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3"/>
  </p:notesMasterIdLst>
  <p:sldIdLst>
    <p:sldId id="501" r:id="rId2"/>
    <p:sldId id="594" r:id="rId3"/>
    <p:sldId id="595" r:id="rId4"/>
    <p:sldId id="679" r:id="rId5"/>
    <p:sldId id="503" r:id="rId6"/>
    <p:sldId id="504" r:id="rId7"/>
    <p:sldId id="491" r:id="rId8"/>
    <p:sldId id="604" r:id="rId9"/>
    <p:sldId id="574" r:id="rId10"/>
    <p:sldId id="610" r:id="rId11"/>
    <p:sldId id="609" r:id="rId12"/>
    <p:sldId id="720" r:id="rId13"/>
    <p:sldId id="729" r:id="rId14"/>
    <p:sldId id="690" r:id="rId15"/>
    <p:sldId id="671" r:id="rId16"/>
    <p:sldId id="702" r:id="rId17"/>
    <p:sldId id="611" r:id="rId18"/>
    <p:sldId id="612" r:id="rId19"/>
    <p:sldId id="613" r:id="rId20"/>
    <p:sldId id="730" r:id="rId21"/>
    <p:sldId id="735" r:id="rId22"/>
    <p:sldId id="734" r:id="rId23"/>
    <p:sldId id="615" r:id="rId24"/>
    <p:sldId id="728" r:id="rId25"/>
    <p:sldId id="616" r:id="rId26"/>
    <p:sldId id="617" r:id="rId27"/>
    <p:sldId id="618" r:id="rId28"/>
    <p:sldId id="619" r:id="rId29"/>
    <p:sldId id="620" r:id="rId30"/>
    <p:sldId id="606" r:id="rId31"/>
    <p:sldId id="607" r:id="rId32"/>
    <p:sldId id="608" r:id="rId33"/>
    <p:sldId id="676" r:id="rId34"/>
    <p:sldId id="715" r:id="rId35"/>
    <p:sldId id="716" r:id="rId36"/>
    <p:sldId id="653" r:id="rId37"/>
    <p:sldId id="654" r:id="rId38"/>
    <p:sldId id="678" r:id="rId39"/>
    <p:sldId id="655" r:id="rId40"/>
    <p:sldId id="717" r:id="rId41"/>
    <p:sldId id="718" r:id="rId42"/>
    <p:sldId id="719" r:id="rId43"/>
    <p:sldId id="646" r:id="rId44"/>
    <p:sldId id="703" r:id="rId45"/>
    <p:sldId id="731" r:id="rId46"/>
    <p:sldId id="647" r:id="rId47"/>
    <p:sldId id="648" r:id="rId48"/>
    <p:sldId id="649" r:id="rId49"/>
    <p:sldId id="650" r:id="rId50"/>
    <p:sldId id="651" r:id="rId51"/>
    <p:sldId id="705" r:id="rId52"/>
    <p:sldId id="652" r:id="rId53"/>
    <p:sldId id="706" r:id="rId54"/>
    <p:sldId id="656" r:id="rId55"/>
    <p:sldId id="707" r:id="rId56"/>
    <p:sldId id="725" r:id="rId57"/>
    <p:sldId id="726" r:id="rId58"/>
    <p:sldId id="722" r:id="rId59"/>
    <p:sldId id="721" r:id="rId60"/>
    <p:sldId id="724" r:id="rId61"/>
    <p:sldId id="723" r:id="rId62"/>
    <p:sldId id="710" r:id="rId63"/>
    <p:sldId id="711" r:id="rId64"/>
    <p:sldId id="712" r:id="rId65"/>
    <p:sldId id="657" r:id="rId66"/>
    <p:sldId id="658" r:id="rId67"/>
    <p:sldId id="668" r:id="rId68"/>
    <p:sldId id="669" r:id="rId69"/>
    <p:sldId id="693" r:id="rId70"/>
    <p:sldId id="694" r:id="rId71"/>
    <p:sldId id="696" r:id="rId72"/>
    <p:sldId id="695" r:id="rId73"/>
    <p:sldId id="697" r:id="rId74"/>
    <p:sldId id="698" r:id="rId75"/>
    <p:sldId id="700" r:id="rId76"/>
    <p:sldId id="701" r:id="rId77"/>
    <p:sldId id="660" r:id="rId78"/>
    <p:sldId id="661" r:id="rId79"/>
    <p:sldId id="662" r:id="rId80"/>
    <p:sldId id="708" r:id="rId81"/>
    <p:sldId id="625" r:id="rId82"/>
    <p:sldId id="626" r:id="rId83"/>
    <p:sldId id="627" r:id="rId84"/>
    <p:sldId id="628" r:id="rId85"/>
    <p:sldId id="629" r:id="rId86"/>
    <p:sldId id="630" r:id="rId87"/>
    <p:sldId id="631" r:id="rId88"/>
    <p:sldId id="732" r:id="rId89"/>
    <p:sldId id="733" r:id="rId90"/>
    <p:sldId id="664" r:id="rId91"/>
    <p:sldId id="667" r:id="rId92"/>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16EC3B97-AFD3-4E87-ACED-888C392792EB}">
          <p14:sldIdLst>
            <p14:sldId id="501"/>
            <p14:sldId id="594"/>
            <p14:sldId id="595"/>
            <p14:sldId id="679"/>
            <p14:sldId id="503"/>
            <p14:sldId id="504"/>
            <p14:sldId id="491"/>
            <p14:sldId id="604"/>
            <p14:sldId id="574"/>
            <p14:sldId id="610"/>
            <p14:sldId id="609"/>
            <p14:sldId id="720"/>
            <p14:sldId id="729"/>
            <p14:sldId id="690"/>
            <p14:sldId id="671"/>
            <p14:sldId id="702"/>
            <p14:sldId id="611"/>
            <p14:sldId id="612"/>
            <p14:sldId id="613"/>
            <p14:sldId id="730"/>
            <p14:sldId id="735"/>
            <p14:sldId id="734"/>
            <p14:sldId id="615"/>
            <p14:sldId id="728"/>
            <p14:sldId id="616"/>
            <p14:sldId id="617"/>
            <p14:sldId id="618"/>
            <p14:sldId id="619"/>
            <p14:sldId id="620"/>
            <p14:sldId id="606"/>
            <p14:sldId id="607"/>
            <p14:sldId id="608"/>
            <p14:sldId id="676"/>
            <p14:sldId id="715"/>
            <p14:sldId id="716"/>
            <p14:sldId id="653"/>
            <p14:sldId id="654"/>
            <p14:sldId id="678"/>
            <p14:sldId id="655"/>
            <p14:sldId id="717"/>
            <p14:sldId id="718"/>
            <p14:sldId id="719"/>
            <p14:sldId id="646"/>
            <p14:sldId id="703"/>
            <p14:sldId id="731"/>
            <p14:sldId id="647"/>
            <p14:sldId id="648"/>
            <p14:sldId id="649"/>
            <p14:sldId id="650"/>
            <p14:sldId id="651"/>
            <p14:sldId id="705"/>
            <p14:sldId id="652"/>
            <p14:sldId id="706"/>
            <p14:sldId id="656"/>
            <p14:sldId id="707"/>
            <p14:sldId id="725"/>
            <p14:sldId id="726"/>
            <p14:sldId id="722"/>
            <p14:sldId id="721"/>
            <p14:sldId id="724"/>
            <p14:sldId id="723"/>
            <p14:sldId id="710"/>
            <p14:sldId id="711"/>
            <p14:sldId id="712"/>
            <p14:sldId id="657"/>
            <p14:sldId id="658"/>
            <p14:sldId id="668"/>
            <p14:sldId id="669"/>
            <p14:sldId id="693"/>
            <p14:sldId id="694"/>
            <p14:sldId id="696"/>
            <p14:sldId id="695"/>
            <p14:sldId id="697"/>
            <p14:sldId id="698"/>
            <p14:sldId id="700"/>
            <p14:sldId id="701"/>
            <p14:sldId id="660"/>
            <p14:sldId id="661"/>
            <p14:sldId id="662"/>
            <p14:sldId id="708"/>
            <p14:sldId id="625"/>
            <p14:sldId id="626"/>
            <p14:sldId id="627"/>
            <p14:sldId id="628"/>
            <p14:sldId id="629"/>
            <p14:sldId id="630"/>
            <p14:sldId id="631"/>
            <p14:sldId id="732"/>
            <p14:sldId id="733"/>
            <p14:sldId id="664"/>
            <p14:sldId id="667"/>
          </p14:sldIdLst>
        </p14:section>
        <p14:section name="Sección sin título" id="{90150520-1847-48F9-91C1-66ECE594AEF9}">
          <p14:sldIdLst/>
        </p14:section>
      </p14:sectionLst>
    </p:ext>
    <p:ext uri="{EFAFB233-063F-42B5-8137-9DF3F51BA10A}">
      <p15:sldGuideLst xmlns:p15="http://schemas.microsoft.com/office/powerpoint/2012/main">
        <p15:guide id="1" orient="horz" pos="2205"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A764"/>
    <a:srgbClr val="FEF2E8"/>
    <a:srgbClr val="0000FF"/>
    <a:srgbClr val="33CCCC"/>
    <a:srgbClr val="CC99FF"/>
    <a:srgbClr val="FF66CC"/>
    <a:srgbClr val="9966FF"/>
    <a:srgbClr val="FF3399"/>
    <a:srgbClr val="CC0066"/>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63" autoAdjust="0"/>
    <p:restoredTop sz="94660"/>
  </p:normalViewPr>
  <p:slideViewPr>
    <p:cSldViewPr showGuides="1">
      <p:cViewPr varScale="1">
        <p:scale>
          <a:sx n="63" d="100"/>
          <a:sy n="63" d="100"/>
        </p:scale>
        <p:origin x="816" y="66"/>
      </p:cViewPr>
      <p:guideLst>
        <p:guide orient="horz" pos="2205"/>
        <p:guide pos="2880"/>
      </p:guideLst>
    </p:cSldViewPr>
  </p:slideViewPr>
  <p:notesTextViewPr>
    <p:cViewPr>
      <p:scale>
        <a:sx n="1" d="1"/>
        <a:sy n="1" d="1"/>
      </p:scale>
      <p:origin x="0" y="0"/>
    </p:cViewPr>
  </p:notesTextViewPr>
  <p:sorterViewPr>
    <p:cViewPr varScale="1">
      <p:scale>
        <a:sx n="1" d="1"/>
        <a:sy n="1" d="1"/>
      </p:scale>
      <p:origin x="0" y="-844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VE"/>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D73670-2ECA-4CA7-899D-77AE81D45016}" type="datetimeFigureOut">
              <a:rPr lang="es-VE" smtClean="0"/>
              <a:t>04/02/2020</a:t>
            </a:fld>
            <a:endParaRPr lang="es-VE"/>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VE"/>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VE"/>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F7CE59-3451-4546-B9A4-B04B5175E73E}" type="slidenum">
              <a:rPr lang="es-VE" smtClean="0"/>
              <a:t>‹Nº›</a:t>
            </a:fld>
            <a:endParaRPr lang="es-VE"/>
          </a:p>
        </p:txBody>
      </p:sp>
    </p:spTree>
    <p:extLst>
      <p:ext uri="{BB962C8B-B14F-4D97-AF65-F5344CB8AC3E}">
        <p14:creationId xmlns:p14="http://schemas.microsoft.com/office/powerpoint/2010/main" val="3643006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VE" dirty="0"/>
          </a:p>
        </p:txBody>
      </p:sp>
      <p:sp>
        <p:nvSpPr>
          <p:cNvPr id="4" name="Marcador de número de diapositiva 3"/>
          <p:cNvSpPr>
            <a:spLocks noGrp="1"/>
          </p:cNvSpPr>
          <p:nvPr>
            <p:ph type="sldNum" sz="quarter" idx="10"/>
          </p:nvPr>
        </p:nvSpPr>
        <p:spPr/>
        <p:txBody>
          <a:bodyPr/>
          <a:lstStyle/>
          <a:p>
            <a:fld id="{88BF21EC-44AE-48E1-9948-5796B8332E04}" type="slidenum">
              <a:rPr lang="es-VE" smtClean="0"/>
              <a:t>33</a:t>
            </a:fld>
            <a:endParaRPr lang="es-VE"/>
          </a:p>
        </p:txBody>
      </p:sp>
    </p:spTree>
    <p:extLst>
      <p:ext uri="{BB962C8B-B14F-4D97-AF65-F5344CB8AC3E}">
        <p14:creationId xmlns:p14="http://schemas.microsoft.com/office/powerpoint/2010/main" val="3819387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t>04/02/2020</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858729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t>04/02/2020</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381782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t>04/02/2020</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662447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t>04/02/2020</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441948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78D0CC5-9D9F-4833-A9EB-75487F6B142B}" type="datetimeFigureOut">
              <a:rPr lang="es-VE" smtClean="0"/>
              <a:t>04/02/2020</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3046662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p:txBody>
          <a:bodyPr/>
          <a:lstStyle/>
          <a:p>
            <a:fld id="{C78D0CC5-9D9F-4833-A9EB-75487F6B142B}" type="datetimeFigureOut">
              <a:rPr lang="es-VE" smtClean="0"/>
              <a:t>04/02/2020</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1541049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p:txBody>
          <a:bodyPr/>
          <a:lstStyle/>
          <a:p>
            <a:fld id="{C78D0CC5-9D9F-4833-A9EB-75487F6B142B}" type="datetimeFigureOut">
              <a:rPr lang="es-VE" smtClean="0"/>
              <a:t>04/02/2020</a:t>
            </a:fld>
            <a:endParaRPr lang="es-VE"/>
          </a:p>
        </p:txBody>
      </p:sp>
      <p:sp>
        <p:nvSpPr>
          <p:cNvPr id="8" name="7 Marcador de pie de página"/>
          <p:cNvSpPr>
            <a:spLocks noGrp="1"/>
          </p:cNvSpPr>
          <p:nvPr>
            <p:ph type="ftr" sz="quarter" idx="11"/>
          </p:nvPr>
        </p:nvSpPr>
        <p:spPr/>
        <p:txBody>
          <a:bodyPr/>
          <a:lstStyle/>
          <a:p>
            <a:endParaRPr lang="es-VE"/>
          </a:p>
        </p:txBody>
      </p:sp>
      <p:sp>
        <p:nvSpPr>
          <p:cNvPr id="9" name="8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3701455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fecha"/>
          <p:cNvSpPr>
            <a:spLocks noGrp="1"/>
          </p:cNvSpPr>
          <p:nvPr>
            <p:ph type="dt" sz="half" idx="10"/>
          </p:nvPr>
        </p:nvSpPr>
        <p:spPr/>
        <p:txBody>
          <a:bodyPr/>
          <a:lstStyle/>
          <a:p>
            <a:fld id="{C78D0CC5-9D9F-4833-A9EB-75487F6B142B}" type="datetimeFigureOut">
              <a:rPr lang="es-VE" smtClean="0"/>
              <a:t>04/02/2020</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1421428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78D0CC5-9D9F-4833-A9EB-75487F6B142B}" type="datetimeFigureOut">
              <a:rPr lang="es-VE" smtClean="0"/>
              <a:t>04/02/2020</a:t>
            </a:fld>
            <a:endParaRPr lang="es-VE"/>
          </a:p>
        </p:txBody>
      </p:sp>
      <p:sp>
        <p:nvSpPr>
          <p:cNvPr id="3" name="2 Marcador de pie de página"/>
          <p:cNvSpPr>
            <a:spLocks noGrp="1"/>
          </p:cNvSpPr>
          <p:nvPr>
            <p:ph type="ftr" sz="quarter" idx="11"/>
          </p:nvPr>
        </p:nvSpPr>
        <p:spPr/>
        <p:txBody>
          <a:bodyPr/>
          <a:lstStyle/>
          <a:p>
            <a:endParaRPr lang="es-VE"/>
          </a:p>
        </p:txBody>
      </p:sp>
      <p:sp>
        <p:nvSpPr>
          <p:cNvPr id="4" name="3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2574243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8D0CC5-9D9F-4833-A9EB-75487F6B142B}" type="datetimeFigureOut">
              <a:rPr lang="es-VE" smtClean="0"/>
              <a:t>04/02/2020</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170353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8D0CC5-9D9F-4833-A9EB-75487F6B142B}" type="datetimeFigureOut">
              <a:rPr lang="es-VE" smtClean="0"/>
              <a:t>04/02/2020</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1285520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8D0CC5-9D9F-4833-A9EB-75487F6B142B}" type="datetimeFigureOut">
              <a:rPr lang="es-VE" smtClean="0"/>
              <a:t>04/02/2020</a:t>
            </a:fld>
            <a:endParaRPr lang="es-V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9714B4-FF8F-4592-B7F0-9699B5ABE0A8}" type="slidenum">
              <a:rPr lang="es-VE" smtClean="0"/>
              <a:t>‹Nº›</a:t>
            </a:fld>
            <a:endParaRPr lang="es-VE"/>
          </a:p>
        </p:txBody>
      </p:sp>
    </p:spTree>
    <p:extLst>
      <p:ext uri="{BB962C8B-B14F-4D97-AF65-F5344CB8AC3E}">
        <p14:creationId xmlns:p14="http://schemas.microsoft.com/office/powerpoint/2010/main" val="73743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blog.newsinnutrition.com/2015/07/fiaf-how-to-control-your-weight-with-fat/http:/blog.newsinnutrition.com/2015/07/fiaf-how-to-control-your-weight-with-fat/"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hyperlink" Target="http://blog.newsinnutrition.com/2015/07/fiaf-how-to-control-your-weight-with-fat/http:/blog.newsinnutrition.com/2015/07/fiaf-how-to-control-your-weight-with-fat/"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hyperlink" Target="http://blog.newsinnutrition.com/2015/07/fiaf-how-to-control-your-weight-with-fat/http:/blog.newsinnutrition.com/2015/07/fiaf-how-to-control-your-weight-with-fat/"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CuadroTexto 3"/>
          <p:cNvSpPr txBox="1"/>
          <p:nvPr/>
        </p:nvSpPr>
        <p:spPr>
          <a:xfrm>
            <a:off x="1038019" y="1400432"/>
            <a:ext cx="7067961" cy="3539430"/>
          </a:xfrm>
          <a:prstGeom prst="rect">
            <a:avLst/>
          </a:prstGeom>
          <a:solidFill>
            <a:schemeClr val="accent2">
              <a:lumMod val="75000"/>
            </a:schemeClr>
          </a:solidFill>
          <a:ln w="28575">
            <a:solidFill>
              <a:srgbClr val="0070C0"/>
            </a:solidFill>
          </a:ln>
          <a:effectLst>
            <a:innerShdw blurRad="63500" dist="50800" dir="13500000">
              <a:prstClr val="black">
                <a:alpha val="50000"/>
              </a:prstClr>
            </a:innerShdw>
          </a:effectLst>
        </p:spPr>
        <p:txBody>
          <a:bodyPr wrap="none" rtlCol="0">
            <a:spAutoFit/>
          </a:bodyPr>
          <a:lstStyle/>
          <a:p>
            <a:pPr algn="ctr"/>
            <a:endParaRPr lang="es-VE" sz="1600" dirty="0" smtClean="0">
              <a:solidFill>
                <a:schemeClr val="bg1"/>
              </a:solidFill>
              <a:latin typeface="Comic Sans MS" panose="030F0702030302020204" pitchFamily="66" charset="0"/>
            </a:endParaRPr>
          </a:p>
          <a:p>
            <a:pPr algn="ctr"/>
            <a:r>
              <a:rPr lang="es-VE" sz="60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The</a:t>
            </a:r>
            <a:r>
              <a:rPr lang="es-VE" sz="6000" dirty="0" smtClean="0">
                <a:solidFill>
                  <a:schemeClr val="bg1"/>
                </a:solidFill>
                <a:effectLst>
                  <a:outerShdw blurRad="38100" dist="38100" dir="2700000" algn="tl">
                    <a:srgbClr val="000000">
                      <a:alpha val="43137"/>
                    </a:srgbClr>
                  </a:outerShdw>
                </a:effectLst>
                <a:latin typeface="Comic Sans MS" panose="030F0702030302020204" pitchFamily="66" charset="0"/>
              </a:rPr>
              <a:t> MICROBIOTA</a:t>
            </a:r>
          </a:p>
          <a:p>
            <a:pPr algn="ctr"/>
            <a:endParaRPr lang="es-VE" sz="4400" dirty="0">
              <a:solidFill>
                <a:schemeClr val="bg1"/>
              </a:solidFill>
              <a:latin typeface="Comic Sans MS" panose="030F0702030302020204" pitchFamily="66" charset="0"/>
            </a:endParaRPr>
          </a:p>
          <a:p>
            <a:pPr algn="ctr"/>
            <a:r>
              <a:rPr lang="es-VE" sz="4400" dirty="0" smtClean="0">
                <a:solidFill>
                  <a:schemeClr val="bg1"/>
                </a:solidFill>
                <a:latin typeface="Comic Sans MS" panose="030F0702030302020204" pitchFamily="66" charset="0"/>
              </a:rPr>
              <a:t>…</a:t>
            </a:r>
            <a:r>
              <a:rPr lang="es-VE" sz="4400" dirty="0" err="1" smtClean="0">
                <a:solidFill>
                  <a:schemeClr val="bg1"/>
                </a:solidFill>
                <a:latin typeface="Comic Sans MS" panose="030F0702030302020204" pitchFamily="66" charset="0"/>
              </a:rPr>
              <a:t>The</a:t>
            </a:r>
            <a:r>
              <a:rPr lang="es-VE" sz="4400" dirty="0" smtClean="0">
                <a:solidFill>
                  <a:schemeClr val="bg1"/>
                </a:solidFill>
                <a:latin typeface="Comic Sans MS" panose="030F0702030302020204" pitchFamily="66" charset="0"/>
              </a:rPr>
              <a:t> </a:t>
            </a:r>
            <a:r>
              <a:rPr lang="es-VE" sz="4400" dirty="0" err="1" smtClean="0">
                <a:solidFill>
                  <a:schemeClr val="bg1"/>
                </a:solidFill>
                <a:latin typeface="Comic Sans MS" panose="030F0702030302020204" pitchFamily="66" charset="0"/>
              </a:rPr>
              <a:t>hottest</a:t>
            </a:r>
            <a:r>
              <a:rPr lang="es-VE" sz="4400" dirty="0" smtClean="0">
                <a:solidFill>
                  <a:schemeClr val="bg1"/>
                </a:solidFill>
                <a:latin typeface="Comic Sans MS" panose="030F0702030302020204" pitchFamily="66" charset="0"/>
              </a:rPr>
              <a:t> </a:t>
            </a:r>
            <a:r>
              <a:rPr lang="es-VE" sz="4400" dirty="0" err="1" smtClean="0">
                <a:solidFill>
                  <a:schemeClr val="bg1"/>
                </a:solidFill>
                <a:latin typeface="Comic Sans MS" panose="030F0702030302020204" pitchFamily="66" charset="0"/>
              </a:rPr>
              <a:t>area</a:t>
            </a:r>
            <a:r>
              <a:rPr lang="es-VE" sz="4400" dirty="0" smtClean="0">
                <a:solidFill>
                  <a:schemeClr val="bg1"/>
                </a:solidFill>
                <a:latin typeface="Comic Sans MS" panose="030F0702030302020204" pitchFamily="66" charset="0"/>
              </a:rPr>
              <a:t> in </a:t>
            </a:r>
          </a:p>
          <a:p>
            <a:pPr algn="ctr"/>
            <a:r>
              <a:rPr lang="es-VE" sz="4400" dirty="0" err="1" smtClean="0">
                <a:solidFill>
                  <a:schemeClr val="bg1"/>
                </a:solidFill>
                <a:latin typeface="Comic Sans MS" panose="030F0702030302020204" pitchFamily="66" charset="0"/>
              </a:rPr>
              <a:t>Biomedicine</a:t>
            </a:r>
            <a:r>
              <a:rPr lang="es-VE" sz="4400" dirty="0" smtClean="0">
                <a:solidFill>
                  <a:schemeClr val="bg1"/>
                </a:solidFill>
                <a:latin typeface="Comic Sans MS" panose="030F0702030302020204" pitchFamily="66" charset="0"/>
              </a:rPr>
              <a:t>…</a:t>
            </a:r>
          </a:p>
          <a:p>
            <a:pPr algn="ctr"/>
            <a:endParaRPr lang="es-VE" sz="1600" dirty="0">
              <a:solidFill>
                <a:schemeClr val="bg1"/>
              </a:solidFill>
              <a:latin typeface="Comic Sans MS" panose="030F0702030302020204" pitchFamily="66" charset="0"/>
            </a:endParaRPr>
          </a:p>
        </p:txBody>
      </p:sp>
      <p:sp>
        <p:nvSpPr>
          <p:cNvPr id="5" name="CuadroTexto 4"/>
          <p:cNvSpPr txBox="1"/>
          <p:nvPr/>
        </p:nvSpPr>
        <p:spPr>
          <a:xfrm>
            <a:off x="5261935" y="5105400"/>
            <a:ext cx="2887329" cy="923330"/>
          </a:xfrm>
          <a:prstGeom prst="rect">
            <a:avLst/>
          </a:prstGeom>
          <a:noFill/>
        </p:spPr>
        <p:txBody>
          <a:bodyPr wrap="none" rtlCol="0">
            <a:spAutoFit/>
          </a:bodyPr>
          <a:lstStyle/>
          <a:p>
            <a:pPr algn="r"/>
            <a:r>
              <a:rPr lang="es-VE" dirty="0" smtClean="0">
                <a:solidFill>
                  <a:schemeClr val="bg1"/>
                </a:solidFill>
                <a:latin typeface="Comic Sans MS" panose="030F0702030302020204" pitchFamily="66" charset="0"/>
              </a:rPr>
              <a:t>Eric </a:t>
            </a:r>
            <a:r>
              <a:rPr lang="es-VE" dirty="0" err="1" smtClean="0">
                <a:solidFill>
                  <a:schemeClr val="bg1"/>
                </a:solidFill>
                <a:latin typeface="Comic Sans MS" panose="030F0702030302020204" pitchFamily="66" charset="0"/>
              </a:rPr>
              <a:t>Topol</a:t>
            </a:r>
            <a:r>
              <a:rPr lang="es-VE" dirty="0" smtClean="0">
                <a:solidFill>
                  <a:schemeClr val="bg1"/>
                </a:solidFill>
                <a:latin typeface="Comic Sans MS" panose="030F0702030302020204" pitchFamily="66" charset="0"/>
              </a:rPr>
              <a:t> MD</a:t>
            </a:r>
          </a:p>
          <a:p>
            <a:pPr algn="r"/>
            <a:r>
              <a:rPr lang="es-VE" dirty="0" err="1" smtClean="0">
                <a:solidFill>
                  <a:schemeClr val="bg1"/>
                </a:solidFill>
                <a:latin typeface="Comic Sans MS" panose="030F0702030302020204" pitchFamily="66" charset="0"/>
              </a:rPr>
              <a:t>Medscape</a:t>
            </a:r>
            <a:r>
              <a:rPr lang="es-VE" dirty="0" smtClean="0">
                <a:solidFill>
                  <a:schemeClr val="bg1"/>
                </a:solidFill>
                <a:latin typeface="Comic Sans MS" panose="030F0702030302020204" pitchFamily="66" charset="0"/>
              </a:rPr>
              <a:t> Editor in </a:t>
            </a:r>
            <a:r>
              <a:rPr lang="es-VE" dirty="0" err="1" smtClean="0">
                <a:solidFill>
                  <a:schemeClr val="bg1"/>
                </a:solidFill>
                <a:latin typeface="Comic Sans MS" panose="030F0702030302020204" pitchFamily="66" charset="0"/>
              </a:rPr>
              <a:t>chief</a:t>
            </a:r>
            <a:endParaRPr lang="es-VE" dirty="0" smtClean="0">
              <a:solidFill>
                <a:schemeClr val="bg1"/>
              </a:solidFill>
              <a:latin typeface="Comic Sans MS" panose="030F0702030302020204" pitchFamily="66" charset="0"/>
            </a:endParaRPr>
          </a:p>
          <a:p>
            <a:pPr algn="r"/>
            <a:r>
              <a:rPr lang="es-VE" dirty="0" smtClean="0">
                <a:solidFill>
                  <a:schemeClr val="bg1"/>
                </a:solidFill>
                <a:latin typeface="Comic Sans MS" panose="030F0702030302020204" pitchFamily="66" charset="0"/>
              </a:rPr>
              <a:t>Junio 21 2016</a:t>
            </a:r>
            <a:endParaRPr lang="es-VE" dirty="0">
              <a:solidFill>
                <a:schemeClr val="bg1"/>
              </a:solidFill>
              <a:latin typeface="Comic Sans MS" panose="030F0702030302020204" pitchFamily="66" charset="0"/>
            </a:endParaRPr>
          </a:p>
        </p:txBody>
      </p:sp>
      <p:sp>
        <p:nvSpPr>
          <p:cNvPr id="6" name="5 CuadroTexto"/>
          <p:cNvSpPr txBox="1"/>
          <p:nvPr/>
        </p:nvSpPr>
        <p:spPr>
          <a:xfrm>
            <a:off x="6705600" y="6476629"/>
            <a:ext cx="2372765" cy="246221"/>
          </a:xfrm>
          <a:prstGeom prst="rect">
            <a:avLst/>
          </a:prstGeom>
          <a:noFill/>
        </p:spPr>
        <p:txBody>
          <a:bodyPr wrap="none" rtlCol="0">
            <a:spAutoFit/>
          </a:bodyPr>
          <a:lstStyle/>
          <a:p>
            <a:r>
              <a:rPr lang="es-VE" sz="1000" dirty="0" smtClean="0">
                <a:solidFill>
                  <a:schemeClr val="tx1">
                    <a:lumMod val="50000"/>
                    <a:lumOff val="50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50000"/>
                  <a:lumOff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95381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804248" y="1879124"/>
            <a:ext cx="1614545" cy="769441"/>
          </a:xfrm>
          <a:prstGeom prst="rect">
            <a:avLst/>
          </a:prstGeom>
          <a:solidFill>
            <a:srgbClr val="FF33CC"/>
          </a:solidFill>
          <a:effectLst>
            <a:outerShdw blurRad="50800" dist="38100" dir="2700000" algn="tl" rotWithShape="0">
              <a:prstClr val="black">
                <a:alpha val="40000"/>
              </a:prstClr>
            </a:outerShdw>
          </a:effectLst>
        </p:spPr>
        <p:txBody>
          <a:bodyPr wrap="none" rtlCol="0">
            <a:spAutoFit/>
          </a:bodyPr>
          <a:lstStyle/>
          <a:p>
            <a:r>
              <a:rPr lang="es-VE" sz="4400" dirty="0" smtClean="0">
                <a:latin typeface="Comic Sans MS" panose="030F0702030302020204" pitchFamily="66" charset="0"/>
              </a:rPr>
              <a:t>Dieta</a:t>
            </a:r>
            <a:endParaRPr lang="es-VE" sz="4400" dirty="0">
              <a:latin typeface="Comic Sans MS" panose="030F0702030302020204" pitchFamily="66" charset="0"/>
            </a:endParaRPr>
          </a:p>
        </p:txBody>
      </p:sp>
      <p:sp>
        <p:nvSpPr>
          <p:cNvPr id="5" name="CuadroTexto 4"/>
          <p:cNvSpPr txBox="1"/>
          <p:nvPr/>
        </p:nvSpPr>
        <p:spPr>
          <a:xfrm>
            <a:off x="3396943" y="2763677"/>
            <a:ext cx="2521844" cy="1200329"/>
          </a:xfrm>
          <a:prstGeom prst="rect">
            <a:avLst/>
          </a:prstGeom>
          <a:solidFill>
            <a:srgbClr val="00B050"/>
          </a:solidFill>
          <a:effectLst>
            <a:outerShdw blurRad="50800" dist="38100" dir="2700000" algn="tl" rotWithShape="0">
              <a:prstClr val="black">
                <a:alpha val="40000"/>
              </a:prstClr>
            </a:outerShdw>
          </a:effectLst>
        </p:spPr>
        <p:txBody>
          <a:bodyPr wrap="none" rtlCol="0">
            <a:spAutoFit/>
          </a:bodyPr>
          <a:lstStyle/>
          <a:p>
            <a:r>
              <a:rPr lang="es-VE" sz="3600" dirty="0" smtClean="0">
                <a:latin typeface="Comic Sans MS" panose="030F0702030302020204" pitchFamily="66" charset="0"/>
              </a:rPr>
              <a:t>Microbiota</a:t>
            </a:r>
          </a:p>
          <a:p>
            <a:r>
              <a:rPr lang="es-VE" sz="3600" dirty="0" smtClean="0">
                <a:latin typeface="Comic Sans MS" panose="030F0702030302020204" pitchFamily="66" charset="0"/>
              </a:rPr>
              <a:t>Intestinal</a:t>
            </a:r>
            <a:endParaRPr lang="es-VE" sz="3600" dirty="0">
              <a:latin typeface="Comic Sans MS" panose="030F0702030302020204" pitchFamily="66" charset="0"/>
            </a:endParaRPr>
          </a:p>
        </p:txBody>
      </p:sp>
      <p:sp>
        <p:nvSpPr>
          <p:cNvPr id="6" name="CuadroTexto 5"/>
          <p:cNvSpPr txBox="1"/>
          <p:nvPr/>
        </p:nvSpPr>
        <p:spPr>
          <a:xfrm>
            <a:off x="463370" y="1879123"/>
            <a:ext cx="2427268" cy="646331"/>
          </a:xfrm>
          <a:prstGeom prst="rect">
            <a:avLst/>
          </a:prstGeom>
          <a:solidFill>
            <a:srgbClr val="C00000"/>
          </a:solidFill>
          <a:effectLst>
            <a:outerShdw blurRad="50800" dist="38100" dir="2700000" algn="tl" rotWithShape="0">
              <a:prstClr val="black">
                <a:alpha val="40000"/>
              </a:prstClr>
            </a:outerShdw>
          </a:effectLst>
        </p:spPr>
        <p:txBody>
          <a:bodyPr wrap="none" rtlCol="0">
            <a:spAutoFit/>
          </a:bodyPr>
          <a:lstStyle/>
          <a:p>
            <a:r>
              <a:rPr lang="es-VE" sz="3600" dirty="0" smtClean="0">
                <a:latin typeface="Comic Sans MS" panose="030F0702030302020204" pitchFamily="66" charset="0"/>
              </a:rPr>
              <a:t>Inmunidad</a:t>
            </a:r>
            <a:endParaRPr lang="es-VE" sz="3600" dirty="0">
              <a:latin typeface="Comic Sans MS" panose="030F0702030302020204" pitchFamily="66" charset="0"/>
            </a:endParaRPr>
          </a:p>
        </p:txBody>
      </p:sp>
      <p:sp>
        <p:nvSpPr>
          <p:cNvPr id="7" name="CuadroTexto 6"/>
          <p:cNvSpPr txBox="1"/>
          <p:nvPr/>
        </p:nvSpPr>
        <p:spPr>
          <a:xfrm>
            <a:off x="6251211" y="3061382"/>
            <a:ext cx="2441694" cy="584775"/>
          </a:xfrm>
          <a:prstGeom prst="rect">
            <a:avLst/>
          </a:prstGeom>
          <a:solidFill>
            <a:srgbClr val="FF4B4F"/>
          </a:solidFill>
          <a:effectLst>
            <a:outerShdw blurRad="50800" dist="38100" dir="2700000" algn="tl" rotWithShape="0">
              <a:prstClr val="black">
                <a:alpha val="40000"/>
              </a:prstClr>
            </a:outerShdw>
          </a:effectLst>
        </p:spPr>
        <p:txBody>
          <a:bodyPr wrap="none" rtlCol="0">
            <a:spAutoFit/>
          </a:bodyPr>
          <a:lstStyle/>
          <a:p>
            <a:r>
              <a:rPr lang="es-VE" sz="3200" dirty="0" smtClean="0">
                <a:latin typeface="Comic Sans MS" panose="030F0702030302020204" pitchFamily="66" charset="0"/>
              </a:rPr>
              <a:t>Inflamación</a:t>
            </a:r>
            <a:endParaRPr lang="es-VE" sz="3200" dirty="0">
              <a:latin typeface="Comic Sans MS" panose="030F0702030302020204" pitchFamily="66" charset="0"/>
            </a:endParaRPr>
          </a:p>
        </p:txBody>
      </p:sp>
      <p:sp>
        <p:nvSpPr>
          <p:cNvPr id="8" name="CuadroTexto 7"/>
          <p:cNvSpPr txBox="1"/>
          <p:nvPr/>
        </p:nvSpPr>
        <p:spPr>
          <a:xfrm>
            <a:off x="5769941" y="4414112"/>
            <a:ext cx="1893467" cy="1077218"/>
          </a:xfrm>
          <a:prstGeom prst="rect">
            <a:avLst/>
          </a:prstGeom>
          <a:solidFill>
            <a:schemeClr val="accent4">
              <a:lumMod val="60000"/>
              <a:lumOff val="40000"/>
            </a:schemeClr>
          </a:solidFill>
          <a:effectLst>
            <a:outerShdw blurRad="50800" dist="38100" dir="2700000" algn="tl" rotWithShape="0">
              <a:prstClr val="black">
                <a:alpha val="40000"/>
              </a:prstClr>
            </a:outerShdw>
          </a:effectLst>
        </p:spPr>
        <p:txBody>
          <a:bodyPr wrap="none" rtlCol="0">
            <a:spAutoFit/>
          </a:bodyPr>
          <a:lstStyle/>
          <a:p>
            <a:pPr algn="ctr"/>
            <a:r>
              <a:rPr lang="es-VE" sz="3200" dirty="0" smtClean="0">
                <a:latin typeface="Comic Sans MS" panose="030F0702030302020204" pitchFamily="66" charset="0"/>
              </a:rPr>
              <a:t>Diabetes</a:t>
            </a:r>
          </a:p>
          <a:p>
            <a:pPr algn="ctr"/>
            <a:r>
              <a:rPr lang="es-VE" sz="3200" dirty="0" smtClean="0">
                <a:latin typeface="Comic Sans MS" panose="030F0702030302020204" pitchFamily="66" charset="0"/>
              </a:rPr>
              <a:t>mellitus</a:t>
            </a:r>
            <a:endParaRPr lang="es-VE" sz="3200" dirty="0">
              <a:latin typeface="Comic Sans MS" panose="030F0702030302020204" pitchFamily="66" charset="0"/>
            </a:endParaRPr>
          </a:p>
        </p:txBody>
      </p:sp>
      <p:sp>
        <p:nvSpPr>
          <p:cNvPr id="9" name="CuadroTexto 8"/>
          <p:cNvSpPr txBox="1"/>
          <p:nvPr/>
        </p:nvSpPr>
        <p:spPr>
          <a:xfrm>
            <a:off x="463370" y="3037115"/>
            <a:ext cx="1986441" cy="584775"/>
          </a:xfrm>
          <a:prstGeom prst="rect">
            <a:avLst/>
          </a:prstGeom>
          <a:solidFill>
            <a:srgbClr val="FFABAD"/>
          </a:solidFill>
          <a:effectLst>
            <a:outerShdw blurRad="50800" dist="38100" dir="2700000" algn="tl" rotWithShape="0">
              <a:prstClr val="black">
                <a:alpha val="40000"/>
              </a:prstClr>
            </a:outerShdw>
          </a:effectLst>
        </p:spPr>
        <p:txBody>
          <a:bodyPr wrap="none" rtlCol="0">
            <a:spAutoFit/>
          </a:bodyPr>
          <a:lstStyle/>
          <a:p>
            <a:r>
              <a:rPr lang="es-VE" sz="3200" dirty="0" smtClean="0">
                <a:latin typeface="Comic Sans MS" panose="030F0702030302020204" pitchFamily="66" charset="0"/>
              </a:rPr>
              <a:t>Obesidad</a:t>
            </a:r>
            <a:endParaRPr lang="es-VE" sz="3200" dirty="0">
              <a:latin typeface="Comic Sans MS" panose="030F0702030302020204" pitchFamily="66" charset="0"/>
            </a:endParaRPr>
          </a:p>
        </p:txBody>
      </p:sp>
      <p:sp>
        <p:nvSpPr>
          <p:cNvPr id="10" name="CuadroTexto 9"/>
          <p:cNvSpPr txBox="1"/>
          <p:nvPr/>
        </p:nvSpPr>
        <p:spPr>
          <a:xfrm>
            <a:off x="3526786" y="342773"/>
            <a:ext cx="2291012" cy="1077218"/>
          </a:xfrm>
          <a:prstGeom prst="rect">
            <a:avLst/>
          </a:prstGeom>
          <a:solidFill>
            <a:srgbClr val="92D050"/>
          </a:solidFill>
          <a:effectLst>
            <a:outerShdw blurRad="50800" dist="38100" dir="2700000" algn="tl" rotWithShape="0">
              <a:prstClr val="black">
                <a:alpha val="40000"/>
              </a:prstClr>
            </a:outerShdw>
          </a:effectLst>
        </p:spPr>
        <p:txBody>
          <a:bodyPr wrap="none" rtlCol="0">
            <a:spAutoFit/>
          </a:bodyPr>
          <a:lstStyle/>
          <a:p>
            <a:pPr algn="ctr"/>
            <a:r>
              <a:rPr lang="es-VE" sz="3200" dirty="0" smtClean="0">
                <a:latin typeface="Comic Sans MS" panose="030F0702030302020204" pitchFamily="66" charset="0"/>
              </a:rPr>
              <a:t>Síndrome</a:t>
            </a:r>
          </a:p>
          <a:p>
            <a:pPr algn="ctr"/>
            <a:r>
              <a:rPr lang="es-VE" sz="3200" dirty="0" smtClean="0">
                <a:latin typeface="Comic Sans MS" panose="030F0702030302020204" pitchFamily="66" charset="0"/>
              </a:rPr>
              <a:t>Metabólico</a:t>
            </a:r>
            <a:endParaRPr lang="es-VE" sz="3200" dirty="0">
              <a:latin typeface="Comic Sans MS" panose="030F0702030302020204" pitchFamily="66" charset="0"/>
            </a:endParaRPr>
          </a:p>
        </p:txBody>
      </p:sp>
      <p:sp>
        <p:nvSpPr>
          <p:cNvPr id="11" name="CuadroTexto 10"/>
          <p:cNvSpPr txBox="1"/>
          <p:nvPr/>
        </p:nvSpPr>
        <p:spPr>
          <a:xfrm>
            <a:off x="1437355" y="4414112"/>
            <a:ext cx="2476960" cy="1077218"/>
          </a:xfrm>
          <a:prstGeom prst="rect">
            <a:avLst/>
          </a:prstGeom>
          <a:solidFill>
            <a:srgbClr val="CC9900"/>
          </a:solidFill>
          <a:effectLst>
            <a:outerShdw blurRad="50800" dist="38100" dir="2700000" algn="tl" rotWithShape="0">
              <a:prstClr val="black">
                <a:alpha val="40000"/>
              </a:prstClr>
            </a:outerShdw>
          </a:effectLst>
        </p:spPr>
        <p:txBody>
          <a:bodyPr wrap="none" rtlCol="0">
            <a:spAutoFit/>
          </a:bodyPr>
          <a:lstStyle/>
          <a:p>
            <a:pPr algn="ctr"/>
            <a:r>
              <a:rPr lang="es-VE" sz="3200" dirty="0" smtClean="0">
                <a:latin typeface="Comic Sans MS" panose="030F0702030302020204" pitchFamily="66" charset="0"/>
              </a:rPr>
              <a:t>Resistencia </a:t>
            </a:r>
          </a:p>
          <a:p>
            <a:pPr algn="ctr"/>
            <a:r>
              <a:rPr lang="es-VE" sz="3200" dirty="0" smtClean="0">
                <a:latin typeface="Comic Sans MS" panose="030F0702030302020204" pitchFamily="66" charset="0"/>
              </a:rPr>
              <a:t>a insulina</a:t>
            </a:r>
            <a:endParaRPr lang="es-VE" sz="3200" dirty="0">
              <a:latin typeface="Comic Sans MS" panose="030F0702030302020204" pitchFamily="66" charset="0"/>
            </a:endParaRPr>
          </a:p>
        </p:txBody>
      </p:sp>
      <p:sp>
        <p:nvSpPr>
          <p:cNvPr id="14" name="CuadroTexto 13"/>
          <p:cNvSpPr txBox="1"/>
          <p:nvPr/>
        </p:nvSpPr>
        <p:spPr>
          <a:xfrm>
            <a:off x="3194964" y="1864780"/>
            <a:ext cx="2896947" cy="646331"/>
          </a:xfrm>
          <a:prstGeom prst="rect">
            <a:avLst/>
          </a:prstGeom>
          <a:solidFill>
            <a:srgbClr val="FFC000"/>
          </a:solidFill>
          <a:effectLst>
            <a:outerShdw blurRad="50800" dist="38100" dir="2700000" algn="tl" rotWithShape="0">
              <a:prstClr val="black">
                <a:alpha val="40000"/>
              </a:prstClr>
            </a:outerShdw>
          </a:effectLst>
        </p:spPr>
        <p:txBody>
          <a:bodyPr wrap="none" rtlCol="0">
            <a:spAutoFit/>
          </a:bodyPr>
          <a:lstStyle/>
          <a:p>
            <a:r>
              <a:rPr lang="es-VE" sz="3600" dirty="0" smtClean="0">
                <a:latin typeface="Comic Sans MS" panose="030F0702030302020204" pitchFamily="66" charset="0"/>
              </a:rPr>
              <a:t>Metabolismo</a:t>
            </a:r>
            <a:endParaRPr lang="es-VE" sz="3600" dirty="0">
              <a:latin typeface="Comic Sans MS" panose="030F0702030302020204" pitchFamily="66" charset="0"/>
            </a:endParaRPr>
          </a:p>
        </p:txBody>
      </p:sp>
      <p:sp>
        <p:nvSpPr>
          <p:cNvPr id="12" name="7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13"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5" name="4 CuadroTexto"/>
          <p:cNvSpPr txBox="1"/>
          <p:nvPr/>
        </p:nvSpPr>
        <p:spPr>
          <a:xfrm>
            <a:off x="197158" y="705777"/>
            <a:ext cx="1679051"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600" dirty="0" smtClean="0">
                <a:latin typeface="Comic Sans MS" pitchFamily="66" charset="0"/>
              </a:rPr>
              <a:t>Microbiota y </a:t>
            </a:r>
          </a:p>
          <a:p>
            <a:r>
              <a:rPr lang="es-VE" sz="1600" dirty="0" err="1" smtClean="0">
                <a:latin typeface="Comic Sans MS" pitchFamily="66" charset="0"/>
              </a:rPr>
              <a:t>Enf</a:t>
            </a:r>
            <a:r>
              <a:rPr lang="es-VE" sz="1600" dirty="0" smtClean="0">
                <a:latin typeface="Comic Sans MS" pitchFamily="66" charset="0"/>
              </a:rPr>
              <a:t>. Sistémicas</a:t>
            </a:r>
          </a:p>
          <a:p>
            <a:r>
              <a:rPr lang="es-VE" sz="1600" b="1" dirty="0" smtClean="0">
                <a:latin typeface="Comic Sans MS" pitchFamily="66" charset="0"/>
              </a:rPr>
              <a:t>Metabólicas</a:t>
            </a:r>
            <a:r>
              <a:rPr lang="es-VE" sz="1600" dirty="0" smtClean="0">
                <a:latin typeface="Comic Sans MS" pitchFamily="66" charset="0"/>
              </a:rPr>
              <a:t> </a:t>
            </a:r>
          </a:p>
        </p:txBody>
      </p:sp>
    </p:spTree>
    <p:extLst>
      <p:ext uri="{BB962C8B-B14F-4D97-AF65-F5344CB8AC3E}">
        <p14:creationId xmlns:p14="http://schemas.microsoft.com/office/powerpoint/2010/main" val="386314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 calcmode="lin" valueType="num">
                                      <p:cBhvr>
                                        <p:cTn id="27" dur="1000" fill="hold"/>
                                        <p:tgtEl>
                                          <p:spTgt spid="14"/>
                                        </p:tgtEl>
                                        <p:attrNameLst>
                                          <p:attrName>style.rotation</p:attrName>
                                        </p:attrNameLst>
                                      </p:cBhvr>
                                      <p:tavLst>
                                        <p:tav tm="0">
                                          <p:val>
                                            <p:fltVal val="90"/>
                                          </p:val>
                                        </p:tav>
                                        <p:tav tm="100000">
                                          <p:val>
                                            <p:fltVal val="0"/>
                                          </p:val>
                                        </p:tav>
                                      </p:tavLst>
                                    </p:anim>
                                    <p:animEffect transition="in" filter="fade">
                                      <p:cBhvr>
                                        <p:cTn id="28" dur="1000"/>
                                        <p:tgtEl>
                                          <p:spTgt spid="14"/>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 calcmode="lin" valueType="num">
                                      <p:cBhvr>
                                        <p:cTn id="39" dur="1000" fill="hold"/>
                                        <p:tgtEl>
                                          <p:spTgt spid="11"/>
                                        </p:tgtEl>
                                        <p:attrNameLst>
                                          <p:attrName>style.rotation</p:attrName>
                                        </p:attrNameLst>
                                      </p:cBhvr>
                                      <p:tavLst>
                                        <p:tav tm="0">
                                          <p:val>
                                            <p:fltVal val="90"/>
                                          </p:val>
                                        </p:tav>
                                        <p:tav tm="100000">
                                          <p:val>
                                            <p:fltVal val="0"/>
                                          </p:val>
                                        </p:tav>
                                      </p:tavLst>
                                    </p:anim>
                                    <p:animEffect transition="in" filter="fade">
                                      <p:cBhvr>
                                        <p:cTn id="40" dur="1000"/>
                                        <p:tgtEl>
                                          <p:spTgt spid="11"/>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1000" fill="hold"/>
                                        <p:tgtEl>
                                          <p:spTgt spid="7"/>
                                        </p:tgtEl>
                                        <p:attrNameLst>
                                          <p:attrName>ppt_w</p:attrName>
                                        </p:attrNameLst>
                                      </p:cBhvr>
                                      <p:tavLst>
                                        <p:tav tm="0">
                                          <p:val>
                                            <p:fltVal val="0"/>
                                          </p:val>
                                        </p:tav>
                                        <p:tav tm="100000">
                                          <p:val>
                                            <p:strVal val="#ppt_w"/>
                                          </p:val>
                                        </p:tav>
                                      </p:tavLst>
                                    </p:anim>
                                    <p:anim calcmode="lin" valueType="num">
                                      <p:cBhvr>
                                        <p:cTn id="44" dur="1000" fill="hold"/>
                                        <p:tgtEl>
                                          <p:spTgt spid="7"/>
                                        </p:tgtEl>
                                        <p:attrNameLst>
                                          <p:attrName>ppt_h</p:attrName>
                                        </p:attrNameLst>
                                      </p:cBhvr>
                                      <p:tavLst>
                                        <p:tav tm="0">
                                          <p:val>
                                            <p:fltVal val="0"/>
                                          </p:val>
                                        </p:tav>
                                        <p:tav tm="100000">
                                          <p:val>
                                            <p:strVal val="#ppt_h"/>
                                          </p:val>
                                        </p:tav>
                                      </p:tavLst>
                                    </p:anim>
                                    <p:anim calcmode="lin" valueType="num">
                                      <p:cBhvr>
                                        <p:cTn id="45" dur="1000" fill="hold"/>
                                        <p:tgtEl>
                                          <p:spTgt spid="7"/>
                                        </p:tgtEl>
                                        <p:attrNameLst>
                                          <p:attrName>style.rotation</p:attrName>
                                        </p:attrNameLst>
                                      </p:cBhvr>
                                      <p:tavLst>
                                        <p:tav tm="0">
                                          <p:val>
                                            <p:fltVal val="90"/>
                                          </p:val>
                                        </p:tav>
                                        <p:tav tm="100000">
                                          <p:val>
                                            <p:fltVal val="0"/>
                                          </p:val>
                                        </p:tav>
                                      </p:tavLst>
                                    </p:anim>
                                    <p:animEffect transition="in" filter="fade">
                                      <p:cBhvr>
                                        <p:cTn id="46" dur="1000"/>
                                        <p:tgtEl>
                                          <p:spTgt spid="7"/>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1000" fill="hold"/>
                                        <p:tgtEl>
                                          <p:spTgt spid="9"/>
                                        </p:tgtEl>
                                        <p:attrNameLst>
                                          <p:attrName>ppt_w</p:attrName>
                                        </p:attrNameLst>
                                      </p:cBhvr>
                                      <p:tavLst>
                                        <p:tav tm="0">
                                          <p:val>
                                            <p:fltVal val="0"/>
                                          </p:val>
                                        </p:tav>
                                        <p:tav tm="100000">
                                          <p:val>
                                            <p:strVal val="#ppt_w"/>
                                          </p:val>
                                        </p:tav>
                                      </p:tavLst>
                                    </p:anim>
                                    <p:anim calcmode="lin" valueType="num">
                                      <p:cBhvr>
                                        <p:cTn id="50" dur="1000" fill="hold"/>
                                        <p:tgtEl>
                                          <p:spTgt spid="9"/>
                                        </p:tgtEl>
                                        <p:attrNameLst>
                                          <p:attrName>ppt_h</p:attrName>
                                        </p:attrNameLst>
                                      </p:cBhvr>
                                      <p:tavLst>
                                        <p:tav tm="0">
                                          <p:val>
                                            <p:fltVal val="0"/>
                                          </p:val>
                                        </p:tav>
                                        <p:tav tm="100000">
                                          <p:val>
                                            <p:strVal val="#ppt_h"/>
                                          </p:val>
                                        </p:tav>
                                      </p:tavLst>
                                    </p:anim>
                                    <p:anim calcmode="lin" valueType="num">
                                      <p:cBhvr>
                                        <p:cTn id="51" dur="1000" fill="hold"/>
                                        <p:tgtEl>
                                          <p:spTgt spid="9"/>
                                        </p:tgtEl>
                                        <p:attrNameLst>
                                          <p:attrName>style.rotation</p:attrName>
                                        </p:attrNameLst>
                                      </p:cBhvr>
                                      <p:tavLst>
                                        <p:tav tm="0">
                                          <p:val>
                                            <p:fltVal val="90"/>
                                          </p:val>
                                        </p:tav>
                                        <p:tav tm="100000">
                                          <p:val>
                                            <p:fltVal val="0"/>
                                          </p:val>
                                        </p:tav>
                                      </p:tavLst>
                                    </p:anim>
                                    <p:animEffect transition="in" filter="fade">
                                      <p:cBhvr>
                                        <p:cTn id="52" dur="1000"/>
                                        <p:tgtEl>
                                          <p:spTgt spid="9"/>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p:cTn id="55" dur="1000" fill="hold"/>
                                        <p:tgtEl>
                                          <p:spTgt spid="8"/>
                                        </p:tgtEl>
                                        <p:attrNameLst>
                                          <p:attrName>ppt_w</p:attrName>
                                        </p:attrNameLst>
                                      </p:cBhvr>
                                      <p:tavLst>
                                        <p:tav tm="0">
                                          <p:val>
                                            <p:fltVal val="0"/>
                                          </p:val>
                                        </p:tav>
                                        <p:tav tm="100000">
                                          <p:val>
                                            <p:strVal val="#ppt_w"/>
                                          </p:val>
                                        </p:tav>
                                      </p:tavLst>
                                    </p:anim>
                                    <p:anim calcmode="lin" valueType="num">
                                      <p:cBhvr>
                                        <p:cTn id="56" dur="1000" fill="hold"/>
                                        <p:tgtEl>
                                          <p:spTgt spid="8"/>
                                        </p:tgtEl>
                                        <p:attrNameLst>
                                          <p:attrName>ppt_h</p:attrName>
                                        </p:attrNameLst>
                                      </p:cBhvr>
                                      <p:tavLst>
                                        <p:tav tm="0">
                                          <p:val>
                                            <p:fltVal val="0"/>
                                          </p:val>
                                        </p:tav>
                                        <p:tav tm="100000">
                                          <p:val>
                                            <p:strVal val="#ppt_h"/>
                                          </p:val>
                                        </p:tav>
                                      </p:tavLst>
                                    </p:anim>
                                    <p:anim calcmode="lin" valueType="num">
                                      <p:cBhvr>
                                        <p:cTn id="57" dur="1000" fill="hold"/>
                                        <p:tgtEl>
                                          <p:spTgt spid="8"/>
                                        </p:tgtEl>
                                        <p:attrNameLst>
                                          <p:attrName>style.rotation</p:attrName>
                                        </p:attrNameLst>
                                      </p:cBhvr>
                                      <p:tavLst>
                                        <p:tav tm="0">
                                          <p:val>
                                            <p:fltVal val="90"/>
                                          </p:val>
                                        </p:tav>
                                        <p:tav tm="100000">
                                          <p:val>
                                            <p:fltVal val="0"/>
                                          </p:val>
                                        </p:tav>
                                      </p:tavLst>
                                    </p:anim>
                                    <p:animEffect transition="in" filter="fade">
                                      <p:cBhvr>
                                        <p:cTn id="58" dur="1000"/>
                                        <p:tgtEl>
                                          <p:spTgt spid="8"/>
                                        </p:tgtEl>
                                      </p:cBhvr>
                                    </p:animEffect>
                                  </p:childTnLst>
                                </p:cTn>
                              </p:par>
                            </p:childTnLst>
                          </p:cTn>
                        </p:par>
                      </p:childTnLst>
                    </p:cTn>
                  </p:par>
                  <p:par>
                    <p:cTn id="59" fill="hold">
                      <p:stCondLst>
                        <p:cond delay="indefinite"/>
                      </p:stCondLst>
                      <p:childTnLst>
                        <p:par>
                          <p:cTn id="60" fill="hold">
                            <p:stCondLst>
                              <p:cond delay="0"/>
                            </p:stCondLst>
                            <p:childTnLst>
                              <p:par>
                                <p:cTn id="61" presetID="6" presetClass="emph" presetSubtype="0" fill="hold" grpId="1" nodeType="clickEffect">
                                  <p:stCondLst>
                                    <p:cond delay="0"/>
                                  </p:stCondLst>
                                  <p:childTnLst>
                                    <p:animScale>
                                      <p:cBhvr>
                                        <p:cTn id="62" dur="2000" fill="hold"/>
                                        <p:tgtEl>
                                          <p:spTgt spid="4"/>
                                        </p:tgtEl>
                                      </p:cBhvr>
                                      <p:by x="150000" y="150000"/>
                                    </p:animScale>
                                  </p:childTnLst>
                                </p:cTn>
                              </p:par>
                              <p:par>
                                <p:cTn id="63" presetID="6" presetClass="emph" presetSubtype="0" fill="hold" grpId="1" nodeType="withEffect">
                                  <p:stCondLst>
                                    <p:cond delay="0"/>
                                  </p:stCondLst>
                                  <p:childTnLst>
                                    <p:animScale>
                                      <p:cBhvr>
                                        <p:cTn id="64" dur="2000" fill="hold"/>
                                        <p:tgtEl>
                                          <p:spTgt spid="5"/>
                                        </p:tgtEl>
                                      </p:cBhvr>
                                      <p:by x="150000" y="150000"/>
                                    </p:animScale>
                                  </p:childTnLst>
                                </p:cTn>
                              </p:par>
                              <p:par>
                                <p:cTn id="65" presetID="6" presetClass="emph" presetSubtype="0" fill="hold" grpId="1" nodeType="withEffect">
                                  <p:stCondLst>
                                    <p:cond delay="0"/>
                                  </p:stCondLst>
                                  <p:childTnLst>
                                    <p:animScale>
                                      <p:cBhvr>
                                        <p:cTn id="66"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8" grpId="0" animBg="1"/>
      <p:bldP spid="9" grpId="0" animBg="1"/>
      <p:bldP spid="10" grpId="0" animBg="1"/>
      <p:bldP spid="11"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3 CuadroTexto"/>
          <p:cNvSpPr txBox="1"/>
          <p:nvPr/>
        </p:nvSpPr>
        <p:spPr>
          <a:xfrm>
            <a:off x="1613605" y="2060848"/>
            <a:ext cx="6059672" cy="2123658"/>
          </a:xfrm>
          <a:prstGeom prst="rect">
            <a:avLst/>
          </a:prstGeom>
          <a:solidFill>
            <a:srgbClr val="92D050"/>
          </a:solidFill>
          <a:effectLst>
            <a:glow rad="228600">
              <a:srgbClr val="FFFF00">
                <a:alpha val="40000"/>
              </a:srgbClr>
            </a:glow>
            <a:outerShdw blurRad="50800" dist="38100" dir="2700000" algn="tl" rotWithShape="0">
              <a:prstClr val="black">
                <a:alpha val="40000"/>
              </a:prstClr>
            </a:outerShdw>
          </a:effectLst>
        </p:spPr>
        <p:txBody>
          <a:bodyPr wrap="none" rtlCol="0">
            <a:spAutoFit/>
          </a:bodyPr>
          <a:lstStyle/>
          <a:p>
            <a:pPr algn="ctr"/>
            <a:r>
              <a:rPr lang="es-VE" sz="6600" dirty="0" smtClean="0">
                <a:latin typeface="Comic Sans MS" pitchFamily="66" charset="0"/>
              </a:rPr>
              <a:t>«</a:t>
            </a:r>
            <a:r>
              <a:rPr lang="es-VE" sz="6600" dirty="0" err="1" smtClean="0">
                <a:latin typeface="Comic Sans MS" pitchFamily="66" charset="0"/>
              </a:rPr>
              <a:t>You</a:t>
            </a:r>
            <a:r>
              <a:rPr lang="es-VE" sz="6600" dirty="0" smtClean="0">
                <a:latin typeface="Comic Sans MS" pitchFamily="66" charset="0"/>
              </a:rPr>
              <a:t> are </a:t>
            </a:r>
            <a:r>
              <a:rPr lang="es-VE" sz="6600" dirty="0" err="1" smtClean="0">
                <a:latin typeface="Comic Sans MS" pitchFamily="66" charset="0"/>
              </a:rPr>
              <a:t>what</a:t>
            </a:r>
            <a:r>
              <a:rPr lang="es-VE" sz="6600" dirty="0" smtClean="0">
                <a:latin typeface="Comic Sans MS" pitchFamily="66" charset="0"/>
              </a:rPr>
              <a:t> </a:t>
            </a:r>
          </a:p>
          <a:p>
            <a:pPr algn="ctr"/>
            <a:r>
              <a:rPr lang="es-VE" sz="6600" dirty="0" err="1" smtClean="0">
                <a:latin typeface="Comic Sans MS" pitchFamily="66" charset="0"/>
              </a:rPr>
              <a:t>you</a:t>
            </a:r>
            <a:r>
              <a:rPr lang="es-VE" sz="6600" dirty="0" smtClean="0">
                <a:latin typeface="Comic Sans MS" pitchFamily="66" charset="0"/>
              </a:rPr>
              <a:t> </a:t>
            </a:r>
            <a:r>
              <a:rPr lang="es-VE" sz="6600" dirty="0" err="1" smtClean="0">
                <a:latin typeface="Comic Sans MS" pitchFamily="66" charset="0"/>
              </a:rPr>
              <a:t>eat</a:t>
            </a:r>
            <a:r>
              <a:rPr lang="es-VE" sz="6600" dirty="0" smtClean="0">
                <a:latin typeface="Comic Sans MS" pitchFamily="66" charset="0"/>
              </a:rPr>
              <a:t>»</a:t>
            </a:r>
            <a:endParaRPr lang="es-VE" sz="6600" dirty="0">
              <a:latin typeface="Comic Sans MS" pitchFamily="66" charset="0"/>
            </a:endParaRPr>
          </a:p>
        </p:txBody>
      </p:sp>
      <p:sp>
        <p:nvSpPr>
          <p:cNvPr id="3" name="7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2" name="CuadroTexto 1"/>
          <p:cNvSpPr txBox="1"/>
          <p:nvPr/>
        </p:nvSpPr>
        <p:spPr>
          <a:xfrm>
            <a:off x="4297746" y="4438015"/>
            <a:ext cx="3353802" cy="892552"/>
          </a:xfrm>
          <a:prstGeom prst="rect">
            <a:avLst/>
          </a:prstGeom>
          <a:noFill/>
        </p:spPr>
        <p:txBody>
          <a:bodyPr wrap="none" rtlCol="0">
            <a:spAutoFit/>
          </a:bodyPr>
          <a:lstStyle/>
          <a:p>
            <a:pPr algn="r"/>
            <a:r>
              <a:rPr lang="es-VE" sz="2000" dirty="0" err="1" smtClean="0">
                <a:solidFill>
                  <a:schemeClr val="bg1"/>
                </a:solidFill>
                <a:latin typeface="Comic Sans MS" panose="030F0702030302020204" pitchFamily="66" charset="0"/>
              </a:rPr>
              <a:t>Victor</a:t>
            </a:r>
            <a:r>
              <a:rPr lang="es-VE" sz="2000" dirty="0" smtClean="0">
                <a:solidFill>
                  <a:schemeClr val="bg1"/>
                </a:solidFill>
                <a:latin typeface="Comic Sans MS" panose="030F0702030302020204" pitchFamily="66" charset="0"/>
              </a:rPr>
              <a:t> </a:t>
            </a:r>
            <a:r>
              <a:rPr lang="es-VE" sz="2000" dirty="0" err="1" smtClean="0">
                <a:solidFill>
                  <a:schemeClr val="bg1"/>
                </a:solidFill>
                <a:latin typeface="Comic Sans MS" panose="030F0702030302020204" pitchFamily="66" charset="0"/>
              </a:rPr>
              <a:t>Lindlahr</a:t>
            </a:r>
            <a:r>
              <a:rPr lang="es-VE" sz="2000" dirty="0" smtClean="0">
                <a:solidFill>
                  <a:schemeClr val="bg1"/>
                </a:solidFill>
                <a:latin typeface="Comic Sans MS" panose="030F0702030302020204" pitchFamily="66" charset="0"/>
              </a:rPr>
              <a:t> </a:t>
            </a:r>
          </a:p>
          <a:p>
            <a:pPr algn="r"/>
            <a:r>
              <a:rPr lang="es-VE" sz="1600" i="1" dirty="0" err="1" smtClean="0">
                <a:solidFill>
                  <a:schemeClr val="bg1"/>
                </a:solidFill>
                <a:latin typeface="Comic Sans MS" panose="030F0702030302020204" pitchFamily="66" charset="0"/>
              </a:rPr>
              <a:t>You</a:t>
            </a:r>
            <a:r>
              <a:rPr lang="es-VE" sz="1600" i="1" dirty="0" smtClean="0">
                <a:solidFill>
                  <a:schemeClr val="bg1"/>
                </a:solidFill>
                <a:latin typeface="Comic Sans MS" panose="030F0702030302020204" pitchFamily="66" charset="0"/>
              </a:rPr>
              <a:t> are </a:t>
            </a:r>
            <a:r>
              <a:rPr lang="es-VE" sz="1600" i="1" dirty="0" err="1" smtClean="0">
                <a:solidFill>
                  <a:schemeClr val="bg1"/>
                </a:solidFill>
                <a:latin typeface="Comic Sans MS" panose="030F0702030302020204" pitchFamily="66" charset="0"/>
              </a:rPr>
              <a:t>what</a:t>
            </a:r>
            <a:r>
              <a:rPr lang="es-VE" sz="1600" i="1" dirty="0" smtClean="0">
                <a:solidFill>
                  <a:schemeClr val="bg1"/>
                </a:solidFill>
                <a:latin typeface="Comic Sans MS" panose="030F0702030302020204" pitchFamily="66" charset="0"/>
              </a:rPr>
              <a:t> </a:t>
            </a:r>
            <a:r>
              <a:rPr lang="es-VE" sz="1600" i="1" dirty="0" err="1" smtClean="0">
                <a:solidFill>
                  <a:schemeClr val="bg1"/>
                </a:solidFill>
                <a:latin typeface="Comic Sans MS" panose="030F0702030302020204" pitchFamily="66" charset="0"/>
              </a:rPr>
              <a:t>you</a:t>
            </a:r>
            <a:r>
              <a:rPr lang="es-VE" sz="1600" i="1" dirty="0" smtClean="0">
                <a:solidFill>
                  <a:schemeClr val="bg1"/>
                </a:solidFill>
                <a:latin typeface="Comic Sans MS" panose="030F0702030302020204" pitchFamily="66" charset="0"/>
              </a:rPr>
              <a:t> </a:t>
            </a:r>
            <a:r>
              <a:rPr lang="es-VE" sz="1600" i="1" dirty="0" err="1" smtClean="0">
                <a:solidFill>
                  <a:schemeClr val="bg1"/>
                </a:solidFill>
                <a:latin typeface="Comic Sans MS" panose="030F0702030302020204" pitchFamily="66" charset="0"/>
              </a:rPr>
              <a:t>eat</a:t>
            </a:r>
            <a:r>
              <a:rPr lang="es-VE" sz="1600" i="1" dirty="0" smtClean="0">
                <a:solidFill>
                  <a:schemeClr val="bg1"/>
                </a:solidFill>
                <a:latin typeface="Comic Sans MS" panose="030F0702030302020204" pitchFamily="66" charset="0"/>
              </a:rPr>
              <a:t> </a:t>
            </a:r>
            <a:r>
              <a:rPr lang="es-VE" sz="1600" dirty="0" smtClean="0">
                <a:solidFill>
                  <a:schemeClr val="bg1"/>
                </a:solidFill>
                <a:latin typeface="Comic Sans MS" panose="030F0702030302020204" pitchFamily="66" charset="0"/>
              </a:rPr>
              <a:t>1940</a:t>
            </a:r>
          </a:p>
          <a:p>
            <a:pPr algn="r"/>
            <a:r>
              <a:rPr lang="es-VE" sz="1600" dirty="0" smtClean="0">
                <a:solidFill>
                  <a:schemeClr val="bg1"/>
                </a:solidFill>
                <a:latin typeface="Comic Sans MS" panose="030F0702030302020204" pitchFamily="66" charset="0"/>
              </a:rPr>
              <a:t>Pionero de la comida y peso sanos</a:t>
            </a:r>
            <a:endParaRPr lang="es-VE" sz="1600" dirty="0">
              <a:solidFill>
                <a:schemeClr val="bg1"/>
              </a:solidFill>
              <a:latin typeface="Comic Sans MS" panose="030F0702030302020204" pitchFamily="66" charset="0"/>
            </a:endParaRPr>
          </a:p>
        </p:txBody>
      </p:sp>
      <p:sp>
        <p:nvSpPr>
          <p:cNvPr id="5"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6" name="4 CuadroTexto"/>
          <p:cNvSpPr txBox="1"/>
          <p:nvPr/>
        </p:nvSpPr>
        <p:spPr>
          <a:xfrm>
            <a:off x="197158" y="705777"/>
            <a:ext cx="1679051"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600" dirty="0" smtClean="0">
                <a:latin typeface="Comic Sans MS" pitchFamily="66" charset="0"/>
              </a:rPr>
              <a:t>Microbiota y </a:t>
            </a:r>
          </a:p>
          <a:p>
            <a:r>
              <a:rPr lang="es-VE" sz="1600" dirty="0" err="1" smtClean="0">
                <a:latin typeface="Comic Sans MS" pitchFamily="66" charset="0"/>
              </a:rPr>
              <a:t>Enf</a:t>
            </a:r>
            <a:r>
              <a:rPr lang="es-VE" sz="1600" dirty="0" smtClean="0">
                <a:latin typeface="Comic Sans MS" pitchFamily="66" charset="0"/>
              </a:rPr>
              <a:t>. Sistémicas</a:t>
            </a:r>
          </a:p>
          <a:p>
            <a:r>
              <a:rPr lang="es-VE" sz="1600" b="1" dirty="0" smtClean="0">
                <a:latin typeface="Comic Sans MS" pitchFamily="66" charset="0"/>
              </a:rPr>
              <a:t>Metabólicas</a:t>
            </a:r>
            <a:r>
              <a:rPr lang="es-VE" sz="1600" dirty="0" smtClean="0">
                <a:latin typeface="Comic Sans MS" pitchFamily="66" charset="0"/>
              </a:rPr>
              <a:t> </a:t>
            </a:r>
          </a:p>
        </p:txBody>
      </p:sp>
    </p:spTree>
    <p:extLst>
      <p:ext uri="{BB962C8B-B14F-4D97-AF65-F5344CB8AC3E}">
        <p14:creationId xmlns:p14="http://schemas.microsoft.com/office/powerpoint/2010/main" val="54908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5"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6" name="4 CuadroTexto"/>
          <p:cNvSpPr txBox="1"/>
          <p:nvPr/>
        </p:nvSpPr>
        <p:spPr>
          <a:xfrm>
            <a:off x="197158" y="705777"/>
            <a:ext cx="1679051"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600" dirty="0" smtClean="0">
                <a:latin typeface="Comic Sans MS" pitchFamily="66" charset="0"/>
              </a:rPr>
              <a:t>Microbiota y </a:t>
            </a:r>
          </a:p>
          <a:p>
            <a:r>
              <a:rPr lang="es-VE" sz="1600" dirty="0" err="1" smtClean="0">
                <a:latin typeface="Comic Sans MS" pitchFamily="66" charset="0"/>
              </a:rPr>
              <a:t>Enf</a:t>
            </a:r>
            <a:r>
              <a:rPr lang="es-VE" sz="1600" dirty="0" smtClean="0">
                <a:latin typeface="Comic Sans MS" pitchFamily="66" charset="0"/>
              </a:rPr>
              <a:t>. Sistémicas</a:t>
            </a:r>
          </a:p>
          <a:p>
            <a:r>
              <a:rPr lang="es-VE" sz="1600" b="1" dirty="0" smtClean="0">
                <a:latin typeface="Comic Sans MS" pitchFamily="66" charset="0"/>
              </a:rPr>
              <a:t>Metabólicas</a:t>
            </a:r>
            <a:r>
              <a:rPr lang="es-VE" sz="1600" dirty="0" smtClean="0">
                <a:latin typeface="Comic Sans MS" pitchFamily="66" charset="0"/>
              </a:rPr>
              <a:t> </a:t>
            </a:r>
          </a:p>
        </p:txBody>
      </p:sp>
      <p:sp>
        <p:nvSpPr>
          <p:cNvPr id="7" name="CuadroTexto 6"/>
          <p:cNvSpPr txBox="1"/>
          <p:nvPr/>
        </p:nvSpPr>
        <p:spPr>
          <a:xfrm>
            <a:off x="3352756" y="2398867"/>
            <a:ext cx="2438489" cy="707886"/>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4000" dirty="0" smtClean="0">
                <a:latin typeface="Comic Sans MS" panose="030F0702030302020204" pitchFamily="66" charset="0"/>
              </a:rPr>
              <a:t>Obesidad</a:t>
            </a:r>
            <a:endParaRPr lang="es-VE" sz="4000" dirty="0">
              <a:latin typeface="Comic Sans MS" panose="030F0702030302020204" pitchFamily="66" charset="0"/>
            </a:endParaRPr>
          </a:p>
        </p:txBody>
      </p:sp>
      <p:pic>
        <p:nvPicPr>
          <p:cNvPr id="8" name="Imagen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3605938"/>
            <a:ext cx="3453877" cy="2590408"/>
          </a:xfrm>
          <a:prstGeom prst="rect">
            <a:avLst/>
          </a:prstGeom>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3717032"/>
            <a:ext cx="3403636" cy="1951418"/>
          </a:xfrm>
          <a:prstGeom prst="rect">
            <a:avLst/>
          </a:prstGeom>
        </p:spPr>
      </p:pic>
      <p:sp>
        <p:nvSpPr>
          <p:cNvPr id="11" name="Rectángulo 10"/>
          <p:cNvSpPr/>
          <p:nvPr/>
        </p:nvSpPr>
        <p:spPr>
          <a:xfrm>
            <a:off x="4788024" y="5652860"/>
            <a:ext cx="3942928" cy="246221"/>
          </a:xfrm>
          <a:prstGeom prst="rect">
            <a:avLst/>
          </a:prstGeom>
        </p:spPr>
        <p:txBody>
          <a:bodyPr wrap="square">
            <a:spAutoFit/>
          </a:bodyPr>
          <a:lstStyle/>
          <a:p>
            <a:r>
              <a:rPr lang="es-VE" sz="1000" dirty="0"/>
              <a:t>https://ngmedicine.com/scfas-part-4-does-acetate-make-you-fat/</a:t>
            </a:r>
          </a:p>
        </p:txBody>
      </p:sp>
      <p:sp>
        <p:nvSpPr>
          <p:cNvPr id="13" name="Rectángulo 12"/>
          <p:cNvSpPr/>
          <p:nvPr/>
        </p:nvSpPr>
        <p:spPr>
          <a:xfrm>
            <a:off x="635616" y="6135015"/>
            <a:ext cx="3608305" cy="400110"/>
          </a:xfrm>
          <a:prstGeom prst="rect">
            <a:avLst/>
          </a:prstGeom>
        </p:spPr>
        <p:txBody>
          <a:bodyPr wrap="square">
            <a:spAutoFit/>
          </a:bodyPr>
          <a:lstStyle/>
          <a:p>
            <a:r>
              <a:rPr lang="es-VE" sz="1000" dirty="0"/>
              <a:t>https://www.businessinsider.com.au/r-extreme-obesity-cuts-lifespan-more-than-smoking-study-2014-08</a:t>
            </a:r>
          </a:p>
        </p:txBody>
      </p:sp>
      <p:sp>
        <p:nvSpPr>
          <p:cNvPr id="14" name="CuadroTexto 13"/>
          <p:cNvSpPr txBox="1"/>
          <p:nvPr/>
        </p:nvSpPr>
        <p:spPr>
          <a:xfrm>
            <a:off x="2514415" y="1586873"/>
            <a:ext cx="4245073" cy="523220"/>
          </a:xfrm>
          <a:prstGeom prst="rect">
            <a:avLst/>
          </a:prstGeom>
          <a:noFill/>
        </p:spPr>
        <p:txBody>
          <a:bodyPr wrap="none" rtlCol="0">
            <a:spAutoFit/>
          </a:bodyPr>
          <a:lstStyle/>
          <a:p>
            <a:r>
              <a:rPr lang="es-VE" sz="2800" dirty="0" smtClean="0">
                <a:latin typeface="Comic Sans MS" panose="030F0702030302020204" pitchFamily="66" charset="0"/>
              </a:rPr>
              <a:t>¡¡¡Enemigo público Nº 1!!!!</a:t>
            </a:r>
            <a:endParaRPr lang="es-VE" sz="2800" dirty="0">
              <a:latin typeface="Comic Sans MS" panose="030F0702030302020204" pitchFamily="66" charset="0"/>
            </a:endParaRPr>
          </a:p>
        </p:txBody>
      </p:sp>
    </p:spTree>
    <p:extLst>
      <p:ext uri="{BB962C8B-B14F-4D97-AF65-F5344CB8AC3E}">
        <p14:creationId xmlns:p14="http://schemas.microsoft.com/office/powerpoint/2010/main" val="3537686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heel(1)">
                                      <p:cBhvr>
                                        <p:cTn id="18" dur="2000"/>
                                        <p:tgtEl>
                                          <p:spTgt spid="8"/>
                                        </p:tgtEl>
                                      </p:cBhvr>
                                    </p:animEffect>
                                  </p:childTnLst>
                                </p:cTn>
                              </p:par>
                              <p:par>
                                <p:cTn id="19" presetID="21" presetClass="entr" presetSubtype="1"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heel(1)">
                                      <p:cBhvr>
                                        <p:cTn id="2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t="13569" b="10832"/>
          <a:stretch/>
        </p:blipFill>
        <p:spPr>
          <a:xfrm>
            <a:off x="1595437" y="916494"/>
            <a:ext cx="5953125" cy="2592288"/>
          </a:xfrm>
          <a:prstGeom prst="rect">
            <a:avLst/>
          </a:prstGeom>
        </p:spPr>
      </p:pic>
      <p:pic>
        <p:nvPicPr>
          <p:cNvPr id="5" name="Imagen 4"/>
          <p:cNvPicPr>
            <a:picLocks noChangeAspect="1"/>
          </p:cNvPicPr>
          <p:nvPr/>
        </p:nvPicPr>
        <p:blipFill>
          <a:blip r:embed="rId3">
            <a:extLst>
              <a:ext uri="{BEBA8EAE-BF5A-486C-A8C5-ECC9F3942E4B}">
                <a14:imgProps xmlns:a14="http://schemas.microsoft.com/office/drawing/2010/main">
                  <a14:imgLayer r:embed="rId4">
                    <a14:imgEffect>
                      <a14:sharpenSoften amount="53000"/>
                    </a14:imgEffect>
                  </a14:imgLayer>
                </a14:imgProps>
              </a:ext>
              <a:ext uri="{28A0092B-C50C-407E-A947-70E740481C1C}">
                <a14:useLocalDpi xmlns:a14="http://schemas.microsoft.com/office/drawing/2010/main" val="0"/>
              </a:ext>
            </a:extLst>
          </a:blip>
          <a:stretch>
            <a:fillRect/>
          </a:stretch>
        </p:blipFill>
        <p:spPr>
          <a:xfrm>
            <a:off x="1265287" y="3527925"/>
            <a:ext cx="6613426" cy="2649750"/>
          </a:xfrm>
          <a:prstGeom prst="rect">
            <a:avLst/>
          </a:prstGeom>
        </p:spPr>
      </p:pic>
      <p:sp>
        <p:nvSpPr>
          <p:cNvPr id="6" name="Rectángulo 5"/>
          <p:cNvSpPr/>
          <p:nvPr/>
        </p:nvSpPr>
        <p:spPr>
          <a:xfrm>
            <a:off x="2701811" y="6177675"/>
            <a:ext cx="3888432" cy="261610"/>
          </a:xfrm>
          <a:prstGeom prst="rect">
            <a:avLst/>
          </a:prstGeom>
        </p:spPr>
        <p:txBody>
          <a:bodyPr wrap="square">
            <a:spAutoFit/>
          </a:bodyPr>
          <a:lstStyle/>
          <a:p>
            <a:r>
              <a:rPr lang="es-VE" sz="1100" dirty="0">
                <a:latin typeface="Times New Roman" panose="02020603050405020304" pitchFamily="18" charset="0"/>
                <a:cs typeface="Times New Roman" panose="02020603050405020304" pitchFamily="18" charset="0"/>
              </a:rPr>
              <a:t>https://mhunters.com/en/blog/why-do-we-like-high-calorie-foods/</a:t>
            </a:r>
          </a:p>
        </p:txBody>
      </p:sp>
      <p:sp>
        <p:nvSpPr>
          <p:cNvPr id="7" name="CuadroTexto 6"/>
          <p:cNvSpPr txBox="1"/>
          <p:nvPr/>
        </p:nvSpPr>
        <p:spPr>
          <a:xfrm>
            <a:off x="2701811" y="426365"/>
            <a:ext cx="4067139" cy="523220"/>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800" dirty="0" smtClean="0">
                <a:latin typeface="Comic Sans MS" panose="030F0702030302020204" pitchFamily="66" charset="0"/>
              </a:rPr>
              <a:t>Evolución de obesidad…</a:t>
            </a:r>
            <a:endParaRPr lang="es-VE" sz="2800" dirty="0">
              <a:latin typeface="Comic Sans MS" panose="030F0702030302020204" pitchFamily="66" charset="0"/>
            </a:endParaRPr>
          </a:p>
        </p:txBody>
      </p:sp>
      <p:sp>
        <p:nvSpPr>
          <p:cNvPr id="8" name="7 CuadroTexto"/>
          <p:cNvSpPr txBox="1"/>
          <p:nvPr/>
        </p:nvSpPr>
        <p:spPr>
          <a:xfrm>
            <a:off x="6537196" y="6524526"/>
            <a:ext cx="2606804" cy="261610"/>
          </a:xfrm>
          <a:prstGeom prst="rect">
            <a:avLst/>
          </a:prstGeom>
          <a:noFill/>
        </p:spPr>
        <p:txBody>
          <a:bodyPr wrap="none" rtlCol="0">
            <a:spAutoFit/>
          </a:bodyPr>
          <a:lstStyle/>
          <a:p>
            <a:r>
              <a:rPr lang="es-VE" sz="11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100" dirty="0">
              <a:solidFill>
                <a:schemeClr val="bg1">
                  <a:lumMod val="65000"/>
                </a:schemeClr>
              </a:solidFill>
              <a:latin typeface="Arial" panose="020B0604020202020204" pitchFamily="34" charset="0"/>
              <a:cs typeface="Arial" panose="020B0604020202020204" pitchFamily="34" charset="0"/>
            </a:endParaRPr>
          </a:p>
        </p:txBody>
      </p:sp>
      <p:sp>
        <p:nvSpPr>
          <p:cNvPr id="3" name="Rectángulo 2"/>
          <p:cNvSpPr/>
          <p:nvPr/>
        </p:nvSpPr>
        <p:spPr>
          <a:xfrm>
            <a:off x="3923928" y="3508782"/>
            <a:ext cx="1368152" cy="4649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 name="CuadroTexto 1"/>
          <p:cNvSpPr txBox="1"/>
          <p:nvPr/>
        </p:nvSpPr>
        <p:spPr>
          <a:xfrm>
            <a:off x="3596540" y="3592370"/>
            <a:ext cx="2206053" cy="369332"/>
          </a:xfrm>
          <a:prstGeom prst="rect">
            <a:avLst/>
          </a:prstGeom>
          <a:noFill/>
        </p:spPr>
        <p:txBody>
          <a:bodyPr wrap="none" rtlCol="0">
            <a:spAutoFit/>
          </a:bodyPr>
          <a:lstStyle/>
          <a:p>
            <a:r>
              <a:rPr lang="es-VE" dirty="0" smtClean="0">
                <a:latin typeface="Comic Sans MS" panose="030F0702030302020204" pitchFamily="66" charset="0"/>
              </a:rPr>
              <a:t>5000 generaciones</a:t>
            </a:r>
            <a:endParaRPr lang="es-VE" dirty="0">
              <a:latin typeface="Comic Sans MS" panose="030F0702030302020204" pitchFamily="66" charset="0"/>
            </a:endParaRPr>
          </a:p>
        </p:txBody>
      </p:sp>
      <p:sp>
        <p:nvSpPr>
          <p:cNvPr id="10" name="Rectángulo 9"/>
          <p:cNvSpPr/>
          <p:nvPr/>
        </p:nvSpPr>
        <p:spPr>
          <a:xfrm>
            <a:off x="5436096" y="4064225"/>
            <a:ext cx="1332854" cy="603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CuadroTexto 8"/>
          <p:cNvSpPr txBox="1"/>
          <p:nvPr/>
        </p:nvSpPr>
        <p:spPr>
          <a:xfrm>
            <a:off x="5211093" y="4308553"/>
            <a:ext cx="1782860" cy="369332"/>
          </a:xfrm>
          <a:prstGeom prst="rect">
            <a:avLst/>
          </a:prstGeom>
          <a:noFill/>
        </p:spPr>
        <p:txBody>
          <a:bodyPr wrap="none" rtlCol="0">
            <a:spAutoFit/>
          </a:bodyPr>
          <a:lstStyle/>
          <a:p>
            <a:r>
              <a:rPr lang="es-VE" dirty="0" smtClean="0">
                <a:latin typeface="Comic Sans MS" panose="030F0702030302020204" pitchFamily="66" charset="0"/>
              </a:rPr>
              <a:t>5 generaciones</a:t>
            </a:r>
            <a:endParaRPr lang="es-VE" dirty="0">
              <a:latin typeface="Comic Sans MS" panose="030F0702030302020204" pitchFamily="66" charset="0"/>
            </a:endParaRPr>
          </a:p>
        </p:txBody>
      </p:sp>
    </p:spTree>
    <p:extLst>
      <p:ext uri="{BB962C8B-B14F-4D97-AF65-F5344CB8AC3E}">
        <p14:creationId xmlns:p14="http://schemas.microsoft.com/office/powerpoint/2010/main" val="14515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78" y="897912"/>
            <a:ext cx="8986021" cy="5184576"/>
          </a:xfrm>
          <a:prstGeom prst="rect">
            <a:avLst/>
          </a:prstGeom>
        </p:spPr>
      </p:pic>
      <p:sp>
        <p:nvSpPr>
          <p:cNvPr id="7" name="7 CuadroTexto"/>
          <p:cNvSpPr txBox="1"/>
          <p:nvPr/>
        </p:nvSpPr>
        <p:spPr>
          <a:xfrm>
            <a:off x="6782196" y="6611779"/>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3" name="Rectángulo 2"/>
          <p:cNvSpPr/>
          <p:nvPr/>
        </p:nvSpPr>
        <p:spPr>
          <a:xfrm>
            <a:off x="1586683" y="1240630"/>
            <a:ext cx="948951" cy="3507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1619187" y="1140812"/>
            <a:ext cx="1648208" cy="523220"/>
          </a:xfrm>
          <a:prstGeom prst="rect">
            <a:avLst/>
          </a:prstGeom>
          <a:solidFill>
            <a:schemeClr val="accent5">
              <a:lumMod val="20000"/>
              <a:lumOff val="80000"/>
            </a:schemeClr>
          </a:solidFill>
        </p:spPr>
        <p:txBody>
          <a:bodyPr wrap="none">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Plantas silvestres</a:t>
            </a:r>
          </a:p>
          <a:p>
            <a:r>
              <a:rPr lang="es-VE" sz="1400" dirty="0" smtClean="0">
                <a:effectLst>
                  <a:outerShdw blurRad="38100" dist="38100" dir="2700000" algn="tl">
                    <a:srgbClr val="000000">
                      <a:alpha val="43137"/>
                    </a:srgbClr>
                  </a:outerShdw>
                </a:effectLst>
                <a:latin typeface="Comic Sans MS" panose="030F0702030302020204" pitchFamily="66" charset="0"/>
              </a:rPr>
              <a:t>Carne cruda</a:t>
            </a:r>
            <a:endParaRPr lang="es-VE" sz="1400" dirty="0">
              <a:effectLst>
                <a:outerShdw blurRad="38100" dist="38100" dir="2700000" algn="tl">
                  <a:srgbClr val="000000">
                    <a:alpha val="43137"/>
                  </a:srgbClr>
                </a:outerShdw>
              </a:effectLst>
            </a:endParaRPr>
          </a:p>
        </p:txBody>
      </p:sp>
      <p:sp>
        <p:nvSpPr>
          <p:cNvPr id="4" name="Rectángulo 3"/>
          <p:cNvSpPr/>
          <p:nvPr/>
        </p:nvSpPr>
        <p:spPr>
          <a:xfrm>
            <a:off x="323528" y="2338072"/>
            <a:ext cx="936104"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 name="Rectángulo 1"/>
          <p:cNvSpPr/>
          <p:nvPr/>
        </p:nvSpPr>
        <p:spPr>
          <a:xfrm>
            <a:off x="179512" y="2318327"/>
            <a:ext cx="1499128" cy="307777"/>
          </a:xfrm>
          <a:prstGeom prst="rect">
            <a:avLst/>
          </a:prstGeom>
          <a:solidFill>
            <a:schemeClr val="accent5">
              <a:lumMod val="20000"/>
              <a:lumOff val="80000"/>
            </a:schemeClr>
          </a:solidFill>
        </p:spPr>
        <p:txBody>
          <a:bodyPr wrap="none">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Ingesta energía</a:t>
            </a:r>
            <a:endParaRPr lang="es-VE" sz="1400" dirty="0">
              <a:effectLst>
                <a:outerShdw blurRad="38100" dist="38100" dir="2700000" algn="tl">
                  <a:srgbClr val="000000">
                    <a:alpha val="43137"/>
                  </a:srgbClr>
                </a:outerShdw>
              </a:effectLst>
            </a:endParaRPr>
          </a:p>
        </p:txBody>
      </p:sp>
      <p:sp>
        <p:nvSpPr>
          <p:cNvPr id="9" name="Rectángulo 8"/>
          <p:cNvSpPr/>
          <p:nvPr/>
        </p:nvSpPr>
        <p:spPr>
          <a:xfrm>
            <a:off x="467544" y="3318957"/>
            <a:ext cx="1440160"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Rectángulo 10"/>
          <p:cNvSpPr/>
          <p:nvPr/>
        </p:nvSpPr>
        <p:spPr>
          <a:xfrm>
            <a:off x="467544" y="3418550"/>
            <a:ext cx="2052165" cy="307777"/>
          </a:xfrm>
          <a:prstGeom prst="rect">
            <a:avLst/>
          </a:prstGeom>
          <a:solidFill>
            <a:schemeClr val="accent5">
              <a:lumMod val="20000"/>
              <a:lumOff val="80000"/>
            </a:schemeClr>
          </a:solidFill>
        </p:spPr>
        <p:txBody>
          <a:bodyPr wrap="none">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Modulación microbiota</a:t>
            </a:r>
            <a:endParaRPr lang="es-VE" sz="1400" dirty="0">
              <a:effectLst>
                <a:outerShdw blurRad="38100" dist="38100" dir="2700000" algn="tl">
                  <a:srgbClr val="000000">
                    <a:alpha val="43137"/>
                  </a:srgbClr>
                </a:outerShdw>
              </a:effectLst>
            </a:endParaRPr>
          </a:p>
        </p:txBody>
      </p:sp>
      <p:sp>
        <p:nvSpPr>
          <p:cNvPr id="12" name="Rectángulo 11"/>
          <p:cNvSpPr/>
          <p:nvPr/>
        </p:nvSpPr>
        <p:spPr>
          <a:xfrm>
            <a:off x="2339752" y="4210280"/>
            <a:ext cx="824104" cy="224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Rectángulo 9"/>
          <p:cNvSpPr/>
          <p:nvPr/>
        </p:nvSpPr>
        <p:spPr>
          <a:xfrm>
            <a:off x="1705383" y="4036330"/>
            <a:ext cx="1168910" cy="307777"/>
          </a:xfrm>
          <a:prstGeom prst="rect">
            <a:avLst/>
          </a:prstGeom>
          <a:solidFill>
            <a:schemeClr val="accent5">
              <a:lumMod val="20000"/>
              <a:lumOff val="80000"/>
            </a:schemeClr>
          </a:solidFill>
        </p:spPr>
        <p:txBody>
          <a:bodyPr wrap="none">
            <a:spAutoFit/>
          </a:bodyPr>
          <a:lstStyle/>
          <a:p>
            <a:r>
              <a:rPr lang="es-VE" sz="1400" dirty="0" err="1" smtClean="0">
                <a:latin typeface="Comic Sans MS" panose="030F0702030302020204" pitchFamily="66" charset="0"/>
              </a:rPr>
              <a:t>Enterotipos</a:t>
            </a:r>
            <a:endParaRPr lang="es-VE" sz="1400" dirty="0"/>
          </a:p>
        </p:txBody>
      </p:sp>
      <p:sp>
        <p:nvSpPr>
          <p:cNvPr id="13" name="6 CuadroTexto"/>
          <p:cNvSpPr txBox="1"/>
          <p:nvPr/>
        </p:nvSpPr>
        <p:spPr>
          <a:xfrm>
            <a:off x="135562" y="116632"/>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4" name="4 CuadroTexto"/>
          <p:cNvSpPr txBox="1"/>
          <p:nvPr/>
        </p:nvSpPr>
        <p:spPr>
          <a:xfrm>
            <a:off x="127838" y="528046"/>
            <a:ext cx="1047645" cy="95410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err="1" smtClean="0">
                <a:latin typeface="Comic Sans MS" pitchFamily="66" charset="0"/>
              </a:rPr>
              <a:t>Microbiot</a:t>
            </a:r>
            <a:r>
              <a:rPr lang="es-VE" sz="1400" dirty="0" smtClean="0">
                <a:latin typeface="Comic Sans MS" pitchFamily="66" charset="0"/>
              </a:rPr>
              <a:t>. y </a:t>
            </a:r>
            <a:r>
              <a:rPr lang="es-VE" sz="1400" b="1" dirty="0" err="1" smtClean="0">
                <a:latin typeface="Comic Sans MS" pitchFamily="66" charset="0"/>
              </a:rPr>
              <a:t>Enf</a:t>
            </a:r>
            <a:r>
              <a:rPr lang="es-VE" sz="1400" b="1" dirty="0" smtClean="0">
                <a:latin typeface="Comic Sans MS" pitchFamily="66" charset="0"/>
              </a:rPr>
              <a:t>. </a:t>
            </a:r>
            <a:r>
              <a:rPr lang="es-VE" sz="1400" b="1" dirty="0" err="1" smtClean="0">
                <a:latin typeface="Comic Sans MS" pitchFamily="66" charset="0"/>
              </a:rPr>
              <a:t>Metab</a:t>
            </a:r>
            <a:r>
              <a:rPr lang="es-VE" sz="1400" b="1" dirty="0" smtClean="0">
                <a:latin typeface="Comic Sans MS" pitchFamily="66" charset="0"/>
              </a:rPr>
              <a:t>.</a:t>
            </a:r>
            <a:r>
              <a:rPr lang="es-VE" sz="1400" dirty="0" smtClean="0">
                <a:latin typeface="Comic Sans MS" pitchFamily="66" charset="0"/>
              </a:rPr>
              <a:t> </a:t>
            </a:r>
          </a:p>
          <a:p>
            <a:r>
              <a:rPr lang="es-VE" sz="1400" b="1" dirty="0" smtClean="0">
                <a:latin typeface="Comic Sans MS" pitchFamily="66" charset="0"/>
              </a:rPr>
              <a:t>Obesidad</a:t>
            </a:r>
          </a:p>
        </p:txBody>
      </p:sp>
      <p:sp>
        <p:nvSpPr>
          <p:cNvPr id="18" name="Rectángulo 17"/>
          <p:cNvSpPr/>
          <p:nvPr/>
        </p:nvSpPr>
        <p:spPr>
          <a:xfrm>
            <a:off x="5940152" y="708697"/>
            <a:ext cx="1584176" cy="5319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6276871" y="237522"/>
            <a:ext cx="1247457" cy="954107"/>
          </a:xfrm>
          <a:prstGeom prst="rect">
            <a:avLst/>
          </a:prstGeom>
          <a:solidFill>
            <a:schemeClr val="accent2">
              <a:lumMod val="20000"/>
              <a:lumOff val="80000"/>
            </a:schemeClr>
          </a:solidFill>
        </p:spPr>
        <p:txBody>
          <a:bodyPr wrap="none">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Comidas </a:t>
            </a:r>
          </a:p>
          <a:p>
            <a:r>
              <a:rPr lang="es-VE" sz="1400" dirty="0" smtClean="0">
                <a:effectLst>
                  <a:outerShdw blurRad="38100" dist="38100" dir="2700000" algn="tl">
                    <a:srgbClr val="000000">
                      <a:alpha val="43137"/>
                    </a:srgbClr>
                  </a:outerShdw>
                </a:effectLst>
                <a:latin typeface="Comic Sans MS" panose="030F0702030302020204" pitchFamily="66" charset="0"/>
              </a:rPr>
              <a:t>procesadas </a:t>
            </a:r>
          </a:p>
          <a:p>
            <a:r>
              <a:rPr lang="es-VE" sz="1400" dirty="0" smtClean="0">
                <a:effectLst>
                  <a:outerShdw blurRad="38100" dist="38100" dir="2700000" algn="tl">
                    <a:srgbClr val="000000">
                      <a:alpha val="43137"/>
                    </a:srgbClr>
                  </a:outerShdw>
                </a:effectLst>
                <a:latin typeface="Comic Sans MS" panose="030F0702030302020204" pitchFamily="66" charset="0"/>
              </a:rPr>
              <a:t>tecnologías </a:t>
            </a:r>
          </a:p>
          <a:p>
            <a:r>
              <a:rPr lang="es-VE" sz="1400" dirty="0" smtClean="0">
                <a:effectLst>
                  <a:outerShdw blurRad="38100" dist="38100" dir="2700000" algn="tl">
                    <a:srgbClr val="000000">
                      <a:alpha val="43137"/>
                    </a:srgbClr>
                  </a:outerShdw>
                </a:effectLst>
                <a:latin typeface="Comic Sans MS" panose="030F0702030302020204" pitchFamily="66" charset="0"/>
              </a:rPr>
              <a:t>preservación</a:t>
            </a:r>
            <a:endParaRPr lang="es-VE" sz="1400" dirty="0">
              <a:effectLst>
                <a:outerShdw blurRad="38100" dist="38100" dir="2700000" algn="tl">
                  <a:srgbClr val="000000">
                    <a:alpha val="43137"/>
                  </a:srgbClr>
                </a:outerShdw>
              </a:effectLst>
            </a:endParaRPr>
          </a:p>
        </p:txBody>
      </p:sp>
      <p:sp>
        <p:nvSpPr>
          <p:cNvPr id="19" name="Rectángulo 18"/>
          <p:cNvSpPr/>
          <p:nvPr/>
        </p:nvSpPr>
        <p:spPr>
          <a:xfrm>
            <a:off x="5009349" y="1220140"/>
            <a:ext cx="1428515" cy="4685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Rectángulo 19"/>
          <p:cNvSpPr/>
          <p:nvPr/>
        </p:nvSpPr>
        <p:spPr>
          <a:xfrm>
            <a:off x="5009349" y="1139708"/>
            <a:ext cx="1286715" cy="646331"/>
          </a:xfrm>
          <a:prstGeom prst="rect">
            <a:avLst/>
          </a:prstGeom>
          <a:solidFill>
            <a:schemeClr val="accent2">
              <a:lumMod val="20000"/>
              <a:lumOff val="80000"/>
            </a:schemeClr>
          </a:solidFill>
        </p:spPr>
        <p:txBody>
          <a:bodyPr wrap="square">
            <a:spAutoFit/>
          </a:bodyPr>
          <a:lstStyle/>
          <a:p>
            <a:r>
              <a:rPr lang="es-VE" sz="1200" dirty="0" smtClean="0">
                <a:latin typeface="Comic Sans MS" panose="030F0702030302020204" pitchFamily="66" charset="0"/>
              </a:rPr>
              <a:t>Agricultura y domesticación </a:t>
            </a:r>
          </a:p>
          <a:p>
            <a:r>
              <a:rPr lang="es-VE" sz="1200" dirty="0" smtClean="0">
                <a:latin typeface="Comic Sans MS" panose="030F0702030302020204" pitchFamily="66" charset="0"/>
              </a:rPr>
              <a:t>animales</a:t>
            </a:r>
            <a:endParaRPr lang="es-VE" sz="1200" dirty="0"/>
          </a:p>
        </p:txBody>
      </p:sp>
      <p:sp>
        <p:nvSpPr>
          <p:cNvPr id="21" name="Rectángulo 20"/>
          <p:cNvSpPr/>
          <p:nvPr/>
        </p:nvSpPr>
        <p:spPr>
          <a:xfrm>
            <a:off x="7380312" y="2050040"/>
            <a:ext cx="936104" cy="353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6851382" y="2164438"/>
            <a:ext cx="1499128" cy="307777"/>
          </a:xfrm>
          <a:prstGeom prst="rect">
            <a:avLst/>
          </a:prstGeom>
          <a:solidFill>
            <a:schemeClr val="accent2">
              <a:lumMod val="20000"/>
              <a:lumOff val="80000"/>
            </a:schemeClr>
          </a:solidFill>
        </p:spPr>
        <p:txBody>
          <a:bodyPr wrap="none">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Ingesta energía</a:t>
            </a:r>
            <a:endParaRPr lang="es-VE" sz="1400" dirty="0">
              <a:effectLst>
                <a:outerShdw blurRad="38100" dist="38100" dir="2700000" algn="tl">
                  <a:srgbClr val="000000">
                    <a:alpha val="43137"/>
                  </a:srgbClr>
                </a:outerShdw>
              </a:effectLst>
            </a:endParaRPr>
          </a:p>
        </p:txBody>
      </p:sp>
      <p:sp>
        <p:nvSpPr>
          <p:cNvPr id="23" name="Rectángulo 22"/>
          <p:cNvSpPr/>
          <p:nvPr/>
        </p:nvSpPr>
        <p:spPr>
          <a:xfrm>
            <a:off x="7113630" y="2947183"/>
            <a:ext cx="1469467" cy="3551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Rectángulo 23"/>
          <p:cNvSpPr/>
          <p:nvPr/>
        </p:nvSpPr>
        <p:spPr>
          <a:xfrm>
            <a:off x="6377002" y="2977779"/>
            <a:ext cx="2052165" cy="307777"/>
          </a:xfrm>
          <a:prstGeom prst="rect">
            <a:avLst/>
          </a:prstGeom>
          <a:solidFill>
            <a:schemeClr val="accent2">
              <a:lumMod val="20000"/>
              <a:lumOff val="80000"/>
            </a:schemeClr>
          </a:solidFill>
        </p:spPr>
        <p:txBody>
          <a:bodyPr wrap="none">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Modulación microbiota</a:t>
            </a:r>
            <a:endParaRPr lang="es-VE" sz="1400" dirty="0">
              <a:effectLst>
                <a:outerShdw blurRad="38100" dist="38100" dir="2700000" algn="tl">
                  <a:srgbClr val="000000">
                    <a:alpha val="43137"/>
                  </a:srgbClr>
                </a:outerShdw>
              </a:effectLst>
            </a:endParaRPr>
          </a:p>
        </p:txBody>
      </p:sp>
      <p:sp>
        <p:nvSpPr>
          <p:cNvPr id="26" name="Rectángulo 25"/>
          <p:cNvSpPr/>
          <p:nvPr/>
        </p:nvSpPr>
        <p:spPr>
          <a:xfrm>
            <a:off x="5646989" y="4282686"/>
            <a:ext cx="2237379" cy="686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Rectángulo 24"/>
          <p:cNvSpPr/>
          <p:nvPr/>
        </p:nvSpPr>
        <p:spPr>
          <a:xfrm>
            <a:off x="5732438" y="4125913"/>
            <a:ext cx="2018501" cy="738664"/>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none">
            <a:spAutoFit/>
          </a:bodyPr>
          <a:lstStyle/>
          <a:p>
            <a:r>
              <a:rPr lang="es-VE" sz="1400" dirty="0" err="1" smtClean="0">
                <a:effectLst>
                  <a:outerShdw blurRad="38100" dist="38100" dir="2700000" algn="tl">
                    <a:srgbClr val="000000">
                      <a:alpha val="43137"/>
                    </a:srgbClr>
                  </a:outerShdw>
                </a:effectLst>
                <a:latin typeface="Comic Sans MS" panose="030F0702030302020204" pitchFamily="66" charset="0"/>
              </a:rPr>
              <a:t>Enf</a:t>
            </a:r>
            <a:r>
              <a:rPr lang="es-VE" sz="1400" dirty="0" smtClean="0">
                <a:effectLst>
                  <a:outerShdw blurRad="38100" dist="38100" dir="2700000" algn="tl">
                    <a:srgbClr val="000000">
                      <a:alpha val="43137"/>
                    </a:srgbClr>
                  </a:outerShdw>
                </a:effectLst>
                <a:latin typeface="Comic Sans MS" panose="030F0702030302020204" pitchFamily="66" charset="0"/>
              </a:rPr>
              <a:t>. vascular crónica, </a:t>
            </a:r>
          </a:p>
          <a:p>
            <a:r>
              <a:rPr lang="es-VE" sz="1400" dirty="0" smtClean="0">
                <a:effectLst>
                  <a:outerShdw blurRad="38100" dist="38100" dir="2700000" algn="tl">
                    <a:srgbClr val="000000">
                      <a:alpha val="43137"/>
                    </a:srgbClr>
                  </a:outerShdw>
                </a:effectLst>
                <a:latin typeface="Comic Sans MS" panose="030F0702030302020204" pitchFamily="66" charset="0"/>
              </a:rPr>
              <a:t>hipertensión, </a:t>
            </a:r>
          </a:p>
          <a:p>
            <a:r>
              <a:rPr lang="es-VE" sz="1400" dirty="0" smtClean="0">
                <a:effectLst>
                  <a:outerShdw blurRad="38100" dist="38100" dir="2700000" algn="tl">
                    <a:srgbClr val="000000">
                      <a:alpha val="43137"/>
                    </a:srgbClr>
                  </a:outerShdw>
                </a:effectLst>
                <a:latin typeface="Comic Sans MS" panose="030F0702030302020204" pitchFamily="66" charset="0"/>
              </a:rPr>
              <a:t>ACV, cánceres GI</a:t>
            </a:r>
            <a:endParaRPr lang="es-VE" sz="1400" dirty="0">
              <a:effectLst>
                <a:outerShdw blurRad="38100" dist="38100" dir="2700000" algn="tl">
                  <a:srgbClr val="000000">
                    <a:alpha val="43137"/>
                  </a:srgbClr>
                </a:outerShdw>
              </a:effectLst>
            </a:endParaRPr>
          </a:p>
        </p:txBody>
      </p:sp>
      <p:sp>
        <p:nvSpPr>
          <p:cNvPr id="28" name="Rectángulo 27"/>
          <p:cNvSpPr/>
          <p:nvPr/>
        </p:nvSpPr>
        <p:spPr>
          <a:xfrm>
            <a:off x="5646989" y="5146384"/>
            <a:ext cx="2936108" cy="3859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7" name="Rectángulo 26"/>
          <p:cNvSpPr/>
          <p:nvPr/>
        </p:nvSpPr>
        <p:spPr>
          <a:xfrm>
            <a:off x="5580112" y="4901356"/>
            <a:ext cx="2938625" cy="677108"/>
          </a:xfrm>
          <a:prstGeom prst="rect">
            <a:avLst/>
          </a:prstGeom>
        </p:spPr>
        <p:txBody>
          <a:bodyPr wrap="none">
            <a:spAutoFit/>
          </a:bodyPr>
          <a:lstStyle/>
          <a:p>
            <a:r>
              <a:rPr lang="es-VE" sz="1400" b="1" dirty="0" smtClean="0">
                <a:latin typeface="Comic Sans MS" panose="030F0702030302020204" pitchFamily="66" charset="0"/>
              </a:rPr>
              <a:t>Manipulación dieta</a:t>
            </a:r>
          </a:p>
          <a:p>
            <a:r>
              <a:rPr lang="es-VE" sz="1200" dirty="0" smtClean="0">
                <a:effectLst>
                  <a:outerShdw blurRad="38100" dist="38100" dir="2700000" algn="tl">
                    <a:srgbClr val="000000">
                      <a:alpha val="43137"/>
                    </a:srgbClr>
                  </a:outerShdw>
                </a:effectLst>
                <a:latin typeface="Comic Sans MS" panose="030F0702030302020204" pitchFamily="66" charset="0"/>
              </a:rPr>
              <a:t>Fibra: </a:t>
            </a:r>
            <a:r>
              <a:rPr lang="es-VE" sz="1200" dirty="0" smtClean="0">
                <a:latin typeface="Comic Sans MS" panose="030F0702030302020204" pitchFamily="66" charset="0"/>
              </a:rPr>
              <a:t>inulina, almidón resistente, beta</a:t>
            </a:r>
          </a:p>
          <a:p>
            <a:r>
              <a:rPr lang="es-VE" sz="1200" dirty="0" err="1" smtClean="0">
                <a:latin typeface="Comic Sans MS" panose="030F0702030302020204" pitchFamily="66" charset="0"/>
              </a:rPr>
              <a:t>glucanos</a:t>
            </a:r>
            <a:endParaRPr lang="es-VE" sz="1200" dirty="0"/>
          </a:p>
        </p:txBody>
      </p:sp>
      <p:sp>
        <p:nvSpPr>
          <p:cNvPr id="29" name="Rectángulo 28"/>
          <p:cNvSpPr/>
          <p:nvPr/>
        </p:nvSpPr>
        <p:spPr>
          <a:xfrm>
            <a:off x="2535634" y="5267534"/>
            <a:ext cx="942887" cy="338554"/>
          </a:xfrm>
          <a:prstGeom prst="rect">
            <a:avLst/>
          </a:prstGeom>
          <a:solidFill>
            <a:schemeClr val="accent5">
              <a:lumMod val="40000"/>
              <a:lumOff val="60000"/>
            </a:schemeClr>
          </a:solidFill>
        </p:spPr>
        <p:txBody>
          <a:bodyPr wrap="none">
            <a:spAutoFit/>
          </a:bodyPr>
          <a:lstStyle/>
          <a:p>
            <a:r>
              <a:rPr lang="es-VE" sz="1600" dirty="0" smtClean="0">
                <a:effectLst>
                  <a:outerShdw blurRad="38100" dist="38100" dir="2700000" algn="tl">
                    <a:srgbClr val="000000">
                      <a:alpha val="43137"/>
                    </a:srgbClr>
                  </a:outerShdw>
                </a:effectLst>
                <a:latin typeface="Comic Sans MS" panose="030F0702030302020204" pitchFamily="66" charset="0"/>
              </a:rPr>
              <a:t>Delgado</a:t>
            </a:r>
            <a:endParaRPr lang="es-VE" sz="1600" dirty="0">
              <a:effectLst>
                <a:outerShdw blurRad="38100" dist="38100" dir="2700000" algn="tl">
                  <a:srgbClr val="000000">
                    <a:alpha val="43137"/>
                  </a:srgbClr>
                </a:outerShdw>
              </a:effectLst>
            </a:endParaRPr>
          </a:p>
        </p:txBody>
      </p:sp>
      <p:sp>
        <p:nvSpPr>
          <p:cNvPr id="30" name="Rectángulo 29"/>
          <p:cNvSpPr/>
          <p:nvPr/>
        </p:nvSpPr>
        <p:spPr>
          <a:xfrm>
            <a:off x="3970793" y="5214096"/>
            <a:ext cx="1095172" cy="400110"/>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none">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OBESO</a:t>
            </a:r>
            <a:endParaRPr lang="es-VE" sz="2000" dirty="0">
              <a:effectLst>
                <a:outerShdw blurRad="38100" dist="38100" dir="2700000" algn="tl">
                  <a:srgbClr val="000000">
                    <a:alpha val="43137"/>
                  </a:srgbClr>
                </a:outerShdw>
              </a:effectLst>
            </a:endParaRPr>
          </a:p>
        </p:txBody>
      </p:sp>
      <p:sp>
        <p:nvSpPr>
          <p:cNvPr id="31" name="Rectángulo 30"/>
          <p:cNvSpPr/>
          <p:nvPr/>
        </p:nvSpPr>
        <p:spPr>
          <a:xfrm>
            <a:off x="2662509" y="236908"/>
            <a:ext cx="2519975" cy="646331"/>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r>
              <a:rPr lang="en-US" dirty="0" err="1">
                <a:solidFill>
                  <a:srgbClr val="131413"/>
                </a:solidFill>
                <a:effectLst>
                  <a:outerShdw blurRad="38100" dist="38100" dir="2700000" algn="tl">
                    <a:srgbClr val="000000">
                      <a:alpha val="43137"/>
                    </a:srgbClr>
                  </a:outerShdw>
                </a:effectLst>
                <a:latin typeface="Comic Sans MS" panose="030F0702030302020204" pitchFamily="66" charset="0"/>
              </a:rPr>
              <a:t>Correlaciones</a:t>
            </a:r>
            <a:r>
              <a:rPr lang="en-US" dirty="0">
                <a:solidFill>
                  <a:srgbClr val="131413"/>
                </a:solidFill>
                <a:effectLst>
                  <a:outerShdw blurRad="38100" dist="38100" dir="2700000" algn="tl">
                    <a:srgbClr val="000000">
                      <a:alpha val="43137"/>
                    </a:srgbClr>
                  </a:outerShdw>
                </a:effectLst>
                <a:latin typeface="Comic Sans MS" panose="030F0702030302020204" pitchFamily="66" charset="0"/>
              </a:rPr>
              <a:t> </a:t>
            </a:r>
            <a:r>
              <a:rPr lang="en-US" dirty="0" err="1">
                <a:solidFill>
                  <a:srgbClr val="131413"/>
                </a:solidFill>
                <a:effectLst>
                  <a:outerShdw blurRad="38100" dist="38100" dir="2700000" algn="tl">
                    <a:srgbClr val="000000">
                      <a:alpha val="43137"/>
                    </a:srgbClr>
                  </a:outerShdw>
                </a:effectLst>
                <a:latin typeface="Comic Sans MS" panose="030F0702030302020204" pitchFamily="66" charset="0"/>
              </a:rPr>
              <a:t>dieta</a:t>
            </a:r>
            <a:r>
              <a:rPr lang="en-US" dirty="0">
                <a:solidFill>
                  <a:srgbClr val="131413"/>
                </a:solidFill>
                <a:effectLst>
                  <a:outerShdw blurRad="38100" dist="38100" dir="2700000" algn="tl">
                    <a:srgbClr val="000000">
                      <a:alpha val="43137"/>
                    </a:srgbClr>
                  </a:outerShdw>
                </a:effectLst>
                <a:latin typeface="Comic Sans MS" panose="030F0702030302020204" pitchFamily="66" charset="0"/>
              </a:rPr>
              <a:t>-microbiota –</a:t>
            </a:r>
            <a:r>
              <a:rPr lang="en-US" dirty="0" err="1" smtClean="0">
                <a:solidFill>
                  <a:srgbClr val="131413"/>
                </a:solidFill>
                <a:effectLst>
                  <a:outerShdw blurRad="38100" dist="38100" dir="2700000" algn="tl">
                    <a:srgbClr val="000000">
                      <a:alpha val="43137"/>
                    </a:srgbClr>
                  </a:outerShdw>
                </a:effectLst>
                <a:latin typeface="Comic Sans MS" panose="030F0702030302020204" pitchFamily="66" charset="0"/>
              </a:rPr>
              <a:t>obesidad</a:t>
            </a:r>
            <a:r>
              <a:rPr lang="en-US" dirty="0" smtClean="0">
                <a:solidFill>
                  <a:srgbClr val="131413"/>
                </a:solidFill>
                <a:effectLst>
                  <a:outerShdw blurRad="38100" dist="38100" dir="2700000" algn="tl">
                    <a:srgbClr val="000000">
                      <a:alpha val="43137"/>
                    </a:srgbClr>
                  </a:outerShdw>
                </a:effectLst>
                <a:latin typeface="Comic Sans MS" panose="030F0702030302020204" pitchFamily="66" charset="0"/>
              </a:rPr>
              <a:t> </a:t>
            </a:r>
            <a:endParaRPr lang="en-US" dirty="0">
              <a:solidFill>
                <a:srgbClr val="131413"/>
              </a:solidFill>
              <a:effectLst>
                <a:outerShdw blurRad="38100" dist="38100" dir="2700000" algn="tl">
                  <a:srgbClr val="000000">
                    <a:alpha val="43137"/>
                  </a:srgbClr>
                </a:outerShdw>
              </a:effectLst>
              <a:latin typeface="Comic Sans MS" panose="030F0702030302020204" pitchFamily="66" charset="0"/>
            </a:endParaRPr>
          </a:p>
        </p:txBody>
      </p:sp>
      <p:sp>
        <p:nvSpPr>
          <p:cNvPr id="5" name="Rectángulo 4"/>
          <p:cNvSpPr/>
          <p:nvPr/>
        </p:nvSpPr>
        <p:spPr>
          <a:xfrm>
            <a:off x="219309" y="5978748"/>
            <a:ext cx="3728238" cy="430887"/>
          </a:xfrm>
          <a:prstGeom prst="rect">
            <a:avLst/>
          </a:prstGeom>
        </p:spPr>
        <p:txBody>
          <a:bodyPr wrap="square">
            <a:spAutoFit/>
          </a:bodyPr>
          <a:lstStyle/>
          <a:p>
            <a:pPr algn="ctr"/>
            <a:r>
              <a:rPr lang="en-US" sz="1100" dirty="0" smtClean="0">
                <a:solidFill>
                  <a:srgbClr val="131413"/>
                </a:solidFill>
                <a:latin typeface="Times New Roman" panose="02020603050405020304" pitchFamily="18" charset="0"/>
                <a:cs typeface="Times New Roman" panose="02020603050405020304" pitchFamily="18" charset="0"/>
              </a:rPr>
              <a:t>S. </a:t>
            </a:r>
            <a:r>
              <a:rPr lang="en-US" sz="1100" dirty="0" err="1" smtClean="0">
                <a:solidFill>
                  <a:srgbClr val="131413"/>
                </a:solidFill>
                <a:latin typeface="Times New Roman" panose="02020603050405020304" pitchFamily="18" charset="0"/>
                <a:cs typeface="Times New Roman" panose="02020603050405020304" pitchFamily="18" charset="0"/>
              </a:rPr>
              <a:t>Duranti</a:t>
            </a:r>
            <a:r>
              <a:rPr lang="en-US" sz="1100" dirty="0" smtClean="0">
                <a:solidFill>
                  <a:srgbClr val="131413"/>
                </a:solidFill>
                <a:latin typeface="Times New Roman" panose="02020603050405020304" pitchFamily="18" charset="0"/>
                <a:cs typeface="Times New Roman" panose="02020603050405020304" pitchFamily="18" charset="0"/>
              </a:rPr>
              <a:t> et al. </a:t>
            </a:r>
            <a:r>
              <a:rPr lang="en-US" sz="1100" i="1" dirty="0" smtClean="0">
                <a:solidFill>
                  <a:srgbClr val="131413"/>
                </a:solidFill>
                <a:latin typeface="Times New Roman" panose="02020603050405020304" pitchFamily="18" charset="0"/>
                <a:cs typeface="Times New Roman" panose="02020603050405020304" pitchFamily="18" charset="0"/>
              </a:rPr>
              <a:t>Obesity </a:t>
            </a:r>
            <a:r>
              <a:rPr lang="en-US" sz="1100" i="1" dirty="0">
                <a:solidFill>
                  <a:srgbClr val="131413"/>
                </a:solidFill>
                <a:latin typeface="Times New Roman" panose="02020603050405020304" pitchFamily="18" charset="0"/>
                <a:cs typeface="Times New Roman" panose="02020603050405020304" pitchFamily="18" charset="0"/>
              </a:rPr>
              <a:t>and microbiota: an example of </a:t>
            </a:r>
            <a:r>
              <a:rPr lang="en-US" sz="1100" i="1" dirty="0" smtClean="0">
                <a:solidFill>
                  <a:srgbClr val="131413"/>
                </a:solidFill>
                <a:latin typeface="Times New Roman" panose="02020603050405020304" pitchFamily="18" charset="0"/>
                <a:cs typeface="Times New Roman" panose="02020603050405020304" pitchFamily="18" charset="0"/>
              </a:rPr>
              <a:t>an </a:t>
            </a:r>
            <a:r>
              <a:rPr lang="es-VE" sz="1100" i="1" dirty="0" err="1" smtClean="0">
                <a:solidFill>
                  <a:srgbClr val="131413"/>
                </a:solidFill>
                <a:latin typeface="Times New Roman" panose="02020603050405020304" pitchFamily="18" charset="0"/>
                <a:cs typeface="Times New Roman" panose="02020603050405020304" pitchFamily="18" charset="0"/>
              </a:rPr>
              <a:t>intricate</a:t>
            </a:r>
            <a:r>
              <a:rPr lang="es-VE" sz="1100" i="1" dirty="0" smtClean="0">
                <a:solidFill>
                  <a:srgbClr val="131413"/>
                </a:solidFill>
                <a:latin typeface="Times New Roman" panose="02020603050405020304" pitchFamily="18" charset="0"/>
                <a:cs typeface="Times New Roman" panose="02020603050405020304" pitchFamily="18" charset="0"/>
              </a:rPr>
              <a:t> </a:t>
            </a:r>
            <a:r>
              <a:rPr lang="es-VE" sz="1100" i="1" dirty="0" err="1" smtClean="0">
                <a:solidFill>
                  <a:srgbClr val="131413"/>
                </a:solidFill>
                <a:latin typeface="Times New Roman" panose="02020603050405020304" pitchFamily="18" charset="0"/>
                <a:cs typeface="Times New Roman" panose="02020603050405020304" pitchFamily="18" charset="0"/>
              </a:rPr>
              <a:t>relationship</a:t>
            </a:r>
            <a:r>
              <a:rPr lang="es-VE" sz="1100" i="1" dirty="0" smtClean="0">
                <a:solidFill>
                  <a:srgbClr val="131413"/>
                </a:solidFill>
                <a:latin typeface="Times New Roman" panose="02020603050405020304" pitchFamily="18" charset="0"/>
                <a:cs typeface="Times New Roman" panose="02020603050405020304" pitchFamily="18" charset="0"/>
              </a:rPr>
              <a:t>. </a:t>
            </a:r>
            <a:r>
              <a:rPr lang="es-VE" sz="1100" dirty="0">
                <a:latin typeface="Times New Roman" panose="02020603050405020304" pitchFamily="18" charset="0"/>
                <a:cs typeface="Times New Roman" panose="02020603050405020304" pitchFamily="18" charset="0"/>
              </a:rPr>
              <a:t>Genes &amp; </a:t>
            </a:r>
            <a:r>
              <a:rPr lang="es-VE" sz="1100" dirty="0" err="1">
                <a:latin typeface="Times New Roman" panose="02020603050405020304" pitchFamily="18" charset="0"/>
                <a:cs typeface="Times New Roman" panose="02020603050405020304" pitchFamily="18" charset="0"/>
              </a:rPr>
              <a:t>Nutrition</a:t>
            </a:r>
            <a:r>
              <a:rPr lang="es-VE" sz="1100" dirty="0">
                <a:latin typeface="Times New Roman" panose="02020603050405020304" pitchFamily="18" charset="0"/>
                <a:cs typeface="Times New Roman" panose="02020603050405020304" pitchFamily="18" charset="0"/>
              </a:rPr>
              <a:t> </a:t>
            </a:r>
            <a:r>
              <a:rPr lang="es-VE" sz="1100" dirty="0" smtClean="0">
                <a:latin typeface="Times New Roman" panose="02020603050405020304" pitchFamily="18" charset="0"/>
                <a:cs typeface="Times New Roman" panose="02020603050405020304" pitchFamily="18" charset="0"/>
              </a:rPr>
              <a:t>2017; </a:t>
            </a:r>
            <a:r>
              <a:rPr lang="es-VE" sz="1100" dirty="0">
                <a:latin typeface="Times New Roman" panose="02020603050405020304" pitchFamily="18" charset="0"/>
                <a:cs typeface="Times New Roman" panose="02020603050405020304" pitchFamily="18" charset="0"/>
              </a:rPr>
              <a:t>12:18</a:t>
            </a:r>
          </a:p>
        </p:txBody>
      </p:sp>
    </p:spTree>
    <p:extLst>
      <p:ext uri="{BB962C8B-B14F-4D97-AF65-F5344CB8AC3E}">
        <p14:creationId xmlns:p14="http://schemas.microsoft.com/office/powerpoint/2010/main" val="423448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11" grpId="0" animBg="1"/>
      <p:bldP spid="10" grpId="0" animBg="1"/>
      <p:bldP spid="17" grpId="0" animBg="1"/>
      <p:bldP spid="20" grpId="0" animBg="1"/>
      <p:bldP spid="22" grpId="0" animBg="1"/>
      <p:bldP spid="24" grpId="0" animBg="1"/>
      <p:bldP spid="25" grpId="0" animBg="1"/>
      <p:bldP spid="27" grpId="0"/>
      <p:bldP spid="29" grpId="0" animBg="1"/>
      <p:bldP spid="3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cstate="print">
            <a:extLst>
              <a:ext uri="{28A0092B-C50C-407E-A947-70E740481C1C}">
                <a14:useLocalDpi xmlns:a14="http://schemas.microsoft.com/office/drawing/2010/main" val="0"/>
              </a:ext>
            </a:extLst>
          </a:blip>
          <a:srcRect t="4014" b="3489"/>
          <a:stretch/>
        </p:blipFill>
        <p:spPr>
          <a:xfrm>
            <a:off x="1187624" y="272959"/>
            <a:ext cx="7344816" cy="6108370"/>
          </a:xfrm>
          <a:prstGeom prst="rect">
            <a:avLst/>
          </a:prstGeom>
          <a:ln>
            <a:solidFill>
              <a:srgbClr val="C00000"/>
            </a:solidFill>
          </a:ln>
          <a:effectLst>
            <a:outerShdw blurRad="50800" dist="38100" dir="2700000" algn="tl" rotWithShape="0">
              <a:prstClr val="black">
                <a:alpha val="40000"/>
              </a:prstClr>
            </a:outerShdw>
          </a:effectLst>
        </p:spPr>
      </p:pic>
      <p:sp>
        <p:nvSpPr>
          <p:cNvPr id="5" name="Rectángulo 4"/>
          <p:cNvSpPr/>
          <p:nvPr/>
        </p:nvSpPr>
        <p:spPr>
          <a:xfrm>
            <a:off x="83943" y="6387619"/>
            <a:ext cx="6591198" cy="421654"/>
          </a:xfrm>
          <a:prstGeom prst="rect">
            <a:avLst/>
          </a:prstGeom>
        </p:spPr>
        <p:txBody>
          <a:bodyPr wrap="square">
            <a:spAutoFit/>
          </a:bodyPr>
          <a:lstStyle/>
          <a:p>
            <a:pPr algn="ctr">
              <a:lnSpc>
                <a:spcPct val="107000"/>
              </a:lnSpc>
              <a:spcAft>
                <a:spcPts val="0"/>
              </a:spcAft>
            </a:pPr>
            <a:r>
              <a:rPr lang="en-US" sz="1000" kern="1800" dirty="0" smtClean="0">
                <a:solidFill>
                  <a:srgbClr val="333132"/>
                </a:solidFill>
                <a:latin typeface="Times New Roman" panose="02020603050405020304" pitchFamily="18" charset="0"/>
                <a:ea typeface="Times New Roman" panose="02020603050405020304" pitchFamily="18" charset="0"/>
                <a:cs typeface="Times New Roman" panose="02020603050405020304" pitchFamily="18" charset="0"/>
              </a:rPr>
              <a:t>S. Laurent, RM. Bruno. </a:t>
            </a:r>
            <a:r>
              <a:rPr lang="en-US" sz="1000" i="1" kern="1800" dirty="0" smtClean="0">
                <a:solidFill>
                  <a:srgbClr val="333132"/>
                </a:solidFill>
                <a:latin typeface="Times New Roman" panose="02020603050405020304" pitchFamily="18" charset="0"/>
                <a:ea typeface="Times New Roman" panose="02020603050405020304" pitchFamily="18" charset="0"/>
                <a:cs typeface="Times New Roman" panose="02020603050405020304" pitchFamily="18" charset="0"/>
              </a:rPr>
              <a:t>Gut </a:t>
            </a:r>
            <a:r>
              <a:rPr lang="en-US" sz="1000" i="1" kern="1800" dirty="0" err="1">
                <a:solidFill>
                  <a:srgbClr val="333132"/>
                </a:solidFill>
                <a:latin typeface="Times New Roman" panose="02020603050405020304" pitchFamily="18" charset="0"/>
                <a:ea typeface="Times New Roman" panose="02020603050405020304" pitchFamily="18" charset="0"/>
                <a:cs typeface="Times New Roman" panose="02020603050405020304" pitchFamily="18" charset="0"/>
              </a:rPr>
              <a:t>Microbiome</a:t>
            </a:r>
            <a:r>
              <a:rPr lang="en-US" sz="1000" i="1" kern="1800" dirty="0">
                <a:solidFill>
                  <a:srgbClr val="333132"/>
                </a:solidFill>
                <a:latin typeface="Times New Roman" panose="02020603050405020304" pitchFamily="18" charset="0"/>
                <a:ea typeface="Times New Roman" panose="02020603050405020304" pitchFamily="18" charset="0"/>
                <a:cs typeface="Times New Roman" panose="02020603050405020304" pitchFamily="18" charset="0"/>
              </a:rPr>
              <a:t> Composition, a Third Player in the Inflammation–arterial Stiffness </a:t>
            </a:r>
            <a:r>
              <a:rPr lang="en-US" sz="1000" i="1" kern="1800" dirty="0" smtClean="0">
                <a:solidFill>
                  <a:srgbClr val="333132"/>
                </a:solidFill>
                <a:latin typeface="Times New Roman" panose="02020603050405020304" pitchFamily="18" charset="0"/>
                <a:ea typeface="Times New Roman" panose="02020603050405020304" pitchFamily="18" charset="0"/>
                <a:cs typeface="Times New Roman" panose="02020603050405020304" pitchFamily="18" charset="0"/>
              </a:rPr>
              <a:t>Relationship</a:t>
            </a:r>
          </a:p>
          <a:p>
            <a:pPr algn="ctr">
              <a:lnSpc>
                <a:spcPct val="107000"/>
              </a:lnSpc>
              <a:spcAft>
                <a:spcPts val="0"/>
              </a:spcAft>
            </a:pPr>
            <a:r>
              <a:rPr lang="en-US" sz="1000" dirty="0" err="1">
                <a:latin typeface="Times New Roman" panose="02020603050405020304" pitchFamily="18" charset="0"/>
                <a:ea typeface="Calibri" panose="020F0502020204030204" pitchFamily="34" charset="0"/>
                <a:cs typeface="Times New Roman" panose="02020603050405020304" pitchFamily="18" charset="0"/>
              </a:rPr>
              <a:t>Eur</a:t>
            </a:r>
            <a:r>
              <a:rPr lang="en-US" sz="1000" dirty="0">
                <a:latin typeface="Times New Roman" panose="02020603050405020304" pitchFamily="18" charset="0"/>
                <a:ea typeface="Calibri" panose="020F0502020204030204" pitchFamily="34" charset="0"/>
                <a:cs typeface="Times New Roman" panose="02020603050405020304" pitchFamily="18" charset="0"/>
              </a:rPr>
              <a:t> Heart J. </a:t>
            </a:r>
            <a:r>
              <a:rPr lang="en-US" sz="1000" b="1" dirty="0" smtClean="0">
                <a:latin typeface="Times New Roman" panose="02020603050405020304" pitchFamily="18" charset="0"/>
                <a:ea typeface="Calibri" panose="020F0502020204030204" pitchFamily="34" charset="0"/>
                <a:cs typeface="Times New Roman" panose="02020603050405020304" pitchFamily="18" charset="0"/>
              </a:rPr>
              <a:t>2018</a:t>
            </a:r>
            <a:r>
              <a:rPr lang="en-US" sz="1000" dirty="0" smtClean="0">
                <a:latin typeface="Times New Roman" panose="02020603050405020304" pitchFamily="18" charset="0"/>
                <a:ea typeface="Calibri" panose="020F0502020204030204" pitchFamily="34" charset="0"/>
                <a:cs typeface="Times New Roman" panose="02020603050405020304" pitchFamily="18" charset="0"/>
              </a:rPr>
              <a:t>;39:2398-2400.    </a:t>
            </a:r>
            <a:r>
              <a:rPr lang="es-VE" sz="1000" dirty="0" smtClean="0">
                <a:latin typeface="Times New Roman" panose="02020603050405020304" pitchFamily="18" charset="0"/>
                <a:ea typeface="Calibri" panose="020F0502020204030204" pitchFamily="34" charset="0"/>
                <a:cs typeface="Times New Roman" panose="02020603050405020304" pitchFamily="18" charset="0"/>
              </a:rPr>
              <a:t>https</a:t>
            </a:r>
            <a:r>
              <a:rPr lang="es-VE" sz="1000" dirty="0">
                <a:latin typeface="Times New Roman" panose="02020603050405020304" pitchFamily="18" charset="0"/>
                <a:ea typeface="Calibri" panose="020F0502020204030204" pitchFamily="34" charset="0"/>
                <a:cs typeface="Times New Roman" panose="02020603050405020304" pitchFamily="18" charset="0"/>
              </a:rPr>
              <a:t>://www.medscape.com/viewarticle/899341</a:t>
            </a:r>
            <a:endParaRPr lang="es-VE" sz="1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7 CuadroTexto"/>
          <p:cNvSpPr txBox="1"/>
          <p:nvPr/>
        </p:nvSpPr>
        <p:spPr>
          <a:xfrm>
            <a:off x="6782196" y="6611779"/>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7"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8" name="4 CuadroTexto"/>
          <p:cNvSpPr txBox="1"/>
          <p:nvPr/>
        </p:nvSpPr>
        <p:spPr>
          <a:xfrm>
            <a:off x="197159" y="705777"/>
            <a:ext cx="1494522" cy="95410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y </a:t>
            </a:r>
          </a:p>
          <a:p>
            <a:r>
              <a:rPr lang="es-VE" sz="1400" dirty="0" err="1" smtClean="0">
                <a:latin typeface="Comic Sans MS" pitchFamily="66" charset="0"/>
              </a:rPr>
              <a:t>Enf</a:t>
            </a:r>
            <a:r>
              <a:rPr lang="es-VE" sz="1400" dirty="0" smtClean="0">
                <a:latin typeface="Comic Sans MS" pitchFamily="66" charset="0"/>
              </a:rPr>
              <a:t>. Sistémicas</a:t>
            </a:r>
          </a:p>
          <a:p>
            <a:r>
              <a:rPr lang="es-VE" sz="1400" b="1" dirty="0" smtClean="0">
                <a:latin typeface="Comic Sans MS" pitchFamily="66" charset="0"/>
              </a:rPr>
              <a:t>Metabólicas</a:t>
            </a:r>
            <a:r>
              <a:rPr lang="es-VE" sz="1400" dirty="0" smtClean="0">
                <a:latin typeface="Comic Sans MS" pitchFamily="66" charset="0"/>
              </a:rPr>
              <a:t> </a:t>
            </a:r>
          </a:p>
          <a:p>
            <a:r>
              <a:rPr lang="es-VE" sz="1400" b="1" dirty="0" smtClean="0">
                <a:latin typeface="Comic Sans MS" pitchFamily="66" charset="0"/>
              </a:rPr>
              <a:t>Obesidad</a:t>
            </a:r>
          </a:p>
        </p:txBody>
      </p:sp>
      <p:sp>
        <p:nvSpPr>
          <p:cNvPr id="2" name="Rectángulo 1"/>
          <p:cNvSpPr/>
          <p:nvPr/>
        </p:nvSpPr>
        <p:spPr>
          <a:xfrm>
            <a:off x="4067944" y="1093323"/>
            <a:ext cx="1440160" cy="2152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Rectángulo 8"/>
          <p:cNvSpPr/>
          <p:nvPr/>
        </p:nvSpPr>
        <p:spPr>
          <a:xfrm>
            <a:off x="3978347" y="1016284"/>
            <a:ext cx="1619354" cy="369332"/>
          </a:xfrm>
          <a:prstGeom prst="rect">
            <a:avLst/>
          </a:prstGeom>
        </p:spPr>
        <p:txBody>
          <a:bodyPr wrap="none">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Dieta no sana</a:t>
            </a:r>
            <a:endParaRPr lang="es-VE" dirty="0">
              <a:effectLst>
                <a:outerShdw blurRad="38100" dist="38100" dir="2700000" algn="tl">
                  <a:srgbClr val="000000">
                    <a:alpha val="43137"/>
                  </a:srgbClr>
                </a:outerShdw>
              </a:effectLst>
            </a:endParaRPr>
          </a:p>
        </p:txBody>
      </p:sp>
      <p:sp>
        <p:nvSpPr>
          <p:cNvPr id="3" name="Rectángulo 2"/>
          <p:cNvSpPr/>
          <p:nvPr/>
        </p:nvSpPr>
        <p:spPr>
          <a:xfrm>
            <a:off x="2905675" y="1988840"/>
            <a:ext cx="1622021"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3077443" y="1954171"/>
            <a:ext cx="1353256" cy="646331"/>
          </a:xfrm>
          <a:prstGeom prst="rect">
            <a:avLst/>
          </a:prstGeom>
          <a:solidFill>
            <a:srgbClr val="FFC000"/>
          </a:solidFill>
          <a:effectLst>
            <a:outerShdw blurRad="50800" dist="38100" dir="2700000" algn="tl" rotWithShape="0">
              <a:prstClr val="black">
                <a:alpha val="40000"/>
              </a:prstClr>
            </a:outerShdw>
          </a:effectLst>
        </p:spPr>
        <p:txBody>
          <a:bodyPr wrap="none">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Disbiosis </a:t>
            </a:r>
          </a:p>
          <a:p>
            <a:r>
              <a:rPr lang="es-VE" dirty="0" smtClean="0">
                <a:effectLst>
                  <a:outerShdw blurRad="38100" dist="38100" dir="2700000" algn="tl">
                    <a:srgbClr val="000000">
                      <a:alpha val="43137"/>
                    </a:srgbClr>
                  </a:outerShdw>
                </a:effectLst>
                <a:latin typeface="Comic Sans MS" panose="030F0702030302020204" pitchFamily="66" charset="0"/>
              </a:rPr>
              <a:t>Microbiota</a:t>
            </a:r>
            <a:endParaRPr lang="es-VE" dirty="0">
              <a:effectLst>
                <a:outerShdw blurRad="38100" dist="38100" dir="2700000" algn="tl">
                  <a:srgbClr val="000000">
                    <a:alpha val="43137"/>
                  </a:srgbClr>
                </a:outerShdw>
              </a:effectLst>
            </a:endParaRPr>
          </a:p>
        </p:txBody>
      </p:sp>
      <p:sp>
        <p:nvSpPr>
          <p:cNvPr id="16" name="Rectángulo 15"/>
          <p:cNvSpPr/>
          <p:nvPr/>
        </p:nvSpPr>
        <p:spPr>
          <a:xfrm>
            <a:off x="4821937" y="1984925"/>
            <a:ext cx="2310090"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5055865" y="1792501"/>
            <a:ext cx="2029723" cy="584775"/>
          </a:xfrm>
          <a:prstGeom prst="rect">
            <a:avLst/>
          </a:prstGeom>
        </p:spPr>
        <p:txBody>
          <a:bodyPr wrap="none">
            <a:spAutoFit/>
          </a:bodyPr>
          <a:lstStyle/>
          <a:p>
            <a:r>
              <a:rPr lang="es-VE" sz="1600" dirty="0" smtClean="0">
                <a:latin typeface="Comic Sans MS" panose="030F0702030302020204" pitchFamily="66" charset="0"/>
              </a:rPr>
              <a:t>Aumento </a:t>
            </a:r>
            <a:r>
              <a:rPr lang="es-VE" sz="1600" dirty="0" err="1" smtClean="0">
                <a:latin typeface="Comic Sans MS" panose="030F0702030302020204" pitchFamily="66" charset="0"/>
              </a:rPr>
              <a:t>ac.grasos</a:t>
            </a:r>
            <a:r>
              <a:rPr lang="es-VE" sz="1600" dirty="0" smtClean="0">
                <a:latin typeface="Comic Sans MS" panose="030F0702030302020204" pitchFamily="66" charset="0"/>
              </a:rPr>
              <a:t> </a:t>
            </a:r>
          </a:p>
          <a:p>
            <a:r>
              <a:rPr lang="es-VE" sz="1600" dirty="0" smtClean="0">
                <a:latin typeface="Comic Sans MS" panose="030F0702030302020204" pitchFamily="66" charset="0"/>
              </a:rPr>
              <a:t>libres circulantes</a:t>
            </a:r>
            <a:endParaRPr lang="es-VE" sz="1600" dirty="0"/>
          </a:p>
        </p:txBody>
      </p:sp>
      <p:sp>
        <p:nvSpPr>
          <p:cNvPr id="17" name="Rectángulo 16"/>
          <p:cNvSpPr/>
          <p:nvPr/>
        </p:nvSpPr>
        <p:spPr>
          <a:xfrm>
            <a:off x="2998102" y="2898540"/>
            <a:ext cx="1290917" cy="2424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2888734" y="2811838"/>
            <a:ext cx="1563248" cy="369332"/>
          </a:xfrm>
          <a:prstGeom prst="rect">
            <a:avLst/>
          </a:prstGeom>
        </p:spPr>
        <p:txBody>
          <a:bodyPr wrap="none">
            <a:spAutoFit/>
          </a:bodyPr>
          <a:lstStyle/>
          <a:p>
            <a:r>
              <a:rPr lang="es-VE" dirty="0" err="1" smtClean="0">
                <a:effectLst>
                  <a:outerShdw blurRad="38100" dist="38100" dir="2700000" algn="tl">
                    <a:srgbClr val="000000">
                      <a:alpha val="43137"/>
                    </a:srgbClr>
                  </a:outerShdw>
                </a:effectLst>
                <a:latin typeface="Comic Sans MS" panose="030F0702030302020204" pitchFamily="66" charset="0"/>
              </a:rPr>
              <a:t>Endotoxemia</a:t>
            </a:r>
            <a:endParaRPr lang="es-VE" dirty="0">
              <a:effectLst>
                <a:outerShdw blurRad="38100" dist="38100" dir="2700000" algn="tl">
                  <a:srgbClr val="000000">
                    <a:alpha val="43137"/>
                  </a:srgbClr>
                </a:outerShdw>
              </a:effectLst>
            </a:endParaRPr>
          </a:p>
        </p:txBody>
      </p:sp>
      <p:sp>
        <p:nvSpPr>
          <p:cNvPr id="18" name="Rectángulo 17"/>
          <p:cNvSpPr/>
          <p:nvPr/>
        </p:nvSpPr>
        <p:spPr>
          <a:xfrm>
            <a:off x="5292080" y="2811838"/>
            <a:ext cx="1656184" cy="369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Rectángulo 10"/>
          <p:cNvSpPr/>
          <p:nvPr/>
        </p:nvSpPr>
        <p:spPr>
          <a:xfrm>
            <a:off x="5279485" y="2805220"/>
            <a:ext cx="1582484" cy="830997"/>
          </a:xfrm>
          <a:prstGeom prst="rect">
            <a:avLst/>
          </a:prstGeom>
        </p:spPr>
        <p:txBody>
          <a:bodyPr wrap="none">
            <a:spAutoFit/>
          </a:bodyPr>
          <a:lstStyle/>
          <a:p>
            <a:r>
              <a:rPr lang="es-VE" sz="1600" dirty="0" smtClean="0">
                <a:latin typeface="Comic Sans MS" panose="030F0702030302020204" pitchFamily="66" charset="0"/>
              </a:rPr>
              <a:t>Aumento </a:t>
            </a:r>
          </a:p>
          <a:p>
            <a:r>
              <a:rPr lang="es-VE" sz="1600" dirty="0" smtClean="0">
                <a:latin typeface="Comic Sans MS" panose="030F0702030302020204" pitchFamily="66" charset="0"/>
              </a:rPr>
              <a:t>permeabilidad </a:t>
            </a:r>
          </a:p>
          <a:p>
            <a:r>
              <a:rPr lang="es-VE" sz="1600" dirty="0" smtClean="0">
                <a:latin typeface="Comic Sans MS" panose="030F0702030302020204" pitchFamily="66" charset="0"/>
              </a:rPr>
              <a:t>intestinal</a:t>
            </a:r>
            <a:endParaRPr lang="es-VE" sz="1600" dirty="0"/>
          </a:p>
        </p:txBody>
      </p:sp>
      <p:sp>
        <p:nvSpPr>
          <p:cNvPr id="19" name="Rectángulo 18"/>
          <p:cNvSpPr/>
          <p:nvPr/>
        </p:nvSpPr>
        <p:spPr>
          <a:xfrm>
            <a:off x="2998102" y="3836301"/>
            <a:ext cx="2149962" cy="2827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Rectángulo 9"/>
          <p:cNvSpPr/>
          <p:nvPr/>
        </p:nvSpPr>
        <p:spPr>
          <a:xfrm>
            <a:off x="2808625" y="3749725"/>
            <a:ext cx="2781531" cy="400110"/>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none">
            <a:spAutoFit/>
          </a:bodyPr>
          <a:lstStyle/>
          <a:p>
            <a:r>
              <a:rPr lang="es-VE" sz="2000" dirty="0" smtClean="0">
                <a:latin typeface="Comic Sans MS" panose="030F0702030302020204" pitchFamily="66" charset="0"/>
              </a:rPr>
              <a:t>Perfil </a:t>
            </a:r>
            <a:r>
              <a:rPr lang="es-VE" sz="2000" dirty="0" err="1" smtClean="0">
                <a:latin typeface="Comic Sans MS" panose="030F0702030302020204" pitchFamily="66" charset="0"/>
              </a:rPr>
              <a:t>proinflamatorio</a:t>
            </a:r>
            <a:endParaRPr lang="es-VE" sz="2000" dirty="0"/>
          </a:p>
        </p:txBody>
      </p:sp>
      <p:sp>
        <p:nvSpPr>
          <p:cNvPr id="22" name="Rectángulo 21"/>
          <p:cNvSpPr/>
          <p:nvPr/>
        </p:nvSpPr>
        <p:spPr>
          <a:xfrm>
            <a:off x="2195736" y="4730395"/>
            <a:ext cx="2063195" cy="4263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1475636" y="4556916"/>
            <a:ext cx="2860078" cy="707886"/>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none">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Obesidad-dislipidemia</a:t>
            </a:r>
          </a:p>
          <a:p>
            <a:r>
              <a:rPr lang="es-VE" sz="2000" dirty="0" smtClean="0">
                <a:effectLst>
                  <a:outerShdw blurRad="38100" dist="38100" dir="2700000" algn="tl">
                    <a:srgbClr val="000000">
                      <a:alpha val="43137"/>
                    </a:srgbClr>
                  </a:outerShdw>
                </a:effectLst>
                <a:latin typeface="Comic Sans MS" panose="030F0702030302020204" pitchFamily="66" charset="0"/>
              </a:rPr>
              <a:t>Hipertensión-diabetes</a:t>
            </a:r>
            <a:endParaRPr lang="es-VE" sz="2000" dirty="0">
              <a:effectLst>
                <a:outerShdw blurRad="38100" dist="38100" dir="2700000" algn="tl">
                  <a:srgbClr val="000000">
                    <a:alpha val="43137"/>
                  </a:srgbClr>
                </a:outerShdw>
              </a:effectLst>
            </a:endParaRPr>
          </a:p>
        </p:txBody>
      </p:sp>
      <p:sp>
        <p:nvSpPr>
          <p:cNvPr id="23" name="Rectángulo 22"/>
          <p:cNvSpPr/>
          <p:nvPr/>
        </p:nvSpPr>
        <p:spPr>
          <a:xfrm>
            <a:off x="3341748" y="5775362"/>
            <a:ext cx="1567182" cy="311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Rectángulo 19"/>
          <p:cNvSpPr/>
          <p:nvPr/>
        </p:nvSpPr>
        <p:spPr>
          <a:xfrm>
            <a:off x="2993020" y="5619859"/>
            <a:ext cx="1915910" cy="646331"/>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s-VE" dirty="0" smtClean="0">
                <a:latin typeface="Comic Sans MS" panose="030F0702030302020204" pitchFamily="66" charset="0"/>
              </a:rPr>
              <a:t>Endurecimiento </a:t>
            </a:r>
          </a:p>
          <a:p>
            <a:pPr algn="ctr"/>
            <a:r>
              <a:rPr lang="es-VE" dirty="0" smtClean="0">
                <a:latin typeface="Comic Sans MS" panose="030F0702030302020204" pitchFamily="66" charset="0"/>
              </a:rPr>
              <a:t>arterias</a:t>
            </a:r>
            <a:endParaRPr lang="es-VE" dirty="0"/>
          </a:p>
        </p:txBody>
      </p:sp>
    </p:spTree>
    <p:extLst>
      <p:ext uri="{BB962C8B-B14F-4D97-AF65-F5344CB8AC3E}">
        <p14:creationId xmlns:p14="http://schemas.microsoft.com/office/powerpoint/2010/main" val="2699196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P spid="13" grpId="0"/>
      <p:bldP spid="12" grpId="0"/>
      <p:bldP spid="11" grpId="0"/>
      <p:bldP spid="10" grpId="0" animBg="1"/>
      <p:bldP spid="21"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5517" y="453268"/>
            <a:ext cx="4329239" cy="5381204"/>
          </a:xfrm>
          <a:prstGeom prst="rect">
            <a:avLst/>
          </a:prstGeom>
          <a:ln>
            <a:solidFill>
              <a:schemeClr val="accent2">
                <a:lumMod val="75000"/>
              </a:schemeClr>
            </a:solidFill>
          </a:ln>
        </p:spPr>
      </p:pic>
      <p:sp>
        <p:nvSpPr>
          <p:cNvPr id="8" name="Rectángulo 7"/>
          <p:cNvSpPr/>
          <p:nvPr/>
        </p:nvSpPr>
        <p:spPr>
          <a:xfrm>
            <a:off x="5840771" y="959860"/>
            <a:ext cx="2880320" cy="1754326"/>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r>
              <a:rPr lang="es-VE" dirty="0" smtClean="0">
                <a:latin typeface="Comic Sans MS" panose="030F0702030302020204" pitchFamily="66" charset="0"/>
              </a:rPr>
              <a:t>Asociación entre microbiota alterado y consecuencias metabólica río abajo media el desarrollo de </a:t>
            </a:r>
            <a:r>
              <a:rPr lang="es-VE" b="1" dirty="0" smtClean="0">
                <a:latin typeface="Comic Sans MS" panose="030F0702030302020204" pitchFamily="66" charset="0"/>
              </a:rPr>
              <a:t>Obesidad</a:t>
            </a:r>
            <a:r>
              <a:rPr lang="es-VE" dirty="0" smtClean="0">
                <a:latin typeface="Comic Sans MS" panose="030F0702030302020204" pitchFamily="66" charset="0"/>
              </a:rPr>
              <a:t> y S. Metabólico </a:t>
            </a:r>
            <a:endParaRPr lang="es-VE" dirty="0">
              <a:latin typeface="Comic Sans MS" panose="030F0702030302020204" pitchFamily="66" charset="0"/>
            </a:endParaRPr>
          </a:p>
        </p:txBody>
      </p:sp>
      <p:sp>
        <p:nvSpPr>
          <p:cNvPr id="2" name="Rectángulo 1"/>
          <p:cNvSpPr/>
          <p:nvPr/>
        </p:nvSpPr>
        <p:spPr>
          <a:xfrm>
            <a:off x="1224136" y="6056792"/>
            <a:ext cx="4572000" cy="430887"/>
          </a:xfrm>
          <a:prstGeom prst="rect">
            <a:avLst/>
          </a:prstGeom>
        </p:spPr>
        <p:txBody>
          <a:bodyPr>
            <a:spAutoFit/>
          </a:bodyPr>
          <a:lstStyle/>
          <a:p>
            <a:r>
              <a:rPr lang="en-US" sz="1100" dirty="0">
                <a:latin typeface="Times New Roman" panose="02020603050405020304" pitchFamily="18" charset="0"/>
                <a:cs typeface="Times New Roman" panose="02020603050405020304" pitchFamily="18" charset="0"/>
              </a:rPr>
              <a:t>Tseng C-H, Wu C-Y, </a:t>
            </a:r>
            <a:r>
              <a:rPr lang="en-US" sz="1100" i="1" dirty="0">
                <a:latin typeface="Times New Roman" panose="02020603050405020304" pitchFamily="18" charset="0"/>
                <a:cs typeface="Times New Roman" panose="02020603050405020304" pitchFamily="18" charset="0"/>
              </a:rPr>
              <a:t>The gut </a:t>
            </a:r>
            <a:r>
              <a:rPr lang="en-US" sz="1100" i="1" dirty="0" err="1">
                <a:latin typeface="Times New Roman" panose="02020603050405020304" pitchFamily="18" charset="0"/>
                <a:cs typeface="Times New Roman" panose="02020603050405020304" pitchFamily="18" charset="0"/>
              </a:rPr>
              <a:t>microbiome</a:t>
            </a:r>
            <a:r>
              <a:rPr lang="en-US" sz="1100" i="1" dirty="0">
                <a:latin typeface="Times New Roman" panose="02020603050405020304" pitchFamily="18" charset="0"/>
                <a:cs typeface="Times New Roman" panose="02020603050405020304" pitchFamily="18" charset="0"/>
              </a:rPr>
              <a:t> in obesity</a:t>
            </a:r>
            <a:r>
              <a:rPr lang="en-US" sz="1100" dirty="0">
                <a:latin typeface="Times New Roman" panose="02020603050405020304" pitchFamily="18" charset="0"/>
                <a:cs typeface="Times New Roman" panose="02020603050405020304" pitchFamily="18" charset="0"/>
              </a:rPr>
              <a:t>, Journal of the Formosan Medical Association </a:t>
            </a:r>
            <a:r>
              <a:rPr lang="en-US" sz="1100" b="1" dirty="0" smtClean="0">
                <a:latin typeface="Times New Roman" panose="02020603050405020304" pitchFamily="18" charset="0"/>
                <a:cs typeface="Times New Roman" panose="02020603050405020304" pitchFamily="18" charset="0"/>
              </a:rPr>
              <a:t>2018</a:t>
            </a:r>
            <a:r>
              <a:rPr lang="en-US" sz="1100" dirty="0" smtClean="0">
                <a:latin typeface="Times New Roman" panose="02020603050405020304" pitchFamily="18" charset="0"/>
                <a:cs typeface="Times New Roman" panose="02020603050405020304" pitchFamily="18" charset="0"/>
              </a:rPr>
              <a:t>. https</a:t>
            </a:r>
            <a:r>
              <a:rPr lang="en-US" sz="1100" dirty="0">
                <a:latin typeface="Times New Roman" panose="02020603050405020304" pitchFamily="18" charset="0"/>
                <a:cs typeface="Times New Roman" panose="02020603050405020304" pitchFamily="18" charset="0"/>
              </a:rPr>
              <a:t>://</a:t>
            </a:r>
            <a:r>
              <a:rPr lang="en-US" sz="1100" dirty="0" smtClean="0">
                <a:latin typeface="Times New Roman" panose="02020603050405020304" pitchFamily="18" charset="0"/>
                <a:cs typeface="Times New Roman" panose="02020603050405020304" pitchFamily="18" charset="0"/>
              </a:rPr>
              <a:t>doi.org/10.1016/j.jfma.2018.07.009</a:t>
            </a:r>
            <a:endParaRPr lang="es-VE" sz="1100" dirty="0">
              <a:latin typeface="Times New Roman" panose="02020603050405020304" pitchFamily="18" charset="0"/>
              <a:cs typeface="Times New Roman" panose="02020603050405020304" pitchFamily="18" charset="0"/>
            </a:endParaRPr>
          </a:p>
        </p:txBody>
      </p:sp>
      <p:sp>
        <p:nvSpPr>
          <p:cNvPr id="7" name="6 CuadroTexto"/>
          <p:cNvSpPr txBox="1"/>
          <p:nvPr/>
        </p:nvSpPr>
        <p:spPr>
          <a:xfrm>
            <a:off x="135562" y="299688"/>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9" name="4 CuadroTexto"/>
          <p:cNvSpPr txBox="1"/>
          <p:nvPr/>
        </p:nvSpPr>
        <p:spPr>
          <a:xfrm>
            <a:off x="127838" y="711102"/>
            <a:ext cx="1047645" cy="95410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err="1" smtClean="0">
                <a:latin typeface="Comic Sans MS" pitchFamily="66" charset="0"/>
              </a:rPr>
              <a:t>Microbiot</a:t>
            </a:r>
            <a:r>
              <a:rPr lang="es-VE" sz="1400" dirty="0" smtClean="0">
                <a:latin typeface="Comic Sans MS" pitchFamily="66" charset="0"/>
              </a:rPr>
              <a:t>. y </a:t>
            </a:r>
            <a:r>
              <a:rPr lang="es-VE" sz="1400" b="1" dirty="0" err="1" smtClean="0">
                <a:latin typeface="Comic Sans MS" pitchFamily="66" charset="0"/>
              </a:rPr>
              <a:t>Enf</a:t>
            </a:r>
            <a:r>
              <a:rPr lang="es-VE" sz="1400" b="1" dirty="0" smtClean="0">
                <a:latin typeface="Comic Sans MS" pitchFamily="66" charset="0"/>
              </a:rPr>
              <a:t>. </a:t>
            </a:r>
            <a:r>
              <a:rPr lang="es-VE" sz="1400" b="1" dirty="0" err="1" smtClean="0">
                <a:latin typeface="Comic Sans MS" pitchFamily="66" charset="0"/>
              </a:rPr>
              <a:t>Metab</a:t>
            </a:r>
            <a:r>
              <a:rPr lang="es-VE" sz="1400" b="1" dirty="0" smtClean="0">
                <a:latin typeface="Comic Sans MS" pitchFamily="66" charset="0"/>
              </a:rPr>
              <a:t>.</a:t>
            </a:r>
            <a:r>
              <a:rPr lang="es-VE" sz="1400" dirty="0" smtClean="0">
                <a:latin typeface="Comic Sans MS" pitchFamily="66" charset="0"/>
              </a:rPr>
              <a:t> </a:t>
            </a:r>
          </a:p>
          <a:p>
            <a:r>
              <a:rPr lang="es-VE" sz="1400" b="1" dirty="0" smtClean="0">
                <a:latin typeface="Comic Sans MS" pitchFamily="66" charset="0"/>
              </a:rPr>
              <a:t>Obesidad</a:t>
            </a:r>
          </a:p>
        </p:txBody>
      </p:sp>
      <p:sp>
        <p:nvSpPr>
          <p:cNvPr id="3" name="Rectángulo 2"/>
          <p:cNvSpPr/>
          <p:nvPr/>
        </p:nvSpPr>
        <p:spPr>
          <a:xfrm>
            <a:off x="5780484" y="4585969"/>
            <a:ext cx="2474267" cy="1200329"/>
          </a:xfrm>
          <a:prstGeom prst="rect">
            <a:avLst/>
          </a:prstGeom>
          <a:effectLst>
            <a:outerShdw blurRad="50800" dist="38100" dir="2700000" algn="tl" rotWithShape="0">
              <a:prstClr val="black">
                <a:alpha val="40000"/>
              </a:prstClr>
            </a:outerShdw>
          </a:effectLst>
        </p:spPr>
        <p:txBody>
          <a:bodyPr wrap="square">
            <a:spAutoFit/>
          </a:bodyPr>
          <a:lstStyle/>
          <a:p>
            <a:r>
              <a:rPr lang="es-VE" sz="1200" b="1" dirty="0" smtClean="0">
                <a:latin typeface="Comic Sans MS" panose="030F0702030302020204" pitchFamily="66" charset="0"/>
              </a:rPr>
              <a:t>FXR: </a:t>
            </a:r>
            <a:r>
              <a:rPr lang="es-VE" sz="1200" dirty="0" smtClean="0">
                <a:latin typeface="Comic Sans MS" panose="030F0702030302020204" pitchFamily="66" charset="0"/>
              </a:rPr>
              <a:t>receptor </a:t>
            </a:r>
            <a:r>
              <a:rPr lang="es-VE" sz="1200" dirty="0" err="1" smtClean="0">
                <a:latin typeface="Comic Sans MS" panose="030F0702030302020204" pitchFamily="66" charset="0"/>
              </a:rPr>
              <a:t>farnesoide</a:t>
            </a:r>
            <a:r>
              <a:rPr lang="es-VE" sz="1200" dirty="0" smtClean="0">
                <a:latin typeface="Comic Sans MS" panose="030F0702030302020204" pitchFamily="66" charset="0"/>
              </a:rPr>
              <a:t> X </a:t>
            </a:r>
          </a:p>
          <a:p>
            <a:r>
              <a:rPr lang="es-VE" sz="1200" b="1" dirty="0" smtClean="0">
                <a:latin typeface="Comic Sans MS" panose="030F0702030302020204" pitchFamily="66" charset="0"/>
              </a:rPr>
              <a:t>TGR5</a:t>
            </a:r>
            <a:r>
              <a:rPr lang="es-VE" sz="1200" b="1" dirty="0">
                <a:latin typeface="Comic Sans MS" panose="030F0702030302020204" pitchFamily="66" charset="0"/>
              </a:rPr>
              <a:t>: </a:t>
            </a:r>
            <a:r>
              <a:rPr lang="es-VE" sz="1200" dirty="0">
                <a:latin typeface="Comic Sans MS" panose="030F0702030302020204" pitchFamily="66" charset="0"/>
              </a:rPr>
              <a:t>receptor 1 </a:t>
            </a:r>
            <a:r>
              <a:rPr lang="es-VE" sz="1200" dirty="0" err="1">
                <a:latin typeface="Comic Sans MS" panose="030F0702030302020204" pitchFamily="66" charset="0"/>
              </a:rPr>
              <a:t>ac</a:t>
            </a:r>
            <a:r>
              <a:rPr lang="es-VE" sz="1200" dirty="0">
                <a:latin typeface="Comic Sans MS" panose="030F0702030302020204" pitchFamily="66" charset="0"/>
              </a:rPr>
              <a:t>. biliar </a:t>
            </a:r>
            <a:r>
              <a:rPr lang="es-VE" sz="1200" dirty="0" smtClean="0">
                <a:latin typeface="Comic Sans MS" panose="030F0702030302020204" pitchFamily="66" charset="0"/>
              </a:rPr>
              <a:t>  </a:t>
            </a:r>
          </a:p>
          <a:p>
            <a:r>
              <a:rPr lang="es-VE" sz="1200" dirty="0">
                <a:latin typeface="Comic Sans MS" panose="030F0702030302020204" pitchFamily="66" charset="0"/>
              </a:rPr>
              <a:t> </a:t>
            </a:r>
            <a:r>
              <a:rPr lang="es-VE" sz="1200" dirty="0" smtClean="0">
                <a:latin typeface="Comic Sans MS" panose="030F0702030302020204" pitchFamily="66" charset="0"/>
              </a:rPr>
              <a:t>           acoplado </a:t>
            </a:r>
            <a:r>
              <a:rPr lang="es-VE" sz="1200" dirty="0">
                <a:latin typeface="Comic Sans MS" panose="030F0702030302020204" pitchFamily="66" charset="0"/>
              </a:rPr>
              <a:t>a proteína G</a:t>
            </a:r>
          </a:p>
          <a:p>
            <a:r>
              <a:rPr lang="es-VE" sz="1200" b="1" dirty="0" err="1">
                <a:latin typeface="Comic Sans MS" panose="030F0702030302020204" pitchFamily="66" charset="0"/>
              </a:rPr>
              <a:t>SCFAs</a:t>
            </a:r>
            <a:r>
              <a:rPr lang="es-VE" sz="1200" b="1" dirty="0">
                <a:latin typeface="Comic Sans MS" panose="030F0702030302020204" pitchFamily="66" charset="0"/>
              </a:rPr>
              <a:t>: </a:t>
            </a:r>
            <a:r>
              <a:rPr lang="es-VE" sz="1200" dirty="0" err="1">
                <a:latin typeface="Comic Sans MS" panose="030F0702030302020204" pitchFamily="66" charset="0"/>
              </a:rPr>
              <a:t>ac</a:t>
            </a:r>
            <a:r>
              <a:rPr lang="es-VE" sz="1200" dirty="0">
                <a:latin typeface="Comic Sans MS" panose="030F0702030302020204" pitchFamily="66" charset="0"/>
              </a:rPr>
              <a:t>. grasos cadena corta</a:t>
            </a:r>
          </a:p>
          <a:p>
            <a:r>
              <a:rPr lang="es-VE" sz="1200" b="1" dirty="0" smtClean="0">
                <a:latin typeface="Comic Sans MS" panose="030F0702030302020204" pitchFamily="66" charset="0"/>
              </a:rPr>
              <a:t>GLP-1: </a:t>
            </a:r>
            <a:r>
              <a:rPr lang="es-VE" sz="1200" dirty="0" smtClean="0">
                <a:latin typeface="Comic Sans MS" panose="030F0702030302020204" pitchFamily="66" charset="0"/>
              </a:rPr>
              <a:t>péptido glucagon </a:t>
            </a:r>
            <a:r>
              <a:rPr lang="es-VE" sz="1200" dirty="0" err="1" smtClean="0">
                <a:latin typeface="Comic Sans MS" panose="030F0702030302020204" pitchFamily="66" charset="0"/>
              </a:rPr>
              <a:t>like</a:t>
            </a:r>
            <a:r>
              <a:rPr lang="es-VE" sz="1200" b="1" dirty="0" smtClean="0">
                <a:latin typeface="Comic Sans MS" panose="030F0702030302020204" pitchFamily="66" charset="0"/>
              </a:rPr>
              <a:t> </a:t>
            </a:r>
          </a:p>
          <a:p>
            <a:r>
              <a:rPr lang="es-VE" sz="1200" b="1" dirty="0" smtClean="0">
                <a:latin typeface="Comic Sans MS" panose="030F0702030302020204" pitchFamily="66" charset="0"/>
              </a:rPr>
              <a:t>LPS: </a:t>
            </a:r>
            <a:r>
              <a:rPr lang="es-VE" sz="1200" dirty="0" smtClean="0">
                <a:latin typeface="Comic Sans MS" panose="030F0702030302020204" pitchFamily="66" charset="0"/>
              </a:rPr>
              <a:t>lipopolisacárido</a:t>
            </a:r>
          </a:p>
        </p:txBody>
      </p:sp>
      <p:sp>
        <p:nvSpPr>
          <p:cNvPr id="10" name="7 CuadroTexto"/>
          <p:cNvSpPr txBox="1"/>
          <p:nvPr/>
        </p:nvSpPr>
        <p:spPr>
          <a:xfrm>
            <a:off x="6782196" y="6611779"/>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5" name="Elipse 4"/>
          <p:cNvSpPr/>
          <p:nvPr/>
        </p:nvSpPr>
        <p:spPr>
          <a:xfrm>
            <a:off x="2513122" y="641386"/>
            <a:ext cx="576064" cy="4770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Elipse 10"/>
          <p:cNvSpPr/>
          <p:nvPr/>
        </p:nvSpPr>
        <p:spPr>
          <a:xfrm>
            <a:off x="3896751" y="711102"/>
            <a:ext cx="720080" cy="4770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2450011" y="743485"/>
            <a:ext cx="779832" cy="369332"/>
          </a:xfrm>
          <a:prstGeom prst="rect">
            <a:avLst/>
          </a:prstGeom>
          <a:effectLst>
            <a:outerShdw blurRad="50800" dist="38100" dir="2700000" algn="tl" rotWithShape="0">
              <a:prstClr val="black">
                <a:alpha val="40000"/>
              </a:prstClr>
            </a:outerShdw>
          </a:effectLst>
        </p:spPr>
        <p:txBody>
          <a:bodyPr wrap="square">
            <a:spAutoFit/>
          </a:bodyPr>
          <a:lstStyle/>
          <a:p>
            <a:r>
              <a:rPr lang="es-VE" dirty="0" smtClean="0">
                <a:latin typeface="Comic Sans MS" panose="030F0702030302020204" pitchFamily="66" charset="0"/>
              </a:rPr>
              <a:t>Dieta</a:t>
            </a:r>
            <a:endParaRPr lang="es-VE" dirty="0">
              <a:latin typeface="Comic Sans MS" panose="030F0702030302020204" pitchFamily="66" charset="0"/>
            </a:endParaRPr>
          </a:p>
        </p:txBody>
      </p:sp>
      <p:sp>
        <p:nvSpPr>
          <p:cNvPr id="13" name="Rectángulo 12"/>
          <p:cNvSpPr/>
          <p:nvPr/>
        </p:nvSpPr>
        <p:spPr>
          <a:xfrm>
            <a:off x="3774537" y="736116"/>
            <a:ext cx="920449" cy="307777"/>
          </a:xfrm>
          <a:prstGeom prst="rect">
            <a:avLst/>
          </a:prstGeom>
          <a:effectLst>
            <a:outerShdw blurRad="50800" dist="38100" dir="2700000" algn="tl" rotWithShape="0">
              <a:prstClr val="black">
                <a:alpha val="40000"/>
              </a:prstClr>
            </a:outerShdw>
          </a:effectLst>
        </p:spPr>
        <p:txBody>
          <a:bodyPr wrap="square">
            <a:spAutoFit/>
          </a:bodyPr>
          <a:lstStyle/>
          <a:p>
            <a:r>
              <a:rPr lang="es-VE" sz="1400" dirty="0" err="1" smtClean="0">
                <a:latin typeface="Comic Sans MS" panose="030F0702030302020204" pitchFamily="66" charset="0"/>
              </a:rPr>
              <a:t>Antibiót</a:t>
            </a:r>
            <a:r>
              <a:rPr lang="es-VE" sz="1400" dirty="0" smtClean="0">
                <a:latin typeface="Comic Sans MS" panose="030F0702030302020204" pitchFamily="66" charset="0"/>
              </a:rPr>
              <a:t>.</a:t>
            </a:r>
            <a:endParaRPr lang="es-VE" sz="1400" dirty="0">
              <a:latin typeface="Comic Sans MS" panose="030F0702030302020204" pitchFamily="66" charset="0"/>
            </a:endParaRPr>
          </a:p>
        </p:txBody>
      </p:sp>
      <p:sp>
        <p:nvSpPr>
          <p:cNvPr id="14" name="Rectángulo 13"/>
          <p:cNvSpPr/>
          <p:nvPr/>
        </p:nvSpPr>
        <p:spPr>
          <a:xfrm>
            <a:off x="2941811" y="1556792"/>
            <a:ext cx="1152128"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2754052" y="1505979"/>
            <a:ext cx="1512168" cy="584775"/>
          </a:xfrm>
          <a:prstGeom prst="rect">
            <a:avLst/>
          </a:prstGeom>
          <a:solidFill>
            <a:schemeClr val="accent2">
              <a:lumMod val="20000"/>
              <a:lumOff val="80000"/>
            </a:schemeClr>
          </a:solidFill>
          <a:ln>
            <a:solidFill>
              <a:schemeClr val="accent2"/>
            </a:solidFill>
          </a:ln>
          <a:effectLst>
            <a:outerShdw blurRad="50800" dist="38100" dir="2700000" algn="tl" rotWithShape="0">
              <a:prstClr val="black">
                <a:alpha val="40000"/>
              </a:prstClr>
            </a:outerShdw>
          </a:effectLst>
        </p:spPr>
        <p:txBody>
          <a:bodyPr wrap="square">
            <a:spAutoFit/>
          </a:bodyPr>
          <a:lstStyle/>
          <a:p>
            <a:pPr algn="ctr"/>
            <a:r>
              <a:rPr lang="es-VE" sz="1600" dirty="0" smtClean="0">
                <a:effectLst>
                  <a:outerShdw blurRad="38100" dist="38100" dir="2700000" algn="tl">
                    <a:srgbClr val="000000">
                      <a:alpha val="43137"/>
                    </a:srgbClr>
                  </a:outerShdw>
                </a:effectLst>
                <a:latin typeface="Comic Sans MS" panose="030F0702030302020204" pitchFamily="66" charset="0"/>
              </a:rPr>
              <a:t>Alteración microbiota</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24" name="Elipse 23"/>
          <p:cNvSpPr/>
          <p:nvPr/>
        </p:nvSpPr>
        <p:spPr>
          <a:xfrm>
            <a:off x="1645667" y="2348880"/>
            <a:ext cx="720080" cy="7306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a:off x="1436363" y="2389885"/>
            <a:ext cx="1076759" cy="461665"/>
          </a:xfrm>
          <a:prstGeom prst="rect">
            <a:avLst/>
          </a:prstGeom>
          <a:effectLst>
            <a:outerShdw blurRad="50800" dist="38100" dir="2700000" algn="tl" rotWithShape="0">
              <a:prstClr val="black">
                <a:alpha val="40000"/>
              </a:prstClr>
            </a:outerShdw>
          </a:effectLst>
        </p:spPr>
        <p:txBody>
          <a:bodyPr wrap="square">
            <a:spAutoFit/>
          </a:bodyPr>
          <a:lstStyle/>
          <a:p>
            <a:pPr algn="ctr"/>
            <a:r>
              <a:rPr lang="es-VE" sz="1200" dirty="0" err="1" smtClean="0">
                <a:latin typeface="Comic Sans MS" panose="030F0702030302020204" pitchFamily="66" charset="0"/>
              </a:rPr>
              <a:t>Metab</a:t>
            </a:r>
            <a:r>
              <a:rPr lang="es-VE" sz="1200" dirty="0" smtClean="0">
                <a:latin typeface="Comic Sans MS" panose="030F0702030302020204" pitchFamily="66" charset="0"/>
              </a:rPr>
              <a:t>. </a:t>
            </a:r>
          </a:p>
          <a:p>
            <a:pPr algn="ctr"/>
            <a:r>
              <a:rPr lang="es-VE" sz="1200" dirty="0" smtClean="0">
                <a:latin typeface="Comic Sans MS" panose="030F0702030302020204" pitchFamily="66" charset="0"/>
              </a:rPr>
              <a:t>Ac. biliares</a:t>
            </a:r>
            <a:endParaRPr lang="es-VE" sz="1200" dirty="0">
              <a:latin typeface="Comic Sans MS" panose="030F0702030302020204" pitchFamily="66" charset="0"/>
            </a:endParaRPr>
          </a:p>
        </p:txBody>
      </p:sp>
      <p:sp>
        <p:nvSpPr>
          <p:cNvPr id="25" name="Elipse 24"/>
          <p:cNvSpPr/>
          <p:nvPr/>
        </p:nvSpPr>
        <p:spPr>
          <a:xfrm>
            <a:off x="3139225" y="2460722"/>
            <a:ext cx="685601" cy="59614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Elipse 25"/>
          <p:cNvSpPr/>
          <p:nvPr/>
        </p:nvSpPr>
        <p:spPr>
          <a:xfrm>
            <a:off x="4616831" y="2416116"/>
            <a:ext cx="845260" cy="59614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Rectángulo 22"/>
          <p:cNvSpPr/>
          <p:nvPr/>
        </p:nvSpPr>
        <p:spPr>
          <a:xfrm>
            <a:off x="2988520" y="2467595"/>
            <a:ext cx="1076759" cy="461665"/>
          </a:xfrm>
          <a:prstGeom prst="rect">
            <a:avLst/>
          </a:prstGeom>
          <a:effectLst>
            <a:outerShdw blurRad="50800" dist="38100" dir="2700000" algn="tl" rotWithShape="0">
              <a:prstClr val="black">
                <a:alpha val="40000"/>
              </a:prstClr>
            </a:outerShdw>
          </a:effectLst>
        </p:spPr>
        <p:txBody>
          <a:bodyPr wrap="square">
            <a:spAutoFit/>
          </a:bodyPr>
          <a:lstStyle/>
          <a:p>
            <a:pPr algn="ctr"/>
            <a:r>
              <a:rPr lang="es-VE" sz="1200" dirty="0" smtClean="0">
                <a:latin typeface="Comic Sans MS" panose="030F0702030302020204" pitchFamily="66" charset="0"/>
              </a:rPr>
              <a:t>Producción </a:t>
            </a:r>
            <a:r>
              <a:rPr lang="es-VE" sz="1200" dirty="0" err="1" smtClean="0">
                <a:latin typeface="Comic Sans MS" panose="030F0702030302020204" pitchFamily="66" charset="0"/>
              </a:rPr>
              <a:t>SCFAs</a:t>
            </a:r>
            <a:endParaRPr lang="es-VE" sz="1200" dirty="0">
              <a:latin typeface="Comic Sans MS" panose="030F0702030302020204" pitchFamily="66" charset="0"/>
            </a:endParaRPr>
          </a:p>
        </p:txBody>
      </p:sp>
      <p:sp>
        <p:nvSpPr>
          <p:cNvPr id="21" name="Rectángulo 20"/>
          <p:cNvSpPr/>
          <p:nvPr/>
        </p:nvSpPr>
        <p:spPr>
          <a:xfrm>
            <a:off x="4461282" y="2489532"/>
            <a:ext cx="1171759" cy="461665"/>
          </a:xfrm>
          <a:prstGeom prst="rect">
            <a:avLst/>
          </a:prstGeom>
          <a:effectLst>
            <a:outerShdw blurRad="50800" dist="38100" dir="2700000" algn="tl" rotWithShape="0">
              <a:prstClr val="black">
                <a:alpha val="40000"/>
              </a:prstClr>
            </a:outerShdw>
          </a:effectLst>
        </p:spPr>
        <p:txBody>
          <a:bodyPr wrap="square">
            <a:spAutoFit/>
          </a:bodyPr>
          <a:lstStyle/>
          <a:p>
            <a:pPr algn="ctr"/>
            <a:r>
              <a:rPr lang="es-VE" sz="1200" dirty="0" err="1" smtClean="0">
                <a:latin typeface="Comic Sans MS" panose="030F0702030302020204" pitchFamily="66" charset="0"/>
              </a:rPr>
              <a:t>Endotoxemia</a:t>
            </a:r>
            <a:r>
              <a:rPr lang="es-VE" sz="1200" dirty="0" smtClean="0">
                <a:latin typeface="Comic Sans MS" panose="030F0702030302020204" pitchFamily="66" charset="0"/>
              </a:rPr>
              <a:t> metabólica</a:t>
            </a:r>
            <a:endParaRPr lang="es-VE" sz="1200" dirty="0">
              <a:latin typeface="Comic Sans MS" panose="030F0702030302020204" pitchFamily="66" charset="0"/>
            </a:endParaRPr>
          </a:p>
        </p:txBody>
      </p:sp>
      <p:sp>
        <p:nvSpPr>
          <p:cNvPr id="27" name="Rectángulo 26"/>
          <p:cNvSpPr/>
          <p:nvPr/>
        </p:nvSpPr>
        <p:spPr>
          <a:xfrm>
            <a:off x="1436363" y="3492429"/>
            <a:ext cx="1076759" cy="4616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Rectángulo 27"/>
          <p:cNvSpPr/>
          <p:nvPr/>
        </p:nvSpPr>
        <p:spPr>
          <a:xfrm>
            <a:off x="2876371" y="3413986"/>
            <a:ext cx="1217568" cy="540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Rectángulo 28"/>
          <p:cNvSpPr/>
          <p:nvPr/>
        </p:nvSpPr>
        <p:spPr>
          <a:xfrm>
            <a:off x="4457188" y="3429000"/>
            <a:ext cx="1076759" cy="4616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1399274" y="3453207"/>
            <a:ext cx="1208205" cy="461665"/>
          </a:xfrm>
          <a:prstGeom prst="rect">
            <a:avLst/>
          </a:prstGeom>
          <a:effectLst>
            <a:outerShdw blurRad="50800" dist="38100" dir="2700000" algn="tl" rotWithShape="0">
              <a:prstClr val="black">
                <a:alpha val="40000"/>
              </a:prstClr>
            </a:outerShdw>
          </a:effectLst>
        </p:spPr>
        <p:txBody>
          <a:bodyPr wrap="square">
            <a:spAutoFit/>
          </a:bodyPr>
          <a:lstStyle/>
          <a:p>
            <a:pPr algn="ctr"/>
            <a:r>
              <a:rPr lang="es-VE" sz="1200" dirty="0" err="1" smtClean="0">
                <a:latin typeface="Comic Sans MS" panose="030F0702030302020204" pitchFamily="66" charset="0"/>
              </a:rPr>
              <a:t>Alt.activación</a:t>
            </a:r>
            <a:endParaRPr lang="es-VE" sz="1200" dirty="0" smtClean="0">
              <a:latin typeface="Comic Sans MS" panose="030F0702030302020204" pitchFamily="66" charset="0"/>
            </a:endParaRPr>
          </a:p>
          <a:p>
            <a:pPr algn="ctr"/>
            <a:r>
              <a:rPr lang="es-VE" sz="1200" dirty="0" smtClean="0">
                <a:latin typeface="Comic Sans MS" panose="030F0702030302020204" pitchFamily="66" charset="0"/>
              </a:rPr>
              <a:t>FXR y TGR5</a:t>
            </a:r>
            <a:endParaRPr lang="es-VE" sz="1200" dirty="0">
              <a:latin typeface="Comic Sans MS" panose="030F0702030302020204" pitchFamily="66" charset="0"/>
            </a:endParaRPr>
          </a:p>
        </p:txBody>
      </p:sp>
      <p:sp>
        <p:nvSpPr>
          <p:cNvPr id="19" name="Rectángulo 18"/>
          <p:cNvSpPr/>
          <p:nvPr/>
        </p:nvSpPr>
        <p:spPr>
          <a:xfrm>
            <a:off x="2869803" y="3429000"/>
            <a:ext cx="1374315" cy="646331"/>
          </a:xfrm>
          <a:prstGeom prst="rect">
            <a:avLst/>
          </a:prstGeom>
          <a:effectLst>
            <a:outerShdw blurRad="50800" dist="38100" dir="2700000" algn="tl" rotWithShape="0">
              <a:prstClr val="black">
                <a:alpha val="40000"/>
              </a:prstClr>
            </a:outerShdw>
          </a:effectLst>
        </p:spPr>
        <p:txBody>
          <a:bodyPr wrap="square">
            <a:spAutoFit/>
          </a:bodyPr>
          <a:lstStyle/>
          <a:p>
            <a:pPr algn="ctr"/>
            <a:r>
              <a:rPr lang="es-VE" sz="1200" dirty="0" err="1" smtClean="0">
                <a:latin typeface="Comic Sans MS" panose="030F0702030302020204" pitchFamily="66" charset="0"/>
              </a:rPr>
              <a:t>Modulac</a:t>
            </a:r>
            <a:r>
              <a:rPr lang="es-VE" sz="1200" dirty="0" smtClean="0">
                <a:latin typeface="Comic Sans MS" panose="030F0702030302020204" pitchFamily="66" charset="0"/>
              </a:rPr>
              <a:t>. hormonas </a:t>
            </a:r>
            <a:r>
              <a:rPr lang="es-VE" sz="1200" dirty="0" err="1" smtClean="0">
                <a:latin typeface="Comic Sans MS" panose="030F0702030302020204" pitchFamily="66" charset="0"/>
              </a:rPr>
              <a:t>intest</a:t>
            </a:r>
            <a:r>
              <a:rPr lang="es-VE" sz="1200" dirty="0" smtClean="0">
                <a:latin typeface="Comic Sans MS" panose="030F0702030302020204" pitchFamily="66" charset="0"/>
              </a:rPr>
              <a:t>.</a:t>
            </a:r>
          </a:p>
          <a:p>
            <a:pPr algn="ctr"/>
            <a:r>
              <a:rPr lang="es-VE" sz="1200" dirty="0" smtClean="0">
                <a:latin typeface="Comic Sans MS" panose="030F0702030302020204" pitchFamily="66" charset="0"/>
              </a:rPr>
              <a:t>PYY y GLP-1</a:t>
            </a:r>
            <a:endParaRPr lang="es-VE" sz="1200" dirty="0">
              <a:latin typeface="Comic Sans MS" panose="030F0702030302020204" pitchFamily="66" charset="0"/>
            </a:endParaRPr>
          </a:p>
        </p:txBody>
      </p:sp>
      <p:sp>
        <p:nvSpPr>
          <p:cNvPr id="20" name="Rectángulo 19"/>
          <p:cNvSpPr/>
          <p:nvPr/>
        </p:nvSpPr>
        <p:spPr>
          <a:xfrm>
            <a:off x="4457188" y="3501008"/>
            <a:ext cx="1076759" cy="461665"/>
          </a:xfrm>
          <a:prstGeom prst="rect">
            <a:avLst/>
          </a:prstGeom>
          <a:effectLst>
            <a:outerShdw blurRad="50800" dist="38100" dir="2700000" algn="tl" rotWithShape="0">
              <a:prstClr val="black">
                <a:alpha val="40000"/>
              </a:prstClr>
            </a:outerShdw>
          </a:effectLst>
        </p:spPr>
        <p:txBody>
          <a:bodyPr wrap="square">
            <a:spAutoFit/>
          </a:bodyPr>
          <a:lstStyle/>
          <a:p>
            <a:pPr algn="ctr"/>
            <a:r>
              <a:rPr lang="es-VE" sz="1200" dirty="0" smtClean="0">
                <a:latin typeface="Comic Sans MS" panose="030F0702030302020204" pitchFamily="66" charset="0"/>
              </a:rPr>
              <a:t>Elevado LPS sérico</a:t>
            </a:r>
            <a:endParaRPr lang="es-VE" sz="1200" dirty="0">
              <a:latin typeface="Comic Sans MS" panose="030F0702030302020204" pitchFamily="66" charset="0"/>
            </a:endParaRPr>
          </a:p>
        </p:txBody>
      </p:sp>
      <p:sp>
        <p:nvSpPr>
          <p:cNvPr id="30" name="Rectángulo 29"/>
          <p:cNvSpPr/>
          <p:nvPr/>
        </p:nvSpPr>
        <p:spPr>
          <a:xfrm>
            <a:off x="1371722" y="4319154"/>
            <a:ext cx="1141400" cy="4996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1" name="Rectángulo 30"/>
          <p:cNvSpPr/>
          <p:nvPr/>
        </p:nvSpPr>
        <p:spPr>
          <a:xfrm>
            <a:off x="1300538" y="4216311"/>
            <a:ext cx="1348408" cy="646331"/>
          </a:xfrm>
          <a:prstGeom prst="rect">
            <a:avLst/>
          </a:prstGeom>
          <a:effectLst>
            <a:outerShdw blurRad="50800" dist="38100" dir="2700000" algn="tl" rotWithShape="0">
              <a:prstClr val="black">
                <a:alpha val="40000"/>
              </a:prstClr>
            </a:outerShdw>
          </a:effectLst>
        </p:spPr>
        <p:txBody>
          <a:bodyPr wrap="square">
            <a:spAutoFit/>
          </a:bodyPr>
          <a:lstStyle/>
          <a:p>
            <a:pPr algn="ctr"/>
            <a:r>
              <a:rPr lang="es-VE" sz="1200" dirty="0" smtClean="0">
                <a:effectLst>
                  <a:outerShdw blurRad="38100" dist="38100" dir="2700000" algn="tl">
                    <a:srgbClr val="000000">
                      <a:alpha val="43137"/>
                    </a:srgbClr>
                  </a:outerShdw>
                </a:effectLst>
                <a:latin typeface="Comic Sans MS" panose="030F0702030302020204" pitchFamily="66" charset="0"/>
              </a:rPr>
              <a:t>Homeostasis alterada de glucosa y lípidos</a:t>
            </a:r>
            <a:endParaRPr lang="es-VE" sz="1200" dirty="0">
              <a:effectLst>
                <a:outerShdw blurRad="38100" dist="38100" dir="2700000" algn="tl">
                  <a:srgbClr val="000000">
                    <a:alpha val="43137"/>
                  </a:srgbClr>
                </a:outerShdw>
              </a:effectLst>
              <a:latin typeface="Comic Sans MS" panose="030F0702030302020204" pitchFamily="66" charset="0"/>
            </a:endParaRPr>
          </a:p>
        </p:txBody>
      </p:sp>
      <p:sp>
        <p:nvSpPr>
          <p:cNvPr id="36" name="Rectángulo 35"/>
          <p:cNvSpPr/>
          <p:nvPr/>
        </p:nvSpPr>
        <p:spPr>
          <a:xfrm>
            <a:off x="2941811" y="4498702"/>
            <a:ext cx="1123468" cy="3201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5" name="Rectángulo 34"/>
          <p:cNvSpPr/>
          <p:nvPr/>
        </p:nvSpPr>
        <p:spPr>
          <a:xfrm>
            <a:off x="2895813" y="4312684"/>
            <a:ext cx="1212602" cy="523220"/>
          </a:xfrm>
          <a:prstGeom prst="rect">
            <a:avLst/>
          </a:prstGeom>
          <a:effectLst>
            <a:outerShdw blurRad="50800" dist="38100" dir="2700000" algn="tl" rotWithShape="0">
              <a:prstClr val="black">
                <a:alpha val="40000"/>
              </a:prstClr>
            </a:outerShdw>
          </a:effectLst>
        </p:spPr>
        <p:txBody>
          <a:bodyPr wrap="square">
            <a:spAutoFit/>
          </a:bodyPr>
          <a:lstStyle/>
          <a:p>
            <a:pPr algn="ctr"/>
            <a:r>
              <a:rPr lang="es-VE" sz="1400" dirty="0" smtClean="0">
                <a:effectLst>
                  <a:outerShdw blurRad="38100" dist="38100" dir="2700000" algn="tl">
                    <a:srgbClr val="000000">
                      <a:alpha val="43137"/>
                    </a:srgbClr>
                  </a:outerShdw>
                </a:effectLst>
                <a:latin typeface="Comic Sans MS" panose="030F0702030302020204" pitchFamily="66" charset="0"/>
              </a:rPr>
              <a:t>Afectación saciedad</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37" name="Rectángulo 36"/>
          <p:cNvSpPr/>
          <p:nvPr/>
        </p:nvSpPr>
        <p:spPr>
          <a:xfrm>
            <a:off x="4456912" y="4357144"/>
            <a:ext cx="1077035" cy="4616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4" name="Rectángulo 33"/>
          <p:cNvSpPr/>
          <p:nvPr/>
        </p:nvSpPr>
        <p:spPr>
          <a:xfrm>
            <a:off x="4477055" y="4262804"/>
            <a:ext cx="1056892" cy="646331"/>
          </a:xfrm>
          <a:prstGeom prst="rect">
            <a:avLst/>
          </a:prstGeom>
          <a:effectLst>
            <a:outerShdw blurRad="50800" dist="38100" dir="2700000" algn="tl" rotWithShape="0">
              <a:prstClr val="black">
                <a:alpha val="40000"/>
              </a:prstClr>
            </a:outerShdw>
          </a:effectLst>
        </p:spPr>
        <p:txBody>
          <a:bodyPr wrap="square">
            <a:spAutoFit/>
          </a:bodyPr>
          <a:lstStyle/>
          <a:p>
            <a:pPr algn="ctr"/>
            <a:r>
              <a:rPr lang="es-VE" sz="1200" dirty="0" smtClean="0">
                <a:effectLst>
                  <a:outerShdw blurRad="38100" dist="38100" dir="2700000" algn="tl">
                    <a:srgbClr val="000000">
                      <a:alpha val="43137"/>
                    </a:srgbClr>
                  </a:outerShdw>
                </a:effectLst>
                <a:latin typeface="Comic Sans MS" panose="030F0702030302020204" pitchFamily="66" charset="0"/>
              </a:rPr>
              <a:t>Inducción</a:t>
            </a:r>
          </a:p>
          <a:p>
            <a:pPr algn="ctr"/>
            <a:r>
              <a:rPr lang="es-VE" sz="1200" dirty="0" smtClean="0">
                <a:effectLst>
                  <a:outerShdw blurRad="38100" dist="38100" dir="2700000" algn="tl">
                    <a:srgbClr val="000000">
                      <a:alpha val="43137"/>
                    </a:srgbClr>
                  </a:outerShdw>
                </a:effectLst>
                <a:latin typeface="Comic Sans MS" panose="030F0702030302020204" pitchFamily="66" charset="0"/>
              </a:rPr>
              <a:t>Inflamación crónica</a:t>
            </a:r>
            <a:endParaRPr lang="es-VE" sz="1200" dirty="0">
              <a:effectLst>
                <a:outerShdw blurRad="38100" dist="38100" dir="2700000" algn="tl">
                  <a:srgbClr val="000000">
                    <a:alpha val="43137"/>
                  </a:srgbClr>
                </a:outerShdw>
              </a:effectLst>
              <a:latin typeface="Comic Sans MS" panose="030F0702030302020204" pitchFamily="66" charset="0"/>
            </a:endParaRPr>
          </a:p>
        </p:txBody>
      </p:sp>
      <p:sp>
        <p:nvSpPr>
          <p:cNvPr id="38" name="Rectángulo 37"/>
          <p:cNvSpPr/>
          <p:nvPr/>
        </p:nvSpPr>
        <p:spPr>
          <a:xfrm>
            <a:off x="2815635" y="5337216"/>
            <a:ext cx="1375819" cy="4218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Rectángulo 32"/>
          <p:cNvSpPr/>
          <p:nvPr/>
        </p:nvSpPr>
        <p:spPr>
          <a:xfrm>
            <a:off x="2754052" y="5287347"/>
            <a:ext cx="1512168" cy="584775"/>
          </a:xfrm>
          <a:prstGeom prst="rect">
            <a:avLst/>
          </a:prstGeom>
          <a:solidFill>
            <a:schemeClr val="accent2">
              <a:lumMod val="20000"/>
              <a:lumOff val="80000"/>
            </a:schemeClr>
          </a:solidFill>
          <a:ln w="28575">
            <a:solidFill>
              <a:schemeClr val="accent2"/>
            </a:solidFill>
          </a:ln>
          <a:effectLst>
            <a:outerShdw blurRad="50800" dist="38100" dir="2700000" algn="tl" rotWithShape="0">
              <a:prstClr val="black">
                <a:alpha val="40000"/>
              </a:prstClr>
            </a:outerShdw>
          </a:effectLst>
        </p:spPr>
        <p:txBody>
          <a:bodyPr wrap="square">
            <a:spAutoFit/>
          </a:bodyPr>
          <a:lstStyle/>
          <a:p>
            <a:pPr algn="ctr"/>
            <a:r>
              <a:rPr lang="es-VE" sz="1600" dirty="0" smtClean="0">
                <a:latin typeface="Comic Sans MS" panose="030F0702030302020204" pitchFamily="66" charset="0"/>
              </a:rPr>
              <a:t>Obesidad</a:t>
            </a:r>
          </a:p>
          <a:p>
            <a:pPr algn="ctr"/>
            <a:r>
              <a:rPr lang="es-VE" sz="1600" dirty="0" smtClean="0">
                <a:latin typeface="Comic Sans MS" panose="030F0702030302020204" pitchFamily="66" charset="0"/>
              </a:rPr>
              <a:t>S. Metabólico</a:t>
            </a:r>
            <a:endParaRPr lang="es-VE" sz="1600" dirty="0">
              <a:latin typeface="Comic Sans MS" panose="030F0702030302020204" pitchFamily="66" charset="0"/>
            </a:endParaRPr>
          </a:p>
        </p:txBody>
      </p:sp>
    </p:spTree>
    <p:extLst>
      <p:ext uri="{BB962C8B-B14F-4D97-AF65-F5344CB8AC3E}">
        <p14:creationId xmlns:p14="http://schemas.microsoft.com/office/powerpoint/2010/main" val="4715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5"/>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21"/>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0"/>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6" presetClass="entr" presetSubtype="16" fill="hold" grpId="0" nodeType="click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circle(in)">
                                      <p:cBhvr>
                                        <p:cTn id="56"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animBg="1"/>
      <p:bldP spid="18" grpId="0"/>
      <p:bldP spid="23" grpId="0"/>
      <p:bldP spid="21" grpId="0"/>
      <p:bldP spid="22" grpId="0"/>
      <p:bldP spid="19" grpId="0"/>
      <p:bldP spid="20" grpId="0"/>
      <p:bldP spid="31" grpId="0"/>
      <p:bldP spid="35" grpId="0"/>
      <p:bldP spid="34" grpId="0"/>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6735739" y="6567155"/>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2">
            <a:extLst>
              <a:ext uri="{BEBA8EAE-BF5A-486C-A8C5-ECC9F3942E4B}">
                <a14:imgProps xmlns:a14="http://schemas.microsoft.com/office/drawing/2010/main">
                  <a14:imgLayer r:embed="rId3">
                    <a14:imgEffect>
                      <a14:sharpenSoften amount="40000"/>
                    </a14:imgEffect>
                  </a14:imgLayer>
                </a14:imgProps>
              </a:ext>
              <a:ext uri="{28A0092B-C50C-407E-A947-70E740481C1C}">
                <a14:useLocalDpi xmlns:a14="http://schemas.microsoft.com/office/drawing/2010/main" val="0"/>
              </a:ext>
            </a:extLst>
          </a:blip>
          <a:stretch>
            <a:fillRect/>
          </a:stretch>
        </p:blipFill>
        <p:spPr>
          <a:xfrm>
            <a:off x="366271" y="1412776"/>
            <a:ext cx="4691097" cy="4546957"/>
          </a:xfrm>
          <a:prstGeom prst="rect">
            <a:avLst/>
          </a:prstGeom>
        </p:spPr>
      </p:pic>
      <p:sp>
        <p:nvSpPr>
          <p:cNvPr id="9" name="Rectángulo 8"/>
          <p:cNvSpPr/>
          <p:nvPr/>
        </p:nvSpPr>
        <p:spPr>
          <a:xfrm>
            <a:off x="1576531" y="6092861"/>
            <a:ext cx="5894921" cy="430887"/>
          </a:xfrm>
          <a:prstGeom prst="rect">
            <a:avLst/>
          </a:prstGeom>
        </p:spPr>
        <p:txBody>
          <a:bodyPr wrap="square">
            <a:spAutoFit/>
          </a:bodyPr>
          <a:lstStyle/>
          <a:p>
            <a:pPr algn="ctr"/>
            <a:r>
              <a:rPr lang="es-VE" sz="1100" dirty="0" smtClean="0">
                <a:latin typeface="Times New Roman" panose="02020603050405020304" pitchFamily="18" charset="0"/>
                <a:cs typeface="Times New Roman" panose="02020603050405020304" pitchFamily="18" charset="0"/>
              </a:rPr>
              <a:t>CL</a:t>
            </a:r>
            <a:r>
              <a:rPr lang="es-VE" sz="1100" dirty="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Boulangé</a:t>
            </a:r>
            <a:r>
              <a:rPr lang="es-VE" sz="1100" dirty="0">
                <a:latin typeface="Times New Roman" panose="02020603050405020304" pitchFamily="18" charset="0"/>
                <a:cs typeface="Times New Roman" panose="02020603050405020304" pitchFamily="18" charset="0"/>
              </a:rPr>
              <a:t>, AL. </a:t>
            </a:r>
            <a:r>
              <a:rPr lang="es-VE" sz="1100" dirty="0" err="1">
                <a:latin typeface="Times New Roman" panose="02020603050405020304" pitchFamily="18" charset="0"/>
                <a:cs typeface="Times New Roman" panose="02020603050405020304" pitchFamily="18" charset="0"/>
              </a:rPr>
              <a:t>Neves</a:t>
            </a:r>
            <a:r>
              <a:rPr lang="es-VE" sz="1100" dirty="0">
                <a:latin typeface="Times New Roman" panose="02020603050405020304" pitchFamily="18" charset="0"/>
                <a:cs typeface="Times New Roman" panose="02020603050405020304" pitchFamily="18" charset="0"/>
              </a:rPr>
              <a:t>, J. </a:t>
            </a:r>
            <a:r>
              <a:rPr lang="es-VE" sz="1100" dirty="0" err="1">
                <a:latin typeface="Times New Roman" panose="02020603050405020304" pitchFamily="18" charset="0"/>
                <a:cs typeface="Times New Roman" panose="02020603050405020304" pitchFamily="18" charset="0"/>
              </a:rPr>
              <a:t>Chilloux</a:t>
            </a:r>
            <a:r>
              <a:rPr lang="es-VE" sz="1100" dirty="0">
                <a:latin typeface="Times New Roman" panose="02020603050405020304" pitchFamily="18" charset="0"/>
                <a:cs typeface="Times New Roman" panose="02020603050405020304" pitchFamily="18" charset="0"/>
              </a:rPr>
              <a:t>, JK. </a:t>
            </a:r>
            <a:r>
              <a:rPr lang="es-VE" sz="1100" dirty="0" err="1">
                <a:latin typeface="Times New Roman" panose="02020603050405020304" pitchFamily="18" charset="0"/>
                <a:cs typeface="Times New Roman" panose="02020603050405020304" pitchFamily="18" charset="0"/>
              </a:rPr>
              <a:t>Nicholson</a:t>
            </a:r>
            <a:r>
              <a:rPr lang="es-VE" sz="1100" dirty="0">
                <a:latin typeface="Times New Roman" panose="02020603050405020304" pitchFamily="18" charset="0"/>
                <a:cs typeface="Times New Roman" panose="02020603050405020304" pitchFamily="18" charset="0"/>
              </a:rPr>
              <a:t> M-E. Dumas</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Impact</a:t>
            </a:r>
            <a:r>
              <a:rPr lang="es-VE" sz="1100" i="1" dirty="0">
                <a:latin typeface="Times New Roman" panose="02020603050405020304" pitchFamily="18" charset="0"/>
                <a:cs typeface="Times New Roman" panose="02020603050405020304" pitchFamily="18" charset="0"/>
              </a:rPr>
              <a:t> of </a:t>
            </a:r>
            <a:r>
              <a:rPr lang="es-VE" sz="1100" i="1" dirty="0" err="1">
                <a:latin typeface="Times New Roman" panose="02020603050405020304" pitchFamily="18" charset="0"/>
                <a:cs typeface="Times New Roman" panose="02020603050405020304" pitchFamily="18" charset="0"/>
              </a:rPr>
              <a:t>the</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gut</a:t>
            </a:r>
            <a:r>
              <a:rPr lang="es-VE" sz="1100" i="1" dirty="0">
                <a:latin typeface="Times New Roman" panose="02020603050405020304" pitchFamily="18" charset="0"/>
                <a:cs typeface="Times New Roman" panose="02020603050405020304" pitchFamily="18" charset="0"/>
              </a:rPr>
              <a:t> microbiota </a:t>
            </a:r>
            <a:r>
              <a:rPr lang="es-VE" sz="1100" i="1" dirty="0" err="1">
                <a:latin typeface="Times New Roman" panose="02020603050405020304" pitchFamily="18" charset="0"/>
                <a:cs typeface="Times New Roman" panose="02020603050405020304" pitchFamily="18" charset="0"/>
              </a:rPr>
              <a:t>on</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inflammation</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obesity</a:t>
            </a:r>
            <a:r>
              <a:rPr lang="es-VE" sz="1100" i="1" dirty="0">
                <a:latin typeface="Times New Roman" panose="02020603050405020304" pitchFamily="18" charset="0"/>
                <a:cs typeface="Times New Roman" panose="02020603050405020304" pitchFamily="18" charset="0"/>
              </a:rPr>
              <a:t>, and </a:t>
            </a:r>
            <a:r>
              <a:rPr lang="es-VE" sz="1100" i="1" dirty="0" err="1">
                <a:latin typeface="Times New Roman" panose="02020603050405020304" pitchFamily="18" charset="0"/>
                <a:cs typeface="Times New Roman" panose="02020603050405020304" pitchFamily="18" charset="0"/>
              </a:rPr>
              <a:t>metabolic</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disease</a:t>
            </a:r>
            <a:r>
              <a:rPr lang="es-VE" sz="1100" dirty="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Genome</a:t>
            </a:r>
            <a:r>
              <a:rPr lang="es-VE" sz="1100" dirty="0">
                <a:latin typeface="Times New Roman" panose="02020603050405020304" pitchFamily="18" charset="0"/>
                <a:cs typeface="Times New Roman" panose="02020603050405020304" pitchFamily="18" charset="0"/>
              </a:rPr>
              <a:t> Medicine </a:t>
            </a:r>
            <a:r>
              <a:rPr lang="es-VE" sz="1100" b="1" dirty="0">
                <a:latin typeface="Times New Roman" panose="02020603050405020304" pitchFamily="18" charset="0"/>
                <a:cs typeface="Times New Roman" panose="02020603050405020304" pitchFamily="18" charset="0"/>
              </a:rPr>
              <a:t>2016</a:t>
            </a:r>
            <a:r>
              <a:rPr lang="es-VE" sz="1100" dirty="0">
                <a:latin typeface="Times New Roman" panose="02020603050405020304" pitchFamily="18" charset="0"/>
                <a:cs typeface="Times New Roman" panose="02020603050405020304" pitchFamily="18" charset="0"/>
              </a:rPr>
              <a:t>;8:42 </a:t>
            </a:r>
          </a:p>
        </p:txBody>
      </p:sp>
      <p:sp>
        <p:nvSpPr>
          <p:cNvPr id="10" name="Rectángulo 9"/>
          <p:cNvSpPr/>
          <p:nvPr/>
        </p:nvSpPr>
        <p:spPr>
          <a:xfrm>
            <a:off x="5121683" y="1661496"/>
            <a:ext cx="3789733" cy="3170099"/>
          </a:xfrm>
          <a:prstGeom prst="rect">
            <a:avLst/>
          </a:prstGeom>
          <a:solidFill>
            <a:srgbClr val="FFD5D5"/>
          </a:solidFill>
          <a:effectLst>
            <a:outerShdw blurRad="50800" dist="38100" dir="2700000" algn="tl" rotWithShape="0">
              <a:prstClr val="black">
                <a:alpha val="40000"/>
              </a:prstClr>
            </a:outerShdw>
          </a:effectLst>
        </p:spPr>
        <p:txBody>
          <a:bodyPr wrap="square">
            <a:spAutoFit/>
          </a:bodyPr>
          <a:lstStyle/>
          <a:p>
            <a:r>
              <a:rPr lang="en-US" sz="2000" dirty="0" smtClean="0">
                <a:latin typeface="Comic Sans MS" panose="030F0702030302020204" pitchFamily="66" charset="0"/>
              </a:rPr>
              <a:t>El </a:t>
            </a:r>
            <a:r>
              <a:rPr lang="en-US" sz="2000" b="1" dirty="0" smtClean="0">
                <a:latin typeface="Comic Sans MS" panose="030F0702030302020204" pitchFamily="66" charset="0"/>
              </a:rPr>
              <a:t>microbiota</a:t>
            </a:r>
            <a:r>
              <a:rPr lang="en-US" sz="2000" dirty="0" smtClean="0">
                <a:latin typeface="Comic Sans MS" panose="030F0702030302020204" pitchFamily="66" charset="0"/>
              </a:rPr>
              <a:t> </a:t>
            </a:r>
            <a:r>
              <a:rPr lang="en-US" sz="2000" dirty="0" err="1" smtClean="0">
                <a:latin typeface="Comic Sans MS" panose="030F0702030302020204" pitchFamily="66" charset="0"/>
              </a:rPr>
              <a:t>puede</a:t>
            </a:r>
            <a:r>
              <a:rPr lang="en-US" sz="2000" dirty="0" smtClean="0">
                <a:latin typeface="Comic Sans MS" panose="030F0702030302020204" pitchFamily="66" charset="0"/>
              </a:rPr>
              <a:t> </a:t>
            </a:r>
            <a:r>
              <a:rPr lang="en-US" sz="2000" dirty="0" err="1" smtClean="0">
                <a:latin typeface="Comic Sans MS" panose="030F0702030302020204" pitchFamily="66" charset="0"/>
              </a:rPr>
              <a:t>contribuir</a:t>
            </a:r>
            <a:r>
              <a:rPr lang="en-US" sz="2000" dirty="0" smtClean="0">
                <a:latin typeface="Comic Sans MS" panose="030F0702030302020204" pitchFamily="66" charset="0"/>
              </a:rPr>
              <a:t> a </a:t>
            </a:r>
            <a:r>
              <a:rPr lang="en-US" sz="2000" b="1" dirty="0" err="1" smtClean="0">
                <a:latin typeface="Comic Sans MS" panose="030F0702030302020204" pitchFamily="66" charset="0"/>
              </a:rPr>
              <a:t>resistencia</a:t>
            </a:r>
            <a:r>
              <a:rPr lang="en-US" sz="2000" b="1" dirty="0" smtClean="0">
                <a:latin typeface="Comic Sans MS" panose="030F0702030302020204" pitchFamily="66" charset="0"/>
              </a:rPr>
              <a:t> a la </a:t>
            </a:r>
            <a:r>
              <a:rPr lang="en-US" sz="2000" b="1" dirty="0" err="1" smtClean="0">
                <a:latin typeface="Comic Sans MS" panose="030F0702030302020204" pitchFamily="66" charset="0"/>
              </a:rPr>
              <a:t>insulina</a:t>
            </a:r>
            <a:r>
              <a:rPr lang="en-US" sz="2000" dirty="0" smtClean="0">
                <a:latin typeface="Comic Sans MS" panose="030F0702030302020204" pitchFamily="66" charset="0"/>
              </a:rPr>
              <a:t>, </a:t>
            </a:r>
            <a:r>
              <a:rPr lang="en-US" sz="2000" b="1" dirty="0" err="1" smtClean="0">
                <a:latin typeface="Comic Sans MS" panose="030F0702030302020204" pitchFamily="66" charset="0"/>
              </a:rPr>
              <a:t>inflamación</a:t>
            </a:r>
            <a:r>
              <a:rPr lang="en-US" sz="2000" b="1" dirty="0" smtClean="0">
                <a:latin typeface="Comic Sans MS" panose="030F0702030302020204" pitchFamily="66" charset="0"/>
              </a:rPr>
              <a:t> de </a:t>
            </a:r>
            <a:r>
              <a:rPr lang="en-US" sz="2000" b="1" dirty="0" err="1" smtClean="0">
                <a:latin typeface="Comic Sans MS" panose="030F0702030302020204" pitchFamily="66" charset="0"/>
              </a:rPr>
              <a:t>bajo</a:t>
            </a:r>
            <a:r>
              <a:rPr lang="en-US" sz="2000" b="1" dirty="0" smtClean="0">
                <a:latin typeface="Comic Sans MS" panose="030F0702030302020204" pitchFamily="66" charset="0"/>
              </a:rPr>
              <a:t> </a:t>
            </a:r>
            <a:r>
              <a:rPr lang="en-US" sz="2000" b="1" dirty="0" err="1" smtClean="0">
                <a:latin typeface="Comic Sans MS" panose="030F0702030302020204" pitchFamily="66" charset="0"/>
              </a:rPr>
              <a:t>grado</a:t>
            </a:r>
            <a:r>
              <a:rPr lang="en-US" sz="2000" dirty="0" smtClean="0">
                <a:latin typeface="Comic Sans MS" panose="030F0702030302020204" pitchFamily="66" charset="0"/>
              </a:rPr>
              <a:t> y </a:t>
            </a:r>
            <a:r>
              <a:rPr lang="en-US" sz="2000" b="1" dirty="0" err="1" smtClean="0">
                <a:latin typeface="Comic Sans MS" panose="030F0702030302020204" pitchFamily="66" charset="0"/>
              </a:rPr>
              <a:t>depósito</a:t>
            </a:r>
            <a:r>
              <a:rPr lang="en-US" sz="2000" b="1" dirty="0" smtClean="0">
                <a:latin typeface="Comic Sans MS" panose="030F0702030302020204" pitchFamily="66" charset="0"/>
              </a:rPr>
              <a:t> de </a:t>
            </a:r>
            <a:r>
              <a:rPr lang="en-US" sz="2000" b="1" dirty="0" err="1" smtClean="0">
                <a:latin typeface="Comic Sans MS" panose="030F0702030302020204" pitchFamily="66" charset="0"/>
              </a:rPr>
              <a:t>grasa</a:t>
            </a:r>
            <a:r>
              <a:rPr lang="en-US" sz="2000" dirty="0" smtClean="0">
                <a:latin typeface="Comic Sans MS" panose="030F0702030302020204" pitchFamily="66" charset="0"/>
              </a:rPr>
              <a:t> a </a:t>
            </a:r>
            <a:r>
              <a:rPr lang="en-US" sz="2000" dirty="0" err="1" smtClean="0">
                <a:latin typeface="Comic Sans MS" panose="030F0702030302020204" pitchFamily="66" charset="0"/>
              </a:rPr>
              <a:t>través</a:t>
            </a:r>
            <a:r>
              <a:rPr lang="en-US" sz="2000" dirty="0" smtClean="0">
                <a:latin typeface="Comic Sans MS" panose="030F0702030302020204" pitchFamily="66" charset="0"/>
              </a:rPr>
              <a:t> de </a:t>
            </a:r>
            <a:r>
              <a:rPr lang="en-US" sz="2000" b="1" dirty="0" err="1" smtClean="0">
                <a:latin typeface="Comic Sans MS" panose="030F0702030302020204" pitchFamily="66" charset="0"/>
              </a:rPr>
              <a:t>interacciones</a:t>
            </a:r>
            <a:r>
              <a:rPr lang="en-US" sz="2000" b="1" dirty="0" smtClean="0">
                <a:latin typeface="Comic Sans MS" panose="030F0702030302020204" pitchFamily="66" charset="0"/>
              </a:rPr>
              <a:t> </a:t>
            </a:r>
            <a:r>
              <a:rPr lang="en-US" sz="2000" dirty="0" err="1" smtClean="0">
                <a:latin typeface="Comic Sans MS" panose="030F0702030302020204" pitchFamily="66" charset="0"/>
              </a:rPr>
              <a:t>moleculares</a:t>
            </a:r>
            <a:r>
              <a:rPr lang="en-US" sz="2000" dirty="0" smtClean="0">
                <a:latin typeface="Comic Sans MS" panose="030F0702030302020204" pitchFamily="66" charset="0"/>
              </a:rPr>
              <a:t> con el </a:t>
            </a:r>
            <a:r>
              <a:rPr lang="en-US" sz="2000" b="1" dirty="0" err="1" smtClean="0">
                <a:latin typeface="Comic Sans MS" panose="030F0702030302020204" pitchFamily="66" charset="0"/>
              </a:rPr>
              <a:t>hospedero</a:t>
            </a:r>
            <a:r>
              <a:rPr lang="en-US" sz="2000" dirty="0" smtClean="0">
                <a:latin typeface="Comic Sans MS" panose="030F0702030302020204" pitchFamily="66" charset="0"/>
              </a:rPr>
              <a:t> y </a:t>
            </a:r>
            <a:r>
              <a:rPr lang="en-US" sz="2000" dirty="0" err="1" smtClean="0">
                <a:latin typeface="Comic Sans MS" panose="030F0702030302020204" pitchFamily="66" charset="0"/>
              </a:rPr>
              <a:t>por</a:t>
            </a:r>
            <a:r>
              <a:rPr lang="en-US" sz="2000" dirty="0" smtClean="0">
                <a:latin typeface="Comic Sans MS" panose="030F0702030302020204" pitchFamily="66" charset="0"/>
              </a:rPr>
              <a:t> </a:t>
            </a:r>
            <a:r>
              <a:rPr lang="en-US" sz="2000" dirty="0" err="1" smtClean="0">
                <a:latin typeface="Comic Sans MS" panose="030F0702030302020204" pitchFamily="66" charset="0"/>
              </a:rPr>
              <a:t>tanto</a:t>
            </a:r>
            <a:r>
              <a:rPr lang="en-US" sz="2000" dirty="0" smtClean="0">
                <a:latin typeface="Comic Sans MS" panose="030F0702030302020204" pitchFamily="66" charset="0"/>
              </a:rPr>
              <a:t> </a:t>
            </a:r>
            <a:r>
              <a:rPr lang="en-US" sz="2000" dirty="0" err="1" smtClean="0">
                <a:latin typeface="Comic Sans MS" panose="030F0702030302020204" pitchFamily="66" charset="0"/>
              </a:rPr>
              <a:t>puede</a:t>
            </a:r>
            <a:r>
              <a:rPr lang="en-US" sz="2000" dirty="0" smtClean="0">
                <a:latin typeface="Comic Sans MS" panose="030F0702030302020204" pitchFamily="66" charset="0"/>
              </a:rPr>
              <a:t> </a:t>
            </a:r>
            <a:r>
              <a:rPr lang="en-US" sz="2000" b="1" dirty="0" err="1" smtClean="0">
                <a:latin typeface="Comic Sans MS" panose="030F0702030302020204" pitchFamily="66" charset="0"/>
              </a:rPr>
              <a:t>participar</a:t>
            </a:r>
            <a:r>
              <a:rPr lang="en-US" sz="2000" b="1" dirty="0" smtClean="0">
                <a:latin typeface="Comic Sans MS" panose="030F0702030302020204" pitchFamily="66" charset="0"/>
              </a:rPr>
              <a:t> </a:t>
            </a:r>
            <a:r>
              <a:rPr lang="en-US" sz="2000" dirty="0" err="1" smtClean="0">
                <a:latin typeface="Comic Sans MS" panose="030F0702030302020204" pitchFamily="66" charset="0"/>
              </a:rPr>
              <a:t>indirectamente</a:t>
            </a:r>
            <a:r>
              <a:rPr lang="en-US" sz="2000" dirty="0" smtClean="0">
                <a:latin typeface="Comic Sans MS" panose="030F0702030302020204" pitchFamily="66" charset="0"/>
              </a:rPr>
              <a:t> en </a:t>
            </a:r>
            <a:r>
              <a:rPr lang="en-US" sz="2000" b="1" dirty="0" smtClean="0">
                <a:latin typeface="Comic Sans MS" panose="030F0702030302020204" pitchFamily="66" charset="0"/>
              </a:rPr>
              <a:t>el </a:t>
            </a:r>
            <a:r>
              <a:rPr lang="en-US" sz="2000" b="1" dirty="0" err="1" smtClean="0">
                <a:latin typeface="Comic Sans MS" panose="030F0702030302020204" pitchFamily="66" charset="0"/>
              </a:rPr>
              <a:t>inicio</a:t>
            </a:r>
            <a:r>
              <a:rPr lang="en-US" sz="2000" b="1" dirty="0" smtClean="0">
                <a:latin typeface="Comic Sans MS" panose="030F0702030302020204" pitchFamily="66" charset="0"/>
              </a:rPr>
              <a:t> de </a:t>
            </a:r>
            <a:r>
              <a:rPr lang="en-US" sz="2000" b="1" dirty="0" err="1">
                <a:latin typeface="Comic Sans MS" panose="030F0702030302020204" pitchFamily="66" charset="0"/>
              </a:rPr>
              <a:t>O</a:t>
            </a:r>
            <a:r>
              <a:rPr lang="en-US" sz="2000" b="1" dirty="0" err="1" smtClean="0">
                <a:latin typeface="Comic Sans MS" panose="030F0702030302020204" pitchFamily="66" charset="0"/>
              </a:rPr>
              <a:t>besidad</a:t>
            </a:r>
            <a:r>
              <a:rPr lang="en-US" sz="2000" b="1" dirty="0" smtClean="0">
                <a:latin typeface="Comic Sans MS" panose="030F0702030302020204" pitchFamily="66" charset="0"/>
              </a:rPr>
              <a:t> y </a:t>
            </a:r>
            <a:r>
              <a:rPr lang="en-US" sz="2000" b="1" dirty="0" err="1">
                <a:latin typeface="Comic Sans MS" panose="030F0702030302020204" pitchFamily="66" charset="0"/>
              </a:rPr>
              <a:t>E</a:t>
            </a:r>
            <a:r>
              <a:rPr lang="en-US" sz="2000" b="1" dirty="0" err="1" smtClean="0">
                <a:latin typeface="Comic Sans MS" panose="030F0702030302020204" pitchFamily="66" charset="0"/>
              </a:rPr>
              <a:t>nf</a:t>
            </a:r>
            <a:r>
              <a:rPr lang="en-US" sz="2000" b="1" dirty="0" smtClean="0">
                <a:latin typeface="Comic Sans MS" panose="030F0702030302020204" pitchFamily="66" charset="0"/>
              </a:rPr>
              <a:t>. </a:t>
            </a:r>
            <a:r>
              <a:rPr lang="en-US" sz="2000" b="1" dirty="0" err="1" smtClean="0">
                <a:latin typeface="Comic Sans MS" panose="030F0702030302020204" pitchFamily="66" charset="0"/>
              </a:rPr>
              <a:t>Metabólicas</a:t>
            </a:r>
            <a:r>
              <a:rPr lang="en-US" sz="2000" dirty="0" smtClean="0">
                <a:latin typeface="Comic Sans MS" panose="030F0702030302020204" pitchFamily="66" charset="0"/>
              </a:rPr>
              <a:t>. </a:t>
            </a:r>
            <a:endParaRPr lang="es-VE" sz="2000" dirty="0">
              <a:latin typeface="Comic Sans MS" panose="030F0702030302020204" pitchFamily="66" charset="0"/>
            </a:endParaRPr>
          </a:p>
        </p:txBody>
      </p:sp>
      <p:sp>
        <p:nvSpPr>
          <p:cNvPr id="11" name="4 CuadroTexto"/>
          <p:cNvSpPr txBox="1"/>
          <p:nvPr/>
        </p:nvSpPr>
        <p:spPr>
          <a:xfrm>
            <a:off x="2051720" y="1322942"/>
            <a:ext cx="1368152" cy="369332"/>
          </a:xfrm>
          <a:prstGeom prst="rect">
            <a:avLst/>
          </a:prstGeom>
          <a:solidFill>
            <a:srgbClr val="FF9999"/>
          </a:solidFill>
          <a:ln w="28575">
            <a:noFill/>
          </a:ln>
          <a:effectLst>
            <a:outerShdw blurRad="50800" dist="38100" dir="2700000" algn="tl" rotWithShape="0">
              <a:prstClr val="black">
                <a:alpha val="40000"/>
              </a:prstClr>
            </a:outerShdw>
          </a:effectLst>
        </p:spPr>
        <p:txBody>
          <a:bodyPr wrap="square" rtlCol="0">
            <a:spAutoFit/>
          </a:bodyPr>
          <a:lstStyle/>
          <a:p>
            <a:r>
              <a:rPr lang="es-VE" dirty="0" smtClean="0">
                <a:effectLst>
                  <a:outerShdw blurRad="38100" dist="38100" dir="2700000" algn="tl">
                    <a:srgbClr val="000000">
                      <a:alpha val="43137"/>
                    </a:srgbClr>
                  </a:outerShdw>
                </a:effectLst>
                <a:latin typeface="Comic Sans MS" pitchFamily="66" charset="0"/>
              </a:rPr>
              <a:t>Microbiota</a:t>
            </a:r>
          </a:p>
        </p:txBody>
      </p:sp>
      <p:sp>
        <p:nvSpPr>
          <p:cNvPr id="12" name="4 CuadroTexto"/>
          <p:cNvSpPr txBox="1"/>
          <p:nvPr/>
        </p:nvSpPr>
        <p:spPr>
          <a:xfrm>
            <a:off x="2203790" y="2060848"/>
            <a:ext cx="1027420" cy="307777"/>
          </a:xfrm>
          <a:prstGeom prst="rect">
            <a:avLst/>
          </a:prstGeom>
          <a:solidFill>
            <a:srgbClr val="FF9933"/>
          </a:solidFill>
          <a:ln w="28575">
            <a:noFill/>
          </a:ln>
          <a:effectLst>
            <a:outerShdw blurRad="50800" dist="38100" dir="2700000" algn="tl" rotWithShape="0">
              <a:prstClr val="black">
                <a:alpha val="40000"/>
              </a:prstClr>
            </a:outerShdw>
          </a:effectLst>
        </p:spPr>
        <p:txBody>
          <a:bodyPr wrap="square" rtlCol="0">
            <a:spAutoFit/>
          </a:bodyPr>
          <a:lstStyle/>
          <a:p>
            <a:r>
              <a:rPr lang="es-VE" sz="1400" dirty="0" err="1" smtClean="0">
                <a:effectLst>
                  <a:outerShdw blurRad="38100" dist="38100" dir="2700000" algn="tl">
                    <a:srgbClr val="000000">
                      <a:alpha val="43137"/>
                    </a:srgbClr>
                  </a:outerShdw>
                </a:effectLst>
                <a:latin typeface="Comic Sans MS" pitchFamily="66" charset="0"/>
              </a:rPr>
              <a:t>Inflamac</a:t>
            </a:r>
            <a:r>
              <a:rPr lang="es-VE" sz="1400" dirty="0" smtClean="0">
                <a:effectLst>
                  <a:outerShdw blurRad="38100" dist="38100" dir="2700000" algn="tl">
                    <a:srgbClr val="000000">
                      <a:alpha val="43137"/>
                    </a:srgbClr>
                  </a:outerShdw>
                </a:effectLst>
                <a:latin typeface="Comic Sans MS" pitchFamily="66" charset="0"/>
              </a:rPr>
              <a:t>.</a:t>
            </a:r>
          </a:p>
        </p:txBody>
      </p:sp>
      <p:sp>
        <p:nvSpPr>
          <p:cNvPr id="13" name="Elipse 12"/>
          <p:cNvSpPr/>
          <p:nvPr/>
        </p:nvSpPr>
        <p:spPr>
          <a:xfrm>
            <a:off x="2339752" y="2300151"/>
            <a:ext cx="792088" cy="192745"/>
          </a:xfrm>
          <a:prstGeom prst="ellips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Elipse 13"/>
          <p:cNvSpPr/>
          <p:nvPr/>
        </p:nvSpPr>
        <p:spPr>
          <a:xfrm>
            <a:off x="2315776" y="3297521"/>
            <a:ext cx="792088" cy="6947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4 CuadroTexto"/>
          <p:cNvSpPr txBox="1"/>
          <p:nvPr/>
        </p:nvSpPr>
        <p:spPr>
          <a:xfrm>
            <a:off x="2128703" y="3370596"/>
            <a:ext cx="1214186" cy="553998"/>
          </a:xfrm>
          <a:prstGeom prst="rect">
            <a:avLst/>
          </a:prstGeom>
          <a:solidFill>
            <a:schemeClr val="tx2">
              <a:lumMod val="60000"/>
              <a:lumOff val="40000"/>
            </a:schemeClr>
          </a:solidFill>
          <a:ln w="28575">
            <a:noFill/>
          </a:ln>
          <a:effectLst>
            <a:outerShdw blurRad="50800" dist="38100" dir="2700000" algn="tl" rotWithShape="0">
              <a:prstClr val="black">
                <a:alpha val="40000"/>
              </a:prstClr>
            </a:outerShdw>
          </a:effectLst>
        </p:spPr>
        <p:txBody>
          <a:bodyPr wrap="square" rtlCol="0">
            <a:spAutoFit/>
          </a:bodyPr>
          <a:lstStyle/>
          <a:p>
            <a:r>
              <a:rPr lang="es-VE" sz="1600" dirty="0" smtClean="0">
                <a:effectLst>
                  <a:outerShdw blurRad="38100" dist="38100" dir="2700000" algn="tl">
                    <a:srgbClr val="000000">
                      <a:alpha val="43137"/>
                    </a:srgbClr>
                  </a:outerShdw>
                </a:effectLst>
                <a:latin typeface="Comic Sans MS" pitchFamily="66" charset="0"/>
              </a:rPr>
              <a:t>Obesidad</a:t>
            </a:r>
          </a:p>
          <a:p>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Metab</a:t>
            </a:r>
            <a:r>
              <a:rPr lang="es-VE" sz="1400" dirty="0" smtClean="0">
                <a:latin typeface="Comic Sans MS" pitchFamily="66" charset="0"/>
              </a:rPr>
              <a:t>.</a:t>
            </a:r>
          </a:p>
        </p:txBody>
      </p:sp>
      <p:sp>
        <p:nvSpPr>
          <p:cNvPr id="16" name="4 CuadroTexto"/>
          <p:cNvSpPr txBox="1"/>
          <p:nvPr/>
        </p:nvSpPr>
        <p:spPr>
          <a:xfrm>
            <a:off x="1197359" y="4077072"/>
            <a:ext cx="765334" cy="523220"/>
          </a:xfrm>
          <a:prstGeom prst="rect">
            <a:avLst/>
          </a:prstGeom>
          <a:solidFill>
            <a:srgbClr val="A2E692"/>
          </a:solidFill>
          <a:ln w="28575">
            <a:noFill/>
          </a:ln>
          <a:effectLst>
            <a:outerShdw blurRad="50800" dist="38100" dir="2700000" algn="tl" rotWithShape="0">
              <a:prstClr val="black">
                <a:alpha val="40000"/>
              </a:prstClr>
            </a:outerShdw>
          </a:effectLst>
        </p:spPr>
        <p:txBody>
          <a:bodyPr wrap="square" rtlCol="0">
            <a:spAutoFit/>
          </a:bodyPr>
          <a:lstStyle/>
          <a:p>
            <a:r>
              <a:rPr lang="es-VE" sz="1400" dirty="0" err="1" smtClean="0">
                <a:effectLst>
                  <a:outerShdw blurRad="38100" dist="38100" dir="2700000" algn="tl">
                    <a:srgbClr val="000000">
                      <a:alpha val="43137"/>
                    </a:srgbClr>
                  </a:outerShdw>
                </a:effectLst>
                <a:latin typeface="Comic Sans MS" pitchFamily="66" charset="0"/>
              </a:rPr>
              <a:t>Resist</a:t>
            </a:r>
            <a:r>
              <a:rPr lang="es-VE" sz="1400" dirty="0" smtClean="0">
                <a:effectLst>
                  <a:outerShdw blurRad="38100" dist="38100" dir="2700000" algn="tl">
                    <a:srgbClr val="000000">
                      <a:alpha val="43137"/>
                    </a:srgbClr>
                  </a:outerShdw>
                </a:effectLst>
                <a:latin typeface="Comic Sans MS" pitchFamily="66" charset="0"/>
              </a:rPr>
              <a:t>.</a:t>
            </a:r>
          </a:p>
          <a:p>
            <a:r>
              <a:rPr lang="es-VE" sz="1400" dirty="0" err="1" smtClean="0">
                <a:effectLst>
                  <a:outerShdw blurRad="38100" dist="38100" dir="2700000" algn="tl">
                    <a:srgbClr val="000000">
                      <a:alpha val="43137"/>
                    </a:srgbClr>
                  </a:outerShdw>
                </a:effectLst>
                <a:latin typeface="Comic Sans MS" pitchFamily="66" charset="0"/>
              </a:rPr>
              <a:t>Insulin</a:t>
            </a:r>
            <a:endParaRPr lang="es-VE" sz="1400" dirty="0" smtClean="0">
              <a:effectLst>
                <a:outerShdw blurRad="38100" dist="38100" dir="2700000" algn="tl">
                  <a:srgbClr val="000000">
                    <a:alpha val="43137"/>
                  </a:srgbClr>
                </a:outerShdw>
              </a:effectLst>
              <a:latin typeface="Comic Sans MS" pitchFamily="66" charset="0"/>
            </a:endParaRPr>
          </a:p>
        </p:txBody>
      </p:sp>
      <p:sp>
        <p:nvSpPr>
          <p:cNvPr id="17" name="4 CuadroTexto"/>
          <p:cNvSpPr txBox="1"/>
          <p:nvPr/>
        </p:nvSpPr>
        <p:spPr>
          <a:xfrm>
            <a:off x="3419872" y="4104769"/>
            <a:ext cx="936104" cy="523220"/>
          </a:xfrm>
          <a:prstGeom prst="rect">
            <a:avLst/>
          </a:prstGeom>
          <a:solidFill>
            <a:srgbClr val="F0EC9E"/>
          </a:solidFill>
          <a:ln w="28575">
            <a:noFill/>
          </a:ln>
          <a:effectLst>
            <a:outerShdw blurRad="50800" dist="38100" dir="2700000" algn="tl" rotWithShape="0">
              <a:prstClr val="black">
                <a:alpha val="40000"/>
              </a:prstClr>
            </a:outerShdw>
          </a:effectLst>
        </p:spPr>
        <p:txBody>
          <a:bodyPr wrap="square" rtlCol="0">
            <a:spAutoFit/>
          </a:bodyPr>
          <a:lstStyle/>
          <a:p>
            <a:pPr algn="ctr"/>
            <a:r>
              <a:rPr lang="es-VE" sz="1400" dirty="0" smtClean="0">
                <a:effectLst>
                  <a:outerShdw blurRad="38100" dist="38100" dir="2700000" algn="tl">
                    <a:srgbClr val="000000">
                      <a:alpha val="43137"/>
                    </a:srgbClr>
                  </a:outerShdw>
                </a:effectLst>
                <a:latin typeface="Comic Sans MS" pitchFamily="66" charset="0"/>
              </a:rPr>
              <a:t>Depósito</a:t>
            </a:r>
          </a:p>
          <a:p>
            <a:pPr algn="ctr"/>
            <a:r>
              <a:rPr lang="es-VE" sz="1400" dirty="0" smtClean="0">
                <a:effectLst>
                  <a:outerShdw blurRad="38100" dist="38100" dir="2700000" algn="tl">
                    <a:srgbClr val="000000">
                      <a:alpha val="43137"/>
                    </a:srgbClr>
                  </a:outerShdw>
                </a:effectLst>
                <a:latin typeface="Comic Sans MS" pitchFamily="66" charset="0"/>
              </a:rPr>
              <a:t>grasa</a:t>
            </a:r>
          </a:p>
        </p:txBody>
      </p:sp>
      <p:sp>
        <p:nvSpPr>
          <p:cNvPr id="18" name="4 CuadroTexto"/>
          <p:cNvSpPr txBox="1"/>
          <p:nvPr/>
        </p:nvSpPr>
        <p:spPr>
          <a:xfrm>
            <a:off x="1965646" y="5617218"/>
            <a:ext cx="1540300" cy="369332"/>
          </a:xfrm>
          <a:prstGeom prst="rect">
            <a:avLst/>
          </a:prstGeom>
          <a:solidFill>
            <a:srgbClr val="FF9999"/>
          </a:solidFill>
          <a:ln w="28575">
            <a:noFill/>
          </a:ln>
          <a:effectLst>
            <a:outerShdw blurRad="50800" dist="38100" dir="2700000" algn="tl" rotWithShape="0">
              <a:prstClr val="black">
                <a:alpha val="40000"/>
              </a:prstClr>
            </a:outerShdw>
          </a:effectLst>
        </p:spPr>
        <p:txBody>
          <a:bodyPr wrap="square" rtlCol="0">
            <a:spAutoFit/>
          </a:bodyPr>
          <a:lstStyle/>
          <a:p>
            <a:pPr algn="ctr"/>
            <a:r>
              <a:rPr lang="es-VE" dirty="0" smtClean="0">
                <a:effectLst>
                  <a:outerShdw blurRad="38100" dist="38100" dir="2700000" algn="tl">
                    <a:srgbClr val="000000">
                      <a:alpha val="43137"/>
                    </a:srgbClr>
                  </a:outerShdw>
                </a:effectLst>
                <a:latin typeface="Comic Sans MS" pitchFamily="66" charset="0"/>
              </a:rPr>
              <a:t>Microbiota</a:t>
            </a:r>
          </a:p>
        </p:txBody>
      </p:sp>
      <p:sp>
        <p:nvSpPr>
          <p:cNvPr id="19" name="6 CuadroTexto"/>
          <p:cNvSpPr txBox="1"/>
          <p:nvPr/>
        </p:nvSpPr>
        <p:spPr>
          <a:xfrm>
            <a:off x="269165" y="188640"/>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20" name="4 CuadroTexto"/>
          <p:cNvSpPr txBox="1"/>
          <p:nvPr/>
        </p:nvSpPr>
        <p:spPr>
          <a:xfrm>
            <a:off x="269166" y="572466"/>
            <a:ext cx="1566530" cy="95410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y </a:t>
            </a:r>
          </a:p>
          <a:p>
            <a:r>
              <a:rPr lang="es-VE" sz="1400" dirty="0" err="1" smtClean="0">
                <a:latin typeface="Comic Sans MS" pitchFamily="66" charset="0"/>
              </a:rPr>
              <a:t>Enf</a:t>
            </a:r>
            <a:r>
              <a:rPr lang="es-VE" sz="1400" dirty="0" smtClean="0">
                <a:latin typeface="Comic Sans MS" pitchFamily="66" charset="0"/>
              </a:rPr>
              <a:t>. Sistémicas</a:t>
            </a:r>
          </a:p>
          <a:p>
            <a:r>
              <a:rPr lang="es-VE" sz="1400" b="1" dirty="0" smtClean="0">
                <a:latin typeface="Comic Sans MS" pitchFamily="66" charset="0"/>
              </a:rPr>
              <a:t>Metabólicas</a:t>
            </a:r>
          </a:p>
          <a:p>
            <a:r>
              <a:rPr lang="es-VE" sz="1400" b="1" dirty="0" smtClean="0">
                <a:latin typeface="Comic Sans MS" pitchFamily="66" charset="0"/>
              </a:rPr>
              <a:t>Obesidad</a:t>
            </a:r>
            <a:r>
              <a:rPr lang="es-VE" sz="1400" dirty="0" smtClean="0">
                <a:latin typeface="Comic Sans MS" pitchFamily="66" charset="0"/>
              </a:rPr>
              <a:t> </a:t>
            </a:r>
          </a:p>
        </p:txBody>
      </p:sp>
      <p:sp>
        <p:nvSpPr>
          <p:cNvPr id="2" name="Rectángulo 1"/>
          <p:cNvSpPr/>
          <p:nvPr/>
        </p:nvSpPr>
        <p:spPr>
          <a:xfrm>
            <a:off x="3231210" y="307385"/>
            <a:ext cx="5400600" cy="830997"/>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400" dirty="0" err="1">
                <a:latin typeface="Comic Sans MS" panose="030F0702030302020204" pitchFamily="66" charset="0"/>
              </a:rPr>
              <a:t>Conversación</a:t>
            </a:r>
            <a:r>
              <a:rPr lang="en-US" sz="2400" dirty="0">
                <a:latin typeface="Comic Sans MS" panose="030F0702030302020204" pitchFamily="66" charset="0"/>
              </a:rPr>
              <a:t> </a:t>
            </a:r>
            <a:r>
              <a:rPr lang="en-US" sz="2400" dirty="0" smtClean="0">
                <a:latin typeface="Comic Sans MS" panose="030F0702030302020204" pitchFamily="66" charset="0"/>
              </a:rPr>
              <a:t>microbiota - </a:t>
            </a:r>
            <a:r>
              <a:rPr lang="en-US" sz="2400" dirty="0" err="1">
                <a:latin typeface="Comic Sans MS" panose="030F0702030302020204" pitchFamily="66" charset="0"/>
              </a:rPr>
              <a:t>hospedero</a:t>
            </a:r>
            <a:r>
              <a:rPr lang="en-US" sz="2400" dirty="0">
                <a:latin typeface="Comic Sans MS" panose="030F0702030302020204" pitchFamily="66" charset="0"/>
              </a:rPr>
              <a:t> </a:t>
            </a:r>
            <a:endParaRPr lang="en-US" sz="2400" dirty="0" smtClean="0">
              <a:latin typeface="Comic Sans MS" panose="030F0702030302020204" pitchFamily="66" charset="0"/>
            </a:endParaRPr>
          </a:p>
          <a:p>
            <a:pPr algn="ctr"/>
            <a:r>
              <a:rPr lang="en-US" sz="2400" dirty="0" smtClean="0">
                <a:latin typeface="Comic Sans MS" panose="030F0702030302020204" pitchFamily="66" charset="0"/>
              </a:rPr>
              <a:t>en </a:t>
            </a:r>
            <a:r>
              <a:rPr lang="en-US" sz="2400" dirty="0" err="1">
                <a:latin typeface="Comic Sans MS" panose="030F0702030302020204" pitchFamily="66" charset="0"/>
              </a:rPr>
              <a:t>inflamación</a:t>
            </a:r>
            <a:r>
              <a:rPr lang="en-US" sz="2400" dirty="0">
                <a:latin typeface="Comic Sans MS" panose="030F0702030302020204" pitchFamily="66" charset="0"/>
              </a:rPr>
              <a:t> y </a:t>
            </a:r>
            <a:r>
              <a:rPr lang="en-US" sz="2400" dirty="0" err="1">
                <a:latin typeface="Comic Sans MS" panose="030F0702030302020204" pitchFamily="66" charset="0"/>
              </a:rPr>
              <a:t>metabolismo</a:t>
            </a:r>
            <a:r>
              <a:rPr lang="en-US" sz="2400" dirty="0">
                <a:latin typeface="Comic Sans MS" panose="030F0702030302020204" pitchFamily="66" charset="0"/>
              </a:rPr>
              <a:t>. </a:t>
            </a:r>
          </a:p>
        </p:txBody>
      </p:sp>
    </p:spTree>
    <p:extLst>
      <p:ext uri="{BB962C8B-B14F-4D97-AF65-F5344CB8AC3E}">
        <p14:creationId xmlns:p14="http://schemas.microsoft.com/office/powerpoint/2010/main" val="571625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203058" y="439352"/>
            <a:ext cx="4360509" cy="60526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pic>
        <p:nvPicPr>
          <p:cNvPr id="7" name="Imagen 6"/>
          <p:cNvPicPr>
            <a:picLocks noChangeAspect="1"/>
          </p:cNvPicPr>
          <p:nvPr/>
        </p:nvPicPr>
        <p:blipFill rotWithShape="1">
          <a:blip r:embed="rId2">
            <a:extLst>
              <a:ext uri="{BEBA8EAE-BF5A-486C-A8C5-ECC9F3942E4B}">
                <a14:imgProps xmlns:a14="http://schemas.microsoft.com/office/drawing/2010/main">
                  <a14:imgLayer r:embed="rId3">
                    <a14:imgEffect>
                      <a14:sharpenSoften amount="34000"/>
                    </a14:imgEffect>
                  </a14:imgLayer>
                </a14:imgProps>
              </a:ext>
              <a:ext uri="{28A0092B-C50C-407E-A947-70E740481C1C}">
                <a14:useLocalDpi xmlns:a14="http://schemas.microsoft.com/office/drawing/2010/main" val="0"/>
              </a:ext>
            </a:extLst>
          </a:blip>
          <a:srcRect l="11185"/>
          <a:stretch/>
        </p:blipFill>
        <p:spPr>
          <a:xfrm>
            <a:off x="2693212" y="127799"/>
            <a:ext cx="6289196" cy="6526183"/>
          </a:xfrm>
          <a:prstGeom prst="rect">
            <a:avLst/>
          </a:prstGeom>
        </p:spPr>
      </p:pic>
      <p:sp>
        <p:nvSpPr>
          <p:cNvPr id="4" name="7 CuadroTexto"/>
          <p:cNvSpPr txBox="1"/>
          <p:nvPr/>
        </p:nvSpPr>
        <p:spPr>
          <a:xfrm>
            <a:off x="7023217" y="6640807"/>
            <a:ext cx="1959191" cy="215444"/>
          </a:xfrm>
          <a:prstGeom prst="rect">
            <a:avLst/>
          </a:prstGeom>
          <a:noFill/>
        </p:spPr>
        <p:txBody>
          <a:bodyPr wrap="none" rtlCol="0">
            <a:spAutoFit/>
          </a:bodyPr>
          <a:lstStyle/>
          <a:p>
            <a:r>
              <a:rPr lang="es-VE" sz="800" dirty="0" smtClean="0">
                <a:latin typeface="Arial" panose="020B0604020202020204" pitchFamily="34" charset="0"/>
                <a:cs typeface="Arial" panose="020B0604020202020204" pitchFamily="34" charset="0"/>
              </a:rPr>
              <a:t>X. Páez. Facultad Medicina. ULA 2019</a:t>
            </a:r>
            <a:endParaRPr lang="es-VE" sz="800" dirty="0">
              <a:latin typeface="Arial" panose="020B0604020202020204" pitchFamily="34" charset="0"/>
              <a:cs typeface="Arial" panose="020B0604020202020204" pitchFamily="34" charset="0"/>
            </a:endParaRPr>
          </a:p>
        </p:txBody>
      </p:sp>
      <p:sp>
        <p:nvSpPr>
          <p:cNvPr id="8" name="4 CuadroTexto"/>
          <p:cNvSpPr txBox="1"/>
          <p:nvPr/>
        </p:nvSpPr>
        <p:spPr>
          <a:xfrm>
            <a:off x="1308293" y="2715795"/>
            <a:ext cx="1448468" cy="923330"/>
          </a:xfrm>
          <a:prstGeom prst="rect">
            <a:avLst/>
          </a:prstGeom>
          <a:solidFill>
            <a:srgbClr val="FF9999"/>
          </a:solidFill>
          <a:ln w="28575">
            <a:noFill/>
          </a:ln>
          <a:effectLst>
            <a:outerShdw blurRad="50800" dist="38100" dir="2700000" algn="tl" rotWithShape="0">
              <a:prstClr val="black">
                <a:alpha val="40000"/>
              </a:prstClr>
            </a:outerShdw>
          </a:effectLst>
        </p:spPr>
        <p:txBody>
          <a:bodyPr wrap="square" rtlCol="0">
            <a:spAutoFit/>
          </a:bodyPr>
          <a:lstStyle/>
          <a:p>
            <a:r>
              <a:rPr lang="es-VE" b="1" dirty="0" smtClean="0">
                <a:latin typeface="Comic Sans MS" pitchFamily="66" charset="0"/>
              </a:rPr>
              <a:t>Microbiota</a:t>
            </a:r>
          </a:p>
          <a:p>
            <a:r>
              <a:rPr lang="es-VE" b="1" dirty="0" smtClean="0">
                <a:latin typeface="Comic Sans MS" pitchFamily="66" charset="0"/>
              </a:rPr>
              <a:t>Intestinal </a:t>
            </a:r>
          </a:p>
          <a:p>
            <a:r>
              <a:rPr lang="es-VE" b="1" dirty="0">
                <a:latin typeface="Comic Sans MS" pitchFamily="66" charset="0"/>
              </a:rPr>
              <a:t>A</a:t>
            </a:r>
            <a:r>
              <a:rPr lang="es-VE" b="1" dirty="0" smtClean="0">
                <a:latin typeface="Comic Sans MS" pitchFamily="66" charset="0"/>
              </a:rPr>
              <a:t>lterado</a:t>
            </a:r>
          </a:p>
        </p:txBody>
      </p:sp>
      <p:sp>
        <p:nvSpPr>
          <p:cNvPr id="9" name="4 CuadroTexto"/>
          <p:cNvSpPr txBox="1"/>
          <p:nvPr/>
        </p:nvSpPr>
        <p:spPr>
          <a:xfrm rot="5400000">
            <a:off x="7217642" y="3115707"/>
            <a:ext cx="3168352" cy="338554"/>
          </a:xfrm>
          <a:prstGeom prst="rect">
            <a:avLst/>
          </a:prstGeom>
          <a:solidFill>
            <a:schemeClr val="accent2">
              <a:lumMod val="40000"/>
              <a:lumOff val="60000"/>
            </a:schemeClr>
          </a:solidFill>
          <a:ln w="28575">
            <a:noFill/>
          </a:ln>
          <a:effectLst>
            <a:outerShdw blurRad="50800" dist="38100" dir="2700000" algn="tl" rotWithShape="0">
              <a:prstClr val="black">
                <a:alpha val="40000"/>
              </a:prstClr>
            </a:outerShdw>
          </a:effectLst>
        </p:spPr>
        <p:txBody>
          <a:bodyPr wrap="square" rtlCol="0">
            <a:spAutoFit/>
          </a:bodyPr>
          <a:lstStyle/>
          <a:p>
            <a:r>
              <a:rPr lang="es-VE" sz="1600" b="1" dirty="0" smtClean="0">
                <a:latin typeface="Comic Sans MS" pitchFamily="66" charset="0"/>
              </a:rPr>
              <a:t>Obesidad y </a:t>
            </a:r>
            <a:r>
              <a:rPr lang="es-VE" sz="1600" b="1" dirty="0" err="1" smtClean="0">
                <a:latin typeface="Comic Sans MS" pitchFamily="66" charset="0"/>
              </a:rPr>
              <a:t>Enf</a:t>
            </a:r>
            <a:r>
              <a:rPr lang="es-VE" sz="1600" b="1" dirty="0" smtClean="0">
                <a:latin typeface="Comic Sans MS" pitchFamily="66" charset="0"/>
              </a:rPr>
              <a:t>. Metabólicas</a:t>
            </a:r>
          </a:p>
        </p:txBody>
      </p:sp>
      <p:sp>
        <p:nvSpPr>
          <p:cNvPr id="10" name="4 CuadroTexto"/>
          <p:cNvSpPr txBox="1"/>
          <p:nvPr/>
        </p:nvSpPr>
        <p:spPr>
          <a:xfrm>
            <a:off x="5508104" y="166410"/>
            <a:ext cx="1232444" cy="338554"/>
          </a:xfrm>
          <a:prstGeom prst="rect">
            <a:avLst/>
          </a:prstGeom>
          <a:solidFill>
            <a:schemeClr val="accent5">
              <a:lumMod val="20000"/>
              <a:lumOff val="80000"/>
            </a:schemeClr>
          </a:solidFill>
          <a:ln w="28575">
            <a:noFill/>
          </a:ln>
          <a:effectLst>
            <a:outerShdw blurRad="50800" dist="38100" dir="2700000" algn="tl" rotWithShape="0">
              <a:prstClr val="black">
                <a:alpha val="40000"/>
              </a:prstClr>
            </a:outerShdw>
          </a:effectLst>
        </p:spPr>
        <p:txBody>
          <a:bodyPr wrap="square" rtlCol="0">
            <a:spAutoFit/>
          </a:bodyPr>
          <a:lstStyle/>
          <a:p>
            <a:r>
              <a:rPr lang="es-VE" sz="1600" b="1" dirty="0" smtClean="0">
                <a:latin typeface="Comic Sans MS" pitchFamily="66" charset="0"/>
              </a:rPr>
              <a:t>Hospedero</a:t>
            </a:r>
          </a:p>
        </p:txBody>
      </p:sp>
      <p:sp>
        <p:nvSpPr>
          <p:cNvPr id="11" name="4 CuadroTexto"/>
          <p:cNvSpPr txBox="1"/>
          <p:nvPr/>
        </p:nvSpPr>
        <p:spPr>
          <a:xfrm>
            <a:off x="161454" y="4329678"/>
            <a:ext cx="2232248" cy="2031325"/>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sz="1200" b="1" dirty="0" smtClean="0">
                <a:latin typeface="Comic Sans MS" pitchFamily="66" charset="0"/>
              </a:rPr>
              <a:t>FIAF</a:t>
            </a:r>
            <a:r>
              <a:rPr lang="es-VE" sz="1200" dirty="0" smtClean="0">
                <a:latin typeface="Comic Sans MS" pitchFamily="66" charset="0"/>
              </a:rPr>
              <a:t>: </a:t>
            </a:r>
            <a:r>
              <a:rPr lang="es-VE" sz="1000" dirty="0" smtClean="0">
                <a:latin typeface="Comic Sans MS" pitchFamily="66" charset="0"/>
              </a:rPr>
              <a:t>factor adiposo inducido por ayuno</a:t>
            </a:r>
          </a:p>
          <a:p>
            <a:r>
              <a:rPr lang="es-VE" sz="1200" b="1" dirty="0" smtClean="0">
                <a:latin typeface="Comic Sans MS" pitchFamily="66" charset="0"/>
              </a:rPr>
              <a:t>AMPK: </a:t>
            </a:r>
            <a:r>
              <a:rPr lang="es-VE" sz="1000" dirty="0" smtClean="0">
                <a:latin typeface="Comic Sans MS" pitchFamily="66" charset="0"/>
              </a:rPr>
              <a:t>proteinkinasa </a:t>
            </a:r>
            <a:r>
              <a:rPr lang="es-VE" sz="1000" dirty="0" err="1" smtClean="0">
                <a:latin typeface="Comic Sans MS" pitchFamily="66" charset="0"/>
              </a:rPr>
              <a:t>monofosfato</a:t>
            </a:r>
            <a:r>
              <a:rPr lang="es-VE" sz="1000" dirty="0" smtClean="0">
                <a:latin typeface="Comic Sans MS" pitchFamily="66" charset="0"/>
              </a:rPr>
              <a:t> activada</a:t>
            </a:r>
          </a:p>
          <a:p>
            <a:r>
              <a:rPr lang="es-VE" sz="1200" b="1" dirty="0" smtClean="0">
                <a:latin typeface="Comic Sans MS" pitchFamily="66" charset="0"/>
              </a:rPr>
              <a:t>GPR41, 43, 109A: </a:t>
            </a:r>
            <a:r>
              <a:rPr lang="es-VE" sz="1000" dirty="0" smtClean="0">
                <a:latin typeface="Comic Sans MS" pitchFamily="66" charset="0"/>
              </a:rPr>
              <a:t>receptores acoplados a proteína G</a:t>
            </a:r>
          </a:p>
          <a:p>
            <a:r>
              <a:rPr lang="es-VE" sz="1200" b="1" dirty="0" smtClean="0">
                <a:latin typeface="Comic Sans MS" pitchFamily="66" charset="0"/>
              </a:rPr>
              <a:t>FXR: </a:t>
            </a:r>
            <a:r>
              <a:rPr lang="es-VE" sz="1000" dirty="0" smtClean="0">
                <a:latin typeface="Comic Sans MS" pitchFamily="66" charset="0"/>
              </a:rPr>
              <a:t>receptor </a:t>
            </a:r>
            <a:r>
              <a:rPr lang="es-VE" sz="1000" dirty="0" err="1" smtClean="0">
                <a:latin typeface="Comic Sans MS" pitchFamily="66" charset="0"/>
              </a:rPr>
              <a:t>farnesoide</a:t>
            </a:r>
            <a:r>
              <a:rPr lang="es-VE" sz="1000" dirty="0" smtClean="0">
                <a:latin typeface="Comic Sans MS" pitchFamily="66" charset="0"/>
              </a:rPr>
              <a:t> X, receptor de ácidos biliares</a:t>
            </a:r>
          </a:p>
          <a:p>
            <a:r>
              <a:rPr lang="es-VE" sz="1200" b="1" dirty="0" smtClean="0">
                <a:latin typeface="Comic Sans MS" pitchFamily="66" charset="0"/>
              </a:rPr>
              <a:t>TG: </a:t>
            </a:r>
            <a:r>
              <a:rPr lang="es-VE" sz="1000" dirty="0" smtClean="0">
                <a:latin typeface="Comic Sans MS" pitchFamily="66" charset="0"/>
              </a:rPr>
              <a:t>triglicéridos</a:t>
            </a:r>
          </a:p>
          <a:p>
            <a:r>
              <a:rPr lang="es-VE" sz="1200" b="1" dirty="0" smtClean="0">
                <a:latin typeface="Comic Sans MS" pitchFamily="66" charset="0"/>
              </a:rPr>
              <a:t>VLDL: </a:t>
            </a:r>
            <a:r>
              <a:rPr lang="es-VE" sz="1000" dirty="0" smtClean="0">
                <a:latin typeface="Comic Sans MS" pitchFamily="66" charset="0"/>
              </a:rPr>
              <a:t>lipoproteínas de muy baja densidad</a:t>
            </a:r>
          </a:p>
        </p:txBody>
      </p:sp>
      <p:sp>
        <p:nvSpPr>
          <p:cNvPr id="19" name="Rectángulo 18"/>
          <p:cNvSpPr/>
          <p:nvPr/>
        </p:nvSpPr>
        <p:spPr>
          <a:xfrm>
            <a:off x="-18697" y="6556404"/>
            <a:ext cx="4038900" cy="338554"/>
          </a:xfrm>
          <a:prstGeom prst="rect">
            <a:avLst/>
          </a:prstGeom>
        </p:spPr>
        <p:txBody>
          <a:bodyPr wrap="square">
            <a:spAutoFit/>
          </a:bodyPr>
          <a:lstStyle/>
          <a:p>
            <a:r>
              <a:rPr lang="es-VE" sz="800" dirty="0" smtClean="0">
                <a:latin typeface="Times New Roman" panose="02020603050405020304" pitchFamily="18" charset="0"/>
                <a:cs typeface="Times New Roman" panose="02020603050405020304" pitchFamily="18" charset="0"/>
              </a:rPr>
              <a:t>CL</a:t>
            </a:r>
            <a:r>
              <a:rPr lang="es-VE" sz="800"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Boulangé</a:t>
            </a:r>
            <a:r>
              <a:rPr lang="es-VE" sz="800" dirty="0">
                <a:latin typeface="Times New Roman" panose="02020603050405020304" pitchFamily="18" charset="0"/>
                <a:cs typeface="Times New Roman" panose="02020603050405020304" pitchFamily="18" charset="0"/>
              </a:rPr>
              <a:t>, AL. </a:t>
            </a:r>
            <a:r>
              <a:rPr lang="es-VE" sz="800" dirty="0" err="1">
                <a:latin typeface="Times New Roman" panose="02020603050405020304" pitchFamily="18" charset="0"/>
                <a:cs typeface="Times New Roman" panose="02020603050405020304" pitchFamily="18" charset="0"/>
              </a:rPr>
              <a:t>Neves</a:t>
            </a:r>
            <a:r>
              <a:rPr lang="es-VE" sz="800" dirty="0">
                <a:latin typeface="Times New Roman" panose="02020603050405020304" pitchFamily="18" charset="0"/>
                <a:cs typeface="Times New Roman" panose="02020603050405020304" pitchFamily="18" charset="0"/>
              </a:rPr>
              <a:t>, J. </a:t>
            </a:r>
            <a:r>
              <a:rPr lang="es-VE" sz="800" dirty="0" err="1">
                <a:latin typeface="Times New Roman" panose="02020603050405020304" pitchFamily="18" charset="0"/>
                <a:cs typeface="Times New Roman" panose="02020603050405020304" pitchFamily="18" charset="0"/>
              </a:rPr>
              <a:t>Chilloux</a:t>
            </a:r>
            <a:r>
              <a:rPr lang="es-VE" sz="800" dirty="0">
                <a:latin typeface="Times New Roman" panose="02020603050405020304" pitchFamily="18" charset="0"/>
                <a:cs typeface="Times New Roman" panose="02020603050405020304" pitchFamily="18" charset="0"/>
              </a:rPr>
              <a:t>, JK. </a:t>
            </a:r>
            <a:r>
              <a:rPr lang="es-VE" sz="800" dirty="0" err="1">
                <a:latin typeface="Times New Roman" panose="02020603050405020304" pitchFamily="18" charset="0"/>
                <a:cs typeface="Times New Roman" panose="02020603050405020304" pitchFamily="18" charset="0"/>
              </a:rPr>
              <a:t>Nicholson</a:t>
            </a:r>
            <a:r>
              <a:rPr lang="es-VE" sz="800" dirty="0">
                <a:latin typeface="Times New Roman" panose="02020603050405020304" pitchFamily="18" charset="0"/>
                <a:cs typeface="Times New Roman" panose="02020603050405020304" pitchFamily="18" charset="0"/>
              </a:rPr>
              <a:t> M-E. Dumas. </a:t>
            </a:r>
            <a:r>
              <a:rPr lang="es-VE" sz="800" i="1" dirty="0" err="1">
                <a:latin typeface="Times New Roman" panose="02020603050405020304" pitchFamily="18" charset="0"/>
                <a:cs typeface="Times New Roman" panose="02020603050405020304" pitchFamily="18" charset="0"/>
              </a:rPr>
              <a:t>Impact</a:t>
            </a:r>
            <a:r>
              <a:rPr lang="es-VE" sz="800" i="1" dirty="0">
                <a:latin typeface="Times New Roman" panose="02020603050405020304" pitchFamily="18" charset="0"/>
                <a:cs typeface="Times New Roman" panose="02020603050405020304" pitchFamily="18" charset="0"/>
              </a:rPr>
              <a:t> of </a:t>
            </a:r>
            <a:r>
              <a:rPr lang="es-VE" sz="800" i="1" dirty="0" err="1">
                <a:latin typeface="Times New Roman" panose="02020603050405020304" pitchFamily="18" charset="0"/>
                <a:cs typeface="Times New Roman" panose="02020603050405020304" pitchFamily="18" charset="0"/>
              </a:rPr>
              <a:t>the</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gut</a:t>
            </a:r>
            <a:r>
              <a:rPr lang="es-VE" sz="800" i="1" dirty="0">
                <a:latin typeface="Times New Roman" panose="02020603050405020304" pitchFamily="18" charset="0"/>
                <a:cs typeface="Times New Roman" panose="02020603050405020304" pitchFamily="18" charset="0"/>
              </a:rPr>
              <a:t> microbiota </a:t>
            </a:r>
            <a:r>
              <a:rPr lang="es-VE" sz="800" i="1" dirty="0" err="1">
                <a:latin typeface="Times New Roman" panose="02020603050405020304" pitchFamily="18" charset="0"/>
                <a:cs typeface="Times New Roman" panose="02020603050405020304" pitchFamily="18" charset="0"/>
              </a:rPr>
              <a:t>on</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inflammation</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obesity</a:t>
            </a:r>
            <a:r>
              <a:rPr lang="es-VE" sz="800" i="1" dirty="0">
                <a:latin typeface="Times New Roman" panose="02020603050405020304" pitchFamily="18" charset="0"/>
                <a:cs typeface="Times New Roman" panose="02020603050405020304" pitchFamily="18" charset="0"/>
              </a:rPr>
              <a:t>, and </a:t>
            </a:r>
            <a:r>
              <a:rPr lang="es-VE" sz="800" i="1" dirty="0" err="1">
                <a:latin typeface="Times New Roman" panose="02020603050405020304" pitchFamily="18" charset="0"/>
                <a:cs typeface="Times New Roman" panose="02020603050405020304" pitchFamily="18" charset="0"/>
              </a:rPr>
              <a:t>metabolic</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disease</a:t>
            </a:r>
            <a:r>
              <a:rPr lang="es-VE" sz="800" i="1"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Genome</a:t>
            </a:r>
            <a:r>
              <a:rPr lang="es-VE" sz="800" dirty="0">
                <a:latin typeface="Times New Roman" panose="02020603050405020304" pitchFamily="18" charset="0"/>
                <a:cs typeface="Times New Roman" panose="02020603050405020304" pitchFamily="18" charset="0"/>
              </a:rPr>
              <a:t> Medicine </a:t>
            </a:r>
            <a:r>
              <a:rPr lang="es-VE" sz="800" b="1" dirty="0">
                <a:latin typeface="Times New Roman" panose="02020603050405020304" pitchFamily="18" charset="0"/>
                <a:cs typeface="Times New Roman" panose="02020603050405020304" pitchFamily="18" charset="0"/>
              </a:rPr>
              <a:t>2016</a:t>
            </a:r>
            <a:r>
              <a:rPr lang="es-VE" sz="800" dirty="0">
                <a:latin typeface="Times New Roman" panose="02020603050405020304" pitchFamily="18" charset="0"/>
                <a:cs typeface="Times New Roman" panose="02020603050405020304" pitchFamily="18" charset="0"/>
              </a:rPr>
              <a:t>;8:42 </a:t>
            </a:r>
          </a:p>
        </p:txBody>
      </p:sp>
      <p:sp>
        <p:nvSpPr>
          <p:cNvPr id="20"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21" name="4 CuadroTexto"/>
          <p:cNvSpPr txBox="1"/>
          <p:nvPr/>
        </p:nvSpPr>
        <p:spPr>
          <a:xfrm>
            <a:off x="197158" y="705777"/>
            <a:ext cx="1679051" cy="1077218"/>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600" dirty="0" smtClean="0">
                <a:latin typeface="Comic Sans MS" pitchFamily="66" charset="0"/>
              </a:rPr>
              <a:t>Microbiota y </a:t>
            </a:r>
          </a:p>
          <a:p>
            <a:r>
              <a:rPr lang="es-VE" sz="1600" dirty="0" err="1" smtClean="0">
                <a:latin typeface="Comic Sans MS" pitchFamily="66" charset="0"/>
              </a:rPr>
              <a:t>Enf</a:t>
            </a:r>
            <a:r>
              <a:rPr lang="es-VE" sz="1600" dirty="0" smtClean="0">
                <a:latin typeface="Comic Sans MS" pitchFamily="66" charset="0"/>
              </a:rPr>
              <a:t>. Sistémicas</a:t>
            </a:r>
          </a:p>
          <a:p>
            <a:r>
              <a:rPr lang="es-VE" sz="1600" b="1" dirty="0" smtClean="0">
                <a:latin typeface="Comic Sans MS" pitchFamily="66" charset="0"/>
              </a:rPr>
              <a:t>Metabólicas</a:t>
            </a:r>
          </a:p>
          <a:p>
            <a:r>
              <a:rPr lang="es-VE" sz="1600" b="1" dirty="0" smtClean="0">
                <a:latin typeface="Comic Sans MS" pitchFamily="66" charset="0"/>
              </a:rPr>
              <a:t>Obesidad</a:t>
            </a:r>
            <a:r>
              <a:rPr lang="es-VE" sz="1600" dirty="0" smtClean="0">
                <a:latin typeface="Comic Sans MS" pitchFamily="66" charset="0"/>
              </a:rPr>
              <a:t> </a:t>
            </a:r>
          </a:p>
        </p:txBody>
      </p:sp>
      <p:sp>
        <p:nvSpPr>
          <p:cNvPr id="6" name="Rectángulo 5"/>
          <p:cNvSpPr/>
          <p:nvPr/>
        </p:nvSpPr>
        <p:spPr>
          <a:xfrm>
            <a:off x="4217916" y="504964"/>
            <a:ext cx="4345651" cy="598705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4 CuadroTexto"/>
          <p:cNvSpPr txBox="1"/>
          <p:nvPr/>
        </p:nvSpPr>
        <p:spPr>
          <a:xfrm>
            <a:off x="3849645" y="508923"/>
            <a:ext cx="4713922" cy="747931"/>
          </a:xfrm>
          <a:prstGeom prst="rect">
            <a:avLst/>
          </a:prstGeom>
          <a:solidFill>
            <a:srgbClr val="3A7DCE"/>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b="1" dirty="0" smtClean="0">
                <a:solidFill>
                  <a:schemeClr val="bg1"/>
                </a:solidFill>
                <a:effectLst>
                  <a:outerShdw blurRad="38100" dist="38100" dir="2700000" algn="tl">
                    <a:srgbClr val="000000">
                      <a:alpha val="43137"/>
                    </a:srgbClr>
                  </a:outerShdw>
                </a:effectLst>
                <a:latin typeface="Comic Sans MS" pitchFamily="66" charset="0"/>
              </a:rPr>
              <a:t>Afecta fisiología TGI</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Cambio motilidad intestinal</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Aumento de cosecha de energía.</a:t>
            </a:r>
          </a:p>
        </p:txBody>
      </p:sp>
      <p:sp>
        <p:nvSpPr>
          <p:cNvPr id="18" name="4 CuadroTexto"/>
          <p:cNvSpPr txBox="1"/>
          <p:nvPr/>
        </p:nvSpPr>
        <p:spPr>
          <a:xfrm>
            <a:off x="4202886" y="1393325"/>
            <a:ext cx="4371556" cy="677108"/>
          </a:xfrm>
          <a:prstGeom prst="rect">
            <a:avLst/>
          </a:prstGeom>
          <a:solidFill>
            <a:srgbClr val="3A7DCE"/>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b="1" dirty="0" smtClean="0">
                <a:solidFill>
                  <a:schemeClr val="bg1"/>
                </a:solidFill>
                <a:effectLst>
                  <a:outerShdw blurRad="38100" dist="38100" dir="2700000" algn="tl">
                    <a:srgbClr val="000000">
                      <a:alpha val="43137"/>
                    </a:srgbClr>
                  </a:outerShdw>
                </a:effectLst>
                <a:latin typeface="Comic Sans MS" pitchFamily="66" charset="0"/>
              </a:rPr>
              <a:t>Digestión de polisacáridos</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Aumento de cosecha de energía</a:t>
            </a:r>
          </a:p>
          <a:p>
            <a:pPr marL="182563" indent="-182563">
              <a:buFont typeface="Arial" panose="020B0604020202020204" pitchFamily="34" charset="0"/>
              <a:buChar char="•"/>
            </a:pPr>
            <a:endParaRPr lang="es-VE" sz="1000" dirty="0" smtClean="0">
              <a:solidFill>
                <a:schemeClr val="bg1"/>
              </a:solidFill>
              <a:effectLst>
                <a:outerShdw blurRad="38100" dist="38100" dir="2700000" algn="tl">
                  <a:srgbClr val="000000">
                    <a:alpha val="43137"/>
                  </a:srgbClr>
                </a:outerShdw>
              </a:effectLst>
              <a:latin typeface="Comic Sans MS" pitchFamily="66" charset="0"/>
            </a:endParaRPr>
          </a:p>
        </p:txBody>
      </p:sp>
      <p:sp>
        <p:nvSpPr>
          <p:cNvPr id="16" name="4 CuadroTexto"/>
          <p:cNvSpPr txBox="1"/>
          <p:nvPr/>
        </p:nvSpPr>
        <p:spPr>
          <a:xfrm>
            <a:off x="4217916" y="2176254"/>
            <a:ext cx="4356525" cy="707886"/>
          </a:xfrm>
          <a:prstGeom prst="rect">
            <a:avLst/>
          </a:prstGeom>
          <a:solidFill>
            <a:srgbClr val="3A7DCE"/>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b="1" dirty="0" smtClean="0">
                <a:solidFill>
                  <a:schemeClr val="bg1"/>
                </a:solidFill>
                <a:effectLst>
                  <a:outerShdw blurRad="38100" dist="38100" dir="2700000" algn="tl">
                    <a:srgbClr val="000000">
                      <a:alpha val="43137"/>
                    </a:srgbClr>
                  </a:outerShdw>
                </a:effectLst>
                <a:latin typeface="Comic Sans MS" pitchFamily="66" charset="0"/>
              </a:rPr>
              <a:t>FIAF</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Aumento depósito TG en adipocitos</a:t>
            </a:r>
          </a:p>
          <a:p>
            <a:pPr marL="182563" indent="-182563">
              <a:buFont typeface="Arial" panose="020B0604020202020204" pitchFamily="34" charset="0"/>
              <a:buChar char="•"/>
            </a:pPr>
            <a:endParaRPr lang="es-VE" sz="1200" dirty="0" smtClean="0">
              <a:solidFill>
                <a:schemeClr val="bg1"/>
              </a:solidFill>
              <a:effectLst>
                <a:outerShdw blurRad="38100" dist="38100" dir="2700000" algn="tl">
                  <a:srgbClr val="000000">
                    <a:alpha val="43137"/>
                  </a:srgbClr>
                </a:outerShdw>
              </a:effectLst>
              <a:latin typeface="Comic Sans MS" pitchFamily="66" charset="0"/>
            </a:endParaRPr>
          </a:p>
        </p:txBody>
      </p:sp>
      <p:sp>
        <p:nvSpPr>
          <p:cNvPr id="17" name="4 CuadroTexto"/>
          <p:cNvSpPr txBox="1"/>
          <p:nvPr/>
        </p:nvSpPr>
        <p:spPr>
          <a:xfrm>
            <a:off x="4197972" y="2979159"/>
            <a:ext cx="4365594" cy="738664"/>
          </a:xfrm>
          <a:prstGeom prst="rect">
            <a:avLst/>
          </a:prstGeom>
          <a:solidFill>
            <a:srgbClr val="3A7DCE"/>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b="1" dirty="0" smtClean="0">
                <a:solidFill>
                  <a:schemeClr val="bg1"/>
                </a:solidFill>
                <a:effectLst>
                  <a:outerShdw blurRad="38100" dist="38100" dir="2700000" algn="tl">
                    <a:srgbClr val="000000">
                      <a:alpha val="43137"/>
                    </a:srgbClr>
                  </a:outerShdw>
                </a:effectLst>
                <a:latin typeface="Comic Sans MS" pitchFamily="66" charset="0"/>
              </a:rPr>
              <a:t>AMPK</a:t>
            </a:r>
          </a:p>
          <a:p>
            <a:pPr marL="182563" indent="-182563">
              <a:buFont typeface="Arial" panose="020B0604020202020204" pitchFamily="34" charset="0"/>
              <a:buChar char="•"/>
            </a:pPr>
            <a:r>
              <a:rPr lang="es-VE" sz="1400" dirty="0" err="1" smtClean="0">
                <a:solidFill>
                  <a:schemeClr val="bg1"/>
                </a:solidFill>
                <a:effectLst>
                  <a:outerShdw blurRad="38100" dist="38100" dir="2700000" algn="tl">
                    <a:srgbClr val="000000">
                      <a:alpha val="43137"/>
                    </a:srgbClr>
                  </a:outerShdw>
                </a:effectLst>
                <a:latin typeface="Comic Sans MS" pitchFamily="66" charset="0"/>
              </a:rPr>
              <a:t>Lipogénesis</a:t>
            </a:r>
            <a:r>
              <a:rPr lang="es-VE" sz="1400" dirty="0" smtClean="0">
                <a:solidFill>
                  <a:schemeClr val="bg1"/>
                </a:solidFill>
                <a:effectLst>
                  <a:outerShdw blurRad="38100" dist="38100" dir="2700000" algn="tl">
                    <a:srgbClr val="000000">
                      <a:alpha val="43137"/>
                    </a:srgbClr>
                  </a:outerShdw>
                </a:effectLst>
                <a:latin typeface="Comic Sans MS" pitchFamily="66" charset="0"/>
              </a:rPr>
              <a:t> aumentada</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Oxidación ácidos grasos disminuida</a:t>
            </a:r>
          </a:p>
        </p:txBody>
      </p:sp>
      <p:sp>
        <p:nvSpPr>
          <p:cNvPr id="13" name="4 CuadroTexto"/>
          <p:cNvSpPr txBox="1"/>
          <p:nvPr/>
        </p:nvSpPr>
        <p:spPr>
          <a:xfrm>
            <a:off x="4197973" y="3841005"/>
            <a:ext cx="4365593" cy="954107"/>
          </a:xfrm>
          <a:prstGeom prst="rect">
            <a:avLst/>
          </a:prstGeom>
          <a:solidFill>
            <a:srgbClr val="3A7DCE"/>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b="1" dirty="0" smtClean="0">
                <a:solidFill>
                  <a:schemeClr val="bg1"/>
                </a:solidFill>
                <a:effectLst>
                  <a:outerShdw blurRad="38100" dist="38100" dir="2700000" algn="tl">
                    <a:srgbClr val="000000">
                      <a:alpha val="43137"/>
                    </a:srgbClr>
                  </a:outerShdw>
                </a:effectLst>
                <a:latin typeface="Comic Sans MS" pitchFamily="66" charset="0"/>
              </a:rPr>
              <a:t>GPR41, GPR43, GPR109A</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Activación de inmunidad hospedero</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Regulación glicemia ayunas</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Afecta sensibilidad a insulina</a:t>
            </a:r>
          </a:p>
        </p:txBody>
      </p:sp>
      <p:sp>
        <p:nvSpPr>
          <p:cNvPr id="14" name="4 CuadroTexto"/>
          <p:cNvSpPr txBox="1"/>
          <p:nvPr/>
        </p:nvSpPr>
        <p:spPr>
          <a:xfrm>
            <a:off x="4207042" y="4931583"/>
            <a:ext cx="4356524" cy="738664"/>
          </a:xfrm>
          <a:prstGeom prst="rect">
            <a:avLst/>
          </a:prstGeom>
          <a:solidFill>
            <a:srgbClr val="3A7DCE"/>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b="1" dirty="0" smtClean="0">
                <a:solidFill>
                  <a:schemeClr val="bg1"/>
                </a:solidFill>
                <a:effectLst>
                  <a:outerShdw blurRad="38100" dist="38100" dir="2700000" algn="tl">
                    <a:srgbClr val="000000">
                      <a:alpha val="43137"/>
                    </a:srgbClr>
                  </a:outerShdw>
                </a:effectLst>
                <a:latin typeface="Comic Sans MS" pitchFamily="66" charset="0"/>
              </a:rPr>
              <a:t>FXR</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Regulación de la síntesis de ácidos biliares</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Acumulación de TG en hígado</a:t>
            </a:r>
          </a:p>
        </p:txBody>
      </p:sp>
      <p:sp>
        <p:nvSpPr>
          <p:cNvPr id="15" name="4 CuadroTexto"/>
          <p:cNvSpPr txBox="1"/>
          <p:nvPr/>
        </p:nvSpPr>
        <p:spPr>
          <a:xfrm>
            <a:off x="4202885" y="5753353"/>
            <a:ext cx="4360681" cy="738664"/>
          </a:xfrm>
          <a:prstGeom prst="rect">
            <a:avLst/>
          </a:prstGeom>
          <a:solidFill>
            <a:srgbClr val="3A7DCE"/>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b="1" dirty="0" err="1" smtClean="0">
                <a:solidFill>
                  <a:schemeClr val="bg1"/>
                </a:solidFill>
                <a:effectLst>
                  <a:outerShdw blurRad="38100" dist="38100" dir="2700000" algn="tl">
                    <a:srgbClr val="000000">
                      <a:alpha val="43137"/>
                    </a:srgbClr>
                  </a:outerShdw>
                </a:effectLst>
                <a:latin typeface="Comic Sans MS" pitchFamily="66" charset="0"/>
              </a:rPr>
              <a:t>Biodisponibiliadad</a:t>
            </a:r>
            <a:r>
              <a:rPr lang="es-VE" sz="1400" b="1" dirty="0" smtClean="0">
                <a:solidFill>
                  <a:schemeClr val="bg1"/>
                </a:solidFill>
                <a:effectLst>
                  <a:outerShdw blurRad="38100" dist="38100" dir="2700000" algn="tl">
                    <a:srgbClr val="000000">
                      <a:alpha val="43137"/>
                    </a:srgbClr>
                  </a:outerShdw>
                </a:effectLst>
                <a:latin typeface="Comic Sans MS" pitchFamily="66" charset="0"/>
              </a:rPr>
              <a:t> de colina</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Disminución Transporte VLDL</a:t>
            </a:r>
          </a:p>
          <a:p>
            <a:pPr marL="182563" indent="-182563">
              <a:buFont typeface="Arial" panose="020B0604020202020204" pitchFamily="34" charset="0"/>
              <a:buChar char="•"/>
            </a:pPr>
            <a:r>
              <a:rPr lang="es-VE" sz="1400" dirty="0" smtClean="0">
                <a:solidFill>
                  <a:schemeClr val="bg1"/>
                </a:solidFill>
                <a:effectLst>
                  <a:outerShdw blurRad="38100" dist="38100" dir="2700000" algn="tl">
                    <a:srgbClr val="000000">
                      <a:alpha val="43137"/>
                    </a:srgbClr>
                  </a:outerShdw>
                </a:effectLst>
                <a:latin typeface="Comic Sans MS" pitchFamily="66" charset="0"/>
              </a:rPr>
              <a:t>Acumulación de TG en hígado</a:t>
            </a:r>
          </a:p>
        </p:txBody>
      </p:sp>
    </p:spTree>
    <p:extLst>
      <p:ext uri="{BB962C8B-B14F-4D97-AF65-F5344CB8AC3E}">
        <p14:creationId xmlns:p14="http://schemas.microsoft.com/office/powerpoint/2010/main" val="5289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8" grpId="0" animBg="1"/>
      <p:bldP spid="16" grpId="0" animBg="1"/>
      <p:bldP spid="17" grpId="0" animBg="1"/>
      <p:bldP spid="13" grpId="0" animBg="1"/>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6735739" y="6567155"/>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7" name="Rectángulo 6"/>
          <p:cNvSpPr/>
          <p:nvPr/>
        </p:nvSpPr>
        <p:spPr>
          <a:xfrm>
            <a:off x="1421526" y="1549704"/>
            <a:ext cx="6408712" cy="4524315"/>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sz="1600" dirty="0" smtClean="0">
                <a:latin typeface="Comic Sans MS" panose="030F0702030302020204" pitchFamily="66" charset="0"/>
              </a:rPr>
              <a:t>El </a:t>
            </a:r>
            <a:r>
              <a:rPr lang="en-US" sz="1600" b="1" dirty="0" smtClean="0">
                <a:latin typeface="Comic Sans MS" panose="030F0702030302020204" pitchFamily="66" charset="0"/>
              </a:rPr>
              <a:t>microbiota</a:t>
            </a:r>
            <a:r>
              <a:rPr lang="en-US" sz="1600" dirty="0" smtClean="0">
                <a:latin typeface="Comic Sans MS" panose="030F0702030302020204" pitchFamily="66" charset="0"/>
              </a:rPr>
              <a:t> </a:t>
            </a:r>
            <a:r>
              <a:rPr lang="en-US" sz="1600" dirty="0" err="1" smtClean="0">
                <a:latin typeface="Comic Sans MS" panose="030F0702030302020204" pitchFamily="66" charset="0"/>
              </a:rPr>
              <a:t>está</a:t>
            </a:r>
            <a:r>
              <a:rPr lang="en-US" sz="1600" dirty="0" smtClean="0">
                <a:latin typeface="Comic Sans MS" panose="030F0702030302020204" pitchFamily="66" charset="0"/>
              </a:rPr>
              <a:t> </a:t>
            </a:r>
            <a:r>
              <a:rPr lang="en-US" sz="1600" dirty="0" err="1" smtClean="0">
                <a:latin typeface="Comic Sans MS" panose="030F0702030302020204" pitchFamily="66" charset="0"/>
              </a:rPr>
              <a:t>implicado</a:t>
            </a:r>
            <a:r>
              <a:rPr lang="en-US" sz="1600" dirty="0" smtClean="0">
                <a:latin typeface="Comic Sans MS" panose="030F0702030302020204" pitchFamily="66" charset="0"/>
              </a:rPr>
              <a:t> en </a:t>
            </a:r>
            <a:r>
              <a:rPr lang="en-US" sz="1600" dirty="0" err="1" smtClean="0">
                <a:latin typeface="Comic Sans MS" panose="030F0702030302020204" pitchFamily="66" charset="0"/>
              </a:rPr>
              <a:t>una</a:t>
            </a:r>
            <a:r>
              <a:rPr lang="en-US" sz="1600" dirty="0" smtClean="0">
                <a:latin typeface="Comic Sans MS" panose="030F0702030302020204" pitchFamily="66" charset="0"/>
              </a:rPr>
              <a:t> </a:t>
            </a:r>
            <a:r>
              <a:rPr lang="en-US" sz="1600" dirty="0" err="1" smtClean="0">
                <a:latin typeface="Comic Sans MS" panose="030F0702030302020204" pitchFamily="66" charset="0"/>
              </a:rPr>
              <a:t>conversación</a:t>
            </a:r>
            <a:r>
              <a:rPr lang="en-US" sz="1600" dirty="0" smtClean="0">
                <a:latin typeface="Comic Sans MS" panose="030F0702030302020204" pitchFamily="66" charset="0"/>
              </a:rPr>
              <a:t> molecular con el </a:t>
            </a:r>
            <a:r>
              <a:rPr lang="en-US" sz="1600" b="1" dirty="0" err="1" smtClean="0">
                <a:latin typeface="Comic Sans MS" panose="030F0702030302020204" pitchFamily="66" charset="0"/>
              </a:rPr>
              <a:t>hospedero</a:t>
            </a:r>
            <a:r>
              <a:rPr lang="en-US" sz="1600" b="1"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modula</a:t>
            </a:r>
            <a:r>
              <a:rPr lang="en-US" sz="1600" dirty="0" smtClean="0">
                <a:latin typeface="Comic Sans MS" panose="030F0702030302020204" pitchFamily="66" charset="0"/>
              </a:rPr>
              <a:t> </a:t>
            </a:r>
            <a:r>
              <a:rPr lang="en-US" sz="1600" dirty="0" err="1" smtClean="0">
                <a:latin typeface="Comic Sans MS" panose="030F0702030302020204" pitchFamily="66" charset="0"/>
              </a:rPr>
              <a:t>fisiología</a:t>
            </a:r>
            <a:r>
              <a:rPr lang="en-US" sz="1600" dirty="0" smtClean="0">
                <a:latin typeface="Comic Sans MS" panose="030F0702030302020204" pitchFamily="66" charset="0"/>
              </a:rPr>
              <a:t>, </a:t>
            </a:r>
            <a:r>
              <a:rPr lang="en-US" sz="1600" dirty="0" err="1" smtClean="0">
                <a:latin typeface="Comic Sans MS" panose="030F0702030302020204" pitchFamily="66" charset="0"/>
              </a:rPr>
              <a:t>metabolismo</a:t>
            </a:r>
            <a:r>
              <a:rPr lang="en-US" sz="1600" dirty="0" smtClean="0">
                <a:latin typeface="Comic Sans MS" panose="030F0702030302020204" pitchFamily="66" charset="0"/>
              </a:rPr>
              <a:t> y </a:t>
            </a:r>
            <a:r>
              <a:rPr lang="en-US" sz="1600" dirty="0" err="1" smtClean="0">
                <a:latin typeface="Comic Sans MS" panose="030F0702030302020204" pitchFamily="66" charset="0"/>
              </a:rPr>
              <a:t>estado</a:t>
            </a:r>
            <a:r>
              <a:rPr lang="en-US" sz="1600" dirty="0" smtClean="0">
                <a:latin typeface="Comic Sans MS" panose="030F0702030302020204" pitchFamily="66" charset="0"/>
              </a:rPr>
              <a:t> </a:t>
            </a:r>
            <a:r>
              <a:rPr lang="en-US" sz="1600" dirty="0" err="1" smtClean="0">
                <a:latin typeface="Comic Sans MS" panose="030F0702030302020204" pitchFamily="66" charset="0"/>
              </a:rPr>
              <a:t>inflamatorio</a:t>
            </a:r>
            <a:r>
              <a:rPr lang="en-US" sz="1600" dirty="0" smtClean="0">
                <a:latin typeface="Comic Sans MS" panose="030F0702030302020204" pitchFamily="66" charset="0"/>
              </a:rPr>
              <a:t> del </a:t>
            </a:r>
            <a:r>
              <a:rPr lang="en-US" sz="1600" dirty="0" err="1" smtClean="0">
                <a:latin typeface="Comic Sans MS" panose="030F0702030302020204" pitchFamily="66" charset="0"/>
              </a:rPr>
              <a:t>hospedero</a:t>
            </a:r>
            <a:r>
              <a:rPr lang="en-US" sz="1600" dirty="0" smtClean="0">
                <a:latin typeface="Comic Sans MS" panose="030F0702030302020204" pitchFamily="66" charset="0"/>
              </a:rPr>
              <a:t>. </a:t>
            </a:r>
          </a:p>
          <a:p>
            <a:endParaRPr lang="en-US" sz="1600" dirty="0" smtClean="0">
              <a:latin typeface="Comic Sans MS" panose="030F0702030302020204" pitchFamily="66" charset="0"/>
            </a:endParaRPr>
          </a:p>
          <a:p>
            <a:pPr marL="285750" indent="-285750">
              <a:buClr>
                <a:schemeClr val="tx2"/>
              </a:buClr>
              <a:buSzPct val="150000"/>
              <a:buFont typeface="Arial" panose="020B0604020202020204" pitchFamily="34" charset="0"/>
              <a:buChar char="•"/>
            </a:pPr>
            <a:r>
              <a:rPr lang="en-US" sz="1600" dirty="0" err="1" smtClean="0">
                <a:latin typeface="Comic Sans MS" panose="030F0702030302020204" pitchFamily="66" charset="0"/>
              </a:rPr>
              <a:t>Participa</a:t>
            </a:r>
            <a:r>
              <a:rPr lang="en-US" sz="1600" dirty="0" smtClean="0">
                <a:latin typeface="Comic Sans MS" panose="030F0702030302020204" pitchFamily="66" charset="0"/>
              </a:rPr>
              <a:t> en la </a:t>
            </a:r>
            <a:r>
              <a:rPr lang="en-US" sz="1600" dirty="0" err="1" smtClean="0">
                <a:latin typeface="Comic Sans MS" panose="030F0702030302020204" pitchFamily="66" charset="0"/>
              </a:rPr>
              <a:t>fisiología</a:t>
            </a:r>
            <a:r>
              <a:rPr lang="en-US" sz="1600" dirty="0" smtClean="0">
                <a:latin typeface="Comic Sans MS" panose="030F0702030302020204" pitchFamily="66" charset="0"/>
              </a:rPr>
              <a:t> y </a:t>
            </a:r>
            <a:r>
              <a:rPr lang="en-US" sz="1600" dirty="0" err="1" smtClean="0">
                <a:latin typeface="Comic Sans MS" panose="030F0702030302020204" pitchFamily="66" charset="0"/>
              </a:rPr>
              <a:t>motilidad</a:t>
            </a:r>
            <a:r>
              <a:rPr lang="en-US" sz="1600" dirty="0" smtClean="0">
                <a:latin typeface="Comic Sans MS" panose="030F0702030302020204" pitchFamily="66" charset="0"/>
              </a:rPr>
              <a:t> del TGI y en la </a:t>
            </a:r>
            <a:r>
              <a:rPr lang="en-US" sz="1600" dirty="0" err="1" smtClean="0">
                <a:latin typeface="Comic Sans MS" panose="030F0702030302020204" pitchFamily="66" charset="0"/>
              </a:rPr>
              <a:t>digestión</a:t>
            </a:r>
            <a:r>
              <a:rPr lang="en-US" sz="1600" dirty="0" smtClean="0">
                <a:latin typeface="Comic Sans MS" panose="030F0702030302020204" pitchFamily="66" charset="0"/>
              </a:rPr>
              <a:t> de </a:t>
            </a:r>
            <a:r>
              <a:rPr lang="en-US" sz="1600" dirty="0" err="1" smtClean="0">
                <a:latin typeface="Comic Sans MS" panose="030F0702030302020204" pitchFamily="66" charset="0"/>
              </a:rPr>
              <a:t>polisacáridos</a:t>
            </a:r>
            <a:r>
              <a:rPr lang="en-US" sz="1600" dirty="0" smtClean="0">
                <a:latin typeface="Comic Sans MS" panose="030F0702030302020204" pitchFamily="66" charset="0"/>
              </a:rPr>
              <a:t>, lo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influye</a:t>
            </a:r>
            <a:r>
              <a:rPr lang="en-US" sz="1600" dirty="0" smtClean="0">
                <a:latin typeface="Comic Sans MS" panose="030F0702030302020204" pitchFamily="66" charset="0"/>
              </a:rPr>
              <a:t> </a:t>
            </a:r>
            <a:r>
              <a:rPr lang="en-US" sz="1600" dirty="0" err="1" smtClean="0">
                <a:latin typeface="Comic Sans MS" panose="030F0702030302020204" pitchFamily="66" charset="0"/>
              </a:rPr>
              <a:t>directamente</a:t>
            </a:r>
            <a:r>
              <a:rPr lang="en-US" sz="1600" dirty="0" smtClean="0">
                <a:latin typeface="Comic Sans MS" panose="030F0702030302020204" pitchFamily="66" charset="0"/>
              </a:rPr>
              <a:t> en la </a:t>
            </a:r>
            <a:r>
              <a:rPr lang="en-US" sz="1600" dirty="0" err="1" smtClean="0">
                <a:latin typeface="Comic Sans MS" panose="030F0702030302020204" pitchFamily="66" charset="0"/>
              </a:rPr>
              <a:t>disponibilidad</a:t>
            </a:r>
            <a:r>
              <a:rPr lang="en-US" sz="1600" dirty="0" smtClean="0">
                <a:latin typeface="Comic Sans MS" panose="030F0702030302020204" pitchFamily="66" charset="0"/>
              </a:rPr>
              <a:t> de </a:t>
            </a:r>
            <a:r>
              <a:rPr lang="en-US" sz="1600" dirty="0" err="1" smtClean="0">
                <a:latin typeface="Comic Sans MS" panose="030F0702030302020204" pitchFamily="66" charset="0"/>
              </a:rPr>
              <a:t>energía</a:t>
            </a:r>
            <a:r>
              <a:rPr lang="en-US" sz="1600" dirty="0" smtClean="0">
                <a:latin typeface="Comic Sans MS" panose="030F0702030302020204" pitchFamily="66" charset="0"/>
              </a:rPr>
              <a:t> del </a:t>
            </a:r>
            <a:r>
              <a:rPr lang="en-US" sz="1600" dirty="0" err="1" smtClean="0">
                <a:latin typeface="Comic Sans MS" panose="030F0702030302020204" pitchFamily="66" charset="0"/>
              </a:rPr>
              <a:t>hospedero</a:t>
            </a:r>
            <a:r>
              <a:rPr lang="en-US" sz="1600" dirty="0" smtClean="0">
                <a:latin typeface="Comic Sans MS" panose="030F0702030302020204" pitchFamily="66" charset="0"/>
              </a:rPr>
              <a:t>.</a:t>
            </a:r>
          </a:p>
          <a:p>
            <a:pPr marL="285750" indent="-285750">
              <a:buClr>
                <a:schemeClr val="tx2"/>
              </a:buClr>
              <a:buSzPct val="150000"/>
              <a:buFont typeface="Arial" panose="020B0604020202020204" pitchFamily="34" charset="0"/>
              <a:buChar char="•"/>
            </a:pPr>
            <a:endParaRPr lang="en-US" sz="1600" dirty="0" smtClean="0">
              <a:latin typeface="Comic Sans MS" panose="030F0702030302020204" pitchFamily="66" charset="0"/>
            </a:endParaRPr>
          </a:p>
          <a:p>
            <a:pPr marL="285750" indent="-285750">
              <a:buClr>
                <a:schemeClr val="tx2"/>
              </a:buClr>
              <a:buSzPct val="150000"/>
              <a:buFont typeface="Arial" panose="020B0604020202020204" pitchFamily="34" charset="0"/>
              <a:buChar char="•"/>
            </a:pPr>
            <a:r>
              <a:rPr lang="en-US" sz="1600" b="1" dirty="0" err="1" smtClean="0">
                <a:latin typeface="Comic Sans MS" panose="030F0702030302020204" pitchFamily="66" charset="0"/>
              </a:rPr>
              <a:t>Inhibe</a:t>
            </a:r>
            <a:r>
              <a:rPr lang="en-US" sz="1600" b="1" dirty="0" smtClean="0">
                <a:latin typeface="Comic Sans MS" panose="030F0702030302020204" pitchFamily="66" charset="0"/>
              </a:rPr>
              <a:t> </a:t>
            </a:r>
            <a:r>
              <a:rPr lang="en-US" sz="1600" dirty="0" smtClean="0">
                <a:latin typeface="Comic Sans MS" panose="030F0702030302020204" pitchFamily="66" charset="0"/>
              </a:rPr>
              <a:t>el factor </a:t>
            </a:r>
            <a:r>
              <a:rPr lang="en-US" sz="1600" dirty="0" err="1" smtClean="0">
                <a:latin typeface="Comic Sans MS" panose="030F0702030302020204" pitchFamily="66" charset="0"/>
              </a:rPr>
              <a:t>adiposo</a:t>
            </a:r>
            <a:r>
              <a:rPr lang="en-US" sz="1600" dirty="0" smtClean="0">
                <a:latin typeface="Comic Sans MS" panose="030F0702030302020204" pitchFamily="66" charset="0"/>
              </a:rPr>
              <a:t> </a:t>
            </a:r>
            <a:r>
              <a:rPr lang="en-US" sz="1600" dirty="0" err="1" smtClean="0">
                <a:latin typeface="Comic Sans MS" panose="030F0702030302020204" pitchFamily="66" charset="0"/>
              </a:rPr>
              <a:t>inducido</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ayuno</a:t>
            </a:r>
            <a:r>
              <a:rPr lang="en-US" sz="1600" dirty="0" smtClean="0">
                <a:latin typeface="Comic Sans MS" panose="030F0702030302020204" pitchFamily="66" charset="0"/>
              </a:rPr>
              <a:t> (</a:t>
            </a:r>
            <a:r>
              <a:rPr lang="en-US" sz="1600" b="1" dirty="0">
                <a:latin typeface="Comic Sans MS" panose="030F0702030302020204" pitchFamily="66" charset="0"/>
              </a:rPr>
              <a:t>FIAF</a:t>
            </a:r>
            <a:r>
              <a:rPr lang="en-US" sz="1600" dirty="0">
                <a:latin typeface="Comic Sans MS" panose="030F0702030302020204" pitchFamily="66" charset="0"/>
              </a:rPr>
              <a:t>) </a:t>
            </a:r>
            <a:r>
              <a:rPr lang="en-US" sz="1600" dirty="0" smtClean="0">
                <a:latin typeface="Comic Sans MS" panose="030F0702030302020204" pitchFamily="66" charset="0"/>
              </a:rPr>
              <a:t>en el </a:t>
            </a:r>
            <a:r>
              <a:rPr lang="en-US" sz="1600" dirty="0" err="1" smtClean="0">
                <a:latin typeface="Comic Sans MS" panose="030F0702030302020204" pitchFamily="66" charset="0"/>
              </a:rPr>
              <a:t>intestino</a:t>
            </a:r>
            <a:r>
              <a:rPr lang="en-US" sz="1600" dirty="0" smtClean="0">
                <a:latin typeface="Comic Sans MS" panose="030F0702030302020204" pitchFamily="66" charset="0"/>
              </a:rPr>
              <a:t> y la proteinkinasa </a:t>
            </a:r>
            <a:r>
              <a:rPr lang="en-US" sz="1600" dirty="0" err="1" smtClean="0">
                <a:latin typeface="Comic Sans MS" panose="030F0702030302020204" pitchFamily="66" charset="0"/>
              </a:rPr>
              <a:t>monofosfato</a:t>
            </a:r>
            <a:r>
              <a:rPr lang="en-US" sz="1600" dirty="0" smtClean="0">
                <a:latin typeface="Comic Sans MS" panose="030F0702030302020204" pitchFamily="66" charset="0"/>
              </a:rPr>
              <a:t> </a:t>
            </a:r>
            <a:r>
              <a:rPr lang="en-US" sz="1600" dirty="0" err="1" smtClean="0">
                <a:latin typeface="Comic Sans MS" panose="030F0702030302020204" pitchFamily="66" charset="0"/>
              </a:rPr>
              <a:t>activada</a:t>
            </a:r>
            <a:r>
              <a:rPr lang="en-US" sz="1600" dirty="0" smtClean="0">
                <a:latin typeface="Comic Sans MS" panose="030F0702030302020204" pitchFamily="66" charset="0"/>
              </a:rPr>
              <a:t> (</a:t>
            </a:r>
            <a:r>
              <a:rPr lang="en-US" sz="1600" b="1" dirty="0">
                <a:latin typeface="Comic Sans MS" panose="030F0702030302020204" pitchFamily="66" charset="0"/>
              </a:rPr>
              <a:t>AMPK</a:t>
            </a:r>
            <a:r>
              <a:rPr lang="en-US" sz="1600" dirty="0">
                <a:latin typeface="Comic Sans MS" panose="030F0702030302020204" pitchFamily="66" charset="0"/>
              </a:rPr>
              <a:t>) </a:t>
            </a:r>
            <a:r>
              <a:rPr lang="en-US" sz="1600" dirty="0" smtClean="0">
                <a:latin typeface="Comic Sans MS" panose="030F0702030302020204" pitchFamily="66" charset="0"/>
              </a:rPr>
              <a:t>en </a:t>
            </a:r>
            <a:r>
              <a:rPr lang="en-US" sz="1600" dirty="0" err="1" smtClean="0">
                <a:latin typeface="Comic Sans MS" panose="030F0702030302020204" pitchFamily="66" charset="0"/>
              </a:rPr>
              <a:t>varios</a:t>
            </a:r>
            <a:r>
              <a:rPr lang="en-US" sz="1600" dirty="0" smtClean="0">
                <a:latin typeface="Comic Sans MS" panose="030F0702030302020204" pitchFamily="66" charset="0"/>
              </a:rPr>
              <a:t> </a:t>
            </a:r>
            <a:r>
              <a:rPr lang="en-US" sz="1600" dirty="0" err="1" smtClean="0">
                <a:latin typeface="Comic Sans MS" panose="030F0702030302020204" pitchFamily="66" charset="0"/>
              </a:rPr>
              <a:t>órganos</a:t>
            </a:r>
            <a:r>
              <a:rPr lang="en-US" sz="1600" dirty="0" smtClean="0">
                <a:latin typeface="Comic Sans MS" panose="030F0702030302020204" pitchFamily="66" charset="0"/>
              </a:rPr>
              <a:t> </a:t>
            </a:r>
            <a:r>
              <a:rPr lang="en-US" sz="1600" dirty="0" err="1" smtClean="0">
                <a:latin typeface="Comic Sans MS" panose="030F0702030302020204" pitchFamily="66" charset="0"/>
              </a:rPr>
              <a:t>como</a:t>
            </a:r>
            <a:r>
              <a:rPr lang="en-US" sz="1600" dirty="0" smtClean="0">
                <a:latin typeface="Comic Sans MS" panose="030F0702030302020204" pitchFamily="66" charset="0"/>
              </a:rPr>
              <a:t> </a:t>
            </a:r>
            <a:r>
              <a:rPr lang="en-US" sz="1600" dirty="0" err="1" smtClean="0">
                <a:latin typeface="Comic Sans MS" panose="030F0702030302020204" pitchFamily="66" charset="0"/>
              </a:rPr>
              <a:t>cerebro</a:t>
            </a:r>
            <a:r>
              <a:rPr lang="en-US" sz="1600" dirty="0" smtClean="0">
                <a:latin typeface="Comic Sans MS" panose="030F0702030302020204" pitchFamily="66" charset="0"/>
              </a:rPr>
              <a:t> y </a:t>
            </a:r>
            <a:r>
              <a:rPr lang="en-US" sz="1600" dirty="0" err="1" smtClean="0">
                <a:latin typeface="Comic Sans MS" panose="030F0702030302020204" pitchFamily="66" charset="0"/>
              </a:rPr>
              <a:t>músculo</a:t>
            </a:r>
            <a:r>
              <a:rPr lang="en-US" sz="1600" dirty="0" smtClean="0">
                <a:latin typeface="Comic Sans MS" panose="030F0702030302020204" pitchFamily="66" charset="0"/>
              </a:rPr>
              <a:t>, lo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resulta</a:t>
            </a:r>
            <a:r>
              <a:rPr lang="en-US" sz="1600" dirty="0" smtClean="0">
                <a:latin typeface="Comic Sans MS" panose="030F0702030302020204" pitchFamily="66" charset="0"/>
              </a:rPr>
              <a:t> en </a:t>
            </a:r>
            <a:r>
              <a:rPr lang="en-US" sz="1600" b="1" dirty="0" err="1" smtClean="0">
                <a:latin typeface="Comic Sans MS" panose="030F0702030302020204" pitchFamily="66" charset="0"/>
              </a:rPr>
              <a:t>aumento</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depósito</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grasa</a:t>
            </a:r>
            <a:r>
              <a:rPr lang="en-US" sz="1600" dirty="0" smtClean="0">
                <a:latin typeface="Comic Sans MS" panose="030F0702030302020204" pitchFamily="66" charset="0"/>
              </a:rPr>
              <a:t>. </a:t>
            </a:r>
          </a:p>
          <a:p>
            <a:pPr marL="285750" indent="-285750">
              <a:buClr>
                <a:schemeClr val="tx2"/>
              </a:buClr>
              <a:buSzPct val="150000"/>
              <a:buFont typeface="Arial" panose="020B0604020202020204" pitchFamily="34" charset="0"/>
              <a:buChar char="•"/>
            </a:pPr>
            <a:endParaRPr lang="en-US" sz="1600" dirty="0" smtClean="0">
              <a:latin typeface="Comic Sans MS" panose="030F0702030302020204" pitchFamily="66" charset="0"/>
            </a:endParaRPr>
          </a:p>
          <a:p>
            <a:pPr marL="285750" indent="-285750">
              <a:buClr>
                <a:schemeClr val="tx2"/>
              </a:buClr>
              <a:buSzPct val="150000"/>
              <a:buFont typeface="Arial" panose="020B0604020202020204" pitchFamily="34" charset="0"/>
              <a:buChar char="•"/>
            </a:pPr>
            <a:r>
              <a:rPr lang="en-US" sz="1600" dirty="0" smtClean="0">
                <a:latin typeface="Comic Sans MS" panose="030F0702030302020204" pitchFamily="66" charset="0"/>
              </a:rPr>
              <a:t>Los </a:t>
            </a:r>
            <a:r>
              <a:rPr lang="en-US" sz="1600" dirty="0" err="1" smtClean="0">
                <a:latin typeface="Comic Sans MS" panose="030F0702030302020204" pitchFamily="66" charset="0"/>
              </a:rPr>
              <a:t>ácidos</a:t>
            </a:r>
            <a:r>
              <a:rPr lang="en-US" sz="1600" dirty="0" smtClean="0">
                <a:latin typeface="Comic Sans MS" panose="030F0702030302020204" pitchFamily="66" charset="0"/>
              </a:rPr>
              <a:t> </a:t>
            </a:r>
            <a:r>
              <a:rPr lang="en-US" sz="1600" dirty="0" err="1" smtClean="0">
                <a:latin typeface="Comic Sans MS" panose="030F0702030302020204" pitchFamily="66" charset="0"/>
              </a:rPr>
              <a:t>grasos</a:t>
            </a:r>
            <a:r>
              <a:rPr lang="en-US" sz="1600" dirty="0" smtClean="0">
                <a:latin typeface="Comic Sans MS" panose="030F0702030302020204" pitchFamily="66" charset="0"/>
              </a:rPr>
              <a:t> de </a:t>
            </a:r>
            <a:r>
              <a:rPr lang="en-US" sz="1600" dirty="0" err="1" smtClean="0">
                <a:latin typeface="Comic Sans MS" panose="030F0702030302020204" pitchFamily="66" charset="0"/>
              </a:rPr>
              <a:t>cadena</a:t>
            </a:r>
            <a:r>
              <a:rPr lang="en-US" sz="1600" dirty="0" smtClean="0">
                <a:latin typeface="Comic Sans MS" panose="030F0702030302020204" pitchFamily="66" charset="0"/>
              </a:rPr>
              <a:t> </a:t>
            </a:r>
            <a:r>
              <a:rPr lang="en-US" sz="1600" dirty="0" err="1" smtClean="0">
                <a:latin typeface="Comic Sans MS" panose="030F0702030302020204" pitchFamily="66" charset="0"/>
              </a:rPr>
              <a:t>corta</a:t>
            </a:r>
            <a:r>
              <a:rPr lang="en-US" sz="1600" dirty="0" smtClean="0">
                <a:latin typeface="Comic Sans MS" panose="030F0702030302020204" pitchFamily="66" charset="0"/>
              </a:rPr>
              <a:t> (</a:t>
            </a:r>
            <a:r>
              <a:rPr lang="en-US" sz="1600" b="1" dirty="0">
                <a:latin typeface="Comic Sans MS" panose="030F0702030302020204" pitchFamily="66" charset="0"/>
              </a:rPr>
              <a:t>SCFAs</a:t>
            </a:r>
            <a:r>
              <a:rPr lang="en-US" sz="1600" dirty="0">
                <a:latin typeface="Comic Sans MS" panose="030F0702030302020204" pitchFamily="66" charset="0"/>
              </a:rPr>
              <a:t>) </a:t>
            </a:r>
            <a:r>
              <a:rPr lang="en-US" sz="1600" dirty="0" err="1" smtClean="0">
                <a:latin typeface="Comic Sans MS" panose="030F0702030302020204" pitchFamily="66" charset="0"/>
              </a:rPr>
              <a:t>produc¡dos</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bacterias</a:t>
            </a:r>
            <a:r>
              <a:rPr lang="en-US" sz="1600" dirty="0" smtClean="0">
                <a:latin typeface="Comic Sans MS" panose="030F0702030302020204" pitchFamily="66" charset="0"/>
              </a:rPr>
              <a:t> a </a:t>
            </a:r>
            <a:r>
              <a:rPr lang="en-US" sz="1600" dirty="0" err="1" smtClean="0">
                <a:latin typeface="Comic Sans MS" panose="030F0702030302020204" pitchFamily="66" charset="0"/>
              </a:rPr>
              <a:t>partir</a:t>
            </a:r>
            <a:r>
              <a:rPr lang="en-US" sz="1600" dirty="0" smtClean="0">
                <a:latin typeface="Comic Sans MS" panose="030F0702030302020204" pitchFamily="66" charset="0"/>
              </a:rPr>
              <a:t> de </a:t>
            </a:r>
            <a:r>
              <a:rPr lang="en-US" sz="1600" dirty="0" err="1" smtClean="0">
                <a:latin typeface="Comic Sans MS" panose="030F0702030302020204" pitchFamily="66" charset="0"/>
              </a:rPr>
              <a:t>polisacáridos</a:t>
            </a:r>
            <a:r>
              <a:rPr lang="en-US" sz="1600" dirty="0" smtClean="0">
                <a:latin typeface="Comic Sans MS" panose="030F0702030302020204" pitchFamily="66" charset="0"/>
              </a:rPr>
              <a:t> </a:t>
            </a:r>
            <a:r>
              <a:rPr lang="en-US" sz="1600" dirty="0" err="1" smtClean="0">
                <a:latin typeface="Comic Sans MS" panose="030F0702030302020204" pitchFamily="66" charset="0"/>
              </a:rPr>
              <a:t>interactúan</a:t>
            </a:r>
            <a:r>
              <a:rPr lang="en-US" sz="1600" dirty="0" smtClean="0">
                <a:latin typeface="Comic Sans MS" panose="030F0702030302020204" pitchFamily="66" charset="0"/>
              </a:rPr>
              <a:t> con receptors </a:t>
            </a:r>
            <a:r>
              <a:rPr lang="en-US" sz="1600" dirty="0" err="1" smtClean="0">
                <a:latin typeface="Comic Sans MS" panose="030F0702030302020204" pitchFamily="66" charset="0"/>
              </a:rPr>
              <a:t>acoplados</a:t>
            </a:r>
            <a:r>
              <a:rPr lang="en-US" sz="1600" dirty="0" smtClean="0">
                <a:latin typeface="Comic Sans MS" panose="030F0702030302020204" pitchFamily="66" charset="0"/>
              </a:rPr>
              <a:t> a </a:t>
            </a:r>
            <a:r>
              <a:rPr lang="en-US" sz="1600" dirty="0" err="1" smtClean="0">
                <a:latin typeface="Comic Sans MS" panose="030F0702030302020204" pitchFamily="66" charset="0"/>
              </a:rPr>
              <a:t>proteína</a:t>
            </a:r>
            <a:r>
              <a:rPr lang="en-US" sz="1600" dirty="0" smtClean="0">
                <a:latin typeface="Comic Sans MS" panose="030F0702030302020204" pitchFamily="66" charset="0"/>
              </a:rPr>
              <a:t> G (</a:t>
            </a:r>
            <a:r>
              <a:rPr lang="en-US" sz="1600" b="1" dirty="0">
                <a:latin typeface="Comic Sans MS" panose="030F0702030302020204" pitchFamily="66" charset="0"/>
              </a:rPr>
              <a:t>GPCRs; GPR41, </a:t>
            </a:r>
            <a:r>
              <a:rPr lang="en-US" sz="1600" b="1" dirty="0" smtClean="0">
                <a:latin typeface="Comic Sans MS" panose="030F0702030302020204" pitchFamily="66" charset="0"/>
              </a:rPr>
              <a:t>GPR43 y GPR109A</a:t>
            </a:r>
            <a:r>
              <a:rPr lang="en-US" sz="1600" dirty="0">
                <a:latin typeface="Comic Sans MS" panose="030F0702030302020204" pitchFamily="66" charset="0"/>
              </a:rPr>
              <a:t>), </a:t>
            </a:r>
            <a:r>
              <a:rPr lang="en-US" sz="1600" dirty="0" err="1" smtClean="0">
                <a:latin typeface="Comic Sans MS" panose="030F0702030302020204" pitchFamily="66" charset="0"/>
              </a:rPr>
              <a:t>las</a:t>
            </a:r>
            <a:r>
              <a:rPr lang="en-US" sz="1600" dirty="0" smtClean="0">
                <a:latin typeface="Comic Sans MS" panose="030F0702030302020204" pitchFamily="66" charset="0"/>
              </a:rPr>
              <a:t> </a:t>
            </a:r>
            <a:r>
              <a:rPr lang="en-US" sz="1600" dirty="0" err="1" smtClean="0">
                <a:latin typeface="Comic Sans MS" panose="030F0702030302020204" pitchFamily="66" charset="0"/>
              </a:rPr>
              <a:t>cuales</a:t>
            </a:r>
            <a:r>
              <a:rPr lang="en-US" sz="1600" dirty="0" smtClean="0">
                <a:latin typeface="Comic Sans MS" panose="030F0702030302020204" pitchFamily="66" charset="0"/>
              </a:rPr>
              <a:t> </a:t>
            </a:r>
            <a:r>
              <a:rPr lang="en-US" sz="1600" dirty="0" err="1" smtClean="0">
                <a:latin typeface="Comic Sans MS" panose="030F0702030302020204" pitchFamily="66" charset="0"/>
              </a:rPr>
              <a:t>estimulan</a:t>
            </a:r>
            <a:r>
              <a:rPr lang="en-US" sz="1600" dirty="0" smtClean="0">
                <a:latin typeface="Comic Sans MS" panose="030F0702030302020204" pitchFamily="66" charset="0"/>
              </a:rPr>
              <a:t> la </a:t>
            </a:r>
            <a:r>
              <a:rPr lang="en-US" sz="1600" dirty="0" err="1" smtClean="0">
                <a:latin typeface="Comic Sans MS" panose="030F0702030302020204" pitchFamily="66" charset="0"/>
              </a:rPr>
              <a:t>motilidad</a:t>
            </a:r>
            <a:r>
              <a:rPr lang="en-US" sz="1600" dirty="0" smtClean="0">
                <a:latin typeface="Comic Sans MS" panose="030F0702030302020204" pitchFamily="66" charset="0"/>
              </a:rPr>
              <a:t> intestinal y la </a:t>
            </a:r>
            <a:r>
              <a:rPr lang="en-US" sz="1600" dirty="0" err="1" smtClean="0">
                <a:latin typeface="Comic Sans MS" panose="030F0702030302020204" pitchFamily="66" charset="0"/>
              </a:rPr>
              <a:t>inmunidad</a:t>
            </a:r>
            <a:r>
              <a:rPr lang="en-US" sz="1600" dirty="0" smtClean="0">
                <a:latin typeface="Comic Sans MS" panose="030F0702030302020204" pitchFamily="66" charset="0"/>
              </a:rPr>
              <a:t> del </a:t>
            </a:r>
            <a:r>
              <a:rPr lang="en-US" sz="1600" dirty="0" err="1" smtClean="0">
                <a:latin typeface="Comic Sans MS" panose="030F0702030302020204" pitchFamily="66" charset="0"/>
              </a:rPr>
              <a:t>hospedero</a:t>
            </a:r>
            <a:r>
              <a:rPr lang="en-US" sz="1600" dirty="0" smtClean="0">
                <a:latin typeface="Comic Sans MS" panose="030F0702030302020204" pitchFamily="66" charset="0"/>
              </a:rPr>
              <a:t>. </a:t>
            </a:r>
          </a:p>
        </p:txBody>
      </p:sp>
      <p:sp>
        <p:nvSpPr>
          <p:cNvPr id="8" name="Rectángulo 7"/>
          <p:cNvSpPr/>
          <p:nvPr/>
        </p:nvSpPr>
        <p:spPr>
          <a:xfrm>
            <a:off x="1421526" y="6264781"/>
            <a:ext cx="6500595" cy="400110"/>
          </a:xfrm>
          <a:prstGeom prst="rect">
            <a:avLst/>
          </a:prstGeom>
        </p:spPr>
        <p:txBody>
          <a:bodyPr wrap="square">
            <a:spAutoFit/>
          </a:bodyPr>
          <a:lstStyle/>
          <a:p>
            <a:pPr algn="ctr"/>
            <a:r>
              <a:rPr lang="es-VE" sz="1000" dirty="0" smtClean="0">
                <a:latin typeface="Times New Roman" panose="02020603050405020304" pitchFamily="18" charset="0"/>
                <a:cs typeface="Times New Roman" panose="02020603050405020304" pitchFamily="18" charset="0"/>
              </a:rPr>
              <a:t>CL</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Boulangé</a:t>
            </a:r>
            <a:r>
              <a:rPr lang="es-VE" sz="1000" dirty="0">
                <a:latin typeface="Times New Roman" panose="02020603050405020304" pitchFamily="18" charset="0"/>
                <a:cs typeface="Times New Roman" panose="02020603050405020304" pitchFamily="18" charset="0"/>
              </a:rPr>
              <a:t>, AL. </a:t>
            </a:r>
            <a:r>
              <a:rPr lang="es-VE" sz="1000" dirty="0" err="1">
                <a:latin typeface="Times New Roman" panose="02020603050405020304" pitchFamily="18" charset="0"/>
                <a:cs typeface="Times New Roman" panose="02020603050405020304" pitchFamily="18" charset="0"/>
              </a:rPr>
              <a:t>Neves</a:t>
            </a:r>
            <a:r>
              <a:rPr lang="es-VE" sz="1000" dirty="0">
                <a:latin typeface="Times New Roman" panose="02020603050405020304" pitchFamily="18" charset="0"/>
                <a:cs typeface="Times New Roman" panose="02020603050405020304" pitchFamily="18" charset="0"/>
              </a:rPr>
              <a:t>, J. </a:t>
            </a:r>
            <a:r>
              <a:rPr lang="es-VE" sz="1000" dirty="0" err="1">
                <a:latin typeface="Times New Roman" panose="02020603050405020304" pitchFamily="18" charset="0"/>
                <a:cs typeface="Times New Roman" panose="02020603050405020304" pitchFamily="18" charset="0"/>
              </a:rPr>
              <a:t>Chilloux</a:t>
            </a:r>
            <a:r>
              <a:rPr lang="es-VE" sz="1000" dirty="0">
                <a:latin typeface="Times New Roman" panose="02020603050405020304" pitchFamily="18" charset="0"/>
                <a:cs typeface="Times New Roman" panose="02020603050405020304" pitchFamily="18" charset="0"/>
              </a:rPr>
              <a:t>, JK. </a:t>
            </a:r>
            <a:r>
              <a:rPr lang="es-VE" sz="1000" dirty="0" err="1">
                <a:latin typeface="Times New Roman" panose="02020603050405020304" pitchFamily="18" charset="0"/>
                <a:cs typeface="Times New Roman" panose="02020603050405020304" pitchFamily="18" charset="0"/>
              </a:rPr>
              <a:t>Nicholson</a:t>
            </a:r>
            <a:r>
              <a:rPr lang="es-VE" sz="1000" dirty="0">
                <a:latin typeface="Times New Roman" panose="02020603050405020304" pitchFamily="18" charset="0"/>
                <a:cs typeface="Times New Roman" panose="02020603050405020304" pitchFamily="18" charset="0"/>
              </a:rPr>
              <a:t> M-E. Dumas. </a:t>
            </a:r>
            <a:r>
              <a:rPr lang="es-VE" sz="1000" i="1" dirty="0" err="1">
                <a:latin typeface="Times New Roman" panose="02020603050405020304" pitchFamily="18" charset="0"/>
                <a:cs typeface="Times New Roman" panose="02020603050405020304" pitchFamily="18" charset="0"/>
              </a:rPr>
              <a:t>Impact</a:t>
            </a:r>
            <a:r>
              <a:rPr lang="es-VE" sz="1000" i="1" dirty="0">
                <a:latin typeface="Times New Roman" panose="02020603050405020304" pitchFamily="18" charset="0"/>
                <a:cs typeface="Times New Roman" panose="02020603050405020304" pitchFamily="18" charset="0"/>
              </a:rPr>
              <a:t> of </a:t>
            </a:r>
            <a:r>
              <a:rPr lang="es-VE" sz="1000" i="1" dirty="0" err="1">
                <a:latin typeface="Times New Roman" panose="02020603050405020304" pitchFamily="18" charset="0"/>
                <a:cs typeface="Times New Roman" panose="02020603050405020304" pitchFamily="18" charset="0"/>
              </a:rPr>
              <a:t>the</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gut</a:t>
            </a:r>
            <a:r>
              <a:rPr lang="es-VE" sz="1000" i="1" dirty="0">
                <a:latin typeface="Times New Roman" panose="02020603050405020304" pitchFamily="18" charset="0"/>
                <a:cs typeface="Times New Roman" panose="02020603050405020304" pitchFamily="18" charset="0"/>
              </a:rPr>
              <a:t> microbiota </a:t>
            </a:r>
            <a:r>
              <a:rPr lang="es-VE" sz="1000" i="1" dirty="0" err="1">
                <a:latin typeface="Times New Roman" panose="02020603050405020304" pitchFamily="18" charset="0"/>
                <a:cs typeface="Times New Roman" panose="02020603050405020304" pitchFamily="18" charset="0"/>
              </a:rPr>
              <a:t>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inflammation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obesity</a:t>
            </a:r>
            <a:r>
              <a:rPr lang="es-VE" sz="1000" i="1" dirty="0">
                <a:latin typeface="Times New Roman" panose="02020603050405020304" pitchFamily="18" charset="0"/>
                <a:cs typeface="Times New Roman" panose="02020603050405020304" pitchFamily="18" charset="0"/>
              </a:rPr>
              <a:t>, and </a:t>
            </a:r>
            <a:r>
              <a:rPr lang="es-VE" sz="1000" i="1" dirty="0" err="1">
                <a:latin typeface="Times New Roman" panose="02020603050405020304" pitchFamily="18" charset="0"/>
                <a:cs typeface="Times New Roman" panose="02020603050405020304" pitchFamily="18" charset="0"/>
              </a:rPr>
              <a:t>metabolic</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disease</a:t>
            </a:r>
            <a:r>
              <a:rPr lang="es-VE" sz="1000" i="1"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Genome</a:t>
            </a:r>
            <a:r>
              <a:rPr lang="es-VE" sz="1000" dirty="0">
                <a:latin typeface="Times New Roman" panose="02020603050405020304" pitchFamily="18" charset="0"/>
                <a:cs typeface="Times New Roman" panose="02020603050405020304" pitchFamily="18" charset="0"/>
              </a:rPr>
              <a:t> Medicine </a:t>
            </a:r>
            <a:r>
              <a:rPr lang="es-VE" sz="1000" b="1" dirty="0">
                <a:latin typeface="Times New Roman" panose="02020603050405020304" pitchFamily="18" charset="0"/>
                <a:cs typeface="Times New Roman" panose="02020603050405020304" pitchFamily="18" charset="0"/>
              </a:rPr>
              <a:t>2016</a:t>
            </a:r>
            <a:r>
              <a:rPr lang="es-VE" sz="1000" dirty="0">
                <a:latin typeface="Times New Roman" panose="02020603050405020304" pitchFamily="18" charset="0"/>
                <a:cs typeface="Times New Roman" panose="02020603050405020304" pitchFamily="18" charset="0"/>
              </a:rPr>
              <a:t>;8:42 </a:t>
            </a:r>
          </a:p>
        </p:txBody>
      </p:sp>
      <p:sp>
        <p:nvSpPr>
          <p:cNvPr id="9" name="6 CuadroTexto"/>
          <p:cNvSpPr txBox="1"/>
          <p:nvPr/>
        </p:nvSpPr>
        <p:spPr>
          <a:xfrm>
            <a:off x="261255" y="188640"/>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IIB2</a:t>
            </a:r>
            <a:endParaRPr lang="es-VE" sz="1600" dirty="0">
              <a:solidFill>
                <a:prstClr val="white"/>
              </a:solidFill>
              <a:latin typeface="Comic Sans MS" pitchFamily="66" charset="0"/>
            </a:endParaRPr>
          </a:p>
        </p:txBody>
      </p:sp>
      <p:sp>
        <p:nvSpPr>
          <p:cNvPr id="10" name="4 CuadroTexto"/>
          <p:cNvSpPr txBox="1"/>
          <p:nvPr/>
        </p:nvSpPr>
        <p:spPr>
          <a:xfrm>
            <a:off x="261255" y="569354"/>
            <a:ext cx="1574441"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b="1" dirty="0" smtClean="0">
                <a:latin typeface="Comic Sans MS" pitchFamily="66" charset="0"/>
              </a:rPr>
              <a:t>Microbiota y </a:t>
            </a:r>
          </a:p>
          <a:p>
            <a:r>
              <a:rPr lang="es-VE" sz="1400" b="1" dirty="0" err="1" smtClean="0">
                <a:latin typeface="Comic Sans MS" pitchFamily="66" charset="0"/>
              </a:rPr>
              <a:t>Enf</a:t>
            </a:r>
            <a:r>
              <a:rPr lang="es-VE" sz="1400" b="1" dirty="0" smtClean="0">
                <a:latin typeface="Comic Sans MS" pitchFamily="66" charset="0"/>
              </a:rPr>
              <a:t>. Metabólica</a:t>
            </a:r>
          </a:p>
          <a:p>
            <a:r>
              <a:rPr lang="es-VE" sz="1400" b="1" dirty="0" smtClean="0">
                <a:latin typeface="Comic Sans MS" pitchFamily="66" charset="0"/>
              </a:rPr>
              <a:t>Obesidad </a:t>
            </a:r>
          </a:p>
        </p:txBody>
      </p:sp>
      <p:sp>
        <p:nvSpPr>
          <p:cNvPr id="11" name="Rectángulo 10"/>
          <p:cNvSpPr/>
          <p:nvPr/>
        </p:nvSpPr>
        <p:spPr>
          <a:xfrm>
            <a:off x="2813716" y="724703"/>
            <a:ext cx="4184902" cy="646331"/>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dirty="0" err="1" smtClean="0">
                <a:effectLst>
                  <a:outerShdw blurRad="38100" dist="38100" dir="2700000" algn="tl">
                    <a:srgbClr val="000000">
                      <a:alpha val="43137"/>
                    </a:srgbClr>
                  </a:outerShdw>
                </a:effectLst>
                <a:latin typeface="Comic Sans MS" panose="030F0702030302020204" pitchFamily="66" charset="0"/>
              </a:rPr>
              <a:t>Interacciones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inmunes</a:t>
            </a:r>
            <a:r>
              <a:rPr lang="en-US" dirty="0" smtClean="0">
                <a:effectLst>
                  <a:outerShdw blurRad="38100" dist="38100" dir="2700000" algn="tl">
                    <a:srgbClr val="000000">
                      <a:alpha val="43137"/>
                    </a:srgbClr>
                  </a:outerShdw>
                </a:effectLst>
                <a:latin typeface="Comic Sans MS" panose="030F0702030302020204" pitchFamily="66" charset="0"/>
              </a:rPr>
              <a:t> y </a:t>
            </a:r>
            <a:r>
              <a:rPr lang="en-US" dirty="0" err="1" smtClean="0">
                <a:effectLst>
                  <a:outerShdw blurRad="38100" dist="38100" dir="2700000" algn="tl">
                    <a:srgbClr val="000000">
                      <a:alpha val="43137"/>
                    </a:srgbClr>
                  </a:outerShdw>
                </a:effectLst>
                <a:latin typeface="Comic Sans MS" panose="030F0702030302020204" pitchFamily="66" charset="0"/>
              </a:rPr>
              <a:t>metabólicas</a:t>
            </a:r>
            <a:r>
              <a:rPr lang="en-US" dirty="0" smtClean="0">
                <a:effectLst>
                  <a:outerShdw blurRad="38100" dist="38100" dir="2700000" algn="tl">
                    <a:srgbClr val="000000">
                      <a:alpha val="43137"/>
                    </a:srgbClr>
                  </a:outerShdw>
                </a:effectLst>
                <a:latin typeface="Comic Sans MS" panose="030F0702030302020204" pitchFamily="66" charset="0"/>
              </a:rPr>
              <a:t> </a:t>
            </a:r>
          </a:p>
          <a:p>
            <a:pPr algn="ctr"/>
            <a:r>
              <a:rPr lang="en-US" dirty="0" smtClean="0">
                <a:effectLst>
                  <a:outerShdw blurRad="38100" dist="38100" dir="2700000" algn="tl">
                    <a:srgbClr val="000000">
                      <a:alpha val="43137"/>
                    </a:srgbClr>
                  </a:outerShdw>
                </a:effectLst>
                <a:latin typeface="Comic Sans MS" panose="030F0702030302020204" pitchFamily="66" charset="0"/>
              </a:rPr>
              <a:t>entre Microbiota y </a:t>
            </a:r>
            <a:r>
              <a:rPr lang="en-US" dirty="0" err="1" smtClean="0">
                <a:effectLst>
                  <a:outerShdw blurRad="38100" dist="38100" dir="2700000" algn="tl">
                    <a:srgbClr val="000000">
                      <a:alpha val="43137"/>
                    </a:srgbClr>
                  </a:outerShdw>
                </a:effectLst>
                <a:latin typeface="Comic Sans MS" panose="030F0702030302020204" pitchFamily="66" charset="0"/>
              </a:rPr>
              <a:t>Hospedero</a:t>
            </a:r>
            <a:endParaRPr lang="es-VE"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1177627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2" name="1 CuadroTexto"/>
          <p:cNvSpPr txBox="1"/>
          <p:nvPr/>
        </p:nvSpPr>
        <p:spPr>
          <a:xfrm>
            <a:off x="1670474" y="2189079"/>
            <a:ext cx="352982"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a:t>
            </a:r>
            <a:endParaRPr lang="es-VE" sz="2400" dirty="0">
              <a:solidFill>
                <a:prstClr val="white"/>
              </a:solidFill>
              <a:latin typeface="Comic Sans MS" pitchFamily="66" charset="0"/>
            </a:endParaRPr>
          </a:p>
        </p:txBody>
      </p:sp>
      <p:sp>
        <p:nvSpPr>
          <p:cNvPr id="9" name="5 CuadroTexto"/>
          <p:cNvSpPr txBox="1"/>
          <p:nvPr/>
        </p:nvSpPr>
        <p:spPr>
          <a:xfrm>
            <a:off x="2189420" y="2038196"/>
            <a:ext cx="5659179" cy="3046988"/>
          </a:xfrm>
          <a:prstGeom prst="rect">
            <a:avLst/>
          </a:prstGeom>
          <a:solidFill>
            <a:schemeClr val="accent6">
              <a:lumMod val="50000"/>
            </a:schemeClr>
          </a:solidFill>
        </p:spPr>
        <p:txBody>
          <a:bodyPr wrap="square" rtlCol="0">
            <a:spAutoFit/>
          </a:bodyPr>
          <a:lstStyle/>
          <a:p>
            <a:pPr marL="171450" indent="-171450">
              <a:buClr>
                <a:srgbClr val="F79646">
                  <a:lumMod val="75000"/>
                </a:srgbClr>
              </a:buClr>
              <a:buSzPct val="130000"/>
              <a:buFont typeface="Arial" pitchFamily="34" charset="0"/>
              <a:buChar char="•"/>
              <a:tabLst>
                <a:tab pos="531813" algn="l"/>
              </a:tabLst>
            </a:pPr>
            <a:endParaRPr lang="es-VE" sz="800" b="1" dirty="0" smtClean="0">
              <a:solidFill>
                <a:srgbClr val="EF5739"/>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800" dirty="0" smtClean="0">
                <a:solidFill>
                  <a:prstClr val="white"/>
                </a:solidFill>
                <a:effectLst>
                  <a:outerShdw blurRad="38100" dist="38100" dir="2700000" algn="tl">
                    <a:srgbClr val="000000">
                      <a:alpha val="43137"/>
                    </a:srgbClr>
                  </a:outerShdw>
                </a:effectLst>
                <a:latin typeface="Comic Sans MS" pitchFamily="66" charset="0"/>
              </a:rPr>
              <a:t>Introducción</a:t>
            </a:r>
          </a:p>
          <a:p>
            <a:pPr>
              <a:buClr>
                <a:srgbClr val="3399FF"/>
              </a:buClr>
              <a:buSzPct val="130000"/>
            </a:pPr>
            <a:endParaRPr lang="es-VE" sz="2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tabLst>
                <a:tab pos="273050" algn="l"/>
                <a:tab pos="531813" algn="l"/>
              </a:tabLst>
            </a:pPr>
            <a:r>
              <a:rPr lang="es-VE" sz="2800" dirty="0" smtClean="0">
                <a:solidFill>
                  <a:prstClr val="white"/>
                </a:solidFill>
                <a:effectLst>
                  <a:outerShdw blurRad="38100" dist="38100" dir="2700000" algn="tl">
                    <a:srgbClr val="000000">
                      <a:alpha val="43137"/>
                    </a:srgbClr>
                  </a:outerShdw>
                </a:effectLst>
                <a:latin typeface="Comic Sans MS" pitchFamily="66" charset="0"/>
              </a:rPr>
              <a:t>Microbiota y Salud/Enfermedad</a:t>
            </a:r>
          </a:p>
          <a:p>
            <a:pPr>
              <a:buClr>
                <a:srgbClr val="3399FF"/>
              </a:buClr>
              <a:buSzPct val="130000"/>
            </a:pPr>
            <a:endParaRPr lang="es-VE" sz="2400" dirty="0" smtClean="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800" dirty="0" smtClean="0">
                <a:solidFill>
                  <a:prstClr val="white"/>
                </a:solidFill>
                <a:effectLst>
                  <a:outerShdw blurRad="38100" dist="38100" dir="2700000" algn="tl">
                    <a:srgbClr val="000000">
                      <a:alpha val="43137"/>
                    </a:srgbClr>
                  </a:outerShdw>
                </a:effectLst>
                <a:latin typeface="Comic Sans MS" pitchFamily="66" charset="0"/>
              </a:rPr>
              <a:t>Prevención </a:t>
            </a:r>
            <a:r>
              <a:rPr lang="es-VE" sz="2800" dirty="0">
                <a:solidFill>
                  <a:prstClr val="white"/>
                </a:solidFill>
                <a:effectLst>
                  <a:outerShdw blurRad="38100" dist="38100" dir="2700000" algn="tl">
                    <a:srgbClr val="000000">
                      <a:alpha val="43137"/>
                    </a:srgbClr>
                  </a:outerShdw>
                </a:effectLst>
                <a:latin typeface="Comic Sans MS" pitchFamily="66" charset="0"/>
              </a:rPr>
              <a:t>y </a:t>
            </a:r>
            <a:r>
              <a:rPr lang="es-VE" sz="2800" dirty="0" smtClean="0">
                <a:solidFill>
                  <a:prstClr val="white"/>
                </a:solidFill>
                <a:effectLst>
                  <a:outerShdw blurRad="38100" dist="38100" dir="2700000" algn="tl">
                    <a:srgbClr val="000000">
                      <a:alpha val="43137"/>
                    </a:srgbClr>
                  </a:outerShdw>
                </a:effectLst>
                <a:latin typeface="Comic Sans MS" pitchFamily="66" charset="0"/>
              </a:rPr>
              <a:t>Terapéutica</a:t>
            </a:r>
          </a:p>
          <a:p>
            <a:pPr>
              <a:buClr>
                <a:srgbClr val="3399FF"/>
              </a:buClr>
              <a:buSzPct val="130000"/>
            </a:pPr>
            <a:endParaRPr lang="es-VE" sz="2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800" dirty="0" smtClean="0">
                <a:solidFill>
                  <a:prstClr val="white"/>
                </a:solidFill>
                <a:effectLst>
                  <a:outerShdw blurRad="38100" dist="38100" dir="2700000" algn="tl">
                    <a:srgbClr val="000000">
                      <a:alpha val="43137"/>
                    </a:srgbClr>
                  </a:outerShdw>
                </a:effectLst>
                <a:latin typeface="Comic Sans MS" pitchFamily="66" charset="0"/>
              </a:rPr>
              <a:t>Conclusiones</a:t>
            </a:r>
            <a:endParaRPr lang="es-VE" sz="2800" dirty="0">
              <a:solidFill>
                <a:prstClr val="white"/>
              </a:solidFill>
              <a:effectLst>
                <a:outerShdw blurRad="38100" dist="38100" dir="2700000" algn="tl">
                  <a:srgbClr val="000000">
                    <a:alpha val="43137"/>
                  </a:srgbClr>
                </a:outerShdw>
              </a:effectLst>
              <a:latin typeface="Comic Sans MS" pitchFamily="66" charset="0"/>
            </a:endParaRPr>
          </a:p>
        </p:txBody>
      </p:sp>
      <p:sp>
        <p:nvSpPr>
          <p:cNvPr id="11" name="1 CuadroTexto"/>
          <p:cNvSpPr txBox="1"/>
          <p:nvPr/>
        </p:nvSpPr>
        <p:spPr>
          <a:xfrm>
            <a:off x="1502159" y="2967335"/>
            <a:ext cx="521297"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II</a:t>
            </a:r>
            <a:endParaRPr lang="es-VE" sz="2400" dirty="0">
              <a:solidFill>
                <a:prstClr val="white"/>
              </a:solidFill>
              <a:latin typeface="Comic Sans MS" pitchFamily="66" charset="0"/>
            </a:endParaRPr>
          </a:p>
        </p:txBody>
      </p:sp>
      <p:sp>
        <p:nvSpPr>
          <p:cNvPr id="12" name="1 CuadroTexto"/>
          <p:cNvSpPr txBox="1"/>
          <p:nvPr/>
        </p:nvSpPr>
        <p:spPr>
          <a:xfrm>
            <a:off x="1371600" y="3779351"/>
            <a:ext cx="689612"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III</a:t>
            </a:r>
            <a:endParaRPr lang="es-VE" sz="2400" dirty="0">
              <a:solidFill>
                <a:prstClr val="white"/>
              </a:solidFill>
              <a:latin typeface="Comic Sans MS" pitchFamily="66" charset="0"/>
            </a:endParaRPr>
          </a:p>
        </p:txBody>
      </p:sp>
      <p:sp>
        <p:nvSpPr>
          <p:cNvPr id="13" name="1 CuadroTexto"/>
          <p:cNvSpPr txBox="1"/>
          <p:nvPr/>
        </p:nvSpPr>
        <p:spPr>
          <a:xfrm>
            <a:off x="1470099" y="4564905"/>
            <a:ext cx="553357"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IV</a:t>
            </a:r>
            <a:endParaRPr lang="es-VE" sz="2400" dirty="0">
              <a:solidFill>
                <a:prstClr val="white"/>
              </a:solidFill>
              <a:latin typeface="Comic Sans MS" pitchFamily="66" charset="0"/>
            </a:endParaRPr>
          </a:p>
        </p:txBody>
      </p:sp>
    </p:spTree>
    <p:extLst>
      <p:ext uri="{BB962C8B-B14F-4D97-AF65-F5344CB8AC3E}">
        <p14:creationId xmlns:p14="http://schemas.microsoft.com/office/powerpoint/2010/main" val="1677240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6735739" y="6567155"/>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7" name="Rectángulo 6"/>
          <p:cNvSpPr/>
          <p:nvPr/>
        </p:nvSpPr>
        <p:spPr>
          <a:xfrm>
            <a:off x="1712726" y="2346276"/>
            <a:ext cx="5918194" cy="2800767"/>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285750" indent="-285750">
              <a:buClr>
                <a:schemeClr val="tx2"/>
              </a:buClr>
              <a:buSzPct val="150000"/>
              <a:buFont typeface="Arial" panose="020B0604020202020204" pitchFamily="34" charset="0"/>
              <a:buChar char="•"/>
            </a:pPr>
            <a:endParaRPr lang="en-US" sz="1600" dirty="0" smtClean="0">
              <a:latin typeface="Comic Sans MS" panose="030F0702030302020204" pitchFamily="66" charset="0"/>
            </a:endParaRPr>
          </a:p>
          <a:p>
            <a:pPr marL="285750" indent="-285750">
              <a:buClr>
                <a:schemeClr val="tx2"/>
              </a:buClr>
              <a:buSzPct val="150000"/>
              <a:buFont typeface="Arial" panose="020B0604020202020204" pitchFamily="34" charset="0"/>
              <a:buChar char="•"/>
            </a:pPr>
            <a:r>
              <a:rPr lang="en-US" sz="1600" dirty="0" err="1" smtClean="0">
                <a:latin typeface="Comic Sans MS" panose="030F0702030302020204" pitchFamily="66" charset="0"/>
              </a:rPr>
              <a:t>Contribuye</a:t>
            </a:r>
            <a:r>
              <a:rPr lang="en-US" sz="1600" dirty="0" smtClean="0">
                <a:latin typeface="Comic Sans MS" panose="030F0702030302020204" pitchFamily="66" charset="0"/>
              </a:rPr>
              <a:t> al </a:t>
            </a:r>
            <a:r>
              <a:rPr lang="en-US" sz="1600" b="1" dirty="0" err="1" smtClean="0">
                <a:latin typeface="Comic Sans MS" panose="030F0702030302020204" pitchFamily="66" charset="0"/>
              </a:rPr>
              <a:t>depósito</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grasa</a:t>
            </a:r>
            <a:r>
              <a:rPr lang="en-US" sz="1600" b="1" dirty="0" smtClean="0">
                <a:latin typeface="Comic Sans MS" panose="030F0702030302020204" pitchFamily="66" charset="0"/>
              </a:rPr>
              <a:t> </a:t>
            </a:r>
            <a:r>
              <a:rPr lang="en-US" sz="1600" dirty="0" smtClean="0">
                <a:latin typeface="Comic Sans MS" panose="030F0702030302020204" pitchFamily="66" charset="0"/>
              </a:rPr>
              <a:t>a </a:t>
            </a:r>
            <a:r>
              <a:rPr lang="en-US" sz="1600" dirty="0" err="1" smtClean="0">
                <a:latin typeface="Comic Sans MS" panose="030F0702030302020204" pitchFamily="66" charset="0"/>
              </a:rPr>
              <a:t>través</a:t>
            </a:r>
            <a:r>
              <a:rPr lang="en-US" sz="1600" dirty="0" smtClean="0">
                <a:latin typeface="Comic Sans MS" panose="030F0702030302020204" pitchFamily="66" charset="0"/>
              </a:rPr>
              <a:t> de la </a:t>
            </a:r>
            <a:r>
              <a:rPr lang="en-US" sz="1600" dirty="0" err="1" smtClean="0">
                <a:latin typeface="Comic Sans MS" panose="030F0702030302020204" pitchFamily="66" charset="0"/>
              </a:rPr>
              <a:t>regulación</a:t>
            </a:r>
            <a:r>
              <a:rPr lang="en-US" sz="1600" dirty="0" smtClean="0">
                <a:latin typeface="Comic Sans MS" panose="030F0702030302020204" pitchFamily="66" charset="0"/>
              </a:rPr>
              <a:t> del </a:t>
            </a:r>
            <a:r>
              <a:rPr lang="en-US" sz="1600" b="1" dirty="0" smtClean="0">
                <a:latin typeface="Comic Sans MS" panose="030F0702030302020204" pitchFamily="66" charset="0"/>
              </a:rPr>
              <a:t>FXR</a:t>
            </a:r>
            <a:r>
              <a:rPr lang="en-US" sz="1600" dirty="0" smtClean="0">
                <a:latin typeface="Comic Sans MS" panose="030F0702030302020204" pitchFamily="66" charset="0"/>
              </a:rPr>
              <a:t>, el </a:t>
            </a:r>
            <a:r>
              <a:rPr lang="en-US" sz="1600" b="1" dirty="0" smtClean="0">
                <a:latin typeface="Comic Sans MS" panose="030F0702030302020204" pitchFamily="66" charset="0"/>
              </a:rPr>
              <a:t>receptor de </a:t>
            </a:r>
            <a:r>
              <a:rPr lang="en-US" sz="1600" b="1" dirty="0" err="1" smtClean="0">
                <a:latin typeface="Comic Sans MS" panose="030F0702030302020204" pitchFamily="66" charset="0"/>
              </a:rPr>
              <a:t>ácidos</a:t>
            </a:r>
            <a:r>
              <a:rPr lang="en-US" sz="1600" b="1" dirty="0" smtClean="0">
                <a:latin typeface="Comic Sans MS" panose="030F0702030302020204" pitchFamily="66" charset="0"/>
              </a:rPr>
              <a:t> </a:t>
            </a:r>
            <a:r>
              <a:rPr lang="en-US" sz="1600" b="1" dirty="0" err="1" smtClean="0">
                <a:latin typeface="Comic Sans MS" panose="030F0702030302020204" pitchFamily="66" charset="0"/>
              </a:rPr>
              <a:t>biliares</a:t>
            </a:r>
            <a:r>
              <a:rPr lang="en-US" sz="1600" b="1" dirty="0" smtClean="0">
                <a:latin typeface="Comic Sans MS" panose="030F0702030302020204" pitchFamily="66" charset="0"/>
              </a:rPr>
              <a:t> </a:t>
            </a:r>
            <a:r>
              <a:rPr lang="en-US" sz="1600" dirty="0" err="1" smtClean="0">
                <a:latin typeface="Comic Sans MS" panose="030F0702030302020204" pitchFamily="66" charset="0"/>
              </a:rPr>
              <a:t>responsable</a:t>
            </a:r>
            <a:r>
              <a:rPr lang="en-US" sz="1600" dirty="0" smtClean="0">
                <a:latin typeface="Comic Sans MS" panose="030F0702030302020204" pitchFamily="66" charset="0"/>
              </a:rPr>
              <a:t> de la </a:t>
            </a:r>
            <a:r>
              <a:rPr lang="en-US" sz="1600" dirty="0" err="1" smtClean="0">
                <a:latin typeface="Comic Sans MS" panose="030F0702030302020204" pitchFamily="66" charset="0"/>
              </a:rPr>
              <a:t>regulación</a:t>
            </a:r>
            <a:r>
              <a:rPr lang="en-US" sz="1600" dirty="0" smtClean="0">
                <a:latin typeface="Comic Sans MS" panose="030F0702030302020204" pitchFamily="66" charset="0"/>
              </a:rPr>
              <a:t> de la </a:t>
            </a:r>
            <a:r>
              <a:rPr lang="en-US" sz="1600" dirty="0" err="1" smtClean="0">
                <a:latin typeface="Comic Sans MS" panose="030F0702030302020204" pitchFamily="66" charset="0"/>
              </a:rPr>
              <a:t>síntesis</a:t>
            </a:r>
            <a:r>
              <a:rPr lang="en-US" sz="1600" dirty="0" smtClean="0">
                <a:latin typeface="Comic Sans MS" panose="030F0702030302020204" pitchFamily="66" charset="0"/>
              </a:rPr>
              <a:t> del </a:t>
            </a:r>
            <a:r>
              <a:rPr lang="en-US" sz="1600" dirty="0" err="1" smtClean="0">
                <a:latin typeface="Comic Sans MS" panose="030F0702030302020204" pitchFamily="66" charset="0"/>
              </a:rPr>
              <a:t>ácido</a:t>
            </a:r>
            <a:r>
              <a:rPr lang="en-US" sz="1600" dirty="0" smtClean="0">
                <a:latin typeface="Comic Sans MS" panose="030F0702030302020204" pitchFamily="66" charset="0"/>
              </a:rPr>
              <a:t> </a:t>
            </a:r>
            <a:r>
              <a:rPr lang="en-US" sz="1600" dirty="0" err="1" smtClean="0">
                <a:latin typeface="Comic Sans MS" panose="030F0702030302020204" pitchFamily="66" charset="0"/>
              </a:rPr>
              <a:t>biliar</a:t>
            </a:r>
            <a:r>
              <a:rPr lang="en-US" sz="1600" dirty="0" smtClean="0">
                <a:latin typeface="Comic Sans MS" panose="030F0702030302020204" pitchFamily="66" charset="0"/>
              </a:rPr>
              <a:t> y la </a:t>
            </a:r>
            <a:r>
              <a:rPr lang="en-US" sz="1600" b="1" dirty="0" err="1" smtClean="0">
                <a:latin typeface="Comic Sans MS" panose="030F0702030302020204" pitchFamily="66" charset="0"/>
              </a:rPr>
              <a:t>acumulación</a:t>
            </a:r>
            <a:r>
              <a:rPr lang="en-US" sz="1600" b="1" dirty="0" smtClean="0">
                <a:latin typeface="Comic Sans MS" panose="030F0702030302020204" pitchFamily="66" charset="0"/>
              </a:rPr>
              <a:t> de TG en </a:t>
            </a:r>
            <a:r>
              <a:rPr lang="en-US" sz="1600" b="1" dirty="0" err="1" smtClean="0">
                <a:latin typeface="Comic Sans MS" panose="030F0702030302020204" pitchFamily="66" charset="0"/>
              </a:rPr>
              <a:t>hígado</a:t>
            </a:r>
            <a:r>
              <a:rPr lang="en-US" sz="1600" b="1" dirty="0" smtClean="0">
                <a:latin typeface="Comic Sans MS" panose="030F0702030302020204" pitchFamily="66" charset="0"/>
              </a:rPr>
              <a:t>.</a:t>
            </a:r>
          </a:p>
          <a:p>
            <a:pPr>
              <a:buClr>
                <a:schemeClr val="tx2"/>
              </a:buClr>
              <a:buSzPct val="150000"/>
            </a:pPr>
            <a:r>
              <a:rPr lang="en-US" sz="1600" b="1" dirty="0" smtClean="0">
                <a:latin typeface="Comic Sans MS" panose="030F0702030302020204" pitchFamily="66" charset="0"/>
              </a:rPr>
              <a:t> </a:t>
            </a:r>
          </a:p>
          <a:p>
            <a:pPr marL="285750" indent="-285750">
              <a:buClr>
                <a:schemeClr val="tx2"/>
              </a:buClr>
              <a:buSzPct val="150000"/>
              <a:buFont typeface="Arial" panose="020B0604020202020204" pitchFamily="34" charset="0"/>
              <a:buChar char="•"/>
            </a:pPr>
            <a:r>
              <a:rPr lang="en-US" sz="1600" dirty="0" err="1">
                <a:latin typeface="Comic Sans MS" panose="030F0702030302020204" pitchFamily="66" charset="0"/>
              </a:rPr>
              <a:t>C</a:t>
            </a:r>
            <a:r>
              <a:rPr lang="en-US" sz="1600" dirty="0" err="1" smtClean="0">
                <a:latin typeface="Comic Sans MS" panose="030F0702030302020204" pitchFamily="66" charset="0"/>
              </a:rPr>
              <a:t>onvierte</a:t>
            </a:r>
            <a:r>
              <a:rPr lang="en-US" sz="1600" dirty="0" smtClean="0">
                <a:latin typeface="Comic Sans MS" panose="030F0702030302020204" pitchFamily="66" charset="0"/>
              </a:rPr>
              <a:t> </a:t>
            </a:r>
            <a:r>
              <a:rPr lang="en-US" sz="1600" b="1" dirty="0" err="1" smtClean="0">
                <a:latin typeface="Comic Sans MS" panose="030F0702030302020204" pitchFamily="66" charset="0"/>
              </a:rPr>
              <a:t>colina</a:t>
            </a:r>
            <a:r>
              <a:rPr lang="en-US" sz="1600" dirty="0" smtClean="0">
                <a:latin typeface="Comic Sans MS" panose="030F0702030302020204" pitchFamily="66" charset="0"/>
              </a:rPr>
              <a:t> en </a:t>
            </a:r>
            <a:r>
              <a:rPr lang="en-US" sz="1600" b="1" dirty="0" err="1" smtClean="0">
                <a:latin typeface="Comic Sans MS" panose="030F0702030302020204" pitchFamily="66" charset="0"/>
              </a:rPr>
              <a:t>trimetilamina</a:t>
            </a:r>
            <a:r>
              <a:rPr lang="en-US" sz="1600" b="1" dirty="0" smtClean="0">
                <a:latin typeface="Comic Sans MS" panose="030F0702030302020204" pitchFamily="66" charset="0"/>
              </a:rPr>
              <a:t> TMA</a:t>
            </a:r>
            <a:r>
              <a:rPr lang="en-US" sz="1600" dirty="0" smtClean="0">
                <a:latin typeface="Comic Sans MS" panose="030F0702030302020204" pitchFamily="66" charset="0"/>
              </a:rPr>
              <a:t>, </a:t>
            </a:r>
            <a:r>
              <a:rPr lang="en-US" sz="1600" dirty="0" err="1" smtClean="0">
                <a:latin typeface="Comic Sans MS" panose="030F0702030302020204" pitchFamily="66" charset="0"/>
              </a:rPr>
              <a:t>así</a:t>
            </a:r>
            <a:r>
              <a:rPr lang="en-US" sz="1600" dirty="0" smtClean="0">
                <a:latin typeface="Comic Sans MS" panose="030F0702030302020204" pitchFamily="66" charset="0"/>
              </a:rPr>
              <a:t> </a:t>
            </a:r>
            <a:r>
              <a:rPr lang="en-US" sz="1600" dirty="0" err="1" smtClean="0">
                <a:latin typeface="Comic Sans MS" panose="030F0702030302020204" pitchFamily="66" charset="0"/>
              </a:rPr>
              <a:t>influye</a:t>
            </a:r>
            <a:r>
              <a:rPr lang="en-US" sz="1600" dirty="0" smtClean="0">
                <a:latin typeface="Comic Sans MS" panose="030F0702030302020204" pitchFamily="66" charset="0"/>
              </a:rPr>
              <a:t> en la </a:t>
            </a:r>
            <a:r>
              <a:rPr lang="en-US" sz="1600" dirty="0" err="1" smtClean="0">
                <a:latin typeface="Comic Sans MS" panose="030F0702030302020204" pitchFamily="66" charset="0"/>
              </a:rPr>
              <a:t>biodisponibilidad</a:t>
            </a:r>
            <a:r>
              <a:rPr lang="en-US" sz="1600" dirty="0" smtClean="0">
                <a:latin typeface="Comic Sans MS" panose="030F0702030302020204" pitchFamily="66" charset="0"/>
              </a:rPr>
              <a:t> de </a:t>
            </a:r>
            <a:r>
              <a:rPr lang="en-US" sz="1600" dirty="0" err="1" smtClean="0">
                <a:latin typeface="Comic Sans MS" panose="030F0702030302020204" pitchFamily="66" charset="0"/>
              </a:rPr>
              <a:t>colina</a:t>
            </a:r>
            <a:r>
              <a:rPr lang="en-US" sz="1600" dirty="0" smtClean="0">
                <a:latin typeface="Comic Sans MS" panose="030F0702030302020204" pitchFamily="66" charset="0"/>
              </a:rPr>
              <a:t> para el </a:t>
            </a:r>
            <a:r>
              <a:rPr lang="en-US" sz="1600" dirty="0" err="1" smtClean="0">
                <a:latin typeface="Comic Sans MS" panose="030F0702030302020204" pitchFamily="66" charset="0"/>
              </a:rPr>
              <a:t>uso</a:t>
            </a:r>
            <a:r>
              <a:rPr lang="en-US" sz="1600" dirty="0" smtClean="0">
                <a:latin typeface="Comic Sans MS" panose="030F0702030302020204" pitchFamily="66" charset="0"/>
              </a:rPr>
              <a:t> del </a:t>
            </a:r>
            <a:r>
              <a:rPr lang="en-US" sz="1600" dirty="0" err="1" smtClean="0">
                <a:latin typeface="Comic Sans MS" panose="030F0702030302020204" pitchFamily="66" charset="0"/>
              </a:rPr>
              <a:t>hospedero</a:t>
            </a:r>
            <a:r>
              <a:rPr lang="en-US" sz="1600" dirty="0" smtClean="0">
                <a:latin typeface="Comic Sans MS" panose="030F0702030302020204" pitchFamily="66" charset="0"/>
              </a:rPr>
              <a:t> e </a:t>
            </a:r>
            <a:r>
              <a:rPr lang="en-US" sz="1600" dirty="0" err="1" smtClean="0">
                <a:latin typeface="Comic Sans MS" panose="030F0702030302020204" pitchFamily="66" charset="0"/>
              </a:rPr>
              <a:t>indirectamente</a:t>
            </a:r>
            <a:r>
              <a:rPr lang="en-US" sz="1600" dirty="0" smtClean="0">
                <a:latin typeface="Comic Sans MS" panose="030F0702030302020204" pitchFamily="66" charset="0"/>
              </a:rPr>
              <a:t> </a:t>
            </a:r>
            <a:r>
              <a:rPr lang="en-US" sz="1600" dirty="0" err="1" smtClean="0">
                <a:latin typeface="Comic Sans MS" panose="030F0702030302020204" pitchFamily="66" charset="0"/>
              </a:rPr>
              <a:t>afecta</a:t>
            </a:r>
            <a:r>
              <a:rPr lang="en-US" sz="1600" dirty="0" smtClean="0">
                <a:latin typeface="Comic Sans MS" panose="030F0702030302020204" pitchFamily="66" charset="0"/>
              </a:rPr>
              <a:t> la </a:t>
            </a:r>
            <a:r>
              <a:rPr lang="en-US" sz="1600" dirty="0" err="1" smtClean="0">
                <a:latin typeface="Comic Sans MS" panose="030F0702030302020204" pitchFamily="66" charset="0"/>
              </a:rPr>
              <a:t>producción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fosfatidilcolina</a:t>
            </a:r>
            <a:r>
              <a:rPr lang="en-US" sz="1600" dirty="0" smtClean="0">
                <a:latin typeface="Comic Sans MS" panose="030F0702030302020204" pitchFamily="66" charset="0"/>
              </a:rPr>
              <a:t> y </a:t>
            </a:r>
            <a:r>
              <a:rPr lang="en-US" sz="1600" dirty="0" err="1" smtClean="0">
                <a:latin typeface="Comic Sans MS" panose="030F0702030302020204" pitchFamily="66" charset="0"/>
              </a:rPr>
              <a:t>transporte</a:t>
            </a:r>
            <a:r>
              <a:rPr lang="en-US" sz="1600" dirty="0" smtClean="0">
                <a:latin typeface="Comic Sans MS" panose="030F0702030302020204" pitchFamily="66" charset="0"/>
              </a:rPr>
              <a:t> </a:t>
            </a:r>
            <a:r>
              <a:rPr lang="en-US" sz="1600" dirty="0" err="1" smtClean="0">
                <a:latin typeface="Comic Sans MS" panose="030F0702030302020204" pitchFamily="66" charset="0"/>
              </a:rPr>
              <a:t>hepático</a:t>
            </a:r>
            <a:r>
              <a:rPr lang="en-US" sz="1600" dirty="0" smtClean="0">
                <a:latin typeface="Comic Sans MS" panose="030F0702030302020204" pitchFamily="66" charset="0"/>
              </a:rPr>
              <a:t> de TG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b="1" dirty="0" smtClean="0">
                <a:latin typeface="Comic Sans MS" panose="030F0702030302020204" pitchFamily="66" charset="0"/>
              </a:rPr>
              <a:t>VLDLs.</a:t>
            </a:r>
          </a:p>
          <a:p>
            <a:pPr marL="285750" indent="-285750">
              <a:buClr>
                <a:schemeClr val="tx2"/>
              </a:buClr>
              <a:buSzPct val="150000"/>
              <a:buFont typeface="Arial" panose="020B0604020202020204" pitchFamily="34" charset="0"/>
              <a:buChar char="•"/>
            </a:pPr>
            <a:endParaRPr lang="es-VE" sz="1600" dirty="0">
              <a:latin typeface="Comic Sans MS" panose="030F0702030302020204" pitchFamily="66" charset="0"/>
            </a:endParaRPr>
          </a:p>
        </p:txBody>
      </p:sp>
      <p:sp>
        <p:nvSpPr>
          <p:cNvPr id="8" name="Rectángulo 7"/>
          <p:cNvSpPr/>
          <p:nvPr/>
        </p:nvSpPr>
        <p:spPr>
          <a:xfrm>
            <a:off x="1421526" y="5456989"/>
            <a:ext cx="6500595" cy="400110"/>
          </a:xfrm>
          <a:prstGeom prst="rect">
            <a:avLst/>
          </a:prstGeom>
        </p:spPr>
        <p:txBody>
          <a:bodyPr wrap="square">
            <a:spAutoFit/>
          </a:bodyPr>
          <a:lstStyle/>
          <a:p>
            <a:pPr algn="ctr"/>
            <a:r>
              <a:rPr lang="es-VE" sz="1000" dirty="0" smtClean="0">
                <a:latin typeface="Times New Roman" panose="02020603050405020304" pitchFamily="18" charset="0"/>
                <a:cs typeface="Times New Roman" panose="02020603050405020304" pitchFamily="18" charset="0"/>
              </a:rPr>
              <a:t>CL</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Boulangé</a:t>
            </a:r>
            <a:r>
              <a:rPr lang="es-VE" sz="1000" dirty="0">
                <a:latin typeface="Times New Roman" panose="02020603050405020304" pitchFamily="18" charset="0"/>
                <a:cs typeface="Times New Roman" panose="02020603050405020304" pitchFamily="18" charset="0"/>
              </a:rPr>
              <a:t>, AL. </a:t>
            </a:r>
            <a:r>
              <a:rPr lang="es-VE" sz="1000" dirty="0" err="1">
                <a:latin typeface="Times New Roman" panose="02020603050405020304" pitchFamily="18" charset="0"/>
                <a:cs typeface="Times New Roman" panose="02020603050405020304" pitchFamily="18" charset="0"/>
              </a:rPr>
              <a:t>Neves</a:t>
            </a:r>
            <a:r>
              <a:rPr lang="es-VE" sz="1000" dirty="0">
                <a:latin typeface="Times New Roman" panose="02020603050405020304" pitchFamily="18" charset="0"/>
                <a:cs typeface="Times New Roman" panose="02020603050405020304" pitchFamily="18" charset="0"/>
              </a:rPr>
              <a:t>, J. </a:t>
            </a:r>
            <a:r>
              <a:rPr lang="es-VE" sz="1000" dirty="0" err="1">
                <a:latin typeface="Times New Roman" panose="02020603050405020304" pitchFamily="18" charset="0"/>
                <a:cs typeface="Times New Roman" panose="02020603050405020304" pitchFamily="18" charset="0"/>
              </a:rPr>
              <a:t>Chilloux</a:t>
            </a:r>
            <a:r>
              <a:rPr lang="es-VE" sz="1000" dirty="0">
                <a:latin typeface="Times New Roman" panose="02020603050405020304" pitchFamily="18" charset="0"/>
                <a:cs typeface="Times New Roman" panose="02020603050405020304" pitchFamily="18" charset="0"/>
              </a:rPr>
              <a:t>, JK. </a:t>
            </a:r>
            <a:r>
              <a:rPr lang="es-VE" sz="1000" dirty="0" err="1">
                <a:latin typeface="Times New Roman" panose="02020603050405020304" pitchFamily="18" charset="0"/>
                <a:cs typeface="Times New Roman" panose="02020603050405020304" pitchFamily="18" charset="0"/>
              </a:rPr>
              <a:t>Nicholson</a:t>
            </a:r>
            <a:r>
              <a:rPr lang="es-VE" sz="1000" dirty="0">
                <a:latin typeface="Times New Roman" panose="02020603050405020304" pitchFamily="18" charset="0"/>
                <a:cs typeface="Times New Roman" panose="02020603050405020304" pitchFamily="18" charset="0"/>
              </a:rPr>
              <a:t> M-E. Dumas. </a:t>
            </a:r>
            <a:r>
              <a:rPr lang="es-VE" sz="1000" i="1" dirty="0" err="1">
                <a:latin typeface="Times New Roman" panose="02020603050405020304" pitchFamily="18" charset="0"/>
                <a:cs typeface="Times New Roman" panose="02020603050405020304" pitchFamily="18" charset="0"/>
              </a:rPr>
              <a:t>Impact</a:t>
            </a:r>
            <a:r>
              <a:rPr lang="es-VE" sz="1000" i="1" dirty="0">
                <a:latin typeface="Times New Roman" panose="02020603050405020304" pitchFamily="18" charset="0"/>
                <a:cs typeface="Times New Roman" panose="02020603050405020304" pitchFamily="18" charset="0"/>
              </a:rPr>
              <a:t> of </a:t>
            </a:r>
            <a:r>
              <a:rPr lang="es-VE" sz="1000" i="1" dirty="0" err="1">
                <a:latin typeface="Times New Roman" panose="02020603050405020304" pitchFamily="18" charset="0"/>
                <a:cs typeface="Times New Roman" panose="02020603050405020304" pitchFamily="18" charset="0"/>
              </a:rPr>
              <a:t>the</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gut</a:t>
            </a:r>
            <a:r>
              <a:rPr lang="es-VE" sz="1000" i="1" dirty="0">
                <a:latin typeface="Times New Roman" panose="02020603050405020304" pitchFamily="18" charset="0"/>
                <a:cs typeface="Times New Roman" panose="02020603050405020304" pitchFamily="18" charset="0"/>
              </a:rPr>
              <a:t> microbiota </a:t>
            </a:r>
            <a:r>
              <a:rPr lang="es-VE" sz="1000" i="1" dirty="0" err="1">
                <a:latin typeface="Times New Roman" panose="02020603050405020304" pitchFamily="18" charset="0"/>
                <a:cs typeface="Times New Roman" panose="02020603050405020304" pitchFamily="18" charset="0"/>
              </a:rPr>
              <a:t>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inflammation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obesity</a:t>
            </a:r>
            <a:r>
              <a:rPr lang="es-VE" sz="1000" i="1" dirty="0">
                <a:latin typeface="Times New Roman" panose="02020603050405020304" pitchFamily="18" charset="0"/>
                <a:cs typeface="Times New Roman" panose="02020603050405020304" pitchFamily="18" charset="0"/>
              </a:rPr>
              <a:t>, and </a:t>
            </a:r>
            <a:r>
              <a:rPr lang="es-VE" sz="1000" i="1" dirty="0" err="1">
                <a:latin typeface="Times New Roman" panose="02020603050405020304" pitchFamily="18" charset="0"/>
                <a:cs typeface="Times New Roman" panose="02020603050405020304" pitchFamily="18" charset="0"/>
              </a:rPr>
              <a:t>metabolic</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disease</a:t>
            </a:r>
            <a:r>
              <a:rPr lang="es-VE" sz="1000" i="1"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Genome</a:t>
            </a:r>
            <a:r>
              <a:rPr lang="es-VE" sz="1000" dirty="0">
                <a:latin typeface="Times New Roman" panose="02020603050405020304" pitchFamily="18" charset="0"/>
                <a:cs typeface="Times New Roman" panose="02020603050405020304" pitchFamily="18" charset="0"/>
              </a:rPr>
              <a:t> Medicine </a:t>
            </a:r>
            <a:r>
              <a:rPr lang="es-VE" sz="1000" b="1" dirty="0">
                <a:latin typeface="Times New Roman" panose="02020603050405020304" pitchFamily="18" charset="0"/>
                <a:cs typeface="Times New Roman" panose="02020603050405020304" pitchFamily="18" charset="0"/>
              </a:rPr>
              <a:t>2016</a:t>
            </a:r>
            <a:r>
              <a:rPr lang="es-VE" sz="1000" dirty="0">
                <a:latin typeface="Times New Roman" panose="02020603050405020304" pitchFamily="18" charset="0"/>
                <a:cs typeface="Times New Roman" panose="02020603050405020304" pitchFamily="18" charset="0"/>
              </a:rPr>
              <a:t>;8:42 </a:t>
            </a:r>
          </a:p>
        </p:txBody>
      </p:sp>
      <p:sp>
        <p:nvSpPr>
          <p:cNvPr id="9" name="6 CuadroTexto"/>
          <p:cNvSpPr txBox="1"/>
          <p:nvPr/>
        </p:nvSpPr>
        <p:spPr>
          <a:xfrm>
            <a:off x="261255" y="188640"/>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IIB2</a:t>
            </a:r>
            <a:endParaRPr lang="es-VE" sz="1600" dirty="0">
              <a:solidFill>
                <a:prstClr val="white"/>
              </a:solidFill>
              <a:latin typeface="Comic Sans MS" pitchFamily="66" charset="0"/>
            </a:endParaRPr>
          </a:p>
        </p:txBody>
      </p:sp>
      <p:sp>
        <p:nvSpPr>
          <p:cNvPr id="10" name="4 CuadroTexto"/>
          <p:cNvSpPr txBox="1"/>
          <p:nvPr/>
        </p:nvSpPr>
        <p:spPr>
          <a:xfrm>
            <a:off x="261255" y="569354"/>
            <a:ext cx="1574441"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b="1" dirty="0" smtClean="0">
                <a:latin typeface="Comic Sans MS" pitchFamily="66" charset="0"/>
              </a:rPr>
              <a:t>Microbiota y </a:t>
            </a:r>
          </a:p>
          <a:p>
            <a:r>
              <a:rPr lang="es-VE" sz="1400" b="1" dirty="0" err="1" smtClean="0">
                <a:latin typeface="Comic Sans MS" pitchFamily="66" charset="0"/>
              </a:rPr>
              <a:t>Enf</a:t>
            </a:r>
            <a:r>
              <a:rPr lang="es-VE" sz="1400" b="1" dirty="0" smtClean="0">
                <a:latin typeface="Comic Sans MS" pitchFamily="66" charset="0"/>
              </a:rPr>
              <a:t>. Metabólica</a:t>
            </a:r>
          </a:p>
          <a:p>
            <a:r>
              <a:rPr lang="es-VE" sz="1400" b="1" dirty="0" smtClean="0">
                <a:latin typeface="Comic Sans MS" pitchFamily="66" charset="0"/>
              </a:rPr>
              <a:t>Obesidad </a:t>
            </a:r>
          </a:p>
        </p:txBody>
      </p:sp>
      <p:sp>
        <p:nvSpPr>
          <p:cNvPr id="11" name="Rectángulo 10"/>
          <p:cNvSpPr/>
          <p:nvPr/>
        </p:nvSpPr>
        <p:spPr>
          <a:xfrm>
            <a:off x="2479549" y="1366186"/>
            <a:ext cx="4184902" cy="646331"/>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dirty="0" err="1" smtClean="0">
                <a:effectLst>
                  <a:outerShdw blurRad="38100" dist="38100" dir="2700000" algn="tl">
                    <a:srgbClr val="000000">
                      <a:alpha val="43137"/>
                    </a:srgbClr>
                  </a:outerShdw>
                </a:effectLst>
                <a:latin typeface="Comic Sans MS" panose="030F0702030302020204" pitchFamily="66" charset="0"/>
              </a:rPr>
              <a:t>Interacciones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inmunes</a:t>
            </a:r>
            <a:r>
              <a:rPr lang="en-US" dirty="0" smtClean="0">
                <a:effectLst>
                  <a:outerShdw blurRad="38100" dist="38100" dir="2700000" algn="tl">
                    <a:srgbClr val="000000">
                      <a:alpha val="43137"/>
                    </a:srgbClr>
                  </a:outerShdw>
                </a:effectLst>
                <a:latin typeface="Comic Sans MS" panose="030F0702030302020204" pitchFamily="66" charset="0"/>
              </a:rPr>
              <a:t> y </a:t>
            </a:r>
            <a:r>
              <a:rPr lang="en-US" dirty="0" err="1" smtClean="0">
                <a:effectLst>
                  <a:outerShdw blurRad="38100" dist="38100" dir="2700000" algn="tl">
                    <a:srgbClr val="000000">
                      <a:alpha val="43137"/>
                    </a:srgbClr>
                  </a:outerShdw>
                </a:effectLst>
                <a:latin typeface="Comic Sans MS" panose="030F0702030302020204" pitchFamily="66" charset="0"/>
              </a:rPr>
              <a:t>metabólicas</a:t>
            </a:r>
            <a:r>
              <a:rPr lang="en-US" dirty="0" smtClean="0">
                <a:effectLst>
                  <a:outerShdw blurRad="38100" dist="38100" dir="2700000" algn="tl">
                    <a:srgbClr val="000000">
                      <a:alpha val="43137"/>
                    </a:srgbClr>
                  </a:outerShdw>
                </a:effectLst>
                <a:latin typeface="Comic Sans MS" panose="030F0702030302020204" pitchFamily="66" charset="0"/>
              </a:rPr>
              <a:t> </a:t>
            </a:r>
          </a:p>
          <a:p>
            <a:pPr algn="ctr"/>
            <a:r>
              <a:rPr lang="en-US" dirty="0" smtClean="0">
                <a:effectLst>
                  <a:outerShdw blurRad="38100" dist="38100" dir="2700000" algn="tl">
                    <a:srgbClr val="000000">
                      <a:alpha val="43137"/>
                    </a:srgbClr>
                  </a:outerShdw>
                </a:effectLst>
                <a:latin typeface="Comic Sans MS" panose="030F0702030302020204" pitchFamily="66" charset="0"/>
              </a:rPr>
              <a:t>entre Microbiota y </a:t>
            </a:r>
            <a:r>
              <a:rPr lang="en-US" dirty="0" err="1" smtClean="0">
                <a:effectLst>
                  <a:outerShdw blurRad="38100" dist="38100" dir="2700000" algn="tl">
                    <a:srgbClr val="000000">
                      <a:alpha val="43137"/>
                    </a:srgbClr>
                  </a:outerShdw>
                </a:effectLst>
                <a:latin typeface="Comic Sans MS" panose="030F0702030302020204" pitchFamily="66" charset="0"/>
              </a:rPr>
              <a:t>Hospedero</a:t>
            </a:r>
            <a:endParaRPr lang="es-VE"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235387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6735739" y="6567155"/>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9" name="6 CuadroTexto"/>
          <p:cNvSpPr txBox="1"/>
          <p:nvPr/>
        </p:nvSpPr>
        <p:spPr>
          <a:xfrm>
            <a:off x="261255" y="188640"/>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IIB2</a:t>
            </a:r>
            <a:endParaRPr lang="es-VE" sz="1600" dirty="0">
              <a:solidFill>
                <a:prstClr val="white"/>
              </a:solidFill>
              <a:latin typeface="Comic Sans MS" pitchFamily="66" charset="0"/>
            </a:endParaRPr>
          </a:p>
        </p:txBody>
      </p:sp>
      <p:sp>
        <p:nvSpPr>
          <p:cNvPr id="10" name="4 CuadroTexto"/>
          <p:cNvSpPr txBox="1"/>
          <p:nvPr/>
        </p:nvSpPr>
        <p:spPr>
          <a:xfrm>
            <a:off x="261255" y="569354"/>
            <a:ext cx="1574441"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b="1" dirty="0" smtClean="0">
                <a:latin typeface="Comic Sans MS" pitchFamily="66" charset="0"/>
              </a:rPr>
              <a:t>Microbiota y </a:t>
            </a:r>
          </a:p>
          <a:p>
            <a:r>
              <a:rPr lang="es-VE" sz="1400" b="1" dirty="0" err="1" smtClean="0">
                <a:latin typeface="Comic Sans MS" pitchFamily="66" charset="0"/>
              </a:rPr>
              <a:t>Enf</a:t>
            </a:r>
            <a:r>
              <a:rPr lang="es-VE" sz="1400" b="1" dirty="0" smtClean="0">
                <a:latin typeface="Comic Sans MS" pitchFamily="66" charset="0"/>
              </a:rPr>
              <a:t>. Metabólica</a:t>
            </a:r>
          </a:p>
          <a:p>
            <a:r>
              <a:rPr lang="es-VE" sz="1400" b="1" dirty="0" smtClean="0">
                <a:latin typeface="Comic Sans MS" pitchFamily="66" charset="0"/>
              </a:rPr>
              <a:t>Obesidad </a:t>
            </a: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5736" y="357917"/>
            <a:ext cx="5189220" cy="5184648"/>
          </a:xfrm>
          <a:prstGeom prst="rect">
            <a:avLst/>
          </a:prstGeom>
        </p:spPr>
      </p:pic>
      <p:sp>
        <p:nvSpPr>
          <p:cNvPr id="5" name="Rectángulo 4"/>
          <p:cNvSpPr/>
          <p:nvPr/>
        </p:nvSpPr>
        <p:spPr>
          <a:xfrm>
            <a:off x="2163739" y="5589381"/>
            <a:ext cx="4572000" cy="646331"/>
          </a:xfrm>
          <a:prstGeom prst="rect">
            <a:avLst/>
          </a:prstGeom>
        </p:spPr>
        <p:txBody>
          <a:bodyPr wrap="square">
            <a:spAutoFit/>
          </a:bodyPr>
          <a:lstStyle/>
          <a:p>
            <a:pPr algn="ctr"/>
            <a:r>
              <a:rPr lang="es-VE" sz="1200" dirty="0" err="1">
                <a:latin typeface="Times New Roman" panose="02020603050405020304" pitchFamily="18" charset="0"/>
                <a:cs typeface="Times New Roman" panose="02020603050405020304" pitchFamily="18" charset="0"/>
              </a:rPr>
              <a:t>Patrice</a:t>
            </a:r>
            <a:r>
              <a:rPr lang="es-VE" sz="1200" dirty="0">
                <a:latin typeface="Times New Roman" panose="02020603050405020304" pitchFamily="18" charset="0"/>
                <a:cs typeface="Times New Roman" panose="02020603050405020304" pitchFamily="18" charset="0"/>
              </a:rPr>
              <a:t> D. Cani1* and </a:t>
            </a:r>
            <a:r>
              <a:rPr lang="es-VE" sz="1200" dirty="0" err="1">
                <a:latin typeface="Times New Roman" panose="02020603050405020304" pitchFamily="18" charset="0"/>
                <a:cs typeface="Times New Roman" panose="02020603050405020304" pitchFamily="18" charset="0"/>
              </a:rPr>
              <a:t>Willem</a:t>
            </a:r>
            <a:r>
              <a:rPr lang="es-VE" sz="1200" dirty="0">
                <a:latin typeface="Times New Roman" panose="02020603050405020304" pitchFamily="18" charset="0"/>
                <a:cs typeface="Times New Roman" panose="02020603050405020304" pitchFamily="18" charset="0"/>
              </a:rPr>
              <a:t> M. de </a:t>
            </a:r>
            <a:r>
              <a:rPr lang="es-VE" sz="1200" dirty="0" smtClean="0">
                <a:latin typeface="Times New Roman" panose="02020603050405020304" pitchFamily="18" charset="0"/>
                <a:cs typeface="Times New Roman" panose="02020603050405020304" pitchFamily="18" charset="0"/>
              </a:rPr>
              <a:t>Vos. </a:t>
            </a:r>
            <a:r>
              <a:rPr lang="es-VE" sz="1200" i="1" dirty="0" err="1" smtClean="0">
                <a:latin typeface="Times New Roman" panose="02020603050405020304" pitchFamily="18" charset="0"/>
                <a:cs typeface="Times New Roman" panose="02020603050405020304" pitchFamily="18" charset="0"/>
              </a:rPr>
              <a:t>Next-Generation</a:t>
            </a:r>
            <a:r>
              <a:rPr lang="es-VE" sz="1200" i="1" dirty="0" smtClean="0">
                <a:latin typeface="Times New Roman" panose="02020603050405020304" pitchFamily="18" charset="0"/>
                <a:cs typeface="Times New Roman" panose="02020603050405020304" pitchFamily="18" charset="0"/>
              </a:rPr>
              <a:t> </a:t>
            </a:r>
            <a:r>
              <a:rPr lang="es-VE" sz="1200" i="1" dirty="0">
                <a:latin typeface="Times New Roman" panose="02020603050405020304" pitchFamily="18" charset="0"/>
                <a:cs typeface="Times New Roman" panose="02020603050405020304" pitchFamily="18" charset="0"/>
              </a:rPr>
              <a:t>Beneficial</a:t>
            </a:r>
          </a:p>
          <a:p>
            <a:pPr algn="ctr"/>
            <a:r>
              <a:rPr lang="en-US" sz="1200" i="1" dirty="0">
                <a:latin typeface="Times New Roman" panose="02020603050405020304" pitchFamily="18" charset="0"/>
                <a:cs typeface="Times New Roman" panose="02020603050405020304" pitchFamily="18" charset="0"/>
              </a:rPr>
              <a:t>Microbes: The Case of </a:t>
            </a:r>
            <a:r>
              <a:rPr lang="en-US" sz="1200" i="1" dirty="0" err="1" smtClean="0">
                <a:latin typeface="Times New Roman" panose="02020603050405020304" pitchFamily="18" charset="0"/>
                <a:cs typeface="Times New Roman" panose="02020603050405020304" pitchFamily="18" charset="0"/>
              </a:rPr>
              <a:t>Akkermansia</a:t>
            </a:r>
            <a:r>
              <a:rPr lang="en-US"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muciniphila</a:t>
            </a:r>
            <a:endParaRPr lang="es-VE" sz="1200" i="1" dirty="0">
              <a:latin typeface="Times New Roman" panose="02020603050405020304" pitchFamily="18" charset="0"/>
              <a:cs typeface="Times New Roman" panose="02020603050405020304" pitchFamily="18" charset="0"/>
            </a:endParaRPr>
          </a:p>
          <a:p>
            <a:pPr algn="ctr"/>
            <a:r>
              <a:rPr lang="es-VE" sz="1200" dirty="0" err="1" smtClean="0">
                <a:latin typeface="Times New Roman" panose="02020603050405020304" pitchFamily="18" charset="0"/>
                <a:cs typeface="Times New Roman" panose="02020603050405020304" pitchFamily="18" charset="0"/>
              </a:rPr>
              <a:t>Frontiers</a:t>
            </a:r>
            <a:r>
              <a:rPr lang="es-VE" sz="1200" dirty="0" smtClean="0">
                <a:latin typeface="Times New Roman" panose="02020603050405020304" pitchFamily="18" charset="0"/>
                <a:cs typeface="Times New Roman" panose="02020603050405020304" pitchFamily="18" charset="0"/>
              </a:rPr>
              <a:t> in </a:t>
            </a:r>
            <a:r>
              <a:rPr lang="es-VE" sz="1200" dirty="0" err="1" smtClean="0">
                <a:latin typeface="Times New Roman" panose="02020603050405020304" pitchFamily="18" charset="0"/>
                <a:cs typeface="Times New Roman" panose="02020603050405020304" pitchFamily="18" charset="0"/>
              </a:rPr>
              <a:t>Microbiology</a:t>
            </a:r>
            <a:r>
              <a:rPr lang="es-VE" sz="1200" dirty="0" smtClean="0">
                <a:latin typeface="Times New Roman" panose="02020603050405020304" pitchFamily="18" charset="0"/>
                <a:cs typeface="Times New Roman" panose="02020603050405020304" pitchFamily="18" charset="0"/>
              </a:rPr>
              <a:t> 2017:doi</a:t>
            </a:r>
            <a:r>
              <a:rPr lang="es-VE" sz="1200" dirty="0">
                <a:latin typeface="Times New Roman" panose="02020603050405020304" pitchFamily="18" charset="0"/>
                <a:cs typeface="Times New Roman" panose="02020603050405020304" pitchFamily="18" charset="0"/>
              </a:rPr>
              <a:t>: 10.3389/fmicb.2017.01765</a:t>
            </a:r>
          </a:p>
        </p:txBody>
      </p:sp>
    </p:spTree>
    <p:extLst>
      <p:ext uri="{BB962C8B-B14F-4D97-AF65-F5344CB8AC3E}">
        <p14:creationId xmlns:p14="http://schemas.microsoft.com/office/powerpoint/2010/main" val="15308146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6735739" y="6567155"/>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9" name="6 CuadroTexto"/>
          <p:cNvSpPr txBox="1"/>
          <p:nvPr/>
        </p:nvSpPr>
        <p:spPr>
          <a:xfrm>
            <a:off x="261255" y="188640"/>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IIB2</a:t>
            </a:r>
            <a:endParaRPr lang="es-VE" sz="1600" dirty="0">
              <a:solidFill>
                <a:prstClr val="white"/>
              </a:solidFill>
              <a:latin typeface="Comic Sans MS" pitchFamily="66" charset="0"/>
            </a:endParaRPr>
          </a:p>
        </p:txBody>
      </p:sp>
      <p:sp>
        <p:nvSpPr>
          <p:cNvPr id="10" name="4 CuadroTexto"/>
          <p:cNvSpPr txBox="1"/>
          <p:nvPr/>
        </p:nvSpPr>
        <p:spPr>
          <a:xfrm>
            <a:off x="261255" y="569354"/>
            <a:ext cx="1574441"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b="1" dirty="0" smtClean="0">
                <a:latin typeface="Comic Sans MS" pitchFamily="66" charset="0"/>
              </a:rPr>
              <a:t>Microbiota y </a:t>
            </a:r>
          </a:p>
          <a:p>
            <a:r>
              <a:rPr lang="es-VE" sz="1400" b="1" dirty="0" err="1" smtClean="0">
                <a:latin typeface="Comic Sans MS" pitchFamily="66" charset="0"/>
              </a:rPr>
              <a:t>Enf</a:t>
            </a:r>
            <a:r>
              <a:rPr lang="es-VE" sz="1400" b="1" dirty="0" smtClean="0">
                <a:latin typeface="Comic Sans MS" pitchFamily="66" charset="0"/>
              </a:rPr>
              <a:t>. Metabólica</a:t>
            </a:r>
          </a:p>
          <a:p>
            <a:r>
              <a:rPr lang="es-VE" sz="1400" b="1" dirty="0" smtClean="0">
                <a:latin typeface="Comic Sans MS" pitchFamily="66" charset="0"/>
              </a:rPr>
              <a:t>Obesidad </a:t>
            </a:r>
          </a:p>
        </p:txBody>
      </p:sp>
      <p:sp>
        <p:nvSpPr>
          <p:cNvPr id="2" name="Rectángulo 1"/>
          <p:cNvSpPr/>
          <p:nvPr/>
        </p:nvSpPr>
        <p:spPr>
          <a:xfrm>
            <a:off x="1835696" y="1484784"/>
            <a:ext cx="6390456" cy="3693319"/>
          </a:xfrm>
          <a:prstGeom prst="rect">
            <a:avLst/>
          </a:prstGeom>
        </p:spPr>
        <p:txBody>
          <a:bodyPr wrap="square">
            <a:spAutoFit/>
          </a:bodyPr>
          <a:lstStyle/>
          <a:p>
            <a:r>
              <a:rPr lang="en-US" dirty="0"/>
              <a:t>Effects of </a:t>
            </a:r>
            <a:r>
              <a:rPr lang="en-US" i="1" dirty="0"/>
              <a:t>A. </a:t>
            </a:r>
            <a:r>
              <a:rPr lang="en-US" i="1" dirty="0" err="1"/>
              <a:t>muciniphila</a:t>
            </a:r>
            <a:r>
              <a:rPr lang="en-US" dirty="0"/>
              <a:t> and derived products on host metabolism. </a:t>
            </a:r>
            <a:r>
              <a:rPr lang="en-US" i="1" dirty="0"/>
              <a:t>A. </a:t>
            </a:r>
            <a:r>
              <a:rPr lang="en-US" i="1" dirty="0" err="1"/>
              <a:t>muciniphila</a:t>
            </a:r>
            <a:r>
              <a:rPr lang="en-US" dirty="0"/>
              <a:t> has been found to be lower in several conditions such as during obesity, diabetes, intestinal inflammation, liver diseases, or chronic alcohol consumption. This is associated with an altered gut barrier function leading to an increased plasma LPS levels and eventually triggering low grade inflammation and metabolic disorders. </a:t>
            </a:r>
            <a:r>
              <a:rPr lang="en-US" i="1" dirty="0"/>
              <a:t>A. </a:t>
            </a:r>
            <a:r>
              <a:rPr lang="en-US" i="1" dirty="0" err="1"/>
              <a:t>muciniphila</a:t>
            </a:r>
            <a:r>
              <a:rPr lang="en-US" dirty="0"/>
              <a:t> alive or pasteurized as well as Amuc_1100 has been shown to restore gut barrier function likely by acting on TLR2 and restoring appropriate tight junction expression. All these results are associated with an increased mucus later thickness and an improvement of metabolic disorders. It is worth noting that an exploratory human investigation has shown that </a:t>
            </a:r>
            <a:r>
              <a:rPr lang="en-US" i="1" dirty="0"/>
              <a:t>A. </a:t>
            </a:r>
            <a:r>
              <a:rPr lang="en-US" i="1" dirty="0" err="1"/>
              <a:t>muciniphila</a:t>
            </a:r>
            <a:r>
              <a:rPr lang="en-US" dirty="0"/>
              <a:t> is apparently safe.</a:t>
            </a:r>
            <a:endParaRPr lang="es-VE" dirty="0"/>
          </a:p>
        </p:txBody>
      </p:sp>
      <p:sp>
        <p:nvSpPr>
          <p:cNvPr id="12" name="Rectángulo 11"/>
          <p:cNvSpPr/>
          <p:nvPr/>
        </p:nvSpPr>
        <p:spPr>
          <a:xfrm>
            <a:off x="2286000" y="5226297"/>
            <a:ext cx="4572000" cy="646331"/>
          </a:xfrm>
          <a:prstGeom prst="rect">
            <a:avLst/>
          </a:prstGeom>
        </p:spPr>
        <p:txBody>
          <a:bodyPr wrap="square">
            <a:spAutoFit/>
          </a:bodyPr>
          <a:lstStyle/>
          <a:p>
            <a:pPr algn="ctr"/>
            <a:r>
              <a:rPr lang="es-VE" sz="1200" dirty="0" err="1">
                <a:latin typeface="Times New Roman" panose="02020603050405020304" pitchFamily="18" charset="0"/>
                <a:cs typeface="Times New Roman" panose="02020603050405020304" pitchFamily="18" charset="0"/>
              </a:rPr>
              <a:t>Patrice</a:t>
            </a:r>
            <a:r>
              <a:rPr lang="es-VE" sz="1200" dirty="0">
                <a:latin typeface="Times New Roman" panose="02020603050405020304" pitchFamily="18" charset="0"/>
                <a:cs typeface="Times New Roman" panose="02020603050405020304" pitchFamily="18" charset="0"/>
              </a:rPr>
              <a:t> D. Cani1* and </a:t>
            </a:r>
            <a:r>
              <a:rPr lang="es-VE" sz="1200" dirty="0" err="1">
                <a:latin typeface="Times New Roman" panose="02020603050405020304" pitchFamily="18" charset="0"/>
                <a:cs typeface="Times New Roman" panose="02020603050405020304" pitchFamily="18" charset="0"/>
              </a:rPr>
              <a:t>Willem</a:t>
            </a:r>
            <a:r>
              <a:rPr lang="es-VE" sz="1200" dirty="0">
                <a:latin typeface="Times New Roman" panose="02020603050405020304" pitchFamily="18" charset="0"/>
                <a:cs typeface="Times New Roman" panose="02020603050405020304" pitchFamily="18" charset="0"/>
              </a:rPr>
              <a:t> M. de </a:t>
            </a:r>
            <a:r>
              <a:rPr lang="es-VE" sz="1200" dirty="0" smtClean="0">
                <a:latin typeface="Times New Roman" panose="02020603050405020304" pitchFamily="18" charset="0"/>
                <a:cs typeface="Times New Roman" panose="02020603050405020304" pitchFamily="18" charset="0"/>
              </a:rPr>
              <a:t>Vos. </a:t>
            </a:r>
            <a:r>
              <a:rPr lang="es-VE" sz="1200" i="1" dirty="0" err="1" smtClean="0">
                <a:latin typeface="Times New Roman" panose="02020603050405020304" pitchFamily="18" charset="0"/>
                <a:cs typeface="Times New Roman" panose="02020603050405020304" pitchFamily="18" charset="0"/>
              </a:rPr>
              <a:t>Next-Generation</a:t>
            </a:r>
            <a:r>
              <a:rPr lang="es-VE" sz="1200" i="1" dirty="0" smtClean="0">
                <a:latin typeface="Times New Roman" panose="02020603050405020304" pitchFamily="18" charset="0"/>
                <a:cs typeface="Times New Roman" panose="02020603050405020304" pitchFamily="18" charset="0"/>
              </a:rPr>
              <a:t> </a:t>
            </a:r>
            <a:r>
              <a:rPr lang="es-VE" sz="1200" i="1" dirty="0">
                <a:latin typeface="Times New Roman" panose="02020603050405020304" pitchFamily="18" charset="0"/>
                <a:cs typeface="Times New Roman" panose="02020603050405020304" pitchFamily="18" charset="0"/>
              </a:rPr>
              <a:t>Beneficial</a:t>
            </a:r>
          </a:p>
          <a:p>
            <a:pPr algn="ctr"/>
            <a:r>
              <a:rPr lang="en-US" sz="1200" i="1" dirty="0">
                <a:latin typeface="Times New Roman" panose="02020603050405020304" pitchFamily="18" charset="0"/>
                <a:cs typeface="Times New Roman" panose="02020603050405020304" pitchFamily="18" charset="0"/>
              </a:rPr>
              <a:t>Microbes: The Case of </a:t>
            </a:r>
            <a:r>
              <a:rPr lang="en-US" sz="1200" i="1" dirty="0" err="1" smtClean="0">
                <a:latin typeface="Times New Roman" panose="02020603050405020304" pitchFamily="18" charset="0"/>
                <a:cs typeface="Times New Roman" panose="02020603050405020304" pitchFamily="18" charset="0"/>
              </a:rPr>
              <a:t>Akkermansia</a:t>
            </a:r>
            <a:r>
              <a:rPr lang="en-US"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muciniphila</a:t>
            </a:r>
            <a:endParaRPr lang="es-VE" sz="1200" i="1" dirty="0">
              <a:latin typeface="Times New Roman" panose="02020603050405020304" pitchFamily="18" charset="0"/>
              <a:cs typeface="Times New Roman" panose="02020603050405020304" pitchFamily="18" charset="0"/>
            </a:endParaRPr>
          </a:p>
          <a:p>
            <a:pPr algn="ctr"/>
            <a:r>
              <a:rPr lang="es-VE" sz="1200" dirty="0" err="1" smtClean="0">
                <a:latin typeface="Times New Roman" panose="02020603050405020304" pitchFamily="18" charset="0"/>
                <a:cs typeface="Times New Roman" panose="02020603050405020304" pitchFamily="18" charset="0"/>
              </a:rPr>
              <a:t>Frontiers</a:t>
            </a:r>
            <a:r>
              <a:rPr lang="es-VE" sz="1200" dirty="0" smtClean="0">
                <a:latin typeface="Times New Roman" panose="02020603050405020304" pitchFamily="18" charset="0"/>
                <a:cs typeface="Times New Roman" panose="02020603050405020304" pitchFamily="18" charset="0"/>
              </a:rPr>
              <a:t> in </a:t>
            </a:r>
            <a:r>
              <a:rPr lang="es-VE" sz="1200" dirty="0" err="1" smtClean="0">
                <a:latin typeface="Times New Roman" panose="02020603050405020304" pitchFamily="18" charset="0"/>
                <a:cs typeface="Times New Roman" panose="02020603050405020304" pitchFamily="18" charset="0"/>
              </a:rPr>
              <a:t>Microbiology</a:t>
            </a:r>
            <a:r>
              <a:rPr lang="es-VE" sz="1200" dirty="0" smtClean="0">
                <a:latin typeface="Times New Roman" panose="02020603050405020304" pitchFamily="18" charset="0"/>
                <a:cs typeface="Times New Roman" panose="02020603050405020304" pitchFamily="18" charset="0"/>
              </a:rPr>
              <a:t> 2017:doi</a:t>
            </a:r>
            <a:r>
              <a:rPr lang="es-VE" sz="1200" dirty="0">
                <a:latin typeface="Times New Roman" panose="02020603050405020304" pitchFamily="18" charset="0"/>
                <a:cs typeface="Times New Roman" panose="02020603050405020304" pitchFamily="18" charset="0"/>
              </a:rPr>
              <a:t>: 10.3389/fmicb.2017.01765</a:t>
            </a:r>
          </a:p>
        </p:txBody>
      </p:sp>
    </p:spTree>
    <p:extLst>
      <p:ext uri="{BB962C8B-B14F-4D97-AF65-F5344CB8AC3E}">
        <p14:creationId xmlns:p14="http://schemas.microsoft.com/office/powerpoint/2010/main" val="34929574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7184809" y="6649366"/>
            <a:ext cx="1959191" cy="215444"/>
          </a:xfrm>
          <a:prstGeom prst="rect">
            <a:avLst/>
          </a:prstGeom>
          <a:noFill/>
        </p:spPr>
        <p:txBody>
          <a:bodyPr wrap="none" rtlCol="0">
            <a:spAutoFit/>
          </a:bodyPr>
          <a:lstStyle/>
          <a:p>
            <a:r>
              <a:rPr lang="es-VE" sz="8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800" dirty="0">
              <a:solidFill>
                <a:schemeClr val="bg1">
                  <a:lumMod val="65000"/>
                </a:schemeClr>
              </a:solidFill>
              <a:latin typeface="Arial" panose="020B0604020202020204" pitchFamily="34" charset="0"/>
              <a:cs typeface="Arial" panose="020B0604020202020204" pitchFamily="34" charset="0"/>
            </a:endParaRPr>
          </a:p>
        </p:txBody>
      </p:sp>
      <p:pic>
        <p:nvPicPr>
          <p:cNvPr id="7" name="Imagen 6"/>
          <p:cNvPicPr>
            <a:picLocks noChangeAspect="1"/>
          </p:cNvPicPr>
          <p:nvPr/>
        </p:nvPicPr>
        <p:blipFill rotWithShape="1">
          <a:blip r:embed="rId2">
            <a:extLst>
              <a:ext uri="{28A0092B-C50C-407E-A947-70E740481C1C}">
                <a14:useLocalDpi xmlns:a14="http://schemas.microsoft.com/office/drawing/2010/main" val="0"/>
              </a:ext>
            </a:extLst>
          </a:blip>
          <a:srcRect b="38044"/>
          <a:stretch/>
        </p:blipFill>
        <p:spPr>
          <a:xfrm>
            <a:off x="599453" y="1088039"/>
            <a:ext cx="7920880" cy="5208295"/>
          </a:xfrm>
          <a:prstGeom prst="rect">
            <a:avLst/>
          </a:prstGeom>
        </p:spPr>
      </p:pic>
      <p:sp>
        <p:nvSpPr>
          <p:cNvPr id="8" name="Rectángulo 7"/>
          <p:cNvSpPr/>
          <p:nvPr/>
        </p:nvSpPr>
        <p:spPr>
          <a:xfrm>
            <a:off x="2819374" y="6152376"/>
            <a:ext cx="6130047" cy="400110"/>
          </a:xfrm>
          <a:prstGeom prst="rect">
            <a:avLst/>
          </a:prstGeom>
        </p:spPr>
        <p:txBody>
          <a:bodyPr wrap="square">
            <a:spAutoFit/>
          </a:bodyPr>
          <a:lstStyle/>
          <a:p>
            <a:pPr algn="ctr"/>
            <a:r>
              <a:rPr lang="es-VE" sz="1000" dirty="0" smtClean="0">
                <a:latin typeface="Times New Roman" panose="02020603050405020304" pitchFamily="18" charset="0"/>
                <a:cs typeface="Times New Roman" panose="02020603050405020304" pitchFamily="18" charset="0"/>
              </a:rPr>
              <a:t>CL</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Boulangé</a:t>
            </a:r>
            <a:r>
              <a:rPr lang="es-VE" sz="1000" dirty="0">
                <a:latin typeface="Times New Roman" panose="02020603050405020304" pitchFamily="18" charset="0"/>
                <a:cs typeface="Times New Roman" panose="02020603050405020304" pitchFamily="18" charset="0"/>
              </a:rPr>
              <a:t>, AL. </a:t>
            </a:r>
            <a:r>
              <a:rPr lang="es-VE" sz="1000" dirty="0" err="1">
                <a:latin typeface="Times New Roman" panose="02020603050405020304" pitchFamily="18" charset="0"/>
                <a:cs typeface="Times New Roman" panose="02020603050405020304" pitchFamily="18" charset="0"/>
              </a:rPr>
              <a:t>Neves</a:t>
            </a:r>
            <a:r>
              <a:rPr lang="es-VE" sz="1000" dirty="0">
                <a:latin typeface="Times New Roman" panose="02020603050405020304" pitchFamily="18" charset="0"/>
                <a:cs typeface="Times New Roman" panose="02020603050405020304" pitchFamily="18" charset="0"/>
              </a:rPr>
              <a:t>, J. </a:t>
            </a:r>
            <a:r>
              <a:rPr lang="es-VE" sz="1000" dirty="0" err="1">
                <a:latin typeface="Times New Roman" panose="02020603050405020304" pitchFamily="18" charset="0"/>
                <a:cs typeface="Times New Roman" panose="02020603050405020304" pitchFamily="18" charset="0"/>
              </a:rPr>
              <a:t>Chilloux</a:t>
            </a:r>
            <a:r>
              <a:rPr lang="es-VE" sz="1000" dirty="0">
                <a:latin typeface="Times New Roman" panose="02020603050405020304" pitchFamily="18" charset="0"/>
                <a:cs typeface="Times New Roman" panose="02020603050405020304" pitchFamily="18" charset="0"/>
              </a:rPr>
              <a:t>, JK. </a:t>
            </a:r>
            <a:r>
              <a:rPr lang="es-VE" sz="1000" dirty="0" err="1">
                <a:latin typeface="Times New Roman" panose="02020603050405020304" pitchFamily="18" charset="0"/>
                <a:cs typeface="Times New Roman" panose="02020603050405020304" pitchFamily="18" charset="0"/>
              </a:rPr>
              <a:t>Nicholson</a:t>
            </a:r>
            <a:r>
              <a:rPr lang="es-VE" sz="1000" dirty="0">
                <a:latin typeface="Times New Roman" panose="02020603050405020304" pitchFamily="18" charset="0"/>
                <a:cs typeface="Times New Roman" panose="02020603050405020304" pitchFamily="18" charset="0"/>
              </a:rPr>
              <a:t> M-E. Dumas</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Impact</a:t>
            </a:r>
            <a:r>
              <a:rPr lang="es-VE" sz="1000" i="1" dirty="0">
                <a:latin typeface="Times New Roman" panose="02020603050405020304" pitchFamily="18" charset="0"/>
                <a:cs typeface="Times New Roman" panose="02020603050405020304" pitchFamily="18" charset="0"/>
              </a:rPr>
              <a:t> of </a:t>
            </a:r>
            <a:r>
              <a:rPr lang="es-VE" sz="1000" i="1" dirty="0" err="1">
                <a:latin typeface="Times New Roman" panose="02020603050405020304" pitchFamily="18" charset="0"/>
                <a:cs typeface="Times New Roman" panose="02020603050405020304" pitchFamily="18" charset="0"/>
              </a:rPr>
              <a:t>the</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gut</a:t>
            </a:r>
            <a:r>
              <a:rPr lang="es-VE" sz="1000" i="1" dirty="0">
                <a:latin typeface="Times New Roman" panose="02020603050405020304" pitchFamily="18" charset="0"/>
                <a:cs typeface="Times New Roman" panose="02020603050405020304" pitchFamily="18" charset="0"/>
              </a:rPr>
              <a:t> microbiota </a:t>
            </a:r>
            <a:r>
              <a:rPr lang="es-VE" sz="1000" i="1" dirty="0" err="1">
                <a:latin typeface="Times New Roman" panose="02020603050405020304" pitchFamily="18" charset="0"/>
                <a:cs typeface="Times New Roman" panose="02020603050405020304" pitchFamily="18" charset="0"/>
              </a:rPr>
              <a:t>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inflammation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obesity</a:t>
            </a:r>
            <a:r>
              <a:rPr lang="es-VE" sz="1000" i="1" dirty="0">
                <a:latin typeface="Times New Roman" panose="02020603050405020304" pitchFamily="18" charset="0"/>
                <a:cs typeface="Times New Roman" panose="02020603050405020304" pitchFamily="18" charset="0"/>
              </a:rPr>
              <a:t>, and </a:t>
            </a:r>
            <a:r>
              <a:rPr lang="es-VE" sz="1000" i="1" dirty="0" err="1">
                <a:latin typeface="Times New Roman" panose="02020603050405020304" pitchFamily="18" charset="0"/>
                <a:cs typeface="Times New Roman" panose="02020603050405020304" pitchFamily="18" charset="0"/>
              </a:rPr>
              <a:t>metabolic</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disease</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Genome</a:t>
            </a:r>
            <a:r>
              <a:rPr lang="es-VE" sz="1000" dirty="0">
                <a:latin typeface="Times New Roman" panose="02020603050405020304" pitchFamily="18" charset="0"/>
                <a:cs typeface="Times New Roman" panose="02020603050405020304" pitchFamily="18" charset="0"/>
              </a:rPr>
              <a:t> Medicine </a:t>
            </a:r>
            <a:r>
              <a:rPr lang="es-VE" sz="1000" b="1" dirty="0">
                <a:latin typeface="Times New Roman" panose="02020603050405020304" pitchFamily="18" charset="0"/>
                <a:cs typeface="Times New Roman" panose="02020603050405020304" pitchFamily="18" charset="0"/>
              </a:rPr>
              <a:t>2016</a:t>
            </a:r>
            <a:r>
              <a:rPr lang="es-VE" sz="1000" dirty="0">
                <a:latin typeface="Times New Roman" panose="02020603050405020304" pitchFamily="18" charset="0"/>
                <a:cs typeface="Times New Roman" panose="02020603050405020304" pitchFamily="18" charset="0"/>
              </a:rPr>
              <a:t>;8:42 </a:t>
            </a:r>
          </a:p>
        </p:txBody>
      </p:sp>
      <p:sp>
        <p:nvSpPr>
          <p:cNvPr id="9" name="Rectángulo 8"/>
          <p:cNvSpPr/>
          <p:nvPr/>
        </p:nvSpPr>
        <p:spPr>
          <a:xfrm>
            <a:off x="2339752" y="271100"/>
            <a:ext cx="5658789" cy="646331"/>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dirty="0" err="1" smtClean="0">
                <a:effectLst>
                  <a:outerShdw blurRad="38100" dist="38100" dir="2700000" algn="tl">
                    <a:srgbClr val="000000">
                      <a:alpha val="43137"/>
                    </a:srgbClr>
                  </a:outerShdw>
                </a:effectLst>
                <a:latin typeface="Comic Sans MS" panose="030F0702030302020204" pitchFamily="66" charset="0"/>
              </a:rPr>
              <a:t>Inducción</a:t>
            </a:r>
            <a:r>
              <a:rPr lang="en-US" dirty="0" smtClean="0">
                <a:effectLst>
                  <a:outerShdw blurRad="38100" dist="38100" dir="2700000" algn="tl">
                    <a:srgbClr val="000000">
                      <a:alpha val="43137"/>
                    </a:srgbClr>
                  </a:outerShdw>
                </a:effectLst>
                <a:latin typeface="Comic Sans MS" panose="030F0702030302020204" pitchFamily="66" charset="0"/>
              </a:rPr>
              <a:t> de </a:t>
            </a:r>
            <a:r>
              <a:rPr lang="en-US" dirty="0" err="1" smtClean="0">
                <a:effectLst>
                  <a:outerShdw blurRad="38100" dist="38100" dir="2700000" algn="tl">
                    <a:srgbClr val="000000">
                      <a:alpha val="43137"/>
                    </a:srgbClr>
                  </a:outerShdw>
                </a:effectLst>
                <a:latin typeface="Comic Sans MS" panose="030F0702030302020204" pitchFamily="66" charset="0"/>
              </a:rPr>
              <a:t>señales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inflamatorias</a:t>
            </a:r>
            <a:r>
              <a:rPr lang="en-US" dirty="0" smtClean="0">
                <a:effectLst>
                  <a:outerShdw blurRad="38100" dist="38100" dir="2700000" algn="tl">
                    <a:srgbClr val="000000">
                      <a:alpha val="43137"/>
                    </a:srgbClr>
                  </a:outerShdw>
                </a:effectLst>
                <a:latin typeface="Comic Sans MS" panose="030F0702030302020204" pitchFamily="66" charset="0"/>
              </a:rPr>
              <a:t> en </a:t>
            </a:r>
            <a:r>
              <a:rPr lang="en-US" dirty="0" err="1" smtClean="0">
                <a:effectLst>
                  <a:outerShdw blurRad="38100" dist="38100" dir="2700000" algn="tl">
                    <a:srgbClr val="000000">
                      <a:alpha val="43137"/>
                    </a:srgbClr>
                  </a:outerShdw>
                </a:effectLst>
                <a:latin typeface="Comic Sans MS" panose="030F0702030302020204" pitchFamily="66" charset="0"/>
              </a:rPr>
              <a:t>macrófagos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proinflamatorios</a:t>
            </a:r>
            <a:r>
              <a:rPr lang="en-US" dirty="0" smtClean="0">
                <a:effectLst>
                  <a:outerShdw blurRad="38100" dist="38100" dir="2700000" algn="tl">
                    <a:srgbClr val="000000">
                      <a:alpha val="43137"/>
                    </a:srgbClr>
                  </a:outerShdw>
                </a:effectLst>
                <a:latin typeface="Comic Sans MS" panose="030F0702030302020204" pitchFamily="66" charset="0"/>
              </a:rPr>
              <a:t> y </a:t>
            </a:r>
            <a:r>
              <a:rPr lang="en-US" dirty="0" err="1" smtClean="0">
                <a:effectLst>
                  <a:outerShdw blurRad="38100" dist="38100" dir="2700000" algn="tl">
                    <a:srgbClr val="000000">
                      <a:alpha val="43137"/>
                    </a:srgbClr>
                  </a:outerShdw>
                </a:effectLst>
                <a:latin typeface="Comic Sans MS" panose="030F0702030302020204" pitchFamily="66" charset="0"/>
              </a:rPr>
              <a:t>su</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conexión</a:t>
            </a:r>
            <a:r>
              <a:rPr lang="en-US" dirty="0" smtClean="0">
                <a:effectLst>
                  <a:outerShdw blurRad="38100" dist="38100" dir="2700000" algn="tl">
                    <a:srgbClr val="000000">
                      <a:alpha val="43137"/>
                    </a:srgbClr>
                  </a:outerShdw>
                </a:effectLst>
                <a:latin typeface="Comic Sans MS" panose="030F0702030302020204" pitchFamily="66" charset="0"/>
              </a:rPr>
              <a:t> con </a:t>
            </a:r>
            <a:r>
              <a:rPr lang="en-US" dirty="0" err="1" smtClean="0">
                <a:effectLst>
                  <a:outerShdw blurRad="38100" dist="38100" dir="2700000" algn="tl">
                    <a:srgbClr val="000000">
                      <a:alpha val="43137"/>
                    </a:srgbClr>
                  </a:outerShdw>
                </a:effectLst>
                <a:latin typeface="Comic Sans MS" panose="030F0702030302020204" pitchFamily="66" charset="0"/>
              </a:rPr>
              <a:t>vías</a:t>
            </a:r>
            <a:r>
              <a:rPr lang="en-US" dirty="0" smtClean="0">
                <a:effectLst>
                  <a:outerShdw blurRad="38100" dist="38100" dir="2700000" algn="tl">
                    <a:srgbClr val="000000">
                      <a:alpha val="43137"/>
                    </a:srgbClr>
                  </a:outerShdw>
                </a:effectLst>
                <a:latin typeface="Comic Sans MS" panose="030F0702030302020204" pitchFamily="66" charset="0"/>
              </a:rPr>
              <a:t> de </a:t>
            </a:r>
            <a:r>
              <a:rPr lang="en-US" dirty="0" err="1" smtClean="0">
                <a:effectLst>
                  <a:outerShdw blurRad="38100" dist="38100" dir="2700000" algn="tl">
                    <a:srgbClr val="000000">
                      <a:alpha val="43137"/>
                    </a:srgbClr>
                  </a:outerShdw>
                </a:effectLst>
                <a:latin typeface="Comic Sans MS" panose="030F0702030302020204" pitchFamily="66" charset="0"/>
              </a:rPr>
              <a:t>insulina</a:t>
            </a:r>
            <a:endParaRPr lang="es-VE" dirty="0">
              <a:effectLst>
                <a:outerShdw blurRad="38100" dist="38100" dir="2700000" algn="tl">
                  <a:srgbClr val="000000">
                    <a:alpha val="43137"/>
                  </a:srgbClr>
                </a:outerShdw>
              </a:effectLst>
              <a:latin typeface="Comic Sans MS" panose="030F0702030302020204" pitchFamily="66" charset="0"/>
            </a:endParaRPr>
          </a:p>
        </p:txBody>
      </p:sp>
      <p:sp>
        <p:nvSpPr>
          <p:cNvPr id="18" name="4 CuadroTexto"/>
          <p:cNvSpPr txBox="1"/>
          <p:nvPr/>
        </p:nvSpPr>
        <p:spPr>
          <a:xfrm>
            <a:off x="6383551" y="2674110"/>
            <a:ext cx="1346960" cy="369332"/>
          </a:xfrm>
          <a:prstGeom prst="rect">
            <a:avLst/>
          </a:prstGeom>
          <a:solidFill>
            <a:schemeClr val="accent6">
              <a:lumMod val="20000"/>
              <a:lumOff val="80000"/>
            </a:schemeClr>
          </a:solidFill>
          <a:ln w="28575">
            <a:noFill/>
          </a:ln>
          <a:effectLst>
            <a:outerShdw blurRad="50800" dist="38100" dir="2700000" algn="tl" rotWithShape="0">
              <a:prstClr val="black">
                <a:alpha val="40000"/>
              </a:prstClr>
            </a:outerShdw>
          </a:effectLst>
        </p:spPr>
        <p:txBody>
          <a:bodyPr wrap="square" rtlCol="0">
            <a:spAutoFit/>
          </a:bodyPr>
          <a:lstStyle/>
          <a:p>
            <a:pPr algn="ctr"/>
            <a:r>
              <a:rPr lang="es-VE" b="1" dirty="0" smtClean="0">
                <a:latin typeface="Comic Sans MS" pitchFamily="66" charset="0"/>
              </a:rPr>
              <a:t>Macrófago</a:t>
            </a:r>
          </a:p>
        </p:txBody>
      </p:sp>
      <p:sp>
        <p:nvSpPr>
          <p:cNvPr id="19" name="4 CuadroTexto"/>
          <p:cNvSpPr txBox="1"/>
          <p:nvPr/>
        </p:nvSpPr>
        <p:spPr>
          <a:xfrm>
            <a:off x="3654950" y="5247031"/>
            <a:ext cx="749675" cy="307777"/>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400" dirty="0" smtClean="0">
                <a:effectLst>
                  <a:outerShdw blurRad="38100" dist="38100" dir="2700000" algn="tl">
                    <a:srgbClr val="000000">
                      <a:alpha val="43137"/>
                    </a:srgbClr>
                  </a:outerShdw>
                </a:effectLst>
                <a:latin typeface="Comic Sans MS" pitchFamily="66" charset="0"/>
              </a:rPr>
              <a:t>Núcleo</a:t>
            </a:r>
          </a:p>
        </p:txBody>
      </p:sp>
      <p:sp>
        <p:nvSpPr>
          <p:cNvPr id="2" name="Rectángulo 1"/>
          <p:cNvSpPr/>
          <p:nvPr/>
        </p:nvSpPr>
        <p:spPr>
          <a:xfrm>
            <a:off x="1024754" y="1365038"/>
            <a:ext cx="553660" cy="3139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1325159" y="1879905"/>
            <a:ext cx="553660" cy="3452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Rectángulo 22"/>
          <p:cNvSpPr/>
          <p:nvPr/>
        </p:nvSpPr>
        <p:spPr>
          <a:xfrm>
            <a:off x="1952232" y="1149595"/>
            <a:ext cx="1395632" cy="1538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4 CuadroTexto"/>
          <p:cNvSpPr txBox="1"/>
          <p:nvPr/>
        </p:nvSpPr>
        <p:spPr>
          <a:xfrm>
            <a:off x="1360109" y="1040855"/>
            <a:ext cx="2347843" cy="307777"/>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400" dirty="0" smtClean="0">
                <a:effectLst>
                  <a:outerShdw blurRad="38100" dist="38100" dir="2700000" algn="tl">
                    <a:srgbClr val="000000">
                      <a:alpha val="43137"/>
                    </a:srgbClr>
                  </a:outerShdw>
                </a:effectLst>
                <a:latin typeface="Comic Sans MS" pitchFamily="66" charset="0"/>
              </a:rPr>
              <a:t>Permeabilidad intestinal</a:t>
            </a:r>
          </a:p>
        </p:txBody>
      </p:sp>
      <p:sp>
        <p:nvSpPr>
          <p:cNvPr id="12" name="4 CuadroTexto"/>
          <p:cNvSpPr txBox="1"/>
          <p:nvPr/>
        </p:nvSpPr>
        <p:spPr>
          <a:xfrm>
            <a:off x="1035540" y="1722549"/>
            <a:ext cx="893386" cy="523220"/>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sz="1400" dirty="0" smtClean="0">
                <a:effectLst>
                  <a:outerShdw blurRad="38100" dist="38100" dir="2700000" algn="tl">
                    <a:srgbClr val="000000">
                      <a:alpha val="43137"/>
                    </a:srgbClr>
                  </a:outerShdw>
                </a:effectLst>
                <a:latin typeface="Comic Sans MS" pitchFamily="66" charset="0"/>
              </a:rPr>
              <a:t>Bacteria</a:t>
            </a:r>
          </a:p>
          <a:p>
            <a:r>
              <a:rPr lang="es-VE" sz="1400" dirty="0" smtClean="0">
                <a:effectLst>
                  <a:outerShdw blurRad="38100" dist="38100" dir="2700000" algn="tl">
                    <a:srgbClr val="000000">
                      <a:alpha val="43137"/>
                    </a:srgbClr>
                  </a:outerShdw>
                </a:effectLst>
                <a:latin typeface="Comic Sans MS" pitchFamily="66" charset="0"/>
              </a:rPr>
              <a:t> Gram -</a:t>
            </a:r>
          </a:p>
        </p:txBody>
      </p:sp>
      <p:sp>
        <p:nvSpPr>
          <p:cNvPr id="3" name="Rectángulo 2"/>
          <p:cNvSpPr/>
          <p:nvPr/>
        </p:nvSpPr>
        <p:spPr>
          <a:xfrm>
            <a:off x="3067659" y="1449383"/>
            <a:ext cx="275446" cy="163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4 CuadroTexto"/>
          <p:cNvSpPr txBox="1"/>
          <p:nvPr/>
        </p:nvSpPr>
        <p:spPr>
          <a:xfrm>
            <a:off x="2987824" y="1367461"/>
            <a:ext cx="550893" cy="338554"/>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600" b="1" dirty="0" smtClean="0">
                <a:solidFill>
                  <a:srgbClr val="00A249"/>
                </a:solidFill>
                <a:latin typeface="Comic Sans MS" pitchFamily="66" charset="0"/>
              </a:rPr>
              <a:t>LPS</a:t>
            </a:r>
          </a:p>
        </p:txBody>
      </p:sp>
      <p:sp>
        <p:nvSpPr>
          <p:cNvPr id="24" name="Rectángulo 23"/>
          <p:cNvSpPr/>
          <p:nvPr/>
        </p:nvSpPr>
        <p:spPr>
          <a:xfrm>
            <a:off x="1482233" y="2742499"/>
            <a:ext cx="1626241" cy="1450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4 CuadroTexto"/>
          <p:cNvSpPr txBox="1"/>
          <p:nvPr/>
        </p:nvSpPr>
        <p:spPr>
          <a:xfrm>
            <a:off x="539059" y="2654393"/>
            <a:ext cx="2679520" cy="276999"/>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Transporte lípidos vía lipoproteínas</a:t>
            </a:r>
          </a:p>
        </p:txBody>
      </p:sp>
      <p:sp>
        <p:nvSpPr>
          <p:cNvPr id="25" name="Rectángulo 24"/>
          <p:cNvSpPr/>
          <p:nvPr/>
        </p:nvSpPr>
        <p:spPr>
          <a:xfrm>
            <a:off x="889582" y="2457272"/>
            <a:ext cx="989237" cy="1763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4 CuadroTexto"/>
          <p:cNvSpPr txBox="1"/>
          <p:nvPr/>
        </p:nvSpPr>
        <p:spPr>
          <a:xfrm>
            <a:off x="599453" y="2326281"/>
            <a:ext cx="1408412" cy="276999"/>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200" dirty="0" smtClean="0">
                <a:effectLst>
                  <a:outerShdw blurRad="38100" dist="38100" dir="2700000" algn="tl">
                    <a:srgbClr val="000000">
                      <a:alpha val="43137"/>
                    </a:srgbClr>
                  </a:outerShdw>
                </a:effectLst>
                <a:latin typeface="Comic Sans MS" pitchFamily="66" charset="0"/>
              </a:rPr>
              <a:t>Quilomicrones</a:t>
            </a:r>
          </a:p>
        </p:txBody>
      </p:sp>
      <p:sp>
        <p:nvSpPr>
          <p:cNvPr id="26" name="Rectángulo 25"/>
          <p:cNvSpPr/>
          <p:nvPr/>
        </p:nvSpPr>
        <p:spPr>
          <a:xfrm>
            <a:off x="2987824" y="2009665"/>
            <a:ext cx="322477" cy="1169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7" name="Rectángulo 26"/>
          <p:cNvSpPr/>
          <p:nvPr/>
        </p:nvSpPr>
        <p:spPr>
          <a:xfrm>
            <a:off x="4359248" y="2297207"/>
            <a:ext cx="671177" cy="167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Rectángulo 27"/>
          <p:cNvSpPr/>
          <p:nvPr/>
        </p:nvSpPr>
        <p:spPr>
          <a:xfrm>
            <a:off x="4902510" y="1130261"/>
            <a:ext cx="317562" cy="1384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4 CuadroTexto"/>
          <p:cNvSpPr txBox="1"/>
          <p:nvPr/>
        </p:nvSpPr>
        <p:spPr>
          <a:xfrm>
            <a:off x="4754978" y="1004657"/>
            <a:ext cx="681118" cy="338554"/>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600" b="1" dirty="0" smtClean="0">
                <a:latin typeface="Comic Sans MS" pitchFamily="66" charset="0"/>
              </a:rPr>
              <a:t>TLR</a:t>
            </a:r>
          </a:p>
        </p:txBody>
      </p:sp>
      <p:sp>
        <p:nvSpPr>
          <p:cNvPr id="29" name="Rectángulo 28"/>
          <p:cNvSpPr/>
          <p:nvPr/>
        </p:nvSpPr>
        <p:spPr>
          <a:xfrm>
            <a:off x="5868144" y="3442150"/>
            <a:ext cx="720080" cy="3481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0" name="Rectángulo 29"/>
          <p:cNvSpPr/>
          <p:nvPr/>
        </p:nvSpPr>
        <p:spPr>
          <a:xfrm>
            <a:off x="6228184" y="4365104"/>
            <a:ext cx="92198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1" name="Rectángulo 30"/>
          <p:cNvSpPr/>
          <p:nvPr/>
        </p:nvSpPr>
        <p:spPr>
          <a:xfrm>
            <a:off x="5652706" y="4928689"/>
            <a:ext cx="504056" cy="2338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2" name="Rectángulo 31"/>
          <p:cNvSpPr/>
          <p:nvPr/>
        </p:nvSpPr>
        <p:spPr>
          <a:xfrm>
            <a:off x="5097724" y="5365911"/>
            <a:ext cx="1130460" cy="2442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4 CuadroTexto"/>
          <p:cNvSpPr txBox="1"/>
          <p:nvPr/>
        </p:nvSpPr>
        <p:spPr>
          <a:xfrm>
            <a:off x="5208782" y="5224099"/>
            <a:ext cx="1154697" cy="707886"/>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Mediadores inflamatorios </a:t>
            </a:r>
          </a:p>
          <a:p>
            <a:pPr algn="ctr"/>
            <a:r>
              <a:rPr lang="es-VE" sz="1600" dirty="0" smtClean="0">
                <a:effectLst>
                  <a:outerShdw blurRad="38100" dist="38100" dir="2700000" algn="tl">
                    <a:srgbClr val="000000">
                      <a:alpha val="43137"/>
                    </a:srgbClr>
                  </a:outerShdw>
                </a:effectLst>
                <a:latin typeface="Comic Sans MS" pitchFamily="66" charset="0"/>
              </a:rPr>
              <a:t>CK</a:t>
            </a:r>
          </a:p>
        </p:txBody>
      </p:sp>
      <p:sp>
        <p:nvSpPr>
          <p:cNvPr id="33" name="Rectángulo 32"/>
          <p:cNvSpPr/>
          <p:nvPr/>
        </p:nvSpPr>
        <p:spPr>
          <a:xfrm>
            <a:off x="7454894" y="4112947"/>
            <a:ext cx="1056399"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4 CuadroTexto"/>
          <p:cNvSpPr txBox="1"/>
          <p:nvPr/>
        </p:nvSpPr>
        <p:spPr>
          <a:xfrm>
            <a:off x="7388396" y="3743615"/>
            <a:ext cx="1552016" cy="738664"/>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sz="1400" dirty="0" smtClean="0">
                <a:effectLst>
                  <a:outerShdw blurRad="38100" dist="38100" dir="2700000" algn="tl">
                    <a:srgbClr val="000000">
                      <a:alpha val="43137"/>
                    </a:srgbClr>
                  </a:outerShdw>
                </a:effectLst>
                <a:latin typeface="Comic Sans MS" pitchFamily="66" charset="0"/>
              </a:rPr>
              <a:t>Activación vías señalización de insulina</a:t>
            </a:r>
          </a:p>
        </p:txBody>
      </p:sp>
      <p:sp>
        <p:nvSpPr>
          <p:cNvPr id="16" name="4 CuadroTexto"/>
          <p:cNvSpPr txBox="1"/>
          <p:nvPr/>
        </p:nvSpPr>
        <p:spPr>
          <a:xfrm>
            <a:off x="2921291" y="2018504"/>
            <a:ext cx="550893" cy="307777"/>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400" dirty="0" smtClean="0">
                <a:solidFill>
                  <a:schemeClr val="accent6">
                    <a:lumMod val="50000"/>
                  </a:schemeClr>
                </a:solidFill>
                <a:effectLst>
                  <a:outerShdw blurRad="38100" dist="38100" dir="2700000" algn="tl">
                    <a:srgbClr val="000000">
                      <a:alpha val="43137"/>
                    </a:srgbClr>
                  </a:outerShdw>
                </a:effectLst>
                <a:latin typeface="Comic Sans MS" pitchFamily="66" charset="0"/>
              </a:rPr>
              <a:t>LBP</a:t>
            </a:r>
          </a:p>
        </p:txBody>
      </p:sp>
      <p:sp>
        <p:nvSpPr>
          <p:cNvPr id="34" name="Rectángulo 33"/>
          <p:cNvSpPr/>
          <p:nvPr/>
        </p:nvSpPr>
        <p:spPr>
          <a:xfrm>
            <a:off x="1878819" y="1522014"/>
            <a:ext cx="316917" cy="1569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5" name="4 CuadroTexto"/>
          <p:cNvSpPr txBox="1"/>
          <p:nvPr/>
        </p:nvSpPr>
        <p:spPr>
          <a:xfrm>
            <a:off x="1709241" y="1445512"/>
            <a:ext cx="550893" cy="318312"/>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400" dirty="0" smtClean="0">
                <a:solidFill>
                  <a:srgbClr val="00B050"/>
                </a:solidFill>
                <a:effectLst>
                  <a:outerShdw blurRad="38100" dist="38100" dir="2700000" algn="tl">
                    <a:srgbClr val="000000">
                      <a:alpha val="43137"/>
                    </a:srgbClr>
                  </a:outerShdw>
                </a:effectLst>
                <a:latin typeface="Comic Sans MS" pitchFamily="66" charset="0"/>
              </a:rPr>
              <a:t>LPS</a:t>
            </a:r>
          </a:p>
        </p:txBody>
      </p:sp>
      <p:sp>
        <p:nvSpPr>
          <p:cNvPr id="36" name="Rectángulo 35"/>
          <p:cNvSpPr/>
          <p:nvPr/>
        </p:nvSpPr>
        <p:spPr>
          <a:xfrm>
            <a:off x="395536" y="1004657"/>
            <a:ext cx="660099" cy="4896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4 CuadroTexto"/>
          <p:cNvSpPr txBox="1"/>
          <p:nvPr/>
        </p:nvSpPr>
        <p:spPr>
          <a:xfrm>
            <a:off x="642558" y="3090446"/>
            <a:ext cx="661385" cy="338554"/>
          </a:xfrm>
          <a:prstGeom prst="rect">
            <a:avLst/>
          </a:prstGeom>
          <a:solidFill>
            <a:schemeClr val="accent5">
              <a:lumMod val="20000"/>
              <a:lumOff val="80000"/>
            </a:schemeClr>
          </a:solidFill>
          <a:ln w="28575">
            <a:noFill/>
          </a:ln>
          <a:effectLst>
            <a:outerShdw blurRad="50800" dist="38100" dir="2700000" algn="tl" rotWithShape="0">
              <a:prstClr val="black">
                <a:alpha val="40000"/>
              </a:prstClr>
            </a:outerShdw>
          </a:effectLst>
        </p:spPr>
        <p:txBody>
          <a:bodyPr wrap="square" rtlCol="0">
            <a:spAutoFit/>
          </a:bodyPr>
          <a:lstStyle/>
          <a:p>
            <a:r>
              <a:rPr lang="es-VE" sz="1600" b="1" dirty="0" smtClean="0">
                <a:latin typeface="Comic Sans MS" pitchFamily="66" charset="0"/>
              </a:rPr>
              <a:t>LUZ</a:t>
            </a:r>
          </a:p>
        </p:txBody>
      </p:sp>
      <p:sp>
        <p:nvSpPr>
          <p:cNvPr id="37" name="4 CuadroTexto"/>
          <p:cNvSpPr txBox="1"/>
          <p:nvPr/>
        </p:nvSpPr>
        <p:spPr>
          <a:xfrm>
            <a:off x="367112" y="4253561"/>
            <a:ext cx="550893" cy="318312"/>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endParaRPr lang="es-VE" sz="1400" dirty="0" smtClean="0">
              <a:solidFill>
                <a:srgbClr val="00B050"/>
              </a:solidFill>
              <a:effectLst>
                <a:outerShdw blurRad="38100" dist="38100" dir="2700000" algn="tl">
                  <a:srgbClr val="000000">
                    <a:alpha val="43137"/>
                  </a:srgbClr>
                </a:outerShdw>
              </a:effectLst>
              <a:latin typeface="Comic Sans MS" pitchFamily="66" charset="0"/>
            </a:endParaRPr>
          </a:p>
        </p:txBody>
      </p:sp>
      <p:sp>
        <p:nvSpPr>
          <p:cNvPr id="38" name="4 CuadroTexto"/>
          <p:cNvSpPr txBox="1"/>
          <p:nvPr/>
        </p:nvSpPr>
        <p:spPr>
          <a:xfrm>
            <a:off x="15311" y="4079661"/>
            <a:ext cx="550893" cy="307777"/>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endParaRPr lang="es-VE" sz="1400" dirty="0" smtClean="0">
              <a:solidFill>
                <a:schemeClr val="accent6">
                  <a:lumMod val="50000"/>
                </a:schemeClr>
              </a:solidFill>
              <a:effectLst>
                <a:outerShdw blurRad="38100" dist="38100" dir="2700000" algn="tl">
                  <a:srgbClr val="000000">
                    <a:alpha val="43137"/>
                  </a:srgbClr>
                </a:outerShdw>
              </a:effectLst>
              <a:latin typeface="Comic Sans MS" pitchFamily="66" charset="0"/>
            </a:endParaRPr>
          </a:p>
        </p:txBody>
      </p:sp>
      <p:sp>
        <p:nvSpPr>
          <p:cNvPr id="39" name="4 CuadroTexto"/>
          <p:cNvSpPr txBox="1"/>
          <p:nvPr/>
        </p:nvSpPr>
        <p:spPr>
          <a:xfrm>
            <a:off x="1421025" y="4696640"/>
            <a:ext cx="550893" cy="318312"/>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endParaRPr lang="es-VE" sz="1400" dirty="0" smtClean="0">
              <a:effectLst>
                <a:outerShdw blurRad="38100" dist="38100" dir="2700000" algn="tl">
                  <a:srgbClr val="000000">
                    <a:alpha val="43137"/>
                  </a:srgbClr>
                </a:outerShdw>
              </a:effectLst>
              <a:latin typeface="Comic Sans MS" pitchFamily="66" charset="0"/>
            </a:endParaRPr>
          </a:p>
        </p:txBody>
      </p:sp>
      <p:sp>
        <p:nvSpPr>
          <p:cNvPr id="40" name="4 CuadroTexto"/>
          <p:cNvSpPr txBox="1"/>
          <p:nvPr/>
        </p:nvSpPr>
        <p:spPr>
          <a:xfrm>
            <a:off x="88681" y="4027083"/>
            <a:ext cx="2762112" cy="2677656"/>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sz="1200" b="1" dirty="0" smtClean="0">
                <a:solidFill>
                  <a:srgbClr val="00B050"/>
                </a:solidFill>
                <a:latin typeface="Comic Sans MS" pitchFamily="66" charset="0"/>
              </a:rPr>
              <a:t>LPS: </a:t>
            </a:r>
            <a:r>
              <a:rPr lang="es-VE" sz="1200" dirty="0" err="1" smtClean="0">
                <a:solidFill>
                  <a:srgbClr val="00B050"/>
                </a:solidFill>
                <a:latin typeface="Comic Sans MS" pitchFamily="66" charset="0"/>
              </a:rPr>
              <a:t>lipopolisacárido</a:t>
            </a:r>
            <a:endParaRPr lang="es-VE" sz="1200" dirty="0">
              <a:solidFill>
                <a:srgbClr val="00B050"/>
              </a:solidFill>
              <a:latin typeface="Comic Sans MS" pitchFamily="66" charset="0"/>
            </a:endParaRPr>
          </a:p>
          <a:p>
            <a:r>
              <a:rPr lang="es-VE" sz="1200" b="1" dirty="0" smtClean="0">
                <a:solidFill>
                  <a:schemeClr val="accent6">
                    <a:lumMod val="50000"/>
                  </a:schemeClr>
                </a:solidFill>
                <a:latin typeface="Comic Sans MS" pitchFamily="66" charset="0"/>
              </a:rPr>
              <a:t>LBP: </a:t>
            </a:r>
            <a:r>
              <a:rPr lang="es-VE" sz="1200" dirty="0" smtClean="0">
                <a:solidFill>
                  <a:schemeClr val="accent6">
                    <a:lumMod val="50000"/>
                  </a:schemeClr>
                </a:solidFill>
                <a:latin typeface="Comic Sans MS" pitchFamily="66" charset="0"/>
              </a:rPr>
              <a:t>proteína que enlaza LPS</a:t>
            </a:r>
            <a:endParaRPr lang="es-VE" sz="1200" dirty="0">
              <a:solidFill>
                <a:schemeClr val="accent6">
                  <a:lumMod val="50000"/>
                </a:schemeClr>
              </a:solidFill>
              <a:latin typeface="Comic Sans MS" pitchFamily="66" charset="0"/>
            </a:endParaRPr>
          </a:p>
          <a:p>
            <a:r>
              <a:rPr lang="es-VE" sz="1200" b="1" dirty="0" smtClean="0">
                <a:latin typeface="Comic Sans MS" pitchFamily="66" charset="0"/>
              </a:rPr>
              <a:t>TLR: </a:t>
            </a:r>
            <a:r>
              <a:rPr lang="es-VE" sz="1200" dirty="0" err="1" smtClean="0">
                <a:latin typeface="Comic Sans MS" pitchFamily="66" charset="0"/>
              </a:rPr>
              <a:t>toll-like</a:t>
            </a:r>
            <a:r>
              <a:rPr lang="es-VE" sz="1200" dirty="0" smtClean="0">
                <a:latin typeface="Comic Sans MS" pitchFamily="66" charset="0"/>
              </a:rPr>
              <a:t> receptor</a:t>
            </a:r>
          </a:p>
          <a:p>
            <a:r>
              <a:rPr lang="es-VE" sz="1200" b="1" dirty="0" smtClean="0">
                <a:latin typeface="Comic Sans MS" pitchFamily="66" charset="0"/>
              </a:rPr>
              <a:t>MyD88: </a:t>
            </a:r>
            <a:r>
              <a:rPr lang="es-VE" sz="1200" dirty="0" smtClean="0">
                <a:latin typeface="Comic Sans MS" pitchFamily="66" charset="0"/>
              </a:rPr>
              <a:t>proteína adaptadora señalización intracelular</a:t>
            </a:r>
          </a:p>
          <a:p>
            <a:r>
              <a:rPr lang="es-VE" sz="1200" b="1" dirty="0" err="1" smtClean="0">
                <a:latin typeface="Comic Sans MS" pitchFamily="66" charset="0"/>
              </a:rPr>
              <a:t>Ikks</a:t>
            </a:r>
            <a:r>
              <a:rPr lang="es-VE" sz="1200" b="1" dirty="0" smtClean="0">
                <a:latin typeface="Comic Sans MS" pitchFamily="66" charset="0"/>
              </a:rPr>
              <a:t>: </a:t>
            </a:r>
            <a:r>
              <a:rPr lang="es-VE" sz="1200" dirty="0" err="1" smtClean="0">
                <a:latin typeface="Comic Sans MS" pitchFamily="66" charset="0"/>
              </a:rPr>
              <a:t>kinasa</a:t>
            </a:r>
            <a:r>
              <a:rPr lang="es-VE" sz="1200" dirty="0" smtClean="0">
                <a:latin typeface="Comic Sans MS" pitchFamily="66" charset="0"/>
              </a:rPr>
              <a:t> complejo inhibidor de </a:t>
            </a:r>
            <a:r>
              <a:rPr lang="es-VE" sz="1200" dirty="0" err="1" smtClean="0">
                <a:latin typeface="Comic Sans MS" pitchFamily="66" charset="0"/>
              </a:rPr>
              <a:t>Ikb</a:t>
            </a:r>
            <a:r>
              <a:rPr lang="es-VE" sz="1200" dirty="0" smtClean="0">
                <a:latin typeface="Comic Sans MS" pitchFamily="66" charset="0"/>
              </a:rPr>
              <a:t> </a:t>
            </a:r>
          </a:p>
          <a:p>
            <a:r>
              <a:rPr lang="es-VE" sz="1200" b="1" dirty="0" smtClean="0">
                <a:latin typeface="Comic Sans MS" pitchFamily="66" charset="0"/>
              </a:rPr>
              <a:t>MAP3Ks</a:t>
            </a:r>
            <a:r>
              <a:rPr lang="es-VE" sz="1200" dirty="0" smtClean="0">
                <a:latin typeface="Comic Sans MS" pitchFamily="66" charset="0"/>
              </a:rPr>
              <a:t>: PK </a:t>
            </a:r>
            <a:r>
              <a:rPr lang="es-VE" sz="1200" dirty="0" err="1" smtClean="0">
                <a:latin typeface="Comic Sans MS" pitchFamily="66" charset="0"/>
              </a:rPr>
              <a:t>mitogeno</a:t>
            </a:r>
            <a:r>
              <a:rPr lang="es-VE" sz="1200" dirty="0" smtClean="0">
                <a:latin typeface="Comic Sans MS" pitchFamily="66" charset="0"/>
              </a:rPr>
              <a:t> activada</a:t>
            </a:r>
          </a:p>
          <a:p>
            <a:r>
              <a:rPr lang="es-VE" sz="1200" b="1" dirty="0" smtClean="0">
                <a:latin typeface="Comic Sans MS" pitchFamily="66" charset="0"/>
              </a:rPr>
              <a:t>ERK1/2: </a:t>
            </a:r>
            <a:r>
              <a:rPr lang="es-VE" sz="1200" dirty="0" smtClean="0">
                <a:latin typeface="Comic Sans MS" pitchFamily="66" charset="0"/>
              </a:rPr>
              <a:t>PK 1 y 2 reguladas por señales extracelulares</a:t>
            </a:r>
          </a:p>
          <a:p>
            <a:r>
              <a:rPr lang="es-VE" sz="1200" b="1" dirty="0" smtClean="0">
                <a:latin typeface="Comic Sans MS" pitchFamily="66" charset="0"/>
              </a:rPr>
              <a:t>JNK: </a:t>
            </a:r>
            <a:r>
              <a:rPr lang="es-VE" sz="1200" dirty="0" err="1" smtClean="0">
                <a:latin typeface="Comic Sans MS" pitchFamily="66" charset="0"/>
              </a:rPr>
              <a:t>kinasa</a:t>
            </a:r>
            <a:r>
              <a:rPr lang="es-VE" sz="1200" dirty="0" smtClean="0">
                <a:latin typeface="Comic Sans MS" pitchFamily="66" charset="0"/>
              </a:rPr>
              <a:t> c Jun N terminal</a:t>
            </a:r>
          </a:p>
          <a:p>
            <a:r>
              <a:rPr lang="es-VE" sz="1200" b="1" dirty="0" smtClean="0">
                <a:latin typeface="Comic Sans MS" pitchFamily="66" charset="0"/>
              </a:rPr>
              <a:t>P38:</a:t>
            </a:r>
          </a:p>
          <a:p>
            <a:r>
              <a:rPr lang="es-VE" sz="1200" b="1" dirty="0" err="1" smtClean="0">
                <a:latin typeface="Comic Sans MS" pitchFamily="66" charset="0"/>
              </a:rPr>
              <a:t>NF.kB</a:t>
            </a:r>
            <a:r>
              <a:rPr lang="es-VE" sz="1200" b="1" dirty="0" smtClean="0">
                <a:latin typeface="Comic Sans MS" pitchFamily="66" charset="0"/>
              </a:rPr>
              <a:t>: </a:t>
            </a:r>
            <a:r>
              <a:rPr lang="es-VE" sz="1200" dirty="0" smtClean="0">
                <a:latin typeface="Comic Sans MS" pitchFamily="66" charset="0"/>
              </a:rPr>
              <a:t>factor nuclear k</a:t>
            </a:r>
            <a:r>
              <a:rPr lang="es-VE" sz="1200" dirty="0" smtClean="0">
                <a:latin typeface="Symbol" panose="05050102010706020507" pitchFamily="18" charset="2"/>
              </a:rPr>
              <a:t>b</a:t>
            </a:r>
          </a:p>
          <a:p>
            <a:r>
              <a:rPr lang="es-VE" sz="1200" b="1" dirty="0" smtClean="0">
                <a:latin typeface="Comic Sans MS" pitchFamily="66" charset="0"/>
              </a:rPr>
              <a:t>AP-1: </a:t>
            </a:r>
            <a:r>
              <a:rPr lang="es-VE" sz="1200" dirty="0" smtClean="0">
                <a:latin typeface="Comic Sans MS" pitchFamily="66" charset="0"/>
              </a:rPr>
              <a:t>activador </a:t>
            </a:r>
            <a:r>
              <a:rPr lang="es-VE" sz="1200" dirty="0" err="1" smtClean="0">
                <a:latin typeface="Comic Sans MS" pitchFamily="66" charset="0"/>
              </a:rPr>
              <a:t>protein</a:t>
            </a:r>
            <a:r>
              <a:rPr lang="es-VE" sz="1200" dirty="0" smtClean="0">
                <a:latin typeface="Comic Sans MS" pitchFamily="66" charset="0"/>
              </a:rPr>
              <a:t> 1</a:t>
            </a:r>
            <a:endParaRPr lang="es-VE" sz="1200" dirty="0">
              <a:latin typeface="Comic Sans MS" pitchFamily="66" charset="0"/>
            </a:endParaRPr>
          </a:p>
        </p:txBody>
      </p:sp>
      <p:sp>
        <p:nvSpPr>
          <p:cNvPr id="41" name="6 CuadroTexto"/>
          <p:cNvSpPr txBox="1"/>
          <p:nvPr/>
        </p:nvSpPr>
        <p:spPr>
          <a:xfrm>
            <a:off x="151721" y="271340"/>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42" name="4 CuadroTexto"/>
          <p:cNvSpPr txBox="1"/>
          <p:nvPr/>
        </p:nvSpPr>
        <p:spPr>
          <a:xfrm>
            <a:off x="182872" y="672541"/>
            <a:ext cx="1097281"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latin typeface="Comic Sans MS" pitchFamily="66" charset="0"/>
              </a:rPr>
              <a:t>Microbiota y </a:t>
            </a:r>
          </a:p>
          <a:p>
            <a:r>
              <a:rPr lang="es-VE" sz="1200" dirty="0" err="1" smtClean="0">
                <a:latin typeface="Comic Sans MS" pitchFamily="66" charset="0"/>
              </a:rPr>
              <a:t>Enf</a:t>
            </a:r>
            <a:r>
              <a:rPr lang="es-VE" sz="1200" dirty="0" smtClean="0">
                <a:latin typeface="Comic Sans MS" pitchFamily="66" charset="0"/>
              </a:rPr>
              <a:t>. </a:t>
            </a:r>
            <a:r>
              <a:rPr lang="es-VE" sz="1200" b="1" dirty="0" smtClean="0">
                <a:latin typeface="Comic Sans MS" pitchFamily="66" charset="0"/>
              </a:rPr>
              <a:t>Metabólicas</a:t>
            </a:r>
          </a:p>
          <a:p>
            <a:r>
              <a:rPr lang="es-VE" sz="1200" b="1" dirty="0" err="1" smtClean="0">
                <a:latin typeface="Comic Sans MS" pitchFamily="66" charset="0"/>
              </a:rPr>
              <a:t>Obesidd</a:t>
            </a:r>
            <a:r>
              <a:rPr lang="es-VE" sz="1200" dirty="0" smtClean="0">
                <a:latin typeface="Comic Sans MS" pitchFamily="66" charset="0"/>
              </a:rPr>
              <a:t> </a:t>
            </a:r>
          </a:p>
        </p:txBody>
      </p:sp>
      <p:sp>
        <p:nvSpPr>
          <p:cNvPr id="5" name="Elipse 4"/>
          <p:cNvSpPr/>
          <p:nvPr/>
        </p:nvSpPr>
        <p:spPr>
          <a:xfrm>
            <a:off x="4559893" y="3796695"/>
            <a:ext cx="648889" cy="651250"/>
          </a:xfrm>
          <a:prstGeom prst="ellipse">
            <a:avLst/>
          </a:prstGeom>
          <a:noFill/>
          <a:ln w="285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773819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8" presetClass="emph" presetSubtype="0" fill="hold" grpId="0" nodeType="clickEffect">
                                  <p:stCondLst>
                                    <p:cond delay="0"/>
                                  </p:stCondLst>
                                  <p:childTnLst>
                                    <p:animRot by="21600000">
                                      <p:cBhvr>
                                        <p:cTn id="32" dur="2000" fill="hold"/>
                                        <p:tgtEl>
                                          <p:spTgt spid="5"/>
                                        </p:tgtEl>
                                        <p:attrNameLst>
                                          <p:attrName>r</p:attrName>
                                        </p:attrNameLst>
                                      </p:cBhvr>
                                    </p:animRo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p:bldP spid="12" grpId="0"/>
      <p:bldP spid="15" grpId="0"/>
      <p:bldP spid="17" grpId="0"/>
      <p:bldP spid="21" grpId="0"/>
      <p:bldP spid="20" grpId="0"/>
      <p:bldP spid="16" grpId="0"/>
      <p:bldP spid="35" grpId="0"/>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764704"/>
            <a:ext cx="7128792" cy="5012431"/>
          </a:xfrm>
          <a:prstGeom prst="rect">
            <a:avLst/>
          </a:prstGeom>
        </p:spPr>
      </p:pic>
      <p:sp>
        <p:nvSpPr>
          <p:cNvPr id="6" name="Rectángulo 5"/>
          <p:cNvSpPr/>
          <p:nvPr/>
        </p:nvSpPr>
        <p:spPr>
          <a:xfrm>
            <a:off x="4559127" y="144505"/>
            <a:ext cx="3879334" cy="923330"/>
          </a:xfrm>
          <a:prstGeom prst="rect">
            <a:avLst/>
          </a:prstGeom>
          <a:solidFill>
            <a:schemeClr val="accent6">
              <a:lumMod val="40000"/>
              <a:lumOff val="60000"/>
            </a:schemeClr>
          </a:solidFill>
          <a:ln w="28575">
            <a:solidFill>
              <a:srgbClr val="0000FF"/>
            </a:solidFill>
          </a:ln>
        </p:spPr>
        <p:txBody>
          <a:bodyPr wrap="square">
            <a:spAutoFit/>
          </a:bodyPr>
          <a:lstStyle/>
          <a:p>
            <a:r>
              <a:rPr lang="en-US" dirty="0">
                <a:latin typeface="Comic Sans MS" panose="030F0702030302020204" pitchFamily="66" charset="0"/>
              </a:rPr>
              <a:t> </a:t>
            </a:r>
            <a:r>
              <a:rPr lang="en-US" dirty="0" err="1" smtClean="0">
                <a:latin typeface="Comic Sans MS" panose="030F0702030302020204" pitchFamily="66" charset="0"/>
              </a:rPr>
              <a:t>Vía</a:t>
            </a:r>
            <a:r>
              <a:rPr lang="en-US" dirty="0" smtClean="0">
                <a:latin typeface="Comic Sans MS" panose="030F0702030302020204" pitchFamily="66" charset="0"/>
              </a:rPr>
              <a:t> de </a:t>
            </a:r>
            <a:r>
              <a:rPr lang="en-US" dirty="0" err="1" smtClean="0">
                <a:latin typeface="Comic Sans MS" panose="030F0702030302020204" pitchFamily="66" charset="0"/>
              </a:rPr>
              <a:t>señalización</a:t>
            </a:r>
            <a:r>
              <a:rPr lang="en-US" dirty="0" smtClean="0">
                <a:latin typeface="Comic Sans MS" panose="030F0702030302020204" pitchFamily="66" charset="0"/>
              </a:rPr>
              <a:t> de </a:t>
            </a:r>
            <a:r>
              <a:rPr lang="en-US" dirty="0" err="1" smtClean="0">
                <a:latin typeface="Comic Sans MS" panose="030F0702030302020204" pitchFamily="66" charset="0"/>
              </a:rPr>
              <a:t>insulina</a:t>
            </a:r>
            <a:r>
              <a:rPr lang="en-US" dirty="0" smtClean="0">
                <a:latin typeface="Comic Sans MS" panose="030F0702030302020204" pitchFamily="66" charset="0"/>
              </a:rPr>
              <a:t>. </a:t>
            </a:r>
          </a:p>
          <a:p>
            <a:r>
              <a:rPr lang="en-US" dirty="0" smtClean="0">
                <a:latin typeface="Comic Sans MS" panose="030F0702030302020204" pitchFamily="66" charset="0"/>
              </a:rPr>
              <a:t>Al </a:t>
            </a:r>
            <a:r>
              <a:rPr lang="en-US" dirty="0" err="1" smtClean="0">
                <a:latin typeface="Comic Sans MS" panose="030F0702030302020204" pitchFamily="66" charset="0"/>
              </a:rPr>
              <a:t>enlazarse</a:t>
            </a:r>
            <a:r>
              <a:rPr lang="en-US" dirty="0" smtClean="0">
                <a:latin typeface="Comic Sans MS" panose="030F0702030302020204" pitchFamily="66" charset="0"/>
              </a:rPr>
              <a:t> al receptor se </a:t>
            </a:r>
            <a:r>
              <a:rPr lang="en-US" dirty="0" err="1" smtClean="0">
                <a:latin typeface="Comic Sans MS" panose="030F0702030302020204" pitchFamily="66" charset="0"/>
              </a:rPr>
              <a:t>inicia</a:t>
            </a:r>
            <a:r>
              <a:rPr lang="en-US" dirty="0" smtClean="0">
                <a:latin typeface="Comic Sans MS" panose="030F0702030302020204" pitchFamily="66" charset="0"/>
              </a:rPr>
              <a:t> </a:t>
            </a:r>
            <a:r>
              <a:rPr lang="en-US" dirty="0" err="1" smtClean="0">
                <a:latin typeface="Comic Sans MS" panose="030F0702030302020204" pitchFamily="66" charset="0"/>
              </a:rPr>
              <a:t>cascada</a:t>
            </a:r>
            <a:r>
              <a:rPr lang="en-US" dirty="0" smtClean="0">
                <a:latin typeface="Comic Sans MS" panose="030F0702030302020204" pitchFamily="66" charset="0"/>
              </a:rPr>
              <a:t> de </a:t>
            </a:r>
            <a:r>
              <a:rPr lang="en-US" dirty="0" err="1" smtClean="0">
                <a:latin typeface="Comic Sans MS" panose="030F0702030302020204" pitchFamily="66" charset="0"/>
              </a:rPr>
              <a:t>eventos</a:t>
            </a:r>
            <a:r>
              <a:rPr lang="en-US" dirty="0" smtClean="0">
                <a:latin typeface="Comic Sans MS" panose="030F0702030302020204" pitchFamily="66" charset="0"/>
              </a:rPr>
              <a:t> </a:t>
            </a:r>
            <a:r>
              <a:rPr lang="en-US" dirty="0" err="1" smtClean="0">
                <a:latin typeface="Comic Sans MS" panose="030F0702030302020204" pitchFamily="66" charset="0"/>
              </a:rPr>
              <a:t>intrecelulares</a:t>
            </a:r>
            <a:r>
              <a:rPr lang="en-US" dirty="0" smtClean="0">
                <a:latin typeface="Comic Sans MS" panose="030F0702030302020204" pitchFamily="66" charset="0"/>
              </a:rPr>
              <a:t>. </a:t>
            </a:r>
            <a:endParaRPr lang="es-VE" dirty="0">
              <a:latin typeface="Comic Sans MS" panose="030F0702030302020204" pitchFamily="66" charset="0"/>
            </a:endParaRPr>
          </a:p>
        </p:txBody>
      </p:sp>
      <p:sp>
        <p:nvSpPr>
          <p:cNvPr id="7" name="Rectangle 1"/>
          <p:cNvSpPr>
            <a:spLocks noChangeArrowheads="1"/>
          </p:cNvSpPr>
          <p:nvPr/>
        </p:nvSpPr>
        <p:spPr bwMode="auto">
          <a:xfrm>
            <a:off x="1598405" y="6021485"/>
            <a:ext cx="630722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lang="es-VE" sz="1200" dirty="0">
                <a:latin typeface="Times New Roman" panose="02020603050405020304" pitchFamily="18" charset="0"/>
                <a:cs typeface="Times New Roman" panose="02020603050405020304" pitchFamily="18" charset="0"/>
              </a:rPr>
              <a:t>S. </a:t>
            </a:r>
            <a:r>
              <a:rPr lang="es-VE" sz="1200" dirty="0" err="1">
                <a:latin typeface="Times New Roman" panose="02020603050405020304" pitchFamily="18" charset="0"/>
                <a:cs typeface="Times New Roman" panose="02020603050405020304" pitchFamily="18" charset="0"/>
              </a:rPr>
              <a:t>Mangmool</a:t>
            </a:r>
            <a:r>
              <a:rPr lang="es-VE" sz="1200" dirty="0">
                <a:latin typeface="Times New Roman" panose="02020603050405020304" pitchFamily="18" charset="0"/>
                <a:cs typeface="Times New Roman" panose="02020603050405020304" pitchFamily="18" charset="0"/>
              </a:rPr>
              <a:t>, T. </a:t>
            </a:r>
            <a:r>
              <a:rPr lang="es-VE" sz="1200" dirty="0" err="1">
                <a:latin typeface="Times New Roman" panose="02020603050405020304" pitchFamily="18" charset="0"/>
                <a:cs typeface="Times New Roman" panose="02020603050405020304" pitchFamily="18" charset="0"/>
              </a:rPr>
              <a:t>Denkaew,W</a:t>
            </a:r>
            <a:r>
              <a:rPr lang="es-VE" sz="1200" dirty="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Parichatikanond</a:t>
            </a:r>
            <a:r>
              <a:rPr lang="es-VE" sz="1200" dirty="0" smtClean="0">
                <a:latin typeface="Times New Roman" panose="02020603050405020304" pitchFamily="18" charset="0"/>
                <a:cs typeface="Times New Roman" panose="02020603050405020304" pitchFamily="18" charset="0"/>
              </a:rPr>
              <a:t>, H</a:t>
            </a:r>
            <a:r>
              <a:rPr lang="es-VE" sz="1200" dirty="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Kurose</a:t>
            </a:r>
            <a:r>
              <a:rPr lang="es-VE" sz="1200" dirty="0" smtClean="0">
                <a:latin typeface="Times New Roman" panose="02020603050405020304" pitchFamily="18" charset="0"/>
                <a:cs typeface="Times New Roman" panose="02020603050405020304" pitchFamily="18" charset="0"/>
              </a:rPr>
              <a:t>. </a:t>
            </a:r>
            <a:r>
              <a:rPr kumimoji="0" lang="es-VE" sz="12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β-</a:t>
            </a:r>
            <a:r>
              <a:rPr kumimoji="0" lang="es-VE" sz="1200" b="0" i="1"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Adrenergic</a:t>
            </a:r>
            <a:r>
              <a:rPr kumimoji="0" lang="es-VE" sz="12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Receptor and </a:t>
            </a:r>
            <a:r>
              <a:rPr kumimoji="0" lang="es-VE" sz="1200" b="0" i="1"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Insulin</a:t>
            </a:r>
            <a:r>
              <a:rPr kumimoji="0" lang="es-VE" sz="12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r>
              <a:rPr kumimoji="0" lang="es-VE" sz="1200" b="0" i="1"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Resistance</a:t>
            </a:r>
            <a:r>
              <a:rPr kumimoji="0" lang="es-VE" sz="12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in </a:t>
            </a:r>
            <a:r>
              <a:rPr kumimoji="0" lang="es-VE" sz="1200" b="0" i="1"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the</a:t>
            </a:r>
            <a:r>
              <a:rPr kumimoji="0" lang="es-VE" sz="12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r>
              <a:rPr kumimoji="0" lang="es-VE" sz="1200" b="0" i="1"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Heart</a:t>
            </a:r>
            <a:r>
              <a:rPr kumimoji="0" lang="es-VE"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a:t>
            </a:r>
            <a:r>
              <a:rPr kumimoji="0" lang="es-VE" sz="1200" b="0" i="0" u="none" strike="noStrike" cap="none" normalizeH="0" dirty="0" smtClean="0">
                <a:ln>
                  <a:noFill/>
                </a:ln>
                <a:solidFill>
                  <a:schemeClr val="tx1"/>
                </a:solidFill>
                <a:effectLst/>
                <a:latin typeface="Times New Roman" panose="02020603050405020304" pitchFamily="18" charset="0"/>
                <a:cs typeface="Times New Roman" panose="02020603050405020304" pitchFamily="18" charset="0"/>
              </a:rPr>
              <a:t>  </a:t>
            </a:r>
            <a:r>
              <a:rPr kumimoji="0" lang="es-VE" sz="1200" b="0" i="0"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Biomolecules</a:t>
            </a:r>
            <a:r>
              <a:rPr kumimoji="0" lang="es-VE"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and </a:t>
            </a:r>
            <a:r>
              <a:rPr kumimoji="0" lang="es-VE" sz="1200" b="0" i="0"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Therapeutics</a:t>
            </a:r>
            <a:r>
              <a:rPr kumimoji="0" lang="es-VE"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2017; 25:44-56</a:t>
            </a:r>
          </a:p>
        </p:txBody>
      </p:sp>
      <p:sp>
        <p:nvSpPr>
          <p:cNvPr id="9" name="Elipse 8"/>
          <p:cNvSpPr/>
          <p:nvPr/>
        </p:nvSpPr>
        <p:spPr>
          <a:xfrm>
            <a:off x="1763688" y="3861048"/>
            <a:ext cx="550059" cy="504056"/>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7 CuadroTexto"/>
          <p:cNvSpPr txBox="1"/>
          <p:nvPr/>
        </p:nvSpPr>
        <p:spPr>
          <a:xfrm>
            <a:off x="6735739" y="6567155"/>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2" name="Rectángulo 1"/>
          <p:cNvSpPr/>
          <p:nvPr/>
        </p:nvSpPr>
        <p:spPr>
          <a:xfrm>
            <a:off x="1835696" y="1124744"/>
            <a:ext cx="50405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 name="Rectángulo 2"/>
          <p:cNvSpPr/>
          <p:nvPr/>
        </p:nvSpPr>
        <p:spPr>
          <a:xfrm>
            <a:off x="3419872" y="1340768"/>
            <a:ext cx="100811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4 CuadroTexto"/>
          <p:cNvSpPr txBox="1"/>
          <p:nvPr/>
        </p:nvSpPr>
        <p:spPr>
          <a:xfrm>
            <a:off x="1617877" y="606170"/>
            <a:ext cx="965571" cy="338554"/>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600" b="1" dirty="0" smtClean="0">
                <a:latin typeface="Comic Sans MS" pitchFamily="66" charset="0"/>
              </a:rPr>
              <a:t>Insulina</a:t>
            </a:r>
          </a:p>
        </p:txBody>
      </p:sp>
      <p:sp>
        <p:nvSpPr>
          <p:cNvPr id="11" name="4 CuadroTexto"/>
          <p:cNvSpPr txBox="1"/>
          <p:nvPr/>
        </p:nvSpPr>
        <p:spPr>
          <a:xfrm>
            <a:off x="3056939" y="894620"/>
            <a:ext cx="1325611" cy="584775"/>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600" b="1" dirty="0" smtClean="0">
                <a:latin typeface="Comic Sans MS" pitchFamily="66" charset="0"/>
              </a:rPr>
              <a:t>Receptor Insulina</a:t>
            </a:r>
          </a:p>
        </p:txBody>
      </p:sp>
      <p:sp>
        <p:nvSpPr>
          <p:cNvPr id="5" name="Rectángulo 4"/>
          <p:cNvSpPr/>
          <p:nvPr/>
        </p:nvSpPr>
        <p:spPr>
          <a:xfrm>
            <a:off x="6399466" y="1187007"/>
            <a:ext cx="764822" cy="292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4 CuadroTexto"/>
          <p:cNvSpPr txBox="1"/>
          <p:nvPr/>
        </p:nvSpPr>
        <p:spPr>
          <a:xfrm>
            <a:off x="5582009" y="1040813"/>
            <a:ext cx="1634914" cy="523220"/>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400" b="1" dirty="0" smtClean="0">
                <a:latin typeface="Comic Sans MS" pitchFamily="66" charset="0"/>
              </a:rPr>
              <a:t>Transportador de glucosa</a:t>
            </a:r>
          </a:p>
        </p:txBody>
      </p:sp>
      <p:sp>
        <p:nvSpPr>
          <p:cNvPr id="8" name="Rectángulo 7"/>
          <p:cNvSpPr/>
          <p:nvPr/>
        </p:nvSpPr>
        <p:spPr>
          <a:xfrm>
            <a:off x="6012160" y="2348880"/>
            <a:ext cx="723579"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4 CuadroTexto"/>
          <p:cNvSpPr txBox="1"/>
          <p:nvPr/>
        </p:nvSpPr>
        <p:spPr>
          <a:xfrm>
            <a:off x="5891163" y="2226350"/>
            <a:ext cx="965571" cy="338554"/>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600" b="1" dirty="0" smtClean="0">
                <a:latin typeface="Comic Sans MS" pitchFamily="66" charset="0"/>
              </a:rPr>
              <a:t>Glucosa</a:t>
            </a:r>
          </a:p>
        </p:txBody>
      </p:sp>
    </p:spTree>
    <p:extLst>
      <p:ext uri="{BB962C8B-B14F-4D97-AF65-F5344CB8AC3E}">
        <p14:creationId xmlns:p14="http://schemas.microsoft.com/office/powerpoint/2010/main" val="3877102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grpId="0" nodeType="clickEffect">
                                  <p:stCondLst>
                                    <p:cond delay="0"/>
                                  </p:stCondLst>
                                  <p:childTnLst>
                                    <p:animRot by="21600000">
                                      <p:cBhvr>
                                        <p:cTn id="22" dur="20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6735739" y="6567155"/>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2" name="Rectángulo 1"/>
          <p:cNvSpPr/>
          <p:nvPr/>
        </p:nvSpPr>
        <p:spPr>
          <a:xfrm>
            <a:off x="1472967" y="1865974"/>
            <a:ext cx="6449154" cy="4401205"/>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285750" indent="-285750">
              <a:buFont typeface="Arial" panose="020B0604020202020204" pitchFamily="34" charset="0"/>
              <a:buChar char="•"/>
            </a:pPr>
            <a:r>
              <a:rPr lang="en-US" sz="1600" dirty="0" err="1" smtClean="0">
                <a:latin typeface="Comic Sans MS" panose="030F0702030302020204" pitchFamily="66" charset="0"/>
              </a:rPr>
              <a:t>Después</a:t>
            </a:r>
            <a:r>
              <a:rPr lang="en-US" sz="1600" dirty="0" smtClean="0">
                <a:latin typeface="Comic Sans MS" panose="030F0702030302020204" pitchFamily="66" charset="0"/>
              </a:rPr>
              <a:t> de la </a:t>
            </a:r>
            <a:r>
              <a:rPr lang="en-US" sz="1600" dirty="0" err="1" smtClean="0">
                <a:latin typeface="Comic Sans MS" panose="030F0702030302020204" pitchFamily="66" charset="0"/>
              </a:rPr>
              <a:t>traslocación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bacterias</a:t>
            </a:r>
            <a:r>
              <a:rPr lang="en-US" sz="1600" dirty="0" smtClean="0">
                <a:latin typeface="Comic Sans MS" panose="030F0702030302020204" pitchFamily="66" charset="0"/>
              </a:rPr>
              <a:t>, el </a:t>
            </a:r>
            <a:r>
              <a:rPr lang="es-VE" sz="1600" dirty="0" smtClean="0">
                <a:effectLst>
                  <a:outerShdw blurRad="38100" dist="38100" dir="2700000" algn="tl">
                    <a:srgbClr val="000000">
                      <a:alpha val="43137"/>
                    </a:srgbClr>
                  </a:outerShdw>
                </a:effectLst>
                <a:latin typeface="Comic Sans MS" panose="030F0702030302020204" pitchFamily="66" charset="0"/>
              </a:rPr>
              <a:t>LPS</a:t>
            </a:r>
            <a:r>
              <a:rPr lang="es-VE" sz="1600" dirty="0" smtClean="0">
                <a:latin typeface="Comic Sans MS" panose="030F0702030302020204" pitchFamily="66" charset="0"/>
              </a:rPr>
              <a:t> </a:t>
            </a:r>
            <a:r>
              <a:rPr lang="es-VE" sz="1600" dirty="0" err="1" smtClean="0">
                <a:latin typeface="Comic Sans MS" panose="030F0702030302020204" pitchFamily="66" charset="0"/>
              </a:rPr>
              <a:t>bacterial</a:t>
            </a:r>
            <a:r>
              <a:rPr lang="es-VE" sz="1600" dirty="0" smtClean="0">
                <a:latin typeface="Comic Sans MS" panose="030F0702030302020204" pitchFamily="66" charset="0"/>
              </a:rPr>
              <a:t> en circulación y órganos </a:t>
            </a:r>
            <a:r>
              <a:rPr lang="es-VE" sz="1600" b="1" dirty="0" smtClean="0">
                <a:latin typeface="Comic Sans MS" panose="030F0702030302020204" pitchFamily="66" charset="0"/>
              </a:rPr>
              <a:t>activa la transcripción de </a:t>
            </a:r>
            <a:r>
              <a:rPr lang="es-VE" sz="1600" b="1" dirty="0" smtClean="0">
                <a:effectLst>
                  <a:outerShdw blurRad="38100" dist="38100" dir="2700000" algn="tl">
                    <a:srgbClr val="000000">
                      <a:alpha val="43137"/>
                    </a:srgbClr>
                  </a:outerShdw>
                </a:effectLst>
                <a:latin typeface="Comic Sans MS" panose="030F0702030302020204" pitchFamily="66" charset="0"/>
              </a:rPr>
              <a:t>CK</a:t>
            </a:r>
            <a:r>
              <a:rPr lang="es-VE" sz="1600" b="1" dirty="0" smtClean="0">
                <a:latin typeface="Comic Sans MS" panose="030F0702030302020204" pitchFamily="66" charset="0"/>
              </a:rPr>
              <a:t> </a:t>
            </a:r>
            <a:r>
              <a:rPr lang="es-VE" sz="1600" dirty="0" smtClean="0">
                <a:latin typeface="Comic Sans MS" panose="030F0702030302020204" pitchFamily="66" charset="0"/>
              </a:rPr>
              <a:t>vía </a:t>
            </a:r>
            <a:r>
              <a:rPr lang="en-US" sz="1600" dirty="0" smtClean="0">
                <a:effectLst>
                  <a:outerShdw blurRad="38100" dist="38100" dir="2700000" algn="tl">
                    <a:srgbClr val="000000">
                      <a:alpha val="43137"/>
                    </a:srgbClr>
                  </a:outerShdw>
                </a:effectLst>
                <a:latin typeface="Comic Sans MS" panose="030F0702030302020204" pitchFamily="66" charset="0"/>
              </a:rPr>
              <a:t>TLR4</a:t>
            </a:r>
            <a:r>
              <a:rPr lang="en-US" sz="1600" dirty="0" smtClean="0">
                <a:latin typeface="Comic Sans MS" panose="030F0702030302020204" pitchFamily="66" charset="0"/>
              </a:rPr>
              <a:t>.</a:t>
            </a:r>
          </a:p>
          <a:p>
            <a:r>
              <a:rPr lang="en-US" sz="800" dirty="0" smtClean="0">
                <a:latin typeface="Comic Sans MS" panose="030F0702030302020204" pitchFamily="66" charset="0"/>
              </a:rPr>
              <a:t> </a:t>
            </a:r>
          </a:p>
          <a:p>
            <a:pPr marL="285750" indent="-285750">
              <a:buFont typeface="Arial" panose="020B0604020202020204" pitchFamily="34" charset="0"/>
              <a:buChar char="•"/>
            </a:pPr>
            <a:r>
              <a:rPr lang="en-US" sz="1600" dirty="0" smtClean="0">
                <a:latin typeface="Comic Sans MS" panose="030F0702030302020204" pitchFamily="66" charset="0"/>
              </a:rPr>
              <a:t>TLR4 </a:t>
            </a:r>
            <a:r>
              <a:rPr lang="en-US" sz="1600" dirty="0" err="1" smtClean="0">
                <a:latin typeface="Comic Sans MS" panose="030F0702030302020204" pitchFamily="66" charset="0"/>
              </a:rPr>
              <a:t>activado</a:t>
            </a:r>
            <a:r>
              <a:rPr lang="en-US" sz="1600" dirty="0" smtClean="0">
                <a:latin typeface="Comic Sans MS" panose="030F0702030302020204" pitchFamily="66" charset="0"/>
              </a:rPr>
              <a:t> media </a:t>
            </a:r>
            <a:r>
              <a:rPr lang="en-US" sz="1600" dirty="0" err="1" smtClean="0">
                <a:latin typeface="Comic Sans MS" panose="030F0702030302020204" pitchFamily="66" charset="0"/>
              </a:rPr>
              <a:t>señales</a:t>
            </a:r>
            <a:r>
              <a:rPr lang="en-US" sz="1600" dirty="0" smtClean="0">
                <a:latin typeface="Comic Sans MS" panose="030F0702030302020204" pitchFamily="66" charset="0"/>
              </a:rPr>
              <a:t> </a:t>
            </a:r>
            <a:r>
              <a:rPr lang="en-US" sz="1600" dirty="0" err="1" smtClean="0">
                <a:latin typeface="Comic Sans MS" panose="030F0702030302020204" pitchFamily="66" charset="0"/>
              </a:rPr>
              <a:t>inflamatorias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implican</a:t>
            </a:r>
            <a:r>
              <a:rPr lang="en-US" sz="1600" dirty="0" smtClean="0">
                <a:latin typeface="Comic Sans MS" panose="030F0702030302020204" pitchFamily="66" charset="0"/>
              </a:rPr>
              <a:t> </a:t>
            </a:r>
            <a:r>
              <a:rPr lang="en-US" sz="1600" dirty="0" err="1" smtClean="0">
                <a:latin typeface="Comic Sans MS" panose="030F0702030302020204" pitchFamily="66" charset="0"/>
              </a:rPr>
              <a:t>vías</a:t>
            </a:r>
            <a:r>
              <a:rPr lang="en-US" sz="1600" dirty="0" smtClean="0">
                <a:latin typeface="Comic Sans MS" panose="030F0702030302020204" pitchFamily="66" charset="0"/>
              </a:rPr>
              <a:t> </a:t>
            </a:r>
            <a:r>
              <a:rPr lang="en-US" sz="1600" dirty="0" err="1" smtClean="0">
                <a:latin typeface="Comic Sans MS" panose="030F0702030302020204" pitchFamily="66" charset="0"/>
              </a:rPr>
              <a:t>dependientes</a:t>
            </a:r>
            <a:r>
              <a:rPr lang="en-US" sz="1600" dirty="0" smtClean="0">
                <a:latin typeface="Comic Sans MS" panose="030F0702030302020204" pitchFamily="66" charset="0"/>
              </a:rPr>
              <a:t> del gen 88 </a:t>
            </a:r>
            <a:r>
              <a:rPr lang="en-US" sz="1600" dirty="0" err="1" smtClean="0">
                <a:latin typeface="Comic Sans MS" panose="030F0702030302020204" pitchFamily="66" charset="0"/>
              </a:rPr>
              <a:t>respuesta</a:t>
            </a:r>
            <a:r>
              <a:rPr lang="en-US" sz="1600" dirty="0" smtClean="0">
                <a:latin typeface="Comic Sans MS" panose="030F0702030302020204" pitchFamily="66" charset="0"/>
              </a:rPr>
              <a:t> </a:t>
            </a:r>
            <a:r>
              <a:rPr lang="en-US" sz="1600" dirty="0" err="1" smtClean="0">
                <a:latin typeface="Comic Sans MS" panose="030F0702030302020204" pitchFamily="66" charset="0"/>
              </a:rPr>
              <a:t>primaria</a:t>
            </a:r>
            <a:r>
              <a:rPr lang="en-US" sz="1600" dirty="0" smtClean="0">
                <a:latin typeface="Comic Sans MS" panose="030F0702030302020204" pitchFamily="66" charset="0"/>
              </a:rPr>
              <a:t> de </a:t>
            </a:r>
            <a:r>
              <a:rPr lang="en-US" sz="1600" dirty="0" err="1" smtClean="0">
                <a:latin typeface="Comic Sans MS" panose="030F0702030302020204" pitchFamily="66" charset="0"/>
              </a:rPr>
              <a:t>diferenciación</a:t>
            </a:r>
            <a:r>
              <a:rPr lang="en-US" sz="1600" dirty="0" smtClean="0">
                <a:latin typeface="Comic Sans MS" panose="030F0702030302020204" pitchFamily="66" charset="0"/>
              </a:rPr>
              <a:t> </a:t>
            </a:r>
            <a:r>
              <a:rPr lang="en-US" sz="1600" dirty="0" err="1" smtClean="0">
                <a:latin typeface="Comic Sans MS" panose="030F0702030302020204" pitchFamily="66" charset="0"/>
              </a:rPr>
              <a:t>mieloide</a:t>
            </a:r>
            <a:r>
              <a:rPr lang="en-US" sz="1600" dirty="0" smtClean="0">
                <a:latin typeface="Comic Sans MS" panose="030F0702030302020204" pitchFamily="66" charset="0"/>
              </a:rPr>
              <a:t> (</a:t>
            </a:r>
            <a:r>
              <a:rPr lang="en-US" sz="1600" dirty="0" smtClean="0">
                <a:effectLst>
                  <a:outerShdw blurRad="38100" dist="38100" dir="2700000" algn="tl">
                    <a:srgbClr val="000000">
                      <a:alpha val="43137"/>
                    </a:srgbClr>
                  </a:outerShdw>
                </a:effectLst>
                <a:latin typeface="Comic Sans MS" panose="030F0702030302020204" pitchFamily="66" charset="0"/>
              </a:rPr>
              <a:t>MyD88</a:t>
            </a:r>
            <a:r>
              <a:rPr lang="en-US" sz="1600" dirty="0" smtClean="0">
                <a:latin typeface="Comic Sans MS" panose="030F0702030302020204" pitchFamily="66" charset="0"/>
              </a:rPr>
              <a:t>). </a:t>
            </a:r>
          </a:p>
          <a:p>
            <a:endParaRPr lang="en-US" sz="800" dirty="0" smtClean="0">
              <a:latin typeface="Comic Sans MS" panose="030F0702030302020204" pitchFamily="66" charset="0"/>
            </a:endParaRPr>
          </a:p>
          <a:p>
            <a:pPr marL="285750" indent="-285750">
              <a:buFont typeface="Arial" panose="020B0604020202020204" pitchFamily="34" charset="0"/>
              <a:buChar char="•"/>
            </a:pPr>
            <a:r>
              <a:rPr lang="en-US" sz="1600" dirty="0" smtClean="0">
                <a:latin typeface="Comic Sans MS" panose="030F0702030302020204" pitchFamily="66" charset="0"/>
              </a:rPr>
              <a:t>Las </a:t>
            </a:r>
            <a:r>
              <a:rPr lang="en-US" sz="1600" dirty="0" err="1" smtClean="0">
                <a:latin typeface="Comic Sans MS" panose="030F0702030302020204" pitchFamily="66" charset="0"/>
              </a:rPr>
              <a:t>respuestas</a:t>
            </a:r>
            <a:r>
              <a:rPr lang="en-US" sz="1600" dirty="0" smtClean="0">
                <a:latin typeface="Comic Sans MS" panose="030F0702030302020204" pitchFamily="66" charset="0"/>
              </a:rPr>
              <a:t> </a:t>
            </a:r>
            <a:r>
              <a:rPr lang="en-US" sz="1600" dirty="0" err="1" smtClean="0">
                <a:latin typeface="Comic Sans MS" panose="030F0702030302020204" pitchFamily="66" charset="0"/>
              </a:rPr>
              <a:t>aguas</a:t>
            </a:r>
            <a:r>
              <a:rPr lang="en-US" sz="1600" dirty="0" smtClean="0">
                <a:latin typeface="Comic Sans MS" panose="030F0702030302020204" pitchFamily="66" charset="0"/>
              </a:rPr>
              <a:t> </a:t>
            </a:r>
            <a:r>
              <a:rPr lang="en-US" sz="1600" dirty="0" err="1" smtClean="0">
                <a:latin typeface="Comic Sans MS" panose="030F0702030302020204" pitchFamily="66" charset="0"/>
              </a:rPr>
              <a:t>abajo</a:t>
            </a:r>
            <a:r>
              <a:rPr lang="en-US" sz="1600" dirty="0" smtClean="0">
                <a:latin typeface="Comic Sans MS" panose="030F0702030302020204" pitchFamily="66" charset="0"/>
              </a:rPr>
              <a:t> </a:t>
            </a:r>
            <a:r>
              <a:rPr lang="en-US" sz="1600" dirty="0" err="1" smtClean="0">
                <a:latin typeface="Comic Sans MS" panose="030F0702030302020204" pitchFamily="66" charset="0"/>
              </a:rPr>
              <a:t>disparan</a:t>
            </a:r>
            <a:r>
              <a:rPr lang="en-US" sz="1600" dirty="0" smtClean="0">
                <a:latin typeface="Comic Sans MS" panose="030F0702030302020204" pitchFamily="66" charset="0"/>
              </a:rPr>
              <a:t> la </a:t>
            </a:r>
            <a:r>
              <a:rPr lang="en-US" sz="1600" dirty="0" err="1" smtClean="0">
                <a:latin typeface="Comic Sans MS" panose="030F0702030302020204" pitchFamily="66" charset="0"/>
              </a:rPr>
              <a:t>activación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vías</a:t>
            </a:r>
            <a:r>
              <a:rPr lang="en-US" sz="1600" dirty="0" smtClean="0">
                <a:latin typeface="Comic Sans MS" panose="030F0702030302020204" pitchFamily="66" charset="0"/>
              </a:rPr>
              <a:t> PK </a:t>
            </a:r>
            <a:r>
              <a:rPr lang="en-US" sz="1600" dirty="0" err="1" smtClean="0">
                <a:latin typeface="Comic Sans MS" panose="030F0702030302020204" pitchFamily="66" charset="0"/>
              </a:rPr>
              <a:t>mitógeno</a:t>
            </a:r>
            <a:r>
              <a:rPr lang="en-US" sz="1600" dirty="0" smtClean="0">
                <a:latin typeface="Comic Sans MS" panose="030F0702030302020204" pitchFamily="66" charset="0"/>
              </a:rPr>
              <a:t> </a:t>
            </a:r>
            <a:r>
              <a:rPr lang="en-US" sz="1600" dirty="0" err="1" smtClean="0">
                <a:latin typeface="Comic Sans MS" panose="030F0702030302020204" pitchFamily="66" charset="0"/>
              </a:rPr>
              <a:t>activada</a:t>
            </a:r>
            <a:r>
              <a:rPr lang="en-US" sz="1600" dirty="0" smtClean="0">
                <a:latin typeface="Comic Sans MS" panose="030F0702030302020204" pitchFamily="66" charset="0"/>
              </a:rPr>
              <a:t> (</a:t>
            </a:r>
            <a:r>
              <a:rPr lang="en-US" sz="1600" b="1" dirty="0" smtClean="0">
                <a:latin typeface="Comic Sans MS" panose="030F0702030302020204" pitchFamily="66" charset="0"/>
              </a:rPr>
              <a:t>MAPK</a:t>
            </a:r>
            <a:r>
              <a:rPr lang="en-US" sz="1600" dirty="0" smtClean="0">
                <a:latin typeface="Comic Sans MS" panose="030F0702030302020204" pitchFamily="66" charset="0"/>
              </a:rPr>
              <a:t>), </a:t>
            </a:r>
            <a:r>
              <a:rPr lang="en-US" sz="1600" dirty="0" err="1" smtClean="0">
                <a:latin typeface="Comic Sans MS" panose="030F0702030302020204" pitchFamily="66" charset="0"/>
              </a:rPr>
              <a:t>incluyendo</a:t>
            </a:r>
            <a:r>
              <a:rPr lang="en-US" sz="1600" dirty="0" smtClean="0">
                <a:latin typeface="Comic Sans MS" panose="030F0702030302020204" pitchFamily="66" charset="0"/>
              </a:rPr>
              <a:t> </a:t>
            </a:r>
            <a:r>
              <a:rPr lang="en-US" sz="1600" dirty="0" err="1" smtClean="0">
                <a:latin typeface="Comic Sans MS" panose="030F0702030302020204" pitchFamily="66" charset="0"/>
              </a:rPr>
              <a:t>esas</a:t>
            </a:r>
            <a:r>
              <a:rPr lang="en-US" sz="1600" dirty="0" smtClean="0">
                <a:latin typeface="Comic Sans MS" panose="030F0702030302020204" pitchFamily="66" charset="0"/>
              </a:rPr>
              <a:t> </a:t>
            </a:r>
            <a:r>
              <a:rPr lang="en-US" sz="1600" dirty="0" err="1" smtClean="0">
                <a:latin typeface="Comic Sans MS" panose="030F0702030302020204" pitchFamily="66" charset="0"/>
              </a:rPr>
              <a:t>involucradas</a:t>
            </a:r>
            <a:r>
              <a:rPr lang="en-US" sz="1600" dirty="0" smtClean="0">
                <a:latin typeface="Comic Sans MS" panose="030F0702030302020204" pitchFamily="66" charset="0"/>
              </a:rPr>
              <a:t> en PK 1 y 2 </a:t>
            </a:r>
            <a:r>
              <a:rPr lang="en-US" sz="1600" dirty="0" err="1" smtClean="0">
                <a:latin typeface="Comic Sans MS" panose="030F0702030302020204" pitchFamily="66" charset="0"/>
              </a:rPr>
              <a:t>reguladas</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señales</a:t>
            </a:r>
            <a:r>
              <a:rPr lang="en-US" sz="1600" dirty="0" smtClean="0">
                <a:latin typeface="Comic Sans MS" panose="030F0702030302020204" pitchFamily="66" charset="0"/>
              </a:rPr>
              <a:t> </a:t>
            </a:r>
            <a:r>
              <a:rPr lang="en-US" sz="1600" dirty="0" err="1" smtClean="0">
                <a:latin typeface="Comic Sans MS" panose="030F0702030302020204" pitchFamily="66" charset="0"/>
              </a:rPr>
              <a:t>extracelulares</a:t>
            </a:r>
            <a:r>
              <a:rPr lang="en-US" sz="1600" dirty="0" smtClean="0">
                <a:latin typeface="Comic Sans MS" panose="030F0702030302020204" pitchFamily="66" charset="0"/>
              </a:rPr>
              <a:t> (</a:t>
            </a:r>
            <a:r>
              <a:rPr lang="en-US" sz="1600" b="1" dirty="0">
                <a:latin typeface="Comic Sans MS" panose="030F0702030302020204" pitchFamily="66" charset="0"/>
              </a:rPr>
              <a:t>ERK1/2</a:t>
            </a:r>
            <a:r>
              <a:rPr lang="en-US" sz="1600" dirty="0">
                <a:latin typeface="Comic Sans MS" panose="030F0702030302020204" pitchFamily="66" charset="0"/>
              </a:rPr>
              <a:t>), </a:t>
            </a:r>
            <a:r>
              <a:rPr lang="en-US" sz="1600" dirty="0" err="1" smtClean="0">
                <a:latin typeface="Comic Sans MS" panose="030F0702030302020204" pitchFamily="66" charset="0"/>
              </a:rPr>
              <a:t>kinasas</a:t>
            </a:r>
            <a:r>
              <a:rPr lang="en-US" sz="1600" dirty="0" smtClean="0">
                <a:latin typeface="Comic Sans MS" panose="030F0702030302020204" pitchFamily="66" charset="0"/>
              </a:rPr>
              <a:t> c-Jun-N-terminal (</a:t>
            </a:r>
            <a:r>
              <a:rPr lang="en-US" sz="1600" b="1" dirty="0">
                <a:latin typeface="Comic Sans MS" panose="030F0702030302020204" pitchFamily="66" charset="0"/>
              </a:rPr>
              <a:t>JNK</a:t>
            </a:r>
            <a:r>
              <a:rPr lang="en-US" sz="1600" dirty="0">
                <a:latin typeface="Comic Sans MS" panose="030F0702030302020204" pitchFamily="66" charset="0"/>
              </a:rPr>
              <a:t>), p38, </a:t>
            </a:r>
            <a:r>
              <a:rPr lang="en-US" sz="1600" dirty="0" smtClean="0">
                <a:latin typeface="Comic Sans MS" panose="030F0702030302020204" pitchFamily="66" charset="0"/>
              </a:rPr>
              <a:t>y el </a:t>
            </a:r>
            <a:r>
              <a:rPr lang="en-US" sz="1600" dirty="0" err="1" smtClean="0">
                <a:latin typeface="Comic Sans MS" panose="030F0702030302020204" pitchFamily="66" charset="0"/>
              </a:rPr>
              <a:t>complejo</a:t>
            </a:r>
            <a:r>
              <a:rPr lang="en-US" sz="1600" dirty="0" smtClean="0">
                <a:latin typeface="Comic Sans MS" panose="030F0702030302020204" pitchFamily="66" charset="0"/>
              </a:rPr>
              <a:t> </a:t>
            </a:r>
            <a:r>
              <a:rPr lang="en-US" sz="1600" dirty="0" err="1" smtClean="0">
                <a:latin typeface="Comic Sans MS" panose="030F0702030302020204" pitchFamily="66" charset="0"/>
              </a:rPr>
              <a:t>inhibidor</a:t>
            </a:r>
            <a:r>
              <a:rPr lang="en-US" sz="1600" dirty="0" smtClean="0">
                <a:latin typeface="Comic Sans MS" panose="030F0702030302020204" pitchFamily="66" charset="0"/>
              </a:rPr>
              <a:t> de </a:t>
            </a:r>
            <a:r>
              <a:rPr lang="en-US" sz="1600" dirty="0" err="1" smtClean="0">
                <a:latin typeface="Comic Sans MS" panose="030F0702030302020204" pitchFamily="66" charset="0"/>
              </a:rPr>
              <a:t>IκB</a:t>
            </a:r>
            <a:r>
              <a:rPr lang="en-US" sz="1600" dirty="0" smtClean="0">
                <a:latin typeface="Comic Sans MS" panose="030F0702030302020204" pitchFamily="66" charset="0"/>
              </a:rPr>
              <a:t> </a:t>
            </a:r>
            <a:r>
              <a:rPr lang="en-US" sz="1600" dirty="0" err="1" smtClean="0">
                <a:latin typeface="Comic Sans MS" panose="030F0702030302020204" pitchFamily="66" charset="0"/>
              </a:rPr>
              <a:t>kinasa</a:t>
            </a:r>
            <a:r>
              <a:rPr lang="en-US" sz="1600" dirty="0" smtClean="0">
                <a:latin typeface="Comic Sans MS" panose="030F0702030302020204" pitchFamily="66" charset="0"/>
              </a:rPr>
              <a:t> (</a:t>
            </a:r>
            <a:r>
              <a:rPr lang="en-US" sz="1600" b="1" dirty="0">
                <a:latin typeface="Comic Sans MS" panose="030F0702030302020204" pitchFamily="66" charset="0"/>
              </a:rPr>
              <a:t>IKKβ</a:t>
            </a:r>
            <a:r>
              <a:rPr lang="en-US" sz="1600" dirty="0">
                <a:latin typeface="Comic Sans MS" panose="030F0702030302020204" pitchFamily="66" charset="0"/>
              </a:rPr>
              <a:t>). </a:t>
            </a:r>
            <a:endParaRPr lang="en-US" sz="1600" dirty="0" smtClean="0">
              <a:latin typeface="Comic Sans MS" panose="030F0702030302020204" pitchFamily="66" charset="0"/>
            </a:endParaRPr>
          </a:p>
          <a:p>
            <a:pPr marL="171450" indent="-171450">
              <a:buFont typeface="Arial" panose="020B0604020202020204" pitchFamily="34" charset="0"/>
              <a:buChar char="•"/>
            </a:pPr>
            <a:endParaRPr lang="en-US" sz="800" dirty="0" smtClean="0">
              <a:latin typeface="Comic Sans MS" panose="030F0702030302020204" pitchFamily="66" charset="0"/>
            </a:endParaRPr>
          </a:p>
          <a:p>
            <a:pPr marL="285750" indent="-285750">
              <a:buFont typeface="Arial" panose="020B0604020202020204" pitchFamily="34" charset="0"/>
              <a:buChar char="•"/>
            </a:pPr>
            <a:r>
              <a:rPr lang="en-US" sz="1600" dirty="0" err="1" smtClean="0">
                <a:latin typeface="Comic Sans MS" panose="030F0702030302020204" pitchFamily="66" charset="0"/>
              </a:rPr>
              <a:t>Estas</a:t>
            </a:r>
            <a:r>
              <a:rPr lang="en-US" sz="1600" dirty="0" smtClean="0">
                <a:latin typeface="Comic Sans MS" panose="030F0702030302020204" pitchFamily="66" charset="0"/>
              </a:rPr>
              <a:t> </a:t>
            </a:r>
            <a:r>
              <a:rPr lang="en-US" sz="1600" dirty="0" err="1" smtClean="0">
                <a:latin typeface="Comic Sans MS" panose="030F0702030302020204" pitchFamily="66" charset="0"/>
              </a:rPr>
              <a:t>vías</a:t>
            </a:r>
            <a:r>
              <a:rPr lang="en-US" sz="1600" dirty="0" smtClean="0">
                <a:latin typeface="Comic Sans MS" panose="030F0702030302020204" pitchFamily="66" charset="0"/>
              </a:rPr>
              <a:t> </a:t>
            </a:r>
            <a:r>
              <a:rPr lang="en-US" sz="1600" dirty="0" err="1" smtClean="0">
                <a:latin typeface="Comic Sans MS" panose="030F0702030302020204" pitchFamily="66" charset="0"/>
              </a:rPr>
              <a:t>participan</a:t>
            </a:r>
            <a:r>
              <a:rPr lang="en-US" sz="1600" dirty="0" smtClean="0">
                <a:latin typeface="Comic Sans MS" panose="030F0702030302020204" pitchFamily="66" charset="0"/>
              </a:rPr>
              <a:t> en la </a:t>
            </a:r>
            <a:r>
              <a:rPr lang="en-US" sz="1600" b="1" dirty="0" err="1" smtClean="0">
                <a:latin typeface="Comic Sans MS" panose="030F0702030302020204" pitchFamily="66" charset="0"/>
              </a:rPr>
              <a:t>activación</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factores</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transcripción</a:t>
            </a:r>
            <a:r>
              <a:rPr lang="en-US" sz="1600" dirty="0" smtClean="0">
                <a:latin typeface="Comic Sans MS" panose="030F0702030302020204" pitchFamily="66" charset="0"/>
              </a:rPr>
              <a:t>: factor nuclear </a:t>
            </a:r>
            <a:r>
              <a:rPr lang="en-US" sz="1600" dirty="0" err="1" smtClean="0">
                <a:latin typeface="Comic Sans MS" panose="030F0702030302020204" pitchFamily="66" charset="0"/>
              </a:rPr>
              <a:t>κB</a:t>
            </a:r>
            <a:r>
              <a:rPr lang="en-US" sz="1600" dirty="0" smtClean="0">
                <a:latin typeface="Comic Sans MS" panose="030F0702030302020204" pitchFamily="66" charset="0"/>
              </a:rPr>
              <a:t> </a:t>
            </a:r>
            <a:r>
              <a:rPr lang="en-US" sz="1600" dirty="0">
                <a:latin typeface="Comic Sans MS" panose="030F0702030302020204" pitchFamily="66" charset="0"/>
              </a:rPr>
              <a:t>(</a:t>
            </a:r>
            <a:r>
              <a:rPr lang="en-US" sz="1600" b="1" dirty="0">
                <a:latin typeface="Comic Sans MS" panose="030F0702030302020204" pitchFamily="66" charset="0"/>
              </a:rPr>
              <a:t>NF-</a:t>
            </a:r>
            <a:r>
              <a:rPr lang="en-US" sz="1600" b="1" dirty="0" err="1">
                <a:latin typeface="Comic Sans MS" panose="030F0702030302020204" pitchFamily="66" charset="0"/>
              </a:rPr>
              <a:t>κB</a:t>
            </a:r>
            <a:r>
              <a:rPr lang="en-US" sz="1600" dirty="0">
                <a:latin typeface="Comic Sans MS" panose="030F0702030302020204" pitchFamily="66" charset="0"/>
              </a:rPr>
              <a:t>) </a:t>
            </a:r>
            <a:r>
              <a:rPr lang="en-US" sz="1600" dirty="0" smtClean="0">
                <a:latin typeface="Comic Sans MS" panose="030F0702030302020204" pitchFamily="66" charset="0"/>
              </a:rPr>
              <a:t>y </a:t>
            </a:r>
            <a:r>
              <a:rPr lang="en-US" sz="1600" dirty="0" err="1" smtClean="0">
                <a:latin typeface="Comic Sans MS" panose="030F0702030302020204" pitchFamily="66" charset="0"/>
              </a:rPr>
              <a:t>proteína</a:t>
            </a:r>
            <a:r>
              <a:rPr lang="en-US" sz="1600" dirty="0" smtClean="0">
                <a:latin typeface="Comic Sans MS" panose="030F0702030302020204" pitchFamily="66" charset="0"/>
              </a:rPr>
              <a:t> 1 </a:t>
            </a:r>
            <a:r>
              <a:rPr lang="en-US" sz="1600" dirty="0" err="1" smtClean="0">
                <a:latin typeface="Comic Sans MS" panose="030F0702030302020204" pitchFamily="66" charset="0"/>
              </a:rPr>
              <a:t>activador</a:t>
            </a:r>
            <a:r>
              <a:rPr lang="en-US" sz="1600" dirty="0" smtClean="0">
                <a:latin typeface="Comic Sans MS" panose="030F0702030302020204" pitchFamily="66" charset="0"/>
              </a:rPr>
              <a:t> (</a:t>
            </a:r>
            <a:r>
              <a:rPr lang="en-US" sz="1600" b="1" dirty="0">
                <a:latin typeface="Comic Sans MS" panose="030F0702030302020204" pitchFamily="66" charset="0"/>
              </a:rPr>
              <a:t>AP-1</a:t>
            </a:r>
            <a:r>
              <a:rPr lang="en-US" sz="1600" dirty="0">
                <a:latin typeface="Comic Sans MS" panose="030F0702030302020204" pitchFamily="66" charset="0"/>
              </a:rPr>
              <a:t>) </a:t>
            </a:r>
            <a:r>
              <a:rPr lang="en-US" sz="1600" dirty="0" smtClean="0">
                <a:latin typeface="Comic Sans MS" panose="030F0702030302020204" pitchFamily="66" charset="0"/>
              </a:rPr>
              <a:t>y </a:t>
            </a:r>
            <a:r>
              <a:rPr lang="en-US" sz="1600" dirty="0" err="1" smtClean="0">
                <a:latin typeface="Comic Sans MS" panose="030F0702030302020204" pitchFamily="66" charset="0"/>
              </a:rPr>
              <a:t>producción</a:t>
            </a:r>
            <a:r>
              <a:rPr lang="en-US" sz="1600" dirty="0" smtClean="0">
                <a:latin typeface="Comic Sans MS" panose="030F0702030302020204" pitchFamily="66" charset="0"/>
              </a:rPr>
              <a:t> de </a:t>
            </a:r>
            <a:r>
              <a:rPr lang="en-US" sz="1600" b="1" dirty="0" smtClean="0">
                <a:latin typeface="Comic Sans MS" panose="030F0702030302020204" pitchFamily="66" charset="0"/>
              </a:rPr>
              <a:t>CK. </a:t>
            </a:r>
          </a:p>
          <a:p>
            <a:pPr marL="171450" indent="-171450">
              <a:buFont typeface="Arial" panose="020B0604020202020204" pitchFamily="34" charset="0"/>
              <a:buChar char="•"/>
            </a:pPr>
            <a:endParaRPr lang="en-US" sz="800" dirty="0" smtClean="0">
              <a:latin typeface="Comic Sans MS" panose="030F0702030302020204" pitchFamily="66" charset="0"/>
            </a:endParaRPr>
          </a:p>
          <a:p>
            <a:pPr marL="285750" indent="-285750">
              <a:buFont typeface="Arial" panose="020B0604020202020204" pitchFamily="34" charset="0"/>
              <a:buChar char="•"/>
            </a:pPr>
            <a:r>
              <a:rPr lang="en-US" sz="1600" b="1" dirty="0" smtClean="0">
                <a:latin typeface="Comic Sans MS" panose="030F0702030302020204" pitchFamily="66" charset="0"/>
              </a:rPr>
              <a:t>ERK1/2 y </a:t>
            </a:r>
            <a:r>
              <a:rPr lang="en-US" sz="1600" b="1" dirty="0">
                <a:latin typeface="Comic Sans MS" panose="030F0702030302020204" pitchFamily="66" charset="0"/>
              </a:rPr>
              <a:t>JNKs </a:t>
            </a:r>
            <a:r>
              <a:rPr lang="en-US" sz="1600" dirty="0" err="1" smtClean="0">
                <a:latin typeface="Comic Sans MS" panose="030F0702030302020204" pitchFamily="66" charset="0"/>
              </a:rPr>
              <a:t>también</a:t>
            </a:r>
            <a:r>
              <a:rPr lang="en-US" sz="1600" dirty="0" smtClean="0">
                <a:latin typeface="Comic Sans MS" panose="030F0702030302020204" pitchFamily="66" charset="0"/>
              </a:rPr>
              <a:t> </a:t>
            </a:r>
            <a:r>
              <a:rPr lang="en-US" sz="1600" dirty="0" err="1" smtClean="0">
                <a:latin typeface="Comic Sans MS" panose="030F0702030302020204" pitchFamily="66" charset="0"/>
              </a:rPr>
              <a:t>están</a:t>
            </a:r>
            <a:r>
              <a:rPr lang="en-US" sz="1600" dirty="0" smtClean="0">
                <a:latin typeface="Comic Sans MS" panose="030F0702030302020204" pitchFamily="66" charset="0"/>
              </a:rPr>
              <a:t> </a:t>
            </a:r>
            <a:r>
              <a:rPr lang="en-US" sz="1600" dirty="0" err="1" smtClean="0">
                <a:latin typeface="Comic Sans MS" panose="030F0702030302020204" pitchFamily="66" charset="0"/>
              </a:rPr>
              <a:t>involucrados</a:t>
            </a:r>
            <a:r>
              <a:rPr lang="en-US" sz="1600" dirty="0" smtClean="0">
                <a:latin typeface="Comic Sans MS" panose="030F0702030302020204" pitchFamily="66" charset="0"/>
              </a:rPr>
              <a:t> en </a:t>
            </a:r>
            <a:r>
              <a:rPr lang="en-US" sz="1600" dirty="0" err="1" smtClean="0">
                <a:latin typeface="Comic Sans MS" panose="030F0702030302020204" pitchFamily="66" charset="0"/>
              </a:rPr>
              <a:t>vías</a:t>
            </a:r>
            <a:r>
              <a:rPr lang="en-US" sz="1600" dirty="0" smtClean="0">
                <a:latin typeface="Comic Sans MS" panose="030F0702030302020204" pitchFamily="66" charset="0"/>
              </a:rPr>
              <a:t> de </a:t>
            </a:r>
            <a:r>
              <a:rPr lang="en-US" sz="1600" dirty="0" err="1" smtClean="0">
                <a:latin typeface="Comic Sans MS" panose="030F0702030302020204" pitchFamily="66" charset="0"/>
              </a:rPr>
              <a:t>señalización</a:t>
            </a:r>
            <a:r>
              <a:rPr lang="en-US" sz="1600" dirty="0" smtClean="0">
                <a:latin typeface="Comic Sans MS" panose="030F0702030302020204" pitchFamily="66" charset="0"/>
              </a:rPr>
              <a:t> de </a:t>
            </a:r>
            <a:r>
              <a:rPr lang="en-US" sz="1600" b="1" dirty="0" err="1" smtClean="0">
                <a:latin typeface="Comic Sans MS" panose="030F0702030302020204" pitchFamily="66" charset="0"/>
              </a:rPr>
              <a:t>insulina</a:t>
            </a:r>
            <a:r>
              <a:rPr lang="en-US" sz="1600" b="1" dirty="0" smtClean="0">
                <a:latin typeface="Comic Sans MS" panose="030F0702030302020204" pitchFamily="66" charset="0"/>
              </a:rPr>
              <a:t>. </a:t>
            </a:r>
            <a:endParaRPr lang="es-VE" sz="1600" b="1" dirty="0">
              <a:latin typeface="Comic Sans MS" panose="030F0702030302020204" pitchFamily="66" charset="0"/>
            </a:endParaRPr>
          </a:p>
        </p:txBody>
      </p:sp>
      <p:sp>
        <p:nvSpPr>
          <p:cNvPr id="3" name="Rectángulo 2"/>
          <p:cNvSpPr/>
          <p:nvPr/>
        </p:nvSpPr>
        <p:spPr>
          <a:xfrm>
            <a:off x="1962368" y="567277"/>
            <a:ext cx="5470351" cy="1015663"/>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000" dirty="0" err="1" smtClean="0">
                <a:latin typeface="Comic Sans MS" panose="030F0702030302020204" pitchFamily="66" charset="0"/>
              </a:rPr>
              <a:t>Inducción</a:t>
            </a:r>
            <a:r>
              <a:rPr lang="en-US" sz="2000" dirty="0" smtClean="0">
                <a:latin typeface="Comic Sans MS" panose="030F0702030302020204" pitchFamily="66" charset="0"/>
              </a:rPr>
              <a:t> de </a:t>
            </a:r>
            <a:r>
              <a:rPr lang="en-US" sz="2000" dirty="0" err="1" smtClean="0">
                <a:latin typeface="Comic Sans MS" panose="030F0702030302020204" pitchFamily="66" charset="0"/>
              </a:rPr>
              <a:t>señales</a:t>
            </a:r>
            <a:r>
              <a:rPr lang="en-US" sz="2000" dirty="0" smtClean="0">
                <a:latin typeface="Comic Sans MS" panose="030F0702030302020204" pitchFamily="66" charset="0"/>
              </a:rPr>
              <a:t> </a:t>
            </a:r>
            <a:r>
              <a:rPr lang="en-US" sz="2000" dirty="0" err="1" smtClean="0">
                <a:latin typeface="Comic Sans MS" panose="030F0702030302020204" pitchFamily="66" charset="0"/>
              </a:rPr>
              <a:t>inflamat</a:t>
            </a:r>
            <a:r>
              <a:rPr lang="en-US" sz="2000" dirty="0" smtClean="0">
                <a:latin typeface="Comic Sans MS" panose="030F0702030302020204" pitchFamily="66" charset="0"/>
              </a:rPr>
              <a:t>. en </a:t>
            </a:r>
            <a:r>
              <a:rPr lang="en-US" sz="2000" dirty="0" err="1" smtClean="0">
                <a:latin typeface="Comic Sans MS" panose="030F0702030302020204" pitchFamily="66" charset="0"/>
              </a:rPr>
              <a:t>macrófagos</a:t>
            </a:r>
            <a:r>
              <a:rPr lang="en-US" sz="2000" dirty="0" smtClean="0">
                <a:latin typeface="Comic Sans MS" panose="030F0702030302020204" pitchFamily="66" charset="0"/>
              </a:rPr>
              <a:t> </a:t>
            </a:r>
            <a:r>
              <a:rPr lang="en-US" sz="2000" dirty="0" err="1" smtClean="0">
                <a:latin typeface="Comic Sans MS" panose="030F0702030302020204" pitchFamily="66" charset="0"/>
              </a:rPr>
              <a:t>proinflamatorios</a:t>
            </a:r>
            <a:r>
              <a:rPr lang="en-US" sz="2000" dirty="0" smtClean="0">
                <a:latin typeface="Comic Sans MS" panose="030F0702030302020204" pitchFamily="66" charset="0"/>
              </a:rPr>
              <a:t> y </a:t>
            </a:r>
            <a:r>
              <a:rPr lang="en-US" sz="2000" dirty="0" err="1" smtClean="0">
                <a:latin typeface="Comic Sans MS" panose="030F0702030302020204" pitchFamily="66" charset="0"/>
              </a:rPr>
              <a:t>conexión</a:t>
            </a:r>
            <a:r>
              <a:rPr lang="en-US" sz="2000" dirty="0" smtClean="0">
                <a:latin typeface="Comic Sans MS" panose="030F0702030302020204" pitchFamily="66" charset="0"/>
              </a:rPr>
              <a:t> con </a:t>
            </a:r>
            <a:r>
              <a:rPr lang="en-US" sz="2000" dirty="0" err="1" smtClean="0">
                <a:latin typeface="Comic Sans MS" panose="030F0702030302020204" pitchFamily="66" charset="0"/>
              </a:rPr>
              <a:t>vías</a:t>
            </a:r>
            <a:r>
              <a:rPr lang="en-US" sz="2000" dirty="0" smtClean="0">
                <a:latin typeface="Comic Sans MS" panose="030F0702030302020204" pitchFamily="66" charset="0"/>
              </a:rPr>
              <a:t> de </a:t>
            </a:r>
            <a:r>
              <a:rPr lang="en-US" sz="2000" dirty="0" err="1" smtClean="0">
                <a:latin typeface="Comic Sans MS" panose="030F0702030302020204" pitchFamily="66" charset="0"/>
              </a:rPr>
              <a:t>insulina</a:t>
            </a:r>
            <a:endParaRPr lang="es-VE" sz="2000" dirty="0">
              <a:latin typeface="Comic Sans MS" panose="030F0702030302020204" pitchFamily="66" charset="0"/>
            </a:endParaRPr>
          </a:p>
        </p:txBody>
      </p:sp>
      <p:sp>
        <p:nvSpPr>
          <p:cNvPr id="11" name="Rectángulo 10"/>
          <p:cNvSpPr/>
          <p:nvPr/>
        </p:nvSpPr>
        <p:spPr>
          <a:xfrm>
            <a:off x="529140" y="6396692"/>
            <a:ext cx="7615489" cy="215444"/>
          </a:xfrm>
          <a:prstGeom prst="rect">
            <a:avLst/>
          </a:prstGeom>
        </p:spPr>
        <p:txBody>
          <a:bodyPr wrap="square">
            <a:spAutoFit/>
          </a:bodyPr>
          <a:lstStyle/>
          <a:p>
            <a:pPr algn="ctr"/>
            <a:r>
              <a:rPr lang="es-VE" sz="800" dirty="0" smtClean="0">
                <a:latin typeface="Times New Roman" panose="02020603050405020304" pitchFamily="18" charset="0"/>
                <a:cs typeface="Times New Roman" panose="02020603050405020304" pitchFamily="18" charset="0"/>
              </a:rPr>
              <a:t>CL</a:t>
            </a:r>
            <a:r>
              <a:rPr lang="es-VE" sz="800"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Boulangé</a:t>
            </a:r>
            <a:r>
              <a:rPr lang="es-VE" sz="800" dirty="0">
                <a:latin typeface="Times New Roman" panose="02020603050405020304" pitchFamily="18" charset="0"/>
                <a:cs typeface="Times New Roman" panose="02020603050405020304" pitchFamily="18" charset="0"/>
              </a:rPr>
              <a:t>, AL. </a:t>
            </a:r>
            <a:r>
              <a:rPr lang="es-VE" sz="800" dirty="0" err="1">
                <a:latin typeface="Times New Roman" panose="02020603050405020304" pitchFamily="18" charset="0"/>
                <a:cs typeface="Times New Roman" panose="02020603050405020304" pitchFamily="18" charset="0"/>
              </a:rPr>
              <a:t>Neves</a:t>
            </a:r>
            <a:r>
              <a:rPr lang="es-VE" sz="800" dirty="0">
                <a:latin typeface="Times New Roman" panose="02020603050405020304" pitchFamily="18" charset="0"/>
                <a:cs typeface="Times New Roman" panose="02020603050405020304" pitchFamily="18" charset="0"/>
              </a:rPr>
              <a:t>, J. </a:t>
            </a:r>
            <a:r>
              <a:rPr lang="es-VE" sz="800" dirty="0" err="1">
                <a:latin typeface="Times New Roman" panose="02020603050405020304" pitchFamily="18" charset="0"/>
                <a:cs typeface="Times New Roman" panose="02020603050405020304" pitchFamily="18" charset="0"/>
              </a:rPr>
              <a:t>Chilloux</a:t>
            </a:r>
            <a:r>
              <a:rPr lang="es-VE" sz="800" dirty="0">
                <a:latin typeface="Times New Roman" panose="02020603050405020304" pitchFamily="18" charset="0"/>
                <a:cs typeface="Times New Roman" panose="02020603050405020304" pitchFamily="18" charset="0"/>
              </a:rPr>
              <a:t>, JK. </a:t>
            </a:r>
            <a:r>
              <a:rPr lang="es-VE" sz="800" dirty="0" err="1">
                <a:latin typeface="Times New Roman" panose="02020603050405020304" pitchFamily="18" charset="0"/>
                <a:cs typeface="Times New Roman" panose="02020603050405020304" pitchFamily="18" charset="0"/>
              </a:rPr>
              <a:t>Nicholson</a:t>
            </a:r>
            <a:r>
              <a:rPr lang="es-VE" sz="800" dirty="0">
                <a:latin typeface="Times New Roman" panose="02020603050405020304" pitchFamily="18" charset="0"/>
                <a:cs typeface="Times New Roman" panose="02020603050405020304" pitchFamily="18" charset="0"/>
              </a:rPr>
              <a:t> M-E. Dumas. </a:t>
            </a:r>
            <a:r>
              <a:rPr lang="es-VE" sz="800" dirty="0" err="1">
                <a:latin typeface="Times New Roman" panose="02020603050405020304" pitchFamily="18" charset="0"/>
                <a:cs typeface="Times New Roman" panose="02020603050405020304" pitchFamily="18" charset="0"/>
              </a:rPr>
              <a:t>Impact</a:t>
            </a:r>
            <a:r>
              <a:rPr lang="es-VE" sz="800" dirty="0">
                <a:latin typeface="Times New Roman" panose="02020603050405020304" pitchFamily="18" charset="0"/>
                <a:cs typeface="Times New Roman" panose="02020603050405020304" pitchFamily="18" charset="0"/>
              </a:rPr>
              <a:t> of </a:t>
            </a:r>
            <a:r>
              <a:rPr lang="es-VE" sz="800" dirty="0" err="1">
                <a:latin typeface="Times New Roman" panose="02020603050405020304" pitchFamily="18" charset="0"/>
                <a:cs typeface="Times New Roman" panose="02020603050405020304" pitchFamily="18" charset="0"/>
              </a:rPr>
              <a:t>the</a:t>
            </a:r>
            <a:r>
              <a:rPr lang="es-VE" sz="800"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gut</a:t>
            </a:r>
            <a:r>
              <a:rPr lang="es-VE" sz="800" dirty="0">
                <a:latin typeface="Times New Roman" panose="02020603050405020304" pitchFamily="18" charset="0"/>
                <a:cs typeface="Times New Roman" panose="02020603050405020304" pitchFamily="18" charset="0"/>
              </a:rPr>
              <a:t> microbiota </a:t>
            </a:r>
            <a:r>
              <a:rPr lang="es-VE" sz="800" dirty="0" err="1">
                <a:latin typeface="Times New Roman" panose="02020603050405020304" pitchFamily="18" charset="0"/>
                <a:cs typeface="Times New Roman" panose="02020603050405020304" pitchFamily="18" charset="0"/>
              </a:rPr>
              <a:t>on</a:t>
            </a:r>
            <a:r>
              <a:rPr lang="es-VE" sz="800"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inflammation</a:t>
            </a:r>
            <a:r>
              <a:rPr lang="es-VE" sz="800"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obesity</a:t>
            </a:r>
            <a:r>
              <a:rPr lang="es-VE" sz="800" dirty="0">
                <a:latin typeface="Times New Roman" panose="02020603050405020304" pitchFamily="18" charset="0"/>
                <a:cs typeface="Times New Roman" panose="02020603050405020304" pitchFamily="18" charset="0"/>
              </a:rPr>
              <a:t>, and </a:t>
            </a:r>
            <a:r>
              <a:rPr lang="es-VE" sz="800" dirty="0" err="1">
                <a:latin typeface="Times New Roman" panose="02020603050405020304" pitchFamily="18" charset="0"/>
                <a:cs typeface="Times New Roman" panose="02020603050405020304" pitchFamily="18" charset="0"/>
              </a:rPr>
              <a:t>metabolic</a:t>
            </a:r>
            <a:r>
              <a:rPr lang="es-VE" sz="800"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disease</a:t>
            </a:r>
            <a:r>
              <a:rPr lang="es-VE" sz="800"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Genome</a:t>
            </a:r>
            <a:r>
              <a:rPr lang="es-VE" sz="800" dirty="0">
                <a:latin typeface="Times New Roman" panose="02020603050405020304" pitchFamily="18" charset="0"/>
                <a:cs typeface="Times New Roman" panose="02020603050405020304" pitchFamily="18" charset="0"/>
              </a:rPr>
              <a:t> Medicine 2016;8:42 </a:t>
            </a:r>
          </a:p>
        </p:txBody>
      </p:sp>
      <p:sp>
        <p:nvSpPr>
          <p:cNvPr id="8"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2" name="4 CuadroTexto"/>
          <p:cNvSpPr txBox="1"/>
          <p:nvPr/>
        </p:nvSpPr>
        <p:spPr>
          <a:xfrm>
            <a:off x="197158" y="70577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411792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7171834" y="6604063"/>
            <a:ext cx="1959191" cy="215444"/>
          </a:xfrm>
          <a:prstGeom prst="rect">
            <a:avLst/>
          </a:prstGeom>
          <a:noFill/>
        </p:spPr>
        <p:txBody>
          <a:bodyPr wrap="none" rtlCol="0">
            <a:spAutoFit/>
          </a:bodyPr>
          <a:lstStyle/>
          <a:p>
            <a:r>
              <a:rPr lang="es-VE" sz="8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800" dirty="0">
              <a:solidFill>
                <a:schemeClr val="bg1">
                  <a:lumMod val="65000"/>
                </a:schemeClr>
              </a:solidFill>
              <a:latin typeface="Arial" panose="020B0604020202020204" pitchFamily="34" charset="0"/>
              <a:cs typeface="Arial" panose="020B0604020202020204" pitchFamily="34" charset="0"/>
            </a:endParaRPr>
          </a:p>
        </p:txBody>
      </p:sp>
      <p:pic>
        <p:nvPicPr>
          <p:cNvPr id="7" name="Imagen 6"/>
          <p:cNvPicPr>
            <a:picLocks noChangeAspect="1"/>
          </p:cNvPicPr>
          <p:nvPr/>
        </p:nvPicPr>
        <p:blipFill rotWithShape="1">
          <a:blip r:embed="rId2">
            <a:extLst>
              <a:ext uri="{28A0092B-C50C-407E-A947-70E740481C1C}">
                <a14:useLocalDpi xmlns:a14="http://schemas.microsoft.com/office/drawing/2010/main" val="0"/>
              </a:ext>
            </a:extLst>
          </a:blip>
          <a:srcRect l="23833" t="61956" r="20014" b="-1256"/>
          <a:stretch/>
        </p:blipFill>
        <p:spPr>
          <a:xfrm>
            <a:off x="1987257" y="1781132"/>
            <a:ext cx="5184577" cy="4113554"/>
          </a:xfrm>
          <a:prstGeom prst="rect">
            <a:avLst/>
          </a:prstGeom>
        </p:spPr>
      </p:pic>
      <p:sp>
        <p:nvSpPr>
          <p:cNvPr id="10" name="Rectángulo 9"/>
          <p:cNvSpPr/>
          <p:nvPr/>
        </p:nvSpPr>
        <p:spPr>
          <a:xfrm>
            <a:off x="2845629" y="5844385"/>
            <a:ext cx="5789798" cy="400110"/>
          </a:xfrm>
          <a:prstGeom prst="rect">
            <a:avLst/>
          </a:prstGeom>
        </p:spPr>
        <p:txBody>
          <a:bodyPr wrap="square">
            <a:spAutoFit/>
          </a:bodyPr>
          <a:lstStyle/>
          <a:p>
            <a:pPr algn="ctr"/>
            <a:r>
              <a:rPr lang="es-VE" sz="1000" dirty="0" smtClean="0">
                <a:latin typeface="Times New Roman" panose="02020603050405020304" pitchFamily="18" charset="0"/>
                <a:cs typeface="Times New Roman" panose="02020603050405020304" pitchFamily="18" charset="0"/>
              </a:rPr>
              <a:t>CL</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Boulangé</a:t>
            </a:r>
            <a:r>
              <a:rPr lang="es-VE" sz="1000" dirty="0">
                <a:latin typeface="Times New Roman" panose="02020603050405020304" pitchFamily="18" charset="0"/>
                <a:cs typeface="Times New Roman" panose="02020603050405020304" pitchFamily="18" charset="0"/>
              </a:rPr>
              <a:t>, AL. </a:t>
            </a:r>
            <a:r>
              <a:rPr lang="es-VE" sz="1000" dirty="0" err="1">
                <a:latin typeface="Times New Roman" panose="02020603050405020304" pitchFamily="18" charset="0"/>
                <a:cs typeface="Times New Roman" panose="02020603050405020304" pitchFamily="18" charset="0"/>
              </a:rPr>
              <a:t>Neves</a:t>
            </a:r>
            <a:r>
              <a:rPr lang="es-VE" sz="1000" dirty="0">
                <a:latin typeface="Times New Roman" panose="02020603050405020304" pitchFamily="18" charset="0"/>
                <a:cs typeface="Times New Roman" panose="02020603050405020304" pitchFamily="18" charset="0"/>
              </a:rPr>
              <a:t>, J. </a:t>
            </a:r>
            <a:r>
              <a:rPr lang="es-VE" sz="1000" dirty="0" err="1">
                <a:latin typeface="Times New Roman" panose="02020603050405020304" pitchFamily="18" charset="0"/>
                <a:cs typeface="Times New Roman" panose="02020603050405020304" pitchFamily="18" charset="0"/>
              </a:rPr>
              <a:t>Chilloux</a:t>
            </a:r>
            <a:r>
              <a:rPr lang="es-VE" sz="1000" dirty="0">
                <a:latin typeface="Times New Roman" panose="02020603050405020304" pitchFamily="18" charset="0"/>
                <a:cs typeface="Times New Roman" panose="02020603050405020304" pitchFamily="18" charset="0"/>
              </a:rPr>
              <a:t>, JK. </a:t>
            </a:r>
            <a:r>
              <a:rPr lang="es-VE" sz="1000" dirty="0" err="1">
                <a:latin typeface="Times New Roman" panose="02020603050405020304" pitchFamily="18" charset="0"/>
                <a:cs typeface="Times New Roman" panose="02020603050405020304" pitchFamily="18" charset="0"/>
              </a:rPr>
              <a:t>Nicholson</a:t>
            </a:r>
            <a:r>
              <a:rPr lang="es-VE" sz="1000" dirty="0">
                <a:latin typeface="Times New Roman" panose="02020603050405020304" pitchFamily="18" charset="0"/>
                <a:cs typeface="Times New Roman" panose="02020603050405020304" pitchFamily="18" charset="0"/>
              </a:rPr>
              <a:t> M-E. Dumas. </a:t>
            </a:r>
            <a:r>
              <a:rPr lang="es-VE" sz="1000" i="1" dirty="0" err="1">
                <a:latin typeface="Times New Roman" panose="02020603050405020304" pitchFamily="18" charset="0"/>
                <a:cs typeface="Times New Roman" panose="02020603050405020304" pitchFamily="18" charset="0"/>
              </a:rPr>
              <a:t>Impact</a:t>
            </a:r>
            <a:r>
              <a:rPr lang="es-VE" sz="1000" i="1" dirty="0">
                <a:latin typeface="Times New Roman" panose="02020603050405020304" pitchFamily="18" charset="0"/>
                <a:cs typeface="Times New Roman" panose="02020603050405020304" pitchFamily="18" charset="0"/>
              </a:rPr>
              <a:t> of </a:t>
            </a:r>
            <a:r>
              <a:rPr lang="es-VE" sz="1000" i="1" dirty="0" err="1">
                <a:latin typeface="Times New Roman" panose="02020603050405020304" pitchFamily="18" charset="0"/>
                <a:cs typeface="Times New Roman" panose="02020603050405020304" pitchFamily="18" charset="0"/>
              </a:rPr>
              <a:t>the</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gut</a:t>
            </a:r>
            <a:r>
              <a:rPr lang="es-VE" sz="1000" i="1" dirty="0">
                <a:latin typeface="Times New Roman" panose="02020603050405020304" pitchFamily="18" charset="0"/>
                <a:cs typeface="Times New Roman" panose="02020603050405020304" pitchFamily="18" charset="0"/>
              </a:rPr>
              <a:t> microbiota </a:t>
            </a:r>
            <a:r>
              <a:rPr lang="es-VE" sz="1000" i="1" dirty="0" err="1">
                <a:latin typeface="Times New Roman" panose="02020603050405020304" pitchFamily="18" charset="0"/>
                <a:cs typeface="Times New Roman" panose="02020603050405020304" pitchFamily="18" charset="0"/>
              </a:rPr>
              <a:t>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inflammation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obesity</a:t>
            </a:r>
            <a:r>
              <a:rPr lang="es-VE" sz="1000" i="1" dirty="0">
                <a:latin typeface="Times New Roman" panose="02020603050405020304" pitchFamily="18" charset="0"/>
                <a:cs typeface="Times New Roman" panose="02020603050405020304" pitchFamily="18" charset="0"/>
              </a:rPr>
              <a:t>, and </a:t>
            </a:r>
            <a:r>
              <a:rPr lang="es-VE" sz="1000" i="1" dirty="0" err="1">
                <a:latin typeface="Times New Roman" panose="02020603050405020304" pitchFamily="18" charset="0"/>
                <a:cs typeface="Times New Roman" panose="02020603050405020304" pitchFamily="18" charset="0"/>
              </a:rPr>
              <a:t>metabolic</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disease</a:t>
            </a:r>
            <a:r>
              <a:rPr lang="es-VE" sz="1000" i="1" dirty="0">
                <a:latin typeface="Times New Roman" panose="02020603050405020304" pitchFamily="18" charset="0"/>
                <a:cs typeface="Times New Roman" panose="02020603050405020304" pitchFamily="18" charset="0"/>
              </a:rPr>
              <a:t>.</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Genome</a:t>
            </a:r>
            <a:r>
              <a:rPr lang="es-VE" sz="1000" dirty="0">
                <a:latin typeface="Times New Roman" panose="02020603050405020304" pitchFamily="18" charset="0"/>
                <a:cs typeface="Times New Roman" panose="02020603050405020304" pitchFamily="18" charset="0"/>
              </a:rPr>
              <a:t> Medicine 2016;8:42 </a:t>
            </a:r>
          </a:p>
        </p:txBody>
      </p:sp>
      <p:sp>
        <p:nvSpPr>
          <p:cNvPr id="11" name="Rectángulo 10"/>
          <p:cNvSpPr/>
          <p:nvPr/>
        </p:nvSpPr>
        <p:spPr>
          <a:xfrm>
            <a:off x="2229098" y="720159"/>
            <a:ext cx="4700893" cy="707886"/>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000" dirty="0" err="1" smtClean="0">
                <a:latin typeface="Comic Sans MS" panose="030F0702030302020204" pitchFamily="66" charset="0"/>
              </a:rPr>
              <a:t>Inducción</a:t>
            </a:r>
            <a:r>
              <a:rPr lang="en-US" sz="2000" dirty="0" smtClean="0">
                <a:latin typeface="Comic Sans MS" panose="030F0702030302020204" pitchFamily="66" charset="0"/>
              </a:rPr>
              <a:t> de </a:t>
            </a:r>
            <a:r>
              <a:rPr lang="en-US" sz="2000" dirty="0" err="1" smtClean="0">
                <a:latin typeface="Comic Sans MS" panose="030F0702030302020204" pitchFamily="66" charset="0"/>
              </a:rPr>
              <a:t>señales</a:t>
            </a:r>
            <a:r>
              <a:rPr lang="en-US" sz="2000" dirty="0" smtClean="0">
                <a:latin typeface="Comic Sans MS" panose="030F0702030302020204" pitchFamily="66" charset="0"/>
              </a:rPr>
              <a:t> </a:t>
            </a:r>
            <a:r>
              <a:rPr lang="en-US" sz="2000" dirty="0" err="1" smtClean="0">
                <a:latin typeface="Comic Sans MS" panose="030F0702030302020204" pitchFamily="66" charset="0"/>
              </a:rPr>
              <a:t>inflamatorias</a:t>
            </a:r>
            <a:r>
              <a:rPr lang="en-US" sz="2000" dirty="0" smtClean="0">
                <a:latin typeface="Comic Sans MS" panose="030F0702030302020204" pitchFamily="66" charset="0"/>
              </a:rPr>
              <a:t> </a:t>
            </a:r>
          </a:p>
          <a:p>
            <a:pPr algn="ctr"/>
            <a:r>
              <a:rPr lang="en-US" sz="2000" dirty="0" smtClean="0">
                <a:latin typeface="Comic Sans MS" panose="030F0702030302020204" pitchFamily="66" charset="0"/>
              </a:rPr>
              <a:t>en </a:t>
            </a:r>
            <a:r>
              <a:rPr lang="en-US" sz="2000" dirty="0" err="1" smtClean="0">
                <a:latin typeface="Comic Sans MS" panose="030F0702030302020204" pitchFamily="66" charset="0"/>
              </a:rPr>
              <a:t>macrófagos</a:t>
            </a:r>
            <a:r>
              <a:rPr lang="en-US" sz="2000" dirty="0" smtClean="0">
                <a:latin typeface="Comic Sans MS" panose="030F0702030302020204" pitchFamily="66" charset="0"/>
              </a:rPr>
              <a:t> </a:t>
            </a:r>
            <a:r>
              <a:rPr lang="en-US" sz="2000" dirty="0" err="1" smtClean="0">
                <a:latin typeface="Comic Sans MS" panose="030F0702030302020204" pitchFamily="66" charset="0"/>
              </a:rPr>
              <a:t>proinflamatorios</a:t>
            </a:r>
            <a:endParaRPr lang="es-VE" sz="2000" dirty="0">
              <a:latin typeface="Comic Sans MS" panose="030F0702030302020204" pitchFamily="66" charset="0"/>
            </a:endParaRPr>
          </a:p>
        </p:txBody>
      </p:sp>
      <p:sp>
        <p:nvSpPr>
          <p:cNvPr id="2" name="Rectángulo 1"/>
          <p:cNvSpPr/>
          <p:nvPr/>
        </p:nvSpPr>
        <p:spPr>
          <a:xfrm>
            <a:off x="5940152" y="4581128"/>
            <a:ext cx="86409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4 CuadroTexto"/>
          <p:cNvSpPr txBox="1"/>
          <p:nvPr/>
        </p:nvSpPr>
        <p:spPr>
          <a:xfrm>
            <a:off x="6920074" y="3682791"/>
            <a:ext cx="1346960" cy="369332"/>
          </a:xfrm>
          <a:prstGeom prst="rect">
            <a:avLst/>
          </a:prstGeom>
          <a:solidFill>
            <a:schemeClr val="accent6">
              <a:lumMod val="20000"/>
              <a:lumOff val="80000"/>
            </a:schemeClr>
          </a:solidFill>
          <a:ln w="28575">
            <a:noFill/>
          </a:ln>
          <a:effectLst>
            <a:outerShdw blurRad="50800" dist="38100" dir="2700000" algn="tl" rotWithShape="0">
              <a:prstClr val="black">
                <a:alpha val="40000"/>
              </a:prstClr>
            </a:outerShdw>
          </a:effectLst>
        </p:spPr>
        <p:txBody>
          <a:bodyPr wrap="square" rtlCol="0">
            <a:spAutoFit/>
          </a:bodyPr>
          <a:lstStyle/>
          <a:p>
            <a:pPr algn="ctr"/>
            <a:r>
              <a:rPr lang="es-VE" dirty="0" smtClean="0">
                <a:effectLst>
                  <a:outerShdw blurRad="38100" dist="38100" dir="2700000" algn="tl">
                    <a:srgbClr val="000000">
                      <a:alpha val="43137"/>
                    </a:srgbClr>
                  </a:outerShdw>
                </a:effectLst>
                <a:latin typeface="Comic Sans MS" pitchFamily="66" charset="0"/>
              </a:rPr>
              <a:t>Macrófago</a:t>
            </a:r>
          </a:p>
        </p:txBody>
      </p:sp>
      <p:sp>
        <p:nvSpPr>
          <p:cNvPr id="13" name="4 CuadroTexto"/>
          <p:cNvSpPr txBox="1"/>
          <p:nvPr/>
        </p:nvSpPr>
        <p:spPr>
          <a:xfrm>
            <a:off x="2472877" y="3061864"/>
            <a:ext cx="795187" cy="338554"/>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600" b="1" dirty="0" smtClean="0">
                <a:latin typeface="Comic Sans MS" pitchFamily="66" charset="0"/>
              </a:rPr>
              <a:t>TLR4</a:t>
            </a:r>
          </a:p>
        </p:txBody>
      </p:sp>
      <p:sp>
        <p:nvSpPr>
          <p:cNvPr id="3" name="Rectángulo 2"/>
          <p:cNvSpPr/>
          <p:nvPr/>
        </p:nvSpPr>
        <p:spPr>
          <a:xfrm>
            <a:off x="3275856" y="2708920"/>
            <a:ext cx="432048" cy="261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Rectángulo 19"/>
          <p:cNvSpPr/>
          <p:nvPr/>
        </p:nvSpPr>
        <p:spPr>
          <a:xfrm>
            <a:off x="4941977" y="2447890"/>
            <a:ext cx="432048" cy="261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5811511" y="2879938"/>
            <a:ext cx="432048" cy="261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4 CuadroTexto"/>
          <p:cNvSpPr txBox="1"/>
          <p:nvPr/>
        </p:nvSpPr>
        <p:spPr>
          <a:xfrm>
            <a:off x="4643438" y="2487306"/>
            <a:ext cx="795187" cy="338554"/>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600" b="1" dirty="0" smtClean="0">
                <a:latin typeface="Comic Sans MS" pitchFamily="66" charset="0"/>
              </a:rPr>
              <a:t>TLR2</a:t>
            </a:r>
          </a:p>
        </p:txBody>
      </p:sp>
      <p:sp>
        <p:nvSpPr>
          <p:cNvPr id="15" name="4 CuadroTexto"/>
          <p:cNvSpPr txBox="1"/>
          <p:nvPr/>
        </p:nvSpPr>
        <p:spPr>
          <a:xfrm>
            <a:off x="5786910" y="2883415"/>
            <a:ext cx="795187" cy="338554"/>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600" b="1" dirty="0" smtClean="0">
                <a:latin typeface="Comic Sans MS" pitchFamily="66" charset="0"/>
              </a:rPr>
              <a:t>TLR8</a:t>
            </a:r>
          </a:p>
        </p:txBody>
      </p:sp>
      <p:sp>
        <p:nvSpPr>
          <p:cNvPr id="5" name="Rectángulo 4"/>
          <p:cNvSpPr/>
          <p:nvPr/>
        </p:nvSpPr>
        <p:spPr>
          <a:xfrm>
            <a:off x="3707904" y="3837909"/>
            <a:ext cx="762686" cy="32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4 CuadroTexto"/>
          <p:cNvSpPr txBox="1"/>
          <p:nvPr/>
        </p:nvSpPr>
        <p:spPr>
          <a:xfrm>
            <a:off x="3541404" y="3703160"/>
            <a:ext cx="1197359" cy="553998"/>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sz="1400" dirty="0" smtClean="0">
                <a:effectLst>
                  <a:outerShdw blurRad="38100" dist="38100" dir="2700000" algn="tl">
                    <a:srgbClr val="000000">
                      <a:alpha val="43137"/>
                    </a:srgbClr>
                  </a:outerShdw>
                </a:effectLst>
                <a:latin typeface="Comic Sans MS" pitchFamily="66" charset="0"/>
              </a:rPr>
              <a:t>Producción</a:t>
            </a:r>
            <a:r>
              <a:rPr lang="es-VE" sz="1200" dirty="0" smtClean="0">
                <a:effectLst>
                  <a:outerShdw blurRad="38100" dist="38100" dir="2700000" algn="tl">
                    <a:srgbClr val="000000">
                      <a:alpha val="43137"/>
                    </a:srgbClr>
                  </a:outerShdw>
                </a:effectLst>
                <a:latin typeface="Comic Sans MS" pitchFamily="66" charset="0"/>
              </a:rPr>
              <a:t> </a:t>
            </a:r>
          </a:p>
          <a:p>
            <a:pPr algn="ctr"/>
            <a:r>
              <a:rPr lang="es-VE" sz="1600" dirty="0" smtClean="0">
                <a:effectLst>
                  <a:outerShdw blurRad="38100" dist="38100" dir="2700000" algn="tl">
                    <a:srgbClr val="000000">
                      <a:alpha val="43137"/>
                    </a:srgbClr>
                  </a:outerShdw>
                </a:effectLst>
                <a:latin typeface="Comic Sans MS" pitchFamily="66" charset="0"/>
              </a:rPr>
              <a:t>CK</a:t>
            </a:r>
          </a:p>
        </p:txBody>
      </p:sp>
      <p:sp>
        <p:nvSpPr>
          <p:cNvPr id="6" name="Rectángulo 5"/>
          <p:cNvSpPr/>
          <p:nvPr/>
        </p:nvSpPr>
        <p:spPr>
          <a:xfrm>
            <a:off x="1987257" y="1943935"/>
            <a:ext cx="712535" cy="764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6179552" y="1849736"/>
            <a:ext cx="712535" cy="764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4 CuadroTexto"/>
          <p:cNvSpPr txBox="1"/>
          <p:nvPr/>
        </p:nvSpPr>
        <p:spPr>
          <a:xfrm>
            <a:off x="6147520" y="1894518"/>
            <a:ext cx="1629861" cy="584775"/>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sz="1600" dirty="0" err="1" smtClean="0">
                <a:effectLst>
                  <a:outerShdw blurRad="38100" dist="38100" dir="2700000" algn="tl">
                    <a:srgbClr val="000000">
                      <a:alpha val="43137"/>
                    </a:srgbClr>
                  </a:outerShdw>
                </a:effectLst>
                <a:latin typeface="Comic Sans MS" pitchFamily="66" charset="0"/>
              </a:rPr>
              <a:t>Lipotoxicidad</a:t>
            </a:r>
            <a:endParaRPr lang="es-VE" sz="1600" dirty="0" smtClean="0">
              <a:effectLst>
                <a:outerShdw blurRad="38100" dist="38100" dir="2700000" algn="tl">
                  <a:srgbClr val="000000">
                    <a:alpha val="43137"/>
                  </a:srgbClr>
                </a:outerShdw>
              </a:effectLst>
              <a:latin typeface="Comic Sans MS" pitchFamily="66" charset="0"/>
            </a:endParaRPr>
          </a:p>
          <a:p>
            <a:r>
              <a:rPr lang="es-VE" sz="1600" dirty="0" smtClean="0">
                <a:effectLst>
                  <a:outerShdw blurRad="38100" dist="38100" dir="2700000" algn="tl">
                    <a:srgbClr val="000000">
                      <a:alpha val="43137"/>
                    </a:srgbClr>
                  </a:outerShdw>
                </a:effectLst>
                <a:latin typeface="Comic Sans MS" pitchFamily="66" charset="0"/>
              </a:rPr>
              <a:t>CK</a:t>
            </a:r>
          </a:p>
        </p:txBody>
      </p:sp>
      <p:sp>
        <p:nvSpPr>
          <p:cNvPr id="17" name="4 CuadroTexto"/>
          <p:cNvSpPr txBox="1"/>
          <p:nvPr/>
        </p:nvSpPr>
        <p:spPr>
          <a:xfrm>
            <a:off x="1356869" y="1910928"/>
            <a:ext cx="1488760" cy="830997"/>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sz="1600" dirty="0">
                <a:effectLst>
                  <a:outerShdw blurRad="38100" dist="38100" dir="2700000" algn="tl">
                    <a:srgbClr val="000000">
                      <a:alpha val="43137"/>
                    </a:srgbClr>
                  </a:outerShdw>
                </a:effectLst>
                <a:latin typeface="Comic Sans MS" pitchFamily="66" charset="0"/>
              </a:rPr>
              <a:t>LPS</a:t>
            </a:r>
          </a:p>
          <a:p>
            <a:r>
              <a:rPr lang="es-VE" sz="1600" dirty="0" err="1" smtClean="0">
                <a:effectLst>
                  <a:outerShdw blurRad="38100" dist="38100" dir="2700000" algn="tl">
                    <a:srgbClr val="000000">
                      <a:alpha val="43137"/>
                    </a:srgbClr>
                  </a:outerShdw>
                </a:effectLst>
                <a:latin typeface="Comic Sans MS" pitchFamily="66" charset="0"/>
              </a:rPr>
              <a:t>Lipotoxicidad</a:t>
            </a:r>
            <a:endParaRPr lang="es-VE" sz="1600" dirty="0" smtClean="0">
              <a:effectLst>
                <a:outerShdw blurRad="38100" dist="38100" dir="2700000" algn="tl">
                  <a:srgbClr val="000000">
                    <a:alpha val="43137"/>
                  </a:srgbClr>
                </a:outerShdw>
              </a:effectLst>
              <a:latin typeface="Comic Sans MS" pitchFamily="66" charset="0"/>
            </a:endParaRPr>
          </a:p>
          <a:p>
            <a:r>
              <a:rPr lang="es-VE" sz="1600" dirty="0" smtClean="0">
                <a:effectLst>
                  <a:outerShdw blurRad="38100" dist="38100" dir="2700000" algn="tl">
                    <a:srgbClr val="000000">
                      <a:alpha val="43137"/>
                    </a:srgbClr>
                  </a:outerShdw>
                </a:effectLst>
                <a:latin typeface="Comic Sans MS" pitchFamily="66" charset="0"/>
              </a:rPr>
              <a:t>CK</a:t>
            </a:r>
          </a:p>
        </p:txBody>
      </p:sp>
      <p:sp>
        <p:nvSpPr>
          <p:cNvPr id="23" name="Rectángulo 22"/>
          <p:cNvSpPr/>
          <p:nvPr/>
        </p:nvSpPr>
        <p:spPr>
          <a:xfrm>
            <a:off x="4872246" y="4858974"/>
            <a:ext cx="966044" cy="4616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4 CuadroTexto"/>
          <p:cNvSpPr txBox="1"/>
          <p:nvPr/>
        </p:nvSpPr>
        <p:spPr>
          <a:xfrm>
            <a:off x="4790200" y="4723757"/>
            <a:ext cx="1791897" cy="553998"/>
          </a:xfrm>
          <a:prstGeom prst="rect">
            <a:avLst/>
          </a:prstGeom>
          <a:solidFill>
            <a:schemeClr val="accent2">
              <a:lumMod val="20000"/>
              <a:lumOff val="80000"/>
            </a:schemeClr>
          </a:solidFill>
          <a:ln w="28575">
            <a:noFill/>
          </a:ln>
          <a:effectLst>
            <a:outerShdw blurRad="50800" dist="38100" dir="2700000" algn="tl" rotWithShape="0">
              <a:prstClr val="black">
                <a:alpha val="40000"/>
              </a:prstClr>
            </a:outerShdw>
          </a:effectLst>
        </p:spPr>
        <p:txBody>
          <a:bodyPr wrap="square" rtlCol="0">
            <a:spAutoFit/>
          </a:bodyPr>
          <a:lstStyle/>
          <a:p>
            <a:r>
              <a:rPr lang="es-VE" sz="1400" dirty="0" smtClean="0">
                <a:effectLst>
                  <a:outerShdw blurRad="38100" dist="38100" dir="2700000" algn="tl">
                    <a:srgbClr val="000000">
                      <a:alpha val="43137"/>
                    </a:srgbClr>
                  </a:outerShdw>
                </a:effectLst>
                <a:latin typeface="Comic Sans MS" pitchFamily="66" charset="0"/>
              </a:rPr>
              <a:t>Maduración</a:t>
            </a:r>
          </a:p>
          <a:p>
            <a:r>
              <a:rPr lang="es-VE" sz="1600" dirty="0" smtClean="0">
                <a:effectLst>
                  <a:outerShdw blurRad="38100" dist="38100" dir="2700000" algn="tl">
                    <a:srgbClr val="000000">
                      <a:alpha val="43137"/>
                    </a:srgbClr>
                  </a:outerShdw>
                </a:effectLst>
                <a:latin typeface="Comic Sans MS" pitchFamily="66" charset="0"/>
              </a:rPr>
              <a:t>Pro-IL1-</a:t>
            </a:r>
            <a:r>
              <a:rPr lang="es-VE" sz="1600" dirty="0" smtClean="0">
                <a:effectLst>
                  <a:outerShdw blurRad="38100" dist="38100" dir="2700000" algn="tl">
                    <a:srgbClr val="000000">
                      <a:alpha val="43137"/>
                    </a:srgbClr>
                  </a:outerShdw>
                </a:effectLst>
                <a:latin typeface="Symbol" panose="05050102010706020507" pitchFamily="18" charset="2"/>
              </a:rPr>
              <a:t>b</a:t>
            </a:r>
            <a:r>
              <a:rPr lang="es-VE" sz="1600" dirty="0" smtClean="0">
                <a:effectLst>
                  <a:outerShdw blurRad="38100" dist="38100" dir="2700000" algn="tl">
                    <a:srgbClr val="000000">
                      <a:alpha val="43137"/>
                    </a:srgbClr>
                  </a:outerShdw>
                </a:effectLst>
                <a:latin typeface="Comic Sans MS" pitchFamily="66" charset="0"/>
              </a:rPr>
              <a:t>/IL-8</a:t>
            </a:r>
          </a:p>
        </p:txBody>
      </p:sp>
      <p:sp>
        <p:nvSpPr>
          <p:cNvPr id="24" name="Rectángulo 23"/>
          <p:cNvSpPr/>
          <p:nvPr/>
        </p:nvSpPr>
        <p:spPr>
          <a:xfrm>
            <a:off x="5838290" y="4005064"/>
            <a:ext cx="341262" cy="2067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Rectángulo 24"/>
          <p:cNvSpPr/>
          <p:nvPr/>
        </p:nvSpPr>
        <p:spPr>
          <a:xfrm>
            <a:off x="5805345" y="3965044"/>
            <a:ext cx="591829" cy="369332"/>
          </a:xfrm>
          <a:prstGeom prst="rect">
            <a:avLst/>
          </a:prstGeom>
        </p:spPr>
        <p:txBody>
          <a:bodyPr wrap="none">
            <a:spAutoFit/>
          </a:bodyPr>
          <a:lstStyle/>
          <a:p>
            <a:r>
              <a:rPr lang="es-VE">
                <a:effectLst>
                  <a:outerShdw blurRad="38100" dist="38100" dir="2700000" algn="tl">
                    <a:srgbClr val="000000">
                      <a:alpha val="43137"/>
                    </a:srgbClr>
                  </a:outerShdw>
                </a:effectLst>
                <a:latin typeface="Comic Sans MS" pitchFamily="66" charset="0"/>
              </a:rPr>
              <a:t>LPS</a:t>
            </a:r>
          </a:p>
        </p:txBody>
      </p:sp>
      <p:sp>
        <p:nvSpPr>
          <p:cNvPr id="26" name="Rectángulo 25"/>
          <p:cNvSpPr/>
          <p:nvPr/>
        </p:nvSpPr>
        <p:spPr>
          <a:xfrm>
            <a:off x="1797597" y="4605702"/>
            <a:ext cx="1560042" cy="369332"/>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none">
            <a:spAutoFit/>
          </a:bodyPr>
          <a:lstStyle/>
          <a:p>
            <a:r>
              <a:rPr lang="es-VE" dirty="0" err="1" smtClean="0">
                <a:effectLst>
                  <a:outerShdw blurRad="38100" dist="38100" dir="2700000" algn="tl">
                    <a:srgbClr val="000000">
                      <a:alpha val="43137"/>
                    </a:srgbClr>
                  </a:outerShdw>
                </a:effectLst>
                <a:latin typeface="Comic Sans MS" pitchFamily="66" charset="0"/>
              </a:rPr>
              <a:t>Inflamasoma</a:t>
            </a:r>
            <a:endParaRPr lang="es-VE" dirty="0">
              <a:effectLst>
                <a:outerShdw blurRad="38100" dist="38100" dir="2700000" algn="tl">
                  <a:srgbClr val="000000">
                    <a:alpha val="43137"/>
                  </a:srgbClr>
                </a:outerShdw>
              </a:effectLst>
              <a:latin typeface="Comic Sans MS" pitchFamily="66" charset="0"/>
            </a:endParaRPr>
          </a:p>
        </p:txBody>
      </p:sp>
      <p:sp>
        <p:nvSpPr>
          <p:cNvPr id="28" name="Abrir corchete 27"/>
          <p:cNvSpPr/>
          <p:nvPr/>
        </p:nvSpPr>
        <p:spPr>
          <a:xfrm>
            <a:off x="3419872" y="4509120"/>
            <a:ext cx="121532" cy="936104"/>
          </a:xfrm>
          <a:prstGeom prst="leftBracket">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VE"/>
          </a:p>
        </p:txBody>
      </p:sp>
      <p:sp>
        <p:nvSpPr>
          <p:cNvPr id="29" name="Rectángulo 28"/>
          <p:cNvSpPr/>
          <p:nvPr/>
        </p:nvSpPr>
        <p:spPr>
          <a:xfrm>
            <a:off x="18397" y="4951437"/>
            <a:ext cx="3387466" cy="1754326"/>
          </a:xfrm>
          <a:prstGeom prst="rect">
            <a:avLst/>
          </a:prstGeom>
          <a:effectLst>
            <a:outerShdw blurRad="50800" dist="38100" dir="2700000" algn="tl" rotWithShape="0">
              <a:prstClr val="black">
                <a:alpha val="40000"/>
              </a:prstClr>
            </a:outerShdw>
          </a:effectLst>
        </p:spPr>
        <p:txBody>
          <a:bodyPr wrap="none">
            <a:spAutoFit/>
          </a:bodyPr>
          <a:lstStyle/>
          <a:p>
            <a:r>
              <a:rPr lang="es-VE" sz="1200" b="1" dirty="0" smtClean="0">
                <a:effectLst>
                  <a:outerShdw blurRad="38100" dist="38100" dir="2700000" algn="tl">
                    <a:srgbClr val="000000">
                      <a:alpha val="43137"/>
                    </a:srgbClr>
                  </a:outerShdw>
                </a:effectLst>
                <a:latin typeface="Comic Sans MS" pitchFamily="66" charset="0"/>
              </a:rPr>
              <a:t>TLR</a:t>
            </a:r>
            <a:r>
              <a:rPr lang="es-VE" sz="1200" dirty="0" smtClean="0">
                <a:effectLst>
                  <a:outerShdw blurRad="38100" dist="38100" dir="2700000" algn="tl">
                    <a:srgbClr val="000000">
                      <a:alpha val="43137"/>
                    </a:srgbClr>
                  </a:outerShdw>
                </a:effectLst>
                <a:latin typeface="Comic Sans MS" pitchFamily="66" charset="0"/>
              </a:rPr>
              <a:t>: </a:t>
            </a:r>
            <a:r>
              <a:rPr lang="es-VE" sz="1200" dirty="0" err="1" smtClean="0">
                <a:latin typeface="Comic Sans MS" pitchFamily="66" charset="0"/>
              </a:rPr>
              <a:t>toll-like</a:t>
            </a:r>
            <a:r>
              <a:rPr lang="es-VE" sz="1200" dirty="0" smtClean="0">
                <a:latin typeface="Comic Sans MS" pitchFamily="66" charset="0"/>
              </a:rPr>
              <a:t> receptor</a:t>
            </a:r>
          </a:p>
          <a:p>
            <a:r>
              <a:rPr lang="es-VE" sz="1200" b="1" dirty="0" smtClean="0">
                <a:effectLst>
                  <a:outerShdw blurRad="38100" dist="38100" dir="2700000" algn="tl">
                    <a:srgbClr val="000000">
                      <a:alpha val="43137"/>
                    </a:srgbClr>
                  </a:outerShdw>
                </a:effectLst>
                <a:latin typeface="Comic Sans MS" pitchFamily="66" charset="0"/>
              </a:rPr>
              <a:t>NLRP3: </a:t>
            </a:r>
            <a:r>
              <a:rPr lang="es-VE" sz="1200" dirty="0" smtClean="0">
                <a:latin typeface="Comic Sans MS" pitchFamily="66" charset="0"/>
              </a:rPr>
              <a:t>proteína constituyente </a:t>
            </a:r>
            <a:r>
              <a:rPr lang="es-VE" sz="1200" dirty="0" err="1" smtClean="0">
                <a:latin typeface="Comic Sans MS" pitchFamily="66" charset="0"/>
              </a:rPr>
              <a:t>inflamasona</a:t>
            </a:r>
            <a:endParaRPr lang="es-VE" sz="1200" dirty="0" smtClean="0">
              <a:latin typeface="Comic Sans MS" pitchFamily="66" charset="0"/>
            </a:endParaRPr>
          </a:p>
          <a:p>
            <a:r>
              <a:rPr lang="es-VE" sz="1200" b="1" dirty="0" smtClean="0">
                <a:effectLst>
                  <a:outerShdw blurRad="38100" dist="38100" dir="2700000" algn="tl">
                    <a:srgbClr val="000000">
                      <a:alpha val="43137"/>
                    </a:srgbClr>
                  </a:outerShdw>
                </a:effectLst>
                <a:latin typeface="Comic Sans MS" pitchFamily="66" charset="0"/>
              </a:rPr>
              <a:t>ASC: </a:t>
            </a:r>
            <a:r>
              <a:rPr lang="es-VE" sz="1200" b="1" dirty="0" smtClean="0">
                <a:latin typeface="Comic Sans MS" pitchFamily="66" charset="0"/>
              </a:rPr>
              <a:t>proteína adaptadora</a:t>
            </a:r>
          </a:p>
          <a:p>
            <a:r>
              <a:rPr lang="es-VE" sz="1200" b="1" dirty="0" smtClean="0">
                <a:effectLst>
                  <a:outerShdw blurRad="38100" dist="38100" dir="2700000" algn="tl">
                    <a:srgbClr val="000000">
                      <a:alpha val="43137"/>
                    </a:srgbClr>
                  </a:outerShdw>
                </a:effectLst>
                <a:latin typeface="Comic Sans MS" pitchFamily="66" charset="0"/>
              </a:rPr>
              <a:t>Caspasa1: </a:t>
            </a:r>
            <a:r>
              <a:rPr lang="es-VE" sz="1200" dirty="0" smtClean="0">
                <a:effectLst>
                  <a:outerShdw blurRad="38100" dist="38100" dir="2700000" algn="tl">
                    <a:srgbClr val="000000">
                      <a:alpha val="43137"/>
                    </a:srgbClr>
                  </a:outerShdw>
                </a:effectLst>
                <a:latin typeface="Comic Sans MS" pitchFamily="66" charset="0"/>
              </a:rPr>
              <a:t>activa </a:t>
            </a:r>
            <a:r>
              <a:rPr lang="es-VE" sz="1200" dirty="0" err="1" smtClean="0">
                <a:effectLst>
                  <a:outerShdw blurRad="38100" dist="38100" dir="2700000" algn="tl">
                    <a:srgbClr val="000000">
                      <a:alpha val="43137"/>
                    </a:srgbClr>
                  </a:outerShdw>
                </a:effectLst>
                <a:latin typeface="Comic Sans MS" pitchFamily="66" charset="0"/>
              </a:rPr>
              <a:t>proCK</a:t>
            </a:r>
            <a:r>
              <a:rPr lang="es-VE" sz="1200" dirty="0" smtClean="0">
                <a:effectLst>
                  <a:outerShdw blurRad="38100" dist="38100" dir="2700000" algn="tl">
                    <a:srgbClr val="000000">
                      <a:alpha val="43137"/>
                    </a:srgbClr>
                  </a:outerShdw>
                </a:effectLst>
                <a:latin typeface="Comic Sans MS" pitchFamily="66" charset="0"/>
              </a:rPr>
              <a:t> a CK activas</a:t>
            </a:r>
          </a:p>
          <a:p>
            <a:r>
              <a:rPr lang="es-VE" sz="1200" b="1" dirty="0" smtClean="0">
                <a:effectLst>
                  <a:outerShdw blurRad="38100" dist="38100" dir="2700000" algn="tl">
                    <a:srgbClr val="000000">
                      <a:alpha val="43137"/>
                    </a:srgbClr>
                  </a:outerShdw>
                </a:effectLst>
                <a:latin typeface="Comic Sans MS" pitchFamily="66" charset="0"/>
              </a:rPr>
              <a:t>IL-8</a:t>
            </a:r>
            <a:r>
              <a:rPr lang="es-VE" sz="1200" dirty="0" smtClean="0">
                <a:effectLst>
                  <a:outerShdw blurRad="38100" dist="38100" dir="2700000" algn="tl">
                    <a:srgbClr val="000000">
                      <a:alpha val="43137"/>
                    </a:srgbClr>
                  </a:outerShdw>
                </a:effectLst>
                <a:latin typeface="Comic Sans MS" pitchFamily="66" charset="0"/>
              </a:rPr>
              <a:t>: </a:t>
            </a:r>
            <a:r>
              <a:rPr lang="es-VE" sz="1200" dirty="0" err="1" smtClean="0">
                <a:latin typeface="Comic Sans MS" pitchFamily="66" charset="0"/>
              </a:rPr>
              <a:t>quimokina</a:t>
            </a:r>
            <a:r>
              <a:rPr lang="es-VE" sz="1200" dirty="0" smtClean="0">
                <a:latin typeface="Comic Sans MS" pitchFamily="66" charset="0"/>
              </a:rPr>
              <a:t> que atrae neutrófilos. </a:t>
            </a:r>
          </a:p>
          <a:p>
            <a:r>
              <a:rPr lang="es-VE" sz="1200" dirty="0">
                <a:latin typeface="Comic Sans MS" pitchFamily="66" charset="0"/>
              </a:rPr>
              <a:t>s</a:t>
            </a:r>
            <a:r>
              <a:rPr lang="es-VE" sz="1200" dirty="0" smtClean="0">
                <a:latin typeface="Comic Sans MS" pitchFamily="66" charset="0"/>
              </a:rPr>
              <a:t>ecretada por c. con TLR, implicadas </a:t>
            </a:r>
          </a:p>
          <a:p>
            <a:r>
              <a:rPr lang="es-VE" sz="1200" dirty="0" smtClean="0">
                <a:latin typeface="Comic Sans MS" pitchFamily="66" charset="0"/>
              </a:rPr>
              <a:t>en respuesta inmune innata</a:t>
            </a:r>
          </a:p>
          <a:p>
            <a:r>
              <a:rPr lang="es-VE" sz="1200" b="1" dirty="0" smtClean="0">
                <a:effectLst>
                  <a:outerShdw blurRad="38100" dist="38100" dir="2700000" algn="tl">
                    <a:srgbClr val="000000">
                      <a:alpha val="43137"/>
                    </a:srgbClr>
                  </a:outerShdw>
                </a:effectLst>
                <a:latin typeface="Comic Sans MS" pitchFamily="66" charset="0"/>
              </a:rPr>
              <a:t>IL1-</a:t>
            </a:r>
            <a:r>
              <a:rPr lang="es-VE" sz="1200" b="1" dirty="0" smtClean="0">
                <a:effectLst>
                  <a:outerShdw blurRad="38100" dist="38100" dir="2700000" algn="tl">
                    <a:srgbClr val="000000">
                      <a:alpha val="43137"/>
                    </a:srgbClr>
                  </a:outerShdw>
                </a:effectLst>
                <a:latin typeface="Symbol" panose="05050102010706020507" pitchFamily="18" charset="2"/>
              </a:rPr>
              <a:t>b</a:t>
            </a:r>
            <a:r>
              <a:rPr lang="es-VE" sz="1200" b="1" dirty="0" smtClean="0">
                <a:latin typeface="Comic Sans MS" pitchFamily="66" charset="0"/>
              </a:rPr>
              <a:t>: </a:t>
            </a:r>
            <a:r>
              <a:rPr lang="es-VE" sz="1200" dirty="0" smtClean="0">
                <a:latin typeface="Comic Sans MS" pitchFamily="66" charset="0"/>
              </a:rPr>
              <a:t>CK mediadora de respuesta </a:t>
            </a:r>
          </a:p>
          <a:p>
            <a:r>
              <a:rPr lang="es-VE" sz="1200" dirty="0" smtClean="0">
                <a:latin typeface="Comic Sans MS" pitchFamily="66" charset="0"/>
              </a:rPr>
              <a:t>inflamatoria</a:t>
            </a:r>
            <a:endParaRPr lang="es-VE" sz="1200" dirty="0">
              <a:latin typeface="Comic Sans MS" pitchFamily="66" charset="0"/>
            </a:endParaRPr>
          </a:p>
        </p:txBody>
      </p:sp>
      <p:sp>
        <p:nvSpPr>
          <p:cNvPr id="30"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31" name="4 CuadroTexto"/>
          <p:cNvSpPr txBox="1"/>
          <p:nvPr/>
        </p:nvSpPr>
        <p:spPr>
          <a:xfrm>
            <a:off x="197158" y="70577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38892289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6735739" y="6567155"/>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2" name="Rectángulo 1"/>
          <p:cNvSpPr/>
          <p:nvPr/>
        </p:nvSpPr>
        <p:spPr>
          <a:xfrm>
            <a:off x="1642443" y="1903670"/>
            <a:ext cx="6001989" cy="3785652"/>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285750" indent="-285750">
              <a:buFont typeface="Arial" panose="020B0604020202020204" pitchFamily="34" charset="0"/>
              <a:buChar char="•"/>
            </a:pPr>
            <a:r>
              <a:rPr lang="en-US" sz="1600" b="1" dirty="0" smtClean="0">
                <a:latin typeface="Comic Sans MS" panose="030F0702030302020204" pitchFamily="66" charset="0"/>
              </a:rPr>
              <a:t>PRR</a:t>
            </a:r>
            <a:r>
              <a:rPr lang="en-US" sz="1600" dirty="0" smtClean="0">
                <a:latin typeface="Comic Sans MS" panose="030F0702030302020204" pitchFamily="66" charset="0"/>
              </a:rPr>
              <a:t> </a:t>
            </a:r>
            <a:r>
              <a:rPr lang="en-US" sz="1600" dirty="0" err="1" smtClean="0">
                <a:latin typeface="Comic Sans MS" panose="030F0702030302020204" pitchFamily="66" charset="0"/>
              </a:rPr>
              <a:t>como</a:t>
            </a:r>
            <a:r>
              <a:rPr lang="en-US" sz="1600" dirty="0" smtClean="0">
                <a:latin typeface="Comic Sans MS" panose="030F0702030302020204" pitchFamily="66" charset="0"/>
              </a:rPr>
              <a:t> </a:t>
            </a:r>
            <a:r>
              <a:rPr lang="en-US" sz="1600" b="1" dirty="0" smtClean="0">
                <a:latin typeface="Comic Sans MS" panose="030F0702030302020204" pitchFamily="66" charset="0"/>
              </a:rPr>
              <a:t>TLR4</a:t>
            </a:r>
            <a:r>
              <a:rPr lang="en-US" sz="1600" b="1" dirty="0">
                <a:latin typeface="Comic Sans MS" panose="030F0702030302020204" pitchFamily="66" charset="0"/>
              </a:rPr>
              <a:t>, TLR2, </a:t>
            </a:r>
            <a:r>
              <a:rPr lang="en-US" sz="1600" dirty="0" smtClean="0">
                <a:latin typeface="Comic Sans MS" panose="030F0702030302020204" pitchFamily="66" charset="0"/>
              </a:rPr>
              <a:t>y</a:t>
            </a:r>
            <a:r>
              <a:rPr lang="en-US" sz="1600" b="1" dirty="0" smtClean="0">
                <a:latin typeface="Comic Sans MS" panose="030F0702030302020204" pitchFamily="66" charset="0"/>
              </a:rPr>
              <a:t> </a:t>
            </a:r>
            <a:r>
              <a:rPr lang="en-US" sz="1600" b="1" dirty="0">
                <a:latin typeface="Comic Sans MS" panose="030F0702030302020204" pitchFamily="66" charset="0"/>
              </a:rPr>
              <a:t>TLR8 </a:t>
            </a:r>
            <a:r>
              <a:rPr lang="en-US" sz="1600" dirty="0" smtClean="0">
                <a:latin typeface="Comic Sans MS" panose="030F0702030302020204" pitchFamily="66" charset="0"/>
              </a:rPr>
              <a:t>son </a:t>
            </a:r>
            <a:r>
              <a:rPr lang="en-US" sz="1600" dirty="0" err="1" smtClean="0">
                <a:latin typeface="Comic Sans MS" panose="030F0702030302020204" pitchFamily="66" charset="0"/>
              </a:rPr>
              <a:t>activados</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b="1" dirty="0" smtClean="0">
                <a:latin typeface="Comic Sans MS" panose="030F0702030302020204" pitchFamily="66" charset="0"/>
              </a:rPr>
              <a:t>LPS</a:t>
            </a:r>
            <a:r>
              <a:rPr lang="en-US" sz="1600" b="1" dirty="0">
                <a:latin typeface="Comic Sans MS" panose="030F0702030302020204" pitchFamily="66" charset="0"/>
              </a:rPr>
              <a:t>, </a:t>
            </a:r>
            <a:r>
              <a:rPr lang="en-US" sz="1600" b="1" dirty="0" smtClean="0">
                <a:latin typeface="Comic Sans MS" panose="030F0702030302020204" pitchFamily="66" charset="0"/>
              </a:rPr>
              <a:t>CK, </a:t>
            </a:r>
            <a:r>
              <a:rPr lang="en-US" sz="1600" dirty="0" smtClean="0">
                <a:latin typeface="Comic Sans MS" panose="030F0702030302020204" pitchFamily="66" charset="0"/>
              </a:rPr>
              <a:t>o </a:t>
            </a:r>
            <a:r>
              <a:rPr lang="en-US" sz="1600" b="1" dirty="0" err="1" smtClean="0">
                <a:latin typeface="Comic Sans MS" panose="030F0702030302020204" pitchFamily="66" charset="0"/>
              </a:rPr>
              <a:t>lipotoxicidad</a:t>
            </a:r>
            <a:r>
              <a:rPr lang="en-US" sz="1600" dirty="0" smtClean="0">
                <a:latin typeface="Comic Sans MS" panose="030F0702030302020204" pitchFamily="66" charset="0"/>
              </a:rPr>
              <a:t>. </a:t>
            </a:r>
          </a:p>
          <a:p>
            <a:endParaRPr lang="en-US" sz="800" dirty="0" smtClean="0">
              <a:latin typeface="Comic Sans MS" panose="030F0702030302020204" pitchFamily="66" charset="0"/>
            </a:endParaRPr>
          </a:p>
          <a:p>
            <a:pPr marL="285750" indent="-285750">
              <a:buFont typeface="Arial" panose="020B0604020202020204" pitchFamily="34" charset="0"/>
              <a:buChar char="•"/>
            </a:pPr>
            <a:r>
              <a:rPr lang="en-US" sz="1600" dirty="0" err="1" smtClean="0">
                <a:latin typeface="Comic Sans MS" panose="030F0702030302020204" pitchFamily="66" charset="0"/>
              </a:rPr>
              <a:t>Receptores</a:t>
            </a:r>
            <a:r>
              <a:rPr lang="en-US" sz="1600" dirty="0" smtClean="0">
                <a:latin typeface="Comic Sans MS" panose="030F0702030302020204" pitchFamily="66" charset="0"/>
              </a:rPr>
              <a:t> </a:t>
            </a:r>
            <a:r>
              <a:rPr lang="en-US" sz="1600" dirty="0" err="1" smtClean="0">
                <a:latin typeface="Comic Sans MS" panose="030F0702030302020204" pitchFamily="66" charset="0"/>
              </a:rPr>
              <a:t>dominio</a:t>
            </a:r>
            <a:r>
              <a:rPr lang="en-US" sz="1600" dirty="0" smtClean="0">
                <a:latin typeface="Comic Sans MS" panose="030F0702030302020204" pitchFamily="66" charset="0"/>
              </a:rPr>
              <a:t> de </a:t>
            </a:r>
            <a:r>
              <a:rPr lang="en-US" sz="1600" dirty="0" err="1" smtClean="0">
                <a:latin typeface="Comic Sans MS" panose="030F0702030302020204" pitchFamily="66" charset="0"/>
              </a:rPr>
              <a:t>oligomerización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nucleótido</a:t>
            </a:r>
            <a:r>
              <a:rPr lang="en-US" sz="1600" dirty="0" smtClean="0">
                <a:latin typeface="Comic Sans MS" panose="030F0702030302020204" pitchFamily="66" charset="0"/>
              </a:rPr>
              <a:t> </a:t>
            </a:r>
            <a:r>
              <a:rPr lang="en-US" sz="1600" dirty="0" err="1" smtClean="0">
                <a:latin typeface="Comic Sans MS" panose="030F0702030302020204" pitchFamily="66" charset="0"/>
              </a:rPr>
              <a:t>intracelular</a:t>
            </a:r>
            <a:r>
              <a:rPr lang="en-US" sz="1600" dirty="0" smtClean="0">
                <a:latin typeface="Comic Sans MS" panose="030F0702030302020204" pitchFamily="66" charset="0"/>
              </a:rPr>
              <a:t> like (</a:t>
            </a:r>
            <a:r>
              <a:rPr lang="en-US" sz="1600" b="1" dirty="0" smtClean="0">
                <a:latin typeface="Comic Sans MS" panose="030F0702030302020204" pitchFamily="66" charset="0"/>
              </a:rPr>
              <a:t>NOD-like</a:t>
            </a:r>
            <a:r>
              <a:rPr lang="en-US" sz="1600" dirty="0" smtClean="0">
                <a:latin typeface="Comic Sans MS" panose="030F0702030302020204" pitchFamily="66" charset="0"/>
              </a:rPr>
              <a:t>) </a:t>
            </a:r>
            <a:r>
              <a:rPr lang="en-US" sz="1600" dirty="0" err="1" smtClean="0">
                <a:latin typeface="Comic Sans MS" panose="030F0702030302020204" pitchFamily="66" charset="0"/>
              </a:rPr>
              <a:t>también</a:t>
            </a:r>
            <a:r>
              <a:rPr lang="en-US" sz="1600" dirty="0" smtClean="0">
                <a:latin typeface="Comic Sans MS" panose="030F0702030302020204" pitchFamily="66" charset="0"/>
              </a:rPr>
              <a:t> </a:t>
            </a:r>
            <a:r>
              <a:rPr lang="en-US" sz="1600" dirty="0" err="1" smtClean="0">
                <a:latin typeface="Comic Sans MS" panose="030F0702030302020204" pitchFamily="66" charset="0"/>
              </a:rPr>
              <a:t>reconocen</a:t>
            </a:r>
            <a:r>
              <a:rPr lang="en-US" sz="1600" dirty="0" smtClean="0">
                <a:latin typeface="Comic Sans MS" panose="030F0702030302020204" pitchFamily="66" charset="0"/>
              </a:rPr>
              <a:t> </a:t>
            </a:r>
            <a:r>
              <a:rPr lang="en-US" sz="1600" b="1" dirty="0" smtClean="0">
                <a:latin typeface="Comic Sans MS" panose="030F0702030302020204" pitchFamily="66" charset="0"/>
              </a:rPr>
              <a:t>LPS</a:t>
            </a:r>
            <a:r>
              <a:rPr lang="en-US" sz="1600" dirty="0" smtClean="0">
                <a:latin typeface="Comic Sans MS" panose="030F0702030302020204" pitchFamily="66" charset="0"/>
              </a:rPr>
              <a:t>, lo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lleva</a:t>
            </a:r>
            <a:r>
              <a:rPr lang="en-US" sz="1600" dirty="0" smtClean="0">
                <a:latin typeface="Comic Sans MS" panose="030F0702030302020204" pitchFamily="66" charset="0"/>
              </a:rPr>
              <a:t> </a:t>
            </a:r>
            <a:r>
              <a:rPr lang="en-US" sz="1600" b="1" dirty="0" smtClean="0">
                <a:latin typeface="Comic Sans MS" panose="030F0702030302020204" pitchFamily="66" charset="0"/>
              </a:rPr>
              <a:t>a </a:t>
            </a:r>
            <a:r>
              <a:rPr lang="en-US" sz="1600" b="1" dirty="0" err="1" smtClean="0">
                <a:latin typeface="Comic Sans MS" panose="030F0702030302020204" pitchFamily="66" charset="0"/>
              </a:rPr>
              <a:t>inducción</a:t>
            </a:r>
            <a:r>
              <a:rPr lang="en-US" sz="1600" b="1" dirty="0" smtClean="0">
                <a:latin typeface="Comic Sans MS" panose="030F0702030302020204" pitchFamily="66" charset="0"/>
              </a:rPr>
              <a:t> de </a:t>
            </a:r>
            <a:r>
              <a:rPr lang="en-US" sz="1600" dirty="0" err="1" smtClean="0">
                <a:latin typeface="Comic Sans MS" panose="030F0702030302020204" pitchFamily="66" charset="0"/>
              </a:rPr>
              <a:t>thioredoxin</a:t>
            </a:r>
            <a:r>
              <a:rPr lang="en-US" sz="1600" dirty="0" smtClean="0">
                <a:latin typeface="Comic Sans MS" panose="030F0702030302020204" pitchFamily="66" charset="0"/>
              </a:rPr>
              <a:t> interacting protein </a:t>
            </a:r>
            <a:r>
              <a:rPr lang="en-US" sz="1600" b="1" dirty="0" smtClean="0">
                <a:latin typeface="Comic Sans MS" panose="030F0702030302020204" pitchFamily="66" charset="0"/>
              </a:rPr>
              <a:t>(TXNIP) </a:t>
            </a:r>
            <a:r>
              <a:rPr lang="en-US" sz="1600" dirty="0" smtClean="0">
                <a:latin typeface="Comic Sans MS" panose="030F0702030302020204" pitchFamily="66" charset="0"/>
              </a:rPr>
              <a:t>y </a:t>
            </a:r>
            <a:r>
              <a:rPr lang="en-US" sz="1600" dirty="0" err="1" smtClean="0">
                <a:latin typeface="Comic Sans MS" panose="030F0702030302020204" pitchFamily="66" charset="0"/>
              </a:rPr>
              <a:t>reclutamiento</a:t>
            </a:r>
            <a:r>
              <a:rPr lang="en-US" sz="1600" dirty="0" smtClean="0">
                <a:latin typeface="Comic Sans MS" panose="030F0702030302020204" pitchFamily="66" charset="0"/>
              </a:rPr>
              <a:t> de </a:t>
            </a:r>
            <a:r>
              <a:rPr lang="en-US" sz="1600" dirty="0" err="1" smtClean="0">
                <a:latin typeface="Comic Sans MS" panose="030F0702030302020204" pitchFamily="66" charset="0"/>
              </a:rPr>
              <a:t>otras</a:t>
            </a:r>
            <a:r>
              <a:rPr lang="en-US" sz="1600" dirty="0" smtClean="0">
                <a:latin typeface="Comic Sans MS" panose="030F0702030302020204" pitchFamily="66" charset="0"/>
              </a:rPr>
              <a:t> </a:t>
            </a:r>
            <a:r>
              <a:rPr lang="en-US" sz="1600" b="1" dirty="0" err="1" smtClean="0">
                <a:latin typeface="Comic Sans MS" panose="030F0702030302020204" pitchFamily="66" charset="0"/>
              </a:rPr>
              <a:t>moléculas</a:t>
            </a:r>
            <a:r>
              <a:rPr lang="en-US" sz="1600" b="1" dirty="0" smtClean="0">
                <a:latin typeface="Comic Sans MS" panose="030F0702030302020204" pitchFamily="66" charset="0"/>
              </a:rPr>
              <a:t> </a:t>
            </a:r>
            <a:r>
              <a:rPr lang="en-US" sz="1600" b="1" dirty="0" err="1" smtClean="0">
                <a:latin typeface="Comic Sans MS" panose="030F0702030302020204" pitchFamily="66" charset="0"/>
              </a:rPr>
              <a:t>efectoras</a:t>
            </a:r>
            <a:r>
              <a:rPr lang="en-US" sz="1600" b="1" dirty="0" smtClean="0">
                <a:latin typeface="Comic Sans MS" panose="030F0702030302020204" pitchFamily="66" charset="0"/>
              </a:rPr>
              <a:t> </a:t>
            </a:r>
            <a:r>
              <a:rPr lang="en-US" sz="1600" dirty="0" err="1" smtClean="0">
                <a:latin typeface="Comic Sans MS" panose="030F0702030302020204" pitchFamily="66" charset="0"/>
              </a:rPr>
              <a:t>como</a:t>
            </a:r>
            <a:r>
              <a:rPr lang="en-US" sz="1600" dirty="0" smtClean="0">
                <a:latin typeface="Comic Sans MS" panose="030F0702030302020204" pitchFamily="66" charset="0"/>
              </a:rPr>
              <a:t> </a:t>
            </a:r>
            <a:r>
              <a:rPr lang="en-US" sz="1600" dirty="0" err="1" smtClean="0">
                <a:latin typeface="Comic Sans MS" panose="030F0702030302020204" pitchFamily="66" charset="0"/>
              </a:rPr>
              <a:t>las</a:t>
            </a:r>
            <a:r>
              <a:rPr lang="en-US" sz="1600" dirty="0" smtClean="0">
                <a:latin typeface="Comic Sans MS" panose="030F0702030302020204" pitchFamily="66" charset="0"/>
              </a:rPr>
              <a:t> de components de </a:t>
            </a:r>
            <a:r>
              <a:rPr lang="en-US" sz="1600" dirty="0" err="1" smtClean="0">
                <a:latin typeface="Comic Sans MS" panose="030F0702030302020204" pitchFamily="66" charset="0"/>
              </a:rPr>
              <a:t>vías</a:t>
            </a:r>
            <a:r>
              <a:rPr lang="en-US" sz="1600" dirty="0" smtClean="0">
                <a:latin typeface="Comic Sans MS" panose="030F0702030302020204" pitchFamily="66" charset="0"/>
              </a:rPr>
              <a:t> de </a:t>
            </a:r>
            <a:r>
              <a:rPr lang="en-US" sz="1600" dirty="0" err="1" smtClean="0">
                <a:latin typeface="Comic Sans MS" panose="030F0702030302020204" pitchFamily="66" charset="0"/>
              </a:rPr>
              <a:t>i</a:t>
            </a:r>
            <a:r>
              <a:rPr lang="en-US" sz="1600" b="1" dirty="0" err="1" smtClean="0">
                <a:latin typeface="Comic Sans MS" panose="030F0702030302020204" pitchFamily="66" charset="0"/>
              </a:rPr>
              <a:t>nflamasoma</a:t>
            </a:r>
            <a:r>
              <a:rPr lang="en-US" sz="1600" dirty="0" smtClean="0">
                <a:latin typeface="Comic Sans MS" panose="030F0702030302020204" pitchFamily="66" charset="0"/>
              </a:rPr>
              <a:t>. </a:t>
            </a:r>
          </a:p>
          <a:p>
            <a:endParaRPr lang="en-US" sz="800" dirty="0">
              <a:latin typeface="Comic Sans MS" panose="030F0702030302020204" pitchFamily="66" charset="0"/>
            </a:endParaRPr>
          </a:p>
          <a:p>
            <a:pPr marL="285750" indent="-285750">
              <a:buFont typeface="Arial" panose="020B0604020202020204" pitchFamily="34" charset="0"/>
              <a:buChar char="•"/>
            </a:pPr>
            <a:r>
              <a:rPr lang="en-US" sz="1600" b="1" dirty="0" smtClean="0">
                <a:latin typeface="Comic Sans MS" panose="030F0702030302020204" pitchFamily="66" charset="0"/>
              </a:rPr>
              <a:t>Inflamasomas</a:t>
            </a:r>
            <a:r>
              <a:rPr lang="en-US" sz="1600" dirty="0" smtClean="0">
                <a:latin typeface="Comic Sans MS" panose="030F0702030302020204" pitchFamily="66" charset="0"/>
              </a:rPr>
              <a:t> son </a:t>
            </a:r>
            <a:r>
              <a:rPr lang="en-US" sz="1600" dirty="0" err="1" smtClean="0">
                <a:latin typeface="Comic Sans MS" panose="030F0702030302020204" pitchFamily="66" charset="0"/>
              </a:rPr>
              <a:t>complejos</a:t>
            </a:r>
            <a:r>
              <a:rPr lang="en-US" sz="1600" dirty="0" smtClean="0">
                <a:latin typeface="Comic Sans MS" panose="030F0702030302020204" pitchFamily="66" charset="0"/>
              </a:rPr>
              <a:t> de </a:t>
            </a:r>
            <a:r>
              <a:rPr lang="en-US" sz="1600" dirty="0" err="1" smtClean="0">
                <a:latin typeface="Comic Sans MS" panose="030F0702030302020204" pitchFamily="66" charset="0"/>
              </a:rPr>
              <a:t>multiproteínas</a:t>
            </a:r>
            <a:r>
              <a:rPr lang="en-US" sz="1600" dirty="0" smtClean="0">
                <a:latin typeface="Comic Sans MS" panose="030F0702030302020204" pitchFamily="66" charset="0"/>
              </a:rPr>
              <a:t> </a:t>
            </a:r>
            <a:r>
              <a:rPr lang="en-US" sz="1600" dirty="0" err="1" smtClean="0">
                <a:latin typeface="Comic Sans MS" panose="030F0702030302020204" pitchFamily="66" charset="0"/>
              </a:rPr>
              <a:t>compuestas</a:t>
            </a:r>
            <a:r>
              <a:rPr lang="en-US" sz="1600" dirty="0" smtClean="0">
                <a:latin typeface="Comic Sans MS" panose="030F0702030302020204" pitchFamily="66" charset="0"/>
              </a:rPr>
              <a:t> de </a:t>
            </a:r>
            <a:r>
              <a:rPr lang="en-US" sz="1600" dirty="0" err="1" smtClean="0">
                <a:latin typeface="Comic Sans MS" panose="030F0702030302020204" pitchFamily="66" charset="0"/>
              </a:rPr>
              <a:t>tres</a:t>
            </a:r>
            <a:r>
              <a:rPr lang="en-US" sz="1600" dirty="0" smtClean="0">
                <a:latin typeface="Comic Sans MS" panose="030F0702030302020204" pitchFamily="66" charset="0"/>
              </a:rPr>
              <a:t> </a:t>
            </a:r>
            <a:r>
              <a:rPr lang="en-US" sz="1600" dirty="0" err="1" smtClean="0">
                <a:latin typeface="Comic Sans MS" panose="030F0702030302020204" pitchFamily="66" charset="0"/>
              </a:rPr>
              <a:t>proteínas</a:t>
            </a:r>
            <a:r>
              <a:rPr lang="en-US" sz="1600" dirty="0" smtClean="0">
                <a:latin typeface="Comic Sans MS" panose="030F0702030302020204" pitchFamily="66" charset="0"/>
              </a:rPr>
              <a:t>: 1. nucleotide-binding </a:t>
            </a:r>
            <a:r>
              <a:rPr lang="en-US" sz="1600" dirty="0">
                <a:latin typeface="Comic Sans MS" panose="030F0702030302020204" pitchFamily="66" charset="0"/>
              </a:rPr>
              <a:t>domain </a:t>
            </a:r>
            <a:r>
              <a:rPr lang="en-US" sz="1600" dirty="0" err="1">
                <a:latin typeface="Comic Sans MS" panose="030F0702030302020204" pitchFamily="66" charset="0"/>
              </a:rPr>
              <a:t>leucine</a:t>
            </a:r>
            <a:r>
              <a:rPr lang="en-US" sz="1600" dirty="0">
                <a:latin typeface="Comic Sans MS" panose="030F0702030302020204" pitchFamily="66" charset="0"/>
              </a:rPr>
              <a:t>-rich repeat containing (</a:t>
            </a:r>
            <a:r>
              <a:rPr lang="en-US" sz="1600" b="1" dirty="0">
                <a:latin typeface="Comic Sans MS" panose="030F0702030302020204" pitchFamily="66" charset="0"/>
              </a:rPr>
              <a:t>NLR</a:t>
            </a:r>
            <a:r>
              <a:rPr lang="en-US" sz="1600" dirty="0">
                <a:latin typeface="Comic Sans MS" panose="030F0702030302020204" pitchFamily="66" charset="0"/>
              </a:rPr>
              <a:t>) protein, </a:t>
            </a:r>
            <a:r>
              <a:rPr lang="en-US" sz="1600" dirty="0" smtClean="0">
                <a:latin typeface="Comic Sans MS" panose="030F0702030302020204" pitchFamily="66" charset="0"/>
              </a:rPr>
              <a:t>2. </a:t>
            </a:r>
            <a:r>
              <a:rPr lang="en-US" sz="1600" dirty="0" err="1" smtClean="0">
                <a:latin typeface="Comic Sans MS" panose="030F0702030302020204" pitchFamily="66" charset="0"/>
              </a:rPr>
              <a:t>proteína</a:t>
            </a:r>
            <a:r>
              <a:rPr lang="en-US" sz="1600" dirty="0" smtClean="0">
                <a:latin typeface="Comic Sans MS" panose="030F0702030302020204" pitchFamily="66" charset="0"/>
              </a:rPr>
              <a:t> </a:t>
            </a:r>
            <a:r>
              <a:rPr lang="en-US" sz="1600" dirty="0" err="1" smtClean="0">
                <a:latin typeface="Comic Sans MS" panose="030F0702030302020204" pitchFamily="66" charset="0"/>
              </a:rPr>
              <a:t>adaptora</a:t>
            </a:r>
            <a:r>
              <a:rPr lang="en-US" sz="1600" dirty="0" smtClean="0">
                <a:latin typeface="Comic Sans MS" panose="030F0702030302020204" pitchFamily="66" charset="0"/>
              </a:rPr>
              <a:t> </a:t>
            </a:r>
            <a:r>
              <a:rPr lang="en-US" sz="1600" b="1" dirty="0" smtClean="0">
                <a:latin typeface="Comic Sans MS" panose="030F0702030302020204" pitchFamily="66" charset="0"/>
              </a:rPr>
              <a:t>ASC</a:t>
            </a:r>
            <a:r>
              <a:rPr lang="en-US" sz="1600" dirty="0" smtClean="0">
                <a:latin typeface="Comic Sans MS" panose="030F0702030302020204" pitchFamily="66" charset="0"/>
              </a:rPr>
              <a:t> y 3. </a:t>
            </a:r>
            <a:r>
              <a:rPr lang="en-US" sz="1600" b="1" dirty="0" smtClean="0">
                <a:latin typeface="Comic Sans MS" panose="030F0702030302020204" pitchFamily="66" charset="0"/>
              </a:rPr>
              <a:t>caspase-1</a:t>
            </a:r>
            <a:r>
              <a:rPr lang="en-US" sz="1600" dirty="0">
                <a:latin typeface="Comic Sans MS" panose="030F0702030302020204" pitchFamily="66" charset="0"/>
              </a:rPr>
              <a:t>. </a:t>
            </a:r>
            <a:endParaRPr lang="en-US" sz="1600" dirty="0" smtClean="0">
              <a:latin typeface="Comic Sans MS" panose="030F0702030302020204" pitchFamily="66" charset="0"/>
            </a:endParaRPr>
          </a:p>
          <a:p>
            <a:endParaRPr lang="en-US" sz="800" dirty="0" smtClean="0">
              <a:latin typeface="Comic Sans MS" panose="030F0702030302020204" pitchFamily="66" charset="0"/>
            </a:endParaRPr>
          </a:p>
          <a:p>
            <a:pPr marL="285750" indent="-285750">
              <a:buFont typeface="Arial" panose="020B0604020202020204" pitchFamily="34" charset="0"/>
              <a:buChar char="•"/>
            </a:pPr>
            <a:r>
              <a:rPr lang="en-US" sz="1600" dirty="0" smtClean="0">
                <a:latin typeface="Comic Sans MS" panose="030F0702030302020204" pitchFamily="66" charset="0"/>
              </a:rPr>
              <a:t>La </a:t>
            </a:r>
            <a:r>
              <a:rPr lang="en-US" sz="1600" b="1" dirty="0" err="1" smtClean="0">
                <a:latin typeface="Comic Sans MS" panose="030F0702030302020204" pitchFamily="66" charset="0"/>
              </a:rPr>
              <a:t>activación</a:t>
            </a:r>
            <a:r>
              <a:rPr lang="en-US" sz="1600" b="1" dirty="0" smtClean="0">
                <a:latin typeface="Comic Sans MS" panose="030F0702030302020204" pitchFamily="66" charset="0"/>
              </a:rPr>
              <a:t> del inflamasoma </a:t>
            </a:r>
            <a:r>
              <a:rPr lang="en-US" sz="1600" dirty="0" err="1" smtClean="0">
                <a:latin typeface="Comic Sans MS" panose="030F0702030302020204" pitchFamily="66" charset="0"/>
              </a:rPr>
              <a:t>contribuye</a:t>
            </a:r>
            <a:r>
              <a:rPr lang="en-US" sz="1600" dirty="0" smtClean="0">
                <a:latin typeface="Comic Sans MS" panose="030F0702030302020204" pitchFamily="66" charset="0"/>
              </a:rPr>
              <a:t> a la </a:t>
            </a:r>
            <a:r>
              <a:rPr lang="en-US" sz="1600" b="1" dirty="0" err="1" smtClean="0">
                <a:latin typeface="Comic Sans MS" panose="030F0702030302020204" pitchFamily="66" charset="0"/>
              </a:rPr>
              <a:t>maduración</a:t>
            </a:r>
            <a:r>
              <a:rPr lang="en-US" sz="1600" b="1" dirty="0" smtClean="0">
                <a:latin typeface="Comic Sans MS" panose="030F0702030302020204" pitchFamily="66" charset="0"/>
              </a:rPr>
              <a:t> de CK IL-1β y IL-8</a:t>
            </a:r>
            <a:r>
              <a:rPr lang="en-US" sz="1600" dirty="0" smtClean="0">
                <a:latin typeface="Comic Sans MS" panose="030F0702030302020204" pitchFamily="66" charset="0"/>
              </a:rPr>
              <a:t>.</a:t>
            </a:r>
            <a:endParaRPr lang="es-VE" sz="1600" dirty="0">
              <a:latin typeface="Comic Sans MS" panose="030F0702030302020204" pitchFamily="66" charset="0"/>
            </a:endParaRPr>
          </a:p>
        </p:txBody>
      </p:sp>
      <p:sp>
        <p:nvSpPr>
          <p:cNvPr id="7" name="Rectángulo 6"/>
          <p:cNvSpPr/>
          <p:nvPr/>
        </p:nvSpPr>
        <p:spPr>
          <a:xfrm>
            <a:off x="1248257" y="5963417"/>
            <a:ext cx="6500595" cy="400110"/>
          </a:xfrm>
          <a:prstGeom prst="rect">
            <a:avLst/>
          </a:prstGeom>
        </p:spPr>
        <p:txBody>
          <a:bodyPr wrap="square">
            <a:spAutoFit/>
          </a:bodyPr>
          <a:lstStyle/>
          <a:p>
            <a:pPr algn="ctr"/>
            <a:r>
              <a:rPr lang="es-VE" sz="1000" dirty="0" smtClean="0">
                <a:latin typeface="Times New Roman" panose="02020603050405020304" pitchFamily="18" charset="0"/>
                <a:cs typeface="Times New Roman" panose="02020603050405020304" pitchFamily="18" charset="0"/>
              </a:rPr>
              <a:t>CL</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Boulangé</a:t>
            </a:r>
            <a:r>
              <a:rPr lang="es-VE" sz="1000" dirty="0">
                <a:latin typeface="Times New Roman" panose="02020603050405020304" pitchFamily="18" charset="0"/>
                <a:cs typeface="Times New Roman" panose="02020603050405020304" pitchFamily="18" charset="0"/>
              </a:rPr>
              <a:t>, AL. </a:t>
            </a:r>
            <a:r>
              <a:rPr lang="es-VE" sz="1000" dirty="0" err="1">
                <a:latin typeface="Times New Roman" panose="02020603050405020304" pitchFamily="18" charset="0"/>
                <a:cs typeface="Times New Roman" panose="02020603050405020304" pitchFamily="18" charset="0"/>
              </a:rPr>
              <a:t>Neves</a:t>
            </a:r>
            <a:r>
              <a:rPr lang="es-VE" sz="1000" dirty="0">
                <a:latin typeface="Times New Roman" panose="02020603050405020304" pitchFamily="18" charset="0"/>
                <a:cs typeface="Times New Roman" panose="02020603050405020304" pitchFamily="18" charset="0"/>
              </a:rPr>
              <a:t>, J. </a:t>
            </a:r>
            <a:r>
              <a:rPr lang="es-VE" sz="1000" dirty="0" err="1">
                <a:latin typeface="Times New Roman" panose="02020603050405020304" pitchFamily="18" charset="0"/>
                <a:cs typeface="Times New Roman" panose="02020603050405020304" pitchFamily="18" charset="0"/>
              </a:rPr>
              <a:t>Chilloux</a:t>
            </a:r>
            <a:r>
              <a:rPr lang="es-VE" sz="1000" dirty="0">
                <a:latin typeface="Times New Roman" panose="02020603050405020304" pitchFamily="18" charset="0"/>
                <a:cs typeface="Times New Roman" panose="02020603050405020304" pitchFamily="18" charset="0"/>
              </a:rPr>
              <a:t>, JK. </a:t>
            </a:r>
            <a:r>
              <a:rPr lang="es-VE" sz="1000" dirty="0" err="1">
                <a:latin typeface="Times New Roman" panose="02020603050405020304" pitchFamily="18" charset="0"/>
                <a:cs typeface="Times New Roman" panose="02020603050405020304" pitchFamily="18" charset="0"/>
              </a:rPr>
              <a:t>Nicholson</a:t>
            </a:r>
            <a:r>
              <a:rPr lang="es-VE" sz="1000" dirty="0">
                <a:latin typeface="Times New Roman" panose="02020603050405020304" pitchFamily="18" charset="0"/>
                <a:cs typeface="Times New Roman" panose="02020603050405020304" pitchFamily="18" charset="0"/>
              </a:rPr>
              <a:t> M-E. Dumas</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Impact</a:t>
            </a:r>
            <a:r>
              <a:rPr lang="es-VE" sz="1000" i="1" dirty="0">
                <a:latin typeface="Times New Roman" panose="02020603050405020304" pitchFamily="18" charset="0"/>
                <a:cs typeface="Times New Roman" panose="02020603050405020304" pitchFamily="18" charset="0"/>
              </a:rPr>
              <a:t> of </a:t>
            </a:r>
            <a:r>
              <a:rPr lang="es-VE" sz="1000" i="1" dirty="0" err="1">
                <a:latin typeface="Times New Roman" panose="02020603050405020304" pitchFamily="18" charset="0"/>
                <a:cs typeface="Times New Roman" panose="02020603050405020304" pitchFamily="18" charset="0"/>
              </a:rPr>
              <a:t>the</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gut</a:t>
            </a:r>
            <a:r>
              <a:rPr lang="es-VE" sz="1000" i="1" dirty="0">
                <a:latin typeface="Times New Roman" panose="02020603050405020304" pitchFamily="18" charset="0"/>
                <a:cs typeface="Times New Roman" panose="02020603050405020304" pitchFamily="18" charset="0"/>
              </a:rPr>
              <a:t> microbiota </a:t>
            </a:r>
            <a:r>
              <a:rPr lang="es-VE" sz="1000" i="1" dirty="0" err="1">
                <a:latin typeface="Times New Roman" panose="02020603050405020304" pitchFamily="18" charset="0"/>
                <a:cs typeface="Times New Roman" panose="02020603050405020304" pitchFamily="18" charset="0"/>
              </a:rPr>
              <a:t>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inflammation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obesity</a:t>
            </a:r>
            <a:r>
              <a:rPr lang="es-VE" sz="1000" i="1" dirty="0">
                <a:latin typeface="Times New Roman" panose="02020603050405020304" pitchFamily="18" charset="0"/>
                <a:cs typeface="Times New Roman" panose="02020603050405020304" pitchFamily="18" charset="0"/>
              </a:rPr>
              <a:t>, and </a:t>
            </a:r>
            <a:r>
              <a:rPr lang="es-VE" sz="1000" i="1" dirty="0" err="1">
                <a:latin typeface="Times New Roman" panose="02020603050405020304" pitchFamily="18" charset="0"/>
                <a:cs typeface="Times New Roman" panose="02020603050405020304" pitchFamily="18" charset="0"/>
              </a:rPr>
              <a:t>metabolic</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disease</a:t>
            </a:r>
            <a:r>
              <a:rPr lang="es-VE" sz="1000" i="1" dirty="0">
                <a:latin typeface="Times New Roman" panose="02020603050405020304" pitchFamily="18" charset="0"/>
                <a:cs typeface="Times New Roman" panose="02020603050405020304" pitchFamily="18" charset="0"/>
              </a:rPr>
              <a:t>.</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Genome</a:t>
            </a:r>
            <a:r>
              <a:rPr lang="es-VE" sz="1000" dirty="0">
                <a:latin typeface="Times New Roman" panose="02020603050405020304" pitchFamily="18" charset="0"/>
                <a:cs typeface="Times New Roman" panose="02020603050405020304" pitchFamily="18" charset="0"/>
              </a:rPr>
              <a:t> Medicine 2016;8:42 </a:t>
            </a:r>
          </a:p>
        </p:txBody>
      </p:sp>
      <p:sp>
        <p:nvSpPr>
          <p:cNvPr id="11" name="Rectángulo 10"/>
          <p:cNvSpPr/>
          <p:nvPr/>
        </p:nvSpPr>
        <p:spPr>
          <a:xfrm>
            <a:off x="2243280" y="992156"/>
            <a:ext cx="4800313" cy="707886"/>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000" dirty="0" err="1" smtClean="0">
                <a:latin typeface="Comic Sans MS" panose="030F0702030302020204" pitchFamily="66" charset="0"/>
              </a:rPr>
              <a:t>Inducción</a:t>
            </a:r>
            <a:r>
              <a:rPr lang="en-US" sz="2000" dirty="0" smtClean="0">
                <a:latin typeface="Comic Sans MS" panose="030F0702030302020204" pitchFamily="66" charset="0"/>
              </a:rPr>
              <a:t> de </a:t>
            </a:r>
            <a:r>
              <a:rPr lang="en-US" sz="2000" dirty="0" err="1" smtClean="0">
                <a:latin typeface="Comic Sans MS" panose="030F0702030302020204" pitchFamily="66" charset="0"/>
              </a:rPr>
              <a:t>señales</a:t>
            </a:r>
            <a:r>
              <a:rPr lang="en-US" sz="2000" dirty="0" smtClean="0">
                <a:latin typeface="Comic Sans MS" panose="030F0702030302020204" pitchFamily="66" charset="0"/>
              </a:rPr>
              <a:t> </a:t>
            </a:r>
            <a:r>
              <a:rPr lang="en-US" sz="2000" dirty="0" err="1" smtClean="0">
                <a:latin typeface="Comic Sans MS" panose="030F0702030302020204" pitchFamily="66" charset="0"/>
              </a:rPr>
              <a:t>inflamatorias</a:t>
            </a:r>
            <a:r>
              <a:rPr lang="en-US" sz="2000" dirty="0" smtClean="0">
                <a:latin typeface="Comic Sans MS" panose="030F0702030302020204" pitchFamily="66" charset="0"/>
              </a:rPr>
              <a:t> en </a:t>
            </a:r>
            <a:r>
              <a:rPr lang="en-US" sz="2000" dirty="0" err="1" smtClean="0">
                <a:latin typeface="Comic Sans MS" panose="030F0702030302020204" pitchFamily="66" charset="0"/>
              </a:rPr>
              <a:t>macrófagos</a:t>
            </a:r>
            <a:r>
              <a:rPr lang="en-US" sz="2000" dirty="0" smtClean="0">
                <a:latin typeface="Comic Sans MS" panose="030F0702030302020204" pitchFamily="66" charset="0"/>
              </a:rPr>
              <a:t> </a:t>
            </a:r>
            <a:r>
              <a:rPr lang="en-US" sz="2000" dirty="0" err="1" smtClean="0">
                <a:latin typeface="Comic Sans MS" panose="030F0702030302020204" pitchFamily="66" charset="0"/>
              </a:rPr>
              <a:t>proinflamatorios</a:t>
            </a:r>
            <a:endParaRPr lang="es-VE" sz="2000" dirty="0">
              <a:latin typeface="Comic Sans MS" panose="030F0702030302020204" pitchFamily="66" charset="0"/>
            </a:endParaRPr>
          </a:p>
        </p:txBody>
      </p:sp>
      <p:sp>
        <p:nvSpPr>
          <p:cNvPr id="8"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2" name="4 CuadroTexto"/>
          <p:cNvSpPr txBox="1"/>
          <p:nvPr/>
        </p:nvSpPr>
        <p:spPr>
          <a:xfrm>
            <a:off x="197158" y="705777"/>
            <a:ext cx="1275809" cy="95410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p>
          <a:p>
            <a:r>
              <a:rPr lang="es-VE" sz="1400" b="1" dirty="0" smtClean="0">
                <a:latin typeface="Comic Sans MS" pitchFamily="66" charset="0"/>
              </a:rPr>
              <a:t>Obesidad</a:t>
            </a:r>
            <a:r>
              <a:rPr lang="es-VE" sz="1400" dirty="0" smtClean="0">
                <a:latin typeface="Comic Sans MS" pitchFamily="66" charset="0"/>
              </a:rPr>
              <a:t> </a:t>
            </a:r>
          </a:p>
        </p:txBody>
      </p:sp>
    </p:spTree>
    <p:extLst>
      <p:ext uri="{BB962C8B-B14F-4D97-AF65-F5344CB8AC3E}">
        <p14:creationId xmlns:p14="http://schemas.microsoft.com/office/powerpoint/2010/main" val="3735985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7092280" y="6642556"/>
            <a:ext cx="1959191" cy="215444"/>
          </a:xfrm>
          <a:prstGeom prst="rect">
            <a:avLst/>
          </a:prstGeom>
          <a:noFill/>
        </p:spPr>
        <p:txBody>
          <a:bodyPr wrap="none" rtlCol="0">
            <a:spAutoFit/>
          </a:bodyPr>
          <a:lstStyle/>
          <a:p>
            <a:r>
              <a:rPr lang="es-VE" sz="8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800" dirty="0">
              <a:solidFill>
                <a:schemeClr val="bg1">
                  <a:lumMod val="65000"/>
                </a:schemeClr>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t="12764"/>
          <a:stretch/>
        </p:blipFill>
        <p:spPr>
          <a:xfrm>
            <a:off x="539552" y="1412776"/>
            <a:ext cx="8012154" cy="4575884"/>
          </a:xfrm>
          <a:prstGeom prst="rect">
            <a:avLst/>
          </a:prstGeom>
        </p:spPr>
      </p:pic>
      <p:sp>
        <p:nvSpPr>
          <p:cNvPr id="9" name="Rectángulo 8"/>
          <p:cNvSpPr/>
          <p:nvPr/>
        </p:nvSpPr>
        <p:spPr>
          <a:xfrm>
            <a:off x="1239434" y="6213066"/>
            <a:ext cx="6500595" cy="338554"/>
          </a:xfrm>
          <a:prstGeom prst="rect">
            <a:avLst/>
          </a:prstGeom>
        </p:spPr>
        <p:txBody>
          <a:bodyPr wrap="square">
            <a:spAutoFit/>
          </a:bodyPr>
          <a:lstStyle/>
          <a:p>
            <a:pPr algn="ctr"/>
            <a:r>
              <a:rPr lang="es-VE" sz="800" dirty="0" smtClean="0">
                <a:latin typeface="Times New Roman" panose="02020603050405020304" pitchFamily="18" charset="0"/>
                <a:cs typeface="Times New Roman" panose="02020603050405020304" pitchFamily="18" charset="0"/>
              </a:rPr>
              <a:t>CL</a:t>
            </a:r>
            <a:r>
              <a:rPr lang="es-VE" sz="800"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Boulangé</a:t>
            </a:r>
            <a:r>
              <a:rPr lang="es-VE" sz="800" dirty="0">
                <a:latin typeface="Times New Roman" panose="02020603050405020304" pitchFamily="18" charset="0"/>
                <a:cs typeface="Times New Roman" panose="02020603050405020304" pitchFamily="18" charset="0"/>
              </a:rPr>
              <a:t>, AL. </a:t>
            </a:r>
            <a:r>
              <a:rPr lang="es-VE" sz="800" dirty="0" err="1">
                <a:latin typeface="Times New Roman" panose="02020603050405020304" pitchFamily="18" charset="0"/>
                <a:cs typeface="Times New Roman" panose="02020603050405020304" pitchFamily="18" charset="0"/>
              </a:rPr>
              <a:t>Neves</a:t>
            </a:r>
            <a:r>
              <a:rPr lang="es-VE" sz="800" dirty="0">
                <a:latin typeface="Times New Roman" panose="02020603050405020304" pitchFamily="18" charset="0"/>
                <a:cs typeface="Times New Roman" panose="02020603050405020304" pitchFamily="18" charset="0"/>
              </a:rPr>
              <a:t>, J. </a:t>
            </a:r>
            <a:r>
              <a:rPr lang="es-VE" sz="800" dirty="0" err="1">
                <a:latin typeface="Times New Roman" panose="02020603050405020304" pitchFamily="18" charset="0"/>
                <a:cs typeface="Times New Roman" panose="02020603050405020304" pitchFamily="18" charset="0"/>
              </a:rPr>
              <a:t>Chilloux</a:t>
            </a:r>
            <a:r>
              <a:rPr lang="es-VE" sz="800" dirty="0">
                <a:latin typeface="Times New Roman" panose="02020603050405020304" pitchFamily="18" charset="0"/>
                <a:cs typeface="Times New Roman" panose="02020603050405020304" pitchFamily="18" charset="0"/>
              </a:rPr>
              <a:t>, JK. </a:t>
            </a:r>
            <a:r>
              <a:rPr lang="es-VE" sz="800" dirty="0" err="1">
                <a:latin typeface="Times New Roman" panose="02020603050405020304" pitchFamily="18" charset="0"/>
                <a:cs typeface="Times New Roman" panose="02020603050405020304" pitchFamily="18" charset="0"/>
              </a:rPr>
              <a:t>Nicholson</a:t>
            </a:r>
            <a:r>
              <a:rPr lang="es-VE" sz="800" dirty="0">
                <a:latin typeface="Times New Roman" panose="02020603050405020304" pitchFamily="18" charset="0"/>
                <a:cs typeface="Times New Roman" panose="02020603050405020304" pitchFamily="18" charset="0"/>
              </a:rPr>
              <a:t> M-E. Dumas</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Impact</a:t>
            </a:r>
            <a:r>
              <a:rPr lang="es-VE" sz="800" i="1" dirty="0">
                <a:latin typeface="Times New Roman" panose="02020603050405020304" pitchFamily="18" charset="0"/>
                <a:cs typeface="Times New Roman" panose="02020603050405020304" pitchFamily="18" charset="0"/>
              </a:rPr>
              <a:t> of </a:t>
            </a:r>
            <a:r>
              <a:rPr lang="es-VE" sz="800" i="1" dirty="0" err="1">
                <a:latin typeface="Times New Roman" panose="02020603050405020304" pitchFamily="18" charset="0"/>
                <a:cs typeface="Times New Roman" panose="02020603050405020304" pitchFamily="18" charset="0"/>
              </a:rPr>
              <a:t>the</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gut</a:t>
            </a:r>
            <a:r>
              <a:rPr lang="es-VE" sz="800" i="1" dirty="0">
                <a:latin typeface="Times New Roman" panose="02020603050405020304" pitchFamily="18" charset="0"/>
                <a:cs typeface="Times New Roman" panose="02020603050405020304" pitchFamily="18" charset="0"/>
              </a:rPr>
              <a:t> microbiota </a:t>
            </a:r>
            <a:r>
              <a:rPr lang="es-VE" sz="800" i="1" dirty="0" err="1">
                <a:latin typeface="Times New Roman" panose="02020603050405020304" pitchFamily="18" charset="0"/>
                <a:cs typeface="Times New Roman" panose="02020603050405020304" pitchFamily="18" charset="0"/>
              </a:rPr>
              <a:t>on</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inflammation</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obesity</a:t>
            </a:r>
            <a:r>
              <a:rPr lang="es-VE" sz="800" i="1" dirty="0">
                <a:latin typeface="Times New Roman" panose="02020603050405020304" pitchFamily="18" charset="0"/>
                <a:cs typeface="Times New Roman" panose="02020603050405020304" pitchFamily="18" charset="0"/>
              </a:rPr>
              <a:t>, and </a:t>
            </a:r>
            <a:r>
              <a:rPr lang="es-VE" sz="800" i="1" dirty="0" err="1">
                <a:latin typeface="Times New Roman" panose="02020603050405020304" pitchFamily="18" charset="0"/>
                <a:cs typeface="Times New Roman" panose="02020603050405020304" pitchFamily="18" charset="0"/>
              </a:rPr>
              <a:t>metabolic</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disease</a:t>
            </a:r>
            <a:r>
              <a:rPr lang="es-VE" sz="800"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Genome</a:t>
            </a:r>
            <a:r>
              <a:rPr lang="es-VE" sz="800" dirty="0">
                <a:latin typeface="Times New Roman" panose="02020603050405020304" pitchFamily="18" charset="0"/>
                <a:cs typeface="Times New Roman" panose="02020603050405020304" pitchFamily="18" charset="0"/>
              </a:rPr>
              <a:t> Medicine 2016;8:42 </a:t>
            </a:r>
          </a:p>
        </p:txBody>
      </p:sp>
      <p:sp>
        <p:nvSpPr>
          <p:cNvPr id="10" name="4 CuadroTexto"/>
          <p:cNvSpPr txBox="1"/>
          <p:nvPr/>
        </p:nvSpPr>
        <p:spPr>
          <a:xfrm>
            <a:off x="595221" y="886410"/>
            <a:ext cx="1749720" cy="707886"/>
          </a:xfrm>
          <a:prstGeom prst="rect">
            <a:avLst/>
          </a:prstGeom>
          <a:solidFill>
            <a:schemeClr val="tx2">
              <a:lumMod val="20000"/>
              <a:lumOff val="80000"/>
            </a:schemeClr>
          </a:solidFill>
          <a:ln w="28575">
            <a:noFill/>
          </a:ln>
          <a:effectLst>
            <a:outerShdw blurRad="50800" dist="38100" dir="2700000" algn="tl" rotWithShape="0">
              <a:prstClr val="black">
                <a:alpha val="40000"/>
              </a:prstClr>
            </a:outerShdw>
          </a:effectLst>
        </p:spPr>
        <p:txBody>
          <a:bodyPr wrap="square" rtlCol="0">
            <a:spAutoFit/>
          </a:bodyPr>
          <a:lstStyle/>
          <a:p>
            <a:pPr algn="ctr"/>
            <a:r>
              <a:rPr lang="es-VE" sz="2000" dirty="0" smtClean="0">
                <a:latin typeface="Comic Sans MS" pitchFamily="66" charset="0"/>
              </a:rPr>
              <a:t>Microbiota </a:t>
            </a:r>
            <a:r>
              <a:rPr lang="es-VE" sz="2000" b="1" dirty="0" smtClean="0">
                <a:solidFill>
                  <a:srgbClr val="0000FF"/>
                </a:solidFill>
                <a:latin typeface="Comic Sans MS" pitchFamily="66" charset="0"/>
              </a:rPr>
              <a:t>Sano</a:t>
            </a:r>
          </a:p>
        </p:txBody>
      </p:sp>
      <p:sp>
        <p:nvSpPr>
          <p:cNvPr id="11" name="4 CuadroTexto"/>
          <p:cNvSpPr txBox="1"/>
          <p:nvPr/>
        </p:nvSpPr>
        <p:spPr>
          <a:xfrm>
            <a:off x="6696236" y="679353"/>
            <a:ext cx="1747458" cy="707886"/>
          </a:xfrm>
          <a:prstGeom prst="rect">
            <a:avLst/>
          </a:prstGeom>
          <a:solidFill>
            <a:schemeClr val="accent2">
              <a:lumMod val="20000"/>
              <a:lumOff val="80000"/>
            </a:schemeClr>
          </a:solidFill>
          <a:ln w="28575">
            <a:noFill/>
          </a:ln>
          <a:effectLst>
            <a:outerShdw blurRad="50800" dist="38100" dir="2700000" algn="tl" rotWithShape="0">
              <a:prstClr val="black">
                <a:alpha val="40000"/>
              </a:prstClr>
            </a:outerShdw>
          </a:effectLst>
        </p:spPr>
        <p:txBody>
          <a:bodyPr wrap="square" rtlCol="0">
            <a:spAutoFit/>
          </a:bodyPr>
          <a:lstStyle/>
          <a:p>
            <a:pPr algn="ctr"/>
            <a:r>
              <a:rPr lang="es-VE" sz="2000" dirty="0" smtClean="0">
                <a:latin typeface="Comic Sans MS" pitchFamily="66" charset="0"/>
              </a:rPr>
              <a:t>Microbiota </a:t>
            </a:r>
            <a:r>
              <a:rPr lang="es-VE" sz="2000" b="1" dirty="0" err="1" smtClean="0">
                <a:solidFill>
                  <a:srgbClr val="FF0000"/>
                </a:solidFill>
                <a:latin typeface="Comic Sans MS" pitchFamily="66" charset="0"/>
              </a:rPr>
              <a:t>Disbiótico</a:t>
            </a:r>
            <a:endParaRPr lang="es-VE" sz="2000" b="1" dirty="0" smtClean="0">
              <a:solidFill>
                <a:srgbClr val="FF0000"/>
              </a:solidFill>
              <a:latin typeface="Comic Sans MS" pitchFamily="66" charset="0"/>
            </a:endParaRPr>
          </a:p>
        </p:txBody>
      </p:sp>
      <p:sp>
        <p:nvSpPr>
          <p:cNvPr id="12" name="4 CuadroTexto"/>
          <p:cNvSpPr txBox="1"/>
          <p:nvPr/>
        </p:nvSpPr>
        <p:spPr>
          <a:xfrm>
            <a:off x="3431014" y="861419"/>
            <a:ext cx="2292234" cy="369332"/>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dirty="0" smtClean="0">
                <a:latin typeface="Comic Sans MS" pitchFamily="66" charset="0"/>
              </a:rPr>
              <a:t>Ecología microbiana</a:t>
            </a:r>
          </a:p>
        </p:txBody>
      </p:sp>
      <p:sp>
        <p:nvSpPr>
          <p:cNvPr id="3" name="Rectángulo 2"/>
          <p:cNvSpPr/>
          <p:nvPr/>
        </p:nvSpPr>
        <p:spPr>
          <a:xfrm>
            <a:off x="6156176" y="1391888"/>
            <a:ext cx="288032" cy="1965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4 CuadroTexto"/>
          <p:cNvSpPr txBox="1"/>
          <p:nvPr/>
        </p:nvSpPr>
        <p:spPr>
          <a:xfrm rot="5400000">
            <a:off x="5110826" y="2000962"/>
            <a:ext cx="2298207" cy="338554"/>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600" dirty="0" smtClean="0">
                <a:latin typeface="Comic Sans MS" pitchFamily="66" charset="0"/>
              </a:rPr>
              <a:t>Especies </a:t>
            </a:r>
            <a:r>
              <a:rPr lang="es-VE" sz="1600" dirty="0" smtClean="0">
                <a:solidFill>
                  <a:srgbClr val="FF0000"/>
                </a:solidFill>
                <a:latin typeface="Comic Sans MS" pitchFamily="66" charset="0"/>
              </a:rPr>
              <a:t>pro-</a:t>
            </a:r>
            <a:r>
              <a:rPr lang="es-VE" sz="1600" dirty="0" err="1" smtClean="0">
                <a:solidFill>
                  <a:srgbClr val="FF0000"/>
                </a:solidFill>
                <a:latin typeface="Comic Sans MS" pitchFamily="66" charset="0"/>
              </a:rPr>
              <a:t>inflamat</a:t>
            </a:r>
            <a:r>
              <a:rPr lang="es-VE" sz="1600" dirty="0" smtClean="0">
                <a:solidFill>
                  <a:srgbClr val="FF0000"/>
                </a:solidFill>
                <a:latin typeface="Comic Sans MS" pitchFamily="66" charset="0"/>
              </a:rPr>
              <a:t>.</a:t>
            </a:r>
          </a:p>
        </p:txBody>
      </p:sp>
      <p:sp>
        <p:nvSpPr>
          <p:cNvPr id="5" name="Rectángulo 4"/>
          <p:cNvSpPr/>
          <p:nvPr/>
        </p:nvSpPr>
        <p:spPr>
          <a:xfrm>
            <a:off x="2791066" y="1538826"/>
            <a:ext cx="212711" cy="197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4 CuadroTexto"/>
          <p:cNvSpPr txBox="1"/>
          <p:nvPr/>
        </p:nvSpPr>
        <p:spPr>
          <a:xfrm rot="16200000">
            <a:off x="1534728" y="2000961"/>
            <a:ext cx="2467433" cy="338554"/>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pPr algn="ctr"/>
            <a:r>
              <a:rPr lang="es-VE" sz="1600" dirty="0" smtClean="0">
                <a:latin typeface="Comic Sans MS" pitchFamily="66" charset="0"/>
              </a:rPr>
              <a:t>Especies </a:t>
            </a:r>
            <a:r>
              <a:rPr lang="es-VE" sz="1600" dirty="0" smtClean="0">
                <a:solidFill>
                  <a:srgbClr val="0000FF"/>
                </a:solidFill>
                <a:latin typeface="Comic Sans MS" pitchFamily="66" charset="0"/>
              </a:rPr>
              <a:t>anti-</a:t>
            </a:r>
            <a:r>
              <a:rPr lang="es-VE" sz="1600" dirty="0" err="1" smtClean="0">
                <a:solidFill>
                  <a:srgbClr val="0000FF"/>
                </a:solidFill>
                <a:latin typeface="Comic Sans MS" pitchFamily="66" charset="0"/>
              </a:rPr>
              <a:t>inflamat</a:t>
            </a:r>
            <a:r>
              <a:rPr lang="es-VE" sz="1600" dirty="0" smtClean="0">
                <a:solidFill>
                  <a:srgbClr val="0000FF"/>
                </a:solidFill>
                <a:latin typeface="Comic Sans MS" pitchFamily="66" charset="0"/>
              </a:rPr>
              <a:t>.</a:t>
            </a:r>
          </a:p>
        </p:txBody>
      </p:sp>
      <p:sp>
        <p:nvSpPr>
          <p:cNvPr id="15" name="Rectángulo 14"/>
          <p:cNvSpPr/>
          <p:nvPr/>
        </p:nvSpPr>
        <p:spPr>
          <a:xfrm>
            <a:off x="3131840" y="3700718"/>
            <a:ext cx="1223565" cy="23233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3041866" y="3588652"/>
            <a:ext cx="1688283" cy="523220"/>
          </a:xfrm>
          <a:prstGeom prst="rect">
            <a:avLst/>
          </a:prstGeom>
        </p:spPr>
        <p:txBody>
          <a:bodyPr wrap="none">
            <a:spAutoFit/>
          </a:bodyPr>
          <a:lstStyle/>
          <a:p>
            <a:r>
              <a:rPr lang="es-VE" sz="1400" dirty="0" smtClean="0">
                <a:latin typeface="Comic Sans MS" pitchFamily="66" charset="0"/>
              </a:rPr>
              <a:t>Cuenta de </a:t>
            </a:r>
          </a:p>
          <a:p>
            <a:r>
              <a:rPr lang="es-VE" sz="1400" dirty="0" smtClean="0">
                <a:latin typeface="Comic Sans MS" pitchFamily="66" charset="0"/>
              </a:rPr>
              <a:t>genes bacterianos</a:t>
            </a:r>
            <a:endParaRPr lang="es-VE" sz="1400" dirty="0"/>
          </a:p>
        </p:txBody>
      </p:sp>
      <p:sp>
        <p:nvSpPr>
          <p:cNvPr id="19" name="Rectángulo 18"/>
          <p:cNvSpPr/>
          <p:nvPr/>
        </p:nvSpPr>
        <p:spPr>
          <a:xfrm>
            <a:off x="395536" y="4653136"/>
            <a:ext cx="2160240"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4 CuadroTexto"/>
          <p:cNvSpPr txBox="1"/>
          <p:nvPr/>
        </p:nvSpPr>
        <p:spPr>
          <a:xfrm>
            <a:off x="595221" y="4515507"/>
            <a:ext cx="1749720" cy="923330"/>
          </a:xfrm>
          <a:prstGeom prst="rect">
            <a:avLst/>
          </a:prstGeom>
          <a:solidFill>
            <a:schemeClr val="tx2">
              <a:lumMod val="20000"/>
              <a:lumOff val="80000"/>
            </a:schemeClr>
          </a:solidFill>
          <a:ln w="28575">
            <a:noFill/>
          </a:ln>
          <a:effectLst>
            <a:outerShdw blurRad="50800" dist="38100" dir="2700000" algn="tl" rotWithShape="0">
              <a:prstClr val="black">
                <a:alpha val="40000"/>
              </a:prstClr>
            </a:outerShdw>
          </a:effectLst>
        </p:spPr>
        <p:txBody>
          <a:bodyPr wrap="square" rtlCol="0">
            <a:spAutoFit/>
          </a:bodyPr>
          <a:lstStyle/>
          <a:p>
            <a:pPr algn="ctr"/>
            <a:r>
              <a:rPr lang="es-VE" dirty="0" smtClean="0">
                <a:latin typeface="Comic Sans MS" pitchFamily="66" charset="0"/>
              </a:rPr>
              <a:t>Mejoría salud metabólica e intestinal</a:t>
            </a:r>
            <a:endParaRPr lang="es-VE" dirty="0" smtClean="0">
              <a:solidFill>
                <a:srgbClr val="0000FF"/>
              </a:solidFill>
              <a:latin typeface="Comic Sans MS" pitchFamily="66" charset="0"/>
            </a:endParaRPr>
          </a:p>
        </p:txBody>
      </p:sp>
      <p:sp>
        <p:nvSpPr>
          <p:cNvPr id="21" name="Rectángulo 20"/>
          <p:cNvSpPr/>
          <p:nvPr/>
        </p:nvSpPr>
        <p:spPr>
          <a:xfrm>
            <a:off x="6444208" y="4581128"/>
            <a:ext cx="2251514" cy="1002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4 CuadroTexto"/>
          <p:cNvSpPr txBox="1"/>
          <p:nvPr/>
        </p:nvSpPr>
        <p:spPr>
          <a:xfrm>
            <a:off x="6300192" y="4482505"/>
            <a:ext cx="2256157" cy="1354217"/>
          </a:xfrm>
          <a:prstGeom prst="rect">
            <a:avLst/>
          </a:prstGeom>
          <a:solidFill>
            <a:srgbClr val="FFD5D5"/>
          </a:solidFill>
          <a:ln w="28575">
            <a:noFill/>
          </a:ln>
          <a:effectLst>
            <a:outerShdw blurRad="50800" dist="38100" dir="2700000" algn="tl" rotWithShape="0">
              <a:prstClr val="black">
                <a:alpha val="40000"/>
              </a:prstClr>
            </a:outerShdw>
          </a:effectLst>
        </p:spPr>
        <p:txBody>
          <a:bodyPr wrap="square" rtlCol="0">
            <a:spAutoFit/>
          </a:bodyPr>
          <a:lstStyle/>
          <a:p>
            <a:pPr algn="ctr"/>
            <a:r>
              <a:rPr lang="es-VE" dirty="0" err="1" smtClean="0">
                <a:effectLst>
                  <a:outerShdw blurRad="38100" dist="38100" dir="2700000" algn="tl">
                    <a:srgbClr val="000000">
                      <a:alpha val="43137"/>
                    </a:srgbClr>
                  </a:outerShdw>
                </a:effectLst>
                <a:latin typeface="Comic Sans MS" pitchFamily="66" charset="0"/>
              </a:rPr>
              <a:t>Enf</a:t>
            </a:r>
            <a:r>
              <a:rPr lang="es-VE" dirty="0" smtClean="0">
                <a:effectLst>
                  <a:outerShdw blurRad="38100" dist="38100" dir="2700000" algn="tl">
                    <a:srgbClr val="000000">
                      <a:alpha val="43137"/>
                    </a:srgbClr>
                  </a:outerShdw>
                </a:effectLst>
                <a:latin typeface="Comic Sans MS" pitchFamily="66" charset="0"/>
              </a:rPr>
              <a:t>. Metabólicas</a:t>
            </a:r>
            <a:r>
              <a:rPr lang="es-VE" b="1" dirty="0" smtClean="0">
                <a:latin typeface="Comic Sans MS" pitchFamily="66" charset="0"/>
              </a:rPr>
              <a:t> </a:t>
            </a:r>
            <a:r>
              <a:rPr lang="es-VE" sz="1600" dirty="0" smtClean="0">
                <a:latin typeface="Comic Sans MS" pitchFamily="66" charset="0"/>
              </a:rPr>
              <a:t>Diabetes tipo 2</a:t>
            </a:r>
          </a:p>
          <a:p>
            <a:pPr algn="ctr"/>
            <a:r>
              <a:rPr lang="es-VE" sz="1600" dirty="0" err="1" smtClean="0">
                <a:latin typeface="Comic Sans MS" pitchFamily="66" charset="0"/>
              </a:rPr>
              <a:t>Enf</a:t>
            </a:r>
            <a:r>
              <a:rPr lang="es-VE" sz="1600" dirty="0" smtClean="0">
                <a:latin typeface="Comic Sans MS" pitchFamily="66" charset="0"/>
              </a:rPr>
              <a:t>. Cardiovasculares</a:t>
            </a:r>
          </a:p>
          <a:p>
            <a:pPr algn="ctr"/>
            <a:r>
              <a:rPr lang="es-VE" sz="1600" dirty="0" err="1" smtClean="0">
                <a:latin typeface="Comic Sans MS" pitchFamily="66" charset="0"/>
              </a:rPr>
              <a:t>Enf</a:t>
            </a:r>
            <a:r>
              <a:rPr lang="es-VE" sz="1600" dirty="0" smtClean="0">
                <a:latin typeface="Comic Sans MS" pitchFamily="66" charset="0"/>
              </a:rPr>
              <a:t>. Inflamatorias intestino</a:t>
            </a:r>
          </a:p>
        </p:txBody>
      </p:sp>
      <p:sp>
        <p:nvSpPr>
          <p:cNvPr id="22" name="4 CuadroTexto"/>
          <p:cNvSpPr txBox="1"/>
          <p:nvPr/>
        </p:nvSpPr>
        <p:spPr>
          <a:xfrm>
            <a:off x="2818351" y="4474722"/>
            <a:ext cx="2706832" cy="523220"/>
          </a:xfrm>
          <a:prstGeom prst="rect">
            <a:avLst/>
          </a:prstGeom>
          <a:solidFill>
            <a:schemeClr val="tx2">
              <a:lumMod val="60000"/>
              <a:lumOff val="40000"/>
            </a:schemeClr>
          </a:solidFill>
          <a:ln w="28575">
            <a:noFill/>
          </a:ln>
          <a:effectLst>
            <a:outerShdw blurRad="50800" dist="38100" dir="2700000" algn="tl" rotWithShape="0">
              <a:prstClr val="black">
                <a:alpha val="40000"/>
              </a:prstClr>
            </a:outerShdw>
          </a:effectLst>
        </p:spPr>
        <p:txBody>
          <a:bodyPr wrap="square" rtlCol="0">
            <a:spAutoFit/>
          </a:bodyPr>
          <a:lstStyle/>
          <a:p>
            <a:pPr algn="ctr"/>
            <a:r>
              <a:rPr lang="es-VE" sz="1400" dirty="0" smtClean="0">
                <a:solidFill>
                  <a:schemeClr val="bg1"/>
                </a:solidFill>
                <a:latin typeface="Comic Sans MS" pitchFamily="66" charset="0"/>
              </a:rPr>
              <a:t>Dieta con altas grasa y azúcar, estrés y antibióticos</a:t>
            </a:r>
          </a:p>
        </p:txBody>
      </p:sp>
      <p:sp>
        <p:nvSpPr>
          <p:cNvPr id="23" name="4 CuadroTexto"/>
          <p:cNvSpPr txBox="1"/>
          <p:nvPr/>
        </p:nvSpPr>
        <p:spPr>
          <a:xfrm>
            <a:off x="3372061" y="5262656"/>
            <a:ext cx="2706832" cy="523220"/>
          </a:xfrm>
          <a:prstGeom prst="rect">
            <a:avLst/>
          </a:prstGeom>
          <a:solidFill>
            <a:schemeClr val="tx2">
              <a:lumMod val="60000"/>
              <a:lumOff val="40000"/>
            </a:schemeClr>
          </a:solidFill>
          <a:ln w="28575">
            <a:noFill/>
          </a:ln>
          <a:effectLst>
            <a:outerShdw blurRad="50800" dist="38100" dir="2700000" algn="tl" rotWithShape="0">
              <a:prstClr val="black">
                <a:alpha val="40000"/>
              </a:prstClr>
            </a:outerShdw>
          </a:effectLst>
        </p:spPr>
        <p:txBody>
          <a:bodyPr wrap="square" rtlCol="0">
            <a:spAutoFit/>
          </a:bodyPr>
          <a:lstStyle/>
          <a:p>
            <a:pPr algn="ctr"/>
            <a:r>
              <a:rPr lang="es-VE" sz="1400" dirty="0" smtClean="0">
                <a:solidFill>
                  <a:schemeClr val="bg1"/>
                </a:solidFill>
                <a:latin typeface="Comic Sans MS" pitchFamily="66" charset="0"/>
              </a:rPr>
              <a:t>Dieta y estilo de vida sanos probióticos, </a:t>
            </a:r>
            <a:r>
              <a:rPr lang="es-VE" sz="1400" dirty="0" err="1" smtClean="0">
                <a:solidFill>
                  <a:schemeClr val="bg1"/>
                </a:solidFill>
                <a:latin typeface="Comic Sans MS" pitchFamily="66" charset="0"/>
              </a:rPr>
              <a:t>transplante</a:t>
            </a:r>
            <a:r>
              <a:rPr lang="es-VE" sz="1400" dirty="0" smtClean="0">
                <a:solidFill>
                  <a:schemeClr val="bg1"/>
                </a:solidFill>
                <a:latin typeface="Comic Sans MS" pitchFamily="66" charset="0"/>
              </a:rPr>
              <a:t> fecal</a:t>
            </a:r>
          </a:p>
        </p:txBody>
      </p:sp>
      <p:sp>
        <p:nvSpPr>
          <p:cNvPr id="25" name="Rectángulo 24"/>
          <p:cNvSpPr/>
          <p:nvPr/>
        </p:nvSpPr>
        <p:spPr>
          <a:xfrm>
            <a:off x="755576" y="1772816"/>
            <a:ext cx="1589365" cy="115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4 CuadroTexto"/>
          <p:cNvSpPr txBox="1"/>
          <p:nvPr/>
        </p:nvSpPr>
        <p:spPr>
          <a:xfrm>
            <a:off x="711790" y="1707289"/>
            <a:ext cx="1780544" cy="1200329"/>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sz="1200" dirty="0" smtClean="0">
                <a:latin typeface="Comic Sans MS" pitchFamily="66" charset="0"/>
              </a:rPr>
              <a:t>Permeabilidad </a:t>
            </a:r>
            <a:r>
              <a:rPr lang="es-VE" sz="1200" dirty="0" err="1" smtClean="0">
                <a:latin typeface="Comic Sans MS" pitchFamily="66" charset="0"/>
              </a:rPr>
              <a:t>intest</a:t>
            </a:r>
            <a:r>
              <a:rPr lang="es-VE" sz="1200" dirty="0" smtClean="0">
                <a:latin typeface="Comic Sans MS" pitchFamily="66" charset="0"/>
              </a:rPr>
              <a:t>.</a:t>
            </a:r>
          </a:p>
          <a:p>
            <a:r>
              <a:rPr lang="es-VE" sz="1200" dirty="0" err="1" smtClean="0">
                <a:latin typeface="Comic Sans MS" pitchFamily="66" charset="0"/>
              </a:rPr>
              <a:t>Endotoxemia</a:t>
            </a:r>
            <a:endParaRPr lang="es-VE" sz="1200" dirty="0" smtClean="0">
              <a:latin typeface="Comic Sans MS" pitchFamily="66" charset="0"/>
            </a:endParaRPr>
          </a:p>
          <a:p>
            <a:r>
              <a:rPr lang="es-VE" sz="1200" dirty="0" smtClean="0">
                <a:latin typeface="Comic Sans MS" pitchFamily="66" charset="0"/>
              </a:rPr>
              <a:t>CK pro-inflamatorias</a:t>
            </a:r>
          </a:p>
          <a:p>
            <a:r>
              <a:rPr lang="es-VE" sz="1200" dirty="0" err="1" smtClean="0">
                <a:latin typeface="Comic Sans MS" pitchFamily="66" charset="0"/>
              </a:rPr>
              <a:t>Molecul</a:t>
            </a:r>
            <a:r>
              <a:rPr lang="es-VE" sz="1200" dirty="0" smtClean="0">
                <a:latin typeface="Comic Sans MS" pitchFamily="66" charset="0"/>
              </a:rPr>
              <a:t>. activas </a:t>
            </a:r>
            <a:r>
              <a:rPr lang="es-VE" sz="1200" dirty="0" err="1" smtClean="0">
                <a:latin typeface="Comic Sans MS" pitchFamily="66" charset="0"/>
              </a:rPr>
              <a:t>benef</a:t>
            </a:r>
            <a:r>
              <a:rPr lang="es-VE" sz="1200" dirty="0" smtClean="0">
                <a:latin typeface="Comic Sans MS" pitchFamily="66" charset="0"/>
              </a:rPr>
              <a:t>. (</a:t>
            </a:r>
            <a:r>
              <a:rPr lang="es-VE" sz="1000" dirty="0" smtClean="0">
                <a:latin typeface="Comic Sans MS" pitchFamily="66" charset="0"/>
              </a:rPr>
              <a:t>índoles, SCFA</a:t>
            </a:r>
            <a:r>
              <a:rPr lang="es-VE" sz="1200" dirty="0" smtClean="0">
                <a:latin typeface="Comic Sans MS" pitchFamily="66" charset="0"/>
              </a:rPr>
              <a:t>) </a:t>
            </a:r>
          </a:p>
          <a:p>
            <a:r>
              <a:rPr lang="es-VE" sz="1200" dirty="0" smtClean="0">
                <a:latin typeface="Comic Sans MS" pitchFamily="66" charset="0"/>
              </a:rPr>
              <a:t>Sensibilidad a insulina</a:t>
            </a:r>
          </a:p>
        </p:txBody>
      </p:sp>
      <p:sp>
        <p:nvSpPr>
          <p:cNvPr id="26" name="Rectángulo 25"/>
          <p:cNvSpPr/>
          <p:nvPr/>
        </p:nvSpPr>
        <p:spPr>
          <a:xfrm>
            <a:off x="6948264" y="1521113"/>
            <a:ext cx="1511352" cy="1530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7" name="4 CuadroTexto"/>
          <p:cNvSpPr txBox="1"/>
          <p:nvPr/>
        </p:nvSpPr>
        <p:spPr>
          <a:xfrm>
            <a:off x="6826831" y="1501350"/>
            <a:ext cx="1724875" cy="1569660"/>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sz="1200" dirty="0" smtClean="0">
                <a:latin typeface="Comic Sans MS" pitchFamily="66" charset="0"/>
              </a:rPr>
              <a:t>Permeabilidad </a:t>
            </a:r>
            <a:r>
              <a:rPr lang="es-VE" sz="1200" dirty="0" err="1" smtClean="0">
                <a:latin typeface="Comic Sans MS" pitchFamily="66" charset="0"/>
              </a:rPr>
              <a:t>intest</a:t>
            </a:r>
            <a:r>
              <a:rPr lang="es-VE" sz="1200" dirty="0" smtClean="0">
                <a:latin typeface="Comic Sans MS" pitchFamily="66" charset="0"/>
              </a:rPr>
              <a:t>.</a:t>
            </a:r>
          </a:p>
          <a:p>
            <a:r>
              <a:rPr lang="es-VE" sz="1200" dirty="0" err="1" smtClean="0">
                <a:latin typeface="Comic Sans MS" pitchFamily="66" charset="0"/>
              </a:rPr>
              <a:t>Endotoxemia</a:t>
            </a:r>
            <a:endParaRPr lang="es-VE" sz="1200" dirty="0" smtClean="0">
              <a:latin typeface="Comic Sans MS" pitchFamily="66" charset="0"/>
            </a:endParaRPr>
          </a:p>
          <a:p>
            <a:r>
              <a:rPr lang="es-VE" sz="1200" dirty="0" smtClean="0">
                <a:latin typeface="Comic Sans MS" pitchFamily="66" charset="0"/>
              </a:rPr>
              <a:t>CK pro-inflamatorias</a:t>
            </a:r>
          </a:p>
          <a:p>
            <a:r>
              <a:rPr lang="es-VE" sz="1200" dirty="0" smtClean="0">
                <a:latin typeface="Comic Sans MS" pitchFamily="66" charset="0"/>
              </a:rPr>
              <a:t>Adiposidad</a:t>
            </a:r>
          </a:p>
          <a:p>
            <a:r>
              <a:rPr lang="es-VE" sz="1200" dirty="0" smtClean="0">
                <a:latin typeface="Comic Sans MS" pitchFamily="66" charset="0"/>
              </a:rPr>
              <a:t>Resistencia a insulina</a:t>
            </a:r>
          </a:p>
          <a:p>
            <a:r>
              <a:rPr lang="es-VE" sz="1200" dirty="0" smtClean="0">
                <a:latin typeface="Comic Sans MS" pitchFamily="66" charset="0"/>
              </a:rPr>
              <a:t>Ingesta de calorías</a:t>
            </a:r>
          </a:p>
          <a:p>
            <a:r>
              <a:rPr lang="es-VE" sz="1200" dirty="0" smtClean="0">
                <a:latin typeface="Comic Sans MS" pitchFamily="66" charset="0"/>
              </a:rPr>
              <a:t>Obesidad</a:t>
            </a:r>
          </a:p>
          <a:p>
            <a:r>
              <a:rPr lang="es-VE" sz="1200" dirty="0" smtClean="0">
                <a:latin typeface="Comic Sans MS" pitchFamily="66" charset="0"/>
              </a:rPr>
              <a:t>S. metabólico</a:t>
            </a:r>
          </a:p>
        </p:txBody>
      </p:sp>
      <p:sp>
        <p:nvSpPr>
          <p:cNvPr id="28" name="Rectángulo 27"/>
          <p:cNvSpPr/>
          <p:nvPr/>
        </p:nvSpPr>
        <p:spPr>
          <a:xfrm>
            <a:off x="3923928" y="5836722"/>
            <a:ext cx="1368152" cy="374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4 CuadroTexto"/>
          <p:cNvSpPr txBox="1"/>
          <p:nvPr/>
        </p:nvSpPr>
        <p:spPr>
          <a:xfrm>
            <a:off x="3372061" y="5844806"/>
            <a:ext cx="2624130" cy="369332"/>
          </a:xfrm>
          <a:prstGeom prst="rect">
            <a:avLst/>
          </a:prstGeom>
          <a:noFill/>
          <a:ln w="28575">
            <a:noFill/>
          </a:ln>
          <a:effectLst>
            <a:outerShdw blurRad="50800" dist="38100" dir="2700000" algn="tl" rotWithShape="0">
              <a:prstClr val="black">
                <a:alpha val="40000"/>
              </a:prstClr>
            </a:outerShdw>
          </a:effectLst>
        </p:spPr>
        <p:txBody>
          <a:bodyPr wrap="square" rtlCol="0">
            <a:spAutoFit/>
          </a:bodyPr>
          <a:lstStyle/>
          <a:p>
            <a:r>
              <a:rPr lang="es-VE" dirty="0" smtClean="0">
                <a:latin typeface="Comic Sans MS" pitchFamily="66" charset="0"/>
              </a:rPr>
              <a:t>Factores ambientales</a:t>
            </a:r>
          </a:p>
        </p:txBody>
      </p:sp>
      <p:sp>
        <p:nvSpPr>
          <p:cNvPr id="30" name="Rectángulo 29"/>
          <p:cNvSpPr/>
          <p:nvPr/>
        </p:nvSpPr>
        <p:spPr>
          <a:xfrm>
            <a:off x="3041866" y="1332330"/>
            <a:ext cx="3105008" cy="19177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1" name="Triángulo rectángulo 30"/>
          <p:cNvSpPr/>
          <p:nvPr/>
        </p:nvSpPr>
        <p:spPr>
          <a:xfrm>
            <a:off x="2983273" y="1332330"/>
            <a:ext cx="3012918" cy="1917768"/>
          </a:xfrm>
          <a:prstGeom prst="rtTriangle">
            <a:avLst/>
          </a:prstGeom>
          <a:solidFill>
            <a:schemeClr val="tx2">
              <a:lumMod val="40000"/>
              <a:lumOff val="60000"/>
            </a:schemeClr>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2" name="Triángulo rectángulo 31"/>
          <p:cNvSpPr/>
          <p:nvPr/>
        </p:nvSpPr>
        <p:spPr>
          <a:xfrm flipH="1" flipV="1">
            <a:off x="2997774" y="1284165"/>
            <a:ext cx="3057009" cy="1965933"/>
          </a:xfrm>
          <a:prstGeom prst="rtTriangle">
            <a:avLst/>
          </a:prstGeom>
          <a:solidFill>
            <a:srgbClr val="FFD5D5"/>
          </a:solidFill>
          <a:ln>
            <a:solidFill>
              <a:srgbClr val="FF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4 CuadroTexto"/>
          <p:cNvSpPr txBox="1"/>
          <p:nvPr/>
        </p:nvSpPr>
        <p:spPr>
          <a:xfrm>
            <a:off x="4097141" y="1256419"/>
            <a:ext cx="1945144" cy="1031051"/>
          </a:xfrm>
          <a:prstGeom prst="rect">
            <a:avLst/>
          </a:prstGeom>
          <a:noFill/>
          <a:ln w="28575">
            <a:noFill/>
          </a:ln>
          <a:effectLst/>
        </p:spPr>
        <p:txBody>
          <a:bodyPr wrap="square" rtlCol="0">
            <a:spAutoFit/>
          </a:bodyPr>
          <a:lstStyle/>
          <a:p>
            <a:pPr algn="r"/>
            <a:r>
              <a:rPr lang="es-VE" sz="1600" dirty="0" err="1" smtClean="0">
                <a:solidFill>
                  <a:srgbClr val="FF0000"/>
                </a:solidFill>
                <a:latin typeface="Comic Sans MS" pitchFamily="66" charset="0"/>
              </a:rPr>
              <a:t>Patobiontes</a:t>
            </a:r>
            <a:endParaRPr lang="es-VE" sz="1600" dirty="0" smtClean="0">
              <a:solidFill>
                <a:srgbClr val="FF0000"/>
              </a:solidFill>
              <a:latin typeface="Comic Sans MS" pitchFamily="66" charset="0"/>
            </a:endParaRPr>
          </a:p>
          <a:p>
            <a:pPr algn="r"/>
            <a:r>
              <a:rPr lang="es-VE" sz="1200" dirty="0" err="1" smtClean="0">
                <a:latin typeface="Comic Sans MS" pitchFamily="66" charset="0"/>
              </a:rPr>
              <a:t>Bacteroides</a:t>
            </a:r>
            <a:r>
              <a:rPr lang="es-VE" sz="1200" dirty="0" smtClean="0">
                <a:latin typeface="Comic Sans MS" pitchFamily="66" charset="0"/>
              </a:rPr>
              <a:t> </a:t>
            </a:r>
            <a:r>
              <a:rPr lang="es-VE" sz="1200" dirty="0" err="1" smtClean="0">
                <a:latin typeface="Comic Sans MS" pitchFamily="66" charset="0"/>
              </a:rPr>
              <a:t>spp</a:t>
            </a:r>
            <a:endParaRPr lang="es-VE" sz="1200" dirty="0" smtClean="0">
              <a:latin typeface="Comic Sans MS" pitchFamily="66" charset="0"/>
            </a:endParaRPr>
          </a:p>
          <a:p>
            <a:pPr algn="r"/>
            <a:r>
              <a:rPr lang="es-VE" sz="1000" dirty="0" smtClean="0">
                <a:latin typeface="Comic Sans MS" pitchFamily="66" charset="0"/>
              </a:rPr>
              <a:t>(</a:t>
            </a:r>
            <a:r>
              <a:rPr lang="es-VE" sz="1000" dirty="0" err="1">
                <a:latin typeface="Comic Sans MS" pitchFamily="66" charset="0"/>
              </a:rPr>
              <a:t>B</a:t>
            </a:r>
            <a:r>
              <a:rPr lang="es-VE" sz="1000" dirty="0" err="1" smtClean="0">
                <a:latin typeface="Comic Sans MS" pitchFamily="66" charset="0"/>
              </a:rPr>
              <a:t>acteroidetes</a:t>
            </a:r>
            <a:r>
              <a:rPr lang="es-VE" sz="1000" dirty="0" smtClean="0">
                <a:latin typeface="Comic Sans MS" pitchFamily="66" charset="0"/>
              </a:rPr>
              <a:t> </a:t>
            </a:r>
            <a:r>
              <a:rPr lang="es-VE" sz="1000" dirty="0" err="1" smtClean="0">
                <a:latin typeface="Comic Sans MS" pitchFamily="66" charset="0"/>
              </a:rPr>
              <a:t>phyla</a:t>
            </a:r>
            <a:r>
              <a:rPr lang="es-VE" sz="1000" dirty="0" smtClean="0">
                <a:latin typeface="Comic Sans MS" pitchFamily="66" charset="0"/>
              </a:rPr>
              <a:t>)</a:t>
            </a:r>
          </a:p>
          <a:p>
            <a:pPr algn="r"/>
            <a:r>
              <a:rPr lang="es-VE" sz="1200" i="1" dirty="0" smtClean="0">
                <a:latin typeface="Comic Sans MS" pitchFamily="66" charset="0"/>
              </a:rPr>
              <a:t>Clostridium difficile</a:t>
            </a:r>
          </a:p>
          <a:p>
            <a:pPr algn="r"/>
            <a:r>
              <a:rPr lang="es-VE" sz="1000" dirty="0" smtClean="0">
                <a:latin typeface="Comic Sans MS" pitchFamily="66" charset="0"/>
              </a:rPr>
              <a:t>(</a:t>
            </a:r>
            <a:r>
              <a:rPr lang="es-VE" sz="1000" dirty="0" err="1" smtClean="0">
                <a:latin typeface="Comic Sans MS" pitchFamily="66" charset="0"/>
              </a:rPr>
              <a:t>Firmicutes</a:t>
            </a:r>
            <a:r>
              <a:rPr lang="es-VE" sz="1000" dirty="0" smtClean="0">
                <a:latin typeface="Comic Sans MS" pitchFamily="66" charset="0"/>
              </a:rPr>
              <a:t> </a:t>
            </a:r>
            <a:r>
              <a:rPr lang="es-VE" sz="1000" dirty="0" err="1" smtClean="0">
                <a:latin typeface="Comic Sans MS" pitchFamily="66" charset="0"/>
              </a:rPr>
              <a:t>phyla</a:t>
            </a:r>
            <a:r>
              <a:rPr lang="es-VE" sz="1000" dirty="0" smtClean="0">
                <a:latin typeface="Comic Sans MS" pitchFamily="66" charset="0"/>
              </a:rPr>
              <a:t>)</a:t>
            </a:r>
          </a:p>
        </p:txBody>
      </p:sp>
      <p:sp>
        <p:nvSpPr>
          <p:cNvPr id="34" name="4 CuadroTexto"/>
          <p:cNvSpPr txBox="1"/>
          <p:nvPr/>
        </p:nvSpPr>
        <p:spPr>
          <a:xfrm>
            <a:off x="2906158" y="1893024"/>
            <a:ext cx="2341204" cy="1384995"/>
          </a:xfrm>
          <a:prstGeom prst="rect">
            <a:avLst/>
          </a:prstGeom>
          <a:noFill/>
          <a:ln w="28575">
            <a:noFill/>
          </a:ln>
          <a:effectLst/>
        </p:spPr>
        <p:txBody>
          <a:bodyPr wrap="square" rtlCol="0">
            <a:spAutoFit/>
          </a:bodyPr>
          <a:lstStyle/>
          <a:p>
            <a:r>
              <a:rPr lang="es-VE" sz="1600" dirty="0" smtClean="0">
                <a:solidFill>
                  <a:srgbClr val="0000FF"/>
                </a:solidFill>
                <a:latin typeface="Comic Sans MS" pitchFamily="66" charset="0"/>
              </a:rPr>
              <a:t>Simbiontes</a:t>
            </a:r>
          </a:p>
          <a:p>
            <a:r>
              <a:rPr lang="es-VE" sz="1200" dirty="0" err="1" smtClean="0">
                <a:latin typeface="Comic Sans MS" pitchFamily="66" charset="0"/>
              </a:rPr>
              <a:t>Bifidobacteria</a:t>
            </a:r>
            <a:endParaRPr lang="es-VE" sz="1200" dirty="0" smtClean="0">
              <a:latin typeface="Comic Sans MS" pitchFamily="66" charset="0"/>
            </a:endParaRPr>
          </a:p>
          <a:p>
            <a:r>
              <a:rPr lang="es-VE" sz="1200" dirty="0" err="1" smtClean="0">
                <a:latin typeface="Comic Sans MS" pitchFamily="66" charset="0"/>
              </a:rPr>
              <a:t>Lactobacilli</a:t>
            </a:r>
            <a:endParaRPr lang="es-VE" sz="1200" dirty="0" smtClean="0">
              <a:latin typeface="Comic Sans MS" pitchFamily="66" charset="0"/>
            </a:endParaRPr>
          </a:p>
          <a:p>
            <a:r>
              <a:rPr lang="es-VE" sz="1200" i="1" dirty="0" smtClean="0">
                <a:latin typeface="Comic Sans MS" pitchFamily="66" charset="0"/>
              </a:rPr>
              <a:t>F. </a:t>
            </a:r>
            <a:r>
              <a:rPr lang="es-VE" sz="1200" i="1" dirty="0" err="1" smtClean="0">
                <a:latin typeface="Comic Sans MS" pitchFamily="66" charset="0"/>
              </a:rPr>
              <a:t>Prausnitzii</a:t>
            </a:r>
            <a:r>
              <a:rPr lang="es-VE" sz="1200" i="1" dirty="0" smtClean="0">
                <a:latin typeface="Comic Sans MS" pitchFamily="66" charset="0"/>
              </a:rPr>
              <a:t> </a:t>
            </a:r>
            <a:r>
              <a:rPr lang="es-VE" sz="1000" dirty="0" smtClean="0">
                <a:latin typeface="Comic Sans MS" pitchFamily="66" charset="0"/>
              </a:rPr>
              <a:t>(</a:t>
            </a:r>
            <a:r>
              <a:rPr lang="es-VE" sz="1000" dirty="0" err="1" smtClean="0">
                <a:latin typeface="Comic Sans MS" pitchFamily="66" charset="0"/>
              </a:rPr>
              <a:t>Clostridiaceae</a:t>
            </a:r>
            <a:r>
              <a:rPr lang="es-VE" sz="1000" dirty="0" smtClean="0">
                <a:latin typeface="Comic Sans MS" pitchFamily="66" charset="0"/>
              </a:rPr>
              <a:t> </a:t>
            </a:r>
            <a:r>
              <a:rPr lang="es-VE" sz="1000" dirty="0" err="1" smtClean="0">
                <a:latin typeface="Comic Sans MS" pitchFamily="66" charset="0"/>
              </a:rPr>
              <a:t>phyla</a:t>
            </a:r>
            <a:r>
              <a:rPr lang="es-VE" sz="1000" dirty="0" smtClean="0">
                <a:latin typeface="Comic Sans MS" pitchFamily="66" charset="0"/>
              </a:rPr>
              <a:t>)</a:t>
            </a:r>
          </a:p>
          <a:p>
            <a:r>
              <a:rPr lang="es-VE" sz="1200" i="1" dirty="0" err="1" smtClean="0">
                <a:latin typeface="Comic Sans MS" pitchFamily="66" charset="0"/>
              </a:rPr>
              <a:t>Bacteroides</a:t>
            </a:r>
            <a:r>
              <a:rPr lang="es-VE" sz="1200" i="1" dirty="0" smtClean="0">
                <a:latin typeface="Comic Sans MS" pitchFamily="66" charset="0"/>
              </a:rPr>
              <a:t> </a:t>
            </a:r>
            <a:r>
              <a:rPr lang="es-VE" sz="1200" i="1" dirty="0" err="1" smtClean="0">
                <a:latin typeface="Comic Sans MS" pitchFamily="66" charset="0"/>
              </a:rPr>
              <a:t>thethaiotamicron</a:t>
            </a:r>
            <a:r>
              <a:rPr lang="es-VE" sz="1200" i="1" dirty="0">
                <a:latin typeface="Comic Sans MS" pitchFamily="66" charset="0"/>
              </a:rPr>
              <a:t> </a:t>
            </a:r>
            <a:r>
              <a:rPr lang="es-VE" sz="1000" dirty="0" smtClean="0">
                <a:latin typeface="Comic Sans MS" pitchFamily="66" charset="0"/>
              </a:rPr>
              <a:t>(</a:t>
            </a:r>
            <a:r>
              <a:rPr lang="es-VE" sz="1000" dirty="0" err="1" smtClean="0">
                <a:latin typeface="Comic Sans MS" pitchFamily="66" charset="0"/>
              </a:rPr>
              <a:t>Bacteroidetes</a:t>
            </a:r>
            <a:r>
              <a:rPr lang="es-VE" sz="1000" dirty="0" smtClean="0">
                <a:latin typeface="Comic Sans MS" pitchFamily="66" charset="0"/>
              </a:rPr>
              <a:t> </a:t>
            </a:r>
            <a:r>
              <a:rPr lang="es-VE" sz="1000" dirty="0" err="1" smtClean="0">
                <a:latin typeface="Comic Sans MS" pitchFamily="66" charset="0"/>
              </a:rPr>
              <a:t>phyla</a:t>
            </a:r>
            <a:r>
              <a:rPr lang="es-VE" sz="1000" dirty="0" smtClean="0">
                <a:latin typeface="Comic Sans MS" pitchFamily="66" charset="0"/>
              </a:rPr>
              <a:t>)</a:t>
            </a:r>
          </a:p>
        </p:txBody>
      </p:sp>
      <p:sp>
        <p:nvSpPr>
          <p:cNvPr id="35" name="Rectángulo 34"/>
          <p:cNvSpPr/>
          <p:nvPr/>
        </p:nvSpPr>
        <p:spPr>
          <a:xfrm>
            <a:off x="971600" y="3071010"/>
            <a:ext cx="1152128" cy="1222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6" name="Rectángulo 35"/>
          <p:cNvSpPr/>
          <p:nvPr/>
        </p:nvSpPr>
        <p:spPr>
          <a:xfrm>
            <a:off x="6854700" y="3259207"/>
            <a:ext cx="1389372" cy="1203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8" name="Flecha abajo 37"/>
          <p:cNvSpPr/>
          <p:nvPr/>
        </p:nvSpPr>
        <p:spPr>
          <a:xfrm>
            <a:off x="923078" y="3359394"/>
            <a:ext cx="837593" cy="974788"/>
          </a:xfrm>
          <a:prstGeom prst="downArrow">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9" name="Flecha abajo 38"/>
          <p:cNvSpPr/>
          <p:nvPr/>
        </p:nvSpPr>
        <p:spPr>
          <a:xfrm>
            <a:off x="7130589" y="3358917"/>
            <a:ext cx="837593" cy="975265"/>
          </a:xfrm>
          <a:prstGeom prst="downArrow">
            <a:avLst/>
          </a:prstGeom>
          <a:solidFill>
            <a:srgbClr val="FF999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7" name="6 CuadroTexto"/>
          <p:cNvSpPr txBox="1"/>
          <p:nvPr/>
        </p:nvSpPr>
        <p:spPr>
          <a:xfrm>
            <a:off x="91612" y="90047"/>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40" name="4 CuadroTexto"/>
          <p:cNvSpPr txBox="1"/>
          <p:nvPr/>
        </p:nvSpPr>
        <p:spPr>
          <a:xfrm>
            <a:off x="847217" y="90047"/>
            <a:ext cx="1645118" cy="523220"/>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y </a:t>
            </a:r>
          </a:p>
          <a:p>
            <a:r>
              <a:rPr lang="es-VE" sz="1400" dirty="0" err="1" smtClean="0">
                <a:latin typeface="Comic Sans MS" pitchFamily="66" charset="0"/>
              </a:rPr>
              <a:t>Enf</a:t>
            </a:r>
            <a:r>
              <a:rPr lang="es-VE" sz="1400" dirty="0" smtClean="0">
                <a:latin typeface="Comic Sans MS" pitchFamily="66" charset="0"/>
              </a:rPr>
              <a:t>. </a:t>
            </a:r>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380144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p:bldP spid="14" grpId="0"/>
      <p:bldP spid="17" grpId="0"/>
      <p:bldP spid="18" grpId="0" animBg="1"/>
      <p:bldP spid="20" grpId="0" animBg="1"/>
      <p:bldP spid="22" grpId="0" animBg="1"/>
      <p:bldP spid="23" grpId="0" animBg="1"/>
      <p:bldP spid="24" grpId="0"/>
      <p:bldP spid="27" grpId="0"/>
      <p:bldP spid="33" grpId="0"/>
      <p:bldP spid="3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7184809" y="6623159"/>
            <a:ext cx="1959191" cy="215444"/>
          </a:xfrm>
          <a:prstGeom prst="rect">
            <a:avLst/>
          </a:prstGeom>
          <a:noFill/>
        </p:spPr>
        <p:txBody>
          <a:bodyPr wrap="none" rtlCol="0">
            <a:spAutoFit/>
          </a:bodyPr>
          <a:lstStyle/>
          <a:p>
            <a:r>
              <a:rPr lang="es-VE" sz="8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800" dirty="0">
              <a:solidFill>
                <a:schemeClr val="bg1">
                  <a:lumMod val="65000"/>
                </a:schemeClr>
              </a:solidFill>
              <a:latin typeface="Arial" panose="020B0604020202020204" pitchFamily="34" charset="0"/>
              <a:cs typeface="Arial" panose="020B0604020202020204" pitchFamily="34" charset="0"/>
            </a:endParaRPr>
          </a:p>
        </p:txBody>
      </p:sp>
      <p:sp>
        <p:nvSpPr>
          <p:cNvPr id="2" name="Rectángulo 1"/>
          <p:cNvSpPr/>
          <p:nvPr/>
        </p:nvSpPr>
        <p:spPr>
          <a:xfrm>
            <a:off x="1519497" y="1690029"/>
            <a:ext cx="6247882" cy="4154984"/>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176213" indent="-176213">
              <a:buClr>
                <a:schemeClr val="tx2">
                  <a:lumMod val="60000"/>
                  <a:lumOff val="40000"/>
                </a:schemeClr>
              </a:buClr>
              <a:buSzPct val="150000"/>
              <a:buFont typeface="Arial" panose="020B0604020202020204" pitchFamily="34" charset="0"/>
              <a:buChar char="•"/>
            </a:pPr>
            <a:r>
              <a:rPr lang="en-US" sz="1600" b="1" dirty="0">
                <a:latin typeface="Comic Sans MS" panose="030F0702030302020204" pitchFamily="66" charset="0"/>
              </a:rPr>
              <a:t>M</a:t>
            </a:r>
            <a:r>
              <a:rPr lang="en-US" sz="1600" b="1" dirty="0" smtClean="0">
                <a:latin typeface="Comic Sans MS" panose="030F0702030302020204" pitchFamily="66" charset="0"/>
              </a:rPr>
              <a:t>icrobiota </a:t>
            </a:r>
            <a:r>
              <a:rPr lang="en-US" sz="1600" b="1" dirty="0" err="1" smtClean="0">
                <a:latin typeface="Comic Sans MS" panose="030F0702030302020204" pitchFamily="66" charset="0"/>
              </a:rPr>
              <a:t>sano</a:t>
            </a:r>
            <a:r>
              <a:rPr lang="en-US" sz="1600" b="1" dirty="0" smtClean="0">
                <a:latin typeface="Comic Sans MS" panose="030F0702030302020204" pitchFamily="66" charset="0"/>
              </a:rPr>
              <a:t> </a:t>
            </a:r>
            <a:r>
              <a:rPr lang="en-US" sz="1600" dirty="0" err="1" smtClean="0">
                <a:latin typeface="Comic Sans MS" panose="030F0702030302020204" pitchFamily="66" charset="0"/>
              </a:rPr>
              <a:t>es</a:t>
            </a:r>
            <a:r>
              <a:rPr lang="en-US" sz="1600" dirty="0" smtClean="0">
                <a:latin typeface="Comic Sans MS" panose="030F0702030302020204" pitchFamily="66" charset="0"/>
              </a:rPr>
              <a:t> </a:t>
            </a:r>
            <a:r>
              <a:rPr lang="en-US" sz="1600" dirty="0" err="1" smtClean="0">
                <a:latin typeface="Comic Sans MS" panose="030F0702030302020204" pitchFamily="66" charset="0"/>
              </a:rPr>
              <a:t>representación</a:t>
            </a:r>
            <a:r>
              <a:rPr lang="en-US" sz="1600" dirty="0" smtClean="0">
                <a:latin typeface="Comic Sans MS" panose="030F0702030302020204" pitchFamily="66" charset="0"/>
              </a:rPr>
              <a:t> </a:t>
            </a:r>
            <a:r>
              <a:rPr lang="en-US" sz="1600" b="1" dirty="0" err="1" smtClean="0">
                <a:latin typeface="Comic Sans MS" panose="030F0702030302020204" pitchFamily="66" charset="0"/>
              </a:rPr>
              <a:t>balanceada</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simbiontes</a:t>
            </a:r>
            <a:r>
              <a:rPr lang="en-US" sz="1600" b="1" dirty="0" smtClean="0">
                <a:latin typeface="Comic Sans MS" panose="030F0702030302020204" pitchFamily="66" charset="0"/>
              </a:rPr>
              <a:t> </a:t>
            </a:r>
            <a:r>
              <a:rPr lang="en-US" sz="1600" dirty="0" smtClean="0">
                <a:latin typeface="Comic Sans MS" panose="030F0702030302020204" pitchFamily="66" charset="0"/>
              </a:rPr>
              <a:t>(</a:t>
            </a:r>
            <a:r>
              <a:rPr lang="en-US" sz="1600" dirty="0" err="1" smtClean="0">
                <a:latin typeface="Comic Sans MS" panose="030F0702030302020204" pitchFamily="66" charset="0"/>
              </a:rPr>
              <a:t>bacterias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tienen</a:t>
            </a:r>
            <a:r>
              <a:rPr lang="en-US" sz="1600" dirty="0" smtClean="0">
                <a:latin typeface="Comic Sans MS" panose="030F0702030302020204" pitchFamily="66" charset="0"/>
              </a:rPr>
              <a:t> </a:t>
            </a:r>
            <a:r>
              <a:rPr lang="en-US" sz="1600" dirty="0" err="1" smtClean="0">
                <a:latin typeface="Comic Sans MS" panose="030F0702030302020204" pitchFamily="66" charset="0"/>
              </a:rPr>
              <a:t>funciones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promueven</a:t>
            </a:r>
            <a:r>
              <a:rPr lang="en-US" sz="1600" dirty="0" smtClean="0">
                <a:latin typeface="Comic Sans MS" panose="030F0702030302020204" pitchFamily="66" charset="0"/>
              </a:rPr>
              <a:t> </a:t>
            </a:r>
            <a:r>
              <a:rPr lang="en-US" sz="1600" dirty="0" err="1" smtClean="0">
                <a:latin typeface="Comic Sans MS" panose="030F0702030302020204" pitchFamily="66" charset="0"/>
              </a:rPr>
              <a:t>salud</a:t>
            </a:r>
            <a:r>
              <a:rPr lang="en-US" sz="1600" dirty="0" smtClean="0">
                <a:latin typeface="Comic Sans MS" panose="030F0702030302020204" pitchFamily="66" charset="0"/>
              </a:rPr>
              <a:t>) </a:t>
            </a:r>
            <a:r>
              <a:rPr lang="en-US" sz="1600" b="1" dirty="0" smtClean="0">
                <a:latin typeface="Comic Sans MS" panose="030F0702030302020204" pitchFamily="66" charset="0"/>
              </a:rPr>
              <a:t>y</a:t>
            </a:r>
            <a:r>
              <a:rPr lang="en-US" sz="1600" dirty="0" smtClean="0">
                <a:latin typeface="Comic Sans MS" panose="030F0702030302020204" pitchFamily="66" charset="0"/>
              </a:rPr>
              <a:t> </a:t>
            </a:r>
            <a:r>
              <a:rPr lang="en-US" sz="1600" b="1" dirty="0" err="1" smtClean="0">
                <a:latin typeface="Comic Sans MS" panose="030F0702030302020204" pitchFamily="66" charset="0"/>
              </a:rPr>
              <a:t>patobiontes</a:t>
            </a:r>
            <a:r>
              <a:rPr lang="en-US" sz="1600" dirty="0" smtClean="0">
                <a:latin typeface="Comic Sans MS" panose="030F0702030302020204" pitchFamily="66" charset="0"/>
              </a:rPr>
              <a:t> (</a:t>
            </a:r>
            <a:r>
              <a:rPr lang="en-US" sz="1600" dirty="0" err="1" smtClean="0">
                <a:latin typeface="Comic Sans MS" panose="030F0702030302020204" pitchFamily="66" charset="0"/>
              </a:rPr>
              <a:t>bacterias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potencialmente</a:t>
            </a:r>
            <a:r>
              <a:rPr lang="en-US" sz="1600" dirty="0" smtClean="0">
                <a:latin typeface="Comic Sans MS" panose="030F0702030302020204" pitchFamily="66" charset="0"/>
              </a:rPr>
              <a:t> </a:t>
            </a:r>
            <a:r>
              <a:rPr lang="en-US" sz="1600" dirty="0" err="1" smtClean="0">
                <a:latin typeface="Comic Sans MS" panose="030F0702030302020204" pitchFamily="66" charset="0"/>
              </a:rPr>
              <a:t>inducen</a:t>
            </a:r>
            <a:r>
              <a:rPr lang="en-US" sz="1600" dirty="0" smtClean="0">
                <a:latin typeface="Comic Sans MS" panose="030F0702030302020204" pitchFamily="66" charset="0"/>
              </a:rPr>
              <a:t> </a:t>
            </a:r>
            <a:r>
              <a:rPr lang="en-US" sz="1600" dirty="0" err="1" smtClean="0">
                <a:latin typeface="Comic Sans MS" panose="030F0702030302020204" pitchFamily="66" charset="0"/>
              </a:rPr>
              <a:t>enfermedad</a:t>
            </a:r>
            <a:r>
              <a:rPr lang="en-US" sz="1600" dirty="0" smtClean="0">
                <a:latin typeface="Comic Sans MS" panose="030F0702030302020204" pitchFamily="66" charset="0"/>
              </a:rPr>
              <a:t>).</a:t>
            </a:r>
          </a:p>
          <a:p>
            <a:pPr marL="176213" indent="-176213">
              <a:buClr>
                <a:schemeClr val="tx2">
                  <a:lumMod val="60000"/>
                  <a:lumOff val="40000"/>
                </a:schemeClr>
              </a:buClr>
              <a:buSzPct val="150000"/>
              <a:buFont typeface="Arial" panose="020B0604020202020204" pitchFamily="34" charset="0"/>
              <a:buChar char="•"/>
            </a:pPr>
            <a:endParaRPr lang="en-US" sz="800" dirty="0" smtClean="0">
              <a:latin typeface="Comic Sans MS" panose="030F0702030302020204" pitchFamily="66" charset="0"/>
            </a:endParaRPr>
          </a:p>
          <a:p>
            <a:pPr marL="176213" indent="-176213">
              <a:buClr>
                <a:schemeClr val="tx2">
                  <a:lumMod val="60000"/>
                  <a:lumOff val="40000"/>
                </a:schemeClr>
              </a:buClr>
              <a:buSzPct val="150000"/>
              <a:buFont typeface="Arial" panose="020B0604020202020204" pitchFamily="34" charset="0"/>
              <a:buChar char="•"/>
            </a:pPr>
            <a:r>
              <a:rPr lang="en-US" sz="1600" b="1" dirty="0" smtClean="0">
                <a:latin typeface="Comic Sans MS" panose="030F0702030302020204" pitchFamily="66" charset="0"/>
              </a:rPr>
              <a:t>Microbiota </a:t>
            </a:r>
            <a:r>
              <a:rPr lang="en-US" sz="1600" b="1" dirty="0" err="1" smtClean="0">
                <a:latin typeface="Comic Sans MS" panose="030F0702030302020204" pitchFamily="66" charset="0"/>
              </a:rPr>
              <a:t>disbiótico</a:t>
            </a:r>
            <a:r>
              <a:rPr lang="en-US" sz="1600" b="1" dirty="0" smtClean="0">
                <a:latin typeface="Comic Sans MS" panose="030F0702030302020204" pitchFamily="66" charset="0"/>
              </a:rPr>
              <a:t> </a:t>
            </a:r>
            <a:r>
              <a:rPr lang="en-US" sz="1600" dirty="0" err="1" smtClean="0">
                <a:latin typeface="Comic Sans MS" panose="030F0702030302020204" pitchFamily="66" charset="0"/>
              </a:rPr>
              <a:t>resulta</a:t>
            </a:r>
            <a:r>
              <a:rPr lang="en-US" sz="1600" dirty="0" smtClean="0">
                <a:latin typeface="Comic Sans MS" panose="030F0702030302020204" pitchFamily="66" charset="0"/>
              </a:rPr>
              <a:t> de </a:t>
            </a:r>
            <a:r>
              <a:rPr lang="en-US" sz="1600" b="1" dirty="0" err="1" smtClean="0">
                <a:latin typeface="Comic Sans MS" panose="030F0702030302020204" pitchFamily="66" charset="0"/>
              </a:rPr>
              <a:t>disminución</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simbiontes</a:t>
            </a:r>
            <a:r>
              <a:rPr lang="en-US" sz="1600" b="1" dirty="0" smtClean="0">
                <a:latin typeface="Comic Sans MS" panose="030F0702030302020204" pitchFamily="66" charset="0"/>
              </a:rPr>
              <a:t> y/o </a:t>
            </a:r>
            <a:r>
              <a:rPr lang="en-US" sz="1600" b="1" dirty="0" err="1" smtClean="0">
                <a:latin typeface="Comic Sans MS" panose="030F0702030302020204" pitchFamily="66" charset="0"/>
              </a:rPr>
              <a:t>aumento</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patobiontes</a:t>
            </a:r>
            <a:r>
              <a:rPr lang="en-US" sz="1600" dirty="0" smtClean="0">
                <a:latin typeface="Comic Sans MS" panose="030F0702030302020204" pitchFamily="66" charset="0"/>
              </a:rPr>
              <a:t> y </a:t>
            </a:r>
            <a:r>
              <a:rPr lang="en-US" sz="1600" dirty="0" err="1" smtClean="0">
                <a:latin typeface="Comic Sans MS" panose="030F0702030302020204" pitchFamily="66" charset="0"/>
              </a:rPr>
              <a:t>es</a:t>
            </a:r>
            <a:r>
              <a:rPr lang="en-US" sz="1600" dirty="0" smtClean="0">
                <a:latin typeface="Comic Sans MS" panose="030F0702030302020204" pitchFamily="66" charset="0"/>
              </a:rPr>
              <a:t> probable </a:t>
            </a:r>
            <a:r>
              <a:rPr lang="en-US" sz="1600" dirty="0" err="1" smtClean="0">
                <a:latin typeface="Comic Sans MS" panose="030F0702030302020204" pitchFamily="66" charset="0"/>
              </a:rPr>
              <a:t>que</a:t>
            </a:r>
            <a:r>
              <a:rPr lang="en-US" sz="1600" dirty="0" smtClean="0">
                <a:latin typeface="Comic Sans MS" panose="030F0702030302020204" pitchFamily="66" charset="0"/>
              </a:rPr>
              <a:t> sea </a:t>
            </a:r>
            <a:r>
              <a:rPr lang="en-US" sz="1600" b="1" dirty="0" err="1" smtClean="0">
                <a:latin typeface="Comic Sans MS" panose="030F0702030302020204" pitchFamily="66" charset="0"/>
              </a:rPr>
              <a:t>disparado</a:t>
            </a:r>
            <a:r>
              <a:rPr lang="en-US" sz="1600" b="1" dirty="0" smtClean="0">
                <a:latin typeface="Comic Sans MS" panose="030F0702030302020204" pitchFamily="66" charset="0"/>
              </a:rPr>
              <a:t> </a:t>
            </a:r>
            <a:r>
              <a:rPr lang="en-US" sz="1600" b="1" dirty="0" err="1" smtClean="0">
                <a:latin typeface="Comic Sans MS" panose="030F0702030302020204" pitchFamily="66" charset="0"/>
              </a:rPr>
              <a:t>por</a:t>
            </a:r>
            <a:r>
              <a:rPr lang="en-US" sz="1600" b="1" dirty="0" smtClean="0">
                <a:latin typeface="Comic Sans MS" panose="030F0702030302020204" pitchFamily="66" charset="0"/>
              </a:rPr>
              <a:t> </a:t>
            </a:r>
            <a:r>
              <a:rPr lang="en-US" sz="1600" b="1" dirty="0" err="1" smtClean="0">
                <a:latin typeface="Comic Sans MS" panose="030F0702030302020204" pitchFamily="66" charset="0"/>
              </a:rPr>
              <a:t>factores</a:t>
            </a:r>
            <a:r>
              <a:rPr lang="en-US" sz="1600" b="1" dirty="0" smtClean="0">
                <a:latin typeface="Comic Sans MS" panose="030F0702030302020204" pitchFamily="66" charset="0"/>
              </a:rPr>
              <a:t> </a:t>
            </a:r>
            <a:r>
              <a:rPr lang="en-US" sz="1600" b="1" dirty="0" err="1" smtClean="0">
                <a:latin typeface="Comic Sans MS" panose="030F0702030302020204" pitchFamily="66" charset="0"/>
              </a:rPr>
              <a:t>ambientales</a:t>
            </a:r>
            <a:r>
              <a:rPr lang="en-US" sz="1600" dirty="0" smtClean="0">
                <a:latin typeface="Comic Sans MS" panose="030F0702030302020204" pitchFamily="66" charset="0"/>
              </a:rPr>
              <a:t>: </a:t>
            </a:r>
            <a:r>
              <a:rPr lang="en-US" sz="1600" dirty="0" err="1" smtClean="0">
                <a:latin typeface="Comic Sans MS" panose="030F0702030302020204" pitchFamily="66" charset="0"/>
              </a:rPr>
              <a:t>dieta</a:t>
            </a:r>
            <a:r>
              <a:rPr lang="en-US" sz="1600" dirty="0" smtClean="0">
                <a:latin typeface="Comic Sans MS" panose="030F0702030302020204" pitchFamily="66" charset="0"/>
              </a:rPr>
              <a:t>, </a:t>
            </a:r>
            <a:r>
              <a:rPr lang="en-US" sz="1600" dirty="0" err="1" smtClean="0">
                <a:latin typeface="Comic Sans MS" panose="030F0702030302020204" pitchFamily="66" charset="0"/>
              </a:rPr>
              <a:t>estrés</a:t>
            </a:r>
            <a:r>
              <a:rPr lang="en-US" sz="1600" dirty="0" smtClean="0">
                <a:latin typeface="Comic Sans MS" panose="030F0702030302020204" pitchFamily="66" charset="0"/>
              </a:rPr>
              <a:t>, </a:t>
            </a:r>
            <a:r>
              <a:rPr lang="en-US" sz="1600" dirty="0" err="1" smtClean="0">
                <a:latin typeface="Comic Sans MS" panose="030F0702030302020204" pitchFamily="66" charset="0"/>
              </a:rPr>
              <a:t>antibióticos</a:t>
            </a:r>
            <a:r>
              <a:rPr lang="en-US" sz="1600" dirty="0" smtClean="0">
                <a:latin typeface="Comic Sans MS" panose="030F0702030302020204" pitchFamily="66" charset="0"/>
              </a:rPr>
              <a:t> e </a:t>
            </a:r>
            <a:r>
              <a:rPr lang="en-US" sz="1600" dirty="0" err="1" smtClean="0">
                <a:latin typeface="Comic Sans MS" panose="030F0702030302020204" pitchFamily="66" charset="0"/>
              </a:rPr>
              <a:t>infecciones</a:t>
            </a:r>
            <a:r>
              <a:rPr lang="en-US" sz="1600" dirty="0" smtClean="0">
                <a:latin typeface="Comic Sans MS" panose="030F0702030302020204" pitchFamily="66" charset="0"/>
              </a:rPr>
              <a:t>. </a:t>
            </a:r>
          </a:p>
          <a:p>
            <a:pPr marL="176213" indent="-176213">
              <a:buClr>
                <a:schemeClr val="tx2">
                  <a:lumMod val="60000"/>
                  <a:lumOff val="40000"/>
                </a:schemeClr>
              </a:buClr>
              <a:buSzPct val="150000"/>
              <a:buFont typeface="Arial" panose="020B0604020202020204" pitchFamily="34" charset="0"/>
              <a:buChar char="•"/>
            </a:pPr>
            <a:endParaRPr lang="en-US" sz="800" dirty="0" smtClean="0">
              <a:latin typeface="Comic Sans MS" panose="030F0702030302020204" pitchFamily="66" charset="0"/>
            </a:endParaRPr>
          </a:p>
          <a:p>
            <a:pPr marL="176213" indent="-176213">
              <a:buClr>
                <a:schemeClr val="tx2">
                  <a:lumMod val="60000"/>
                  <a:lumOff val="40000"/>
                </a:schemeClr>
              </a:buClr>
              <a:buSzPct val="150000"/>
              <a:buFont typeface="Arial" panose="020B0604020202020204" pitchFamily="34" charset="0"/>
              <a:buChar char="•"/>
            </a:pPr>
            <a:r>
              <a:rPr lang="en-US" sz="1600" b="1" dirty="0" err="1" smtClean="0">
                <a:latin typeface="Comic Sans MS" panose="030F0702030302020204" pitchFamily="66" charset="0"/>
              </a:rPr>
              <a:t>Disminución</a:t>
            </a:r>
            <a:r>
              <a:rPr lang="en-US" sz="1600" b="1" dirty="0" smtClean="0">
                <a:latin typeface="Comic Sans MS" panose="030F0702030302020204" pitchFamily="66" charset="0"/>
              </a:rPr>
              <a:t> de genes </a:t>
            </a:r>
            <a:r>
              <a:rPr lang="en-US" sz="1600" b="1" dirty="0" err="1" smtClean="0">
                <a:latin typeface="Comic Sans MS" panose="030F0702030302020204" pitchFamily="66" charset="0"/>
              </a:rPr>
              <a:t>bacterianos</a:t>
            </a:r>
            <a:r>
              <a:rPr lang="en-US" sz="1600" b="1" dirty="0" smtClean="0">
                <a:latin typeface="Comic Sans MS" panose="030F0702030302020204" pitchFamily="66" charset="0"/>
              </a:rPr>
              <a:t> </a:t>
            </a:r>
            <a:r>
              <a:rPr lang="en-US" sz="1600" dirty="0" err="1" smtClean="0">
                <a:latin typeface="Comic Sans MS" panose="030F0702030302020204" pitchFamily="66" charset="0"/>
              </a:rPr>
              <a:t>pueden</a:t>
            </a:r>
            <a:r>
              <a:rPr lang="en-US" sz="1600" dirty="0" smtClean="0">
                <a:latin typeface="Comic Sans MS" panose="030F0702030302020204" pitchFamily="66" charset="0"/>
              </a:rPr>
              <a:t> </a:t>
            </a:r>
            <a:r>
              <a:rPr lang="en-US" sz="1600" dirty="0" err="1" smtClean="0">
                <a:latin typeface="Comic Sans MS" panose="030F0702030302020204" pitchFamily="66" charset="0"/>
              </a:rPr>
              <a:t>ser</a:t>
            </a:r>
            <a:r>
              <a:rPr lang="en-US" sz="1600" dirty="0" smtClean="0">
                <a:latin typeface="Comic Sans MS" panose="030F0702030302020204" pitchFamily="66" charset="0"/>
              </a:rPr>
              <a:t> </a:t>
            </a:r>
            <a:r>
              <a:rPr lang="en-US" sz="1600" dirty="0" err="1" smtClean="0">
                <a:latin typeface="Comic Sans MS" panose="030F0702030302020204" pitchFamily="66" charset="0"/>
              </a:rPr>
              <a:t>asociadas</a:t>
            </a:r>
            <a:r>
              <a:rPr lang="en-US" sz="1600" dirty="0" smtClean="0">
                <a:latin typeface="Comic Sans MS" panose="030F0702030302020204" pitchFamily="66" charset="0"/>
              </a:rPr>
              <a:t> con </a:t>
            </a:r>
            <a:r>
              <a:rPr lang="en-US" sz="1600" dirty="0" err="1" smtClean="0">
                <a:latin typeface="Comic Sans MS" panose="030F0702030302020204" pitchFamily="66" charset="0"/>
              </a:rPr>
              <a:t>funciones</a:t>
            </a:r>
            <a:r>
              <a:rPr lang="en-US" sz="1600" dirty="0" smtClean="0">
                <a:latin typeface="Comic Sans MS" panose="030F0702030302020204" pitchFamily="66" charset="0"/>
              </a:rPr>
              <a:t> </a:t>
            </a:r>
            <a:r>
              <a:rPr lang="en-US" sz="1600" dirty="0" err="1" smtClean="0">
                <a:latin typeface="Comic Sans MS" panose="030F0702030302020204" pitchFamily="66" charset="0"/>
              </a:rPr>
              <a:t>bacterianas</a:t>
            </a:r>
            <a:r>
              <a:rPr lang="en-US" sz="1600" dirty="0" smtClean="0">
                <a:latin typeface="Comic Sans MS" panose="030F0702030302020204" pitchFamily="66" charset="0"/>
              </a:rPr>
              <a:t> </a:t>
            </a:r>
            <a:r>
              <a:rPr lang="en-US" sz="1600" dirty="0" err="1" smtClean="0">
                <a:latin typeface="Comic Sans MS" panose="030F0702030302020204" pitchFamily="66" charset="0"/>
              </a:rPr>
              <a:t>alteradas</a:t>
            </a:r>
            <a:r>
              <a:rPr lang="en-US" sz="1600" dirty="0" smtClean="0">
                <a:latin typeface="Comic Sans MS" panose="030F0702030302020204" pitchFamily="66" charset="0"/>
              </a:rPr>
              <a:t> y </a:t>
            </a:r>
            <a:r>
              <a:rPr lang="en-US" sz="1600" b="1" dirty="0" err="1" smtClean="0">
                <a:latin typeface="Comic Sans MS" panose="030F0702030302020204" pitchFamily="66" charset="0"/>
              </a:rPr>
              <a:t>disbiosis</a:t>
            </a:r>
            <a:r>
              <a:rPr lang="en-US" sz="1600" dirty="0" smtClean="0">
                <a:latin typeface="Comic Sans MS" panose="030F0702030302020204" pitchFamily="66" charset="0"/>
              </a:rPr>
              <a:t> y </a:t>
            </a:r>
            <a:r>
              <a:rPr lang="en-US" sz="1600" dirty="0" err="1" smtClean="0">
                <a:latin typeface="Comic Sans MS" panose="030F0702030302020204" pitchFamily="66" charset="0"/>
              </a:rPr>
              <a:t>han</a:t>
            </a:r>
            <a:r>
              <a:rPr lang="en-US" sz="1600" dirty="0" smtClean="0">
                <a:latin typeface="Comic Sans MS" panose="030F0702030302020204" pitchFamily="66" charset="0"/>
              </a:rPr>
              <a:t> </a:t>
            </a:r>
            <a:r>
              <a:rPr lang="en-US" sz="1600" dirty="0" err="1" smtClean="0">
                <a:latin typeface="Comic Sans MS" panose="030F0702030302020204" pitchFamily="66" charset="0"/>
              </a:rPr>
              <a:t>sido</a:t>
            </a:r>
            <a:r>
              <a:rPr lang="en-US" sz="1600" dirty="0" smtClean="0">
                <a:latin typeface="Comic Sans MS" panose="030F0702030302020204" pitchFamily="66" charset="0"/>
              </a:rPr>
              <a:t> </a:t>
            </a:r>
            <a:r>
              <a:rPr lang="en-US" sz="1600" dirty="0" err="1" smtClean="0">
                <a:latin typeface="Comic Sans MS" panose="030F0702030302020204" pitchFamily="66" charset="0"/>
              </a:rPr>
              <a:t>relacionadas</a:t>
            </a:r>
            <a:r>
              <a:rPr lang="en-US" sz="1600" dirty="0" smtClean="0">
                <a:latin typeface="Comic Sans MS" panose="030F0702030302020204" pitchFamily="66" charset="0"/>
              </a:rPr>
              <a:t> a </a:t>
            </a:r>
            <a:r>
              <a:rPr lang="en-US" sz="1600" b="1" dirty="0" err="1" smtClean="0">
                <a:latin typeface="Comic Sans MS" panose="030F0702030302020204" pitchFamily="66" charset="0"/>
              </a:rPr>
              <a:t>acumulo</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grasa</a:t>
            </a:r>
            <a:r>
              <a:rPr lang="en-US" sz="1600" b="1" dirty="0" smtClean="0">
                <a:latin typeface="Comic Sans MS" panose="030F0702030302020204" pitchFamily="66" charset="0"/>
              </a:rPr>
              <a:t>, </a:t>
            </a:r>
            <a:r>
              <a:rPr lang="en-US" sz="1600" b="1" dirty="0" err="1" smtClean="0">
                <a:latin typeface="Comic Sans MS" panose="030F0702030302020204" pitchFamily="66" charset="0"/>
              </a:rPr>
              <a:t>inflamación</a:t>
            </a:r>
            <a:r>
              <a:rPr lang="en-US" sz="1600" b="1" dirty="0" smtClean="0">
                <a:latin typeface="Comic Sans MS" panose="030F0702030302020204" pitchFamily="66" charset="0"/>
              </a:rPr>
              <a:t> </a:t>
            </a:r>
            <a:r>
              <a:rPr lang="en-US" sz="1600" b="1" dirty="0" err="1" smtClean="0">
                <a:latin typeface="Comic Sans MS" panose="030F0702030302020204" pitchFamily="66" charset="0"/>
              </a:rPr>
              <a:t>inducida</a:t>
            </a:r>
            <a:r>
              <a:rPr lang="en-US" sz="1600" b="1" dirty="0" smtClean="0">
                <a:latin typeface="Comic Sans MS" panose="030F0702030302020204" pitchFamily="66" charset="0"/>
              </a:rPr>
              <a:t> </a:t>
            </a:r>
            <a:r>
              <a:rPr lang="en-US" sz="1600" b="1" dirty="0" err="1" smtClean="0">
                <a:latin typeface="Comic Sans MS" panose="030F0702030302020204" pitchFamily="66" charset="0"/>
              </a:rPr>
              <a:t>por</a:t>
            </a:r>
            <a:r>
              <a:rPr lang="en-US" sz="1600" b="1" dirty="0" smtClean="0">
                <a:latin typeface="Comic Sans MS" panose="030F0702030302020204" pitchFamily="66" charset="0"/>
              </a:rPr>
              <a:t> LPS</a:t>
            </a:r>
            <a:r>
              <a:rPr lang="en-US" sz="1600" dirty="0" smtClean="0">
                <a:latin typeface="Comic Sans MS" panose="030F0702030302020204" pitchFamily="66" charset="0"/>
              </a:rPr>
              <a:t>, </a:t>
            </a:r>
            <a:r>
              <a:rPr lang="en-US" sz="1600" b="1" dirty="0" err="1" smtClean="0">
                <a:latin typeface="Comic Sans MS" panose="030F0702030302020204" pitchFamily="66" charset="0"/>
              </a:rPr>
              <a:t>resistencia</a:t>
            </a:r>
            <a:r>
              <a:rPr lang="en-US" sz="1600" b="1" dirty="0" smtClean="0">
                <a:latin typeface="Comic Sans MS" panose="030F0702030302020204" pitchFamily="66" charset="0"/>
              </a:rPr>
              <a:t> a </a:t>
            </a:r>
            <a:r>
              <a:rPr lang="en-US" sz="1600" b="1" dirty="0" err="1" smtClean="0">
                <a:latin typeface="Comic Sans MS" panose="030F0702030302020204" pitchFamily="66" charset="0"/>
              </a:rPr>
              <a:t>insulina</a:t>
            </a:r>
            <a:r>
              <a:rPr lang="en-US" sz="1600" b="1" dirty="0" smtClean="0">
                <a:latin typeface="Comic Sans MS" panose="030F0702030302020204" pitchFamily="66" charset="0"/>
              </a:rPr>
              <a:t>, </a:t>
            </a:r>
            <a:r>
              <a:rPr lang="en-US" sz="1600" b="1" dirty="0" err="1" smtClean="0">
                <a:latin typeface="Comic Sans MS" panose="030F0702030302020204" pitchFamily="66" charset="0"/>
              </a:rPr>
              <a:t>obesidad</a:t>
            </a:r>
            <a:r>
              <a:rPr lang="en-US" sz="1600" b="1" dirty="0" smtClean="0">
                <a:latin typeface="Comic Sans MS" panose="030F0702030302020204" pitchFamily="66" charset="0"/>
              </a:rPr>
              <a:t> y </a:t>
            </a:r>
            <a:r>
              <a:rPr lang="en-US" sz="1600" b="1" dirty="0" err="1" smtClean="0">
                <a:latin typeface="Comic Sans MS" panose="030F0702030302020204" pitchFamily="66" charset="0"/>
              </a:rPr>
              <a:t>síndrome</a:t>
            </a:r>
            <a:r>
              <a:rPr lang="en-US" sz="1600" b="1" dirty="0" smtClean="0">
                <a:latin typeface="Comic Sans MS" panose="030F0702030302020204" pitchFamily="66" charset="0"/>
              </a:rPr>
              <a:t> </a:t>
            </a:r>
            <a:r>
              <a:rPr lang="en-US" sz="1600" b="1" dirty="0" err="1" smtClean="0">
                <a:latin typeface="Comic Sans MS" panose="030F0702030302020204" pitchFamily="66" charset="0"/>
              </a:rPr>
              <a:t>metabólico</a:t>
            </a:r>
            <a:r>
              <a:rPr lang="en-US" sz="1600" dirty="0" smtClean="0">
                <a:latin typeface="Comic Sans MS" panose="030F0702030302020204" pitchFamily="66" charset="0"/>
              </a:rPr>
              <a:t>. </a:t>
            </a:r>
          </a:p>
          <a:p>
            <a:pPr marL="176213" indent="-176213">
              <a:buClr>
                <a:schemeClr val="tx2">
                  <a:lumMod val="60000"/>
                  <a:lumOff val="40000"/>
                </a:schemeClr>
              </a:buClr>
              <a:buSzPct val="150000"/>
              <a:buFont typeface="Arial" panose="020B0604020202020204" pitchFamily="34" charset="0"/>
              <a:buChar char="•"/>
            </a:pPr>
            <a:endParaRPr lang="en-US" sz="800" dirty="0" smtClean="0">
              <a:latin typeface="Comic Sans MS" panose="030F0702030302020204" pitchFamily="66" charset="0"/>
            </a:endParaRPr>
          </a:p>
          <a:p>
            <a:pPr marL="176213" indent="-176213">
              <a:buClr>
                <a:schemeClr val="tx2">
                  <a:lumMod val="60000"/>
                  <a:lumOff val="40000"/>
                </a:schemeClr>
              </a:buClr>
              <a:buSzPct val="150000"/>
              <a:buFont typeface="Arial" panose="020B0604020202020204" pitchFamily="34" charset="0"/>
              <a:buChar char="•"/>
            </a:pPr>
            <a:r>
              <a:rPr lang="en-US" sz="1600" dirty="0" err="1" smtClean="0">
                <a:latin typeface="Comic Sans MS" panose="030F0702030302020204" pitchFamily="66" charset="0"/>
              </a:rPr>
              <a:t>Individuos</a:t>
            </a:r>
            <a:r>
              <a:rPr lang="en-US" sz="1600" dirty="0" smtClean="0">
                <a:latin typeface="Comic Sans MS" panose="030F0702030302020204" pitchFamily="66" charset="0"/>
              </a:rPr>
              <a:t> con lo anterior </a:t>
            </a:r>
            <a:r>
              <a:rPr lang="en-US" sz="1600" dirty="0" err="1" smtClean="0">
                <a:latin typeface="Comic Sans MS" panose="030F0702030302020204" pitchFamily="66" charset="0"/>
              </a:rPr>
              <a:t>es</a:t>
            </a:r>
            <a:r>
              <a:rPr lang="en-US" sz="1600" dirty="0" smtClean="0">
                <a:latin typeface="Comic Sans MS" panose="030F0702030302020204" pitchFamily="66" charset="0"/>
              </a:rPr>
              <a:t> probable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desarrollen</a:t>
            </a:r>
            <a:r>
              <a:rPr lang="en-US" sz="1600" dirty="0" smtClean="0">
                <a:latin typeface="Comic Sans MS" panose="030F0702030302020204" pitchFamily="66" charset="0"/>
              </a:rPr>
              <a:t> </a:t>
            </a:r>
            <a:r>
              <a:rPr lang="en-US" sz="1600" dirty="0" err="1" smtClean="0">
                <a:effectLst>
                  <a:outerShdw blurRad="38100" dist="38100" dir="2700000" algn="tl">
                    <a:srgbClr val="000000">
                      <a:alpha val="43137"/>
                    </a:srgbClr>
                  </a:outerShdw>
                </a:effectLst>
                <a:latin typeface="Comic Sans MS" panose="030F0702030302020204" pitchFamily="66" charset="0"/>
              </a:rPr>
              <a:t>enfermedades</a:t>
            </a:r>
            <a:r>
              <a:rPr lang="en-US" sz="1600" dirty="0" smtClean="0">
                <a:effectLst>
                  <a:outerShdw blurRad="38100" dist="38100" dir="2700000" algn="tl">
                    <a:srgbClr val="000000">
                      <a:alpha val="43137"/>
                    </a:srgbClr>
                  </a:outerShdw>
                </a:effectLst>
                <a:latin typeface="Comic Sans MS" panose="030F0702030302020204" pitchFamily="66" charset="0"/>
              </a:rPr>
              <a:t> </a:t>
            </a:r>
            <a:r>
              <a:rPr lang="en-US" sz="1600" dirty="0" err="1" smtClean="0">
                <a:effectLst>
                  <a:outerShdw blurRad="38100" dist="38100" dir="2700000" algn="tl">
                    <a:srgbClr val="000000">
                      <a:alpha val="43137"/>
                    </a:srgbClr>
                  </a:outerShdw>
                </a:effectLst>
                <a:latin typeface="Comic Sans MS" panose="030F0702030302020204" pitchFamily="66" charset="0"/>
              </a:rPr>
              <a:t>metabólicas</a:t>
            </a:r>
            <a:r>
              <a:rPr lang="en-US" sz="1600" dirty="0" smtClean="0">
                <a:effectLst>
                  <a:outerShdw blurRad="38100" dist="38100" dir="2700000" algn="tl">
                    <a:srgbClr val="000000">
                      <a:alpha val="43137"/>
                    </a:srgbClr>
                  </a:outerShdw>
                </a:effectLst>
                <a:latin typeface="Comic Sans MS" panose="030F0702030302020204" pitchFamily="66" charset="0"/>
              </a:rPr>
              <a:t>: diabetes</a:t>
            </a:r>
            <a:r>
              <a:rPr lang="en-US" sz="1600" dirty="0">
                <a:effectLst>
                  <a:outerShdw blurRad="38100" dist="38100" dir="2700000" algn="tl">
                    <a:srgbClr val="000000">
                      <a:alpha val="43137"/>
                    </a:srgbClr>
                  </a:outerShdw>
                </a:effectLst>
                <a:latin typeface="Comic Sans MS" panose="030F0702030302020204" pitchFamily="66" charset="0"/>
              </a:rPr>
              <a:t>, </a:t>
            </a:r>
            <a:r>
              <a:rPr lang="en-US" sz="1600" dirty="0" err="1" smtClean="0">
                <a:effectLst>
                  <a:outerShdw blurRad="38100" dist="38100" dir="2700000" algn="tl">
                    <a:srgbClr val="000000">
                      <a:alpha val="43137"/>
                    </a:srgbClr>
                  </a:outerShdw>
                </a:effectLst>
                <a:latin typeface="Comic Sans MS" panose="030F0702030302020204" pitchFamily="66" charset="0"/>
              </a:rPr>
              <a:t>enf</a:t>
            </a:r>
            <a:r>
              <a:rPr lang="en-US" sz="1600" dirty="0" smtClean="0">
                <a:effectLst>
                  <a:outerShdw blurRad="38100" dist="38100" dir="2700000" algn="tl">
                    <a:srgbClr val="000000">
                      <a:alpha val="43137"/>
                    </a:srgbClr>
                  </a:outerShdw>
                </a:effectLst>
                <a:latin typeface="Comic Sans MS" panose="030F0702030302020204" pitchFamily="66" charset="0"/>
              </a:rPr>
              <a:t>. </a:t>
            </a:r>
            <a:r>
              <a:rPr lang="en-US" sz="1600" dirty="0" err="1">
                <a:effectLst>
                  <a:outerShdw blurRad="38100" dist="38100" dir="2700000" algn="tl">
                    <a:srgbClr val="000000">
                      <a:alpha val="43137"/>
                    </a:srgbClr>
                  </a:outerShdw>
                </a:effectLst>
                <a:latin typeface="Comic Sans MS" panose="030F0702030302020204" pitchFamily="66" charset="0"/>
              </a:rPr>
              <a:t>c</a:t>
            </a:r>
            <a:r>
              <a:rPr lang="en-US" sz="1600" dirty="0" err="1" smtClean="0">
                <a:effectLst>
                  <a:outerShdw blurRad="38100" dist="38100" dir="2700000" algn="tl">
                    <a:srgbClr val="000000">
                      <a:alpha val="43137"/>
                    </a:srgbClr>
                  </a:outerShdw>
                </a:effectLst>
                <a:latin typeface="Comic Sans MS" panose="030F0702030302020204" pitchFamily="66" charset="0"/>
              </a:rPr>
              <a:t>ardiovasculares</a:t>
            </a:r>
            <a:r>
              <a:rPr lang="en-US" sz="1600" dirty="0" smtClean="0">
                <a:effectLst>
                  <a:outerShdw blurRad="38100" dist="38100" dir="2700000" algn="tl">
                    <a:srgbClr val="000000">
                      <a:alpha val="43137"/>
                    </a:srgbClr>
                  </a:outerShdw>
                </a:effectLst>
                <a:latin typeface="Comic Sans MS" panose="030F0702030302020204" pitchFamily="66" charset="0"/>
              </a:rPr>
              <a:t> y </a:t>
            </a:r>
            <a:r>
              <a:rPr lang="en-US" sz="1600" dirty="0" err="1" smtClean="0">
                <a:effectLst>
                  <a:outerShdw blurRad="38100" dist="38100" dir="2700000" algn="tl">
                    <a:srgbClr val="000000">
                      <a:alpha val="43137"/>
                    </a:srgbClr>
                  </a:outerShdw>
                </a:effectLst>
                <a:latin typeface="Comic Sans MS" panose="030F0702030302020204" pitchFamily="66" charset="0"/>
              </a:rPr>
              <a:t>enf</a:t>
            </a:r>
            <a:r>
              <a:rPr lang="en-US" sz="1600" dirty="0" smtClean="0">
                <a:effectLst>
                  <a:outerShdw blurRad="38100" dist="38100" dir="2700000" algn="tl">
                    <a:srgbClr val="000000">
                      <a:alpha val="43137"/>
                    </a:srgbClr>
                  </a:outerShdw>
                </a:effectLst>
                <a:latin typeface="Comic Sans MS" panose="030F0702030302020204" pitchFamily="66" charset="0"/>
              </a:rPr>
              <a:t>. </a:t>
            </a:r>
            <a:r>
              <a:rPr lang="en-US" sz="1600" dirty="0" err="1">
                <a:effectLst>
                  <a:outerShdw blurRad="38100" dist="38100" dir="2700000" algn="tl">
                    <a:srgbClr val="000000">
                      <a:alpha val="43137"/>
                    </a:srgbClr>
                  </a:outerShdw>
                </a:effectLst>
                <a:latin typeface="Comic Sans MS" panose="030F0702030302020204" pitchFamily="66" charset="0"/>
              </a:rPr>
              <a:t>i</a:t>
            </a:r>
            <a:r>
              <a:rPr lang="en-US" sz="1600" dirty="0" err="1" smtClean="0">
                <a:effectLst>
                  <a:outerShdw blurRad="38100" dist="38100" dir="2700000" algn="tl">
                    <a:srgbClr val="000000">
                      <a:alpha val="43137"/>
                    </a:srgbClr>
                  </a:outerShdw>
                </a:effectLst>
                <a:latin typeface="Comic Sans MS" panose="030F0702030302020204" pitchFamily="66" charset="0"/>
              </a:rPr>
              <a:t>nflamatorias</a:t>
            </a:r>
            <a:r>
              <a:rPr lang="en-US" sz="1600" dirty="0" smtClean="0">
                <a:effectLst>
                  <a:outerShdw blurRad="38100" dist="38100" dir="2700000" algn="tl">
                    <a:srgbClr val="000000">
                      <a:alpha val="43137"/>
                    </a:srgbClr>
                  </a:outerShdw>
                </a:effectLst>
                <a:latin typeface="Comic Sans MS" panose="030F0702030302020204" pitchFamily="66" charset="0"/>
              </a:rPr>
              <a:t> del </a:t>
            </a:r>
            <a:r>
              <a:rPr lang="en-US" sz="1600" dirty="0" err="1" smtClean="0">
                <a:effectLst>
                  <a:outerShdw blurRad="38100" dist="38100" dir="2700000" algn="tl">
                    <a:srgbClr val="000000">
                      <a:alpha val="43137"/>
                    </a:srgbClr>
                  </a:outerShdw>
                </a:effectLst>
                <a:latin typeface="Comic Sans MS" panose="030F0702030302020204" pitchFamily="66" charset="0"/>
              </a:rPr>
              <a:t>intestino</a:t>
            </a:r>
            <a:r>
              <a:rPr lang="en-US" sz="1600" dirty="0" smtClean="0">
                <a:latin typeface="Comic Sans MS" panose="030F0702030302020204" pitchFamily="66" charset="0"/>
              </a:rPr>
              <a:t>. </a:t>
            </a:r>
          </a:p>
        </p:txBody>
      </p:sp>
      <p:sp>
        <p:nvSpPr>
          <p:cNvPr id="7" name="Rectángulo 6"/>
          <p:cNvSpPr/>
          <p:nvPr/>
        </p:nvSpPr>
        <p:spPr>
          <a:xfrm>
            <a:off x="1554303" y="6003991"/>
            <a:ext cx="5847518" cy="338554"/>
          </a:xfrm>
          <a:prstGeom prst="rect">
            <a:avLst/>
          </a:prstGeom>
        </p:spPr>
        <p:txBody>
          <a:bodyPr wrap="square">
            <a:spAutoFit/>
          </a:bodyPr>
          <a:lstStyle/>
          <a:p>
            <a:pPr algn="ctr"/>
            <a:r>
              <a:rPr lang="es-VE" sz="800" dirty="0" smtClean="0">
                <a:latin typeface="Times New Roman" panose="02020603050405020304" pitchFamily="18" charset="0"/>
                <a:cs typeface="Times New Roman" panose="02020603050405020304" pitchFamily="18" charset="0"/>
              </a:rPr>
              <a:t>CL</a:t>
            </a:r>
            <a:r>
              <a:rPr lang="es-VE" sz="800"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Boulangé</a:t>
            </a:r>
            <a:r>
              <a:rPr lang="es-VE" sz="800" dirty="0">
                <a:latin typeface="Times New Roman" panose="02020603050405020304" pitchFamily="18" charset="0"/>
                <a:cs typeface="Times New Roman" panose="02020603050405020304" pitchFamily="18" charset="0"/>
              </a:rPr>
              <a:t>, AL. </a:t>
            </a:r>
            <a:r>
              <a:rPr lang="es-VE" sz="800" dirty="0" err="1">
                <a:latin typeface="Times New Roman" panose="02020603050405020304" pitchFamily="18" charset="0"/>
                <a:cs typeface="Times New Roman" panose="02020603050405020304" pitchFamily="18" charset="0"/>
              </a:rPr>
              <a:t>Neves</a:t>
            </a:r>
            <a:r>
              <a:rPr lang="es-VE" sz="800" dirty="0">
                <a:latin typeface="Times New Roman" panose="02020603050405020304" pitchFamily="18" charset="0"/>
                <a:cs typeface="Times New Roman" panose="02020603050405020304" pitchFamily="18" charset="0"/>
              </a:rPr>
              <a:t>, J. </a:t>
            </a:r>
            <a:r>
              <a:rPr lang="es-VE" sz="800" dirty="0" err="1">
                <a:latin typeface="Times New Roman" panose="02020603050405020304" pitchFamily="18" charset="0"/>
                <a:cs typeface="Times New Roman" panose="02020603050405020304" pitchFamily="18" charset="0"/>
              </a:rPr>
              <a:t>Chilloux</a:t>
            </a:r>
            <a:r>
              <a:rPr lang="es-VE" sz="800" dirty="0">
                <a:latin typeface="Times New Roman" panose="02020603050405020304" pitchFamily="18" charset="0"/>
                <a:cs typeface="Times New Roman" panose="02020603050405020304" pitchFamily="18" charset="0"/>
              </a:rPr>
              <a:t>, JK. </a:t>
            </a:r>
            <a:r>
              <a:rPr lang="es-VE" sz="800" dirty="0" err="1">
                <a:latin typeface="Times New Roman" panose="02020603050405020304" pitchFamily="18" charset="0"/>
                <a:cs typeface="Times New Roman" panose="02020603050405020304" pitchFamily="18" charset="0"/>
              </a:rPr>
              <a:t>Nicholson</a:t>
            </a:r>
            <a:r>
              <a:rPr lang="es-VE" sz="800" dirty="0">
                <a:latin typeface="Times New Roman" panose="02020603050405020304" pitchFamily="18" charset="0"/>
                <a:cs typeface="Times New Roman" panose="02020603050405020304" pitchFamily="18" charset="0"/>
              </a:rPr>
              <a:t> M-E. Dumas</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Impact</a:t>
            </a:r>
            <a:r>
              <a:rPr lang="es-VE" sz="800" i="1" dirty="0">
                <a:latin typeface="Times New Roman" panose="02020603050405020304" pitchFamily="18" charset="0"/>
                <a:cs typeface="Times New Roman" panose="02020603050405020304" pitchFamily="18" charset="0"/>
              </a:rPr>
              <a:t> of </a:t>
            </a:r>
            <a:r>
              <a:rPr lang="es-VE" sz="800" i="1" dirty="0" err="1">
                <a:latin typeface="Times New Roman" panose="02020603050405020304" pitchFamily="18" charset="0"/>
                <a:cs typeface="Times New Roman" panose="02020603050405020304" pitchFamily="18" charset="0"/>
              </a:rPr>
              <a:t>the</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gut</a:t>
            </a:r>
            <a:r>
              <a:rPr lang="es-VE" sz="800" i="1" dirty="0">
                <a:latin typeface="Times New Roman" panose="02020603050405020304" pitchFamily="18" charset="0"/>
                <a:cs typeface="Times New Roman" panose="02020603050405020304" pitchFamily="18" charset="0"/>
              </a:rPr>
              <a:t> microbiota </a:t>
            </a:r>
            <a:r>
              <a:rPr lang="es-VE" sz="800" i="1" dirty="0" err="1">
                <a:latin typeface="Times New Roman" panose="02020603050405020304" pitchFamily="18" charset="0"/>
                <a:cs typeface="Times New Roman" panose="02020603050405020304" pitchFamily="18" charset="0"/>
              </a:rPr>
              <a:t>on</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inflammation</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obesity</a:t>
            </a:r>
            <a:r>
              <a:rPr lang="es-VE" sz="800" i="1" dirty="0">
                <a:latin typeface="Times New Roman" panose="02020603050405020304" pitchFamily="18" charset="0"/>
                <a:cs typeface="Times New Roman" panose="02020603050405020304" pitchFamily="18" charset="0"/>
              </a:rPr>
              <a:t>, and </a:t>
            </a:r>
            <a:r>
              <a:rPr lang="es-VE" sz="800" i="1" dirty="0" err="1">
                <a:latin typeface="Times New Roman" panose="02020603050405020304" pitchFamily="18" charset="0"/>
                <a:cs typeface="Times New Roman" panose="02020603050405020304" pitchFamily="18" charset="0"/>
              </a:rPr>
              <a:t>metabolic</a:t>
            </a:r>
            <a:r>
              <a:rPr lang="es-VE" sz="800" i="1" dirty="0">
                <a:latin typeface="Times New Roman" panose="02020603050405020304" pitchFamily="18" charset="0"/>
                <a:cs typeface="Times New Roman" panose="02020603050405020304" pitchFamily="18" charset="0"/>
              </a:rPr>
              <a:t> </a:t>
            </a:r>
            <a:r>
              <a:rPr lang="es-VE" sz="800" i="1" dirty="0" err="1">
                <a:latin typeface="Times New Roman" panose="02020603050405020304" pitchFamily="18" charset="0"/>
                <a:cs typeface="Times New Roman" panose="02020603050405020304" pitchFamily="18" charset="0"/>
              </a:rPr>
              <a:t>disease</a:t>
            </a:r>
            <a:r>
              <a:rPr lang="es-VE" sz="800" i="1" dirty="0">
                <a:latin typeface="Times New Roman" panose="02020603050405020304" pitchFamily="18" charset="0"/>
                <a:cs typeface="Times New Roman" panose="02020603050405020304" pitchFamily="18" charset="0"/>
              </a:rPr>
              <a:t>.</a:t>
            </a:r>
            <a:r>
              <a:rPr lang="es-VE" sz="800" dirty="0">
                <a:latin typeface="Times New Roman" panose="02020603050405020304" pitchFamily="18" charset="0"/>
                <a:cs typeface="Times New Roman" panose="02020603050405020304" pitchFamily="18" charset="0"/>
              </a:rPr>
              <a:t> </a:t>
            </a:r>
            <a:r>
              <a:rPr lang="es-VE" sz="800" dirty="0" err="1">
                <a:latin typeface="Times New Roman" panose="02020603050405020304" pitchFamily="18" charset="0"/>
                <a:cs typeface="Times New Roman" panose="02020603050405020304" pitchFamily="18" charset="0"/>
              </a:rPr>
              <a:t>Genome</a:t>
            </a:r>
            <a:r>
              <a:rPr lang="es-VE" sz="800" dirty="0">
                <a:latin typeface="Times New Roman" panose="02020603050405020304" pitchFamily="18" charset="0"/>
                <a:cs typeface="Times New Roman" panose="02020603050405020304" pitchFamily="18" charset="0"/>
              </a:rPr>
              <a:t> Medicine </a:t>
            </a:r>
            <a:r>
              <a:rPr lang="es-VE" sz="800" b="1" dirty="0">
                <a:latin typeface="Times New Roman" panose="02020603050405020304" pitchFamily="18" charset="0"/>
                <a:cs typeface="Times New Roman" panose="02020603050405020304" pitchFamily="18" charset="0"/>
              </a:rPr>
              <a:t>2016</a:t>
            </a:r>
            <a:r>
              <a:rPr lang="es-VE" sz="800" dirty="0">
                <a:latin typeface="Times New Roman" panose="02020603050405020304" pitchFamily="18" charset="0"/>
                <a:cs typeface="Times New Roman" panose="02020603050405020304" pitchFamily="18" charset="0"/>
              </a:rPr>
              <a:t>;8:42 </a:t>
            </a:r>
          </a:p>
        </p:txBody>
      </p:sp>
      <p:sp>
        <p:nvSpPr>
          <p:cNvPr id="3" name="Rectángulo 2"/>
          <p:cNvSpPr/>
          <p:nvPr/>
        </p:nvSpPr>
        <p:spPr>
          <a:xfrm>
            <a:off x="2184179" y="834690"/>
            <a:ext cx="5025782" cy="707886"/>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000" dirty="0" err="1" smtClean="0">
                <a:latin typeface="Comic Sans MS" panose="030F0702030302020204" pitchFamily="66" charset="0"/>
              </a:rPr>
              <a:t>Efectos</a:t>
            </a:r>
            <a:r>
              <a:rPr lang="en-US" sz="2000" dirty="0" smtClean="0">
                <a:latin typeface="Comic Sans MS" panose="030F0702030302020204" pitchFamily="66" charset="0"/>
              </a:rPr>
              <a:t> de Microbiota </a:t>
            </a:r>
            <a:r>
              <a:rPr lang="en-US" sz="2000" dirty="0">
                <a:latin typeface="Comic Sans MS" panose="030F0702030302020204" pitchFamily="66" charset="0"/>
              </a:rPr>
              <a:t>S</a:t>
            </a:r>
            <a:r>
              <a:rPr lang="en-US" sz="2000" dirty="0" smtClean="0">
                <a:latin typeface="Comic Sans MS" panose="030F0702030302020204" pitchFamily="66" charset="0"/>
              </a:rPr>
              <a:t>ano y </a:t>
            </a:r>
            <a:r>
              <a:rPr lang="en-US" sz="2000" dirty="0" err="1">
                <a:latin typeface="Comic Sans MS" panose="030F0702030302020204" pitchFamily="66" charset="0"/>
              </a:rPr>
              <a:t>D</a:t>
            </a:r>
            <a:r>
              <a:rPr lang="en-US" sz="2000" dirty="0" err="1" smtClean="0">
                <a:latin typeface="Comic Sans MS" panose="030F0702030302020204" pitchFamily="66" charset="0"/>
              </a:rPr>
              <a:t>isbiótico</a:t>
            </a:r>
            <a:r>
              <a:rPr lang="en-US" sz="2000" dirty="0" smtClean="0">
                <a:latin typeface="Comic Sans MS" panose="030F0702030302020204" pitchFamily="66" charset="0"/>
              </a:rPr>
              <a:t> </a:t>
            </a:r>
            <a:r>
              <a:rPr lang="en-US" sz="2000" dirty="0" err="1" smtClean="0">
                <a:latin typeface="Comic Sans MS" panose="030F0702030302020204" pitchFamily="66" charset="0"/>
              </a:rPr>
              <a:t>sobre</a:t>
            </a:r>
            <a:r>
              <a:rPr lang="en-US" sz="2000" dirty="0" smtClean="0">
                <a:latin typeface="Comic Sans MS" panose="030F0702030302020204" pitchFamily="66" charset="0"/>
              </a:rPr>
              <a:t> </a:t>
            </a:r>
            <a:r>
              <a:rPr lang="en-US" sz="2000" dirty="0" err="1">
                <a:latin typeface="Comic Sans MS" panose="030F0702030302020204" pitchFamily="66" charset="0"/>
              </a:rPr>
              <a:t>S</a:t>
            </a:r>
            <a:r>
              <a:rPr lang="en-US" sz="2000" dirty="0" err="1" smtClean="0">
                <a:latin typeface="Comic Sans MS" panose="030F0702030302020204" pitchFamily="66" charset="0"/>
              </a:rPr>
              <a:t>alud</a:t>
            </a:r>
            <a:r>
              <a:rPr lang="en-US" sz="2000" dirty="0" smtClean="0">
                <a:latin typeface="Comic Sans MS" panose="030F0702030302020204" pitchFamily="66" charset="0"/>
              </a:rPr>
              <a:t> </a:t>
            </a:r>
            <a:r>
              <a:rPr lang="en-US" sz="2000" dirty="0" err="1">
                <a:latin typeface="Comic Sans MS" panose="030F0702030302020204" pitchFamily="66" charset="0"/>
              </a:rPr>
              <a:t>M</a:t>
            </a:r>
            <a:r>
              <a:rPr lang="en-US" sz="2000" dirty="0" err="1" smtClean="0">
                <a:latin typeface="Comic Sans MS" panose="030F0702030302020204" pitchFamily="66" charset="0"/>
              </a:rPr>
              <a:t>etabólica</a:t>
            </a:r>
            <a:r>
              <a:rPr lang="en-US" sz="2000" dirty="0" smtClean="0">
                <a:latin typeface="Comic Sans MS" panose="030F0702030302020204" pitchFamily="66" charset="0"/>
              </a:rPr>
              <a:t> del </a:t>
            </a:r>
            <a:r>
              <a:rPr lang="en-US" sz="2000" dirty="0" err="1">
                <a:latin typeface="Comic Sans MS" panose="030F0702030302020204" pitchFamily="66" charset="0"/>
              </a:rPr>
              <a:t>H</a:t>
            </a:r>
            <a:r>
              <a:rPr lang="en-US" sz="2000" dirty="0" err="1" smtClean="0">
                <a:latin typeface="Comic Sans MS" panose="030F0702030302020204" pitchFamily="66" charset="0"/>
              </a:rPr>
              <a:t>ospedero</a:t>
            </a:r>
            <a:endParaRPr lang="es-VE" sz="2000" dirty="0">
              <a:latin typeface="Comic Sans MS" panose="030F0702030302020204" pitchFamily="66" charset="0"/>
            </a:endParaRPr>
          </a:p>
        </p:txBody>
      </p:sp>
      <p:sp>
        <p:nvSpPr>
          <p:cNvPr id="10"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1" name="4 CuadroTexto"/>
          <p:cNvSpPr txBox="1"/>
          <p:nvPr/>
        </p:nvSpPr>
        <p:spPr>
          <a:xfrm>
            <a:off x="197158" y="70577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1944057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6" name="5 CuadroTexto"/>
          <p:cNvSpPr txBox="1"/>
          <p:nvPr/>
        </p:nvSpPr>
        <p:spPr>
          <a:xfrm>
            <a:off x="1364605" y="1184260"/>
            <a:ext cx="7064489" cy="4493538"/>
          </a:xfrm>
          <a:prstGeom prst="rect">
            <a:avLst/>
          </a:prstGeom>
          <a:solidFill>
            <a:schemeClr val="tx1"/>
          </a:solidFill>
        </p:spPr>
        <p:txBody>
          <a:bodyPr wrap="square" rtlCol="0">
            <a:spAutoFit/>
          </a:bodyPr>
          <a:lstStyle/>
          <a:p>
            <a:pPr marL="171450" indent="-171450">
              <a:buClr>
                <a:srgbClr val="F79646">
                  <a:lumMod val="75000"/>
                </a:srgbClr>
              </a:buClr>
              <a:buSzPct val="130000"/>
              <a:buFont typeface="Arial" pitchFamily="34" charset="0"/>
              <a:buChar char="•"/>
              <a:tabLst>
                <a:tab pos="531813" algn="l"/>
              </a:tabLst>
            </a:pPr>
            <a:endParaRPr lang="es-VE" sz="800" b="1" dirty="0" smtClean="0">
              <a:solidFill>
                <a:srgbClr val="EF5739"/>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smtClean="0">
                <a:solidFill>
                  <a:prstClr val="white"/>
                </a:solidFill>
                <a:latin typeface="Comic Sans MS" pitchFamily="66" charset="0"/>
              </a:rPr>
              <a:t>Introducción</a:t>
            </a:r>
          </a:p>
          <a:p>
            <a:pPr marL="342900" indent="-342900">
              <a:buClr>
                <a:srgbClr val="3399FF"/>
              </a:buClr>
              <a:buSzPct val="130000"/>
              <a:buFont typeface="Arial" panose="020B0604020202020204" pitchFamily="34" charset="0"/>
              <a:buChar char="•"/>
            </a:pPr>
            <a:r>
              <a:rPr lang="es-VE" sz="2000" dirty="0" smtClean="0">
                <a:solidFill>
                  <a:prstClr val="white"/>
                </a:solidFill>
                <a:latin typeface="Comic Sans MS" pitchFamily="66" charset="0"/>
              </a:rPr>
              <a:t>A.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Definiciones, proyectos y características microbiota</a:t>
            </a:r>
          </a:p>
          <a:p>
            <a:pPr marL="342900" indent="-342900">
              <a:buClr>
                <a:srgbClr val="3399FF"/>
              </a:buClr>
              <a:buSzPct val="130000"/>
              <a:buFont typeface="Arial" panose="020B0604020202020204" pitchFamily="34" charset="0"/>
              <a:buChar char="•"/>
            </a:pPr>
            <a:r>
              <a:rPr lang="es-VE" sz="2000" dirty="0" smtClean="0">
                <a:solidFill>
                  <a:prstClr val="white"/>
                </a:solidFill>
                <a:latin typeface="Comic Sans MS" pitchFamily="66" charset="0"/>
              </a:rPr>
              <a:t>B.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Microbioma Intestina</a:t>
            </a:r>
            <a:r>
              <a:rPr lang="es-VE" sz="2000" b="1"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l</a:t>
            </a:r>
          </a:p>
          <a:p>
            <a:pPr>
              <a:buClr>
                <a:srgbClr val="3399FF"/>
              </a:buClr>
              <a:buSzPct val="130000"/>
            </a:pPr>
            <a:endParaRPr lang="es-VE" sz="2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tabLst>
                <a:tab pos="273050" algn="l"/>
                <a:tab pos="531813" algn="l"/>
              </a:tabLst>
            </a:pPr>
            <a:r>
              <a:rPr lang="es-VE" sz="2400" dirty="0" smtClean="0">
                <a:solidFill>
                  <a:prstClr val="white"/>
                </a:solidFill>
                <a:latin typeface="Comic Sans MS" pitchFamily="66" charset="0"/>
              </a:rPr>
              <a:t>Microbiota Intestinal y Salud/Enfermedad</a:t>
            </a:r>
          </a:p>
          <a:p>
            <a:pPr marL="342900" indent="-342900">
              <a:buClr>
                <a:srgbClr val="3399FF"/>
              </a:buClr>
              <a:buSzPct val="130000"/>
              <a:buFont typeface="Arial" panose="020B0604020202020204" pitchFamily="34" charset="0"/>
              <a:buChar char="•"/>
              <a:tabLst>
                <a:tab pos="273050" algn="l"/>
                <a:tab pos="531813" algn="l"/>
              </a:tabLst>
            </a:pPr>
            <a:r>
              <a:rPr lang="es-VE" sz="2000" dirty="0" smtClean="0">
                <a:solidFill>
                  <a:prstClr val="white"/>
                </a:solidFill>
                <a:effectLst>
                  <a:outerShdw blurRad="38100" dist="38100" dir="2700000" algn="tl">
                    <a:srgbClr val="000000">
                      <a:alpha val="43137"/>
                    </a:srgbClr>
                  </a:outerShdw>
                </a:effectLst>
                <a:latin typeface="Comic Sans MS" pitchFamily="66" charset="0"/>
              </a:rPr>
              <a:t>A.</a:t>
            </a:r>
            <a:r>
              <a:rPr lang="es-VE" sz="2000" b="1" dirty="0" smtClean="0">
                <a:solidFill>
                  <a:prstClr val="white"/>
                </a:solidFill>
                <a:effectLst>
                  <a:outerShdw blurRad="38100" dist="38100" dir="2700000" algn="tl">
                    <a:srgbClr val="000000">
                      <a:alpha val="43137"/>
                    </a:srgbClr>
                  </a:outerShdw>
                </a:effectLst>
                <a:latin typeface="Comic Sans MS" pitchFamily="66" charset="0"/>
              </a:rPr>
              <a:t>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Mecanismos en Salud y Enfermedad</a:t>
            </a:r>
          </a:p>
          <a:p>
            <a:pPr marL="342900" indent="-342900">
              <a:buClr>
                <a:srgbClr val="3399FF"/>
              </a:buClr>
              <a:buSzPct val="130000"/>
              <a:buFont typeface="Arial" pitchFamily="34" charset="0"/>
              <a:buChar char="•"/>
            </a:pPr>
            <a:r>
              <a:rPr lang="es-VE" sz="2000" dirty="0" smtClean="0">
                <a:solidFill>
                  <a:prstClr val="white"/>
                </a:solidFill>
                <a:effectLst>
                  <a:outerShdw blurRad="38100" dist="38100" dir="2700000" algn="tl">
                    <a:srgbClr val="000000">
                      <a:alpha val="43137"/>
                    </a:srgbClr>
                  </a:outerShdw>
                </a:effectLst>
                <a:latin typeface="Comic Sans MS" pitchFamily="66" charset="0"/>
              </a:rPr>
              <a:t>B.</a:t>
            </a:r>
            <a:r>
              <a:rPr lang="es-VE" sz="2000" b="1" dirty="0" smtClean="0">
                <a:solidFill>
                  <a:prstClr val="white"/>
                </a:solidFill>
                <a:effectLst>
                  <a:outerShdw blurRad="38100" dist="38100" dir="2700000" algn="tl">
                    <a:srgbClr val="000000">
                      <a:alpha val="43137"/>
                    </a:srgbClr>
                  </a:outerShdw>
                </a:effectLst>
                <a:latin typeface="Comic Sans MS" pitchFamily="66" charset="0"/>
              </a:rPr>
              <a:t>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Microbioma </a:t>
            </a:r>
            <a:r>
              <a:rPr lang="es-VE" sz="2000" dirty="0" err="1"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Intest</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 y </a:t>
            </a:r>
            <a:r>
              <a:rPr lang="es-VE" sz="2000" dirty="0" err="1"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Enf</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 asociadas</a:t>
            </a:r>
          </a:p>
          <a:p>
            <a:pPr marL="342900" indent="-342900">
              <a:buClr>
                <a:srgbClr val="3399FF"/>
              </a:buClr>
              <a:buSzPct val="130000"/>
              <a:buFont typeface="Arial" pitchFamily="34" charset="0"/>
              <a:buChar char="•"/>
            </a:pPr>
            <a:endParaRPr lang="es-VE" sz="2400"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a:solidFill>
                  <a:prstClr val="white"/>
                </a:solidFill>
                <a:latin typeface="Comic Sans MS" pitchFamily="66" charset="0"/>
              </a:rPr>
              <a:t>Prevención y Terapéutica</a:t>
            </a:r>
          </a:p>
          <a:p>
            <a:pPr marL="342900" indent="-342900">
              <a:buClr>
                <a:srgbClr val="3399FF"/>
              </a:buClr>
              <a:buSzPct val="130000"/>
              <a:buFont typeface="Arial" pitchFamily="34" charset="0"/>
              <a:buChar char="•"/>
            </a:pPr>
            <a:r>
              <a:rPr lang="es-VE" sz="2000" dirty="0">
                <a:solidFill>
                  <a:prstClr val="white"/>
                </a:solidFill>
                <a:latin typeface="Comic Sans MS" pitchFamily="66" charset="0"/>
              </a:rPr>
              <a:t>A. </a:t>
            </a:r>
            <a:r>
              <a:rPr lang="es-VE" sz="2000" dirty="0">
                <a:solidFill>
                  <a:srgbClr val="F79646">
                    <a:lumMod val="60000"/>
                    <a:lumOff val="40000"/>
                  </a:srgbClr>
                </a:solidFill>
                <a:effectLst>
                  <a:outerShdw blurRad="38100" dist="38100" dir="2700000" algn="tl">
                    <a:srgbClr val="000000">
                      <a:alpha val="43137"/>
                    </a:srgbClr>
                  </a:outerShdw>
                </a:effectLst>
                <a:latin typeface="Comic Sans MS" pitchFamily="66" charset="0"/>
              </a:rPr>
              <a:t>General</a:t>
            </a:r>
          </a:p>
          <a:p>
            <a:pPr marL="342900" indent="-342900">
              <a:buClr>
                <a:srgbClr val="3399FF"/>
              </a:buClr>
              <a:buSzPct val="130000"/>
              <a:buFont typeface="Arial" pitchFamily="34" charset="0"/>
              <a:buChar char="•"/>
            </a:pPr>
            <a:r>
              <a:rPr lang="es-VE" sz="2000" dirty="0">
                <a:solidFill>
                  <a:prstClr val="white"/>
                </a:solidFill>
                <a:latin typeface="Comic Sans MS" pitchFamily="66" charset="0"/>
              </a:rPr>
              <a:t>B. </a:t>
            </a:r>
            <a:r>
              <a:rPr lang="es-VE" sz="2000" dirty="0">
                <a:solidFill>
                  <a:srgbClr val="F79646">
                    <a:lumMod val="60000"/>
                    <a:lumOff val="40000"/>
                  </a:srgbClr>
                </a:solidFill>
                <a:effectLst>
                  <a:outerShdw blurRad="38100" dist="38100" dir="2700000" algn="tl">
                    <a:srgbClr val="000000">
                      <a:alpha val="43137"/>
                    </a:srgbClr>
                  </a:outerShdw>
                </a:effectLst>
                <a:latin typeface="Comic Sans MS" pitchFamily="66" charset="0"/>
              </a:rPr>
              <a:t>Por Enfermedad</a:t>
            </a:r>
          </a:p>
          <a:p>
            <a:pPr>
              <a:buClr>
                <a:srgbClr val="3399FF"/>
              </a:buClr>
              <a:buSzPct val="130000"/>
            </a:pPr>
            <a:endParaRPr lang="es-VE" sz="1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smtClean="0">
                <a:solidFill>
                  <a:prstClr val="white"/>
                </a:solidFill>
                <a:latin typeface="Comic Sans MS" pitchFamily="66" charset="0"/>
              </a:rPr>
              <a:t>Conclusiones</a:t>
            </a:r>
            <a:endParaRPr lang="es-VE" sz="2400" dirty="0">
              <a:solidFill>
                <a:prstClr val="white"/>
              </a:solidFill>
              <a:latin typeface="Comic Sans MS" pitchFamily="66" charset="0"/>
            </a:endParaRPr>
          </a:p>
        </p:txBody>
      </p:sp>
      <p:sp>
        <p:nvSpPr>
          <p:cNvPr id="2" name="1 CuadroTexto"/>
          <p:cNvSpPr txBox="1"/>
          <p:nvPr/>
        </p:nvSpPr>
        <p:spPr>
          <a:xfrm>
            <a:off x="720199" y="1357341"/>
            <a:ext cx="352982"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a:t>
            </a:r>
            <a:endParaRPr lang="es-VE" sz="2400" dirty="0">
              <a:solidFill>
                <a:prstClr val="white"/>
              </a:solidFill>
              <a:latin typeface="Comic Sans MS" pitchFamily="66" charset="0"/>
            </a:endParaRPr>
          </a:p>
        </p:txBody>
      </p:sp>
      <p:sp>
        <p:nvSpPr>
          <p:cNvPr id="7" name="6 CuadroTexto"/>
          <p:cNvSpPr txBox="1"/>
          <p:nvPr/>
        </p:nvSpPr>
        <p:spPr>
          <a:xfrm>
            <a:off x="549315" y="2715769"/>
            <a:ext cx="521297"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a:t>
            </a:r>
            <a:endParaRPr lang="es-VE" sz="2400" dirty="0">
              <a:solidFill>
                <a:prstClr val="white"/>
              </a:solidFill>
              <a:latin typeface="Comic Sans MS" pitchFamily="66" charset="0"/>
            </a:endParaRPr>
          </a:p>
        </p:txBody>
      </p:sp>
      <p:sp>
        <p:nvSpPr>
          <p:cNvPr id="10" name="1 CuadroTexto"/>
          <p:cNvSpPr txBox="1"/>
          <p:nvPr/>
        </p:nvSpPr>
        <p:spPr>
          <a:xfrm>
            <a:off x="381000" y="4063773"/>
            <a:ext cx="689612"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endParaRPr lang="es-VE" sz="2400" dirty="0">
              <a:solidFill>
                <a:prstClr val="white"/>
              </a:solidFill>
              <a:latin typeface="Comic Sans MS" pitchFamily="66" charset="0"/>
            </a:endParaRPr>
          </a:p>
        </p:txBody>
      </p:sp>
      <p:sp>
        <p:nvSpPr>
          <p:cNvPr id="11" name="6 CuadroTexto"/>
          <p:cNvSpPr txBox="1"/>
          <p:nvPr/>
        </p:nvSpPr>
        <p:spPr>
          <a:xfrm>
            <a:off x="517255" y="5222227"/>
            <a:ext cx="553357"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IV</a:t>
            </a:r>
            <a:endParaRPr lang="es-VE" sz="2400" dirty="0">
              <a:solidFill>
                <a:prstClr val="white"/>
              </a:solidFill>
              <a:latin typeface="Comic Sans MS" pitchFamily="66" charset="0"/>
            </a:endParaRPr>
          </a:p>
        </p:txBody>
      </p:sp>
    </p:spTree>
    <p:extLst>
      <p:ext uri="{BB962C8B-B14F-4D97-AF65-F5344CB8AC3E}">
        <p14:creationId xmlns:p14="http://schemas.microsoft.com/office/powerpoint/2010/main" val="296451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0" grpId="0" animBg="1"/>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contrast="-17000"/>
                    </a14:imgEffect>
                  </a14:imgLayer>
                </a14:imgProps>
              </a:ext>
              <a:ext uri="{28A0092B-C50C-407E-A947-70E740481C1C}">
                <a14:useLocalDpi xmlns:a14="http://schemas.microsoft.com/office/drawing/2010/main" val="0"/>
              </a:ext>
            </a:extLst>
          </a:blip>
          <a:srcRect/>
          <a:stretch>
            <a:fillRect/>
          </a:stretch>
        </p:blipFill>
        <p:spPr bwMode="auto">
          <a:xfrm>
            <a:off x="395536" y="803966"/>
            <a:ext cx="3913092" cy="5250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179513" y="6054031"/>
            <a:ext cx="5102146" cy="461665"/>
          </a:xfrm>
          <a:prstGeom prst="rect">
            <a:avLst/>
          </a:prstGeom>
        </p:spPr>
        <p:txBody>
          <a:bodyPr wrap="square">
            <a:spAutoFit/>
          </a:bodyPr>
          <a:lstStyle/>
          <a:p>
            <a:r>
              <a:rPr lang="es-VE" sz="1200" dirty="0" smtClean="0">
                <a:latin typeface="Times New Roman" panose="02020603050405020304" pitchFamily="18" charset="0"/>
                <a:cs typeface="Times New Roman" panose="02020603050405020304" pitchFamily="18" charset="0"/>
              </a:rPr>
              <a:t>G. Clarke et al.</a:t>
            </a:r>
            <a:r>
              <a:rPr lang="en-US" sz="1200" dirty="0" smtClean="0">
                <a:latin typeface="Times New Roman" panose="02020603050405020304" pitchFamily="18" charset="0"/>
                <a:cs typeface="Times New Roman" panose="02020603050405020304" pitchFamily="18" charset="0"/>
              </a:rPr>
              <a:t> </a:t>
            </a:r>
            <a:r>
              <a:rPr lang="en-US" sz="1200" i="1" dirty="0" err="1" smtClean="0">
                <a:latin typeface="Times New Roman" panose="02020603050405020304" pitchFamily="18" charset="0"/>
                <a:cs typeface="Times New Roman" panose="02020603050405020304" pitchFamily="18" charset="0"/>
              </a:rPr>
              <a:t>Minireview</a:t>
            </a:r>
            <a:r>
              <a:rPr lang="en-US" sz="1200" i="1" dirty="0">
                <a:latin typeface="Times New Roman" panose="02020603050405020304" pitchFamily="18" charset="0"/>
                <a:cs typeface="Times New Roman" panose="02020603050405020304" pitchFamily="18" charset="0"/>
              </a:rPr>
              <a:t>: Gut Microbiota: The </a:t>
            </a:r>
            <a:r>
              <a:rPr lang="en-US" sz="1200" i="1" dirty="0" smtClean="0">
                <a:latin typeface="Times New Roman" panose="02020603050405020304" pitchFamily="18" charset="0"/>
                <a:cs typeface="Times New Roman" panose="02020603050405020304" pitchFamily="18" charset="0"/>
              </a:rPr>
              <a:t>Neglected </a:t>
            </a:r>
            <a:r>
              <a:rPr lang="es-VE" sz="1200" i="1" dirty="0" err="1" smtClean="0">
                <a:latin typeface="Times New Roman" panose="02020603050405020304" pitchFamily="18" charset="0"/>
                <a:cs typeface="Times New Roman" panose="02020603050405020304" pitchFamily="18" charset="0"/>
              </a:rPr>
              <a:t>Endocrine</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Organ</a:t>
            </a:r>
            <a:r>
              <a:rPr lang="es-VE" sz="1200" i="1" dirty="0" smtClean="0">
                <a:latin typeface="Times New Roman" panose="02020603050405020304" pitchFamily="18" charset="0"/>
                <a:cs typeface="Times New Roman" panose="02020603050405020304" pitchFamily="18" charset="0"/>
              </a:rPr>
              <a:t>.</a:t>
            </a:r>
            <a:r>
              <a:rPr lang="es-VE" sz="1200" i="1" dirty="0">
                <a:latin typeface="Times New Roman" panose="02020603050405020304" pitchFamily="18" charset="0"/>
                <a:cs typeface="Times New Roman" panose="02020603050405020304" pitchFamily="18" charset="0"/>
              </a:rPr>
              <a:t> </a:t>
            </a:r>
            <a:r>
              <a:rPr lang="es-VE" sz="1200" i="1" dirty="0" smtClean="0">
                <a:latin typeface="Times New Roman" panose="02020603050405020304" pitchFamily="18" charset="0"/>
                <a:cs typeface="Times New Roman" panose="02020603050405020304" pitchFamily="18" charset="0"/>
              </a:rPr>
              <a:t>Molecular </a:t>
            </a:r>
            <a:r>
              <a:rPr lang="es-VE" sz="1200" i="1" dirty="0" err="1">
                <a:latin typeface="Times New Roman" panose="02020603050405020304" pitchFamily="18" charset="0"/>
                <a:cs typeface="Times New Roman" panose="02020603050405020304" pitchFamily="18" charset="0"/>
              </a:rPr>
              <a:t>Endocrinology</a:t>
            </a:r>
            <a:r>
              <a:rPr lang="es-VE" sz="1200" i="1" dirty="0">
                <a:latin typeface="Times New Roman" panose="02020603050405020304" pitchFamily="18" charset="0"/>
                <a:cs typeface="Times New Roman" panose="02020603050405020304" pitchFamily="18" charset="0"/>
              </a:rPr>
              <a:t> </a:t>
            </a:r>
            <a:r>
              <a:rPr lang="es-VE" sz="1200" dirty="0">
                <a:latin typeface="Times New Roman" panose="02020603050405020304" pitchFamily="18" charset="0"/>
                <a:cs typeface="Times New Roman" panose="02020603050405020304" pitchFamily="18" charset="0"/>
              </a:rPr>
              <a:t>28: 1221–1238, </a:t>
            </a:r>
            <a:r>
              <a:rPr lang="es-VE" sz="1200" dirty="0" smtClean="0">
                <a:latin typeface="Times New Roman" panose="02020603050405020304" pitchFamily="18" charset="0"/>
                <a:cs typeface="Times New Roman" panose="02020603050405020304" pitchFamily="18" charset="0"/>
              </a:rPr>
              <a:t>2014.</a:t>
            </a:r>
            <a:endParaRPr lang="es-VE" sz="1200" dirty="0">
              <a:latin typeface="Times New Roman" panose="02020603050405020304" pitchFamily="18" charset="0"/>
              <a:cs typeface="Times New Roman" panose="02020603050405020304" pitchFamily="18" charset="0"/>
            </a:endParaRPr>
          </a:p>
        </p:txBody>
      </p:sp>
      <p:sp>
        <p:nvSpPr>
          <p:cNvPr id="2" name="1 Rectángulo"/>
          <p:cNvSpPr/>
          <p:nvPr/>
        </p:nvSpPr>
        <p:spPr>
          <a:xfrm>
            <a:off x="4493109" y="1636000"/>
            <a:ext cx="4572000" cy="3785652"/>
          </a:xfrm>
          <a:prstGeom prst="rect">
            <a:avLst/>
          </a:prstGeom>
        </p:spPr>
        <p:txBody>
          <a:bodyPr>
            <a:spAutoFit/>
          </a:bodyPr>
          <a:lstStyle/>
          <a:p>
            <a:r>
              <a:rPr lang="en-US" sz="2000" dirty="0" smtClean="0">
                <a:latin typeface="Comic Sans MS" pitchFamily="66" charset="0"/>
              </a:rPr>
              <a:t>El </a:t>
            </a:r>
            <a:r>
              <a:rPr lang="en-US" sz="2000" dirty="0" err="1" smtClean="0">
                <a:latin typeface="Comic Sans MS" pitchFamily="66" charset="0"/>
              </a:rPr>
              <a:t>sistema</a:t>
            </a:r>
            <a:r>
              <a:rPr lang="en-US" sz="2000" dirty="0" smtClean="0">
                <a:latin typeface="Comic Sans MS" pitchFamily="66" charset="0"/>
              </a:rPr>
              <a:t> </a:t>
            </a:r>
            <a:r>
              <a:rPr lang="en-US" sz="2000" dirty="0" err="1" smtClean="0">
                <a:latin typeface="Comic Sans MS" pitchFamily="66" charset="0"/>
              </a:rPr>
              <a:t>endocrino</a:t>
            </a:r>
            <a:r>
              <a:rPr lang="en-US" sz="2000" dirty="0" smtClean="0">
                <a:latin typeface="Comic Sans MS" pitchFamily="66" charset="0"/>
              </a:rPr>
              <a:t> </a:t>
            </a:r>
            <a:r>
              <a:rPr lang="en-US" sz="2000" dirty="0" err="1" smtClean="0">
                <a:latin typeface="Comic Sans MS" pitchFamily="66" charset="0"/>
              </a:rPr>
              <a:t>esta</a:t>
            </a:r>
            <a:r>
              <a:rPr lang="en-US" sz="2000" dirty="0" smtClean="0">
                <a:latin typeface="Comic Sans MS" pitchFamily="66" charset="0"/>
              </a:rPr>
              <a:t> </a:t>
            </a:r>
            <a:r>
              <a:rPr lang="en-US" sz="2000" dirty="0" err="1" smtClean="0">
                <a:latin typeface="Comic Sans MS" pitchFamily="66" charset="0"/>
              </a:rPr>
              <a:t>compuesto</a:t>
            </a:r>
            <a:r>
              <a:rPr lang="en-US" sz="2000" dirty="0" smtClean="0">
                <a:latin typeface="Comic Sans MS" pitchFamily="66" charset="0"/>
              </a:rPr>
              <a:t> </a:t>
            </a:r>
            <a:r>
              <a:rPr lang="en-US" sz="2000" dirty="0" err="1" smtClean="0">
                <a:latin typeface="Comic Sans MS" pitchFamily="66" charset="0"/>
              </a:rPr>
              <a:t>primariamente</a:t>
            </a:r>
            <a:r>
              <a:rPr lang="en-US" sz="2000" dirty="0" smtClean="0">
                <a:latin typeface="Comic Sans MS" pitchFamily="66" charset="0"/>
              </a:rPr>
              <a:t> de </a:t>
            </a:r>
            <a:r>
              <a:rPr lang="en-US" sz="2000" dirty="0" err="1" smtClean="0">
                <a:latin typeface="Comic Sans MS" pitchFamily="66" charset="0"/>
              </a:rPr>
              <a:t>glándulas</a:t>
            </a:r>
            <a:r>
              <a:rPr lang="en-US" sz="2000" dirty="0" smtClean="0">
                <a:latin typeface="Comic Sans MS" pitchFamily="66" charset="0"/>
              </a:rPr>
              <a:t> </a:t>
            </a:r>
            <a:r>
              <a:rPr lang="en-US" sz="2000" dirty="0" err="1" smtClean="0">
                <a:latin typeface="Comic Sans MS" pitchFamily="66" charset="0"/>
              </a:rPr>
              <a:t>que</a:t>
            </a:r>
            <a:r>
              <a:rPr lang="en-US" sz="2000" dirty="0" smtClean="0">
                <a:latin typeface="Comic Sans MS" pitchFamily="66" charset="0"/>
              </a:rPr>
              <a:t> </a:t>
            </a:r>
            <a:r>
              <a:rPr lang="en-US" sz="2000" dirty="0" err="1" smtClean="0">
                <a:latin typeface="Comic Sans MS" pitchFamily="66" charset="0"/>
              </a:rPr>
              <a:t>producen</a:t>
            </a:r>
            <a:r>
              <a:rPr lang="en-US" sz="2000" dirty="0" smtClean="0">
                <a:latin typeface="Comic Sans MS" pitchFamily="66" charset="0"/>
              </a:rPr>
              <a:t> </a:t>
            </a:r>
            <a:r>
              <a:rPr lang="en-US" sz="2000" dirty="0" err="1" smtClean="0">
                <a:latin typeface="Comic Sans MS" pitchFamily="66" charset="0"/>
              </a:rPr>
              <a:t>uno</a:t>
            </a:r>
            <a:r>
              <a:rPr lang="en-US" sz="2000" dirty="0" smtClean="0">
                <a:latin typeface="Comic Sans MS" pitchFamily="66" charset="0"/>
              </a:rPr>
              <a:t> o un </a:t>
            </a:r>
            <a:r>
              <a:rPr lang="en-US" sz="2000" dirty="0" err="1" smtClean="0">
                <a:latin typeface="Comic Sans MS" pitchFamily="66" charset="0"/>
              </a:rPr>
              <a:t>pequeño</a:t>
            </a:r>
            <a:r>
              <a:rPr lang="en-US" sz="2000" dirty="0" smtClean="0">
                <a:latin typeface="Comic Sans MS" pitchFamily="66" charset="0"/>
              </a:rPr>
              <a:t> </a:t>
            </a:r>
            <a:r>
              <a:rPr lang="en-US" sz="2000" dirty="0" err="1" smtClean="0">
                <a:latin typeface="Comic Sans MS" pitchFamily="66" charset="0"/>
              </a:rPr>
              <a:t>número</a:t>
            </a:r>
            <a:r>
              <a:rPr lang="en-US" sz="2000" dirty="0" smtClean="0">
                <a:latin typeface="Comic Sans MS" pitchFamily="66" charset="0"/>
              </a:rPr>
              <a:t> de </a:t>
            </a:r>
            <a:r>
              <a:rPr lang="en-US" sz="2000" dirty="0" err="1" smtClean="0">
                <a:latin typeface="Comic Sans MS" pitchFamily="66" charset="0"/>
              </a:rPr>
              <a:t>agentes</a:t>
            </a:r>
            <a:r>
              <a:rPr lang="en-US" sz="2000" dirty="0" smtClean="0">
                <a:latin typeface="Comic Sans MS" pitchFamily="66" charset="0"/>
              </a:rPr>
              <a:t> </a:t>
            </a:r>
            <a:r>
              <a:rPr lang="en-US" sz="2000" dirty="0" err="1" smtClean="0">
                <a:latin typeface="Comic Sans MS" pitchFamily="66" charset="0"/>
              </a:rPr>
              <a:t>humorales</a:t>
            </a:r>
            <a:r>
              <a:rPr lang="en-US" sz="2000" dirty="0" smtClean="0">
                <a:latin typeface="Comic Sans MS" pitchFamily="66" charset="0"/>
              </a:rPr>
              <a:t>. </a:t>
            </a:r>
          </a:p>
          <a:p>
            <a:endParaRPr lang="en-US" sz="2000" dirty="0">
              <a:latin typeface="Comic Sans MS" pitchFamily="66" charset="0"/>
            </a:endParaRPr>
          </a:p>
          <a:p>
            <a:r>
              <a:rPr lang="en-US" sz="2000" dirty="0" smtClean="0">
                <a:latin typeface="Comic Sans MS" pitchFamily="66" charset="0"/>
              </a:rPr>
              <a:t>El </a:t>
            </a:r>
            <a:r>
              <a:rPr lang="en-US" sz="2000" b="1" dirty="0" smtClean="0">
                <a:latin typeface="Comic Sans MS" pitchFamily="66" charset="0"/>
              </a:rPr>
              <a:t>microbiota</a:t>
            </a:r>
            <a:r>
              <a:rPr lang="en-US" sz="2000" dirty="0" smtClean="0">
                <a:latin typeface="Comic Sans MS" pitchFamily="66" charset="0"/>
              </a:rPr>
              <a:t> </a:t>
            </a:r>
            <a:r>
              <a:rPr lang="en-US" sz="2000" dirty="0" err="1" smtClean="0">
                <a:latin typeface="Comic Sans MS" pitchFamily="66" charset="0"/>
              </a:rPr>
              <a:t>también</a:t>
            </a:r>
            <a:r>
              <a:rPr lang="en-US" sz="2000" dirty="0" smtClean="0">
                <a:latin typeface="Comic Sans MS" pitchFamily="66" charset="0"/>
              </a:rPr>
              <a:t> </a:t>
            </a:r>
            <a:r>
              <a:rPr lang="en-US" sz="2000" b="1" dirty="0" smtClean="0">
                <a:latin typeface="Comic Sans MS" pitchFamily="66" charset="0"/>
              </a:rPr>
              <a:t>produce </a:t>
            </a:r>
            <a:r>
              <a:rPr lang="en-US" sz="2000" dirty="0" err="1" smtClean="0">
                <a:latin typeface="Comic Sans MS" pitchFamily="66" charset="0"/>
              </a:rPr>
              <a:t>numerosos</a:t>
            </a:r>
            <a:r>
              <a:rPr lang="en-US" sz="2000" dirty="0" smtClean="0">
                <a:latin typeface="Comic Sans MS" pitchFamily="66" charset="0"/>
              </a:rPr>
              <a:t> </a:t>
            </a:r>
            <a:r>
              <a:rPr lang="en-US" sz="2000" b="1" dirty="0" err="1" smtClean="0">
                <a:latin typeface="Comic Sans MS" pitchFamily="66" charset="0"/>
              </a:rPr>
              <a:t>químicos</a:t>
            </a:r>
            <a:r>
              <a:rPr lang="en-US" sz="2000" dirty="0" smtClean="0">
                <a:latin typeface="Comic Sans MS" pitchFamily="66" charset="0"/>
              </a:rPr>
              <a:t> de </a:t>
            </a:r>
            <a:r>
              <a:rPr lang="en-US" sz="2000" dirty="0" err="1" smtClean="0">
                <a:latin typeface="Comic Sans MS" pitchFamily="66" charset="0"/>
              </a:rPr>
              <a:t>naturaleza</a:t>
            </a:r>
            <a:r>
              <a:rPr lang="en-US" sz="2000" dirty="0" smtClean="0">
                <a:latin typeface="Comic Sans MS" pitchFamily="66" charset="0"/>
              </a:rPr>
              <a:t> </a:t>
            </a:r>
            <a:r>
              <a:rPr lang="en-US" sz="2000" b="1" dirty="0" smtClean="0">
                <a:latin typeface="Comic Sans MS" pitchFamily="66" charset="0"/>
              </a:rPr>
              <a:t>hormonal </a:t>
            </a:r>
            <a:r>
              <a:rPr lang="en-US" sz="2000" dirty="0" err="1" smtClean="0">
                <a:latin typeface="Comic Sans MS" pitchFamily="66" charset="0"/>
              </a:rPr>
              <a:t>que</a:t>
            </a:r>
            <a:r>
              <a:rPr lang="en-US" sz="2000" dirty="0" smtClean="0">
                <a:latin typeface="Comic Sans MS" pitchFamily="66" charset="0"/>
              </a:rPr>
              <a:t> son </a:t>
            </a:r>
            <a:r>
              <a:rPr lang="en-US" sz="2000" dirty="0" err="1" smtClean="0">
                <a:latin typeface="Comic Sans MS" pitchFamily="66" charset="0"/>
              </a:rPr>
              <a:t>liberados</a:t>
            </a:r>
            <a:r>
              <a:rPr lang="en-US" sz="2000" dirty="0" smtClean="0">
                <a:latin typeface="Comic Sans MS" pitchFamily="66" charset="0"/>
              </a:rPr>
              <a:t> en la </a:t>
            </a:r>
            <a:r>
              <a:rPr lang="en-US" sz="2000" dirty="0" err="1" smtClean="0">
                <a:latin typeface="Comic Sans MS" pitchFamily="66" charset="0"/>
              </a:rPr>
              <a:t>sangre</a:t>
            </a:r>
            <a:r>
              <a:rPr lang="en-US" sz="2000" dirty="0" smtClean="0">
                <a:latin typeface="Comic Sans MS" pitchFamily="66" charset="0"/>
              </a:rPr>
              <a:t> y </a:t>
            </a:r>
            <a:r>
              <a:rPr lang="en-US" sz="2000" b="1" dirty="0" err="1" smtClean="0">
                <a:latin typeface="Comic Sans MS" pitchFamily="66" charset="0"/>
              </a:rPr>
              <a:t>actúan</a:t>
            </a:r>
            <a:r>
              <a:rPr lang="en-US" sz="2000" b="1" dirty="0" smtClean="0">
                <a:latin typeface="Comic Sans MS" pitchFamily="66" charset="0"/>
              </a:rPr>
              <a:t> a </a:t>
            </a:r>
            <a:r>
              <a:rPr lang="en-US" sz="2000" b="1" dirty="0" err="1" smtClean="0">
                <a:latin typeface="Comic Sans MS" pitchFamily="66" charset="0"/>
              </a:rPr>
              <a:t>distancia</a:t>
            </a:r>
            <a:r>
              <a:rPr lang="en-US" sz="2000" dirty="0" smtClean="0">
                <a:latin typeface="Comic Sans MS" pitchFamily="66" charset="0"/>
              </a:rPr>
              <a:t>. </a:t>
            </a:r>
            <a:r>
              <a:rPr lang="en-US" sz="2000" dirty="0" err="1" smtClean="0">
                <a:latin typeface="Comic Sans MS" pitchFamily="66" charset="0"/>
              </a:rPr>
              <a:t>Esta</a:t>
            </a:r>
            <a:r>
              <a:rPr lang="en-US" sz="2000" dirty="0" smtClean="0">
                <a:latin typeface="Comic Sans MS" pitchFamily="66" charset="0"/>
              </a:rPr>
              <a:t> </a:t>
            </a:r>
            <a:r>
              <a:rPr lang="en-US" sz="2000" dirty="0" err="1" smtClean="0">
                <a:latin typeface="Comic Sans MS" pitchFamily="66" charset="0"/>
              </a:rPr>
              <a:t>capacidad</a:t>
            </a:r>
            <a:r>
              <a:rPr lang="en-US" sz="2000" dirty="0" smtClean="0">
                <a:latin typeface="Comic Sans MS" pitchFamily="66" charset="0"/>
              </a:rPr>
              <a:t> </a:t>
            </a:r>
            <a:r>
              <a:rPr lang="en-US" sz="2000" dirty="0" err="1" smtClean="0">
                <a:latin typeface="Comic Sans MS" pitchFamily="66" charset="0"/>
              </a:rPr>
              <a:t>bioquímica</a:t>
            </a:r>
            <a:r>
              <a:rPr lang="en-US" sz="2000" dirty="0" smtClean="0">
                <a:latin typeface="Comic Sans MS" pitchFamily="66" charset="0"/>
              </a:rPr>
              <a:t> surge del </a:t>
            </a:r>
            <a:r>
              <a:rPr lang="en-US" sz="2000" dirty="0" err="1" smtClean="0">
                <a:latin typeface="Comic Sans MS" pitchFamily="66" charset="0"/>
              </a:rPr>
              <a:t>conjunto</a:t>
            </a:r>
            <a:r>
              <a:rPr lang="en-US" sz="2000" dirty="0" smtClean="0">
                <a:latin typeface="Comic Sans MS" pitchFamily="66" charset="0"/>
              </a:rPr>
              <a:t>  </a:t>
            </a:r>
            <a:r>
              <a:rPr lang="en-US" sz="2000" dirty="0" err="1" smtClean="0">
                <a:latin typeface="Comic Sans MS" pitchFamily="66" charset="0"/>
              </a:rPr>
              <a:t>vasto</a:t>
            </a:r>
            <a:r>
              <a:rPr lang="en-US" sz="2000" dirty="0" smtClean="0">
                <a:latin typeface="Comic Sans MS" pitchFamily="66" charset="0"/>
              </a:rPr>
              <a:t> y </a:t>
            </a:r>
            <a:r>
              <a:rPr lang="en-US" sz="2000" dirty="0" err="1" smtClean="0">
                <a:latin typeface="Comic Sans MS" pitchFamily="66" charset="0"/>
              </a:rPr>
              <a:t>diverso</a:t>
            </a:r>
            <a:r>
              <a:rPr lang="en-US" sz="2000" dirty="0" smtClean="0">
                <a:latin typeface="Comic Sans MS" pitchFamily="66" charset="0"/>
              </a:rPr>
              <a:t> de </a:t>
            </a:r>
            <a:r>
              <a:rPr lang="en-US" sz="2000" dirty="0" err="1" smtClean="0">
                <a:latin typeface="Comic Sans MS" pitchFamily="66" charset="0"/>
              </a:rPr>
              <a:t>células</a:t>
            </a:r>
            <a:r>
              <a:rPr lang="en-US" sz="2000" dirty="0" smtClean="0">
                <a:latin typeface="Comic Sans MS" pitchFamily="66" charset="0"/>
              </a:rPr>
              <a:t> </a:t>
            </a:r>
            <a:r>
              <a:rPr lang="en-US" sz="2000" dirty="0" err="1" smtClean="0">
                <a:latin typeface="Comic Sans MS" pitchFamily="66" charset="0"/>
              </a:rPr>
              <a:t>microbianas</a:t>
            </a:r>
            <a:r>
              <a:rPr lang="en-US" sz="2000" dirty="0" smtClean="0">
                <a:latin typeface="Comic Sans MS" pitchFamily="66" charset="0"/>
              </a:rPr>
              <a:t>. </a:t>
            </a:r>
            <a:endParaRPr lang="es-VE" sz="2000" dirty="0">
              <a:latin typeface="Comic Sans MS" pitchFamily="66" charset="0"/>
            </a:endParaRPr>
          </a:p>
        </p:txBody>
      </p:sp>
      <p:sp>
        <p:nvSpPr>
          <p:cNvPr id="3" name="2 Rectángulo"/>
          <p:cNvSpPr/>
          <p:nvPr/>
        </p:nvSpPr>
        <p:spPr>
          <a:xfrm>
            <a:off x="5281658" y="589590"/>
            <a:ext cx="2994901" cy="707886"/>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sz="2000" dirty="0" smtClean="0">
                <a:latin typeface="Comic Sans MS" pitchFamily="66" charset="0"/>
              </a:rPr>
              <a:t>Microbiota Intestinal </a:t>
            </a:r>
            <a:r>
              <a:rPr lang="en-US" sz="2000" dirty="0" err="1" smtClean="0">
                <a:latin typeface="Comic Sans MS" pitchFamily="66" charset="0"/>
              </a:rPr>
              <a:t>como</a:t>
            </a:r>
            <a:r>
              <a:rPr lang="en-US" sz="2000" dirty="0" smtClean="0">
                <a:latin typeface="Comic Sans MS" pitchFamily="66" charset="0"/>
              </a:rPr>
              <a:t> </a:t>
            </a:r>
            <a:r>
              <a:rPr lang="en-US" sz="2000" dirty="0" err="1" smtClean="0">
                <a:latin typeface="Comic Sans MS" pitchFamily="66" charset="0"/>
              </a:rPr>
              <a:t>órgano</a:t>
            </a:r>
            <a:r>
              <a:rPr lang="en-US" sz="2000" dirty="0">
                <a:latin typeface="Comic Sans MS" pitchFamily="66" charset="0"/>
              </a:rPr>
              <a:t> </a:t>
            </a:r>
            <a:r>
              <a:rPr lang="en-US" sz="2000" dirty="0" err="1" smtClean="0">
                <a:latin typeface="Comic Sans MS" pitchFamily="66" charset="0"/>
              </a:rPr>
              <a:t>Endocrino</a:t>
            </a:r>
            <a:endParaRPr lang="es-VE" sz="2000" dirty="0">
              <a:latin typeface="Comic Sans MS" pitchFamily="66" charset="0"/>
            </a:endParaRPr>
          </a:p>
        </p:txBody>
      </p:sp>
      <p:sp>
        <p:nvSpPr>
          <p:cNvPr id="6" name="7 CuadroTexto"/>
          <p:cNvSpPr txBox="1"/>
          <p:nvPr/>
        </p:nvSpPr>
        <p:spPr>
          <a:xfrm>
            <a:off x="6245463" y="6515696"/>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4" name="Rectángulo 3"/>
          <p:cNvSpPr/>
          <p:nvPr/>
        </p:nvSpPr>
        <p:spPr>
          <a:xfrm>
            <a:off x="1714009" y="2780928"/>
            <a:ext cx="1055080" cy="41085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1665045" y="2724744"/>
            <a:ext cx="1180131" cy="523220"/>
          </a:xfrm>
          <a:prstGeom prst="rect">
            <a:avLst/>
          </a:prstGeom>
          <a:noFill/>
          <a:effectLst>
            <a:outerShdw blurRad="50800" dist="38100" dir="2700000" algn="tl" rotWithShape="0">
              <a:prstClr val="black">
                <a:alpha val="40000"/>
              </a:prstClr>
            </a:outerShdw>
          </a:effectLst>
        </p:spPr>
        <p:txBody>
          <a:bodyPr wrap="none" rtlCol="0">
            <a:spAutoFit/>
          </a:bodyPr>
          <a:lstStyle/>
          <a:p>
            <a:pPr algn="ctr"/>
            <a:r>
              <a:rPr lang="es-VE" sz="1400" b="1" dirty="0" smtClean="0">
                <a:latin typeface="Comic Sans MS" panose="030F0702030302020204" pitchFamily="66" charset="0"/>
              </a:rPr>
              <a:t>Microbiota </a:t>
            </a:r>
          </a:p>
          <a:p>
            <a:pPr algn="ctr"/>
            <a:r>
              <a:rPr lang="es-VE" sz="1400" b="1" dirty="0" smtClean="0">
                <a:latin typeface="Comic Sans MS" panose="030F0702030302020204" pitchFamily="66" charset="0"/>
              </a:rPr>
              <a:t>intestinal</a:t>
            </a:r>
            <a:endParaRPr lang="es-VE" sz="1400" b="1" dirty="0">
              <a:latin typeface="Comic Sans MS" panose="030F0702030302020204" pitchFamily="66" charset="0"/>
            </a:endParaRPr>
          </a:p>
        </p:txBody>
      </p:sp>
      <p:sp>
        <p:nvSpPr>
          <p:cNvPr id="8" name="CuadroTexto 7"/>
          <p:cNvSpPr txBox="1"/>
          <p:nvPr/>
        </p:nvSpPr>
        <p:spPr>
          <a:xfrm>
            <a:off x="5409483" y="5421652"/>
            <a:ext cx="2829621" cy="769441"/>
          </a:xfrm>
          <a:prstGeom prst="rect">
            <a:avLst/>
          </a:prstGeom>
          <a:solidFill>
            <a:schemeClr val="accent6">
              <a:lumMod val="40000"/>
              <a:lumOff val="60000"/>
            </a:schemeClr>
          </a:solidFill>
          <a:ln w="28575">
            <a:solidFill>
              <a:srgbClr val="0047D6"/>
            </a:solidFill>
          </a:ln>
          <a:effectLst>
            <a:glow rad="63500">
              <a:schemeClr val="accent1">
                <a:satMod val="175000"/>
                <a:alpha val="40000"/>
              </a:schemeClr>
            </a:glow>
          </a:effectLst>
        </p:spPr>
        <p:txBody>
          <a:bodyPr wrap="none" rtlCol="0">
            <a:spAutoFit/>
          </a:bodyPr>
          <a:lstStyle/>
          <a:p>
            <a:pPr algn="ctr"/>
            <a:r>
              <a:rPr lang="es-VE" sz="2200" dirty="0" smtClean="0">
                <a:latin typeface="Comic Sans MS" panose="030F0702030302020204" pitchFamily="66" charset="0"/>
              </a:rPr>
              <a:t>Microbiota produce </a:t>
            </a:r>
          </a:p>
          <a:p>
            <a:pPr algn="ctr"/>
            <a:r>
              <a:rPr lang="es-VE" sz="2200" dirty="0" smtClean="0">
                <a:latin typeface="Comic Sans MS" panose="030F0702030302020204" pitchFamily="66" charset="0"/>
              </a:rPr>
              <a:t>hormonas</a:t>
            </a:r>
            <a:endParaRPr lang="es-VE" sz="2200" dirty="0">
              <a:latin typeface="Comic Sans MS" panose="030F0702030302020204" pitchFamily="66" charset="0"/>
            </a:endParaRPr>
          </a:p>
        </p:txBody>
      </p:sp>
      <p:sp>
        <p:nvSpPr>
          <p:cNvPr id="10" name="6 CuadroTexto"/>
          <p:cNvSpPr txBox="1"/>
          <p:nvPr/>
        </p:nvSpPr>
        <p:spPr>
          <a:xfrm>
            <a:off x="185304" y="23821"/>
            <a:ext cx="724878" cy="369332"/>
          </a:xfrm>
          <a:prstGeom prst="rect">
            <a:avLst/>
          </a:prstGeom>
          <a:solidFill>
            <a:srgbClr val="0047D6"/>
          </a:solidFill>
        </p:spPr>
        <p:txBody>
          <a:bodyPr wrap="none" rtlCol="0">
            <a:spAutoFit/>
          </a:bodyPr>
          <a:ls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VE" dirty="0" smtClean="0">
                <a:solidFill>
                  <a:prstClr val="white"/>
                </a:solidFill>
                <a:latin typeface="Comic Sans MS" pitchFamily="66" charset="0"/>
              </a:rPr>
              <a:t>IIB</a:t>
            </a:r>
            <a:r>
              <a:rPr lang="es-VE" sz="1600" dirty="0" smtClean="0">
                <a:solidFill>
                  <a:prstClr val="white"/>
                </a:solidFill>
                <a:latin typeface="Comic Sans MS" pitchFamily="66" charset="0"/>
              </a:rPr>
              <a:t>2</a:t>
            </a:r>
            <a:endParaRPr lang="es-VE" sz="1600" dirty="0">
              <a:solidFill>
                <a:prstClr val="white"/>
              </a:solidFill>
              <a:latin typeface="Comic Sans MS" pitchFamily="66" charset="0"/>
            </a:endParaRPr>
          </a:p>
        </p:txBody>
      </p:sp>
      <p:sp>
        <p:nvSpPr>
          <p:cNvPr id="11" name="4 CuadroTexto"/>
          <p:cNvSpPr txBox="1"/>
          <p:nvPr/>
        </p:nvSpPr>
        <p:spPr>
          <a:xfrm>
            <a:off x="1027141" y="50494"/>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3962381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350"/>
          <a:stretch/>
        </p:blipFill>
        <p:spPr bwMode="auto">
          <a:xfrm>
            <a:off x="2162918" y="1833668"/>
            <a:ext cx="6081490" cy="3474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2411760" y="5657344"/>
            <a:ext cx="4989940"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G. Clarke et al.</a:t>
            </a:r>
            <a:r>
              <a:rPr lang="en-US" sz="1200" dirty="0" smtClean="0">
                <a:latin typeface="Times New Roman" panose="02020603050405020304" pitchFamily="18" charset="0"/>
                <a:cs typeface="Times New Roman" panose="02020603050405020304" pitchFamily="18" charset="0"/>
              </a:rPr>
              <a:t> </a:t>
            </a:r>
            <a:r>
              <a:rPr lang="en-US" sz="1200" i="1" dirty="0" err="1" smtClean="0">
                <a:latin typeface="Times New Roman" panose="02020603050405020304" pitchFamily="18" charset="0"/>
                <a:cs typeface="Times New Roman" panose="02020603050405020304" pitchFamily="18" charset="0"/>
              </a:rPr>
              <a:t>Minireview</a:t>
            </a:r>
            <a:r>
              <a:rPr lang="en-US" sz="1200" i="1" dirty="0">
                <a:latin typeface="Times New Roman" panose="02020603050405020304" pitchFamily="18" charset="0"/>
                <a:cs typeface="Times New Roman" panose="02020603050405020304" pitchFamily="18" charset="0"/>
              </a:rPr>
              <a:t>: Gut Microbiota: The </a:t>
            </a:r>
            <a:r>
              <a:rPr lang="en-US" sz="1200" i="1" dirty="0" smtClean="0">
                <a:latin typeface="Times New Roman" panose="02020603050405020304" pitchFamily="18" charset="0"/>
                <a:cs typeface="Times New Roman" panose="02020603050405020304" pitchFamily="18" charset="0"/>
              </a:rPr>
              <a:t>Neglected </a:t>
            </a:r>
            <a:r>
              <a:rPr lang="es-VE" sz="1200" i="1" dirty="0" err="1" smtClean="0">
                <a:latin typeface="Times New Roman" panose="02020603050405020304" pitchFamily="18" charset="0"/>
                <a:cs typeface="Times New Roman" panose="02020603050405020304" pitchFamily="18" charset="0"/>
              </a:rPr>
              <a:t>Endocrine</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Organ</a:t>
            </a:r>
            <a:r>
              <a:rPr lang="es-VE" sz="1200" i="1" dirty="0" smtClean="0">
                <a:latin typeface="Times New Roman" panose="02020603050405020304" pitchFamily="18" charset="0"/>
                <a:cs typeface="Times New Roman" panose="02020603050405020304" pitchFamily="18" charset="0"/>
              </a:rPr>
              <a:t>.</a:t>
            </a:r>
            <a:r>
              <a:rPr lang="es-VE" sz="1200" i="1" dirty="0">
                <a:latin typeface="Times New Roman" panose="02020603050405020304" pitchFamily="18" charset="0"/>
                <a:cs typeface="Times New Roman" panose="02020603050405020304" pitchFamily="18" charset="0"/>
              </a:rPr>
              <a:t> </a:t>
            </a:r>
            <a:r>
              <a:rPr lang="es-VE" sz="1200" i="1" dirty="0" smtClean="0">
                <a:latin typeface="Times New Roman" panose="02020603050405020304" pitchFamily="18" charset="0"/>
                <a:cs typeface="Times New Roman" panose="02020603050405020304" pitchFamily="18" charset="0"/>
              </a:rPr>
              <a:t>Molecular </a:t>
            </a:r>
            <a:r>
              <a:rPr lang="es-VE" sz="1200" i="1" dirty="0" err="1">
                <a:latin typeface="Times New Roman" panose="02020603050405020304" pitchFamily="18" charset="0"/>
                <a:cs typeface="Times New Roman" panose="02020603050405020304" pitchFamily="18" charset="0"/>
              </a:rPr>
              <a:t>Endocrinology</a:t>
            </a:r>
            <a:r>
              <a:rPr lang="es-VE" sz="1200" i="1" dirty="0">
                <a:latin typeface="Times New Roman" panose="02020603050405020304" pitchFamily="18" charset="0"/>
                <a:cs typeface="Times New Roman" panose="02020603050405020304" pitchFamily="18" charset="0"/>
              </a:rPr>
              <a:t> </a:t>
            </a:r>
            <a:r>
              <a:rPr lang="es-VE" sz="1200" b="1" dirty="0" smtClean="0">
                <a:latin typeface="Times New Roman" panose="02020603050405020304" pitchFamily="18" charset="0"/>
                <a:cs typeface="Times New Roman" panose="02020603050405020304" pitchFamily="18" charset="0"/>
              </a:rPr>
              <a:t>2014</a:t>
            </a:r>
            <a:r>
              <a:rPr lang="es-VE" sz="1200" i="1" dirty="0" smtClean="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28</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1221–1238</a:t>
            </a:r>
            <a:r>
              <a:rPr lang="es-VE" sz="1200" dirty="0">
                <a:latin typeface="Times New Roman" panose="02020603050405020304" pitchFamily="18" charset="0"/>
                <a:cs typeface="Times New Roman" panose="02020603050405020304" pitchFamily="18" charset="0"/>
              </a:rPr>
              <a:t>.</a:t>
            </a:r>
            <a:r>
              <a:rPr lang="es-VE" sz="1200" dirty="0" smtClean="0">
                <a:latin typeface="Times New Roman" panose="02020603050405020304" pitchFamily="18" charset="0"/>
                <a:cs typeface="Times New Roman" panose="02020603050405020304" pitchFamily="18" charset="0"/>
              </a:rPr>
              <a:t>.</a:t>
            </a:r>
            <a:endParaRPr lang="es-VE" sz="1200" dirty="0">
              <a:latin typeface="Times New Roman" panose="02020603050405020304" pitchFamily="18" charset="0"/>
              <a:cs typeface="Times New Roman" panose="02020603050405020304" pitchFamily="18" charset="0"/>
            </a:endParaRPr>
          </a:p>
        </p:txBody>
      </p:sp>
      <p:sp>
        <p:nvSpPr>
          <p:cNvPr id="2" name="1 CuadroTexto"/>
          <p:cNvSpPr txBox="1"/>
          <p:nvPr/>
        </p:nvSpPr>
        <p:spPr>
          <a:xfrm>
            <a:off x="1036683" y="2054794"/>
            <a:ext cx="1029449" cy="400110"/>
          </a:xfrm>
          <a:prstGeom prst="rect">
            <a:avLst/>
          </a:prstGeom>
          <a:solidFill>
            <a:schemeClr val="accent5">
              <a:lumMod val="40000"/>
              <a:lumOff val="60000"/>
            </a:schemeClr>
          </a:solidFill>
          <a:ln w="28575">
            <a:solidFill>
              <a:srgbClr val="C00000"/>
            </a:solidFill>
          </a:ln>
        </p:spPr>
        <p:txBody>
          <a:bodyPr wrap="none" rtlCol="0">
            <a:spAutoFit/>
          </a:bodyPr>
          <a:lstStyle/>
          <a:p>
            <a:r>
              <a:rPr lang="es-VE" sz="2000" dirty="0" smtClean="0">
                <a:latin typeface="Comic Sans MS" pitchFamily="66" charset="0"/>
              </a:rPr>
              <a:t>Sangre</a:t>
            </a:r>
            <a:endParaRPr lang="es-VE" sz="2000" dirty="0">
              <a:latin typeface="Comic Sans MS" pitchFamily="66" charset="0"/>
            </a:endParaRPr>
          </a:p>
        </p:txBody>
      </p:sp>
      <p:sp>
        <p:nvSpPr>
          <p:cNvPr id="8" name="7 CuadroTexto"/>
          <p:cNvSpPr txBox="1"/>
          <p:nvPr/>
        </p:nvSpPr>
        <p:spPr>
          <a:xfrm>
            <a:off x="877412" y="2826955"/>
            <a:ext cx="1204176" cy="646331"/>
          </a:xfrm>
          <a:prstGeom prst="rect">
            <a:avLst/>
          </a:prstGeom>
          <a:solidFill>
            <a:schemeClr val="bg2">
              <a:lumMod val="90000"/>
            </a:schemeClr>
          </a:solidFill>
          <a:ln w="28575">
            <a:solidFill>
              <a:schemeClr val="bg2">
                <a:lumMod val="50000"/>
              </a:schemeClr>
            </a:solidFill>
          </a:ln>
        </p:spPr>
        <p:txBody>
          <a:bodyPr wrap="none" rtlCol="0">
            <a:spAutoFit/>
          </a:bodyPr>
          <a:lstStyle/>
          <a:p>
            <a:r>
              <a:rPr lang="es-VE" b="1" dirty="0" smtClean="0">
                <a:latin typeface="Comic Sans MS" pitchFamily="66" charset="0"/>
              </a:rPr>
              <a:t>Epitelio</a:t>
            </a:r>
          </a:p>
          <a:p>
            <a:r>
              <a:rPr lang="es-VE" b="1" dirty="0" smtClean="0">
                <a:latin typeface="Comic Sans MS" pitchFamily="66" charset="0"/>
              </a:rPr>
              <a:t>intestinal</a:t>
            </a:r>
            <a:endParaRPr lang="es-VE" b="1" dirty="0">
              <a:latin typeface="Comic Sans MS" pitchFamily="66" charset="0"/>
            </a:endParaRPr>
          </a:p>
        </p:txBody>
      </p:sp>
      <p:sp>
        <p:nvSpPr>
          <p:cNvPr id="9" name="8 CuadroTexto"/>
          <p:cNvSpPr txBox="1"/>
          <p:nvPr/>
        </p:nvSpPr>
        <p:spPr>
          <a:xfrm>
            <a:off x="1287781" y="4123187"/>
            <a:ext cx="793807" cy="461665"/>
          </a:xfrm>
          <a:prstGeom prst="rect">
            <a:avLst/>
          </a:prstGeom>
          <a:solidFill>
            <a:schemeClr val="accent5">
              <a:lumMod val="40000"/>
              <a:lumOff val="60000"/>
            </a:schemeClr>
          </a:solidFill>
        </p:spPr>
        <p:txBody>
          <a:bodyPr wrap="none" rtlCol="0">
            <a:spAutoFit/>
          </a:bodyPr>
          <a:lstStyle/>
          <a:p>
            <a:r>
              <a:rPr lang="es-VE" sz="2400" b="1" dirty="0" smtClean="0">
                <a:latin typeface="Comic Sans MS" pitchFamily="66" charset="0"/>
              </a:rPr>
              <a:t>LUZ</a:t>
            </a:r>
            <a:endParaRPr lang="es-VE" sz="2400" b="1" dirty="0">
              <a:latin typeface="Comic Sans MS" pitchFamily="66" charset="0"/>
            </a:endParaRPr>
          </a:p>
        </p:txBody>
      </p:sp>
      <p:sp>
        <p:nvSpPr>
          <p:cNvPr id="3" name="2 Rectángulo"/>
          <p:cNvSpPr/>
          <p:nvPr/>
        </p:nvSpPr>
        <p:spPr>
          <a:xfrm>
            <a:off x="2808005" y="959959"/>
            <a:ext cx="4899687" cy="769441"/>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sz="2200" dirty="0" err="1" smtClean="0">
                <a:latin typeface="Comic Sans MS" pitchFamily="66" charset="0"/>
              </a:rPr>
              <a:t>Metabolitos</a:t>
            </a:r>
            <a:r>
              <a:rPr lang="en-US" sz="2200" dirty="0" smtClean="0">
                <a:latin typeface="Comic Sans MS" pitchFamily="66" charset="0"/>
              </a:rPr>
              <a:t> </a:t>
            </a:r>
            <a:r>
              <a:rPr lang="en-US" sz="2200" dirty="0" err="1" smtClean="0">
                <a:latin typeface="Comic Sans MS" pitchFamily="66" charset="0"/>
              </a:rPr>
              <a:t>producidos</a:t>
            </a:r>
            <a:r>
              <a:rPr lang="en-US" sz="2200" dirty="0" smtClean="0">
                <a:latin typeface="Comic Sans MS" pitchFamily="66" charset="0"/>
              </a:rPr>
              <a:t> o </a:t>
            </a:r>
            <a:r>
              <a:rPr lang="en-US" sz="2200" dirty="0" err="1" smtClean="0">
                <a:latin typeface="Comic Sans MS" pitchFamily="66" charset="0"/>
              </a:rPr>
              <a:t>regulados</a:t>
            </a:r>
            <a:r>
              <a:rPr lang="en-US" sz="2200" dirty="0" smtClean="0">
                <a:latin typeface="Comic Sans MS" pitchFamily="66" charset="0"/>
              </a:rPr>
              <a:t> </a:t>
            </a:r>
          </a:p>
          <a:p>
            <a:pPr algn="ctr"/>
            <a:r>
              <a:rPr lang="en-US" sz="2200" dirty="0" err="1" smtClean="0">
                <a:latin typeface="Comic Sans MS" pitchFamily="66" charset="0"/>
              </a:rPr>
              <a:t>por</a:t>
            </a:r>
            <a:r>
              <a:rPr lang="en-US" sz="2200" dirty="0" smtClean="0">
                <a:latin typeface="Comic Sans MS" pitchFamily="66" charset="0"/>
              </a:rPr>
              <a:t> Microbiota Intestinal</a:t>
            </a:r>
            <a:endParaRPr lang="es-VE" sz="2200" dirty="0">
              <a:latin typeface="Comic Sans MS" pitchFamily="66" charset="0"/>
            </a:endParaRPr>
          </a:p>
        </p:txBody>
      </p:sp>
      <p:sp>
        <p:nvSpPr>
          <p:cNvPr id="10" name="7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4" name="Rectángulo 3"/>
          <p:cNvSpPr/>
          <p:nvPr/>
        </p:nvSpPr>
        <p:spPr>
          <a:xfrm>
            <a:off x="2684820" y="1931685"/>
            <a:ext cx="1904385" cy="660096"/>
          </a:xfrm>
          <a:prstGeom prst="rect">
            <a:avLst/>
          </a:prstGeom>
          <a:solidFill>
            <a:srgbClr val="FF6D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Rectángulo 10"/>
          <p:cNvSpPr/>
          <p:nvPr/>
        </p:nvSpPr>
        <p:spPr>
          <a:xfrm>
            <a:off x="6771430" y="1931684"/>
            <a:ext cx="1400042" cy="266948"/>
          </a:xfrm>
          <a:prstGeom prst="rect">
            <a:avLst/>
          </a:prstGeom>
          <a:solidFill>
            <a:srgbClr val="FF6D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6621731" y="2238236"/>
            <a:ext cx="1549742" cy="400683"/>
          </a:xfrm>
          <a:prstGeom prst="rect">
            <a:avLst/>
          </a:prstGeom>
          <a:solidFill>
            <a:srgbClr val="FF6D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2168290" y="1931684"/>
            <a:ext cx="2765501" cy="646331"/>
          </a:xfrm>
          <a:prstGeom prst="rect">
            <a:avLst/>
          </a:prstGeom>
          <a:solidFill>
            <a:srgbClr val="FF9F9F"/>
          </a:solidFill>
        </p:spPr>
        <p:txBody>
          <a:bodyPr wrap="none" rtlCol="0">
            <a:spAutoFit/>
          </a:bodyPr>
          <a:lstStyle/>
          <a:p>
            <a:pPr marL="185738" indent="-185738">
              <a:buFont typeface="Arial" panose="020B0604020202020204" pitchFamily="34" charset="0"/>
              <a:buChar char="•"/>
            </a:pPr>
            <a:r>
              <a:rPr lang="es-VE" b="1" dirty="0" err="1" smtClean="0">
                <a:effectLst>
                  <a:outerShdw blurRad="38100" dist="38100" dir="2700000" algn="tl">
                    <a:srgbClr val="000000">
                      <a:alpha val="43137"/>
                    </a:srgbClr>
                  </a:outerShdw>
                </a:effectLst>
                <a:latin typeface="Comic Sans MS" panose="030F0702030302020204" pitchFamily="66" charset="0"/>
              </a:rPr>
              <a:t>SCFAs</a:t>
            </a:r>
            <a:endParaRPr lang="es-VE" b="1" dirty="0" smtClean="0">
              <a:effectLst>
                <a:outerShdw blurRad="38100" dist="38100" dir="2700000" algn="tl">
                  <a:srgbClr val="000000">
                    <a:alpha val="43137"/>
                  </a:srgbClr>
                </a:outerShdw>
              </a:effectLst>
              <a:latin typeface="Comic Sans MS" panose="030F0702030302020204" pitchFamily="66" charset="0"/>
            </a:endParaRPr>
          </a:p>
          <a:p>
            <a:pPr marL="185738" indent="-185738">
              <a:buFont typeface="Arial" panose="020B0604020202020204" pitchFamily="34" charset="0"/>
              <a:buChar char="•"/>
            </a:pPr>
            <a:r>
              <a:rPr lang="es-VE" dirty="0" smtClean="0">
                <a:effectLst>
                  <a:outerShdw blurRad="38100" dist="38100" dir="2700000" algn="tl">
                    <a:srgbClr val="000000">
                      <a:alpha val="43137"/>
                    </a:srgbClr>
                  </a:outerShdw>
                </a:effectLst>
                <a:latin typeface="Comic Sans MS" panose="030F0702030302020204" pitchFamily="66" charset="0"/>
              </a:rPr>
              <a:t>Metabolitos de colina</a:t>
            </a:r>
          </a:p>
        </p:txBody>
      </p:sp>
      <p:sp>
        <p:nvSpPr>
          <p:cNvPr id="13" name="CuadroTexto 12"/>
          <p:cNvSpPr txBox="1"/>
          <p:nvPr/>
        </p:nvSpPr>
        <p:spPr>
          <a:xfrm>
            <a:off x="7059462" y="1945449"/>
            <a:ext cx="579005" cy="646331"/>
          </a:xfrm>
          <a:prstGeom prst="rect">
            <a:avLst/>
          </a:prstGeom>
          <a:solidFill>
            <a:srgbClr val="FF9F9F"/>
          </a:solidFill>
        </p:spPr>
        <p:txBody>
          <a:bodyPr wrap="none" rtlCol="0">
            <a:spAutoFit/>
          </a:bodyPr>
          <a:lstStyle/>
          <a:p>
            <a:pPr algn="ctr"/>
            <a:r>
              <a:rPr lang="es-VE" b="1" dirty="0" err="1" smtClean="0">
                <a:latin typeface="Comic Sans MS" panose="030F0702030302020204" pitchFamily="66" charset="0"/>
              </a:rPr>
              <a:t>Trp</a:t>
            </a:r>
            <a:endParaRPr lang="es-VE" b="1" dirty="0" smtClean="0">
              <a:latin typeface="Comic Sans MS" panose="030F0702030302020204" pitchFamily="66" charset="0"/>
            </a:endParaRPr>
          </a:p>
          <a:p>
            <a:pPr algn="ctr"/>
            <a:r>
              <a:rPr lang="es-VE" b="1" dirty="0" smtClean="0">
                <a:latin typeface="Comic Sans MS" panose="030F0702030302020204" pitchFamily="66" charset="0"/>
              </a:rPr>
              <a:t>NT</a:t>
            </a:r>
            <a:endParaRPr lang="es-VE" b="1" dirty="0">
              <a:latin typeface="Comic Sans MS" panose="030F0702030302020204" pitchFamily="66" charset="0"/>
            </a:endParaRPr>
          </a:p>
        </p:txBody>
      </p:sp>
      <p:sp>
        <p:nvSpPr>
          <p:cNvPr id="15" name="Rectángulo 14"/>
          <p:cNvSpPr/>
          <p:nvPr/>
        </p:nvSpPr>
        <p:spPr>
          <a:xfrm>
            <a:off x="4805740" y="4198921"/>
            <a:ext cx="1029586" cy="310199"/>
          </a:xfrm>
          <a:prstGeom prst="rect">
            <a:avLst/>
          </a:prstGeom>
          <a:solidFill>
            <a:srgbClr val="F8AB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CuadroTexto 13"/>
          <p:cNvSpPr txBox="1"/>
          <p:nvPr/>
        </p:nvSpPr>
        <p:spPr>
          <a:xfrm>
            <a:off x="5637787" y="4815799"/>
            <a:ext cx="1758815" cy="461665"/>
          </a:xfrm>
          <a:prstGeom prst="rect">
            <a:avLst/>
          </a:prstGeom>
          <a:solidFill>
            <a:schemeClr val="accent6">
              <a:lumMod val="20000"/>
              <a:lumOff val="80000"/>
            </a:schemeClr>
          </a:solidFill>
        </p:spPr>
        <p:txBody>
          <a:bodyPr wrap="none" rtlCol="0">
            <a:spAutoFit/>
          </a:bodyPr>
          <a:lstStyle/>
          <a:p>
            <a:r>
              <a:rPr lang="es-VE" sz="2400" b="1" dirty="0" smtClean="0">
                <a:latin typeface="Comic Sans MS" panose="030F0702030302020204" pitchFamily="66" charset="0"/>
              </a:rPr>
              <a:t>Microbiota</a:t>
            </a:r>
            <a:endParaRPr lang="es-VE" sz="2400" b="1" dirty="0">
              <a:latin typeface="Comic Sans MS" panose="030F0702030302020204" pitchFamily="66" charset="0"/>
            </a:endParaRPr>
          </a:p>
        </p:txBody>
      </p:sp>
      <p:sp>
        <p:nvSpPr>
          <p:cNvPr id="17"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8" name="4 CuadroTexto"/>
          <p:cNvSpPr txBox="1"/>
          <p:nvPr/>
        </p:nvSpPr>
        <p:spPr>
          <a:xfrm>
            <a:off x="197158" y="705777"/>
            <a:ext cx="1679051" cy="1077218"/>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600" dirty="0" smtClean="0">
                <a:latin typeface="Comic Sans MS" pitchFamily="66" charset="0"/>
              </a:rPr>
              <a:t>Microbiota y </a:t>
            </a:r>
          </a:p>
          <a:p>
            <a:r>
              <a:rPr lang="es-VE" sz="1600" b="1" dirty="0" err="1" smtClean="0">
                <a:latin typeface="Comic Sans MS" pitchFamily="66" charset="0"/>
              </a:rPr>
              <a:t>Enf</a:t>
            </a:r>
            <a:r>
              <a:rPr lang="es-VE" sz="1600" b="1" dirty="0" smtClean="0">
                <a:latin typeface="Comic Sans MS" pitchFamily="66" charset="0"/>
              </a:rPr>
              <a:t>. Sistémicas</a:t>
            </a:r>
          </a:p>
          <a:p>
            <a:r>
              <a:rPr lang="es-VE" sz="1600" b="1" dirty="0" smtClean="0">
                <a:latin typeface="Comic Sans MS" pitchFamily="66" charset="0"/>
              </a:rPr>
              <a:t>Metabólicas</a:t>
            </a:r>
            <a:r>
              <a:rPr lang="es-VE" sz="1600" dirty="0" smtClean="0">
                <a:latin typeface="Comic Sans MS" pitchFamily="66" charset="0"/>
              </a:rPr>
              <a:t> </a:t>
            </a:r>
          </a:p>
        </p:txBody>
      </p:sp>
      <p:sp>
        <p:nvSpPr>
          <p:cNvPr id="19" name="1 CuadroTexto"/>
          <p:cNvSpPr txBox="1"/>
          <p:nvPr/>
        </p:nvSpPr>
        <p:spPr>
          <a:xfrm>
            <a:off x="154098" y="6056822"/>
            <a:ext cx="2606804" cy="461665"/>
          </a:xfrm>
          <a:prstGeom prst="rect">
            <a:avLst/>
          </a:prstGeom>
          <a:noFill/>
          <a:ln w="28575">
            <a:noFill/>
          </a:ln>
        </p:spPr>
        <p:txBody>
          <a:bodyPr wrap="none" rtlCol="0">
            <a:spAutoFit/>
          </a:bodyPr>
          <a:lstStyle/>
          <a:p>
            <a:r>
              <a:rPr lang="es-VE" sz="1200" dirty="0" smtClean="0">
                <a:effectLst>
                  <a:outerShdw blurRad="38100" dist="38100" dir="2700000" algn="tl">
                    <a:srgbClr val="000000">
                      <a:alpha val="43137"/>
                    </a:srgbClr>
                  </a:outerShdw>
                </a:effectLst>
                <a:latin typeface="Comic Sans MS" pitchFamily="66" charset="0"/>
              </a:rPr>
              <a:t>SCFA</a:t>
            </a:r>
            <a:r>
              <a:rPr lang="es-VE" sz="1200" dirty="0" smtClean="0">
                <a:latin typeface="Comic Sans MS" pitchFamily="66" charset="0"/>
              </a:rPr>
              <a:t>: </a:t>
            </a:r>
            <a:r>
              <a:rPr lang="es-VE" sz="1200" dirty="0">
                <a:latin typeface="Comic Sans MS" pitchFamily="66" charset="0"/>
              </a:rPr>
              <a:t>á</a:t>
            </a:r>
            <a:r>
              <a:rPr lang="es-VE" sz="1200" dirty="0" smtClean="0">
                <a:latin typeface="Comic Sans MS" pitchFamily="66" charset="0"/>
              </a:rPr>
              <a:t>cidos grasos cadena corta</a:t>
            </a:r>
          </a:p>
          <a:p>
            <a:r>
              <a:rPr lang="es-VE" sz="1200" b="1" dirty="0" err="1" smtClean="0">
                <a:latin typeface="Comic Sans MS" pitchFamily="66" charset="0"/>
              </a:rPr>
              <a:t>Trp</a:t>
            </a:r>
            <a:r>
              <a:rPr lang="es-VE" sz="1200" b="1" dirty="0" smtClean="0">
                <a:latin typeface="Comic Sans MS" pitchFamily="66" charset="0"/>
              </a:rPr>
              <a:t>: </a:t>
            </a:r>
            <a:r>
              <a:rPr lang="es-VE" sz="1200" dirty="0" err="1" smtClean="0">
                <a:latin typeface="Comic Sans MS" pitchFamily="66" charset="0"/>
              </a:rPr>
              <a:t>triptofano</a:t>
            </a:r>
            <a:endParaRPr lang="es-VE" sz="1200" dirty="0">
              <a:latin typeface="Comic Sans MS" pitchFamily="66" charset="0"/>
            </a:endParaRPr>
          </a:p>
        </p:txBody>
      </p:sp>
    </p:spTree>
    <p:extLst>
      <p:ext uri="{BB962C8B-B14F-4D97-AF65-F5344CB8AC3E}">
        <p14:creationId xmlns:p14="http://schemas.microsoft.com/office/powerpoint/2010/main" val="41987512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65393" y="2490682"/>
            <a:ext cx="5814392" cy="3139321"/>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pPr marL="285750" indent="-285750">
              <a:buSzPct val="200000"/>
              <a:buFont typeface="Arial" panose="020B0604020202020204" pitchFamily="34" charset="0"/>
              <a:buChar char="•"/>
            </a:pPr>
            <a:endParaRPr lang="en-US" sz="800" b="1" dirty="0" smtClean="0">
              <a:latin typeface="Comic Sans MS" pitchFamily="66" charset="0"/>
            </a:endParaRPr>
          </a:p>
          <a:p>
            <a:pPr marL="285750" indent="-285750">
              <a:buSzPct val="200000"/>
              <a:buFont typeface="Arial" panose="020B0604020202020204" pitchFamily="34" charset="0"/>
              <a:buChar char="•"/>
            </a:pPr>
            <a:r>
              <a:rPr lang="en-US" b="1" dirty="0" err="1" smtClean="0">
                <a:latin typeface="Comic Sans MS" pitchFamily="66" charset="0"/>
              </a:rPr>
              <a:t>Metabolitos</a:t>
            </a:r>
            <a:r>
              <a:rPr lang="en-US" b="1" dirty="0" smtClean="0">
                <a:latin typeface="Comic Sans MS" pitchFamily="66" charset="0"/>
              </a:rPr>
              <a:t> </a:t>
            </a:r>
            <a:r>
              <a:rPr lang="en-US" b="1" dirty="0" err="1" smtClean="0">
                <a:latin typeface="Comic Sans MS" pitchFamily="66" charset="0"/>
              </a:rPr>
              <a:t>microbianos</a:t>
            </a:r>
            <a:r>
              <a:rPr lang="en-US" b="1" dirty="0" smtClean="0">
                <a:latin typeface="Comic Sans MS" pitchFamily="66" charset="0"/>
              </a:rPr>
              <a:t> SCFAs</a:t>
            </a:r>
            <a:r>
              <a:rPr lang="en-US" dirty="0" smtClean="0">
                <a:latin typeface="Comic Sans MS" pitchFamily="66" charset="0"/>
              </a:rPr>
              <a:t> son </a:t>
            </a:r>
            <a:r>
              <a:rPr lang="en-US" b="1" dirty="0" err="1" smtClean="0">
                <a:latin typeface="Comic Sans MS" pitchFamily="66" charset="0"/>
              </a:rPr>
              <a:t>moléculas</a:t>
            </a:r>
            <a:r>
              <a:rPr lang="en-US" b="1" dirty="0" smtClean="0">
                <a:latin typeface="Comic Sans MS" pitchFamily="66" charset="0"/>
              </a:rPr>
              <a:t> de </a:t>
            </a:r>
            <a:r>
              <a:rPr lang="en-US" b="1" dirty="0" err="1" smtClean="0">
                <a:latin typeface="Comic Sans MS" pitchFamily="66" charset="0"/>
              </a:rPr>
              <a:t>señalización</a:t>
            </a:r>
            <a:r>
              <a:rPr lang="en-US" b="1" dirty="0" smtClean="0">
                <a:latin typeface="Comic Sans MS" pitchFamily="66" charset="0"/>
              </a:rPr>
              <a:t> </a:t>
            </a:r>
            <a:r>
              <a:rPr lang="en-US" dirty="0" err="1" smtClean="0">
                <a:latin typeface="Comic Sans MS" pitchFamily="66" charset="0"/>
              </a:rPr>
              <a:t>secretados</a:t>
            </a:r>
            <a:r>
              <a:rPr lang="en-US" dirty="0" smtClean="0">
                <a:latin typeface="Comic Sans MS" pitchFamily="66" charset="0"/>
              </a:rPr>
              <a:t> en la </a:t>
            </a:r>
            <a:r>
              <a:rPr lang="en-US" dirty="0" err="1" smtClean="0">
                <a:latin typeface="Comic Sans MS" pitchFamily="66" charset="0"/>
              </a:rPr>
              <a:t>luz</a:t>
            </a:r>
            <a:r>
              <a:rPr lang="en-US" dirty="0" smtClean="0">
                <a:latin typeface="Comic Sans MS" pitchFamily="66" charset="0"/>
              </a:rPr>
              <a:t>, </a:t>
            </a:r>
            <a:r>
              <a:rPr lang="en-US" dirty="0" err="1" smtClean="0">
                <a:latin typeface="Comic Sans MS" pitchFamily="66" charset="0"/>
              </a:rPr>
              <a:t>transportados</a:t>
            </a:r>
            <a:r>
              <a:rPr lang="en-US" dirty="0" smtClean="0">
                <a:latin typeface="Comic Sans MS" pitchFamily="66" charset="0"/>
              </a:rPr>
              <a:t> a </a:t>
            </a:r>
            <a:r>
              <a:rPr lang="en-US" dirty="0" err="1" smtClean="0">
                <a:latin typeface="Comic Sans MS" pitchFamily="66" charset="0"/>
              </a:rPr>
              <a:t>través</a:t>
            </a:r>
            <a:r>
              <a:rPr lang="en-US" dirty="0" smtClean="0">
                <a:latin typeface="Comic Sans MS" pitchFamily="66" charset="0"/>
              </a:rPr>
              <a:t> del </a:t>
            </a:r>
            <a:r>
              <a:rPr lang="en-US" dirty="0" err="1" smtClean="0">
                <a:latin typeface="Comic Sans MS" pitchFamily="66" charset="0"/>
              </a:rPr>
              <a:t>epitelio</a:t>
            </a:r>
            <a:r>
              <a:rPr lang="en-US" dirty="0" smtClean="0">
                <a:latin typeface="Comic Sans MS" pitchFamily="66" charset="0"/>
              </a:rPr>
              <a:t> y </a:t>
            </a:r>
            <a:r>
              <a:rPr lang="en-US" dirty="0" err="1" smtClean="0">
                <a:latin typeface="Comic Sans MS" pitchFamily="66" charset="0"/>
              </a:rPr>
              <a:t>por</a:t>
            </a:r>
            <a:r>
              <a:rPr lang="en-US" dirty="0" smtClean="0">
                <a:latin typeface="Comic Sans MS" pitchFamily="66" charset="0"/>
              </a:rPr>
              <a:t> </a:t>
            </a:r>
            <a:r>
              <a:rPr lang="en-US" dirty="0" err="1" smtClean="0">
                <a:latin typeface="Comic Sans MS" pitchFamily="66" charset="0"/>
              </a:rPr>
              <a:t>sangre</a:t>
            </a:r>
            <a:r>
              <a:rPr lang="en-US" dirty="0" smtClean="0">
                <a:latin typeface="Comic Sans MS" pitchFamily="66" charset="0"/>
              </a:rPr>
              <a:t> van a </a:t>
            </a:r>
            <a:r>
              <a:rPr lang="en-US" dirty="0" err="1" smtClean="0">
                <a:latin typeface="Comic Sans MS" pitchFamily="66" charset="0"/>
              </a:rPr>
              <a:t>órganos</a:t>
            </a:r>
            <a:r>
              <a:rPr lang="en-US" dirty="0" smtClean="0">
                <a:latin typeface="Comic Sans MS" pitchFamily="66" charset="0"/>
              </a:rPr>
              <a:t> </a:t>
            </a:r>
            <a:r>
              <a:rPr lang="en-US" dirty="0" err="1" smtClean="0">
                <a:latin typeface="Comic Sans MS" pitchFamily="66" charset="0"/>
              </a:rPr>
              <a:t>efectores</a:t>
            </a:r>
            <a:r>
              <a:rPr lang="en-US" dirty="0" smtClean="0">
                <a:latin typeface="Comic Sans MS" pitchFamily="66" charset="0"/>
              </a:rPr>
              <a:t> </a:t>
            </a:r>
            <a:r>
              <a:rPr lang="en-US" dirty="0" err="1" smtClean="0">
                <a:latin typeface="Comic Sans MS" pitchFamily="66" charset="0"/>
              </a:rPr>
              <a:t>incluyendo</a:t>
            </a:r>
            <a:r>
              <a:rPr lang="en-US" dirty="0" smtClean="0">
                <a:latin typeface="Comic Sans MS" pitchFamily="66" charset="0"/>
              </a:rPr>
              <a:t> </a:t>
            </a:r>
            <a:r>
              <a:rPr lang="en-US" dirty="0" err="1" smtClean="0">
                <a:latin typeface="Comic Sans MS" pitchFamily="66" charset="0"/>
              </a:rPr>
              <a:t>cerebro</a:t>
            </a:r>
            <a:endParaRPr lang="en-US" dirty="0" smtClean="0">
              <a:latin typeface="Comic Sans MS" pitchFamily="66" charset="0"/>
            </a:endParaRPr>
          </a:p>
          <a:p>
            <a:pPr>
              <a:buSzPct val="200000"/>
            </a:pPr>
            <a:endParaRPr lang="en-US" sz="1000" dirty="0">
              <a:latin typeface="Comic Sans MS" pitchFamily="66" charset="0"/>
            </a:endParaRPr>
          </a:p>
          <a:p>
            <a:pPr marL="285750" indent="-285750">
              <a:buSzPct val="200000"/>
              <a:buFont typeface="Arial" panose="020B0604020202020204" pitchFamily="34" charset="0"/>
              <a:buChar char="•"/>
            </a:pPr>
            <a:r>
              <a:rPr lang="en-US" dirty="0" smtClean="0">
                <a:latin typeface="Comic Sans MS" pitchFamily="66" charset="0"/>
              </a:rPr>
              <a:t>El microbiota </a:t>
            </a:r>
            <a:r>
              <a:rPr lang="en-US" dirty="0" err="1" smtClean="0">
                <a:latin typeface="Comic Sans MS" pitchFamily="66" charset="0"/>
              </a:rPr>
              <a:t>puede</a:t>
            </a:r>
            <a:r>
              <a:rPr lang="en-US" dirty="0" smtClean="0">
                <a:latin typeface="Comic Sans MS" pitchFamily="66" charset="0"/>
              </a:rPr>
              <a:t> </a:t>
            </a:r>
            <a:r>
              <a:rPr lang="en-US" b="1" dirty="0" err="1" smtClean="0">
                <a:latin typeface="Comic Sans MS" pitchFamily="66" charset="0"/>
              </a:rPr>
              <a:t>producir</a:t>
            </a:r>
            <a:r>
              <a:rPr lang="en-US" b="1" dirty="0" smtClean="0">
                <a:latin typeface="Comic Sans MS" pitchFamily="66" charset="0"/>
              </a:rPr>
              <a:t> o </a:t>
            </a:r>
            <a:r>
              <a:rPr lang="en-US" b="1" dirty="0" err="1" smtClean="0">
                <a:latin typeface="Comic Sans MS" pitchFamily="66" charset="0"/>
              </a:rPr>
              <a:t>liberar</a:t>
            </a:r>
            <a:r>
              <a:rPr lang="en-US" b="1" dirty="0" smtClean="0">
                <a:latin typeface="Comic Sans MS" pitchFamily="66" charset="0"/>
              </a:rPr>
              <a:t> </a:t>
            </a:r>
            <a:r>
              <a:rPr lang="en-US" b="1" dirty="0" err="1" smtClean="0">
                <a:latin typeface="Comic Sans MS" pitchFamily="66" charset="0"/>
              </a:rPr>
              <a:t>neurotransmisores</a:t>
            </a:r>
            <a:r>
              <a:rPr lang="en-US" dirty="0" smtClean="0">
                <a:latin typeface="Comic Sans MS" pitchFamily="66" charset="0"/>
              </a:rPr>
              <a:t> </a:t>
            </a:r>
            <a:r>
              <a:rPr lang="en-US" dirty="0" err="1" smtClean="0">
                <a:latin typeface="Comic Sans MS" pitchFamily="66" charset="0"/>
              </a:rPr>
              <a:t>como</a:t>
            </a:r>
            <a:r>
              <a:rPr lang="en-US" dirty="0" smtClean="0">
                <a:latin typeface="Comic Sans MS" pitchFamily="66" charset="0"/>
              </a:rPr>
              <a:t> </a:t>
            </a:r>
            <a:r>
              <a:rPr lang="en-US" b="1" dirty="0" smtClean="0">
                <a:latin typeface="Comic Sans MS" pitchFamily="66" charset="0"/>
              </a:rPr>
              <a:t>5HT</a:t>
            </a:r>
            <a:r>
              <a:rPr lang="en-US" dirty="0" smtClean="0">
                <a:latin typeface="Comic Sans MS" pitchFamily="66" charset="0"/>
              </a:rPr>
              <a:t> o regular la </a:t>
            </a:r>
            <a:r>
              <a:rPr lang="en-US" dirty="0" err="1" smtClean="0">
                <a:latin typeface="Comic Sans MS" pitchFamily="66" charset="0"/>
              </a:rPr>
              <a:t>disponibilidad</a:t>
            </a:r>
            <a:r>
              <a:rPr lang="en-US" dirty="0" smtClean="0">
                <a:latin typeface="Comic Sans MS" pitchFamily="66" charset="0"/>
              </a:rPr>
              <a:t> de </a:t>
            </a:r>
            <a:r>
              <a:rPr lang="en-US" dirty="0" err="1" smtClean="0">
                <a:latin typeface="Comic Sans MS" pitchFamily="66" charset="0"/>
              </a:rPr>
              <a:t>precursores</a:t>
            </a:r>
            <a:r>
              <a:rPr lang="en-US" dirty="0" smtClean="0">
                <a:latin typeface="Comic Sans MS" pitchFamily="66" charset="0"/>
              </a:rPr>
              <a:t> </a:t>
            </a:r>
            <a:r>
              <a:rPr lang="en-US" dirty="0" err="1" smtClean="0">
                <a:latin typeface="Comic Sans MS" pitchFamily="66" charset="0"/>
              </a:rPr>
              <a:t>como</a:t>
            </a:r>
            <a:r>
              <a:rPr lang="en-US" dirty="0" smtClean="0">
                <a:latin typeface="Comic Sans MS" pitchFamily="66" charset="0"/>
              </a:rPr>
              <a:t> el </a:t>
            </a:r>
            <a:r>
              <a:rPr lang="en-US" b="1" dirty="0" err="1" smtClean="0">
                <a:latin typeface="Comic Sans MS" pitchFamily="66" charset="0"/>
              </a:rPr>
              <a:t>triptofano</a:t>
            </a:r>
            <a:r>
              <a:rPr lang="en-US" dirty="0" smtClean="0">
                <a:latin typeface="Comic Sans MS" pitchFamily="66" charset="0"/>
              </a:rPr>
              <a:t>. </a:t>
            </a:r>
          </a:p>
          <a:p>
            <a:pPr marL="285750" indent="-285750">
              <a:buFont typeface="Arial" panose="020B0604020202020204" pitchFamily="34" charset="0"/>
              <a:buChar char="•"/>
            </a:pPr>
            <a:endParaRPr lang="en-US" sz="1000" dirty="0" smtClean="0">
              <a:latin typeface="Comic Sans MS" pitchFamily="66" charset="0"/>
            </a:endParaRPr>
          </a:p>
          <a:p>
            <a:pPr marL="285750" indent="-285750">
              <a:buSzPct val="200000"/>
              <a:buFont typeface="Arial" panose="020B0604020202020204" pitchFamily="34" charset="0"/>
              <a:buChar char="•"/>
            </a:pPr>
            <a:r>
              <a:rPr lang="en-US" dirty="0" smtClean="0">
                <a:latin typeface="Comic Sans MS" pitchFamily="66" charset="0"/>
              </a:rPr>
              <a:t>El microbiota </a:t>
            </a:r>
            <a:r>
              <a:rPr lang="en-US" dirty="0" err="1" smtClean="0">
                <a:latin typeface="Comic Sans MS" pitchFamily="66" charset="0"/>
              </a:rPr>
              <a:t>también</a:t>
            </a:r>
            <a:r>
              <a:rPr lang="en-US" dirty="0" smtClean="0">
                <a:latin typeface="Comic Sans MS" pitchFamily="66" charset="0"/>
              </a:rPr>
              <a:t> </a:t>
            </a:r>
            <a:r>
              <a:rPr lang="en-US" dirty="0" err="1" smtClean="0">
                <a:latin typeface="Comic Sans MS" pitchFamily="66" charset="0"/>
              </a:rPr>
              <a:t>regula</a:t>
            </a:r>
            <a:r>
              <a:rPr lang="en-US" dirty="0" smtClean="0">
                <a:latin typeface="Comic Sans MS" pitchFamily="66" charset="0"/>
              </a:rPr>
              <a:t> la </a:t>
            </a:r>
            <a:r>
              <a:rPr lang="en-US" dirty="0" err="1" smtClean="0">
                <a:latin typeface="Comic Sans MS" pitchFamily="66" charset="0"/>
              </a:rPr>
              <a:t>biodisponibilidad</a:t>
            </a:r>
            <a:r>
              <a:rPr lang="en-US" dirty="0" smtClean="0">
                <a:latin typeface="Comic Sans MS" pitchFamily="66" charset="0"/>
              </a:rPr>
              <a:t> de </a:t>
            </a:r>
            <a:r>
              <a:rPr lang="en-US" b="1" dirty="0" err="1" smtClean="0">
                <a:latin typeface="Comic Sans MS" pitchFamily="66" charset="0"/>
              </a:rPr>
              <a:t>colina</a:t>
            </a:r>
            <a:r>
              <a:rPr lang="en-US" b="1" dirty="0" smtClean="0">
                <a:latin typeface="Comic Sans MS" pitchFamily="66" charset="0"/>
              </a:rPr>
              <a:t> y </a:t>
            </a:r>
            <a:r>
              <a:rPr lang="en-US" b="1" dirty="0" err="1" smtClean="0">
                <a:latin typeface="Comic Sans MS" pitchFamily="66" charset="0"/>
              </a:rPr>
              <a:t>sus</a:t>
            </a:r>
            <a:r>
              <a:rPr lang="en-US" b="1" dirty="0" smtClean="0">
                <a:latin typeface="Comic Sans MS" pitchFamily="66" charset="0"/>
              </a:rPr>
              <a:t> </a:t>
            </a:r>
            <a:r>
              <a:rPr lang="en-US" b="1" dirty="0" err="1" smtClean="0">
                <a:latin typeface="Comic Sans MS" pitchFamily="66" charset="0"/>
              </a:rPr>
              <a:t>metabolitos</a:t>
            </a:r>
            <a:r>
              <a:rPr lang="en-US" dirty="0" smtClean="0">
                <a:latin typeface="Comic Sans MS" pitchFamily="66" charset="0"/>
              </a:rPr>
              <a:t>. </a:t>
            </a:r>
          </a:p>
          <a:p>
            <a:pPr marL="285750" indent="-285750">
              <a:buSzPct val="200000"/>
              <a:buFont typeface="Arial" panose="020B0604020202020204" pitchFamily="34" charset="0"/>
              <a:buChar char="•"/>
            </a:pPr>
            <a:endParaRPr lang="es-VE" sz="800" dirty="0">
              <a:latin typeface="Comic Sans MS" pitchFamily="66" charset="0"/>
            </a:endParaRPr>
          </a:p>
        </p:txBody>
      </p:sp>
      <p:sp>
        <p:nvSpPr>
          <p:cNvPr id="5" name="4 Rectángulo"/>
          <p:cNvSpPr/>
          <p:nvPr/>
        </p:nvSpPr>
        <p:spPr>
          <a:xfrm>
            <a:off x="1765393" y="5876025"/>
            <a:ext cx="5622037"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G. Clarke et al.</a:t>
            </a:r>
            <a:r>
              <a:rPr lang="en-US" sz="1200" dirty="0" smtClean="0">
                <a:latin typeface="Times New Roman" panose="02020603050405020304" pitchFamily="18" charset="0"/>
                <a:cs typeface="Times New Roman" panose="02020603050405020304" pitchFamily="18" charset="0"/>
              </a:rPr>
              <a:t> </a:t>
            </a:r>
            <a:r>
              <a:rPr lang="en-US" sz="1200" i="1" dirty="0" err="1" smtClean="0">
                <a:latin typeface="Times New Roman" panose="02020603050405020304" pitchFamily="18" charset="0"/>
                <a:cs typeface="Times New Roman" panose="02020603050405020304" pitchFamily="18" charset="0"/>
              </a:rPr>
              <a:t>Minireview</a:t>
            </a:r>
            <a:r>
              <a:rPr lang="en-US" sz="1200" i="1" dirty="0">
                <a:latin typeface="Times New Roman" panose="02020603050405020304" pitchFamily="18" charset="0"/>
                <a:cs typeface="Times New Roman" panose="02020603050405020304" pitchFamily="18" charset="0"/>
              </a:rPr>
              <a:t>: Gut Microbiota: The </a:t>
            </a:r>
            <a:r>
              <a:rPr lang="en-US" sz="1200" i="1" dirty="0" smtClean="0">
                <a:latin typeface="Times New Roman" panose="02020603050405020304" pitchFamily="18" charset="0"/>
                <a:cs typeface="Times New Roman" panose="02020603050405020304" pitchFamily="18" charset="0"/>
              </a:rPr>
              <a:t>Neglected </a:t>
            </a:r>
            <a:r>
              <a:rPr lang="es-VE" sz="1200" i="1" dirty="0" err="1" smtClean="0">
                <a:latin typeface="Times New Roman" panose="02020603050405020304" pitchFamily="18" charset="0"/>
                <a:cs typeface="Times New Roman" panose="02020603050405020304" pitchFamily="18" charset="0"/>
              </a:rPr>
              <a:t>Endocrine</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Organ</a:t>
            </a:r>
            <a:r>
              <a:rPr lang="es-VE" sz="1200" i="1" dirty="0" smtClean="0">
                <a:latin typeface="Times New Roman" panose="02020603050405020304" pitchFamily="18" charset="0"/>
                <a:cs typeface="Times New Roman" panose="02020603050405020304" pitchFamily="18" charset="0"/>
              </a:rPr>
              <a:t>.</a:t>
            </a:r>
            <a:r>
              <a:rPr lang="es-VE" sz="1200" i="1" dirty="0">
                <a:latin typeface="Times New Roman" panose="02020603050405020304" pitchFamily="18" charset="0"/>
                <a:cs typeface="Times New Roman" panose="02020603050405020304" pitchFamily="18" charset="0"/>
              </a:rPr>
              <a:t> </a:t>
            </a:r>
            <a:r>
              <a:rPr lang="es-VE" sz="1200" i="1" dirty="0" smtClean="0">
                <a:latin typeface="Times New Roman" panose="02020603050405020304" pitchFamily="18" charset="0"/>
                <a:cs typeface="Times New Roman" panose="02020603050405020304" pitchFamily="18" charset="0"/>
              </a:rPr>
              <a:t>Molecular </a:t>
            </a:r>
            <a:r>
              <a:rPr lang="es-VE" sz="1200" i="1" dirty="0" err="1">
                <a:latin typeface="Times New Roman" panose="02020603050405020304" pitchFamily="18" charset="0"/>
                <a:cs typeface="Times New Roman" panose="02020603050405020304" pitchFamily="18" charset="0"/>
              </a:rPr>
              <a:t>Endocrinology</a:t>
            </a:r>
            <a:r>
              <a:rPr lang="es-VE" sz="1200" i="1" dirty="0">
                <a:latin typeface="Times New Roman" panose="02020603050405020304" pitchFamily="18" charset="0"/>
                <a:cs typeface="Times New Roman" panose="02020603050405020304" pitchFamily="18" charset="0"/>
              </a:rPr>
              <a:t> </a:t>
            </a:r>
            <a:r>
              <a:rPr lang="es-VE" sz="1200" dirty="0">
                <a:latin typeface="Times New Roman" panose="02020603050405020304" pitchFamily="18" charset="0"/>
                <a:cs typeface="Times New Roman" panose="02020603050405020304" pitchFamily="18" charset="0"/>
              </a:rPr>
              <a:t>28: 1221–1238, </a:t>
            </a:r>
            <a:r>
              <a:rPr lang="es-VE" sz="1200" dirty="0" smtClean="0">
                <a:latin typeface="Times New Roman" panose="02020603050405020304" pitchFamily="18" charset="0"/>
                <a:cs typeface="Times New Roman" panose="02020603050405020304" pitchFamily="18" charset="0"/>
              </a:rPr>
              <a:t>2014.</a:t>
            </a:r>
            <a:endParaRPr lang="es-VE" sz="1200" dirty="0">
              <a:latin typeface="Times New Roman" panose="02020603050405020304" pitchFamily="18" charset="0"/>
              <a:cs typeface="Times New Roman" panose="02020603050405020304" pitchFamily="18" charset="0"/>
            </a:endParaRPr>
          </a:p>
        </p:txBody>
      </p:sp>
      <p:sp>
        <p:nvSpPr>
          <p:cNvPr id="6" name="2 Rectángulo"/>
          <p:cNvSpPr/>
          <p:nvPr/>
        </p:nvSpPr>
        <p:spPr>
          <a:xfrm>
            <a:off x="2325428" y="1536774"/>
            <a:ext cx="4493143" cy="707886"/>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sz="2000" dirty="0" err="1" smtClean="0">
                <a:latin typeface="Comic Sans MS" pitchFamily="66" charset="0"/>
              </a:rPr>
              <a:t>Metabolitos</a:t>
            </a:r>
            <a:r>
              <a:rPr lang="en-US" sz="2000" dirty="0">
                <a:latin typeface="Comic Sans MS" pitchFamily="66" charset="0"/>
              </a:rPr>
              <a:t> </a:t>
            </a:r>
            <a:r>
              <a:rPr lang="en-US" sz="2000" dirty="0" err="1" smtClean="0">
                <a:latin typeface="Comic Sans MS" pitchFamily="66" charset="0"/>
              </a:rPr>
              <a:t>producidos</a:t>
            </a:r>
            <a:r>
              <a:rPr lang="en-US" sz="2000" dirty="0" smtClean="0">
                <a:latin typeface="Comic Sans MS" pitchFamily="66" charset="0"/>
              </a:rPr>
              <a:t> o </a:t>
            </a:r>
            <a:r>
              <a:rPr lang="en-US" sz="2000" dirty="0" err="1" smtClean="0">
                <a:latin typeface="Comic Sans MS" pitchFamily="66" charset="0"/>
              </a:rPr>
              <a:t>regulados</a:t>
            </a:r>
            <a:r>
              <a:rPr lang="en-US" sz="2000" dirty="0" smtClean="0">
                <a:latin typeface="Comic Sans MS" pitchFamily="66" charset="0"/>
              </a:rPr>
              <a:t> </a:t>
            </a:r>
            <a:r>
              <a:rPr lang="en-US" sz="2000" dirty="0" err="1" smtClean="0">
                <a:latin typeface="Comic Sans MS" pitchFamily="66" charset="0"/>
              </a:rPr>
              <a:t>por</a:t>
            </a:r>
            <a:r>
              <a:rPr lang="en-US" sz="2000" dirty="0" smtClean="0">
                <a:latin typeface="Comic Sans MS" pitchFamily="66" charset="0"/>
              </a:rPr>
              <a:t> Microbiota</a:t>
            </a:r>
            <a:endParaRPr lang="es-VE" sz="2000" dirty="0">
              <a:latin typeface="Comic Sans MS" pitchFamily="66" charset="0"/>
            </a:endParaRPr>
          </a:p>
        </p:txBody>
      </p:sp>
      <p:sp>
        <p:nvSpPr>
          <p:cNvPr id="7" name="7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10"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1" name="4 CuadroTexto"/>
          <p:cNvSpPr txBox="1"/>
          <p:nvPr/>
        </p:nvSpPr>
        <p:spPr>
          <a:xfrm>
            <a:off x="197158" y="705777"/>
            <a:ext cx="1679051"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600" dirty="0" smtClean="0">
                <a:latin typeface="Comic Sans MS" pitchFamily="66" charset="0"/>
              </a:rPr>
              <a:t>Microbiota y </a:t>
            </a:r>
          </a:p>
          <a:p>
            <a:r>
              <a:rPr lang="es-VE" sz="1600" dirty="0" err="1" smtClean="0">
                <a:latin typeface="Comic Sans MS" pitchFamily="66" charset="0"/>
              </a:rPr>
              <a:t>Enf</a:t>
            </a:r>
            <a:r>
              <a:rPr lang="es-VE" sz="1600" dirty="0" smtClean="0">
                <a:latin typeface="Comic Sans MS" pitchFamily="66" charset="0"/>
              </a:rPr>
              <a:t>. Sistémicas</a:t>
            </a:r>
          </a:p>
          <a:p>
            <a:r>
              <a:rPr lang="es-VE" sz="1600" b="1" dirty="0" smtClean="0">
                <a:latin typeface="Comic Sans MS" pitchFamily="66" charset="0"/>
              </a:rPr>
              <a:t>Metabólicas</a:t>
            </a:r>
            <a:r>
              <a:rPr lang="es-VE" sz="1600" dirty="0" smtClean="0">
                <a:latin typeface="Comic Sans MS" pitchFamily="66" charset="0"/>
              </a:rPr>
              <a:t> </a:t>
            </a:r>
          </a:p>
        </p:txBody>
      </p:sp>
    </p:spTree>
    <p:extLst>
      <p:ext uri="{BB962C8B-B14F-4D97-AF65-F5344CB8AC3E}">
        <p14:creationId xmlns:p14="http://schemas.microsoft.com/office/powerpoint/2010/main" val="66290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580699" y="6595586"/>
            <a:ext cx="2541080" cy="253916"/>
          </a:xfrm>
          <a:prstGeom prst="rect">
            <a:avLst/>
          </a:prstGeom>
          <a:noFill/>
        </p:spPr>
        <p:txBody>
          <a:bodyPr wrap="none" rtlCol="0">
            <a:spAutoFit/>
          </a:bodyPr>
          <a:lstStyle/>
          <a:p>
            <a:r>
              <a:rPr lang="es-VE" sz="1050" dirty="0" smtClean="0">
                <a:solidFill>
                  <a:schemeClr val="tx1">
                    <a:lumMod val="65000"/>
                    <a:lumOff val="35000"/>
                  </a:schemeClr>
                </a:solidFill>
                <a:latin typeface="Comic Sans MS" pitchFamily="66" charset="0"/>
                <a:cs typeface="Arial" panose="020B0604020202020204" pitchFamily="34" charset="0"/>
              </a:rPr>
              <a:t>X. Páez. Facultad Medicina. ULA 2019</a:t>
            </a:r>
            <a:endParaRPr lang="es-VE" sz="1050" dirty="0">
              <a:solidFill>
                <a:schemeClr val="tx1">
                  <a:lumMod val="65000"/>
                  <a:lumOff val="35000"/>
                </a:schemeClr>
              </a:solidFill>
              <a:latin typeface="Comic Sans MS" pitchFamily="66" charset="0"/>
              <a:cs typeface="Arial" panose="020B0604020202020204" pitchFamily="34" charset="0"/>
            </a:endParaRPr>
          </a:p>
        </p:txBody>
      </p:sp>
      <p:sp>
        <p:nvSpPr>
          <p:cNvPr id="15" name="Rectangle 3"/>
          <p:cNvSpPr>
            <a:spLocks noChangeArrowheads="1"/>
          </p:cNvSpPr>
          <p:nvPr/>
        </p:nvSpPr>
        <p:spPr bwMode="auto">
          <a:xfrm>
            <a:off x="2275200" y="5945655"/>
            <a:ext cx="4784668" cy="268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VE" sz="11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L. </a:t>
            </a:r>
            <a:r>
              <a:rPr kumimoji="0" lang="es-VE" sz="1100" b="0" i="0"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Gravitz</a:t>
            </a:r>
            <a:r>
              <a:rPr kumimoji="0" lang="es-VE" sz="11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r>
              <a:rPr kumimoji="0" lang="es-VE" sz="1100" b="0" i="1"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The</a:t>
            </a:r>
            <a:r>
              <a:rPr kumimoji="0" lang="es-VE" sz="11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r>
              <a:rPr kumimoji="0" lang="es-VE" sz="1100" b="0" i="1"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critters</a:t>
            </a:r>
            <a:r>
              <a:rPr kumimoji="0" lang="es-VE" sz="11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r>
              <a:rPr kumimoji="0" lang="es-VE" sz="1100" b="0" i="1"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with</a:t>
            </a:r>
            <a:r>
              <a:rPr lang="es-VE" sz="1100" i="1" dirty="0" err="1">
                <a:latin typeface="Times New Roman" panose="02020603050405020304" pitchFamily="18" charset="0"/>
                <a:cs typeface="Times New Roman" panose="02020603050405020304" pitchFamily="18" charset="0"/>
              </a:rPr>
              <a:t>i</a:t>
            </a:r>
            <a:r>
              <a:rPr kumimoji="0" lang="es-VE" sz="1100" b="0" i="1"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n</a:t>
            </a:r>
            <a:r>
              <a:rPr kumimoji="0" lang="es-VE" sz="11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r>
              <a:rPr lang="es-VE" sz="1100" dirty="0" smtClean="0">
                <a:latin typeface="Times New Roman" panose="02020603050405020304" pitchFamily="18" charset="0"/>
                <a:cs typeface="Times New Roman" panose="02020603050405020304" pitchFamily="18" charset="0"/>
              </a:rPr>
              <a:t>. </a:t>
            </a:r>
            <a:r>
              <a:rPr kumimoji="0" lang="es-VE" sz="1100" b="0" i="0"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a:t>
            </a:r>
            <a:r>
              <a:rPr lang="es-VE" sz="1100" b="1" dirty="0" smtClean="0">
                <a:latin typeface="Times New Roman" panose="02020603050405020304" pitchFamily="18" charset="0"/>
                <a:cs typeface="Times New Roman" panose="02020603050405020304" pitchFamily="18" charset="0"/>
              </a:rPr>
              <a:t>2012</a:t>
            </a:r>
            <a:r>
              <a:rPr lang="es-VE" sz="1100" dirty="0" smtClean="0">
                <a:latin typeface="Times New Roman" panose="02020603050405020304" pitchFamily="18" charset="0"/>
                <a:cs typeface="Times New Roman" panose="02020603050405020304" pitchFamily="18" charset="0"/>
              </a:rPr>
              <a:t>;</a:t>
            </a:r>
            <a:r>
              <a:rPr kumimoji="0" lang="es-VE" sz="11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485,S12–S13</a:t>
            </a:r>
            <a:r>
              <a:rPr lang="es-VE" sz="1100" dirty="0" smtClean="0">
                <a:latin typeface="Times New Roman" panose="02020603050405020304" pitchFamily="18" charset="0"/>
                <a:cs typeface="Times New Roman" panose="02020603050405020304" pitchFamily="18" charset="0"/>
              </a:rPr>
              <a:t> </a:t>
            </a:r>
            <a:r>
              <a:rPr kumimoji="0" lang="es-VE" sz="11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doi:10.1038/485S12a</a:t>
            </a:r>
          </a:p>
        </p:txBody>
      </p:sp>
      <p:pic>
        <p:nvPicPr>
          <p:cNvPr id="20" name="Imagen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7" y="1422772"/>
            <a:ext cx="4124507" cy="3763613"/>
          </a:xfrm>
          <a:prstGeom prst="rect">
            <a:avLst/>
          </a:prstGeom>
          <a:effectLst>
            <a:outerShdw blurRad="50800" dist="38100" dir="2700000" algn="tl" rotWithShape="0">
              <a:prstClr val="black">
                <a:alpha val="40000"/>
              </a:prstClr>
            </a:outerShdw>
          </a:effectLst>
        </p:spPr>
      </p:pic>
      <p:sp>
        <p:nvSpPr>
          <p:cNvPr id="21" name="Rectángulo 20"/>
          <p:cNvSpPr/>
          <p:nvPr/>
        </p:nvSpPr>
        <p:spPr>
          <a:xfrm>
            <a:off x="4059514" y="5309147"/>
            <a:ext cx="4416202" cy="523220"/>
          </a:xfrm>
          <a:prstGeom prst="rect">
            <a:avLst/>
          </a:prstGeom>
        </p:spPr>
        <p:txBody>
          <a:bodyPr wrap="square">
            <a:spAutoFit/>
          </a:bodyPr>
          <a:lstStyle/>
          <a:p>
            <a:pPr algn="ctr"/>
            <a:r>
              <a:rPr lang="en-US" sz="1400" dirty="0" err="1" smtClean="0">
                <a:latin typeface="Comic Sans MS" panose="030F0702030302020204" pitchFamily="66" charset="0"/>
              </a:rPr>
              <a:t>Bacterias</a:t>
            </a:r>
            <a:r>
              <a:rPr lang="en-US" sz="1400" dirty="0" smtClean="0">
                <a:latin typeface="Comic Sans MS" panose="030F0702030302020204" pitchFamily="66" charset="0"/>
              </a:rPr>
              <a:t> </a:t>
            </a:r>
            <a:r>
              <a:rPr lang="en-US" sz="1400" dirty="0" err="1" smtClean="0">
                <a:latin typeface="Comic Sans MS" panose="030F0702030302020204" pitchFamily="66" charset="0"/>
              </a:rPr>
              <a:t>segmentadas</a:t>
            </a:r>
            <a:r>
              <a:rPr lang="en-US" sz="1400" dirty="0" smtClean="0">
                <a:latin typeface="Comic Sans MS" panose="030F0702030302020204" pitchFamily="66" charset="0"/>
              </a:rPr>
              <a:t> </a:t>
            </a:r>
            <a:r>
              <a:rPr lang="en-US" sz="1400" dirty="0" err="1" smtClean="0">
                <a:latin typeface="Comic Sans MS" panose="030F0702030302020204" pitchFamily="66" charset="0"/>
              </a:rPr>
              <a:t>filamentosas</a:t>
            </a:r>
            <a:r>
              <a:rPr lang="en-US" sz="1400" dirty="0" smtClean="0">
                <a:latin typeface="Comic Sans MS" panose="030F0702030302020204" pitchFamily="66" charset="0"/>
              </a:rPr>
              <a:t> </a:t>
            </a:r>
            <a:r>
              <a:rPr lang="en-US" sz="1400" b="1" dirty="0" smtClean="0">
                <a:latin typeface="Comic Sans MS" panose="030F0702030302020204" pitchFamily="66" charset="0"/>
              </a:rPr>
              <a:t>(SFB) </a:t>
            </a:r>
            <a:r>
              <a:rPr lang="en-US" sz="1400" dirty="0" smtClean="0">
                <a:latin typeface="Comic Sans MS" panose="030F0702030302020204" pitchFamily="66" charset="0"/>
              </a:rPr>
              <a:t>en </a:t>
            </a:r>
            <a:r>
              <a:rPr lang="en-US" sz="1400" dirty="0" err="1" smtClean="0">
                <a:latin typeface="Comic Sans MS" panose="030F0702030302020204" pitchFamily="66" charset="0"/>
              </a:rPr>
              <a:t>íleon</a:t>
            </a:r>
            <a:r>
              <a:rPr lang="en-US" sz="1400" dirty="0" smtClean="0">
                <a:latin typeface="Comic Sans MS" panose="030F0702030302020204" pitchFamily="66" charset="0"/>
              </a:rPr>
              <a:t> terminal de </a:t>
            </a:r>
            <a:r>
              <a:rPr lang="en-US" sz="1400" dirty="0" err="1" smtClean="0">
                <a:latin typeface="Comic Sans MS" panose="030F0702030302020204" pitchFamily="66" charset="0"/>
              </a:rPr>
              <a:t>ratón</a:t>
            </a:r>
            <a:r>
              <a:rPr lang="en-US" sz="1400" dirty="0" smtClean="0">
                <a:latin typeface="Comic Sans MS" panose="030F0702030302020204" pitchFamily="66" charset="0"/>
              </a:rPr>
              <a:t> 8 sem.</a:t>
            </a:r>
            <a:endParaRPr lang="es-VE" sz="1400" dirty="0">
              <a:latin typeface="Comic Sans MS" panose="030F0702030302020204" pitchFamily="66" charset="0"/>
            </a:endParaRPr>
          </a:p>
        </p:txBody>
      </p:sp>
      <p:sp>
        <p:nvSpPr>
          <p:cNvPr id="22" name="Rectángulo 21"/>
          <p:cNvSpPr/>
          <p:nvPr/>
        </p:nvSpPr>
        <p:spPr>
          <a:xfrm>
            <a:off x="313941" y="1400385"/>
            <a:ext cx="3737229" cy="3908762"/>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r>
              <a:rPr lang="en-US" sz="1600" dirty="0" err="1" smtClean="0">
                <a:latin typeface="Comic Sans MS" panose="030F0702030302020204" pitchFamily="66" charset="0"/>
              </a:rPr>
              <a:t>Ciertos</a:t>
            </a:r>
            <a:r>
              <a:rPr lang="en-US" sz="1600" dirty="0" smtClean="0">
                <a:latin typeface="Comic Sans MS" panose="030F0702030302020204" pitchFamily="66" charset="0"/>
              </a:rPr>
              <a:t> </a:t>
            </a:r>
            <a:r>
              <a:rPr lang="en-US" sz="1600" dirty="0" err="1" smtClean="0">
                <a:latin typeface="Comic Sans MS" panose="030F0702030302020204" pitchFamily="66" charset="0"/>
              </a:rPr>
              <a:t>tipos</a:t>
            </a:r>
            <a:r>
              <a:rPr lang="en-US" sz="1600" dirty="0" smtClean="0">
                <a:latin typeface="Comic Sans MS" panose="030F0702030302020204" pitchFamily="66" charset="0"/>
              </a:rPr>
              <a:t> </a:t>
            </a:r>
            <a:r>
              <a:rPr lang="en-US" sz="1600" dirty="0">
                <a:latin typeface="Comic Sans MS" panose="030F0702030302020204" pitchFamily="66" charset="0"/>
              </a:rPr>
              <a:t>de </a:t>
            </a:r>
            <a:r>
              <a:rPr lang="en-US" sz="1600" dirty="0" err="1">
                <a:latin typeface="Comic Sans MS" panose="030F0702030302020204" pitchFamily="66" charset="0"/>
              </a:rPr>
              <a:t>bacterias</a:t>
            </a:r>
            <a:r>
              <a:rPr lang="en-US" sz="1600" dirty="0">
                <a:latin typeface="Comic Sans MS" panose="030F0702030302020204" pitchFamily="66" charset="0"/>
              </a:rPr>
              <a:t> </a:t>
            </a:r>
            <a:r>
              <a:rPr lang="en-US" sz="1600" dirty="0" err="1" smtClean="0">
                <a:latin typeface="Comic Sans MS" panose="030F0702030302020204" pitchFamily="66" charset="0"/>
              </a:rPr>
              <a:t>están</a:t>
            </a:r>
            <a:r>
              <a:rPr lang="en-US" sz="1600" dirty="0" smtClean="0">
                <a:latin typeface="Comic Sans MS" panose="030F0702030302020204" pitchFamily="66" charset="0"/>
              </a:rPr>
              <a:t> en mayor </a:t>
            </a:r>
            <a:r>
              <a:rPr lang="en-US" sz="1600" dirty="0" err="1" smtClean="0">
                <a:latin typeface="Comic Sans MS" panose="030F0702030302020204" pitchFamily="66" charset="0"/>
              </a:rPr>
              <a:t>número</a:t>
            </a:r>
            <a:r>
              <a:rPr lang="en-US" sz="1600" dirty="0" smtClean="0">
                <a:latin typeface="Comic Sans MS" panose="030F0702030302020204" pitchFamily="66" charset="0"/>
              </a:rPr>
              <a:t> en humanos y </a:t>
            </a:r>
            <a:r>
              <a:rPr lang="en-US" sz="1600" dirty="0" err="1" smtClean="0">
                <a:latin typeface="Comic Sans MS" panose="030F0702030302020204" pitchFamily="66" charset="0"/>
              </a:rPr>
              <a:t>ratones</a:t>
            </a:r>
            <a:r>
              <a:rPr lang="en-US" sz="1600" dirty="0" smtClean="0">
                <a:latin typeface="Comic Sans MS" panose="030F0702030302020204" pitchFamily="66" charset="0"/>
              </a:rPr>
              <a:t> </a:t>
            </a:r>
            <a:r>
              <a:rPr lang="en-US" sz="1600" b="1" dirty="0" err="1" smtClean="0">
                <a:latin typeface="Comic Sans MS" panose="030F0702030302020204" pitchFamily="66" charset="0"/>
              </a:rPr>
              <a:t>obesos</a:t>
            </a:r>
            <a:r>
              <a:rPr lang="en-US" sz="1600" dirty="0" smtClean="0">
                <a:latin typeface="Comic Sans MS" panose="030F0702030302020204" pitchFamily="66" charset="0"/>
              </a:rPr>
              <a:t>.</a:t>
            </a:r>
          </a:p>
          <a:p>
            <a:endParaRPr lang="en-US" sz="800" dirty="0" smtClean="0">
              <a:latin typeface="Comic Sans MS" panose="030F0702030302020204" pitchFamily="66" charset="0"/>
            </a:endParaRPr>
          </a:p>
          <a:p>
            <a:r>
              <a:rPr lang="en-US" sz="1600" dirty="0" smtClean="0">
                <a:latin typeface="Comic Sans MS" panose="030F0702030302020204" pitchFamily="66" charset="0"/>
              </a:rPr>
              <a:t>La </a:t>
            </a:r>
            <a:r>
              <a:rPr lang="en-US" sz="1600" b="1" dirty="0" err="1" smtClean="0">
                <a:latin typeface="Comic Sans MS" panose="030F0702030302020204" pitchFamily="66" charset="0"/>
              </a:rPr>
              <a:t>composición</a:t>
            </a:r>
            <a:r>
              <a:rPr lang="en-US" sz="1600" b="1" dirty="0" smtClean="0">
                <a:latin typeface="Comic Sans MS" panose="030F0702030302020204" pitchFamily="66" charset="0"/>
              </a:rPr>
              <a:t> del microbiota </a:t>
            </a:r>
            <a:r>
              <a:rPr lang="en-US" sz="1600" dirty="0" err="1" smtClean="0">
                <a:latin typeface="Comic Sans MS" panose="030F0702030302020204" pitchFamily="66" charset="0"/>
              </a:rPr>
              <a:t>puede</a:t>
            </a:r>
            <a:r>
              <a:rPr lang="en-US" sz="1600" dirty="0" smtClean="0">
                <a:latin typeface="Comic Sans MS" panose="030F0702030302020204" pitchFamily="66" charset="0"/>
              </a:rPr>
              <a:t> </a:t>
            </a:r>
            <a:r>
              <a:rPr lang="en-US" sz="1600" dirty="0" err="1" smtClean="0">
                <a:latin typeface="Comic Sans MS" panose="030F0702030302020204" pitchFamily="66" charset="0"/>
              </a:rPr>
              <a:t>hacerlos</a:t>
            </a:r>
            <a:r>
              <a:rPr lang="en-US" sz="1600" dirty="0" smtClean="0">
                <a:latin typeface="Comic Sans MS" panose="030F0702030302020204" pitchFamily="66" charset="0"/>
              </a:rPr>
              <a:t> </a:t>
            </a:r>
            <a:r>
              <a:rPr lang="en-US" sz="1600" dirty="0" err="1" smtClean="0">
                <a:latin typeface="Comic Sans MS" panose="030F0702030302020204" pitchFamily="66" charset="0"/>
              </a:rPr>
              <a:t>más</a:t>
            </a:r>
            <a:r>
              <a:rPr lang="en-US" sz="1600" dirty="0" smtClean="0">
                <a:latin typeface="Comic Sans MS" panose="030F0702030302020204" pitchFamily="66" charset="0"/>
              </a:rPr>
              <a:t> </a:t>
            </a:r>
            <a:r>
              <a:rPr lang="en-US" sz="1600" dirty="0" err="1" smtClean="0">
                <a:latin typeface="Comic Sans MS" panose="030F0702030302020204" pitchFamily="66" charset="0"/>
              </a:rPr>
              <a:t>sensibles</a:t>
            </a:r>
            <a:r>
              <a:rPr lang="en-US" sz="1600" dirty="0" smtClean="0">
                <a:latin typeface="Comic Sans MS" panose="030F0702030302020204" pitchFamily="66" charset="0"/>
              </a:rPr>
              <a:t> o </a:t>
            </a:r>
            <a:r>
              <a:rPr lang="en-US" sz="1600" dirty="0" err="1" smtClean="0">
                <a:latin typeface="Comic Sans MS" panose="030F0702030302020204" pitchFamily="66" charset="0"/>
              </a:rPr>
              <a:t>resistentes</a:t>
            </a:r>
            <a:r>
              <a:rPr lang="en-US" sz="1600" dirty="0" smtClean="0">
                <a:latin typeface="Comic Sans MS" panose="030F0702030302020204" pitchFamily="66" charset="0"/>
              </a:rPr>
              <a:t> </a:t>
            </a:r>
            <a:r>
              <a:rPr lang="en-US" sz="1600" b="1" dirty="0" smtClean="0">
                <a:latin typeface="Comic Sans MS" panose="030F0702030302020204" pitchFamily="66" charset="0"/>
              </a:rPr>
              <a:t>a la insulin.</a:t>
            </a:r>
          </a:p>
          <a:p>
            <a:endParaRPr lang="en-US" sz="800" dirty="0" smtClean="0">
              <a:latin typeface="Comic Sans MS" panose="030F0702030302020204" pitchFamily="66" charset="0"/>
            </a:endParaRPr>
          </a:p>
          <a:p>
            <a:r>
              <a:rPr lang="en-US" sz="1600" dirty="0" smtClean="0">
                <a:latin typeface="Comic Sans MS" panose="030F0702030302020204" pitchFamily="66" charset="0"/>
              </a:rPr>
              <a:t>Hay </a:t>
            </a:r>
            <a:r>
              <a:rPr lang="en-US" sz="1600" dirty="0" err="1" smtClean="0">
                <a:latin typeface="Comic Sans MS" panose="030F0702030302020204" pitchFamily="66" charset="0"/>
              </a:rPr>
              <a:t>relación</a:t>
            </a:r>
            <a:r>
              <a:rPr lang="en-US" sz="1600" dirty="0" smtClean="0">
                <a:latin typeface="Comic Sans MS" panose="030F0702030302020204" pitchFamily="66" charset="0"/>
              </a:rPr>
              <a:t> entre </a:t>
            </a:r>
            <a:r>
              <a:rPr lang="en-US" sz="1600" b="1" dirty="0" err="1" smtClean="0">
                <a:latin typeface="Comic Sans MS" panose="030F0702030302020204" pitchFamily="66" charset="0"/>
              </a:rPr>
              <a:t>inflamación</a:t>
            </a:r>
            <a:r>
              <a:rPr lang="en-US" sz="1600" dirty="0" smtClean="0">
                <a:latin typeface="Comic Sans MS" panose="030F0702030302020204" pitchFamily="66" charset="0"/>
              </a:rPr>
              <a:t> </a:t>
            </a:r>
          </a:p>
          <a:p>
            <a:r>
              <a:rPr lang="en-US" sz="1600" dirty="0" smtClean="0">
                <a:latin typeface="Comic Sans MS" panose="030F0702030302020204" pitchFamily="66" charset="0"/>
              </a:rPr>
              <a:t>y </a:t>
            </a:r>
            <a:r>
              <a:rPr lang="en-US" sz="1600" b="1" dirty="0" err="1" smtClean="0">
                <a:latin typeface="Comic Sans MS" panose="030F0702030302020204" pitchFamily="66" charset="0"/>
              </a:rPr>
              <a:t>resistencia</a:t>
            </a:r>
            <a:r>
              <a:rPr lang="en-US" sz="1600" b="1" dirty="0" smtClean="0">
                <a:latin typeface="Comic Sans MS" panose="030F0702030302020204" pitchFamily="66" charset="0"/>
              </a:rPr>
              <a:t> a insulin.</a:t>
            </a:r>
          </a:p>
          <a:p>
            <a:endParaRPr lang="en-US" sz="800" dirty="0">
              <a:latin typeface="Comic Sans MS" panose="030F0702030302020204" pitchFamily="66" charset="0"/>
            </a:endParaRPr>
          </a:p>
          <a:p>
            <a:r>
              <a:rPr lang="en-US" sz="1600" dirty="0" err="1" smtClean="0">
                <a:latin typeface="Comic Sans MS" panose="030F0702030302020204" pitchFamily="66" charset="0"/>
              </a:rPr>
              <a:t>Algunas</a:t>
            </a:r>
            <a:r>
              <a:rPr lang="en-US" sz="1600" dirty="0" smtClean="0">
                <a:latin typeface="Comic Sans MS" panose="030F0702030302020204" pitchFamily="66" charset="0"/>
              </a:rPr>
              <a:t> </a:t>
            </a:r>
            <a:r>
              <a:rPr lang="en-US" sz="1600" b="1" dirty="0" err="1" smtClean="0">
                <a:latin typeface="Comic Sans MS" panose="030F0702030302020204" pitchFamily="66" charset="0"/>
              </a:rPr>
              <a:t>bacterias</a:t>
            </a:r>
            <a:r>
              <a:rPr lang="en-US" sz="1600" b="1" dirty="0" smtClean="0">
                <a:latin typeface="Comic Sans MS" panose="030F0702030302020204" pitchFamily="66" charset="0"/>
              </a:rPr>
              <a:t> en </a:t>
            </a:r>
            <a:r>
              <a:rPr lang="en-US" sz="1600" b="1" dirty="0" err="1" smtClean="0">
                <a:latin typeface="Comic Sans MS" panose="030F0702030302020204" pitchFamily="66" charset="0"/>
              </a:rPr>
              <a:t>obesos</a:t>
            </a:r>
            <a:r>
              <a:rPr lang="en-US" sz="1600" b="1" dirty="0" smtClean="0">
                <a:latin typeface="Comic Sans MS" panose="030F0702030302020204" pitchFamily="66" charset="0"/>
              </a:rPr>
              <a:t> y </a:t>
            </a:r>
            <a:r>
              <a:rPr lang="en-US" sz="1600" b="1" dirty="0" err="1" smtClean="0">
                <a:latin typeface="Comic Sans MS" panose="030F0702030302020204" pitchFamily="66" charset="0"/>
              </a:rPr>
              <a:t>resistentes</a:t>
            </a:r>
            <a:r>
              <a:rPr lang="en-US" sz="1600" b="1" dirty="0" smtClean="0">
                <a:latin typeface="Comic Sans MS" panose="030F0702030302020204" pitchFamily="66" charset="0"/>
              </a:rPr>
              <a:t> a </a:t>
            </a:r>
            <a:r>
              <a:rPr lang="en-US" sz="1600" b="1" dirty="0" err="1" smtClean="0">
                <a:latin typeface="Comic Sans MS" panose="030F0702030302020204" pitchFamily="66" charset="0"/>
              </a:rPr>
              <a:t>insulina</a:t>
            </a:r>
            <a:r>
              <a:rPr lang="en-US" sz="1600" b="1" dirty="0" smtClean="0">
                <a:latin typeface="Comic Sans MS" panose="030F0702030302020204" pitchFamily="66" charset="0"/>
              </a:rPr>
              <a:t> </a:t>
            </a:r>
            <a:r>
              <a:rPr lang="en-US" sz="1600" dirty="0" err="1" smtClean="0">
                <a:latin typeface="Comic Sans MS" panose="030F0702030302020204" pitchFamily="66" charset="0"/>
              </a:rPr>
              <a:t>pueden</a:t>
            </a:r>
            <a:r>
              <a:rPr lang="en-US" sz="1600" dirty="0" smtClean="0">
                <a:latin typeface="Comic Sans MS" panose="030F0702030302020204" pitchFamily="66" charset="0"/>
              </a:rPr>
              <a:t> </a:t>
            </a:r>
            <a:r>
              <a:rPr lang="en-US" sz="1600" dirty="0" err="1" smtClean="0">
                <a:latin typeface="Comic Sans MS" panose="030F0702030302020204" pitchFamily="66" charset="0"/>
              </a:rPr>
              <a:t>disparar</a:t>
            </a:r>
            <a:r>
              <a:rPr lang="en-US" sz="1600" dirty="0" smtClean="0">
                <a:latin typeface="Comic Sans MS" panose="030F0702030302020204" pitchFamily="66" charset="0"/>
              </a:rPr>
              <a:t> </a:t>
            </a:r>
            <a:r>
              <a:rPr lang="en-US" sz="1600" b="1" dirty="0" err="1" smtClean="0">
                <a:latin typeface="Comic Sans MS" panose="030F0702030302020204" pitchFamily="66" charset="0"/>
              </a:rPr>
              <a:t>inflamación</a:t>
            </a:r>
            <a:r>
              <a:rPr lang="en-US" sz="1600" dirty="0" smtClean="0">
                <a:latin typeface="Comic Sans MS" panose="030F0702030302020204" pitchFamily="66" charset="0"/>
              </a:rPr>
              <a:t> </a:t>
            </a:r>
            <a:r>
              <a:rPr lang="en-US" sz="1600" b="1" dirty="0" smtClean="0">
                <a:latin typeface="Comic Sans MS" panose="030F0702030302020204" pitchFamily="66" charset="0"/>
              </a:rPr>
              <a:t>de </a:t>
            </a:r>
            <a:r>
              <a:rPr lang="en-US" sz="1600" b="1" dirty="0" err="1" smtClean="0">
                <a:latin typeface="Comic Sans MS" panose="030F0702030302020204" pitchFamily="66" charset="0"/>
              </a:rPr>
              <a:t>bajo</a:t>
            </a:r>
            <a:r>
              <a:rPr lang="en-US" sz="1600" b="1" dirty="0" smtClean="0">
                <a:latin typeface="Comic Sans MS" panose="030F0702030302020204" pitchFamily="66" charset="0"/>
              </a:rPr>
              <a:t> </a:t>
            </a:r>
            <a:r>
              <a:rPr lang="en-US" sz="1600" b="1" dirty="0" err="1" smtClean="0">
                <a:latin typeface="Comic Sans MS" panose="030F0702030302020204" pitchFamily="66" charset="0"/>
              </a:rPr>
              <a:t>grado</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es</a:t>
            </a:r>
            <a:r>
              <a:rPr lang="en-US" sz="1600" dirty="0" smtClean="0">
                <a:latin typeface="Comic Sans MS" panose="030F0702030302020204" pitchFamily="66" charset="0"/>
              </a:rPr>
              <a:t> base para </a:t>
            </a:r>
            <a:r>
              <a:rPr lang="en-US" sz="1600" b="1" dirty="0" err="1" smtClean="0">
                <a:latin typeface="Comic Sans MS" panose="030F0702030302020204" pitchFamily="66" charset="0"/>
              </a:rPr>
              <a:t>enfermedades</a:t>
            </a:r>
            <a:r>
              <a:rPr lang="en-US" sz="1600" b="1" dirty="0" smtClean="0">
                <a:latin typeface="Comic Sans MS" panose="030F0702030302020204" pitchFamily="66" charset="0"/>
              </a:rPr>
              <a:t> </a:t>
            </a:r>
            <a:r>
              <a:rPr lang="en-US" sz="1600" b="1" dirty="0" err="1" smtClean="0">
                <a:latin typeface="Comic Sans MS" panose="030F0702030302020204" pitchFamily="66" charset="0"/>
              </a:rPr>
              <a:t>crónicas</a:t>
            </a:r>
            <a:r>
              <a:rPr lang="en-US" sz="1600" b="1" dirty="0" smtClean="0">
                <a:latin typeface="Comic Sans MS" panose="030F0702030302020204" pitchFamily="66" charset="0"/>
              </a:rPr>
              <a:t> </a:t>
            </a:r>
            <a:r>
              <a:rPr lang="en-US" sz="1600" dirty="0" err="1" smtClean="0">
                <a:latin typeface="Comic Sans MS" panose="030F0702030302020204" pitchFamily="66" charset="0"/>
              </a:rPr>
              <a:t>como</a:t>
            </a:r>
            <a:r>
              <a:rPr lang="en-US" sz="1600" dirty="0" smtClean="0">
                <a:latin typeface="Comic Sans MS" panose="030F0702030302020204" pitchFamily="66" charset="0"/>
              </a:rPr>
              <a:t> diabetes, </a:t>
            </a:r>
            <a:r>
              <a:rPr lang="en-US" sz="1600" dirty="0" err="1" smtClean="0">
                <a:latin typeface="Comic Sans MS" panose="030F0702030302020204" pitchFamily="66" charset="0"/>
              </a:rPr>
              <a:t>ateroesclerosis</a:t>
            </a:r>
            <a:r>
              <a:rPr lang="en-US" sz="1600" dirty="0" smtClean="0">
                <a:latin typeface="Comic Sans MS" panose="030F0702030302020204" pitchFamily="66" charset="0"/>
              </a:rPr>
              <a:t> y </a:t>
            </a:r>
            <a:r>
              <a:rPr lang="en-US" sz="1600" dirty="0" err="1" smtClean="0">
                <a:latin typeface="Comic Sans MS" panose="030F0702030302020204" pitchFamily="66" charset="0"/>
              </a:rPr>
              <a:t>neurodegeneración</a:t>
            </a:r>
            <a:endParaRPr lang="es-VE" sz="1600" dirty="0">
              <a:latin typeface="Comic Sans MS" panose="030F0702030302020204" pitchFamily="66" charset="0"/>
            </a:endParaRPr>
          </a:p>
        </p:txBody>
      </p:sp>
      <p:sp>
        <p:nvSpPr>
          <p:cNvPr id="10" name="6 CuadroTexto"/>
          <p:cNvSpPr txBox="1"/>
          <p:nvPr/>
        </p:nvSpPr>
        <p:spPr>
          <a:xfrm>
            <a:off x="157322" y="245006"/>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1" name="4 CuadroTexto"/>
          <p:cNvSpPr txBox="1"/>
          <p:nvPr/>
        </p:nvSpPr>
        <p:spPr>
          <a:xfrm>
            <a:off x="893951" y="245006"/>
            <a:ext cx="1679051"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y </a:t>
            </a:r>
          </a:p>
          <a:p>
            <a:r>
              <a:rPr lang="es-VE" sz="1400" dirty="0" err="1" smtClean="0">
                <a:latin typeface="Comic Sans MS" pitchFamily="66" charset="0"/>
              </a:rPr>
              <a:t>Enf</a:t>
            </a:r>
            <a:r>
              <a:rPr lang="es-VE" sz="1400" dirty="0" smtClean="0">
                <a:latin typeface="Comic Sans MS" pitchFamily="66" charset="0"/>
              </a:rPr>
              <a:t>. </a:t>
            </a:r>
            <a:r>
              <a:rPr lang="es-VE" sz="1400" b="1" dirty="0" smtClean="0">
                <a:latin typeface="Comic Sans MS" pitchFamily="66" charset="0"/>
              </a:rPr>
              <a:t>Metabólicas</a:t>
            </a:r>
            <a:r>
              <a:rPr lang="es-VE" sz="1400" dirty="0" smtClean="0">
                <a:latin typeface="Comic Sans MS" pitchFamily="66" charset="0"/>
              </a:rPr>
              <a:t> </a:t>
            </a:r>
          </a:p>
          <a:p>
            <a:r>
              <a:rPr lang="es-VE" sz="1400" b="1" dirty="0" smtClean="0">
                <a:latin typeface="Comic Sans MS" pitchFamily="66" charset="0"/>
              </a:rPr>
              <a:t>Obesidad</a:t>
            </a:r>
          </a:p>
        </p:txBody>
      </p:sp>
      <p:sp>
        <p:nvSpPr>
          <p:cNvPr id="9" name="2 Rectángulo"/>
          <p:cNvSpPr/>
          <p:nvPr/>
        </p:nvSpPr>
        <p:spPr>
          <a:xfrm>
            <a:off x="2843809" y="299562"/>
            <a:ext cx="4104456" cy="1015663"/>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sz="2000" dirty="0" err="1" smtClean="0">
                <a:latin typeface="Comic Sans MS" pitchFamily="66" charset="0"/>
              </a:rPr>
              <a:t>Composición</a:t>
            </a:r>
            <a:r>
              <a:rPr lang="en-US" sz="2000" dirty="0" smtClean="0">
                <a:latin typeface="Comic Sans MS" pitchFamily="66" charset="0"/>
              </a:rPr>
              <a:t> de Microbiota-</a:t>
            </a:r>
            <a:r>
              <a:rPr lang="en-US" sz="2000" dirty="0" err="1" smtClean="0">
                <a:latin typeface="Comic Sans MS" pitchFamily="66" charset="0"/>
              </a:rPr>
              <a:t>Inflamación</a:t>
            </a:r>
            <a:r>
              <a:rPr lang="en-US" sz="2000" dirty="0" smtClean="0">
                <a:latin typeface="Comic Sans MS" pitchFamily="66" charset="0"/>
              </a:rPr>
              <a:t>-</a:t>
            </a:r>
            <a:r>
              <a:rPr lang="en-US" sz="2000" dirty="0" err="1" smtClean="0">
                <a:latin typeface="Comic Sans MS" pitchFamily="66" charset="0"/>
              </a:rPr>
              <a:t>Metabolismo</a:t>
            </a:r>
            <a:r>
              <a:rPr lang="en-US" sz="2000" dirty="0" smtClean="0">
                <a:latin typeface="Comic Sans MS" pitchFamily="66" charset="0"/>
              </a:rPr>
              <a:t> </a:t>
            </a:r>
            <a:r>
              <a:rPr lang="en-US" sz="2000" dirty="0" err="1" smtClean="0">
                <a:latin typeface="Comic Sans MS" pitchFamily="66" charset="0"/>
              </a:rPr>
              <a:t>hospedero</a:t>
            </a:r>
            <a:endParaRPr lang="es-VE" sz="2000" dirty="0">
              <a:latin typeface="Comic Sans MS" pitchFamily="66" charset="0"/>
            </a:endParaRPr>
          </a:p>
        </p:txBody>
      </p:sp>
    </p:spTree>
    <p:extLst>
      <p:ext uri="{BB962C8B-B14F-4D97-AF65-F5344CB8AC3E}">
        <p14:creationId xmlns:p14="http://schemas.microsoft.com/office/powerpoint/2010/main" val="398393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079830" y="1144107"/>
            <a:ext cx="6984340" cy="5432256"/>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s-VE" dirty="0" smtClean="0">
                <a:latin typeface="Comic Sans MS" panose="030F0702030302020204" pitchFamily="66" charset="0"/>
              </a:rPr>
              <a:t>El </a:t>
            </a:r>
            <a:r>
              <a:rPr lang="es-VE" b="1" dirty="0" smtClean="0">
                <a:latin typeface="Comic Sans MS" panose="030F0702030302020204" pitchFamily="66" charset="0"/>
              </a:rPr>
              <a:t>microbiota intestinal humano </a:t>
            </a:r>
            <a:r>
              <a:rPr lang="es-VE" dirty="0" smtClean="0">
                <a:latin typeface="Comic Sans MS" panose="030F0702030302020204" pitchFamily="66" charset="0"/>
              </a:rPr>
              <a:t>está </a:t>
            </a:r>
            <a:r>
              <a:rPr lang="es-VE" b="1" dirty="0" smtClean="0">
                <a:latin typeface="Comic Sans MS" panose="030F0702030302020204" pitchFamily="66" charset="0"/>
              </a:rPr>
              <a:t>dominado por 5 </a:t>
            </a:r>
            <a:r>
              <a:rPr lang="es-VE" b="1" dirty="0" err="1" smtClean="0">
                <a:latin typeface="Comic Sans MS" panose="030F0702030302020204" pitchFamily="66" charset="0"/>
              </a:rPr>
              <a:t>phyla</a:t>
            </a:r>
            <a:r>
              <a:rPr lang="es-VE" b="1" dirty="0" smtClean="0">
                <a:latin typeface="Comic Sans MS" panose="030F0702030302020204" pitchFamily="66" charset="0"/>
              </a:rPr>
              <a:t> bacterianos</a:t>
            </a:r>
            <a:r>
              <a:rPr lang="es-VE" dirty="0" smtClean="0">
                <a:latin typeface="Comic Sans MS" panose="030F0702030302020204" pitchFamily="66" charset="0"/>
              </a:rPr>
              <a:t> :</a:t>
            </a:r>
          </a:p>
          <a:p>
            <a:endParaRPr lang="es-VE" sz="900" dirty="0">
              <a:latin typeface="Comic Sans MS" panose="030F0702030302020204" pitchFamily="66" charset="0"/>
            </a:endParaRPr>
          </a:p>
          <a:p>
            <a:pPr marL="285750" indent="-285750">
              <a:buFont typeface="Arial" panose="020B0604020202020204" pitchFamily="34" charset="0"/>
              <a:buChar char="•"/>
            </a:pPr>
            <a:r>
              <a:rPr lang="es-VE" b="1" dirty="0" err="1" smtClean="0">
                <a:latin typeface="Comic Sans MS" panose="030F0702030302020204" pitchFamily="66" charset="0"/>
              </a:rPr>
              <a:t>Firmicutes</a:t>
            </a:r>
            <a:endParaRPr lang="es-VE" b="1" dirty="0">
              <a:latin typeface="Comic Sans MS" panose="030F0702030302020204" pitchFamily="66" charset="0"/>
            </a:endParaRPr>
          </a:p>
          <a:p>
            <a:pPr marL="285750" indent="-285750">
              <a:buFont typeface="Arial" panose="020B0604020202020204" pitchFamily="34" charset="0"/>
              <a:buChar char="•"/>
            </a:pPr>
            <a:r>
              <a:rPr lang="es-VE" b="1" dirty="0" err="1" smtClean="0">
                <a:latin typeface="Comic Sans MS" panose="030F0702030302020204" pitchFamily="66" charset="0"/>
              </a:rPr>
              <a:t>Bacteroidetes</a:t>
            </a:r>
            <a:r>
              <a:rPr lang="es-VE" b="1" dirty="0" smtClean="0">
                <a:latin typeface="Comic Sans MS" panose="030F0702030302020204" pitchFamily="66" charset="0"/>
              </a:rPr>
              <a:t> </a:t>
            </a:r>
          </a:p>
          <a:p>
            <a:pPr marL="285750" indent="-285750">
              <a:buFont typeface="Arial" panose="020B0604020202020204" pitchFamily="34" charset="0"/>
              <a:buChar char="•"/>
            </a:pPr>
            <a:r>
              <a:rPr lang="es-VE" b="1" dirty="0" err="1" smtClean="0">
                <a:latin typeface="Comic Sans MS" panose="030F0702030302020204" pitchFamily="66" charset="0"/>
              </a:rPr>
              <a:t>Actinobacteria</a:t>
            </a:r>
            <a:endParaRPr lang="es-VE" b="1" dirty="0">
              <a:latin typeface="Comic Sans MS" panose="030F0702030302020204" pitchFamily="66" charset="0"/>
            </a:endParaRPr>
          </a:p>
          <a:p>
            <a:pPr marL="285750" indent="-285750">
              <a:buFont typeface="Arial" panose="020B0604020202020204" pitchFamily="34" charset="0"/>
              <a:buChar char="•"/>
            </a:pPr>
            <a:r>
              <a:rPr lang="es-VE" b="1" dirty="0" err="1" smtClean="0">
                <a:latin typeface="Comic Sans MS" panose="030F0702030302020204" pitchFamily="66" charset="0"/>
              </a:rPr>
              <a:t>Proteobacteria</a:t>
            </a:r>
            <a:r>
              <a:rPr lang="es-VE" b="1" dirty="0" smtClean="0">
                <a:latin typeface="Comic Sans MS" panose="030F0702030302020204" pitchFamily="66" charset="0"/>
              </a:rPr>
              <a:t> y</a:t>
            </a:r>
          </a:p>
          <a:p>
            <a:pPr marL="285750" indent="-285750">
              <a:buFont typeface="Arial" panose="020B0604020202020204" pitchFamily="34" charset="0"/>
              <a:buChar char="•"/>
            </a:pPr>
            <a:r>
              <a:rPr lang="es-VE" b="1" dirty="0" err="1" smtClean="0">
                <a:latin typeface="Comic Sans MS" panose="030F0702030302020204" pitchFamily="66" charset="0"/>
              </a:rPr>
              <a:t>Verrucomicrobia</a:t>
            </a:r>
            <a:endParaRPr lang="es-VE" b="1" dirty="0">
              <a:latin typeface="Comic Sans MS" panose="030F0702030302020204" pitchFamily="66" charset="0"/>
            </a:endParaRPr>
          </a:p>
          <a:p>
            <a:endParaRPr lang="es-VE" sz="800" b="1" dirty="0" smtClean="0">
              <a:latin typeface="Comic Sans MS" panose="030F0702030302020204" pitchFamily="66" charset="0"/>
            </a:endParaRPr>
          </a:p>
          <a:p>
            <a:r>
              <a:rPr lang="es-VE" b="1" dirty="0" smtClean="0">
                <a:latin typeface="Comic Sans MS" panose="030F0702030302020204" pitchFamily="66" charset="0"/>
              </a:rPr>
              <a:t>más</a:t>
            </a:r>
          </a:p>
          <a:p>
            <a:pPr marL="285750" indent="-285750">
              <a:buFont typeface="Arial" panose="020B0604020202020204" pitchFamily="34" charset="0"/>
              <a:buChar char="•"/>
            </a:pPr>
            <a:r>
              <a:rPr lang="es-VE" dirty="0" smtClean="0">
                <a:latin typeface="Comic Sans MS" panose="030F0702030302020204" pitchFamily="66" charset="0"/>
              </a:rPr>
              <a:t>1 </a:t>
            </a:r>
            <a:r>
              <a:rPr lang="es-VE" b="1" dirty="0" err="1" smtClean="0">
                <a:latin typeface="Comic Sans MS" panose="030F0702030302020204" pitchFamily="66" charset="0"/>
              </a:rPr>
              <a:t>Archaea</a:t>
            </a:r>
            <a:r>
              <a:rPr lang="es-VE" dirty="0" smtClean="0">
                <a:latin typeface="Comic Sans MS" panose="030F0702030302020204" pitchFamily="66" charset="0"/>
              </a:rPr>
              <a:t>: </a:t>
            </a:r>
            <a:r>
              <a:rPr lang="es-VE" dirty="0" err="1" smtClean="0">
                <a:latin typeface="Comic Sans MS" panose="030F0702030302020204" pitchFamily="66" charset="0"/>
              </a:rPr>
              <a:t>Euryarchaeota</a:t>
            </a:r>
            <a:r>
              <a:rPr lang="es-VE" dirty="0" smtClean="0">
                <a:latin typeface="Comic Sans MS" panose="030F0702030302020204" pitchFamily="66" charset="0"/>
              </a:rPr>
              <a:t>. </a:t>
            </a:r>
          </a:p>
          <a:p>
            <a:endParaRPr lang="es-VE" sz="800" dirty="0" smtClean="0">
              <a:latin typeface="Comic Sans MS" panose="030F0702030302020204" pitchFamily="66" charset="0"/>
            </a:endParaRPr>
          </a:p>
          <a:p>
            <a:r>
              <a:rPr lang="es-VE" b="1" dirty="0" smtClean="0">
                <a:latin typeface="Comic Sans MS" panose="030F0702030302020204" pitchFamily="66" charset="0"/>
              </a:rPr>
              <a:t>Bacterias:</a:t>
            </a:r>
          </a:p>
          <a:p>
            <a:r>
              <a:rPr lang="es-VE" dirty="0" smtClean="0">
                <a:latin typeface="Comic Sans MS" panose="030F0702030302020204" pitchFamily="66" charset="0"/>
              </a:rPr>
              <a:t>Los grupos bacterianos </a:t>
            </a:r>
            <a:r>
              <a:rPr lang="es-VE" b="1" dirty="0" smtClean="0">
                <a:latin typeface="Comic Sans MS" panose="030F0702030302020204" pitchFamily="66" charset="0"/>
              </a:rPr>
              <a:t>menos prevalentes </a:t>
            </a:r>
            <a:r>
              <a:rPr lang="es-VE" dirty="0" smtClean="0">
                <a:latin typeface="Comic Sans MS" panose="030F0702030302020204" pitchFamily="66" charset="0"/>
              </a:rPr>
              <a:t>están distribuidos entre </a:t>
            </a:r>
            <a:r>
              <a:rPr lang="es-VE" dirty="0" err="1" smtClean="0">
                <a:latin typeface="Comic Sans MS" panose="030F0702030302020204" pitchFamily="66" charset="0"/>
              </a:rPr>
              <a:t>Cyanobacteria</a:t>
            </a:r>
            <a:r>
              <a:rPr lang="es-VE" dirty="0" smtClean="0">
                <a:latin typeface="Comic Sans MS" panose="030F0702030302020204" pitchFamily="66" charset="0"/>
              </a:rPr>
              <a:t>, </a:t>
            </a:r>
            <a:r>
              <a:rPr lang="es-VE" dirty="0" err="1" smtClean="0">
                <a:latin typeface="Comic Sans MS" panose="030F0702030302020204" pitchFamily="66" charset="0"/>
              </a:rPr>
              <a:t>Fusobacteria</a:t>
            </a:r>
            <a:r>
              <a:rPr lang="es-VE" dirty="0">
                <a:latin typeface="Comic Sans MS" panose="030F0702030302020204" pitchFamily="66" charset="0"/>
              </a:rPr>
              <a:t>, </a:t>
            </a:r>
            <a:r>
              <a:rPr lang="es-VE" dirty="0" err="1">
                <a:latin typeface="Comic Sans MS" panose="030F0702030302020204" pitchFamily="66" charset="0"/>
              </a:rPr>
              <a:t>Lentisphaerae</a:t>
            </a:r>
            <a:r>
              <a:rPr lang="es-VE" dirty="0">
                <a:latin typeface="Comic Sans MS" panose="030F0702030302020204" pitchFamily="66" charset="0"/>
              </a:rPr>
              <a:t>, </a:t>
            </a:r>
            <a:r>
              <a:rPr lang="es-VE" dirty="0" err="1">
                <a:latin typeface="Comic Sans MS" panose="030F0702030302020204" pitchFamily="66" charset="0"/>
              </a:rPr>
              <a:t>Spirochaetes</a:t>
            </a:r>
            <a:r>
              <a:rPr lang="es-VE" dirty="0">
                <a:latin typeface="Comic Sans MS" panose="030F0702030302020204" pitchFamily="66" charset="0"/>
              </a:rPr>
              <a:t> </a:t>
            </a:r>
            <a:r>
              <a:rPr lang="es-VE" dirty="0" smtClean="0">
                <a:latin typeface="Comic Sans MS" panose="030F0702030302020204" pitchFamily="66" charset="0"/>
              </a:rPr>
              <a:t>y </a:t>
            </a:r>
            <a:r>
              <a:rPr lang="es-VE" dirty="0">
                <a:latin typeface="Comic Sans MS" panose="030F0702030302020204" pitchFamily="66" charset="0"/>
              </a:rPr>
              <a:t>TM7.</a:t>
            </a:r>
          </a:p>
          <a:p>
            <a:endParaRPr lang="es-VE" sz="800" dirty="0" smtClean="0">
              <a:latin typeface="Comic Sans MS" panose="030F0702030302020204" pitchFamily="66" charset="0"/>
            </a:endParaRPr>
          </a:p>
          <a:p>
            <a:r>
              <a:rPr lang="es-VE" b="1" dirty="0" smtClean="0">
                <a:latin typeface="Comic Sans MS" panose="030F0702030302020204" pitchFamily="66" charset="0"/>
              </a:rPr>
              <a:t>1. </a:t>
            </a:r>
            <a:r>
              <a:rPr lang="es-VE" b="1" dirty="0" err="1" smtClean="0">
                <a:latin typeface="Comic Sans MS" panose="030F0702030302020204" pitchFamily="66" charset="0"/>
              </a:rPr>
              <a:t>Firmicutes</a:t>
            </a:r>
            <a:r>
              <a:rPr lang="es-VE" b="1" dirty="0" smtClean="0">
                <a:latin typeface="Comic Sans MS" panose="030F0702030302020204" pitchFamily="66" charset="0"/>
              </a:rPr>
              <a:t> </a:t>
            </a:r>
            <a:r>
              <a:rPr lang="es-VE" dirty="0" smtClean="0">
                <a:latin typeface="Comic Sans MS" panose="030F0702030302020204" pitchFamily="66" charset="0"/>
              </a:rPr>
              <a:t>contiene géneros relevantes: </a:t>
            </a:r>
            <a:endParaRPr lang="es-VE" dirty="0">
              <a:latin typeface="Comic Sans MS" panose="030F0702030302020204" pitchFamily="66" charset="0"/>
            </a:endParaRPr>
          </a:p>
          <a:p>
            <a:r>
              <a:rPr lang="es-VE" dirty="0" err="1">
                <a:latin typeface="Comic Sans MS" panose="030F0702030302020204" pitchFamily="66" charset="0"/>
              </a:rPr>
              <a:t>Ruminococcus</a:t>
            </a:r>
            <a:r>
              <a:rPr lang="es-VE" dirty="0">
                <a:latin typeface="Comic Sans MS" panose="030F0702030302020204" pitchFamily="66" charset="0"/>
              </a:rPr>
              <a:t>, Clostridium, Lactobacillus </a:t>
            </a:r>
            <a:r>
              <a:rPr lang="es-VE" dirty="0" smtClean="0">
                <a:latin typeface="Comic Sans MS" panose="030F0702030302020204" pitchFamily="66" charset="0"/>
              </a:rPr>
              <a:t>(varias cepas que son probióticos), y los productores de butirato: </a:t>
            </a:r>
            <a:r>
              <a:rPr lang="es-VE" dirty="0" err="1" smtClean="0">
                <a:latin typeface="Comic Sans MS" panose="030F0702030302020204" pitchFamily="66" charset="0"/>
              </a:rPr>
              <a:t>Eubacterium</a:t>
            </a:r>
            <a:r>
              <a:rPr lang="es-VE" dirty="0" smtClean="0">
                <a:latin typeface="Comic Sans MS" panose="030F0702030302020204" pitchFamily="66" charset="0"/>
              </a:rPr>
              <a:t>, </a:t>
            </a:r>
            <a:r>
              <a:rPr lang="es-VE" dirty="0" err="1" smtClean="0">
                <a:latin typeface="Comic Sans MS" panose="030F0702030302020204" pitchFamily="66" charset="0"/>
              </a:rPr>
              <a:t>Faecalibacterium</a:t>
            </a:r>
            <a:r>
              <a:rPr lang="es-VE" dirty="0" smtClean="0">
                <a:latin typeface="Comic Sans MS" panose="030F0702030302020204" pitchFamily="66" charset="0"/>
              </a:rPr>
              <a:t> y </a:t>
            </a:r>
            <a:r>
              <a:rPr lang="es-VE" dirty="0" err="1">
                <a:latin typeface="Comic Sans MS" panose="030F0702030302020204" pitchFamily="66" charset="0"/>
              </a:rPr>
              <a:t>Roseburia</a:t>
            </a:r>
            <a:r>
              <a:rPr lang="es-VE" dirty="0" smtClean="0">
                <a:latin typeface="Comic Sans MS" panose="030F0702030302020204" pitchFamily="66" charset="0"/>
              </a:rPr>
              <a:t>.</a:t>
            </a:r>
          </a:p>
          <a:p>
            <a:endParaRPr lang="es-VE" sz="800" dirty="0">
              <a:latin typeface="Comic Sans MS" panose="030F0702030302020204" pitchFamily="66" charset="0"/>
            </a:endParaRPr>
          </a:p>
        </p:txBody>
      </p:sp>
      <p:sp>
        <p:nvSpPr>
          <p:cNvPr id="6" name="5 CuadroTexto"/>
          <p:cNvSpPr txBox="1"/>
          <p:nvPr/>
        </p:nvSpPr>
        <p:spPr>
          <a:xfrm>
            <a:off x="2895098" y="446491"/>
            <a:ext cx="3353803" cy="461665"/>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itchFamily="66" charset="0"/>
              </a:rPr>
              <a:t>Microbios dominantes</a:t>
            </a:r>
          </a:p>
        </p:txBody>
      </p:sp>
      <p:sp>
        <p:nvSpPr>
          <p:cNvPr id="7" name="Rectángulo 6"/>
          <p:cNvSpPr/>
          <p:nvPr/>
        </p:nvSpPr>
        <p:spPr>
          <a:xfrm>
            <a:off x="4493441" y="2132856"/>
            <a:ext cx="3510920" cy="400110"/>
          </a:xfrm>
          <a:prstGeom prst="rect">
            <a:avLst/>
          </a:prstGeom>
          <a:solidFill>
            <a:schemeClr val="bg1"/>
          </a:solidFill>
        </p:spPr>
        <p:txBody>
          <a:bodyPr wrap="square">
            <a:spAutoFit/>
          </a:bodyPr>
          <a:lstStyle/>
          <a:p>
            <a:r>
              <a:rPr lang="es-VE" sz="1000" dirty="0" smtClean="0">
                <a:latin typeface="Times New Roman" panose="02020603050405020304" pitchFamily="18" charset="0"/>
                <a:cs typeface="Times New Roman" panose="02020603050405020304" pitchFamily="18" charset="0"/>
              </a:rPr>
              <a:t>V. </a:t>
            </a:r>
            <a:r>
              <a:rPr lang="es-VE" sz="1000" dirty="0" err="1" smtClean="0">
                <a:latin typeface="Times New Roman" panose="02020603050405020304" pitchFamily="18" charset="0"/>
                <a:cs typeface="Times New Roman" panose="02020603050405020304" pitchFamily="18" charset="0"/>
              </a:rPr>
              <a:t>Tremaroli</a:t>
            </a:r>
            <a:r>
              <a:rPr lang="es-VE" sz="1000" dirty="0" smtClean="0">
                <a:latin typeface="Times New Roman" panose="02020603050405020304" pitchFamily="18" charset="0"/>
                <a:cs typeface="Times New Roman" panose="02020603050405020304" pitchFamily="18" charset="0"/>
              </a:rPr>
              <a:t>, F. </a:t>
            </a:r>
            <a:r>
              <a:rPr lang="es-VE" sz="1000" dirty="0" err="1" smtClean="0">
                <a:latin typeface="Times New Roman" panose="02020603050405020304" pitchFamily="18" charset="0"/>
                <a:cs typeface="Times New Roman" panose="02020603050405020304" pitchFamily="18" charset="0"/>
              </a:rPr>
              <a:t>Backhed</a:t>
            </a:r>
            <a:r>
              <a:rPr lang="es-VE" sz="1000" dirty="0" smtClean="0">
                <a:latin typeface="Times New Roman" panose="02020603050405020304" pitchFamily="18" charset="0"/>
                <a:cs typeface="Times New Roman" panose="02020603050405020304" pitchFamily="18" charset="0"/>
              </a:rPr>
              <a:t>. </a:t>
            </a:r>
            <a:r>
              <a:rPr lang="en-US" sz="1000" i="1" dirty="0">
                <a:latin typeface="Times New Roman" panose="02020603050405020304" pitchFamily="18" charset="0"/>
                <a:cs typeface="Times New Roman" panose="02020603050405020304" pitchFamily="18" charset="0"/>
              </a:rPr>
              <a:t>Functional interactions between the gut microbiota and host metabolism </a:t>
            </a:r>
            <a:r>
              <a:rPr lang="es-VE" sz="1000" dirty="0" err="1" smtClean="0">
                <a:latin typeface="Times New Roman" panose="02020603050405020304" pitchFamily="18" charset="0"/>
                <a:cs typeface="Times New Roman" panose="02020603050405020304" pitchFamily="18" charset="0"/>
              </a:rPr>
              <a:t>Nature</a:t>
            </a:r>
            <a:r>
              <a:rPr lang="es-VE" sz="1000" dirty="0" smtClean="0">
                <a:latin typeface="Times New Roman" panose="02020603050405020304" pitchFamily="18" charset="0"/>
                <a:cs typeface="Times New Roman" panose="02020603050405020304" pitchFamily="18" charset="0"/>
              </a:rPr>
              <a:t> 2012 ;489:242–249 </a:t>
            </a:r>
            <a:endParaRPr lang="es-VE" sz="1000" dirty="0">
              <a:latin typeface="Times New Roman" panose="02020603050405020304" pitchFamily="18" charset="0"/>
              <a:cs typeface="Times New Roman" panose="02020603050405020304" pitchFamily="18" charset="0"/>
            </a:endParaRPr>
          </a:p>
        </p:txBody>
      </p:sp>
      <p:sp>
        <p:nvSpPr>
          <p:cNvPr id="8" name="7 CuadroTexto"/>
          <p:cNvSpPr txBox="1"/>
          <p:nvPr/>
        </p:nvSpPr>
        <p:spPr>
          <a:xfrm>
            <a:off x="6771235" y="6611779"/>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9" name="6 CuadroTexto"/>
          <p:cNvSpPr txBox="1"/>
          <p:nvPr/>
        </p:nvSpPr>
        <p:spPr>
          <a:xfrm>
            <a:off x="157322" y="245006"/>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0" name="4 CuadroTexto"/>
          <p:cNvSpPr txBox="1"/>
          <p:nvPr/>
        </p:nvSpPr>
        <p:spPr>
          <a:xfrm>
            <a:off x="893951" y="245006"/>
            <a:ext cx="1679051"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y </a:t>
            </a:r>
          </a:p>
          <a:p>
            <a:r>
              <a:rPr lang="es-VE" sz="1400" dirty="0" err="1" smtClean="0">
                <a:latin typeface="Comic Sans MS" pitchFamily="66" charset="0"/>
              </a:rPr>
              <a:t>Enf</a:t>
            </a:r>
            <a:r>
              <a:rPr lang="es-VE" sz="1400" dirty="0" smtClean="0">
                <a:latin typeface="Comic Sans MS" pitchFamily="66" charset="0"/>
              </a:rPr>
              <a:t>. </a:t>
            </a:r>
            <a:r>
              <a:rPr lang="es-VE" sz="1400" b="1" dirty="0" smtClean="0">
                <a:latin typeface="Comic Sans MS" pitchFamily="66" charset="0"/>
              </a:rPr>
              <a:t>Metabólicas</a:t>
            </a:r>
            <a:r>
              <a:rPr lang="es-VE" sz="1400" dirty="0" smtClean="0">
                <a:latin typeface="Comic Sans MS" pitchFamily="66" charset="0"/>
              </a:rPr>
              <a:t> </a:t>
            </a:r>
          </a:p>
          <a:p>
            <a:r>
              <a:rPr lang="es-VE" sz="1400" b="1" dirty="0" smtClean="0">
                <a:latin typeface="Comic Sans MS" pitchFamily="66" charset="0"/>
              </a:rPr>
              <a:t>Obesidad</a:t>
            </a:r>
          </a:p>
        </p:txBody>
      </p:sp>
    </p:spTree>
    <p:extLst>
      <p:ext uri="{BB962C8B-B14F-4D97-AF65-F5344CB8AC3E}">
        <p14:creationId xmlns:p14="http://schemas.microsoft.com/office/powerpoint/2010/main" val="33072572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297385" y="1506020"/>
            <a:ext cx="6552728" cy="4278094"/>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endParaRPr lang="es-VE" sz="800" b="1" dirty="0" smtClean="0">
              <a:latin typeface="Comic Sans MS" panose="030F0702030302020204" pitchFamily="66" charset="0"/>
            </a:endParaRPr>
          </a:p>
          <a:p>
            <a:r>
              <a:rPr lang="es-VE" b="1" dirty="0">
                <a:latin typeface="Comic Sans MS" panose="030F0702030302020204" pitchFamily="66" charset="0"/>
              </a:rPr>
              <a:t>2. </a:t>
            </a:r>
            <a:r>
              <a:rPr lang="es-VE" b="1" dirty="0" err="1" smtClean="0">
                <a:latin typeface="Comic Sans MS" panose="030F0702030302020204" pitchFamily="66" charset="0"/>
              </a:rPr>
              <a:t>Bacteroidetes</a:t>
            </a:r>
            <a:r>
              <a:rPr lang="es-VE" dirty="0" smtClean="0">
                <a:latin typeface="Comic Sans MS" panose="030F0702030302020204" pitchFamily="66" charset="0"/>
              </a:rPr>
              <a:t>: </a:t>
            </a:r>
            <a:r>
              <a:rPr lang="es-VE" dirty="0">
                <a:latin typeface="Comic Sans MS" panose="030F0702030302020204" pitchFamily="66" charset="0"/>
              </a:rPr>
              <a:t>Bacteroides, </a:t>
            </a:r>
            <a:r>
              <a:rPr lang="es-VE" dirty="0" err="1">
                <a:latin typeface="Comic Sans MS" panose="030F0702030302020204" pitchFamily="66" charset="0"/>
              </a:rPr>
              <a:t>Prevotella</a:t>
            </a:r>
            <a:r>
              <a:rPr lang="es-VE" dirty="0">
                <a:latin typeface="Comic Sans MS" panose="030F0702030302020204" pitchFamily="66" charset="0"/>
              </a:rPr>
              <a:t> </a:t>
            </a:r>
            <a:r>
              <a:rPr lang="es-VE" dirty="0" smtClean="0">
                <a:latin typeface="Comic Sans MS" panose="030F0702030302020204" pitchFamily="66" charset="0"/>
              </a:rPr>
              <a:t>y </a:t>
            </a:r>
            <a:r>
              <a:rPr lang="es-VE" dirty="0" err="1">
                <a:latin typeface="Comic Sans MS" panose="030F0702030302020204" pitchFamily="66" charset="0"/>
              </a:rPr>
              <a:t>Xylanibacter</a:t>
            </a:r>
            <a:r>
              <a:rPr lang="es-VE" dirty="0">
                <a:latin typeface="Comic Sans MS" panose="030F0702030302020204" pitchFamily="66" charset="0"/>
              </a:rPr>
              <a:t> </a:t>
            </a:r>
            <a:r>
              <a:rPr lang="es-VE" dirty="0" smtClean="0">
                <a:latin typeface="Comic Sans MS" panose="030F0702030302020204" pitchFamily="66" charset="0"/>
              </a:rPr>
              <a:t>degradan una serie de glicanos complejos.</a:t>
            </a:r>
            <a:endParaRPr lang="es-VE" dirty="0">
              <a:latin typeface="Comic Sans MS" panose="030F0702030302020204" pitchFamily="66" charset="0"/>
            </a:endParaRPr>
          </a:p>
          <a:p>
            <a:endParaRPr lang="es-VE" sz="1000" b="1" dirty="0" smtClean="0">
              <a:latin typeface="Comic Sans MS" panose="030F0702030302020204" pitchFamily="66" charset="0"/>
            </a:endParaRPr>
          </a:p>
          <a:p>
            <a:r>
              <a:rPr lang="es-VE" b="1" dirty="0" smtClean="0">
                <a:latin typeface="Comic Sans MS" panose="030F0702030302020204" pitchFamily="66" charset="0"/>
              </a:rPr>
              <a:t>3</a:t>
            </a:r>
            <a:r>
              <a:rPr lang="es-VE" b="1" dirty="0">
                <a:latin typeface="Comic Sans MS" panose="030F0702030302020204" pitchFamily="66" charset="0"/>
              </a:rPr>
              <a:t>. </a:t>
            </a:r>
            <a:r>
              <a:rPr lang="es-VE" b="1" dirty="0" err="1" smtClean="0">
                <a:latin typeface="Comic Sans MS" panose="030F0702030302020204" pitchFamily="66" charset="0"/>
              </a:rPr>
              <a:t>Actinobacteria</a:t>
            </a:r>
            <a:r>
              <a:rPr lang="es-VE" b="1" dirty="0" smtClean="0">
                <a:latin typeface="Comic Sans MS" panose="030F0702030302020204" pitchFamily="66" charset="0"/>
              </a:rPr>
              <a:t>: </a:t>
            </a:r>
            <a:r>
              <a:rPr lang="es-VE" dirty="0" err="1" smtClean="0">
                <a:latin typeface="Comic Sans MS" panose="030F0702030302020204" pitchFamily="66" charset="0"/>
              </a:rPr>
              <a:t>Collinsella</a:t>
            </a:r>
            <a:r>
              <a:rPr lang="es-VE" dirty="0" smtClean="0">
                <a:latin typeface="Comic Sans MS" panose="030F0702030302020204" pitchFamily="66" charset="0"/>
              </a:rPr>
              <a:t> y </a:t>
            </a:r>
            <a:r>
              <a:rPr lang="es-VE" b="1" dirty="0">
                <a:latin typeface="Comic Sans MS" panose="030F0702030302020204" pitchFamily="66" charset="0"/>
              </a:rPr>
              <a:t>Bifidobacterium</a:t>
            </a:r>
            <a:r>
              <a:rPr lang="es-VE" dirty="0">
                <a:latin typeface="Comic Sans MS" panose="030F0702030302020204" pitchFamily="66" charset="0"/>
              </a:rPr>
              <a:t> </a:t>
            </a:r>
            <a:r>
              <a:rPr lang="es-VE" dirty="0" smtClean="0">
                <a:latin typeface="Comic Sans MS" panose="030F0702030302020204" pitchFamily="66" charset="0"/>
              </a:rPr>
              <a:t>(el cual contiene cepas </a:t>
            </a:r>
            <a:r>
              <a:rPr lang="es-VE" dirty="0" err="1" smtClean="0">
                <a:latin typeface="Comic Sans MS" panose="030F0702030302020204" pitchFamily="66" charset="0"/>
              </a:rPr>
              <a:t>probióticas</a:t>
            </a:r>
            <a:r>
              <a:rPr lang="es-VE" dirty="0" smtClean="0">
                <a:latin typeface="Comic Sans MS" panose="030F0702030302020204" pitchFamily="66" charset="0"/>
              </a:rPr>
              <a:t>). </a:t>
            </a:r>
            <a:endParaRPr lang="es-VE" b="1" dirty="0" smtClean="0">
              <a:latin typeface="Comic Sans MS" panose="030F0702030302020204" pitchFamily="66" charset="0"/>
            </a:endParaRPr>
          </a:p>
          <a:p>
            <a:endParaRPr lang="es-VE" sz="1000" b="1" dirty="0">
              <a:latin typeface="Comic Sans MS" panose="030F0702030302020204" pitchFamily="66" charset="0"/>
            </a:endParaRPr>
          </a:p>
          <a:p>
            <a:r>
              <a:rPr lang="es-VE" b="1" dirty="0" smtClean="0">
                <a:latin typeface="Comic Sans MS" panose="030F0702030302020204" pitchFamily="66" charset="0"/>
              </a:rPr>
              <a:t>4. </a:t>
            </a:r>
            <a:r>
              <a:rPr lang="es-VE" b="1" dirty="0" err="1" smtClean="0">
                <a:latin typeface="Comic Sans MS" panose="030F0702030302020204" pitchFamily="66" charset="0"/>
              </a:rPr>
              <a:t>Proteobacteria</a:t>
            </a:r>
            <a:r>
              <a:rPr lang="es-VE" dirty="0" smtClean="0">
                <a:latin typeface="Comic Sans MS" panose="030F0702030302020204" pitchFamily="66" charset="0"/>
              </a:rPr>
              <a:t> comunes son </a:t>
            </a:r>
            <a:r>
              <a:rPr lang="es-VE" b="1" dirty="0">
                <a:latin typeface="Comic Sans MS" panose="030F0702030302020204" pitchFamily="66" charset="0"/>
              </a:rPr>
              <a:t>Escherichia</a:t>
            </a:r>
            <a:r>
              <a:rPr lang="es-VE" dirty="0">
                <a:latin typeface="Comic Sans MS" panose="030F0702030302020204" pitchFamily="66" charset="0"/>
              </a:rPr>
              <a:t> </a:t>
            </a:r>
            <a:r>
              <a:rPr lang="es-VE" dirty="0" smtClean="0">
                <a:latin typeface="Comic Sans MS" panose="030F0702030302020204" pitchFamily="66" charset="0"/>
              </a:rPr>
              <a:t>(de la familia </a:t>
            </a:r>
            <a:r>
              <a:rPr lang="es-VE" dirty="0" err="1" smtClean="0">
                <a:latin typeface="Comic Sans MS" panose="030F0702030302020204" pitchFamily="66" charset="0"/>
              </a:rPr>
              <a:t>Enterobacteriaceae</a:t>
            </a:r>
            <a:r>
              <a:rPr lang="es-VE" dirty="0" smtClean="0">
                <a:latin typeface="Comic Sans MS" panose="030F0702030302020204" pitchFamily="66" charset="0"/>
              </a:rPr>
              <a:t>) y </a:t>
            </a:r>
            <a:r>
              <a:rPr lang="es-VE" b="1" dirty="0" err="1">
                <a:latin typeface="Comic Sans MS" panose="030F0702030302020204" pitchFamily="66" charset="0"/>
              </a:rPr>
              <a:t>Desulfovibrio</a:t>
            </a:r>
            <a:r>
              <a:rPr lang="es-VE" dirty="0">
                <a:latin typeface="Comic Sans MS" panose="030F0702030302020204" pitchFamily="66" charset="0"/>
              </a:rPr>
              <a:t> </a:t>
            </a:r>
            <a:r>
              <a:rPr lang="es-VE" dirty="0" smtClean="0">
                <a:latin typeface="Comic Sans MS" panose="030F0702030302020204" pitchFamily="66" charset="0"/>
              </a:rPr>
              <a:t>(que contiene bacterias reductoras de sulfato). </a:t>
            </a:r>
          </a:p>
          <a:p>
            <a:endParaRPr lang="es-VE" sz="1000" b="1" dirty="0" smtClean="0">
              <a:latin typeface="Comic Sans MS" panose="030F0702030302020204" pitchFamily="66" charset="0"/>
            </a:endParaRPr>
          </a:p>
          <a:p>
            <a:r>
              <a:rPr lang="es-VE" b="1" dirty="0" smtClean="0">
                <a:latin typeface="Comic Sans MS" panose="030F0702030302020204" pitchFamily="66" charset="0"/>
              </a:rPr>
              <a:t>5. </a:t>
            </a:r>
            <a:r>
              <a:rPr lang="es-VE" b="1" dirty="0" err="1" smtClean="0">
                <a:latin typeface="Comic Sans MS" panose="030F0702030302020204" pitchFamily="66" charset="0"/>
              </a:rPr>
              <a:t>Verrucomicrobia</a:t>
            </a:r>
            <a:r>
              <a:rPr lang="es-VE" dirty="0" smtClean="0">
                <a:latin typeface="Comic Sans MS" panose="030F0702030302020204" pitchFamily="66" charset="0"/>
              </a:rPr>
              <a:t> recientemente descubierta, incluye </a:t>
            </a:r>
            <a:r>
              <a:rPr lang="es-VE" b="1" dirty="0" err="1" smtClean="0">
                <a:latin typeface="Comic Sans MS" panose="030F0702030302020204" pitchFamily="66" charset="0"/>
              </a:rPr>
              <a:t>Akkermansia</a:t>
            </a:r>
            <a:r>
              <a:rPr lang="es-VE" dirty="0" smtClean="0">
                <a:latin typeface="Comic Sans MS" panose="030F0702030302020204" pitchFamily="66" charset="0"/>
              </a:rPr>
              <a:t> (que se especializa en degradar moco).</a:t>
            </a:r>
          </a:p>
          <a:p>
            <a:endParaRPr lang="es-VE" sz="1000" dirty="0">
              <a:latin typeface="Comic Sans MS" panose="030F0702030302020204" pitchFamily="66" charset="0"/>
            </a:endParaRPr>
          </a:p>
          <a:p>
            <a:r>
              <a:rPr lang="es-VE" b="1" dirty="0" err="1" smtClean="0">
                <a:latin typeface="Comic Sans MS" panose="030F0702030302020204" pitchFamily="66" charset="0"/>
              </a:rPr>
              <a:t>Archaea</a:t>
            </a:r>
            <a:r>
              <a:rPr lang="es-VE" b="1" dirty="0" smtClean="0">
                <a:latin typeface="Comic Sans MS" panose="030F0702030302020204" pitchFamily="66" charset="0"/>
              </a:rPr>
              <a:t>:</a:t>
            </a:r>
          </a:p>
          <a:p>
            <a:r>
              <a:rPr lang="es-VE" b="1" dirty="0" err="1" smtClean="0">
                <a:latin typeface="Comic Sans MS" panose="030F0702030302020204" pitchFamily="66" charset="0"/>
              </a:rPr>
              <a:t>Euryarchaeota</a:t>
            </a:r>
            <a:r>
              <a:rPr lang="es-VE" dirty="0" smtClean="0">
                <a:latin typeface="Comic Sans MS" panose="030F0702030302020204" pitchFamily="66" charset="0"/>
              </a:rPr>
              <a:t> contiene el prevalente </a:t>
            </a:r>
            <a:r>
              <a:rPr lang="es-VE" dirty="0" err="1" smtClean="0">
                <a:latin typeface="Comic Sans MS" panose="030F0702030302020204" pitchFamily="66" charset="0"/>
              </a:rPr>
              <a:t>Methanobrevibacter</a:t>
            </a:r>
            <a:r>
              <a:rPr lang="es-VE" dirty="0" smtClean="0">
                <a:latin typeface="Comic Sans MS" panose="030F0702030302020204" pitchFamily="66" charset="0"/>
              </a:rPr>
              <a:t> (implicado en continuación de </a:t>
            </a:r>
            <a:r>
              <a:rPr lang="es-VE" dirty="0" err="1" smtClean="0">
                <a:latin typeface="Comic Sans MS" panose="030F0702030302020204" pitchFamily="66" charset="0"/>
              </a:rPr>
              <a:t>metanogénesis</a:t>
            </a:r>
            <a:r>
              <a:rPr lang="es-VE" dirty="0" smtClean="0">
                <a:latin typeface="Comic Sans MS" panose="030F0702030302020204" pitchFamily="66" charset="0"/>
              </a:rPr>
              <a:t> intestinal). </a:t>
            </a:r>
          </a:p>
          <a:p>
            <a:endParaRPr lang="es-VE" sz="800" dirty="0">
              <a:latin typeface="Comic Sans MS" panose="030F0702030302020204" pitchFamily="66" charset="0"/>
            </a:endParaRPr>
          </a:p>
        </p:txBody>
      </p:sp>
      <p:sp>
        <p:nvSpPr>
          <p:cNvPr id="6" name="5 CuadroTexto"/>
          <p:cNvSpPr txBox="1"/>
          <p:nvPr/>
        </p:nvSpPr>
        <p:spPr>
          <a:xfrm>
            <a:off x="2895098" y="931794"/>
            <a:ext cx="3353803" cy="461665"/>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itchFamily="66" charset="0"/>
              </a:rPr>
              <a:t>Microbios dominantes</a:t>
            </a:r>
          </a:p>
        </p:txBody>
      </p:sp>
      <p:sp>
        <p:nvSpPr>
          <p:cNvPr id="7" name="Rectángulo 6"/>
          <p:cNvSpPr/>
          <p:nvPr/>
        </p:nvSpPr>
        <p:spPr>
          <a:xfrm>
            <a:off x="1601690" y="5921291"/>
            <a:ext cx="5940618" cy="430887"/>
          </a:xfrm>
          <a:prstGeom prst="rect">
            <a:avLst/>
          </a:prstGeom>
        </p:spPr>
        <p:txBody>
          <a:bodyPr wrap="square">
            <a:spAutoFit/>
          </a:bodyPr>
          <a:lstStyle/>
          <a:p>
            <a:pPr algn="ctr"/>
            <a:r>
              <a:rPr lang="es-VE" sz="1100" dirty="0" smtClean="0">
                <a:latin typeface="Times New Roman" panose="02020603050405020304" pitchFamily="18" charset="0"/>
                <a:cs typeface="Times New Roman" panose="02020603050405020304" pitchFamily="18" charset="0"/>
              </a:rPr>
              <a:t>V. </a:t>
            </a:r>
            <a:r>
              <a:rPr lang="es-VE" sz="1100" dirty="0" err="1" smtClean="0">
                <a:latin typeface="Times New Roman" panose="02020603050405020304" pitchFamily="18" charset="0"/>
                <a:cs typeface="Times New Roman" panose="02020603050405020304" pitchFamily="18" charset="0"/>
              </a:rPr>
              <a:t>Tremaroli</a:t>
            </a:r>
            <a:r>
              <a:rPr lang="es-VE" sz="1100" dirty="0" smtClean="0">
                <a:latin typeface="Times New Roman" panose="02020603050405020304" pitchFamily="18" charset="0"/>
                <a:cs typeface="Times New Roman" panose="02020603050405020304" pitchFamily="18" charset="0"/>
              </a:rPr>
              <a:t>, F. </a:t>
            </a:r>
            <a:r>
              <a:rPr lang="es-VE" sz="1100" dirty="0" err="1" smtClean="0">
                <a:latin typeface="Times New Roman" panose="02020603050405020304" pitchFamily="18" charset="0"/>
                <a:cs typeface="Times New Roman" panose="02020603050405020304" pitchFamily="18" charset="0"/>
              </a:rPr>
              <a:t>Backhed</a:t>
            </a:r>
            <a:r>
              <a:rPr lang="es-VE" sz="1100" dirty="0" smtClean="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Functional interactions between the gut microbiota and host </a:t>
            </a:r>
            <a:r>
              <a:rPr lang="en-US" sz="1100" i="1" dirty="0" smtClean="0">
                <a:latin typeface="Times New Roman" panose="02020603050405020304" pitchFamily="18" charset="0"/>
                <a:cs typeface="Times New Roman" panose="02020603050405020304" pitchFamily="18" charset="0"/>
              </a:rPr>
              <a:t>metabolism. .</a:t>
            </a:r>
            <a:r>
              <a:rPr lang="es-VE" sz="1100" dirty="0" err="1" smtClean="0">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2012 ;489:242–249 </a:t>
            </a:r>
            <a:endParaRPr lang="es-VE" sz="1100" dirty="0">
              <a:latin typeface="Times New Roman" panose="02020603050405020304" pitchFamily="18" charset="0"/>
              <a:cs typeface="Times New Roman" panose="02020603050405020304" pitchFamily="18" charset="0"/>
            </a:endParaRPr>
          </a:p>
        </p:txBody>
      </p:sp>
      <p:sp>
        <p:nvSpPr>
          <p:cNvPr id="8" name="7 CuadroTexto"/>
          <p:cNvSpPr txBox="1"/>
          <p:nvPr/>
        </p:nvSpPr>
        <p:spPr>
          <a:xfrm>
            <a:off x="6663731" y="6495147"/>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9" name="6 CuadroTexto"/>
          <p:cNvSpPr txBox="1"/>
          <p:nvPr/>
        </p:nvSpPr>
        <p:spPr>
          <a:xfrm>
            <a:off x="157322" y="245006"/>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0" name="4 CuadroTexto"/>
          <p:cNvSpPr txBox="1"/>
          <p:nvPr/>
        </p:nvSpPr>
        <p:spPr>
          <a:xfrm>
            <a:off x="893951" y="245006"/>
            <a:ext cx="1679051"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y </a:t>
            </a:r>
          </a:p>
          <a:p>
            <a:r>
              <a:rPr lang="es-VE" sz="1400" dirty="0" err="1" smtClean="0">
                <a:latin typeface="Comic Sans MS" pitchFamily="66" charset="0"/>
              </a:rPr>
              <a:t>Enf</a:t>
            </a:r>
            <a:r>
              <a:rPr lang="es-VE" sz="1400" dirty="0" smtClean="0">
                <a:latin typeface="Comic Sans MS" pitchFamily="66" charset="0"/>
              </a:rPr>
              <a:t>. </a:t>
            </a:r>
            <a:r>
              <a:rPr lang="es-VE" sz="1400" b="1" dirty="0" smtClean="0">
                <a:latin typeface="Comic Sans MS" pitchFamily="66" charset="0"/>
              </a:rPr>
              <a:t>Metabólicas</a:t>
            </a:r>
            <a:r>
              <a:rPr lang="es-VE" sz="1400" dirty="0" smtClean="0">
                <a:latin typeface="Comic Sans MS" pitchFamily="66" charset="0"/>
              </a:rPr>
              <a:t> </a:t>
            </a:r>
          </a:p>
          <a:p>
            <a:r>
              <a:rPr lang="es-VE" sz="1400" b="1" dirty="0" smtClean="0">
                <a:latin typeface="Comic Sans MS" pitchFamily="66" charset="0"/>
              </a:rPr>
              <a:t>Obesidad</a:t>
            </a:r>
          </a:p>
        </p:txBody>
      </p:sp>
    </p:spTree>
    <p:extLst>
      <p:ext uri="{BB962C8B-B14F-4D97-AF65-F5344CB8AC3E}">
        <p14:creationId xmlns:p14="http://schemas.microsoft.com/office/powerpoint/2010/main" val="6335461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055714" y="1355039"/>
            <a:ext cx="5474934" cy="4124206"/>
          </a:xfrm>
          <a:prstGeom prst="rect">
            <a:avLst/>
          </a:prstGeom>
          <a:solidFill>
            <a:srgbClr val="FCD6B6"/>
          </a:solidFill>
          <a:ln w="28575">
            <a:solidFill>
              <a:srgbClr val="0047D6"/>
            </a:solidFill>
          </a:ln>
          <a:effectLst>
            <a:outerShdw blurRad="50800" dist="38100" dir="2700000" algn="tl" rotWithShape="0">
              <a:prstClr val="black">
                <a:alpha val="40000"/>
              </a:prstClr>
            </a:outerShdw>
          </a:effectLst>
        </p:spPr>
        <p:txBody>
          <a:bodyPr wrap="square">
            <a:spAutoFit/>
          </a:bodyPr>
          <a:lstStyle/>
          <a:p>
            <a:endParaRPr lang="en-US" sz="1000" dirty="0" smtClean="0">
              <a:latin typeface="Comic Sans MS" panose="030F0702030302020204" pitchFamily="66" charset="0"/>
            </a:endParaRPr>
          </a:p>
          <a:p>
            <a:pPr algn="ctr"/>
            <a:r>
              <a:rPr lang="en-US" sz="2400" dirty="0" smtClean="0">
                <a:latin typeface="Comic Sans MS" panose="030F0702030302020204" pitchFamily="66" charset="0"/>
              </a:rPr>
              <a:t>Hay </a:t>
            </a:r>
            <a:r>
              <a:rPr lang="en-US" sz="2400" dirty="0" err="1" smtClean="0">
                <a:latin typeface="Comic Sans MS" panose="030F0702030302020204" pitchFamily="66" charset="0"/>
              </a:rPr>
              <a:t>cuatro</a:t>
            </a:r>
            <a:r>
              <a:rPr lang="en-US" sz="2400" dirty="0" smtClean="0">
                <a:latin typeface="Comic Sans MS" panose="030F0702030302020204" pitchFamily="66" charset="0"/>
              </a:rPr>
              <a:t> phyla de </a:t>
            </a:r>
            <a:r>
              <a:rPr lang="en-US" sz="2400" dirty="0" err="1" smtClean="0">
                <a:latin typeface="Comic Sans MS" panose="030F0702030302020204" pitchFamily="66" charset="0"/>
              </a:rPr>
              <a:t>bacterias</a:t>
            </a:r>
            <a:r>
              <a:rPr lang="en-US" sz="2400" dirty="0" smtClean="0">
                <a:latin typeface="Comic Sans MS" panose="030F0702030302020204" pitchFamily="66" charset="0"/>
              </a:rPr>
              <a:t> en TGI</a:t>
            </a:r>
            <a:endParaRPr lang="en-US" sz="2400" dirty="0">
              <a:latin typeface="Comic Sans MS" panose="030F0702030302020204" pitchFamily="66" charset="0"/>
            </a:endParaRPr>
          </a:p>
          <a:p>
            <a:pPr algn="ctr"/>
            <a:endParaRPr lang="en-US" sz="2400" dirty="0" smtClean="0">
              <a:latin typeface="Comic Sans MS" panose="030F0702030302020204" pitchFamily="66" charset="0"/>
            </a:endParaRPr>
          </a:p>
          <a:p>
            <a:pPr algn="ctr"/>
            <a:endParaRPr lang="en-US" sz="2400" dirty="0">
              <a:latin typeface="Comic Sans MS" panose="030F0702030302020204" pitchFamily="66" charset="0"/>
            </a:endParaRPr>
          </a:p>
          <a:p>
            <a:pPr algn="ctr"/>
            <a:r>
              <a:rPr lang="en-US" sz="1200" dirty="0" smtClean="0">
                <a:latin typeface="Comic Sans MS" panose="030F0702030302020204" pitchFamily="66" charset="0"/>
              </a:rPr>
              <a:t>     </a:t>
            </a:r>
          </a:p>
          <a:p>
            <a:pPr algn="ctr"/>
            <a:endParaRPr lang="en-US" sz="1200" dirty="0">
              <a:latin typeface="Comic Sans MS" panose="030F0702030302020204" pitchFamily="66" charset="0"/>
            </a:endParaRPr>
          </a:p>
          <a:p>
            <a:pPr algn="ctr"/>
            <a:r>
              <a:rPr lang="en-US" sz="1200" dirty="0" smtClean="0">
                <a:latin typeface="Comic Sans MS" panose="030F0702030302020204" pitchFamily="66" charset="0"/>
              </a:rPr>
              <a:t> </a:t>
            </a:r>
          </a:p>
          <a:p>
            <a:pPr algn="ctr"/>
            <a:endParaRPr lang="en-US" sz="1200" dirty="0" smtClean="0">
              <a:latin typeface="Comic Sans MS" panose="030F0702030302020204" pitchFamily="66" charset="0"/>
            </a:endParaRPr>
          </a:p>
          <a:p>
            <a:endParaRPr lang="en-US" sz="2400" dirty="0" smtClean="0">
              <a:latin typeface="Comic Sans MS" panose="030F0702030302020204" pitchFamily="66" charset="0"/>
            </a:endParaRPr>
          </a:p>
          <a:p>
            <a:endParaRPr lang="en-US" sz="2400" dirty="0">
              <a:latin typeface="Comic Sans MS" panose="030F0702030302020204" pitchFamily="66" charset="0"/>
            </a:endParaRPr>
          </a:p>
          <a:p>
            <a:endParaRPr lang="en-US" sz="1200" dirty="0" smtClean="0">
              <a:latin typeface="Comic Sans MS" panose="030F0702030302020204" pitchFamily="66" charset="0"/>
            </a:endParaRPr>
          </a:p>
          <a:p>
            <a:r>
              <a:rPr lang="en-US" sz="2400" dirty="0" smtClean="0">
                <a:latin typeface="Comic Sans MS" panose="030F0702030302020204" pitchFamily="66" charset="0"/>
              </a:rPr>
              <a:t>Su balance </a:t>
            </a:r>
            <a:r>
              <a:rPr lang="en-US" sz="2400" dirty="0" err="1" smtClean="0">
                <a:latin typeface="Comic Sans MS" panose="030F0702030302020204" pitchFamily="66" charset="0"/>
              </a:rPr>
              <a:t>relativo</a:t>
            </a:r>
            <a:r>
              <a:rPr lang="en-US" sz="2400" dirty="0" smtClean="0">
                <a:latin typeface="Comic Sans MS" panose="030F0702030302020204" pitchFamily="66" charset="0"/>
              </a:rPr>
              <a:t> </a:t>
            </a:r>
            <a:r>
              <a:rPr lang="en-US" sz="2400" dirty="0" err="1" smtClean="0">
                <a:latin typeface="Comic Sans MS" panose="030F0702030302020204" pitchFamily="66" charset="0"/>
              </a:rPr>
              <a:t>tiene</a:t>
            </a:r>
            <a:r>
              <a:rPr lang="en-US" sz="2400" dirty="0" smtClean="0">
                <a:latin typeface="Comic Sans MS" panose="030F0702030302020204" pitchFamily="66" charset="0"/>
              </a:rPr>
              <a:t> mucho </a:t>
            </a:r>
            <a:r>
              <a:rPr lang="en-US" sz="2400" dirty="0" err="1" smtClean="0">
                <a:latin typeface="Comic Sans MS" panose="030F0702030302020204" pitchFamily="66" charset="0"/>
              </a:rPr>
              <a:t>que</a:t>
            </a:r>
            <a:r>
              <a:rPr lang="en-US" sz="2400" dirty="0" smtClean="0">
                <a:latin typeface="Comic Sans MS" panose="030F0702030302020204" pitchFamily="66" charset="0"/>
              </a:rPr>
              <a:t> </a:t>
            </a:r>
            <a:r>
              <a:rPr lang="en-US" sz="2400" dirty="0" err="1" smtClean="0">
                <a:latin typeface="Comic Sans MS" panose="030F0702030302020204" pitchFamily="66" charset="0"/>
              </a:rPr>
              <a:t>ver</a:t>
            </a:r>
            <a:r>
              <a:rPr lang="en-US" sz="2400" dirty="0" smtClean="0">
                <a:latin typeface="Comic Sans MS" panose="030F0702030302020204" pitchFamily="66" charset="0"/>
              </a:rPr>
              <a:t> con la </a:t>
            </a:r>
            <a:r>
              <a:rPr lang="en-US" sz="2400" dirty="0" err="1" smtClean="0">
                <a:latin typeface="Comic Sans MS" panose="030F0702030302020204" pitchFamily="66" charset="0"/>
              </a:rPr>
              <a:t>ganancia</a:t>
            </a:r>
            <a:r>
              <a:rPr lang="en-US" sz="2400" dirty="0" smtClean="0">
                <a:latin typeface="Comic Sans MS" panose="030F0702030302020204" pitchFamily="66" charset="0"/>
              </a:rPr>
              <a:t> o </a:t>
            </a:r>
            <a:r>
              <a:rPr lang="en-US" sz="2400" dirty="0" err="1" smtClean="0">
                <a:latin typeface="Comic Sans MS" panose="030F0702030302020204" pitchFamily="66" charset="0"/>
              </a:rPr>
              <a:t>pérdida</a:t>
            </a:r>
            <a:r>
              <a:rPr lang="en-US" sz="2400" dirty="0" smtClean="0">
                <a:latin typeface="Comic Sans MS" panose="030F0702030302020204" pitchFamily="66" charset="0"/>
              </a:rPr>
              <a:t> de peso</a:t>
            </a:r>
            <a:endParaRPr lang="es-VE" sz="2400" dirty="0">
              <a:latin typeface="Comic Sans MS" panose="030F0702030302020204" pitchFamily="66" charset="0"/>
            </a:endParaRPr>
          </a:p>
        </p:txBody>
      </p:sp>
      <p:sp>
        <p:nvSpPr>
          <p:cNvPr id="9" name="Rectángulo 8"/>
          <p:cNvSpPr/>
          <p:nvPr/>
        </p:nvSpPr>
        <p:spPr>
          <a:xfrm>
            <a:off x="2205457" y="5753959"/>
            <a:ext cx="5175447" cy="635751"/>
          </a:xfrm>
          <a:prstGeom prst="rect">
            <a:avLst/>
          </a:prstGeom>
        </p:spPr>
        <p:txBody>
          <a:bodyPr wrap="square">
            <a:spAutoFit/>
          </a:bodyPr>
          <a:lstStyle/>
          <a:p>
            <a:pPr algn="ctr">
              <a:lnSpc>
                <a:spcPct val="107000"/>
              </a:lnSpc>
              <a:spcAft>
                <a:spcPts val="800"/>
              </a:spcAft>
            </a:pPr>
            <a:r>
              <a:rPr lang="en-US" sz="1100" kern="1800" dirty="0">
                <a:latin typeface="Times New Roman" panose="02020603050405020304" pitchFamily="18" charset="0"/>
                <a:ea typeface="Times New Roman" panose="02020603050405020304" pitchFamily="18" charset="0"/>
                <a:cs typeface="Times New Roman" panose="02020603050405020304" pitchFamily="18" charset="0"/>
              </a:rPr>
              <a:t>FIAF – how to Control Your Weight with Fat.</a:t>
            </a:r>
            <a:r>
              <a:rPr lang="es-VE" sz="1100" dirty="0">
                <a:latin typeface="Times New Roman" panose="02020603050405020304" pitchFamily="18" charset="0"/>
                <a:ea typeface="Times New Roman" panose="02020603050405020304" pitchFamily="18" charset="0"/>
                <a:cs typeface="Times New Roman" panose="02020603050405020304" pitchFamily="18" charset="0"/>
              </a:rPr>
              <a:t> </a:t>
            </a:r>
            <a:r>
              <a:rPr lang="es-VE" sz="1100" u="sng" dirty="0">
                <a:latin typeface="Times New Roman" panose="02020603050405020304" pitchFamily="18" charset="0"/>
                <a:ea typeface="Calibri" panose="020F0502020204030204" pitchFamily="34" charset="0"/>
                <a:cs typeface="Times New Roman" panose="02020603050405020304" pitchFamily="18" charset="0"/>
                <a:hlinkClick r:id="rId2"/>
              </a:rPr>
              <a:t>http://blog.newsinnutrition.com/2015/07/fiaf-how-to-control-your-weight-with-fat/http://blog.newsinnutrition.com/2015/07/fiaf-how-to-control-your-weight-with-fat</a:t>
            </a:r>
            <a:r>
              <a:rPr lang="es-VE" sz="1100" u="sng" dirty="0">
                <a:solidFill>
                  <a:srgbClr val="0000FF"/>
                </a:solidFill>
                <a:latin typeface="Times New Roman" panose="02020603050405020304" pitchFamily="18" charset="0"/>
                <a:ea typeface="Calibri" panose="020F0502020204030204" pitchFamily="34" charset="0"/>
                <a:cs typeface="Times New Roman" panose="02020603050405020304" pitchFamily="18" charset="0"/>
                <a:hlinkClick r:id="rId2"/>
              </a:rPr>
              <a:t>/</a:t>
            </a:r>
            <a:endParaRPr lang="es-VE" sz="11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1 CuadroTexto"/>
          <p:cNvSpPr txBox="1"/>
          <p:nvPr/>
        </p:nvSpPr>
        <p:spPr>
          <a:xfrm>
            <a:off x="3707904" y="4067780"/>
            <a:ext cx="1811714" cy="369332"/>
          </a:xfrm>
          <a:prstGeom prst="rect">
            <a:avLst/>
          </a:prstGeom>
          <a:solidFill>
            <a:srgbClr val="F0CE78"/>
          </a:solidFill>
          <a:ln>
            <a:solidFill>
              <a:schemeClr val="accent6">
                <a:lumMod val="75000"/>
              </a:schemeClr>
            </a:solidFill>
          </a:ln>
          <a:effectLst>
            <a:outerShdw blurRad="50800" dist="38100" dir="2700000" algn="tl" rotWithShape="0">
              <a:prstClr val="black">
                <a:alpha val="40000"/>
              </a:prstClr>
            </a:outerShdw>
          </a:effectLst>
        </p:spPr>
        <p:txBody>
          <a:bodyPr wrap="none" rtlCol="0">
            <a:spAutoFit/>
          </a:bodyPr>
          <a:lstStyle/>
          <a:p>
            <a:r>
              <a:rPr lang="es-VE" b="1" dirty="0" err="1" smtClean="0">
                <a:latin typeface="Comic Sans MS" pitchFamily="66" charset="0"/>
              </a:rPr>
              <a:t>Actinobacteria</a:t>
            </a:r>
            <a:endParaRPr lang="es-VE" b="1" dirty="0">
              <a:latin typeface="Comic Sans MS" pitchFamily="66" charset="0"/>
            </a:endParaRPr>
          </a:p>
        </p:txBody>
      </p:sp>
      <p:sp>
        <p:nvSpPr>
          <p:cNvPr id="6" name="8 CuadroTexto"/>
          <p:cNvSpPr txBox="1"/>
          <p:nvPr/>
        </p:nvSpPr>
        <p:spPr>
          <a:xfrm>
            <a:off x="3769714" y="3013886"/>
            <a:ext cx="1729961" cy="369332"/>
          </a:xfrm>
          <a:prstGeom prst="rect">
            <a:avLst/>
          </a:prstGeom>
          <a:solidFill>
            <a:schemeClr val="accent5">
              <a:lumMod val="40000"/>
              <a:lumOff val="6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spAutoFit/>
          </a:bodyPr>
          <a:lstStyle/>
          <a:p>
            <a:r>
              <a:rPr lang="es-VE" b="1" dirty="0" err="1" smtClean="0">
                <a:latin typeface="Comic Sans MS" pitchFamily="66" charset="0"/>
              </a:rPr>
              <a:t>Bacteroidetes</a:t>
            </a:r>
            <a:endParaRPr lang="es-VE" b="1" dirty="0">
              <a:latin typeface="Comic Sans MS" pitchFamily="66" charset="0"/>
            </a:endParaRPr>
          </a:p>
        </p:txBody>
      </p:sp>
      <p:sp>
        <p:nvSpPr>
          <p:cNvPr id="7" name="9 CuadroTexto"/>
          <p:cNvSpPr txBox="1"/>
          <p:nvPr/>
        </p:nvSpPr>
        <p:spPr>
          <a:xfrm>
            <a:off x="3905168" y="2456161"/>
            <a:ext cx="1459054" cy="400110"/>
          </a:xfrm>
          <a:prstGeom prst="rect">
            <a:avLst/>
          </a:prstGeom>
          <a:solidFill>
            <a:schemeClr val="accent3">
              <a:lumMod val="40000"/>
              <a:lumOff val="60000"/>
            </a:schemeClr>
          </a:solidFill>
          <a:ln>
            <a:solidFill>
              <a:srgbClr val="00B050"/>
            </a:solidFill>
          </a:ln>
          <a:effectLst>
            <a:outerShdw blurRad="50800" dist="38100" dir="2700000" algn="tl" rotWithShape="0">
              <a:prstClr val="black">
                <a:alpha val="40000"/>
              </a:prstClr>
            </a:outerShdw>
          </a:effectLst>
        </p:spPr>
        <p:txBody>
          <a:bodyPr wrap="none" rtlCol="0">
            <a:spAutoFit/>
          </a:bodyPr>
          <a:lstStyle/>
          <a:p>
            <a:r>
              <a:rPr lang="es-VE" sz="2000" dirty="0" err="1" smtClean="0">
                <a:latin typeface="Comic Sans MS" pitchFamily="66" charset="0"/>
              </a:rPr>
              <a:t>Firmicutes</a:t>
            </a:r>
            <a:endParaRPr lang="es-VE" sz="2000" dirty="0">
              <a:latin typeface="Comic Sans MS" pitchFamily="66" charset="0"/>
            </a:endParaRPr>
          </a:p>
        </p:txBody>
      </p:sp>
      <p:sp>
        <p:nvSpPr>
          <p:cNvPr id="8" name="10 CuadroTexto"/>
          <p:cNvSpPr txBox="1"/>
          <p:nvPr/>
        </p:nvSpPr>
        <p:spPr>
          <a:xfrm>
            <a:off x="3721623" y="3540833"/>
            <a:ext cx="1826141" cy="369332"/>
          </a:xfrm>
          <a:prstGeom prst="rect">
            <a:avLst/>
          </a:prstGeom>
          <a:solidFill>
            <a:schemeClr val="accent6">
              <a:lumMod val="75000"/>
            </a:schemeClr>
          </a:solidFill>
          <a:ln>
            <a:solidFill>
              <a:schemeClr val="accent6">
                <a:lumMod val="50000"/>
              </a:schemeClr>
            </a:solidFill>
          </a:ln>
          <a:effectLst>
            <a:outerShdw blurRad="50800" dist="38100" dir="2700000" algn="tl" rotWithShape="0">
              <a:prstClr val="black">
                <a:alpha val="40000"/>
              </a:prstClr>
            </a:outerShdw>
          </a:effectLst>
        </p:spPr>
        <p:txBody>
          <a:bodyPr wrap="none" rtlCol="0">
            <a:spAutoFit/>
          </a:bodyPr>
          <a:lstStyle/>
          <a:p>
            <a:r>
              <a:rPr lang="es-VE" b="1" dirty="0" err="1" smtClean="0">
                <a:latin typeface="Comic Sans MS" pitchFamily="66" charset="0"/>
              </a:rPr>
              <a:t>Proteobacteria</a:t>
            </a:r>
            <a:endParaRPr lang="es-VE" b="1" dirty="0">
              <a:latin typeface="Comic Sans MS" pitchFamily="66" charset="0"/>
            </a:endParaRPr>
          </a:p>
        </p:txBody>
      </p:sp>
      <p:sp>
        <p:nvSpPr>
          <p:cNvPr id="10" name="7 CuadroTexto"/>
          <p:cNvSpPr txBox="1"/>
          <p:nvPr/>
        </p:nvSpPr>
        <p:spPr>
          <a:xfrm>
            <a:off x="6487663" y="6479758"/>
            <a:ext cx="2606804" cy="261610"/>
          </a:xfrm>
          <a:prstGeom prst="rect">
            <a:avLst/>
          </a:prstGeom>
          <a:noFill/>
        </p:spPr>
        <p:txBody>
          <a:bodyPr wrap="none" rtlCol="0">
            <a:spAutoFit/>
          </a:bodyPr>
          <a:lstStyle/>
          <a:p>
            <a:r>
              <a:rPr lang="es-VE" sz="11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100" dirty="0">
              <a:solidFill>
                <a:schemeClr val="bg1">
                  <a:lumMod val="65000"/>
                </a:schemeClr>
              </a:solidFill>
              <a:latin typeface="Arial" panose="020B0604020202020204" pitchFamily="34" charset="0"/>
              <a:cs typeface="Arial" panose="020B0604020202020204" pitchFamily="34" charset="0"/>
            </a:endParaRPr>
          </a:p>
        </p:txBody>
      </p:sp>
      <p:sp>
        <p:nvSpPr>
          <p:cNvPr id="12"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15" name="4 CuadroTexto"/>
          <p:cNvSpPr txBox="1"/>
          <p:nvPr/>
        </p:nvSpPr>
        <p:spPr>
          <a:xfrm>
            <a:off x="179512" y="541635"/>
            <a:ext cx="1368152" cy="707886"/>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endParaRPr lang="es-VE" sz="1200" dirty="0">
              <a:effectLst>
                <a:outerShdw blurRad="38100" dist="38100" dir="2700000" algn="tl">
                  <a:srgbClr val="000000">
                    <a:alpha val="43137"/>
                  </a:srgbClr>
                </a:outerShdw>
              </a:effectLst>
              <a:latin typeface="Comic Sans MS" pitchFamily="66" charset="0"/>
            </a:endParaRPr>
          </a:p>
          <a:p>
            <a:r>
              <a:rPr lang="es-VE" sz="1600" dirty="0" smtClean="0">
                <a:effectLst>
                  <a:outerShdw blurRad="38100" dist="38100" dir="2700000" algn="tl">
                    <a:srgbClr val="000000">
                      <a:alpha val="43137"/>
                    </a:srgbClr>
                  </a:outerShdw>
                </a:effectLst>
                <a:latin typeface="Comic Sans MS" pitchFamily="66" charset="0"/>
              </a:rPr>
              <a:t>Obesidad</a:t>
            </a:r>
          </a:p>
        </p:txBody>
      </p:sp>
    </p:spTree>
    <p:extLst>
      <p:ext uri="{BB962C8B-B14F-4D97-AF65-F5344CB8AC3E}">
        <p14:creationId xmlns:p14="http://schemas.microsoft.com/office/powerpoint/2010/main" val="109739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25041" t="58400" r="17547" b="2977"/>
          <a:stretch/>
        </p:blipFill>
        <p:spPr>
          <a:xfrm>
            <a:off x="1984523" y="1507876"/>
            <a:ext cx="5670117" cy="4065437"/>
          </a:xfrm>
          <a:prstGeom prst="rect">
            <a:avLst/>
          </a:prstGeom>
        </p:spPr>
      </p:pic>
      <p:sp>
        <p:nvSpPr>
          <p:cNvPr id="7" name="Rectángulo 6"/>
          <p:cNvSpPr/>
          <p:nvPr/>
        </p:nvSpPr>
        <p:spPr>
          <a:xfrm>
            <a:off x="2191484" y="6163824"/>
            <a:ext cx="4903907" cy="261610"/>
          </a:xfrm>
          <a:prstGeom prst="rect">
            <a:avLst/>
          </a:prstGeom>
        </p:spPr>
        <p:txBody>
          <a:bodyPr wrap="none">
            <a:spAutoFit/>
          </a:bodyPr>
          <a:lstStyle/>
          <a:p>
            <a:r>
              <a:rPr lang="es-VE" sz="1100" dirty="0" smtClean="0">
                <a:latin typeface="Times New Roman" panose="02020603050405020304" pitchFamily="18" charset="0"/>
                <a:cs typeface="Times New Roman" panose="02020603050405020304" pitchFamily="18" charset="0"/>
              </a:rPr>
              <a:t>Ley RE et al. </a:t>
            </a:r>
            <a:r>
              <a:rPr lang="es-VE" sz="1100" i="1" dirty="0" err="1" smtClean="0">
                <a:latin typeface="Times New Roman" panose="02020603050405020304" pitchFamily="18" charset="0"/>
                <a:cs typeface="Times New Roman" panose="02020603050405020304" pitchFamily="18" charset="0"/>
              </a:rPr>
              <a:t>Obesity</a:t>
            </a:r>
            <a:r>
              <a:rPr lang="es-VE" sz="1100" i="1" dirty="0" smtClean="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alters</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gut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microbial</a:t>
            </a:r>
            <a:r>
              <a:rPr lang="es-VE" sz="1100" i="1" dirty="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ecology</a:t>
            </a:r>
            <a:r>
              <a:rPr lang="es-VE" sz="1100" dirty="0" smtClean="0">
                <a:latin typeface="Times New Roman" panose="02020603050405020304" pitchFamily="18" charset="0"/>
                <a:cs typeface="Times New Roman" panose="02020603050405020304" pitchFamily="18" charset="0"/>
              </a:rPr>
              <a:t>.  PNAS 2005; 102: 11070-11075</a:t>
            </a:r>
            <a:endParaRPr lang="es-VE" sz="1100" dirty="0">
              <a:latin typeface="Times New Roman" panose="02020603050405020304" pitchFamily="18" charset="0"/>
              <a:cs typeface="Times New Roman" panose="02020603050405020304" pitchFamily="18" charset="0"/>
            </a:endParaRPr>
          </a:p>
        </p:txBody>
      </p:sp>
      <p:sp>
        <p:nvSpPr>
          <p:cNvPr id="8" name="CuadroTexto 7"/>
          <p:cNvSpPr txBox="1"/>
          <p:nvPr/>
        </p:nvSpPr>
        <p:spPr>
          <a:xfrm rot="16200000">
            <a:off x="-68931" y="3340540"/>
            <a:ext cx="3746538" cy="400110"/>
          </a:xfrm>
          <a:prstGeom prst="rect">
            <a:avLst/>
          </a:prstGeom>
          <a:noFill/>
        </p:spPr>
        <p:txBody>
          <a:bodyPr wrap="none" rtlCol="0">
            <a:spAutoFit/>
          </a:bodyPr>
          <a:lstStyle/>
          <a:p>
            <a:r>
              <a:rPr lang="es-VE" dirty="0" smtClean="0">
                <a:latin typeface="Comic Sans MS" panose="030F0702030302020204" pitchFamily="66" charset="0"/>
              </a:rPr>
              <a:t>Porcentaje </a:t>
            </a:r>
            <a:r>
              <a:rPr lang="es-VE" sz="2000" dirty="0" smtClean="0">
                <a:latin typeface="Comic Sans MS" panose="030F0702030302020204" pitchFamily="66" charset="0"/>
              </a:rPr>
              <a:t>de</a:t>
            </a:r>
            <a:r>
              <a:rPr lang="es-VE" dirty="0" smtClean="0">
                <a:latin typeface="Comic Sans MS" panose="030F0702030302020204" pitchFamily="66" charset="0"/>
              </a:rPr>
              <a:t> secuencias totales</a:t>
            </a:r>
            <a:endParaRPr lang="es-VE" dirty="0">
              <a:latin typeface="Comic Sans MS" panose="030F0702030302020204" pitchFamily="66" charset="0"/>
            </a:endParaRPr>
          </a:p>
        </p:txBody>
      </p:sp>
      <p:sp>
        <p:nvSpPr>
          <p:cNvPr id="9" name="CuadroTexto 8"/>
          <p:cNvSpPr txBox="1"/>
          <p:nvPr/>
        </p:nvSpPr>
        <p:spPr>
          <a:xfrm>
            <a:off x="2915816" y="5621927"/>
            <a:ext cx="1258678" cy="400110"/>
          </a:xfrm>
          <a:prstGeom prst="rect">
            <a:avLst/>
          </a:prstGeom>
          <a:noFill/>
        </p:spPr>
        <p:txBody>
          <a:bodyPr wrap="none" rtlCol="0">
            <a:spAutoFit/>
          </a:bodyPr>
          <a:lstStyle/>
          <a:p>
            <a:r>
              <a:rPr lang="es-VE" sz="2000" dirty="0" smtClean="0">
                <a:latin typeface="Comic Sans MS" panose="030F0702030302020204" pitchFamily="66" charset="0"/>
              </a:rPr>
              <a:t>Delgados</a:t>
            </a:r>
            <a:endParaRPr lang="es-VE" sz="2000" dirty="0">
              <a:latin typeface="Comic Sans MS" panose="030F0702030302020204" pitchFamily="66" charset="0"/>
            </a:endParaRPr>
          </a:p>
        </p:txBody>
      </p:sp>
      <p:sp>
        <p:nvSpPr>
          <p:cNvPr id="10" name="CuadroTexto 9"/>
          <p:cNvSpPr txBox="1"/>
          <p:nvPr/>
        </p:nvSpPr>
        <p:spPr>
          <a:xfrm>
            <a:off x="4364584" y="5651956"/>
            <a:ext cx="1258678" cy="400110"/>
          </a:xfrm>
          <a:prstGeom prst="rect">
            <a:avLst/>
          </a:prstGeom>
          <a:noFill/>
        </p:spPr>
        <p:txBody>
          <a:bodyPr wrap="none" rtlCol="0">
            <a:spAutoFit/>
          </a:bodyPr>
          <a:lstStyle/>
          <a:p>
            <a:r>
              <a:rPr lang="es-VE" sz="2000" dirty="0" smtClean="0">
                <a:latin typeface="Comic Sans MS" panose="030F0702030302020204" pitchFamily="66" charset="0"/>
              </a:rPr>
              <a:t>Delgados</a:t>
            </a:r>
            <a:endParaRPr lang="es-VE" sz="2000" dirty="0">
              <a:latin typeface="Comic Sans MS" panose="030F0702030302020204" pitchFamily="66" charset="0"/>
            </a:endParaRPr>
          </a:p>
        </p:txBody>
      </p:sp>
      <p:sp>
        <p:nvSpPr>
          <p:cNvPr id="11" name="CuadroTexto 10"/>
          <p:cNvSpPr txBox="1"/>
          <p:nvPr/>
        </p:nvSpPr>
        <p:spPr>
          <a:xfrm>
            <a:off x="5800794" y="5605960"/>
            <a:ext cx="1244251" cy="461665"/>
          </a:xfrm>
          <a:prstGeom prst="rect">
            <a:avLst/>
          </a:prstGeom>
          <a:solidFill>
            <a:srgbClr val="FFC000"/>
          </a:solidFill>
          <a:effectLst>
            <a:outerShdw blurRad="50800" dist="38100" dir="2700000" algn="tl" rotWithShape="0">
              <a:prstClr val="black">
                <a:alpha val="40000"/>
              </a:prstClr>
            </a:outerShdw>
          </a:effectLst>
        </p:spPr>
        <p:txBody>
          <a:bodyPr wrap="none" rtlCol="0">
            <a:spAutoFit/>
          </a:bodyPr>
          <a:lstStyle/>
          <a:p>
            <a:r>
              <a:rPr lang="es-VE" sz="2400" b="1" dirty="0" smtClean="0">
                <a:effectLst>
                  <a:outerShdw blurRad="38100" dist="38100" dir="2700000" algn="tl">
                    <a:srgbClr val="000000">
                      <a:alpha val="43137"/>
                    </a:srgbClr>
                  </a:outerShdw>
                </a:effectLst>
                <a:latin typeface="Comic Sans MS" panose="030F0702030302020204" pitchFamily="66" charset="0"/>
              </a:rPr>
              <a:t>Obesos</a:t>
            </a:r>
            <a:endParaRPr lang="es-VE" sz="2400" b="1" dirty="0">
              <a:effectLst>
                <a:outerShdw blurRad="38100" dist="38100" dir="2700000" algn="tl">
                  <a:srgbClr val="000000">
                    <a:alpha val="43137"/>
                  </a:srgbClr>
                </a:outerShdw>
              </a:effectLst>
              <a:latin typeface="Comic Sans MS" panose="030F0702030302020204" pitchFamily="66" charset="0"/>
            </a:endParaRPr>
          </a:p>
        </p:txBody>
      </p:sp>
      <p:sp>
        <p:nvSpPr>
          <p:cNvPr id="12" name="2 CuadroTexto"/>
          <p:cNvSpPr txBox="1"/>
          <p:nvPr/>
        </p:nvSpPr>
        <p:spPr>
          <a:xfrm>
            <a:off x="6663731" y="6567155"/>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CuadroTexto 1"/>
          <p:cNvSpPr txBox="1"/>
          <p:nvPr/>
        </p:nvSpPr>
        <p:spPr>
          <a:xfrm>
            <a:off x="6992346" y="2132619"/>
            <a:ext cx="1715534" cy="461665"/>
          </a:xfrm>
          <a:prstGeom prst="rect">
            <a:avLst/>
          </a:prstGeom>
          <a:solidFill>
            <a:srgbClr val="92D050"/>
          </a:solidFill>
          <a:effectLst>
            <a:outerShdw blurRad="50800" dist="38100" dir="2700000" algn="tl" rotWithShape="0">
              <a:prstClr val="black">
                <a:alpha val="40000"/>
              </a:prstClr>
            </a:outerShdw>
          </a:effectLst>
        </p:spPr>
        <p:txBody>
          <a:bodyPr wrap="none" rtlCol="0">
            <a:spAutoFit/>
          </a:bodyPr>
          <a:lstStyle/>
          <a:p>
            <a:r>
              <a:rPr lang="es-VE" sz="2400" b="1" dirty="0" err="1" smtClean="0">
                <a:latin typeface="Comic Sans MS" panose="030F0702030302020204" pitchFamily="66" charset="0"/>
              </a:rPr>
              <a:t>Firmicutes</a:t>
            </a:r>
            <a:endParaRPr lang="es-VE" sz="2400" b="1" dirty="0" smtClean="0">
              <a:latin typeface="Comic Sans MS" panose="030F0702030302020204" pitchFamily="66" charset="0"/>
            </a:endParaRPr>
          </a:p>
        </p:txBody>
      </p:sp>
      <p:sp>
        <p:nvSpPr>
          <p:cNvPr id="3" name="Flecha arriba 2"/>
          <p:cNvSpPr/>
          <p:nvPr/>
        </p:nvSpPr>
        <p:spPr>
          <a:xfrm>
            <a:off x="6645932" y="2156633"/>
            <a:ext cx="244205" cy="458794"/>
          </a:xfrm>
          <a:prstGeom prst="up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 name="Flecha abajo 4"/>
          <p:cNvSpPr/>
          <p:nvPr/>
        </p:nvSpPr>
        <p:spPr>
          <a:xfrm>
            <a:off x="6637029" y="3036539"/>
            <a:ext cx="244205" cy="504056"/>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CuadroTexto 12"/>
          <p:cNvSpPr txBox="1"/>
          <p:nvPr/>
        </p:nvSpPr>
        <p:spPr>
          <a:xfrm>
            <a:off x="6881234" y="2953963"/>
            <a:ext cx="2238113" cy="461665"/>
          </a:xfrm>
          <a:prstGeom prst="rect">
            <a:avLst/>
          </a:prstGeom>
          <a:solidFill>
            <a:schemeClr val="tx2">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sz="2400" b="1" dirty="0" err="1" smtClean="0">
                <a:latin typeface="Comic Sans MS" panose="030F0702030302020204" pitchFamily="66" charset="0"/>
              </a:rPr>
              <a:t>Bacteroidetes</a:t>
            </a:r>
            <a:endParaRPr lang="es-VE" sz="2400" b="1" dirty="0">
              <a:latin typeface="Comic Sans MS" panose="030F0702030302020204" pitchFamily="66" charset="0"/>
            </a:endParaRPr>
          </a:p>
        </p:txBody>
      </p:sp>
      <p:sp>
        <p:nvSpPr>
          <p:cNvPr id="14" name="Rectángulo 13"/>
          <p:cNvSpPr/>
          <p:nvPr/>
        </p:nvSpPr>
        <p:spPr>
          <a:xfrm>
            <a:off x="2311826" y="240266"/>
            <a:ext cx="4680520" cy="1015663"/>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sz="2000" dirty="0" err="1" smtClean="0">
                <a:latin typeface="Comic Sans MS" panose="030F0702030302020204" pitchFamily="66" charset="0"/>
              </a:rPr>
              <a:t>Proporción</a:t>
            </a:r>
            <a:r>
              <a:rPr lang="en-US" sz="2000" dirty="0" smtClean="0">
                <a:latin typeface="Comic Sans MS" panose="030F0702030302020204" pitchFamily="66" charset="0"/>
              </a:rPr>
              <a:t> de </a:t>
            </a:r>
            <a:r>
              <a:rPr lang="en-US" sz="2000" dirty="0" err="1" smtClean="0">
                <a:latin typeface="Comic Sans MS" panose="030F0702030302020204" pitchFamily="66" charset="0"/>
              </a:rPr>
              <a:t>Bacteroidetes</a:t>
            </a:r>
            <a:r>
              <a:rPr lang="en-US" sz="2000" dirty="0" smtClean="0">
                <a:latin typeface="Comic Sans MS" panose="030F0702030302020204" pitchFamily="66" charset="0"/>
              </a:rPr>
              <a:t> y </a:t>
            </a:r>
            <a:r>
              <a:rPr lang="en-US" sz="2000" dirty="0" err="1" smtClean="0">
                <a:latin typeface="Comic Sans MS" panose="030F0702030302020204" pitchFamily="66" charset="0"/>
              </a:rPr>
              <a:t>Firmicutes</a:t>
            </a:r>
            <a:r>
              <a:rPr lang="en-US" sz="2000" dirty="0" smtClean="0">
                <a:latin typeface="Comic Sans MS" panose="030F0702030302020204" pitchFamily="66" charset="0"/>
              </a:rPr>
              <a:t> </a:t>
            </a:r>
            <a:r>
              <a:rPr lang="en-US" sz="2000" dirty="0">
                <a:latin typeface="Comic Sans MS" panose="030F0702030302020204" pitchFamily="66" charset="0"/>
              </a:rPr>
              <a:t>M</a:t>
            </a:r>
            <a:r>
              <a:rPr lang="en-US" sz="2000" dirty="0" smtClean="0">
                <a:latin typeface="Comic Sans MS" panose="030F0702030302020204" pitchFamily="66" charset="0"/>
              </a:rPr>
              <a:t>icrobiota </a:t>
            </a:r>
            <a:r>
              <a:rPr lang="en-US" sz="2000" dirty="0" err="1" smtClean="0">
                <a:latin typeface="Comic Sans MS" panose="030F0702030302020204" pitchFamily="66" charset="0"/>
              </a:rPr>
              <a:t>cecal</a:t>
            </a:r>
            <a:r>
              <a:rPr lang="en-US" sz="2000" dirty="0" smtClean="0">
                <a:latin typeface="Comic Sans MS" panose="030F0702030302020204" pitchFamily="66" charset="0"/>
              </a:rPr>
              <a:t> </a:t>
            </a:r>
            <a:r>
              <a:rPr lang="en-US" sz="2000" dirty="0" err="1" smtClean="0">
                <a:latin typeface="Comic Sans MS" panose="030F0702030302020204" pitchFamily="66" charset="0"/>
              </a:rPr>
              <a:t>ratones</a:t>
            </a:r>
            <a:r>
              <a:rPr lang="en-US" sz="2000" dirty="0" smtClean="0">
                <a:latin typeface="Comic Sans MS" panose="030F0702030302020204" pitchFamily="66" charset="0"/>
              </a:rPr>
              <a:t> </a:t>
            </a:r>
            <a:r>
              <a:rPr lang="en-US" sz="2000" b="1" dirty="0" err="1">
                <a:latin typeface="Comic Sans MS" panose="030F0702030302020204" pitchFamily="66" charset="0"/>
              </a:rPr>
              <a:t>D</a:t>
            </a:r>
            <a:r>
              <a:rPr lang="en-US" sz="2000" b="1" dirty="0" err="1" smtClean="0">
                <a:latin typeface="Comic Sans MS" panose="030F0702030302020204" pitchFamily="66" charset="0"/>
              </a:rPr>
              <a:t>elgados</a:t>
            </a:r>
            <a:r>
              <a:rPr lang="en-US" sz="2000" dirty="0" smtClean="0">
                <a:latin typeface="Comic Sans MS" panose="030F0702030302020204" pitchFamily="66" charset="0"/>
              </a:rPr>
              <a:t>  vs. </a:t>
            </a:r>
            <a:r>
              <a:rPr lang="en-US" sz="2000" b="1" dirty="0" err="1">
                <a:latin typeface="Comic Sans MS" panose="030F0702030302020204" pitchFamily="66" charset="0"/>
              </a:rPr>
              <a:t>O</a:t>
            </a:r>
            <a:r>
              <a:rPr lang="en-US" sz="2000" b="1" dirty="0" err="1" smtClean="0">
                <a:latin typeface="Comic Sans MS" panose="030F0702030302020204" pitchFamily="66" charset="0"/>
              </a:rPr>
              <a:t>besos</a:t>
            </a:r>
            <a:endParaRPr lang="es-VE" sz="2000" b="1" dirty="0">
              <a:latin typeface="Comic Sans MS" panose="030F0702030302020204" pitchFamily="66" charset="0"/>
            </a:endParaRPr>
          </a:p>
        </p:txBody>
      </p:sp>
      <p:sp>
        <p:nvSpPr>
          <p:cNvPr id="6" name="Rectángulo 5"/>
          <p:cNvSpPr/>
          <p:nvPr/>
        </p:nvSpPr>
        <p:spPr>
          <a:xfrm>
            <a:off x="3181419" y="1601946"/>
            <a:ext cx="1439589" cy="5917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3157420" y="1507182"/>
            <a:ext cx="1207382" cy="338554"/>
          </a:xfrm>
          <a:prstGeom prst="rect">
            <a:avLst/>
          </a:prstGeom>
          <a:solidFill>
            <a:srgbClr val="92D050"/>
          </a:solidFill>
        </p:spPr>
        <p:txBody>
          <a:bodyPr wrap="none" rtlCol="0">
            <a:spAutoFit/>
          </a:bodyPr>
          <a:lstStyle/>
          <a:p>
            <a:r>
              <a:rPr lang="es-VE" sz="1600" b="1" dirty="0" err="1" smtClean="0">
                <a:latin typeface="Comic Sans MS" panose="030F0702030302020204" pitchFamily="66" charset="0"/>
              </a:rPr>
              <a:t>Firmicutes</a:t>
            </a:r>
            <a:endParaRPr lang="es-VE" sz="1600" b="1" dirty="0" smtClean="0">
              <a:latin typeface="Comic Sans MS" panose="030F0702030302020204" pitchFamily="66" charset="0"/>
            </a:endParaRPr>
          </a:p>
        </p:txBody>
      </p:sp>
      <p:sp>
        <p:nvSpPr>
          <p:cNvPr id="16" name="CuadroTexto 15"/>
          <p:cNvSpPr txBox="1"/>
          <p:nvPr/>
        </p:nvSpPr>
        <p:spPr>
          <a:xfrm>
            <a:off x="3181419" y="1936424"/>
            <a:ext cx="1556836" cy="338554"/>
          </a:xfrm>
          <a:prstGeom prst="rect">
            <a:avLst/>
          </a:prstGeom>
          <a:solidFill>
            <a:schemeClr val="tx2">
              <a:lumMod val="20000"/>
              <a:lumOff val="80000"/>
            </a:schemeClr>
          </a:solidFill>
        </p:spPr>
        <p:txBody>
          <a:bodyPr wrap="none" rtlCol="0">
            <a:spAutoFit/>
          </a:bodyPr>
          <a:lstStyle/>
          <a:p>
            <a:r>
              <a:rPr lang="es-VE" sz="1600" b="1" dirty="0" err="1" smtClean="0">
                <a:latin typeface="Comic Sans MS" panose="030F0702030302020204" pitchFamily="66" charset="0"/>
              </a:rPr>
              <a:t>Bacteroidetes</a:t>
            </a:r>
            <a:endParaRPr lang="es-VE" sz="1600" b="1" dirty="0">
              <a:latin typeface="Comic Sans MS" panose="030F0702030302020204" pitchFamily="66" charset="0"/>
            </a:endParaRPr>
          </a:p>
        </p:txBody>
      </p:sp>
      <p:sp>
        <p:nvSpPr>
          <p:cNvPr id="18"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19" name="4 CuadroTexto"/>
          <p:cNvSpPr txBox="1"/>
          <p:nvPr/>
        </p:nvSpPr>
        <p:spPr>
          <a:xfrm>
            <a:off x="179512" y="541635"/>
            <a:ext cx="1368152" cy="707886"/>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endParaRPr lang="es-VE" sz="1200" dirty="0">
              <a:effectLst>
                <a:outerShdw blurRad="38100" dist="38100" dir="2700000" algn="tl">
                  <a:srgbClr val="000000">
                    <a:alpha val="43137"/>
                  </a:srgbClr>
                </a:outerShdw>
              </a:effectLst>
              <a:latin typeface="Comic Sans MS" pitchFamily="66" charset="0"/>
            </a:endParaRPr>
          </a:p>
          <a:p>
            <a:r>
              <a:rPr lang="es-VE" sz="1600" dirty="0" smtClean="0">
                <a:effectLst>
                  <a:outerShdw blurRad="38100" dist="38100" dir="2700000" algn="tl">
                    <a:srgbClr val="000000">
                      <a:alpha val="43137"/>
                    </a:srgbClr>
                  </a:outerShdw>
                </a:effectLst>
                <a:latin typeface="Comic Sans MS" pitchFamily="66" charset="0"/>
              </a:rPr>
              <a:t>Obesidad</a:t>
            </a:r>
          </a:p>
        </p:txBody>
      </p:sp>
    </p:spTree>
    <p:extLst>
      <p:ext uri="{BB962C8B-B14F-4D97-AF65-F5344CB8AC3E}">
        <p14:creationId xmlns:p14="http://schemas.microsoft.com/office/powerpoint/2010/main" val="221419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298784" y="1747193"/>
            <a:ext cx="4546437" cy="646331"/>
          </a:xfrm>
          <a:prstGeom prst="rect">
            <a:avLst/>
          </a:prstGeom>
          <a:solidFill>
            <a:srgbClr val="FEF2E8"/>
          </a:solidFill>
          <a:effectLst>
            <a:outerShdw blurRad="50800" dist="38100" dir="2700000" algn="tl" rotWithShape="0">
              <a:prstClr val="black">
                <a:alpha val="40000"/>
              </a:prstClr>
            </a:outerShdw>
          </a:effectLst>
        </p:spPr>
        <p:txBody>
          <a:bodyPr wrap="none" rtlCol="0">
            <a:spAutoFit/>
          </a:bodyPr>
          <a:lstStyle/>
          <a:p>
            <a:pPr algn="ctr"/>
            <a:r>
              <a:rPr lang="es-VE" dirty="0" smtClean="0">
                <a:latin typeface="Comic Sans MS" pitchFamily="66" charset="0"/>
              </a:rPr>
              <a:t>Los </a:t>
            </a:r>
            <a:r>
              <a:rPr lang="es-VE" b="1" dirty="0" smtClean="0">
                <a:latin typeface="Comic Sans MS" pitchFamily="66" charset="0"/>
              </a:rPr>
              <a:t>obesos</a:t>
            </a:r>
            <a:r>
              <a:rPr lang="es-VE" dirty="0" smtClean="0">
                <a:latin typeface="Comic Sans MS" pitchFamily="66" charset="0"/>
              </a:rPr>
              <a:t> tienen </a:t>
            </a:r>
            <a:r>
              <a:rPr lang="es-VE" b="1" dirty="0" smtClean="0">
                <a:latin typeface="Comic Sans MS" pitchFamily="66" charset="0"/>
              </a:rPr>
              <a:t>MÁS </a:t>
            </a:r>
            <a:r>
              <a:rPr lang="es-VE" b="1" dirty="0" err="1" smtClean="0">
                <a:latin typeface="Comic Sans MS" pitchFamily="66" charset="0"/>
              </a:rPr>
              <a:t>Firmicutes</a:t>
            </a:r>
            <a:r>
              <a:rPr lang="es-VE" b="1" dirty="0" smtClean="0">
                <a:latin typeface="Comic Sans MS" pitchFamily="66" charset="0"/>
              </a:rPr>
              <a:t> </a:t>
            </a:r>
            <a:r>
              <a:rPr lang="es-VE" dirty="0" smtClean="0">
                <a:latin typeface="Comic Sans MS" pitchFamily="66" charset="0"/>
              </a:rPr>
              <a:t>y </a:t>
            </a:r>
          </a:p>
          <a:p>
            <a:pPr algn="ctr"/>
            <a:r>
              <a:rPr lang="es-VE" b="1" dirty="0" smtClean="0">
                <a:latin typeface="Comic Sans MS" pitchFamily="66" charset="0"/>
              </a:rPr>
              <a:t>MENOS </a:t>
            </a:r>
            <a:r>
              <a:rPr lang="es-VE" b="1" dirty="0" err="1" smtClean="0">
                <a:latin typeface="Comic Sans MS" pitchFamily="66" charset="0"/>
              </a:rPr>
              <a:t>Bacteroidetes</a:t>
            </a:r>
            <a:r>
              <a:rPr lang="es-VE" b="1" dirty="0" smtClean="0">
                <a:latin typeface="Comic Sans MS" pitchFamily="66" charset="0"/>
              </a:rPr>
              <a:t> </a:t>
            </a:r>
            <a:r>
              <a:rPr lang="es-VE" dirty="0" smtClean="0">
                <a:latin typeface="Comic Sans MS" pitchFamily="66" charset="0"/>
              </a:rPr>
              <a:t>que los delgados</a:t>
            </a:r>
            <a:endParaRPr lang="es-VE" dirty="0">
              <a:latin typeface="Comic Sans MS" pitchFamily="66" charset="0"/>
            </a:endParaRPr>
          </a:p>
        </p:txBody>
      </p:sp>
      <p:sp>
        <p:nvSpPr>
          <p:cNvPr id="6" name="5 CuadroTexto"/>
          <p:cNvSpPr txBox="1"/>
          <p:nvPr/>
        </p:nvSpPr>
        <p:spPr>
          <a:xfrm>
            <a:off x="2118923" y="1180628"/>
            <a:ext cx="5187639" cy="461665"/>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r>
              <a:rPr lang="en-US" sz="2400" dirty="0" err="1" smtClean="0">
                <a:effectLst>
                  <a:outerShdw blurRad="38100" dist="38100" dir="2700000" algn="tl">
                    <a:srgbClr val="000000">
                      <a:alpha val="43137"/>
                    </a:srgbClr>
                  </a:outerShdw>
                </a:effectLst>
                <a:latin typeface="Comic Sans MS" pitchFamily="66" charset="0"/>
              </a:rPr>
              <a:t>Obesidad</a:t>
            </a:r>
            <a:r>
              <a:rPr lang="en-US" sz="2400" dirty="0" smtClean="0">
                <a:effectLst>
                  <a:outerShdw blurRad="38100" dist="38100" dir="2700000" algn="tl">
                    <a:srgbClr val="000000">
                      <a:alpha val="43137"/>
                    </a:srgbClr>
                  </a:outerShdw>
                </a:effectLst>
                <a:latin typeface="Comic Sans MS" pitchFamily="66" charset="0"/>
              </a:rPr>
              <a:t> y </a:t>
            </a:r>
            <a:r>
              <a:rPr lang="en-US" sz="2400" dirty="0" err="1" smtClean="0">
                <a:effectLst>
                  <a:outerShdw blurRad="38100" dist="38100" dir="2700000" algn="tl">
                    <a:srgbClr val="000000">
                      <a:alpha val="43137"/>
                    </a:srgbClr>
                  </a:outerShdw>
                </a:effectLst>
                <a:latin typeface="Comic Sans MS" pitchFamily="66" charset="0"/>
              </a:rPr>
              <a:t>composición</a:t>
            </a:r>
            <a:r>
              <a:rPr lang="en-US" sz="2400" dirty="0" smtClean="0">
                <a:effectLst>
                  <a:outerShdw blurRad="38100" dist="38100" dir="2700000" algn="tl">
                    <a:srgbClr val="000000">
                      <a:alpha val="43137"/>
                    </a:srgbClr>
                  </a:outerShdw>
                </a:effectLst>
                <a:latin typeface="Comic Sans MS" pitchFamily="66" charset="0"/>
              </a:rPr>
              <a:t> microbiota</a:t>
            </a:r>
            <a:endParaRPr lang="en-US" sz="2400" dirty="0">
              <a:effectLst>
                <a:outerShdw blurRad="38100" dist="38100" dir="2700000" algn="tl">
                  <a:srgbClr val="000000">
                    <a:alpha val="43137"/>
                  </a:srgbClr>
                </a:outerShdw>
              </a:effectLst>
              <a:latin typeface="Comic Sans MS" pitchFamily="66" charset="0"/>
            </a:endParaRPr>
          </a:p>
        </p:txBody>
      </p:sp>
      <p:sp>
        <p:nvSpPr>
          <p:cNvPr id="7" name="6 CuadroTexto"/>
          <p:cNvSpPr txBox="1"/>
          <p:nvPr/>
        </p:nvSpPr>
        <p:spPr>
          <a:xfrm>
            <a:off x="1896363" y="4444797"/>
            <a:ext cx="5410199" cy="830997"/>
          </a:xfrm>
          <a:prstGeom prst="rect">
            <a:avLst/>
          </a:prstGeom>
          <a:solidFill>
            <a:srgbClr val="3F7FFF"/>
          </a:solidFill>
          <a:ln w="12700">
            <a:solidFill>
              <a:srgbClr val="0000CC"/>
            </a:solidFill>
          </a:ln>
          <a:effectLst>
            <a:glow rad="139700">
              <a:srgbClr val="0049DA">
                <a:alpha val="40000"/>
              </a:srgbClr>
            </a:glow>
            <a:outerShdw blurRad="50800" dist="38100" dir="2700000" algn="tl" rotWithShape="0">
              <a:prstClr val="black">
                <a:alpha val="40000"/>
              </a:prstClr>
            </a:outerShdw>
          </a:effectLst>
        </p:spPr>
        <p:txBody>
          <a:bodyPr wrap="square" rtlCol="0">
            <a:spAutoFit/>
          </a:bodyPr>
          <a:lstStyle/>
          <a:p>
            <a:pPr algn="ctr"/>
            <a:r>
              <a:rPr lang="es-VE" sz="2400" dirty="0" smtClean="0">
                <a:solidFill>
                  <a:schemeClr val="bg1"/>
                </a:solidFill>
                <a:effectLst>
                  <a:outerShdw blurRad="38100" dist="38100" dir="2700000" algn="tl">
                    <a:srgbClr val="000000">
                      <a:alpha val="43137"/>
                    </a:srgbClr>
                  </a:outerShdw>
                </a:effectLst>
                <a:latin typeface="Comic Sans MS" pitchFamily="66" charset="0"/>
              </a:rPr>
              <a:t>El obeso a dieta disminuye  </a:t>
            </a:r>
            <a:r>
              <a:rPr lang="es-VE" sz="2400" dirty="0" err="1" smtClean="0">
                <a:solidFill>
                  <a:schemeClr val="bg1"/>
                </a:solidFill>
                <a:effectLst>
                  <a:outerShdw blurRad="38100" dist="38100" dir="2700000" algn="tl">
                    <a:srgbClr val="000000">
                      <a:alpha val="43137"/>
                    </a:srgbClr>
                  </a:outerShdw>
                </a:effectLst>
                <a:latin typeface="Comic Sans MS" pitchFamily="66" charset="0"/>
              </a:rPr>
              <a:t>Firmicutes</a:t>
            </a:r>
            <a:r>
              <a:rPr lang="es-VE" sz="2400" dirty="0" smtClean="0">
                <a:solidFill>
                  <a:schemeClr val="bg1"/>
                </a:solidFill>
                <a:effectLst>
                  <a:outerShdw blurRad="38100" dist="38100" dir="2700000" algn="tl">
                    <a:srgbClr val="000000">
                      <a:alpha val="43137"/>
                    </a:srgbClr>
                  </a:outerShdw>
                </a:effectLst>
                <a:latin typeface="Comic Sans MS" pitchFamily="66" charset="0"/>
              </a:rPr>
              <a:t> y aumenta </a:t>
            </a:r>
            <a:r>
              <a:rPr lang="es-VE" sz="2400" dirty="0" err="1" smtClean="0">
                <a:solidFill>
                  <a:schemeClr val="bg1"/>
                </a:solidFill>
                <a:effectLst>
                  <a:outerShdw blurRad="38100" dist="38100" dir="2700000" algn="tl">
                    <a:srgbClr val="000000">
                      <a:alpha val="43137"/>
                    </a:srgbClr>
                  </a:outerShdw>
                </a:effectLst>
                <a:latin typeface="Comic Sans MS" pitchFamily="66" charset="0"/>
              </a:rPr>
              <a:t>Bacteroidetes</a:t>
            </a:r>
            <a:endParaRPr lang="es-VE" sz="2400" dirty="0">
              <a:solidFill>
                <a:schemeClr val="bg1"/>
              </a:solidFill>
              <a:effectLst>
                <a:outerShdw blurRad="38100" dist="38100" dir="2700000" algn="tl">
                  <a:srgbClr val="000000">
                    <a:alpha val="43137"/>
                  </a:srgbClr>
                </a:outerShdw>
              </a:effectLst>
              <a:latin typeface="Comic Sans MS" pitchFamily="66" charset="0"/>
            </a:endParaRPr>
          </a:p>
        </p:txBody>
      </p:sp>
      <p:sp>
        <p:nvSpPr>
          <p:cNvPr id="8" name="7 CuadroTexto"/>
          <p:cNvSpPr txBox="1"/>
          <p:nvPr/>
        </p:nvSpPr>
        <p:spPr>
          <a:xfrm>
            <a:off x="1886490" y="2568728"/>
            <a:ext cx="5652509" cy="1477328"/>
          </a:xfrm>
          <a:prstGeom prst="rect">
            <a:avLst/>
          </a:prstGeom>
          <a:solidFill>
            <a:srgbClr val="FEF2E8"/>
          </a:solid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itchFamily="66" charset="0"/>
              </a:rPr>
              <a:t>Los genomas de </a:t>
            </a:r>
            <a:r>
              <a:rPr lang="es-VE" b="1" dirty="0" err="1" smtClean="0">
                <a:latin typeface="Comic Sans MS" pitchFamily="66" charset="0"/>
              </a:rPr>
              <a:t>Firmicutes</a:t>
            </a:r>
            <a:r>
              <a:rPr lang="es-VE" dirty="0" smtClean="0">
                <a:latin typeface="Comic Sans MS" pitchFamily="66" charset="0"/>
              </a:rPr>
              <a:t> tienen </a:t>
            </a:r>
            <a:r>
              <a:rPr lang="es-VE" b="1" u="sng" dirty="0" smtClean="0">
                <a:latin typeface="Comic Sans MS" pitchFamily="66" charset="0"/>
              </a:rPr>
              <a:t>más genes </a:t>
            </a:r>
          </a:p>
          <a:p>
            <a:r>
              <a:rPr lang="es-VE" b="1" u="sng" dirty="0" smtClean="0">
                <a:latin typeface="Comic Sans MS" pitchFamily="66" charset="0"/>
              </a:rPr>
              <a:t>para degradar azúcares</a:t>
            </a:r>
            <a:r>
              <a:rPr lang="es-VE" u="sng" dirty="0" smtClean="0">
                <a:latin typeface="Comic Sans MS" pitchFamily="66" charset="0"/>
              </a:rPr>
              <a:t> </a:t>
            </a:r>
            <a:r>
              <a:rPr lang="es-VE" dirty="0" smtClean="0">
                <a:latin typeface="Comic Sans MS" pitchFamily="66" charset="0"/>
              </a:rPr>
              <a:t>y liberar energía</a:t>
            </a:r>
          </a:p>
          <a:p>
            <a:endParaRPr lang="es-VE" dirty="0" smtClean="0">
              <a:latin typeface="Comic Sans MS" pitchFamily="66" charset="0"/>
            </a:endParaRPr>
          </a:p>
          <a:p>
            <a:r>
              <a:rPr lang="es-VE" dirty="0" smtClean="0">
                <a:latin typeface="Comic Sans MS" pitchFamily="66" charset="0"/>
              </a:rPr>
              <a:t>Los genomas de </a:t>
            </a:r>
            <a:r>
              <a:rPr lang="es-VE" b="1" dirty="0" err="1" smtClean="0">
                <a:latin typeface="Comic Sans MS" pitchFamily="66" charset="0"/>
              </a:rPr>
              <a:t>Bacteroidetes</a:t>
            </a:r>
            <a:r>
              <a:rPr lang="es-VE" dirty="0" smtClean="0">
                <a:latin typeface="Comic Sans MS" pitchFamily="66" charset="0"/>
              </a:rPr>
              <a:t> tienen </a:t>
            </a:r>
            <a:r>
              <a:rPr lang="es-VE" u="sng" dirty="0" smtClean="0">
                <a:latin typeface="Comic Sans MS" pitchFamily="66" charset="0"/>
              </a:rPr>
              <a:t>menos genes </a:t>
            </a:r>
          </a:p>
          <a:p>
            <a:r>
              <a:rPr lang="es-VE" u="sng" dirty="0">
                <a:latin typeface="Comic Sans MS" pitchFamily="66" charset="0"/>
              </a:rPr>
              <a:t>p</a:t>
            </a:r>
            <a:r>
              <a:rPr lang="es-VE" u="sng" dirty="0" smtClean="0">
                <a:latin typeface="Comic Sans MS" pitchFamily="66" charset="0"/>
              </a:rPr>
              <a:t>ara degradar azúcares</a:t>
            </a:r>
            <a:r>
              <a:rPr lang="es-VE" dirty="0" smtClean="0">
                <a:latin typeface="Comic Sans MS" pitchFamily="66" charset="0"/>
              </a:rPr>
              <a:t> y liberar energía</a:t>
            </a:r>
            <a:endParaRPr lang="es-VE" dirty="0">
              <a:latin typeface="Comic Sans MS" pitchFamily="66" charset="0"/>
            </a:endParaRPr>
          </a:p>
        </p:txBody>
      </p:sp>
      <p:sp>
        <p:nvSpPr>
          <p:cNvPr id="9" name="8 CuadroTexto"/>
          <p:cNvSpPr txBox="1"/>
          <p:nvPr/>
        </p:nvSpPr>
        <p:spPr>
          <a:xfrm>
            <a:off x="6660133" y="6535579"/>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1 CuadroTexto"/>
          <p:cNvSpPr txBox="1"/>
          <p:nvPr/>
        </p:nvSpPr>
        <p:spPr>
          <a:xfrm>
            <a:off x="2877243" y="5674536"/>
            <a:ext cx="3389518" cy="276999"/>
          </a:xfrm>
          <a:prstGeom prst="rect">
            <a:avLst/>
          </a:prstGeom>
          <a:noFill/>
        </p:spPr>
        <p:txBody>
          <a:bodyPr wrap="none" rtlCol="0">
            <a:spAutoFit/>
          </a:bodyPr>
          <a:lstStyle/>
          <a:p>
            <a:r>
              <a:rPr lang="es-VE" sz="1200" dirty="0" smtClean="0">
                <a:latin typeface="Times New Roman" pitchFamily="18" charset="0"/>
                <a:cs typeface="Times New Roman" pitchFamily="18" charset="0"/>
              </a:rPr>
              <a:t>B. </a:t>
            </a:r>
            <a:r>
              <a:rPr lang="es-VE" sz="1200" dirty="0" err="1" smtClean="0">
                <a:latin typeface="Times New Roman" pitchFamily="18" charset="0"/>
                <a:cs typeface="Times New Roman" pitchFamily="18" charset="0"/>
              </a:rPr>
              <a:t>Birren</a:t>
            </a:r>
            <a:r>
              <a:rPr lang="es-VE" sz="1200" dirty="0" smtClean="0">
                <a:latin typeface="Times New Roman" pitchFamily="18" charset="0"/>
                <a:cs typeface="Times New Roman" pitchFamily="18" charset="0"/>
              </a:rPr>
              <a:t>. </a:t>
            </a:r>
            <a:r>
              <a:rPr lang="es-VE" sz="1200" i="1" dirty="0" err="1" smtClean="0">
                <a:latin typeface="Times New Roman" pitchFamily="18" charset="0"/>
                <a:cs typeface="Times New Roman" pitchFamily="18" charset="0"/>
              </a:rPr>
              <a:t>Meet</a:t>
            </a:r>
            <a:r>
              <a:rPr lang="es-VE" sz="1200" i="1" dirty="0" smtClean="0">
                <a:latin typeface="Times New Roman" pitchFamily="18" charset="0"/>
                <a:cs typeface="Times New Roman" pitchFamily="18" charset="0"/>
              </a:rPr>
              <a:t> </a:t>
            </a:r>
            <a:r>
              <a:rPr lang="es-VE" sz="1200" i="1" dirty="0" err="1" smtClean="0">
                <a:latin typeface="Times New Roman" pitchFamily="18" charset="0"/>
                <a:cs typeface="Times New Roman" pitchFamily="18" charset="0"/>
              </a:rPr>
              <a:t>your</a:t>
            </a:r>
            <a:r>
              <a:rPr lang="es-VE" sz="1200" i="1" dirty="0" smtClean="0">
                <a:latin typeface="Times New Roman" pitchFamily="18" charset="0"/>
                <a:cs typeface="Times New Roman" pitchFamily="18" charset="0"/>
              </a:rPr>
              <a:t> </a:t>
            </a:r>
            <a:r>
              <a:rPr lang="es-VE" sz="1200" i="1" dirty="0" err="1" smtClean="0">
                <a:latin typeface="Times New Roman" pitchFamily="18" charset="0"/>
                <a:cs typeface="Times New Roman" pitchFamily="18" charset="0"/>
              </a:rPr>
              <a:t>microbes</a:t>
            </a:r>
            <a:r>
              <a:rPr lang="es-VE" sz="1200" i="1" dirty="0" smtClean="0">
                <a:latin typeface="Times New Roman" pitchFamily="18" charset="0"/>
                <a:cs typeface="Times New Roman" pitchFamily="18" charset="0"/>
              </a:rPr>
              <a:t>. </a:t>
            </a:r>
            <a:r>
              <a:rPr lang="es-VE" sz="1200" dirty="0" err="1" smtClean="0">
                <a:latin typeface="Times New Roman" pitchFamily="18" charset="0"/>
                <a:cs typeface="Times New Roman" pitchFamily="18" charset="0"/>
              </a:rPr>
              <a:t>Youtube</a:t>
            </a:r>
            <a:r>
              <a:rPr lang="es-VE" sz="1200" dirty="0" smtClean="0">
                <a:latin typeface="Times New Roman" pitchFamily="18" charset="0"/>
                <a:cs typeface="Times New Roman" pitchFamily="18" charset="0"/>
              </a:rPr>
              <a:t> 11/07/2012</a:t>
            </a:r>
            <a:endParaRPr lang="es-VE" sz="1200" dirty="0">
              <a:latin typeface="Times New Roman" pitchFamily="18" charset="0"/>
              <a:cs typeface="Times New Roman" pitchFamily="18" charset="0"/>
            </a:endParaRPr>
          </a:p>
        </p:txBody>
      </p:sp>
      <p:sp>
        <p:nvSpPr>
          <p:cNvPr id="13" name="6 CuadroTexto"/>
          <p:cNvSpPr txBox="1"/>
          <p:nvPr/>
        </p:nvSpPr>
        <p:spPr>
          <a:xfrm>
            <a:off x="179512" y="194156"/>
            <a:ext cx="603050"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IIB2</a:t>
            </a:r>
            <a:endParaRPr lang="es-VE" sz="1400" dirty="0">
              <a:solidFill>
                <a:prstClr val="white"/>
              </a:solidFill>
              <a:latin typeface="Comic Sans MS" pitchFamily="66" charset="0"/>
            </a:endParaRPr>
          </a:p>
        </p:txBody>
      </p:sp>
      <p:sp>
        <p:nvSpPr>
          <p:cNvPr id="14" name="4 CuadroTexto"/>
          <p:cNvSpPr txBox="1"/>
          <p:nvPr/>
        </p:nvSpPr>
        <p:spPr>
          <a:xfrm>
            <a:off x="179512" y="541635"/>
            <a:ext cx="1368152"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effectLst>
                  <a:outerShdw blurRad="38100" dist="38100" dir="2700000" algn="tl">
                    <a:srgbClr val="000000">
                      <a:alpha val="43137"/>
                    </a:srgbClr>
                  </a:outerShdw>
                </a:effectLst>
                <a:latin typeface="Comic Sans MS" pitchFamily="66" charset="0"/>
              </a:rPr>
              <a:t>Microbiota y </a:t>
            </a:r>
            <a:r>
              <a:rPr lang="es-VE" sz="1400" dirty="0" err="1" smtClean="0">
                <a:effectLst>
                  <a:outerShdw blurRad="38100" dist="38100" dir="2700000" algn="tl">
                    <a:srgbClr val="000000">
                      <a:alpha val="43137"/>
                    </a:srgbClr>
                  </a:outerShdw>
                </a:effectLst>
                <a:latin typeface="Comic Sans MS" pitchFamily="66" charset="0"/>
              </a:rPr>
              <a:t>Enf</a:t>
            </a:r>
            <a:r>
              <a:rPr lang="es-VE" sz="1400" dirty="0" smtClean="0">
                <a:effectLst>
                  <a:outerShdw blurRad="38100" dist="38100" dir="2700000" algn="tl">
                    <a:srgbClr val="000000">
                      <a:alpha val="43137"/>
                    </a:srgbClr>
                  </a:outerShdw>
                </a:effectLst>
                <a:latin typeface="Comic Sans MS" pitchFamily="66" charset="0"/>
              </a:rPr>
              <a:t>. Metabólicas </a:t>
            </a:r>
          </a:p>
        </p:txBody>
      </p:sp>
    </p:spTree>
    <p:extLst>
      <p:ext uri="{BB962C8B-B14F-4D97-AF65-F5344CB8AC3E}">
        <p14:creationId xmlns:p14="http://schemas.microsoft.com/office/powerpoint/2010/main" val="3049489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1 Rectángulo"/>
          <p:cNvSpPr/>
          <p:nvPr/>
        </p:nvSpPr>
        <p:spPr>
          <a:xfrm>
            <a:off x="-144711" y="6184552"/>
            <a:ext cx="6084829" cy="600164"/>
          </a:xfrm>
          <a:prstGeom prst="rect">
            <a:avLst/>
          </a:prstGeom>
        </p:spPr>
        <p:txBody>
          <a:bodyPr wrap="square">
            <a:spAutoFit/>
          </a:bodyPr>
          <a:lstStyle/>
          <a:p>
            <a:r>
              <a:rPr lang="es-VE" sz="1100" i="1" dirty="0" err="1" smtClean="0">
                <a:latin typeface="Comic Sans MS" pitchFamily="66" charset="0"/>
              </a:rPr>
              <a:t>The</a:t>
            </a:r>
            <a:r>
              <a:rPr lang="es-VE" sz="1100" i="1" dirty="0" smtClean="0">
                <a:latin typeface="Comic Sans MS" pitchFamily="66" charset="0"/>
              </a:rPr>
              <a:t> human </a:t>
            </a:r>
            <a:r>
              <a:rPr lang="es-VE" sz="1100" i="1" dirty="0" err="1" smtClean="0">
                <a:latin typeface="Comic Sans MS" pitchFamily="66" charset="0"/>
              </a:rPr>
              <a:t>gut</a:t>
            </a:r>
            <a:r>
              <a:rPr lang="es-VE" sz="1100" i="1" dirty="0" smtClean="0">
                <a:latin typeface="Comic Sans MS" pitchFamily="66" charset="0"/>
              </a:rPr>
              <a:t> </a:t>
            </a:r>
            <a:r>
              <a:rPr lang="es-VE" sz="1100" i="1" dirty="0" err="1" smtClean="0">
                <a:latin typeface="Comic Sans MS" pitchFamily="66" charset="0"/>
              </a:rPr>
              <a:t>microbiome</a:t>
            </a:r>
            <a:r>
              <a:rPr lang="es-VE" sz="1100" i="1" dirty="0" smtClean="0">
                <a:latin typeface="Comic Sans MS" pitchFamily="66" charset="0"/>
              </a:rPr>
              <a:t> and </a:t>
            </a:r>
            <a:r>
              <a:rPr lang="es-VE" sz="1100" i="1" dirty="0" err="1" smtClean="0">
                <a:latin typeface="Comic Sans MS" pitchFamily="66" charset="0"/>
              </a:rPr>
              <a:t>obesity</a:t>
            </a:r>
            <a:r>
              <a:rPr lang="es-VE" sz="1100" i="1" dirty="0" smtClean="0">
                <a:latin typeface="Comic Sans MS" pitchFamily="66" charset="0"/>
              </a:rPr>
              <a:t>. </a:t>
            </a:r>
          </a:p>
          <a:p>
            <a:r>
              <a:rPr lang="es-VE" sz="1100" dirty="0">
                <a:latin typeface="Times New Roman" panose="02020603050405020304" pitchFamily="18" charset="0"/>
                <a:cs typeface="Times New Roman" panose="02020603050405020304" pitchFamily="18" charset="0"/>
              </a:rPr>
              <a:t>https://microbewiki.kenyon.edu/index.php/The_Human_Gut_Microbiome_and_Obesity</a:t>
            </a:r>
          </a:p>
          <a:p>
            <a:r>
              <a:rPr lang="en-US" sz="1100" dirty="0" smtClean="0">
                <a:latin typeface="Times New Roman" panose="02020603050405020304" pitchFamily="18" charset="0"/>
                <a:cs typeface="Times New Roman" panose="02020603050405020304" pitchFamily="18" charset="0"/>
              </a:rPr>
              <a:t>Nat </a:t>
            </a:r>
            <a:r>
              <a:rPr lang="en-US" sz="1100" dirty="0" err="1">
                <a:latin typeface="Times New Roman" panose="02020603050405020304" pitchFamily="18" charset="0"/>
                <a:cs typeface="Times New Roman" panose="02020603050405020304" pitchFamily="18" charset="0"/>
              </a:rPr>
              <a:t>Immunol</a:t>
            </a:r>
            <a:r>
              <a:rPr lang="en-US" sz="1100" dirty="0">
                <a:latin typeface="Times New Roman" panose="02020603050405020304" pitchFamily="18" charset="0"/>
                <a:cs typeface="Times New Roman" panose="02020603050405020304" pitchFamily="18" charset="0"/>
              </a:rPr>
              <a:t>. 2012 Oct;13(10):947-53. </a:t>
            </a:r>
            <a:r>
              <a:rPr lang="en-US" sz="1100" dirty="0" err="1">
                <a:latin typeface="Times New Roman" panose="02020603050405020304" pitchFamily="18" charset="0"/>
                <a:cs typeface="Times New Roman" panose="02020603050405020304" pitchFamily="18" charset="0"/>
              </a:rPr>
              <a:t>doi</a:t>
            </a:r>
            <a:r>
              <a:rPr lang="en-US" sz="1100" dirty="0">
                <a:latin typeface="Times New Roman" panose="02020603050405020304" pitchFamily="18" charset="0"/>
                <a:cs typeface="Times New Roman" panose="02020603050405020304" pitchFamily="18" charset="0"/>
              </a:rPr>
              <a:t>: 10.1038/ni.2403.</a:t>
            </a:r>
            <a:endParaRPr lang="es-VE" sz="1100" dirty="0">
              <a:latin typeface="Times New Roman" panose="02020603050405020304" pitchFamily="18" charset="0"/>
              <a:cs typeface="Times New Roman" panose="02020603050405020304" pitchFamily="18" charset="0"/>
            </a:endParaRPr>
          </a:p>
        </p:txBody>
      </p:sp>
      <p:pic>
        <p:nvPicPr>
          <p:cNvPr id="2050" name="Picture 2" descr="C:\Users\ximena\Desktop\799px-Mechanism_for_Weight_Gain.jpg"/>
          <p:cNvPicPr>
            <a:picLocks noChangeAspect="1" noChangeArrowheads="1"/>
          </p:cNvPicPr>
          <p:nvPr/>
        </p:nvPicPr>
        <p:blipFill rotWithShape="1">
          <a:blip r:embed="rId2">
            <a:extLst>
              <a:ext uri="{28A0092B-C50C-407E-A947-70E740481C1C}">
                <a14:useLocalDpi xmlns:a14="http://schemas.microsoft.com/office/drawing/2010/main" val="0"/>
              </a:ext>
            </a:extLst>
          </a:blip>
          <a:srcRect r="18091"/>
          <a:stretch/>
        </p:blipFill>
        <p:spPr bwMode="auto">
          <a:xfrm>
            <a:off x="178302" y="1084456"/>
            <a:ext cx="7452320" cy="4133503"/>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359023" y="2468796"/>
            <a:ext cx="1080120"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Rectángulo 5"/>
          <p:cNvSpPr/>
          <p:nvPr/>
        </p:nvSpPr>
        <p:spPr>
          <a:xfrm>
            <a:off x="503039" y="4413012"/>
            <a:ext cx="792088"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397124" y="2433662"/>
            <a:ext cx="910827" cy="646331"/>
          </a:xfrm>
          <a:prstGeom prst="rect">
            <a:avLst/>
          </a:prstGeom>
          <a:solidFill>
            <a:schemeClr val="tx2">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b="1" dirty="0" smtClean="0">
                <a:solidFill>
                  <a:srgbClr val="0047D6"/>
                </a:solidFill>
                <a:latin typeface="Comic Sans MS" panose="030F0702030302020204" pitchFamily="66" charset="0"/>
              </a:rPr>
              <a:t>Ratón </a:t>
            </a:r>
          </a:p>
          <a:p>
            <a:r>
              <a:rPr lang="es-VE" b="1" dirty="0" smtClean="0">
                <a:solidFill>
                  <a:srgbClr val="0047D6"/>
                </a:solidFill>
                <a:latin typeface="Comic Sans MS" panose="030F0702030302020204" pitchFamily="66" charset="0"/>
              </a:rPr>
              <a:t>normal</a:t>
            </a:r>
            <a:endParaRPr lang="es-VE" b="1" dirty="0">
              <a:solidFill>
                <a:srgbClr val="0047D6"/>
              </a:solidFill>
              <a:latin typeface="Comic Sans MS" panose="030F0702030302020204" pitchFamily="66" charset="0"/>
            </a:endParaRPr>
          </a:p>
        </p:txBody>
      </p:sp>
      <p:sp>
        <p:nvSpPr>
          <p:cNvPr id="12" name="Rectángulo 11"/>
          <p:cNvSpPr/>
          <p:nvPr/>
        </p:nvSpPr>
        <p:spPr>
          <a:xfrm>
            <a:off x="1439143" y="4201251"/>
            <a:ext cx="1224136" cy="5760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Rectángulo 10"/>
          <p:cNvSpPr/>
          <p:nvPr/>
        </p:nvSpPr>
        <p:spPr>
          <a:xfrm>
            <a:off x="3095327" y="1420253"/>
            <a:ext cx="1008112" cy="104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2971562" y="1602665"/>
            <a:ext cx="1261884" cy="830997"/>
          </a:xfrm>
          <a:prstGeom prst="rect">
            <a:avLst/>
          </a:prstGeom>
          <a:solidFill>
            <a:schemeClr val="tx2">
              <a:lumMod val="20000"/>
              <a:lumOff val="80000"/>
            </a:schemeClr>
          </a:solidFill>
        </p:spPr>
        <p:txBody>
          <a:bodyPr wrap="none" rtlCol="0">
            <a:spAutoFit/>
          </a:bodyPr>
          <a:lstStyle/>
          <a:p>
            <a:r>
              <a:rPr lang="es-VE" sz="1600" b="1" dirty="0" smtClean="0">
                <a:latin typeface="Comic Sans MS" panose="030F0702030302020204" pitchFamily="66" charset="0"/>
              </a:rPr>
              <a:t>Respuesta </a:t>
            </a:r>
          </a:p>
          <a:p>
            <a:r>
              <a:rPr lang="es-VE" sz="1600" b="1" dirty="0" smtClean="0">
                <a:latin typeface="Comic Sans MS" panose="030F0702030302020204" pitchFamily="66" charset="0"/>
              </a:rPr>
              <a:t>inmune </a:t>
            </a:r>
          </a:p>
          <a:p>
            <a:r>
              <a:rPr lang="es-VE" sz="1600" b="1" dirty="0" smtClean="0">
                <a:latin typeface="Comic Sans MS" panose="030F0702030302020204" pitchFamily="66" charset="0"/>
              </a:rPr>
              <a:t>mucosa</a:t>
            </a:r>
            <a:endParaRPr lang="es-VE" sz="1600" b="1" dirty="0">
              <a:latin typeface="Comic Sans MS" panose="030F0702030302020204" pitchFamily="66" charset="0"/>
            </a:endParaRPr>
          </a:p>
        </p:txBody>
      </p:sp>
      <p:sp>
        <p:nvSpPr>
          <p:cNvPr id="14" name="Rectángulo 13"/>
          <p:cNvSpPr/>
          <p:nvPr/>
        </p:nvSpPr>
        <p:spPr>
          <a:xfrm>
            <a:off x="2971562" y="3547550"/>
            <a:ext cx="1131877" cy="11534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CuadroTexto 15"/>
          <p:cNvSpPr txBox="1"/>
          <p:nvPr/>
        </p:nvSpPr>
        <p:spPr>
          <a:xfrm>
            <a:off x="2985571" y="3539531"/>
            <a:ext cx="1261884" cy="1323439"/>
          </a:xfrm>
          <a:prstGeom prst="rect">
            <a:avLst/>
          </a:prstGeom>
          <a:solidFill>
            <a:schemeClr val="accent2">
              <a:lumMod val="20000"/>
              <a:lumOff val="80000"/>
            </a:schemeClr>
          </a:solidFill>
        </p:spPr>
        <p:txBody>
          <a:bodyPr wrap="none" rtlCol="0">
            <a:spAutoFit/>
          </a:bodyPr>
          <a:lstStyle/>
          <a:p>
            <a:r>
              <a:rPr lang="es-VE" sz="1600" b="1" dirty="0" smtClean="0">
                <a:latin typeface="Comic Sans MS" panose="030F0702030302020204" pitchFamily="66" charset="0"/>
              </a:rPr>
              <a:t>Respuesta </a:t>
            </a:r>
          </a:p>
          <a:p>
            <a:r>
              <a:rPr lang="es-VE" sz="1600" b="1" dirty="0" smtClean="0">
                <a:latin typeface="Comic Sans MS" panose="030F0702030302020204" pitchFamily="66" charset="0"/>
              </a:rPr>
              <a:t>inmune </a:t>
            </a:r>
          </a:p>
          <a:p>
            <a:r>
              <a:rPr lang="es-VE" sz="1600" b="1" dirty="0">
                <a:latin typeface="Comic Sans MS" panose="030F0702030302020204" pitchFamily="66" charset="0"/>
              </a:rPr>
              <a:t>m</a:t>
            </a:r>
            <a:r>
              <a:rPr lang="es-VE" sz="1600" b="1" dirty="0" smtClean="0">
                <a:latin typeface="Comic Sans MS" panose="030F0702030302020204" pitchFamily="66" charset="0"/>
              </a:rPr>
              <a:t>ucosa</a:t>
            </a:r>
          </a:p>
          <a:p>
            <a:r>
              <a:rPr lang="es-VE" sz="1600" b="1" dirty="0">
                <a:latin typeface="Comic Sans MS" panose="030F0702030302020204" pitchFamily="66" charset="0"/>
              </a:rPr>
              <a:t>l</a:t>
            </a:r>
            <a:r>
              <a:rPr lang="es-VE" sz="1600" b="1" dirty="0" smtClean="0">
                <a:latin typeface="Comic Sans MS" panose="030F0702030302020204" pitchFamily="66" charset="0"/>
              </a:rPr>
              <a:t>imitada </a:t>
            </a:r>
          </a:p>
          <a:p>
            <a:r>
              <a:rPr lang="es-VE" sz="1600" b="1" dirty="0" smtClean="0">
                <a:latin typeface="Comic Sans MS" panose="030F0702030302020204" pitchFamily="66" charset="0"/>
              </a:rPr>
              <a:t>o ausente</a:t>
            </a:r>
            <a:endParaRPr lang="es-VE" sz="1600" b="1" dirty="0">
              <a:latin typeface="Comic Sans MS" panose="030F0702030302020204" pitchFamily="66" charset="0"/>
            </a:endParaRPr>
          </a:p>
        </p:txBody>
      </p:sp>
      <p:sp>
        <p:nvSpPr>
          <p:cNvPr id="23" name="CuadroTexto 22"/>
          <p:cNvSpPr txBox="1"/>
          <p:nvPr/>
        </p:nvSpPr>
        <p:spPr>
          <a:xfrm>
            <a:off x="7582567" y="1710576"/>
            <a:ext cx="1389811" cy="707886"/>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s-VE" sz="2000" dirty="0" smtClean="0">
                <a:effectLst>
                  <a:outerShdw blurRad="38100" dist="38100" dir="2700000" algn="tl">
                    <a:srgbClr val="000000">
                      <a:alpha val="43137"/>
                    </a:srgbClr>
                  </a:outerShdw>
                </a:effectLst>
                <a:latin typeface="Comic Sans MS" panose="030F0702030302020204" pitchFamily="66" charset="0"/>
              </a:rPr>
              <a:t>Ganancia </a:t>
            </a:r>
          </a:p>
          <a:p>
            <a:pPr algn="ctr"/>
            <a:r>
              <a:rPr lang="es-VE" sz="2000" dirty="0" smtClean="0">
                <a:effectLst>
                  <a:outerShdw blurRad="38100" dist="38100" dir="2700000" algn="tl">
                    <a:srgbClr val="000000">
                      <a:alpha val="43137"/>
                    </a:srgbClr>
                  </a:outerShdw>
                </a:effectLst>
                <a:latin typeface="Comic Sans MS" panose="030F0702030302020204" pitchFamily="66" charset="0"/>
              </a:rPr>
              <a:t>peso</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25" name="CuadroTexto 24"/>
          <p:cNvSpPr txBox="1"/>
          <p:nvPr/>
        </p:nvSpPr>
        <p:spPr>
          <a:xfrm>
            <a:off x="7660695" y="3573016"/>
            <a:ext cx="1159777" cy="923330"/>
          </a:xfrm>
          <a:prstGeom prst="rect">
            <a:avLst/>
          </a:prstGeom>
          <a:solidFill>
            <a:schemeClr val="accent2">
              <a:lumMod val="20000"/>
              <a:lumOff val="80000"/>
            </a:schemeClr>
          </a:solidFill>
        </p:spPr>
        <p:txBody>
          <a:bodyPr wrap="square" rtlCol="0">
            <a:spAutoFit/>
          </a:bodyPr>
          <a:lstStyle/>
          <a:p>
            <a:pPr algn="ctr"/>
            <a:r>
              <a:rPr lang="es-VE" b="1" dirty="0" smtClean="0">
                <a:latin typeface="Comic Sans MS" panose="030F0702030302020204" pitchFamily="66" charset="0"/>
              </a:rPr>
              <a:t>NO</a:t>
            </a:r>
          </a:p>
          <a:p>
            <a:pPr algn="ctr"/>
            <a:r>
              <a:rPr lang="es-VE" b="1" dirty="0" smtClean="0">
                <a:latin typeface="Comic Sans MS" panose="030F0702030302020204" pitchFamily="66" charset="0"/>
              </a:rPr>
              <a:t>Ganancia </a:t>
            </a:r>
          </a:p>
          <a:p>
            <a:pPr algn="ctr"/>
            <a:r>
              <a:rPr lang="es-VE" b="1" dirty="0" smtClean="0">
                <a:latin typeface="Comic Sans MS" panose="030F0702030302020204" pitchFamily="66" charset="0"/>
              </a:rPr>
              <a:t>peso</a:t>
            </a:r>
            <a:endParaRPr lang="es-VE" b="1" dirty="0">
              <a:latin typeface="Comic Sans MS" panose="030F0702030302020204" pitchFamily="66" charset="0"/>
            </a:endParaRPr>
          </a:p>
        </p:txBody>
      </p:sp>
      <p:sp>
        <p:nvSpPr>
          <p:cNvPr id="24" name="Rectángulo 23"/>
          <p:cNvSpPr/>
          <p:nvPr/>
        </p:nvSpPr>
        <p:spPr>
          <a:xfrm>
            <a:off x="5147997" y="3547550"/>
            <a:ext cx="1584243" cy="1068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CuadroTexto 25"/>
          <p:cNvSpPr txBox="1"/>
          <p:nvPr/>
        </p:nvSpPr>
        <p:spPr>
          <a:xfrm>
            <a:off x="5220072" y="3573016"/>
            <a:ext cx="1702710" cy="1015663"/>
          </a:xfrm>
          <a:prstGeom prst="rect">
            <a:avLst/>
          </a:prstGeom>
          <a:solidFill>
            <a:schemeClr val="accent2">
              <a:lumMod val="20000"/>
              <a:lumOff val="80000"/>
            </a:schemeClr>
          </a:solidFill>
        </p:spPr>
        <p:txBody>
          <a:bodyPr wrap="none" rtlCol="0">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No cambio </a:t>
            </a:r>
          </a:p>
          <a:p>
            <a:r>
              <a:rPr lang="es-VE" sz="2000" dirty="0" smtClean="0">
                <a:effectLst>
                  <a:outerShdw blurRad="38100" dist="38100" dir="2700000" algn="tl">
                    <a:srgbClr val="000000">
                      <a:alpha val="43137"/>
                    </a:srgbClr>
                  </a:outerShdw>
                </a:effectLst>
                <a:latin typeface="Comic Sans MS" panose="030F0702030302020204" pitchFamily="66" charset="0"/>
              </a:rPr>
              <a:t>composición </a:t>
            </a:r>
          </a:p>
          <a:p>
            <a:r>
              <a:rPr lang="es-VE" sz="2000" dirty="0" smtClean="0">
                <a:effectLst>
                  <a:outerShdw blurRad="38100" dist="38100" dir="2700000" algn="tl">
                    <a:srgbClr val="000000">
                      <a:alpha val="43137"/>
                    </a:srgbClr>
                  </a:outerShdw>
                </a:effectLst>
                <a:latin typeface="Comic Sans MS" panose="030F0702030302020204" pitchFamily="66" charset="0"/>
              </a:rPr>
              <a:t>microbiota</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4" name="Rectángulo 3"/>
          <p:cNvSpPr/>
          <p:nvPr/>
        </p:nvSpPr>
        <p:spPr>
          <a:xfrm>
            <a:off x="5147997" y="1196752"/>
            <a:ext cx="1614699" cy="1685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p>
        </p:txBody>
      </p:sp>
      <p:sp>
        <p:nvSpPr>
          <p:cNvPr id="17" name="Rectángulo 16"/>
          <p:cNvSpPr/>
          <p:nvPr/>
        </p:nvSpPr>
        <p:spPr>
          <a:xfrm>
            <a:off x="6732240" y="2222409"/>
            <a:ext cx="432048" cy="4407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cxnSp>
        <p:nvCxnSpPr>
          <p:cNvPr id="18" name="Conector recto de flecha 17"/>
          <p:cNvCxnSpPr/>
          <p:nvPr/>
        </p:nvCxnSpPr>
        <p:spPr>
          <a:xfrm flipH="1" flipV="1">
            <a:off x="5436096" y="1412777"/>
            <a:ext cx="20978" cy="576063"/>
          </a:xfrm>
          <a:prstGeom prst="straightConnector1">
            <a:avLst/>
          </a:prstGeom>
          <a:ln w="76200">
            <a:solidFill>
              <a:srgbClr val="FFC000"/>
            </a:solidFill>
            <a:tailEnd type="triangle"/>
          </a:ln>
          <a:effectLst>
            <a:outerShdw blurRad="50800" dist="38100" dir="2700000" algn="tl" rotWithShape="0">
              <a:schemeClr val="tx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a:off x="5508104" y="2241582"/>
            <a:ext cx="0" cy="51524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3" name="CuadroTexto 32"/>
          <p:cNvSpPr txBox="1"/>
          <p:nvPr/>
        </p:nvSpPr>
        <p:spPr>
          <a:xfrm>
            <a:off x="5724128" y="1403484"/>
            <a:ext cx="1329210" cy="369332"/>
          </a:xfrm>
          <a:prstGeom prst="rect">
            <a:avLst/>
          </a:prstGeom>
          <a:solidFill>
            <a:srgbClr val="92D050"/>
          </a:solidFill>
          <a:effectLst>
            <a:outerShdw blurRad="50800" dist="38100" dir="2700000" algn="tl" rotWithShape="0">
              <a:prstClr val="black">
                <a:alpha val="40000"/>
              </a:prstClr>
            </a:outerShdw>
          </a:effectLst>
        </p:spPr>
        <p:txBody>
          <a:bodyPr wrap="none" rtlCol="0">
            <a:spAutoFit/>
          </a:bodyPr>
          <a:lstStyle/>
          <a:p>
            <a:r>
              <a:rPr lang="es-VE" b="1" dirty="0" err="1" smtClean="0">
                <a:latin typeface="Comic Sans MS" panose="030F0702030302020204" pitchFamily="66" charset="0"/>
              </a:rPr>
              <a:t>Firmicutes</a:t>
            </a:r>
            <a:endParaRPr lang="es-VE" b="1" dirty="0">
              <a:latin typeface="Comic Sans MS" panose="030F0702030302020204" pitchFamily="66" charset="0"/>
            </a:endParaRPr>
          </a:p>
        </p:txBody>
      </p:sp>
      <p:sp>
        <p:nvSpPr>
          <p:cNvPr id="35" name="CuadroTexto 34"/>
          <p:cNvSpPr txBox="1"/>
          <p:nvPr/>
        </p:nvSpPr>
        <p:spPr>
          <a:xfrm>
            <a:off x="5650351" y="2339588"/>
            <a:ext cx="1539204" cy="338554"/>
          </a:xfrm>
          <a:prstGeom prst="rect">
            <a:avLst/>
          </a:prstGeom>
          <a:solidFill>
            <a:schemeClr val="tx2">
              <a:lumMod val="20000"/>
              <a:lumOff val="80000"/>
            </a:schemeClr>
          </a:solidFill>
        </p:spPr>
        <p:txBody>
          <a:bodyPr wrap="none" rtlCol="0">
            <a:spAutoFit/>
          </a:bodyPr>
          <a:lstStyle/>
          <a:p>
            <a:r>
              <a:rPr lang="es-VE" sz="1600" dirty="0" err="1">
                <a:latin typeface="Comic Sans MS" panose="030F0702030302020204" pitchFamily="66" charset="0"/>
              </a:rPr>
              <a:t>B</a:t>
            </a:r>
            <a:r>
              <a:rPr lang="es-VE" sz="1600" dirty="0" err="1" smtClean="0">
                <a:latin typeface="Comic Sans MS" panose="030F0702030302020204" pitchFamily="66" charset="0"/>
              </a:rPr>
              <a:t>acteroidetes</a:t>
            </a:r>
            <a:endParaRPr lang="es-VE" sz="1600" dirty="0">
              <a:latin typeface="Comic Sans MS" panose="030F0702030302020204" pitchFamily="66" charset="0"/>
            </a:endParaRPr>
          </a:p>
        </p:txBody>
      </p:sp>
      <p:sp>
        <p:nvSpPr>
          <p:cNvPr id="19" name="Rectángulo 18"/>
          <p:cNvSpPr/>
          <p:nvPr/>
        </p:nvSpPr>
        <p:spPr>
          <a:xfrm>
            <a:off x="1491798" y="2197231"/>
            <a:ext cx="1185250" cy="534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CuadroTexto 12"/>
          <p:cNvSpPr txBox="1"/>
          <p:nvPr/>
        </p:nvSpPr>
        <p:spPr>
          <a:xfrm>
            <a:off x="1419117" y="2620045"/>
            <a:ext cx="1566454" cy="707886"/>
          </a:xfrm>
          <a:prstGeom prst="rect">
            <a:avLst/>
          </a:prstGeom>
          <a:solidFill>
            <a:srgbClr val="FFC000"/>
          </a:solidFill>
        </p:spPr>
        <p:txBody>
          <a:bodyPr wrap="none" rtlCol="0">
            <a:spAutoFit/>
          </a:bodyPr>
          <a:lstStyle/>
          <a:p>
            <a:r>
              <a:rPr lang="es-VE" sz="2000" b="1" dirty="0" smtClean="0">
                <a:latin typeface="Comic Sans MS" panose="030F0702030302020204" pitchFamily="66" charset="0"/>
              </a:rPr>
              <a:t>Dieta alta </a:t>
            </a:r>
          </a:p>
          <a:p>
            <a:r>
              <a:rPr lang="es-VE" sz="2000" b="1" dirty="0" smtClean="0">
                <a:latin typeface="Comic Sans MS" panose="030F0702030302020204" pitchFamily="66" charset="0"/>
              </a:rPr>
              <a:t>grasa o CH</a:t>
            </a:r>
            <a:endParaRPr lang="es-VE" sz="2000" b="1" dirty="0">
              <a:latin typeface="Comic Sans MS" panose="030F0702030302020204" pitchFamily="66" charset="0"/>
            </a:endParaRPr>
          </a:p>
        </p:txBody>
      </p:sp>
      <p:sp>
        <p:nvSpPr>
          <p:cNvPr id="27" name="CuadroTexto 26"/>
          <p:cNvSpPr txBox="1"/>
          <p:nvPr/>
        </p:nvSpPr>
        <p:spPr>
          <a:xfrm>
            <a:off x="2035211" y="606655"/>
            <a:ext cx="6099747" cy="400110"/>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r>
              <a:rPr lang="es-VE" sz="2000" dirty="0" smtClean="0">
                <a:latin typeface="Comic Sans MS" panose="030F0702030302020204" pitchFamily="66" charset="0"/>
              </a:rPr>
              <a:t>Dieta, inmunidad y cambio composición microbiota</a:t>
            </a:r>
            <a:endParaRPr lang="es-VE" sz="2000" dirty="0">
              <a:latin typeface="Comic Sans MS" panose="030F0702030302020204" pitchFamily="66" charset="0"/>
            </a:endParaRPr>
          </a:p>
        </p:txBody>
      </p:sp>
      <p:sp>
        <p:nvSpPr>
          <p:cNvPr id="29"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30" name="4 CuadroTexto"/>
          <p:cNvSpPr txBox="1"/>
          <p:nvPr/>
        </p:nvSpPr>
        <p:spPr>
          <a:xfrm>
            <a:off x="179512" y="541635"/>
            <a:ext cx="1368152" cy="707886"/>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a:t>
            </a:r>
          </a:p>
          <a:p>
            <a:r>
              <a:rPr lang="es-VE" sz="1600" dirty="0" smtClean="0">
                <a:effectLst>
                  <a:outerShdw blurRad="38100" dist="38100" dir="2700000" algn="tl">
                    <a:srgbClr val="000000">
                      <a:alpha val="43137"/>
                    </a:srgbClr>
                  </a:outerShdw>
                </a:effectLst>
                <a:latin typeface="Comic Sans MS" pitchFamily="66" charset="0"/>
              </a:rPr>
              <a:t>Obesidad </a:t>
            </a:r>
          </a:p>
        </p:txBody>
      </p:sp>
      <p:sp>
        <p:nvSpPr>
          <p:cNvPr id="10" name="Rectángulo 9"/>
          <p:cNvSpPr/>
          <p:nvPr/>
        </p:nvSpPr>
        <p:spPr>
          <a:xfrm>
            <a:off x="1720039" y="4969203"/>
            <a:ext cx="6414919" cy="923330"/>
          </a:xfrm>
          <a:prstGeom prst="rect">
            <a:avLst/>
          </a:prstGeom>
        </p:spPr>
        <p:txBody>
          <a:bodyPr wrap="square">
            <a:spAutoFit/>
          </a:bodyPr>
          <a:lstStyle/>
          <a:p>
            <a:r>
              <a:rPr lang="en-US" b="1" dirty="0" err="1">
                <a:latin typeface="Comic Sans MS" panose="030F0702030302020204" pitchFamily="66" charset="0"/>
              </a:rPr>
              <a:t>G</a:t>
            </a:r>
            <a:r>
              <a:rPr lang="en-US" b="1" dirty="0" err="1" smtClean="0">
                <a:latin typeface="Comic Sans MS" panose="030F0702030302020204" pitchFamily="66" charset="0"/>
              </a:rPr>
              <a:t>anancia</a:t>
            </a:r>
            <a:r>
              <a:rPr lang="en-US" b="1" dirty="0" smtClean="0">
                <a:latin typeface="Comic Sans MS" panose="030F0702030302020204" pitchFamily="66" charset="0"/>
              </a:rPr>
              <a:t> de peso </a:t>
            </a:r>
            <a:r>
              <a:rPr lang="en-US" dirty="0" smtClean="0">
                <a:latin typeface="Comic Sans MS" panose="030F0702030302020204" pitchFamily="66" charset="0"/>
              </a:rPr>
              <a:t>en </a:t>
            </a:r>
            <a:r>
              <a:rPr lang="en-US" b="1" dirty="0" err="1" smtClean="0">
                <a:latin typeface="Comic Sans MS" panose="030F0702030302020204" pitchFamily="66" charset="0"/>
              </a:rPr>
              <a:t>ratones</a:t>
            </a:r>
            <a:r>
              <a:rPr lang="en-US" b="1" dirty="0" smtClean="0">
                <a:latin typeface="Comic Sans MS" panose="030F0702030302020204" pitchFamily="66" charset="0"/>
              </a:rPr>
              <a:t> </a:t>
            </a:r>
            <a:r>
              <a:rPr lang="en-US" b="1" dirty="0" err="1" smtClean="0">
                <a:latin typeface="Comic Sans MS" panose="030F0702030302020204" pitchFamily="66" charset="0"/>
              </a:rPr>
              <a:t>normal</a:t>
            </a:r>
            <a:r>
              <a:rPr lang="en-US" dirty="0" err="1" smtClean="0">
                <a:latin typeface="Comic Sans MS" panose="030F0702030302020204" pitchFamily="66" charset="0"/>
              </a:rPr>
              <a:t>es</a:t>
            </a:r>
            <a:r>
              <a:rPr lang="en-US" dirty="0" smtClean="0">
                <a:latin typeface="Comic Sans MS" panose="030F0702030302020204" pitchFamily="66" charset="0"/>
              </a:rPr>
              <a:t> </a:t>
            </a:r>
            <a:r>
              <a:rPr lang="en-US" dirty="0" err="1" smtClean="0">
                <a:latin typeface="Comic Sans MS" panose="030F0702030302020204" pitchFamily="66" charset="0"/>
              </a:rPr>
              <a:t>alimentados</a:t>
            </a:r>
            <a:r>
              <a:rPr lang="en-US" dirty="0" smtClean="0">
                <a:latin typeface="Comic Sans MS" panose="030F0702030302020204" pitchFamily="66" charset="0"/>
              </a:rPr>
              <a:t> con </a:t>
            </a:r>
            <a:r>
              <a:rPr lang="en-US" b="1" dirty="0" err="1" smtClean="0">
                <a:latin typeface="Comic Sans MS" panose="030F0702030302020204" pitchFamily="66" charset="0"/>
              </a:rPr>
              <a:t>dieta</a:t>
            </a:r>
            <a:r>
              <a:rPr lang="en-US" b="1" dirty="0" smtClean="0">
                <a:latin typeface="Comic Sans MS" panose="030F0702030302020204" pitchFamily="66" charset="0"/>
              </a:rPr>
              <a:t> </a:t>
            </a:r>
            <a:r>
              <a:rPr lang="en-US" b="1" dirty="0" err="1" smtClean="0">
                <a:latin typeface="Comic Sans MS" panose="030F0702030302020204" pitchFamily="66" charset="0"/>
              </a:rPr>
              <a:t>alta</a:t>
            </a:r>
            <a:r>
              <a:rPr lang="en-US" b="1" dirty="0" smtClean="0">
                <a:latin typeface="Comic Sans MS" panose="030F0702030302020204" pitchFamily="66" charset="0"/>
              </a:rPr>
              <a:t> en CH o en </a:t>
            </a:r>
            <a:r>
              <a:rPr lang="en-US" b="1" dirty="0" err="1" smtClean="0">
                <a:latin typeface="Comic Sans MS" panose="030F0702030302020204" pitchFamily="66" charset="0"/>
              </a:rPr>
              <a:t>grasa</a:t>
            </a:r>
            <a:r>
              <a:rPr lang="en-US" b="1" dirty="0" smtClean="0">
                <a:latin typeface="Comic Sans MS" panose="030F0702030302020204" pitchFamily="66" charset="0"/>
              </a:rPr>
              <a:t> </a:t>
            </a:r>
            <a:r>
              <a:rPr lang="en-US" dirty="0" err="1" smtClean="0">
                <a:latin typeface="Comic Sans MS" panose="030F0702030302020204" pitchFamily="66" charset="0"/>
              </a:rPr>
              <a:t>comparados</a:t>
            </a:r>
            <a:r>
              <a:rPr lang="en-US" dirty="0" smtClean="0">
                <a:latin typeface="Comic Sans MS" panose="030F0702030302020204" pitchFamily="66" charset="0"/>
              </a:rPr>
              <a:t> con </a:t>
            </a:r>
            <a:r>
              <a:rPr lang="en-US" dirty="0" err="1" smtClean="0">
                <a:latin typeface="Comic Sans MS" panose="030F0702030302020204" pitchFamily="66" charset="0"/>
              </a:rPr>
              <a:t>ratones</a:t>
            </a:r>
            <a:r>
              <a:rPr lang="en-US" dirty="0" smtClean="0">
                <a:latin typeface="Comic Sans MS" panose="030F0702030302020204" pitchFamily="66" charset="0"/>
              </a:rPr>
              <a:t> con </a:t>
            </a:r>
            <a:r>
              <a:rPr lang="en-US" dirty="0">
                <a:latin typeface="Comic Sans MS" panose="030F0702030302020204" pitchFamily="66" charset="0"/>
              </a:rPr>
              <a:t>S</a:t>
            </a:r>
            <a:r>
              <a:rPr lang="en-US" dirty="0" smtClean="0">
                <a:latin typeface="Comic Sans MS" panose="030F0702030302020204" pitchFamily="66" charset="0"/>
              </a:rPr>
              <a:t>. </a:t>
            </a:r>
            <a:r>
              <a:rPr lang="en-US" dirty="0">
                <a:latin typeface="Comic Sans MS" panose="030F0702030302020204" pitchFamily="66" charset="0"/>
              </a:rPr>
              <a:t>I</a:t>
            </a:r>
            <a:r>
              <a:rPr lang="en-US" dirty="0" smtClean="0">
                <a:latin typeface="Comic Sans MS" panose="030F0702030302020204" pitchFamily="66" charset="0"/>
              </a:rPr>
              <a:t>mmune </a:t>
            </a:r>
            <a:r>
              <a:rPr lang="en-US" dirty="0" err="1" smtClean="0">
                <a:latin typeface="Comic Sans MS" panose="030F0702030302020204" pitchFamily="66" charset="0"/>
              </a:rPr>
              <a:t>deficiente</a:t>
            </a:r>
            <a:r>
              <a:rPr lang="en-US" dirty="0" smtClean="0">
                <a:latin typeface="Comic Sans MS" panose="030F0702030302020204" pitchFamily="66" charset="0"/>
              </a:rPr>
              <a:t> </a:t>
            </a:r>
            <a:r>
              <a:rPr lang="en-US" dirty="0" err="1" smtClean="0">
                <a:latin typeface="Comic Sans MS" panose="030F0702030302020204" pitchFamily="66" charset="0"/>
              </a:rPr>
              <a:t>alimentados</a:t>
            </a:r>
            <a:r>
              <a:rPr lang="en-US" dirty="0" smtClean="0">
                <a:latin typeface="Comic Sans MS" panose="030F0702030302020204" pitchFamily="66" charset="0"/>
              </a:rPr>
              <a:t> con </a:t>
            </a:r>
            <a:r>
              <a:rPr lang="en-US" dirty="0" err="1" smtClean="0">
                <a:latin typeface="Comic Sans MS" panose="030F0702030302020204" pitchFamily="66" charset="0"/>
              </a:rPr>
              <a:t>dieta</a:t>
            </a:r>
            <a:r>
              <a:rPr lang="en-US" dirty="0" smtClean="0">
                <a:latin typeface="Comic Sans MS" panose="030F0702030302020204" pitchFamily="66" charset="0"/>
              </a:rPr>
              <a:t> similar.  </a:t>
            </a:r>
            <a:endParaRPr lang="es-VE" dirty="0">
              <a:latin typeface="Comic Sans MS" panose="030F0702030302020204" pitchFamily="66" charset="0"/>
            </a:endParaRPr>
          </a:p>
        </p:txBody>
      </p:sp>
      <p:sp>
        <p:nvSpPr>
          <p:cNvPr id="9" name="CuadroTexto 8"/>
          <p:cNvSpPr txBox="1"/>
          <p:nvPr/>
        </p:nvSpPr>
        <p:spPr>
          <a:xfrm>
            <a:off x="320192" y="4406224"/>
            <a:ext cx="1217000" cy="923330"/>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b="1" dirty="0" smtClean="0">
                <a:latin typeface="Comic Sans MS" panose="030F0702030302020204" pitchFamily="66" charset="0"/>
              </a:rPr>
              <a:t>Ratón </a:t>
            </a:r>
          </a:p>
          <a:p>
            <a:r>
              <a:rPr lang="es-VE" b="1" dirty="0" err="1" smtClean="0">
                <a:latin typeface="Comic Sans MS" panose="030F0702030302020204" pitchFamily="66" charset="0"/>
              </a:rPr>
              <a:t>Inmuno</a:t>
            </a:r>
            <a:endParaRPr lang="es-VE" b="1" dirty="0" smtClean="0">
              <a:latin typeface="Comic Sans MS" panose="030F0702030302020204" pitchFamily="66" charset="0"/>
            </a:endParaRPr>
          </a:p>
          <a:p>
            <a:r>
              <a:rPr lang="es-VE" b="1" dirty="0" smtClean="0">
                <a:latin typeface="Comic Sans MS" panose="030F0702030302020204" pitchFamily="66" charset="0"/>
              </a:rPr>
              <a:t>suprimido</a:t>
            </a:r>
            <a:endParaRPr lang="es-VE" b="1" dirty="0">
              <a:latin typeface="Comic Sans MS" panose="030F0702030302020204" pitchFamily="66" charset="0"/>
            </a:endParaRPr>
          </a:p>
        </p:txBody>
      </p:sp>
    </p:spTree>
    <p:extLst>
      <p:ext uri="{BB962C8B-B14F-4D97-AF65-F5344CB8AC3E}">
        <p14:creationId xmlns:p14="http://schemas.microsoft.com/office/powerpoint/2010/main" val="1687771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16" grpId="0" animBg="1"/>
      <p:bldP spid="23" grpId="0" animBg="1"/>
      <p:bldP spid="25" grpId="0" animBg="1"/>
      <p:bldP spid="26" grpId="0" animBg="1"/>
      <p:bldP spid="13"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7" name="6 CuadroTexto"/>
          <p:cNvSpPr txBox="1"/>
          <p:nvPr/>
        </p:nvSpPr>
        <p:spPr>
          <a:xfrm>
            <a:off x="827584" y="1331282"/>
            <a:ext cx="575799" cy="523220"/>
          </a:xfrm>
          <a:prstGeom prst="rect">
            <a:avLst/>
          </a:prstGeom>
          <a:solidFill>
            <a:srgbClr val="0047D6"/>
          </a:solidFill>
        </p:spPr>
        <p:txBody>
          <a:bodyPr wrap="none" rtlCol="0">
            <a:spAutoFit/>
          </a:bodyPr>
          <a:lstStyle/>
          <a:p>
            <a:r>
              <a:rPr lang="es-VE" sz="2800" dirty="0" smtClean="0">
                <a:solidFill>
                  <a:prstClr val="white"/>
                </a:solidFill>
                <a:latin typeface="Comic Sans MS" pitchFamily="66" charset="0"/>
              </a:rPr>
              <a:t>II</a:t>
            </a:r>
            <a:endParaRPr lang="es-VE" sz="2800" dirty="0">
              <a:solidFill>
                <a:prstClr val="white"/>
              </a:solidFill>
              <a:latin typeface="Comic Sans MS" pitchFamily="66" charset="0"/>
            </a:endParaRPr>
          </a:p>
        </p:txBody>
      </p:sp>
      <p:sp>
        <p:nvSpPr>
          <p:cNvPr id="3" name="Rectángulo 2"/>
          <p:cNvSpPr/>
          <p:nvPr/>
        </p:nvSpPr>
        <p:spPr>
          <a:xfrm>
            <a:off x="1547664" y="1291401"/>
            <a:ext cx="6552728" cy="3908762"/>
          </a:xfrm>
          <a:prstGeom prst="rect">
            <a:avLst/>
          </a:prstGeom>
        </p:spPr>
        <p:txBody>
          <a:bodyPr wrap="square">
            <a:spAutoFit/>
          </a:bodyPr>
          <a:lstStyle/>
          <a:p>
            <a:pPr>
              <a:buClr>
                <a:srgbClr val="3399FF"/>
              </a:buClr>
              <a:buSzPct val="130000"/>
              <a:tabLst>
                <a:tab pos="273050" algn="l"/>
                <a:tab pos="531813" algn="l"/>
              </a:tabLst>
            </a:pPr>
            <a:r>
              <a:rPr lang="es-VE" sz="2800" b="1" dirty="0" smtClean="0">
                <a:solidFill>
                  <a:prstClr val="white"/>
                </a:solidFill>
                <a:effectLst>
                  <a:outerShdw blurRad="38100" dist="38100" dir="2700000" algn="tl">
                    <a:srgbClr val="000000">
                      <a:alpha val="43137"/>
                    </a:srgbClr>
                  </a:outerShdw>
                </a:effectLst>
                <a:latin typeface="Comic Sans MS" pitchFamily="66" charset="0"/>
              </a:rPr>
              <a:t>Microbioma </a:t>
            </a:r>
            <a:r>
              <a:rPr lang="es-VE" sz="2800" b="1" dirty="0">
                <a:solidFill>
                  <a:prstClr val="white"/>
                </a:solidFill>
                <a:effectLst>
                  <a:outerShdw blurRad="38100" dist="38100" dir="2700000" algn="tl">
                    <a:srgbClr val="000000">
                      <a:alpha val="43137"/>
                    </a:srgbClr>
                  </a:outerShdw>
                </a:effectLst>
                <a:latin typeface="Comic Sans MS" pitchFamily="66" charset="0"/>
              </a:rPr>
              <a:t>y </a:t>
            </a:r>
            <a:r>
              <a:rPr lang="es-VE" sz="2800" b="1" dirty="0" smtClean="0">
                <a:solidFill>
                  <a:prstClr val="white"/>
                </a:solidFill>
                <a:effectLst>
                  <a:outerShdw blurRad="38100" dist="38100" dir="2700000" algn="tl">
                    <a:srgbClr val="000000">
                      <a:alpha val="43137"/>
                    </a:srgbClr>
                  </a:outerShdw>
                </a:effectLst>
                <a:latin typeface="Comic Sans MS" pitchFamily="66" charset="0"/>
              </a:rPr>
              <a:t>Salud-Enfermedad</a:t>
            </a:r>
          </a:p>
          <a:p>
            <a:pPr>
              <a:buClr>
                <a:srgbClr val="3399FF"/>
              </a:buClr>
              <a:buSzPct val="130000"/>
              <a:tabLst>
                <a:tab pos="273050" algn="l"/>
                <a:tab pos="531813" algn="l"/>
              </a:tabLst>
            </a:pPr>
            <a:r>
              <a:rPr lang="es-VE" sz="2000" dirty="0" smtClean="0">
                <a:solidFill>
                  <a:prstClr val="white"/>
                </a:solidFill>
                <a:effectLst>
                  <a:outerShdw blurRad="38100" dist="38100" dir="2700000" algn="tl">
                    <a:srgbClr val="000000">
                      <a:alpha val="43137"/>
                    </a:srgbClr>
                  </a:outerShdw>
                </a:effectLst>
                <a:latin typeface="Comic Sans MS" pitchFamily="66" charset="0"/>
              </a:rPr>
              <a:t>A. </a:t>
            </a:r>
            <a:r>
              <a:rPr lang="es-VE" sz="2000" dirty="0" smtClean="0">
                <a:solidFill>
                  <a:srgbClr val="F57E1B"/>
                </a:solidFill>
                <a:effectLst>
                  <a:outerShdw blurRad="38100" dist="38100" dir="2700000" algn="tl">
                    <a:srgbClr val="000000">
                      <a:alpha val="43137"/>
                    </a:srgbClr>
                  </a:outerShdw>
                </a:effectLst>
                <a:latin typeface="Comic Sans MS" pitchFamily="66" charset="0"/>
              </a:rPr>
              <a:t>Mecanismos en Salud y Enfermedad</a:t>
            </a:r>
            <a:endParaRPr lang="es-VE" sz="2000" dirty="0" smtClean="0">
              <a:solidFill>
                <a:srgbClr val="F79646">
                  <a:lumMod val="60000"/>
                  <a:lumOff val="40000"/>
                </a:srgbClr>
              </a:solidFill>
              <a:latin typeface="Comic Sans MS" pitchFamily="66" charset="0"/>
            </a:endParaRPr>
          </a:p>
          <a:p>
            <a:pPr marL="630238" indent="-188913">
              <a:buClr>
                <a:srgbClr val="3399FF"/>
              </a:buClr>
              <a:buSzPct val="130000"/>
              <a:buFont typeface="Wingdings" panose="05000000000000000000" pitchFamily="2" charset="2"/>
              <a:buChar char="ü"/>
            </a:pPr>
            <a:endParaRPr lang="es-VE" sz="2000" dirty="0" smtClean="0">
              <a:solidFill>
                <a:srgbClr val="F79646">
                  <a:lumMod val="60000"/>
                  <a:lumOff val="40000"/>
                </a:srgbClr>
              </a:solidFill>
              <a:latin typeface="Comic Sans MS" pitchFamily="66" charset="0"/>
            </a:endParaRPr>
          </a:p>
          <a:p>
            <a:pPr>
              <a:buClr>
                <a:srgbClr val="3399FF"/>
              </a:buClr>
              <a:buSzPct val="130000"/>
              <a:tabLst>
                <a:tab pos="273050" algn="l"/>
                <a:tab pos="531813" algn="l"/>
              </a:tabLst>
            </a:pPr>
            <a:r>
              <a:rPr lang="es-VE" sz="2400" dirty="0" smtClean="0">
                <a:solidFill>
                  <a:prstClr val="white"/>
                </a:solidFill>
                <a:latin typeface="Comic Sans MS" pitchFamily="66" charset="0"/>
              </a:rPr>
              <a:t>B. </a:t>
            </a:r>
            <a:r>
              <a:rPr lang="es-VE" sz="2400" dirty="0" smtClean="0">
                <a:solidFill>
                  <a:srgbClr val="F57E1B"/>
                </a:solidFill>
                <a:latin typeface="Comic Sans MS" pitchFamily="66" charset="0"/>
              </a:rPr>
              <a:t>Microbiota Intestinal y </a:t>
            </a:r>
            <a:r>
              <a:rPr lang="es-VE" sz="2400" dirty="0" err="1" smtClean="0">
                <a:solidFill>
                  <a:srgbClr val="F57E1B"/>
                </a:solidFill>
                <a:latin typeface="Comic Sans MS" pitchFamily="66" charset="0"/>
              </a:rPr>
              <a:t>Enf</a:t>
            </a:r>
            <a:r>
              <a:rPr lang="es-VE" sz="2400" dirty="0" smtClean="0">
                <a:solidFill>
                  <a:srgbClr val="F57E1B"/>
                </a:solidFill>
                <a:latin typeface="Comic Sans MS" pitchFamily="66" charset="0"/>
              </a:rPr>
              <a:t>. asociadas</a:t>
            </a:r>
          </a:p>
          <a:p>
            <a:pPr marL="441325">
              <a:buClr>
                <a:srgbClr val="3399FF"/>
              </a:buClr>
              <a:buSzPct val="130000"/>
            </a:pPr>
            <a:r>
              <a:rPr lang="es-VE" sz="2800" dirty="0" smtClean="0">
                <a:solidFill>
                  <a:srgbClr val="F79646">
                    <a:lumMod val="60000"/>
                    <a:lumOff val="40000"/>
                  </a:srgbClr>
                </a:solidFill>
                <a:latin typeface="Comic Sans MS" pitchFamily="66" charset="0"/>
              </a:rPr>
              <a:t>  </a:t>
            </a:r>
            <a:r>
              <a:rPr lang="es-VE" dirty="0" smtClean="0">
                <a:solidFill>
                  <a:prstClr val="white"/>
                </a:solidFill>
                <a:latin typeface="Comic Sans MS" pitchFamily="66" charset="0"/>
              </a:rPr>
              <a:t>B1.</a:t>
            </a:r>
            <a:r>
              <a:rPr lang="es-VE" sz="2800" dirty="0" smtClean="0">
                <a:solidFill>
                  <a:prstClr val="white"/>
                </a:solidFill>
                <a:latin typeface="Comic Sans MS" pitchFamily="66" charset="0"/>
              </a:rPr>
              <a:t> </a:t>
            </a:r>
            <a:r>
              <a:rPr lang="es-VE" dirty="0" err="1" smtClean="0">
                <a:solidFill>
                  <a:srgbClr val="F79646">
                    <a:lumMod val="60000"/>
                    <a:lumOff val="40000"/>
                  </a:srgbClr>
                </a:solidFill>
                <a:latin typeface="Comic Sans MS" pitchFamily="66" charset="0"/>
              </a:rPr>
              <a:t>Enf</a:t>
            </a:r>
            <a:r>
              <a:rPr lang="es-VE" dirty="0" smtClean="0">
                <a:solidFill>
                  <a:srgbClr val="F79646">
                    <a:lumMod val="60000"/>
                    <a:lumOff val="40000"/>
                  </a:srgbClr>
                </a:solidFill>
                <a:latin typeface="Comic Sans MS" pitchFamily="66" charset="0"/>
              </a:rPr>
              <a:t>. Locales: GI</a:t>
            </a:r>
          </a:p>
          <a:p>
            <a:pPr marL="630238" indent="-188913">
              <a:buClr>
                <a:srgbClr val="3399FF"/>
              </a:buClr>
              <a:buSzPct val="130000"/>
              <a:buFont typeface="Wingdings" panose="05000000000000000000" pitchFamily="2" charset="2"/>
              <a:buChar char="ü"/>
            </a:pPr>
            <a:endParaRPr lang="es-VE" sz="2000" dirty="0" smtClean="0">
              <a:solidFill>
                <a:srgbClr val="F79646">
                  <a:lumMod val="20000"/>
                  <a:lumOff val="80000"/>
                </a:srgbClr>
              </a:solidFill>
              <a:latin typeface="Comic Sans MS" pitchFamily="66" charset="0"/>
            </a:endParaRPr>
          </a:p>
          <a:p>
            <a:pPr marL="441325">
              <a:buClr>
                <a:srgbClr val="3399FF"/>
              </a:buClr>
              <a:buSzPct val="130000"/>
            </a:pPr>
            <a:r>
              <a:rPr lang="es-VE" sz="2400" dirty="0" smtClean="0">
                <a:solidFill>
                  <a:srgbClr val="F79646">
                    <a:lumMod val="60000"/>
                    <a:lumOff val="40000"/>
                  </a:srgbClr>
                </a:solidFill>
                <a:latin typeface="Comic Sans MS" pitchFamily="66" charset="0"/>
              </a:rPr>
              <a:t>  </a:t>
            </a:r>
            <a:r>
              <a:rPr lang="es-VE" sz="2800" dirty="0" smtClean="0">
                <a:solidFill>
                  <a:prstClr val="white"/>
                </a:solidFill>
                <a:latin typeface="Comic Sans MS" pitchFamily="66" charset="0"/>
              </a:rPr>
              <a:t>B2. </a:t>
            </a:r>
            <a:r>
              <a:rPr lang="es-VE" sz="2800" dirty="0" err="1" smtClean="0">
                <a:solidFill>
                  <a:srgbClr val="F79646">
                    <a:lumMod val="60000"/>
                    <a:lumOff val="40000"/>
                  </a:srgbClr>
                </a:solidFill>
                <a:latin typeface="Comic Sans MS" pitchFamily="66" charset="0"/>
              </a:rPr>
              <a:t>Enf</a:t>
            </a:r>
            <a:r>
              <a:rPr lang="es-VE" sz="2800" dirty="0" smtClean="0">
                <a:solidFill>
                  <a:srgbClr val="F79646">
                    <a:lumMod val="60000"/>
                    <a:lumOff val="40000"/>
                  </a:srgbClr>
                </a:solidFill>
                <a:latin typeface="Comic Sans MS" pitchFamily="66" charset="0"/>
              </a:rPr>
              <a:t>. Sistémicas</a:t>
            </a:r>
            <a:r>
              <a:rPr lang="es-VE" sz="2400" dirty="0" smtClean="0">
                <a:solidFill>
                  <a:srgbClr val="F79646">
                    <a:lumMod val="60000"/>
                    <a:lumOff val="40000"/>
                  </a:srgbClr>
                </a:solidFill>
                <a:latin typeface="Comic Sans MS" pitchFamily="66" charset="0"/>
              </a:rPr>
              <a:t>:</a:t>
            </a:r>
          </a:p>
          <a:p>
            <a:pPr marL="1338263">
              <a:buClr>
                <a:srgbClr val="3399FF"/>
              </a:buClr>
              <a:buSzPct val="130000"/>
            </a:pPr>
            <a:r>
              <a:rPr lang="es-VE" sz="1600" dirty="0" err="1" smtClean="0">
                <a:solidFill>
                  <a:srgbClr val="F79646">
                    <a:lumMod val="20000"/>
                    <a:lumOff val="80000"/>
                  </a:srgbClr>
                </a:solidFill>
                <a:latin typeface="Comic Sans MS" pitchFamily="66" charset="0"/>
              </a:rPr>
              <a:t>Enf</a:t>
            </a:r>
            <a:r>
              <a:rPr lang="es-VE" sz="1600" dirty="0" smtClean="0">
                <a:solidFill>
                  <a:srgbClr val="F79646">
                    <a:lumMod val="20000"/>
                    <a:lumOff val="80000"/>
                  </a:srgbClr>
                </a:solidFill>
                <a:latin typeface="Comic Sans MS" pitchFamily="66" charset="0"/>
              </a:rPr>
              <a:t>. Metabólicas</a:t>
            </a:r>
          </a:p>
          <a:p>
            <a:pPr marL="1338263">
              <a:buClr>
                <a:srgbClr val="3399FF"/>
              </a:buClr>
              <a:buSzPct val="130000"/>
            </a:pPr>
            <a:r>
              <a:rPr lang="es-VE" sz="1600" dirty="0" err="1" smtClean="0">
                <a:solidFill>
                  <a:srgbClr val="F79646">
                    <a:lumMod val="20000"/>
                    <a:lumOff val="80000"/>
                  </a:srgbClr>
                </a:solidFill>
                <a:latin typeface="Comic Sans MS" pitchFamily="66" charset="0"/>
              </a:rPr>
              <a:t>Enf</a:t>
            </a:r>
            <a:r>
              <a:rPr lang="es-VE" sz="1600" dirty="0">
                <a:solidFill>
                  <a:srgbClr val="F79646">
                    <a:lumMod val="20000"/>
                    <a:lumOff val="80000"/>
                  </a:srgbClr>
                </a:solidFill>
                <a:latin typeface="Comic Sans MS" pitchFamily="66" charset="0"/>
              </a:rPr>
              <a:t>. Cardiacas y Vasculares</a:t>
            </a:r>
          </a:p>
          <a:p>
            <a:pPr marL="1338263">
              <a:buClr>
                <a:srgbClr val="3399FF"/>
              </a:buClr>
              <a:buSzPct val="130000"/>
            </a:pPr>
            <a:r>
              <a:rPr lang="es-VE" sz="1600" dirty="0" err="1" smtClean="0">
                <a:solidFill>
                  <a:srgbClr val="F79646">
                    <a:lumMod val="20000"/>
                    <a:lumOff val="80000"/>
                  </a:srgbClr>
                </a:solidFill>
                <a:latin typeface="Comic Sans MS" pitchFamily="66" charset="0"/>
              </a:rPr>
              <a:t>Enf</a:t>
            </a:r>
            <a:r>
              <a:rPr lang="es-VE" sz="1600" dirty="0">
                <a:solidFill>
                  <a:srgbClr val="F79646">
                    <a:lumMod val="20000"/>
                    <a:lumOff val="80000"/>
                  </a:srgbClr>
                </a:solidFill>
                <a:latin typeface="Comic Sans MS" pitchFamily="66" charset="0"/>
              </a:rPr>
              <a:t>. </a:t>
            </a:r>
            <a:r>
              <a:rPr lang="es-VE" sz="1600" dirty="0" smtClean="0">
                <a:solidFill>
                  <a:srgbClr val="F79646">
                    <a:lumMod val="20000"/>
                    <a:lumOff val="80000"/>
                  </a:srgbClr>
                </a:solidFill>
                <a:latin typeface="Comic Sans MS" pitchFamily="66" charset="0"/>
              </a:rPr>
              <a:t>Neurológicas y Psiquiátricas</a:t>
            </a:r>
          </a:p>
          <a:p>
            <a:pPr marL="1338263">
              <a:buClr>
                <a:srgbClr val="3399FF"/>
              </a:buClr>
              <a:buSzPct val="130000"/>
            </a:pPr>
            <a:r>
              <a:rPr lang="es-VE" sz="1600" dirty="0" err="1" smtClean="0">
                <a:solidFill>
                  <a:srgbClr val="F79646">
                    <a:lumMod val="20000"/>
                    <a:lumOff val="80000"/>
                  </a:srgbClr>
                </a:solidFill>
                <a:latin typeface="Comic Sans MS" pitchFamily="66" charset="0"/>
              </a:rPr>
              <a:t>Enf</a:t>
            </a:r>
            <a:r>
              <a:rPr lang="es-VE" sz="1600" dirty="0">
                <a:solidFill>
                  <a:srgbClr val="F79646">
                    <a:lumMod val="20000"/>
                    <a:lumOff val="80000"/>
                  </a:srgbClr>
                </a:solidFill>
                <a:latin typeface="Comic Sans MS" pitchFamily="66" charset="0"/>
              </a:rPr>
              <a:t>. </a:t>
            </a:r>
            <a:r>
              <a:rPr lang="es-VE" sz="1600" dirty="0" smtClean="0">
                <a:solidFill>
                  <a:srgbClr val="F79646">
                    <a:lumMod val="20000"/>
                    <a:lumOff val="80000"/>
                  </a:srgbClr>
                </a:solidFill>
                <a:latin typeface="Comic Sans MS" pitchFamily="66" charset="0"/>
              </a:rPr>
              <a:t>Autoinmunes</a:t>
            </a:r>
            <a:endParaRPr lang="es-VE" sz="1600" dirty="0">
              <a:solidFill>
                <a:srgbClr val="F79646">
                  <a:lumMod val="20000"/>
                  <a:lumOff val="80000"/>
                </a:srgbClr>
              </a:solidFill>
              <a:latin typeface="Comic Sans MS" pitchFamily="66" charset="0"/>
            </a:endParaRPr>
          </a:p>
          <a:p>
            <a:pPr marL="1338263">
              <a:buClr>
                <a:srgbClr val="3399FF"/>
              </a:buClr>
              <a:buSzPct val="130000"/>
            </a:pPr>
            <a:r>
              <a:rPr lang="es-VE" sz="1600" dirty="0" smtClean="0">
                <a:solidFill>
                  <a:srgbClr val="F79646">
                    <a:lumMod val="20000"/>
                    <a:lumOff val="80000"/>
                  </a:srgbClr>
                </a:solidFill>
                <a:latin typeface="Comic Sans MS" pitchFamily="66" charset="0"/>
              </a:rPr>
              <a:t>Varios</a:t>
            </a:r>
          </a:p>
        </p:txBody>
      </p:sp>
      <p:cxnSp>
        <p:nvCxnSpPr>
          <p:cNvPr id="6" name="Conector recto 5"/>
          <p:cNvCxnSpPr/>
          <p:nvPr/>
        </p:nvCxnSpPr>
        <p:spPr>
          <a:xfrm>
            <a:off x="1547664" y="1331282"/>
            <a:ext cx="0" cy="3868881"/>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20946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ximena\Desktop\GF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273" y="1484784"/>
            <a:ext cx="4366184" cy="327404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726617" y="431571"/>
            <a:ext cx="3429144"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itchFamily="66" charset="0"/>
              </a:rPr>
              <a:t>Ratones </a:t>
            </a:r>
            <a:r>
              <a:rPr lang="es-VE" sz="2400" i="1" dirty="0" err="1" smtClean="0">
                <a:latin typeface="Comic Sans MS" pitchFamily="66" charset="0"/>
              </a:rPr>
              <a:t>gnotobióticos</a:t>
            </a:r>
            <a:r>
              <a:rPr lang="es-VE" sz="2400" dirty="0" smtClean="0">
                <a:latin typeface="Comic Sans MS" pitchFamily="66" charset="0"/>
              </a:rPr>
              <a:t> </a:t>
            </a:r>
          </a:p>
          <a:p>
            <a:pPr algn="ctr"/>
            <a:r>
              <a:rPr lang="es-VE" dirty="0" smtClean="0">
                <a:latin typeface="Comic Sans MS" pitchFamily="66" charset="0"/>
              </a:rPr>
              <a:t>(</a:t>
            </a:r>
            <a:r>
              <a:rPr lang="es-VE" dirty="0">
                <a:latin typeface="Comic Sans MS" pitchFamily="66" charset="0"/>
              </a:rPr>
              <a:t>criados </a:t>
            </a:r>
            <a:r>
              <a:rPr lang="es-VE" dirty="0" smtClean="0">
                <a:latin typeface="Comic Sans MS" pitchFamily="66" charset="0"/>
              </a:rPr>
              <a:t>libres de gérmenes)</a:t>
            </a:r>
            <a:endParaRPr lang="es-VE" dirty="0">
              <a:latin typeface="Comic Sans MS" pitchFamily="66" charset="0"/>
            </a:endParaRPr>
          </a:p>
        </p:txBody>
      </p:sp>
      <p:sp>
        <p:nvSpPr>
          <p:cNvPr id="5" name="4 Rectángulo"/>
          <p:cNvSpPr/>
          <p:nvPr/>
        </p:nvSpPr>
        <p:spPr>
          <a:xfrm>
            <a:off x="155665" y="4758829"/>
            <a:ext cx="4621399" cy="723275"/>
          </a:xfrm>
          <a:prstGeom prst="rect">
            <a:avLst/>
          </a:prstGeom>
          <a:effectLst>
            <a:outerShdw blurRad="50800" dist="38100" dir="2700000" algn="tl" rotWithShape="0">
              <a:prstClr val="black">
                <a:alpha val="40000"/>
              </a:prstClr>
            </a:outerShdw>
          </a:effectLst>
        </p:spPr>
        <p:txBody>
          <a:bodyPr wrap="square">
            <a:spAutoFit/>
          </a:bodyPr>
          <a:lstStyle/>
          <a:p>
            <a:r>
              <a:rPr lang="es-VE" sz="1000" i="1" dirty="0" err="1" smtClean="0">
                <a:latin typeface="Comic Sans MS" pitchFamily="66" charset="0"/>
              </a:rPr>
              <a:t>Germ</a:t>
            </a:r>
            <a:r>
              <a:rPr lang="es-VE" sz="1000" i="1" dirty="0" smtClean="0">
                <a:latin typeface="Comic Sans MS" pitchFamily="66" charset="0"/>
              </a:rPr>
              <a:t> Free Mouse </a:t>
            </a:r>
            <a:r>
              <a:rPr lang="es-VE" sz="1000" i="1" dirty="0" err="1" smtClean="0">
                <a:latin typeface="Comic Sans MS" pitchFamily="66" charset="0"/>
              </a:rPr>
              <a:t>Facility</a:t>
            </a:r>
            <a:r>
              <a:rPr lang="es-VE" sz="1000" dirty="0" smtClean="0">
                <a:latin typeface="Comic Sans MS" pitchFamily="66" charset="0"/>
              </a:rPr>
              <a:t>. Medical School, </a:t>
            </a:r>
            <a:r>
              <a:rPr lang="es-VE" sz="1000" dirty="0" err="1" smtClean="0">
                <a:latin typeface="Comic Sans MS" pitchFamily="66" charset="0"/>
              </a:rPr>
              <a:t>University</a:t>
            </a:r>
            <a:r>
              <a:rPr lang="es-VE" sz="1000" dirty="0" smtClean="0">
                <a:latin typeface="Comic Sans MS" pitchFamily="66" charset="0"/>
              </a:rPr>
              <a:t> of Michigan https</a:t>
            </a:r>
            <a:r>
              <a:rPr lang="es-VE" sz="1000" dirty="0">
                <a:latin typeface="Comic Sans MS" pitchFamily="66" charset="0"/>
              </a:rPr>
              <a:t>://medicine.umich.edu/medschool/research/office-research/unit-laboratory-animal-medicine-ulam/research-services/germ-free-mouse-facility</a:t>
            </a:r>
          </a:p>
        </p:txBody>
      </p:sp>
      <p:sp>
        <p:nvSpPr>
          <p:cNvPr id="8" name="7 CuadroTexto"/>
          <p:cNvSpPr txBox="1"/>
          <p:nvPr/>
        </p:nvSpPr>
        <p:spPr>
          <a:xfrm>
            <a:off x="6660232" y="656953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3076" name="Picture 4" descr="C:\Users\ximena\Desktop\exper isol side adjust_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6519" y="1805369"/>
            <a:ext cx="3651281" cy="237736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75" name="Picture 3" descr="C:\Users\ximena\Desktop\índic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6519" y="4336265"/>
            <a:ext cx="3651281" cy="206376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Rectángulo 1"/>
          <p:cNvSpPr/>
          <p:nvPr/>
        </p:nvSpPr>
        <p:spPr>
          <a:xfrm>
            <a:off x="4975878" y="395018"/>
            <a:ext cx="3511922" cy="307777"/>
          </a:xfrm>
          <a:prstGeom prst="rect">
            <a:avLst/>
          </a:prstGeom>
        </p:spPr>
        <p:txBody>
          <a:bodyPr wrap="square">
            <a:spAutoFit/>
          </a:bodyPr>
          <a:lstStyle/>
          <a:p>
            <a:r>
              <a:rPr lang="en-US" sz="1400" b="1" dirty="0" smtClean="0">
                <a:solidFill>
                  <a:srgbClr val="000000"/>
                </a:solidFill>
                <a:latin typeface="MGNMT I+ Minion Pro"/>
              </a:rPr>
              <a:t>Gr. </a:t>
            </a:r>
            <a:r>
              <a:rPr lang="en-US" sz="1400" dirty="0">
                <a:solidFill>
                  <a:srgbClr val="000000"/>
                </a:solidFill>
                <a:latin typeface="MGNMT I+ Minion Pro"/>
              </a:rPr>
              <a:t>“</a:t>
            </a:r>
            <a:r>
              <a:rPr lang="en-US" sz="1400" i="1" dirty="0" err="1" smtClean="0">
                <a:solidFill>
                  <a:srgbClr val="000000"/>
                </a:solidFill>
                <a:latin typeface="Minion Pro"/>
              </a:rPr>
              <a:t>gn¯otos</a:t>
            </a:r>
            <a:r>
              <a:rPr lang="en-US" sz="1400" i="1" dirty="0" smtClean="0">
                <a:solidFill>
                  <a:srgbClr val="000000"/>
                </a:solidFill>
                <a:latin typeface="Minion Pro"/>
              </a:rPr>
              <a:t>”: </a:t>
            </a:r>
            <a:r>
              <a:rPr lang="en-US" sz="1400" dirty="0" err="1" smtClean="0">
                <a:solidFill>
                  <a:srgbClr val="000000"/>
                </a:solidFill>
                <a:latin typeface="MGNMT I+ Minion Pro"/>
              </a:rPr>
              <a:t>conocido</a:t>
            </a:r>
            <a:r>
              <a:rPr lang="en-US" sz="1400" dirty="0">
                <a:solidFill>
                  <a:srgbClr val="000000"/>
                </a:solidFill>
                <a:latin typeface="MGNMT I+ Minion Pro"/>
              </a:rPr>
              <a:t> </a:t>
            </a:r>
            <a:r>
              <a:rPr lang="en-US" sz="1400" dirty="0" smtClean="0">
                <a:solidFill>
                  <a:srgbClr val="000000"/>
                </a:solidFill>
                <a:latin typeface="MGNMT I+ Minion Pro"/>
              </a:rPr>
              <a:t>y </a:t>
            </a:r>
            <a:r>
              <a:rPr lang="en-US" sz="1400" i="1" dirty="0">
                <a:solidFill>
                  <a:srgbClr val="000000"/>
                </a:solidFill>
                <a:latin typeface="Minion Pro"/>
              </a:rPr>
              <a:t>“biotic</a:t>
            </a:r>
            <a:r>
              <a:rPr lang="en-US" sz="1400" i="1" dirty="0" smtClean="0">
                <a:solidFill>
                  <a:srgbClr val="000000"/>
                </a:solidFill>
                <a:latin typeface="Minion Pro"/>
              </a:rPr>
              <a:t>”: </a:t>
            </a:r>
            <a:r>
              <a:rPr lang="en-US" sz="1400" i="1" dirty="0" err="1" smtClean="0">
                <a:solidFill>
                  <a:srgbClr val="000000"/>
                </a:solidFill>
                <a:latin typeface="Minion Pro"/>
              </a:rPr>
              <a:t>vida</a:t>
            </a:r>
            <a:endParaRPr lang="es-VE" sz="1400" dirty="0"/>
          </a:p>
        </p:txBody>
      </p:sp>
      <p:sp>
        <p:nvSpPr>
          <p:cNvPr id="3" name="Rectángulo 2"/>
          <p:cNvSpPr/>
          <p:nvPr/>
        </p:nvSpPr>
        <p:spPr>
          <a:xfrm>
            <a:off x="166753" y="5482104"/>
            <a:ext cx="4259499" cy="1169551"/>
          </a:xfrm>
          <a:prstGeom prst="rect">
            <a:avLst/>
          </a:prstGeom>
          <a:solidFill>
            <a:srgbClr val="FEF2E8"/>
          </a:solidFill>
        </p:spPr>
        <p:txBody>
          <a:bodyPr wrap="square">
            <a:spAutoFit/>
          </a:bodyPr>
          <a:lstStyle/>
          <a:p>
            <a:r>
              <a:rPr lang="en-US" sz="1400" dirty="0" smtClean="0">
                <a:solidFill>
                  <a:srgbClr val="000000"/>
                </a:solidFill>
                <a:latin typeface="Comic Sans MS" panose="030F0702030302020204" pitchFamily="66" charset="0"/>
              </a:rPr>
              <a:t>Los animals </a:t>
            </a:r>
            <a:r>
              <a:rPr lang="en-US" sz="1400" dirty="0" err="1" smtClean="0">
                <a:solidFill>
                  <a:srgbClr val="000000"/>
                </a:solidFill>
                <a:latin typeface="Comic Sans MS" panose="030F0702030302020204" pitchFamily="66" charset="0"/>
              </a:rPr>
              <a:t>nacen</a:t>
            </a:r>
            <a:r>
              <a:rPr lang="en-US" sz="1400" dirty="0" smtClean="0">
                <a:solidFill>
                  <a:srgbClr val="000000"/>
                </a:solidFill>
                <a:latin typeface="Comic Sans MS" panose="030F0702030302020204" pitchFamily="66" charset="0"/>
              </a:rPr>
              <a:t> y se </a:t>
            </a:r>
            <a:r>
              <a:rPr lang="en-US" sz="1400" dirty="0" err="1" smtClean="0">
                <a:solidFill>
                  <a:srgbClr val="000000"/>
                </a:solidFill>
                <a:latin typeface="Comic Sans MS" panose="030F0702030302020204" pitchFamily="66" charset="0"/>
              </a:rPr>
              <a:t>mantiene</a:t>
            </a:r>
            <a:r>
              <a:rPr lang="en-US" sz="1400" dirty="0" smtClean="0">
                <a:solidFill>
                  <a:srgbClr val="000000"/>
                </a:solidFill>
                <a:latin typeface="Comic Sans MS" panose="030F0702030302020204" pitchFamily="66" charset="0"/>
              </a:rPr>
              <a:t> en </a:t>
            </a:r>
            <a:r>
              <a:rPr lang="en-US" sz="1400" dirty="0" err="1" smtClean="0">
                <a:solidFill>
                  <a:srgbClr val="000000"/>
                </a:solidFill>
                <a:latin typeface="Comic Sans MS" panose="030F0702030302020204" pitchFamily="66" charset="0"/>
              </a:rPr>
              <a:t>condiciones</a:t>
            </a:r>
            <a:r>
              <a:rPr lang="en-US" sz="1400" dirty="0" smtClean="0">
                <a:solidFill>
                  <a:srgbClr val="000000"/>
                </a:solidFill>
                <a:latin typeface="Comic Sans MS" panose="030F0702030302020204" pitchFamily="66" charset="0"/>
              </a:rPr>
              <a:t> de </a:t>
            </a:r>
            <a:r>
              <a:rPr lang="en-US" sz="1400" dirty="0" err="1" smtClean="0">
                <a:solidFill>
                  <a:srgbClr val="000000"/>
                </a:solidFill>
                <a:latin typeface="Comic Sans MS" panose="030F0702030302020204" pitchFamily="66" charset="0"/>
              </a:rPr>
              <a:t>esterilidad</a:t>
            </a:r>
            <a:r>
              <a:rPr lang="en-US" sz="1400" dirty="0" smtClean="0">
                <a:solidFill>
                  <a:srgbClr val="000000"/>
                </a:solidFill>
                <a:latin typeface="Comic Sans MS" panose="030F0702030302020204" pitchFamily="66" charset="0"/>
              </a:rPr>
              <a:t>. </a:t>
            </a:r>
            <a:r>
              <a:rPr lang="en-US" sz="1400" dirty="0" err="1" smtClean="0">
                <a:solidFill>
                  <a:srgbClr val="000000"/>
                </a:solidFill>
                <a:latin typeface="Comic Sans MS" panose="030F0702030302020204" pitchFamily="66" charset="0"/>
              </a:rPr>
              <a:t>Esta</a:t>
            </a:r>
            <a:r>
              <a:rPr lang="en-US" sz="1400" dirty="0" smtClean="0">
                <a:solidFill>
                  <a:srgbClr val="000000"/>
                </a:solidFill>
                <a:latin typeface="Comic Sans MS" panose="030F0702030302020204" pitchFamily="66" charset="0"/>
              </a:rPr>
              <a:t> </a:t>
            </a:r>
            <a:r>
              <a:rPr lang="en-US" sz="1400" dirty="0" err="1" smtClean="0">
                <a:solidFill>
                  <a:srgbClr val="000000"/>
                </a:solidFill>
                <a:latin typeface="Comic Sans MS" panose="030F0702030302020204" pitchFamily="66" charset="0"/>
              </a:rPr>
              <a:t>técnica</a:t>
            </a:r>
            <a:r>
              <a:rPr lang="en-US" sz="1400" dirty="0" smtClean="0">
                <a:solidFill>
                  <a:srgbClr val="000000"/>
                </a:solidFill>
                <a:latin typeface="Comic Sans MS" panose="030F0702030302020204" pitchFamily="66" charset="0"/>
              </a:rPr>
              <a:t> </a:t>
            </a:r>
            <a:r>
              <a:rPr lang="en-US" sz="1400" dirty="0" err="1" smtClean="0">
                <a:solidFill>
                  <a:srgbClr val="000000"/>
                </a:solidFill>
                <a:latin typeface="Comic Sans MS" panose="030F0702030302020204" pitchFamily="66" charset="0"/>
              </a:rPr>
              <a:t>permite</a:t>
            </a:r>
            <a:r>
              <a:rPr lang="en-US" sz="1400" dirty="0" smtClean="0">
                <a:solidFill>
                  <a:srgbClr val="000000"/>
                </a:solidFill>
                <a:latin typeface="Comic Sans MS" panose="030F0702030302020204" pitchFamily="66" charset="0"/>
              </a:rPr>
              <a:t> </a:t>
            </a:r>
            <a:r>
              <a:rPr lang="en-US" sz="1400" dirty="0" err="1" smtClean="0">
                <a:solidFill>
                  <a:srgbClr val="000000"/>
                </a:solidFill>
                <a:latin typeface="Comic Sans MS" panose="030F0702030302020204" pitchFamily="66" charset="0"/>
              </a:rPr>
              <a:t>controlar</a:t>
            </a:r>
            <a:r>
              <a:rPr lang="en-US" sz="1400" dirty="0" smtClean="0">
                <a:solidFill>
                  <a:srgbClr val="000000"/>
                </a:solidFill>
                <a:latin typeface="Comic Sans MS" panose="030F0702030302020204" pitchFamily="66" charset="0"/>
              </a:rPr>
              <a:t> la </a:t>
            </a:r>
            <a:r>
              <a:rPr lang="en-US" sz="1400" dirty="0" err="1" smtClean="0">
                <a:solidFill>
                  <a:srgbClr val="000000"/>
                </a:solidFill>
                <a:latin typeface="Comic Sans MS" panose="030F0702030302020204" pitchFamily="66" charset="0"/>
              </a:rPr>
              <a:t>composición</a:t>
            </a:r>
            <a:r>
              <a:rPr lang="en-US" sz="1400" dirty="0" smtClean="0">
                <a:solidFill>
                  <a:srgbClr val="000000"/>
                </a:solidFill>
                <a:latin typeface="Comic Sans MS" panose="030F0702030302020204" pitchFamily="66" charset="0"/>
              </a:rPr>
              <a:t> del </a:t>
            </a:r>
            <a:r>
              <a:rPr lang="en-US" sz="1400" dirty="0" err="1" smtClean="0">
                <a:solidFill>
                  <a:srgbClr val="000000"/>
                </a:solidFill>
                <a:latin typeface="Comic Sans MS" panose="030F0702030302020204" pitchFamily="66" charset="0"/>
              </a:rPr>
              <a:t>ambiente</a:t>
            </a:r>
            <a:r>
              <a:rPr lang="en-US" sz="1400" dirty="0" smtClean="0">
                <a:solidFill>
                  <a:srgbClr val="000000"/>
                </a:solidFill>
                <a:latin typeface="Comic Sans MS" panose="030F0702030302020204" pitchFamily="66" charset="0"/>
              </a:rPr>
              <a:t> en el </a:t>
            </a:r>
            <a:r>
              <a:rPr lang="en-US" sz="1400" dirty="0" err="1" smtClean="0">
                <a:solidFill>
                  <a:srgbClr val="000000"/>
                </a:solidFill>
                <a:latin typeface="Comic Sans MS" panose="030F0702030302020204" pitchFamily="66" charset="0"/>
              </a:rPr>
              <a:t>cual</a:t>
            </a:r>
            <a:r>
              <a:rPr lang="en-US" sz="1400" dirty="0" smtClean="0">
                <a:solidFill>
                  <a:srgbClr val="000000"/>
                </a:solidFill>
                <a:latin typeface="Comic Sans MS" panose="030F0702030302020204" pitchFamily="66" charset="0"/>
              </a:rPr>
              <a:t> un </a:t>
            </a:r>
            <a:r>
              <a:rPr lang="en-US" sz="1400" dirty="0" err="1" smtClean="0">
                <a:solidFill>
                  <a:srgbClr val="000000"/>
                </a:solidFill>
                <a:latin typeface="Comic Sans MS" panose="030F0702030302020204" pitchFamily="66" charset="0"/>
              </a:rPr>
              <a:t>organismo</a:t>
            </a:r>
            <a:r>
              <a:rPr lang="en-US" sz="1400" dirty="0" smtClean="0">
                <a:solidFill>
                  <a:srgbClr val="000000"/>
                </a:solidFill>
                <a:latin typeface="Comic Sans MS" panose="030F0702030302020204" pitchFamily="66" charset="0"/>
              </a:rPr>
              <a:t> se </a:t>
            </a:r>
            <a:r>
              <a:rPr lang="en-US" sz="1400" dirty="0" err="1" smtClean="0">
                <a:solidFill>
                  <a:srgbClr val="000000"/>
                </a:solidFill>
                <a:latin typeface="Comic Sans MS" panose="030F0702030302020204" pitchFamily="66" charset="0"/>
              </a:rPr>
              <a:t>desarrolla</a:t>
            </a:r>
            <a:r>
              <a:rPr lang="en-US" sz="1400" dirty="0" smtClean="0">
                <a:solidFill>
                  <a:srgbClr val="000000"/>
                </a:solidFill>
                <a:latin typeface="Comic Sans MS" panose="030F0702030302020204" pitchFamily="66" charset="0"/>
              </a:rPr>
              <a:t> y </a:t>
            </a:r>
            <a:r>
              <a:rPr lang="en-US" sz="1400" dirty="0" err="1" smtClean="0">
                <a:solidFill>
                  <a:srgbClr val="000000"/>
                </a:solidFill>
                <a:latin typeface="Comic Sans MS" panose="030F0702030302020204" pitchFamily="66" charset="0"/>
              </a:rPr>
              <a:t>funciona</a:t>
            </a:r>
            <a:r>
              <a:rPr lang="en-US" sz="1400" dirty="0" smtClean="0">
                <a:solidFill>
                  <a:srgbClr val="000000"/>
                </a:solidFill>
                <a:latin typeface="Comic Sans MS" panose="030F0702030302020204" pitchFamily="66" charset="0"/>
              </a:rPr>
              <a:t>. </a:t>
            </a:r>
            <a:r>
              <a:rPr lang="en-US" sz="1400" dirty="0" err="1" smtClean="0">
                <a:solidFill>
                  <a:srgbClr val="000000"/>
                </a:solidFill>
                <a:latin typeface="Comic Sans MS" panose="030F0702030302020204" pitchFamily="66" charset="0"/>
              </a:rPr>
              <a:t>Aquí</a:t>
            </a:r>
            <a:r>
              <a:rPr lang="en-US" sz="1400" dirty="0" smtClean="0">
                <a:solidFill>
                  <a:srgbClr val="000000"/>
                </a:solidFill>
                <a:latin typeface="Comic Sans MS" panose="030F0702030302020204" pitchFamily="66" charset="0"/>
              </a:rPr>
              <a:t> </a:t>
            </a:r>
            <a:r>
              <a:rPr lang="en-US" sz="1400" dirty="0" err="1" smtClean="0">
                <a:solidFill>
                  <a:srgbClr val="000000"/>
                </a:solidFill>
                <a:latin typeface="Comic Sans MS" panose="030F0702030302020204" pitchFamily="66" charset="0"/>
              </a:rPr>
              <a:t>eliminan</a:t>
            </a:r>
            <a:r>
              <a:rPr lang="en-US" sz="1400" dirty="0" smtClean="0">
                <a:solidFill>
                  <a:srgbClr val="000000"/>
                </a:solidFill>
                <a:latin typeface="Comic Sans MS" panose="030F0702030302020204" pitchFamily="66" charset="0"/>
              </a:rPr>
              <a:t> </a:t>
            </a:r>
            <a:r>
              <a:rPr lang="en-US" sz="1400" dirty="0" err="1" smtClean="0">
                <a:solidFill>
                  <a:srgbClr val="000000"/>
                </a:solidFill>
                <a:latin typeface="Comic Sans MS" panose="030F0702030302020204" pitchFamily="66" charset="0"/>
              </a:rPr>
              <a:t>microbios</a:t>
            </a:r>
            <a:r>
              <a:rPr lang="en-US" sz="1400" dirty="0" smtClean="0">
                <a:solidFill>
                  <a:srgbClr val="000000"/>
                </a:solidFill>
                <a:latin typeface="Comic Sans MS" panose="030F0702030302020204" pitchFamily="66" charset="0"/>
              </a:rPr>
              <a:t> en comida, </a:t>
            </a:r>
            <a:r>
              <a:rPr lang="en-US" sz="1400" dirty="0" err="1" smtClean="0">
                <a:solidFill>
                  <a:srgbClr val="000000"/>
                </a:solidFill>
                <a:latin typeface="Comic Sans MS" panose="030F0702030302020204" pitchFamily="66" charset="0"/>
              </a:rPr>
              <a:t>agua</a:t>
            </a:r>
            <a:r>
              <a:rPr lang="en-US" sz="1400" dirty="0" smtClean="0">
                <a:solidFill>
                  <a:srgbClr val="000000"/>
                </a:solidFill>
                <a:latin typeface="Comic Sans MS" panose="030F0702030302020204" pitchFamily="66" charset="0"/>
              </a:rPr>
              <a:t> y </a:t>
            </a:r>
            <a:r>
              <a:rPr lang="en-US" sz="1400" dirty="0" err="1" smtClean="0">
                <a:solidFill>
                  <a:srgbClr val="000000"/>
                </a:solidFill>
                <a:latin typeface="Comic Sans MS" panose="030F0702030302020204" pitchFamily="66" charset="0"/>
              </a:rPr>
              <a:t>jaulas</a:t>
            </a:r>
            <a:r>
              <a:rPr lang="en-US" sz="1400" dirty="0" smtClean="0">
                <a:solidFill>
                  <a:srgbClr val="000000"/>
                </a:solidFill>
                <a:latin typeface="Comic Sans MS" panose="030F0702030302020204" pitchFamily="66" charset="0"/>
              </a:rPr>
              <a:t>.</a:t>
            </a:r>
            <a:endParaRPr lang="es-VE" sz="1400" dirty="0">
              <a:latin typeface="Comic Sans MS" panose="030F0702030302020204" pitchFamily="66" charset="0"/>
            </a:endParaRPr>
          </a:p>
        </p:txBody>
      </p:sp>
      <p:sp>
        <p:nvSpPr>
          <p:cNvPr id="7" name="Rectángulo 6"/>
          <p:cNvSpPr/>
          <p:nvPr/>
        </p:nvSpPr>
        <p:spPr>
          <a:xfrm>
            <a:off x="4804126" y="847069"/>
            <a:ext cx="3744986" cy="830997"/>
          </a:xfrm>
          <a:prstGeom prst="rect">
            <a:avLst/>
          </a:prstGeom>
          <a:solidFill>
            <a:srgbClr val="FEF2E8"/>
          </a:solidFill>
        </p:spPr>
        <p:txBody>
          <a:bodyPr wrap="square">
            <a:spAutoFit/>
          </a:bodyPr>
          <a:lstStyle/>
          <a:p>
            <a:r>
              <a:rPr lang="en-US" sz="1600" dirty="0" smtClean="0">
                <a:latin typeface="Comic Sans MS" panose="030F0702030302020204" pitchFamily="66" charset="0"/>
              </a:rPr>
              <a:t>Se </a:t>
            </a:r>
            <a:r>
              <a:rPr lang="en-US" sz="1600" dirty="0" err="1" smtClean="0">
                <a:latin typeface="Comic Sans MS" panose="030F0702030302020204" pitchFamily="66" charset="0"/>
              </a:rPr>
              <a:t>usan</a:t>
            </a:r>
            <a:r>
              <a:rPr lang="en-US" sz="1600" dirty="0" smtClean="0">
                <a:latin typeface="Comic Sans MS" panose="030F0702030302020204" pitchFamily="66" charset="0"/>
              </a:rPr>
              <a:t> para </a:t>
            </a:r>
            <a:r>
              <a:rPr lang="en-US" sz="1600" dirty="0" err="1" smtClean="0">
                <a:latin typeface="Comic Sans MS" panose="030F0702030302020204" pitchFamily="66" charset="0"/>
              </a:rPr>
              <a:t>estudiar</a:t>
            </a:r>
            <a:r>
              <a:rPr lang="en-US" sz="1600" dirty="0" smtClean="0">
                <a:latin typeface="Comic Sans MS" panose="030F0702030302020204" pitchFamily="66" charset="0"/>
              </a:rPr>
              <a:t> </a:t>
            </a:r>
            <a:r>
              <a:rPr lang="en-US" sz="1600" dirty="0" err="1" smtClean="0">
                <a:latin typeface="Comic Sans MS" panose="030F0702030302020204" pitchFamily="66" charset="0"/>
              </a:rPr>
              <a:t>efectos</a:t>
            </a:r>
            <a:r>
              <a:rPr lang="en-US" sz="1600" dirty="0" smtClean="0">
                <a:latin typeface="Comic Sans MS" panose="030F0702030302020204" pitchFamily="66" charset="0"/>
              </a:rPr>
              <a:t> de </a:t>
            </a:r>
            <a:r>
              <a:rPr lang="en-US" sz="1600" dirty="0" err="1" smtClean="0">
                <a:latin typeface="Comic Sans MS" panose="030F0702030302020204" pitchFamily="66" charset="0"/>
              </a:rPr>
              <a:t>inoculación</a:t>
            </a:r>
            <a:r>
              <a:rPr lang="en-US" sz="1600" dirty="0" smtClean="0">
                <a:latin typeface="Comic Sans MS" panose="030F0702030302020204" pitchFamily="66" charset="0"/>
              </a:rPr>
              <a:t> con </a:t>
            </a:r>
            <a:r>
              <a:rPr lang="en-US" sz="1600" dirty="0" err="1" smtClean="0">
                <a:latin typeface="Comic Sans MS" panose="030F0702030302020204" pitchFamily="66" charset="0"/>
              </a:rPr>
              <a:t>microbios</a:t>
            </a:r>
            <a:r>
              <a:rPr lang="en-US" sz="1600" dirty="0" smtClean="0">
                <a:latin typeface="Comic Sans MS" panose="030F0702030302020204" pitchFamily="66" charset="0"/>
              </a:rPr>
              <a:t> </a:t>
            </a:r>
            <a:r>
              <a:rPr lang="en-US" sz="1600" dirty="0" err="1" smtClean="0">
                <a:latin typeface="Comic Sans MS" panose="030F0702030302020204" pitchFamily="66" charset="0"/>
              </a:rPr>
              <a:t>específicos</a:t>
            </a:r>
            <a:r>
              <a:rPr lang="en-US" sz="1600" dirty="0" smtClean="0">
                <a:latin typeface="Comic Sans MS" panose="030F0702030302020204" pitchFamily="66" charset="0"/>
              </a:rPr>
              <a:t> </a:t>
            </a:r>
            <a:r>
              <a:rPr lang="en-US" sz="1600" dirty="0" err="1" smtClean="0">
                <a:latin typeface="Comic Sans MS" panose="030F0702030302020204" pitchFamily="66" charset="0"/>
              </a:rPr>
              <a:t>conocidos</a:t>
            </a:r>
            <a:r>
              <a:rPr lang="en-US" sz="1600" dirty="0" smtClean="0">
                <a:latin typeface="Comic Sans MS" panose="030F0702030302020204" pitchFamily="66" charset="0"/>
              </a:rPr>
              <a:t>.</a:t>
            </a:r>
            <a:endParaRPr lang="en-US" sz="1600" dirty="0">
              <a:latin typeface="Comic Sans MS" panose="030F0702030302020204" pitchFamily="66" charset="0"/>
            </a:endParaRPr>
          </a:p>
        </p:txBody>
      </p:sp>
    </p:spTree>
    <p:extLst>
      <p:ext uri="{BB962C8B-B14F-4D97-AF65-F5344CB8AC3E}">
        <p14:creationId xmlns:p14="http://schemas.microsoft.com/office/powerpoint/2010/main" val="752190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807965" y="1491654"/>
            <a:ext cx="5670946" cy="3785652"/>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sz="2000" dirty="0" err="1" smtClean="0">
                <a:latin typeface="Comic Sans MS" panose="030F0702030302020204" pitchFamily="66" charset="0"/>
              </a:rPr>
              <a:t>Roedores</a:t>
            </a:r>
            <a:r>
              <a:rPr lang="en-US" sz="2000" dirty="0" smtClean="0">
                <a:latin typeface="Comic Sans MS" panose="030F0702030302020204" pitchFamily="66" charset="0"/>
              </a:rPr>
              <a:t> </a:t>
            </a:r>
            <a:r>
              <a:rPr lang="en-US" sz="2000" dirty="0" err="1" smtClean="0">
                <a:latin typeface="Comic Sans MS" panose="030F0702030302020204" pitchFamily="66" charset="0"/>
              </a:rPr>
              <a:t>libres</a:t>
            </a:r>
            <a:r>
              <a:rPr lang="en-US" sz="2000" dirty="0" smtClean="0">
                <a:latin typeface="Comic Sans MS" panose="030F0702030302020204" pitchFamily="66" charset="0"/>
              </a:rPr>
              <a:t> de </a:t>
            </a:r>
            <a:r>
              <a:rPr lang="en-US" sz="2000" dirty="0" err="1" smtClean="0">
                <a:latin typeface="Comic Sans MS" panose="030F0702030302020204" pitchFamily="66" charset="0"/>
              </a:rPr>
              <a:t>gérmenes</a:t>
            </a:r>
            <a:r>
              <a:rPr lang="en-US" sz="2000" dirty="0" smtClean="0">
                <a:latin typeface="Comic Sans MS" panose="030F0702030302020204" pitchFamily="66" charset="0"/>
              </a:rPr>
              <a:t> no </a:t>
            </a:r>
            <a:r>
              <a:rPr lang="en-US" sz="2000" dirty="0" err="1" smtClean="0">
                <a:latin typeface="Comic Sans MS" panose="030F0702030302020204" pitchFamily="66" charset="0"/>
              </a:rPr>
              <a:t>tienen</a:t>
            </a:r>
            <a:r>
              <a:rPr lang="en-US" sz="2000" dirty="0" smtClean="0">
                <a:latin typeface="Comic Sans MS" panose="030F0702030302020204" pitchFamily="66" charset="0"/>
              </a:rPr>
              <a:t> </a:t>
            </a:r>
            <a:r>
              <a:rPr lang="en-US" sz="2000" dirty="0" err="1" smtClean="0">
                <a:latin typeface="Comic Sans MS" panose="030F0702030302020204" pitchFamily="66" charset="0"/>
              </a:rPr>
              <a:t>microorganismos</a:t>
            </a:r>
            <a:r>
              <a:rPr lang="en-US" sz="2000" dirty="0" smtClean="0">
                <a:latin typeface="Comic Sans MS" panose="030F0702030302020204" pitchFamily="66" charset="0"/>
              </a:rPr>
              <a:t> </a:t>
            </a:r>
            <a:r>
              <a:rPr lang="en-US" sz="2000" dirty="0" err="1" smtClean="0">
                <a:latin typeface="Comic Sans MS" panose="030F0702030302020204" pitchFamily="66" charset="0"/>
              </a:rPr>
              <a:t>que</a:t>
            </a:r>
            <a:r>
              <a:rPr lang="en-US" sz="2000" dirty="0" smtClean="0">
                <a:latin typeface="Comic Sans MS" panose="030F0702030302020204" pitchFamily="66" charset="0"/>
              </a:rPr>
              <a:t> </a:t>
            </a:r>
            <a:r>
              <a:rPr lang="en-US" sz="2000" dirty="0" err="1" smtClean="0">
                <a:latin typeface="Comic Sans MS" panose="030F0702030302020204" pitchFamily="66" charset="0"/>
              </a:rPr>
              <a:t>vivan</a:t>
            </a:r>
            <a:r>
              <a:rPr lang="en-US" sz="2000" dirty="0" smtClean="0">
                <a:latin typeface="Comic Sans MS" panose="030F0702030302020204" pitchFamily="66" charset="0"/>
              </a:rPr>
              <a:t> en o </a:t>
            </a:r>
            <a:r>
              <a:rPr lang="en-US" sz="2000" dirty="0" err="1" smtClean="0">
                <a:latin typeface="Comic Sans MS" panose="030F0702030302020204" pitchFamily="66" charset="0"/>
              </a:rPr>
              <a:t>sobre</a:t>
            </a:r>
            <a:r>
              <a:rPr lang="en-US" sz="2000" dirty="0" smtClean="0">
                <a:latin typeface="Comic Sans MS" panose="030F0702030302020204" pitchFamily="66" charset="0"/>
              </a:rPr>
              <a:t>  </a:t>
            </a:r>
            <a:r>
              <a:rPr lang="en-US" sz="2000" dirty="0" err="1" smtClean="0">
                <a:latin typeface="Comic Sans MS" panose="030F0702030302020204" pitchFamily="66" charset="0"/>
              </a:rPr>
              <a:t>ellos</a:t>
            </a:r>
            <a:r>
              <a:rPr lang="en-US" sz="2000" dirty="0" smtClean="0">
                <a:latin typeface="Comic Sans MS" panose="030F0702030302020204" pitchFamily="66" charset="0"/>
              </a:rPr>
              <a:t>, lo </a:t>
            </a:r>
            <a:r>
              <a:rPr lang="en-US" sz="2000" dirty="0" err="1" smtClean="0">
                <a:latin typeface="Comic Sans MS" panose="030F0702030302020204" pitchFamily="66" charset="0"/>
              </a:rPr>
              <a:t>que</a:t>
            </a:r>
            <a:r>
              <a:rPr lang="en-US" sz="2000" dirty="0" smtClean="0">
                <a:latin typeface="Comic Sans MS" panose="030F0702030302020204" pitchFamily="66" charset="0"/>
              </a:rPr>
              <a:t> </a:t>
            </a:r>
            <a:r>
              <a:rPr lang="en-US" sz="2000" dirty="0" err="1" smtClean="0">
                <a:latin typeface="Comic Sans MS" panose="030F0702030302020204" pitchFamily="66" charset="0"/>
              </a:rPr>
              <a:t>permite</a:t>
            </a:r>
            <a:r>
              <a:rPr lang="en-US" sz="2000" dirty="0" smtClean="0">
                <a:latin typeface="Comic Sans MS" panose="030F0702030302020204" pitchFamily="66" charset="0"/>
              </a:rPr>
              <a:t> a </a:t>
            </a:r>
            <a:r>
              <a:rPr lang="en-US" sz="2000" dirty="0" err="1" smtClean="0">
                <a:latin typeface="Comic Sans MS" panose="030F0702030302020204" pitchFamily="66" charset="0"/>
              </a:rPr>
              <a:t>investigadores</a:t>
            </a:r>
            <a:r>
              <a:rPr lang="en-US" sz="2000" dirty="0" smtClean="0">
                <a:latin typeface="Comic Sans MS" panose="030F0702030302020204" pitchFamily="66" charset="0"/>
              </a:rPr>
              <a:t> </a:t>
            </a:r>
            <a:r>
              <a:rPr lang="en-US" sz="2000" dirty="0" err="1" smtClean="0">
                <a:latin typeface="Comic Sans MS" panose="030F0702030302020204" pitchFamily="66" charset="0"/>
              </a:rPr>
              <a:t>controlar</a:t>
            </a:r>
            <a:r>
              <a:rPr lang="en-US" sz="2000" dirty="0" smtClean="0">
                <a:latin typeface="Comic Sans MS" panose="030F0702030302020204" pitchFamily="66" charset="0"/>
              </a:rPr>
              <a:t> </a:t>
            </a:r>
            <a:r>
              <a:rPr lang="en-US" sz="2000" dirty="0" err="1" smtClean="0">
                <a:latin typeface="Comic Sans MS" panose="030F0702030302020204" pitchFamily="66" charset="0"/>
              </a:rPr>
              <a:t>especificamente</a:t>
            </a:r>
            <a:r>
              <a:rPr lang="en-US" sz="2000" dirty="0" smtClean="0">
                <a:latin typeface="Comic Sans MS" panose="030F0702030302020204" pitchFamily="66" charset="0"/>
              </a:rPr>
              <a:t> el microbiota del animal </a:t>
            </a:r>
            <a:r>
              <a:rPr lang="en-US" sz="2000" dirty="0" err="1">
                <a:latin typeface="Comic Sans MS" panose="030F0702030302020204" pitchFamily="66" charset="0"/>
              </a:rPr>
              <a:t>p</a:t>
            </a:r>
            <a:r>
              <a:rPr lang="en-US" sz="2000" dirty="0" err="1" smtClean="0">
                <a:latin typeface="Comic Sans MS" panose="030F0702030302020204" pitchFamily="66" charset="0"/>
              </a:rPr>
              <a:t>or</a:t>
            </a:r>
            <a:r>
              <a:rPr lang="en-US" sz="2000" dirty="0" smtClean="0">
                <a:latin typeface="Comic Sans MS" panose="030F0702030302020204" pitchFamily="66" charset="0"/>
              </a:rPr>
              <a:t> </a:t>
            </a:r>
            <a:r>
              <a:rPr lang="en-US" sz="2000" dirty="0" err="1" smtClean="0">
                <a:latin typeface="Comic Sans MS" panose="030F0702030302020204" pitchFamily="66" charset="0"/>
              </a:rPr>
              <a:t>inoculación</a:t>
            </a:r>
            <a:r>
              <a:rPr lang="en-US" sz="2000" dirty="0" smtClean="0">
                <a:latin typeface="Comic Sans MS" panose="030F0702030302020204" pitchFamily="66" charset="0"/>
              </a:rPr>
              <a:t> </a:t>
            </a:r>
            <a:r>
              <a:rPr lang="en-US" sz="2000" dirty="0" err="1" smtClean="0">
                <a:latin typeface="Comic Sans MS" panose="030F0702030302020204" pitchFamily="66" charset="0"/>
              </a:rPr>
              <a:t>directa</a:t>
            </a:r>
            <a:r>
              <a:rPr lang="en-US" sz="2000" dirty="0" smtClean="0">
                <a:latin typeface="Comic Sans MS" panose="030F0702030302020204" pitchFamily="66" charset="0"/>
              </a:rPr>
              <a:t> de bacteria de </a:t>
            </a:r>
            <a:r>
              <a:rPr lang="en-US" sz="2000" dirty="0" err="1" smtClean="0">
                <a:latin typeface="Comic Sans MS" panose="030F0702030302020204" pitchFamily="66" charset="0"/>
              </a:rPr>
              <a:t>interés</a:t>
            </a:r>
            <a:r>
              <a:rPr lang="en-US" sz="2000" dirty="0" smtClean="0">
                <a:latin typeface="Comic Sans MS" panose="030F0702030302020204" pitchFamily="66" charset="0"/>
              </a:rPr>
              <a:t>. </a:t>
            </a:r>
          </a:p>
          <a:p>
            <a:endParaRPr lang="en-US" sz="2000" dirty="0">
              <a:latin typeface="Comic Sans MS" panose="030F0702030302020204" pitchFamily="66" charset="0"/>
            </a:endParaRPr>
          </a:p>
          <a:p>
            <a:r>
              <a:rPr lang="en-US" sz="2000" dirty="0" err="1" smtClean="0">
                <a:latin typeface="Comic Sans MS" panose="030F0702030302020204" pitchFamily="66" charset="0"/>
              </a:rPr>
              <a:t>Esta</a:t>
            </a:r>
            <a:r>
              <a:rPr lang="en-US" sz="2000" dirty="0" smtClean="0">
                <a:latin typeface="Comic Sans MS" panose="030F0702030302020204" pitchFamily="66" charset="0"/>
              </a:rPr>
              <a:t> </a:t>
            </a:r>
            <a:r>
              <a:rPr lang="en-US" sz="2000" dirty="0" err="1" smtClean="0">
                <a:latin typeface="Comic Sans MS" panose="030F0702030302020204" pitchFamily="66" charset="0"/>
              </a:rPr>
              <a:t>estrategia</a:t>
            </a:r>
            <a:r>
              <a:rPr lang="en-US" sz="2000" dirty="0" smtClean="0">
                <a:latin typeface="Comic Sans MS" panose="030F0702030302020204" pitchFamily="66" charset="0"/>
              </a:rPr>
              <a:t> se </a:t>
            </a:r>
            <a:r>
              <a:rPr lang="en-US" sz="2000" dirty="0" err="1" smtClean="0">
                <a:latin typeface="Comic Sans MS" panose="030F0702030302020204" pitchFamily="66" charset="0"/>
              </a:rPr>
              <a:t>usa</a:t>
            </a:r>
            <a:r>
              <a:rPr lang="en-US" sz="2000" dirty="0" smtClean="0">
                <a:latin typeface="Comic Sans MS" panose="030F0702030302020204" pitchFamily="66" charset="0"/>
              </a:rPr>
              <a:t> para </a:t>
            </a:r>
            <a:r>
              <a:rPr lang="en-US" sz="2000" dirty="0" err="1" smtClean="0">
                <a:latin typeface="Comic Sans MS" panose="030F0702030302020204" pitchFamily="66" charset="0"/>
              </a:rPr>
              <a:t>estudiar</a:t>
            </a:r>
            <a:r>
              <a:rPr lang="en-US" sz="2000" dirty="0" smtClean="0">
                <a:latin typeface="Comic Sans MS" panose="030F0702030302020204" pitchFamily="66" charset="0"/>
              </a:rPr>
              <a:t> </a:t>
            </a:r>
            <a:r>
              <a:rPr lang="en-US" sz="2000" dirty="0" err="1" smtClean="0">
                <a:latin typeface="Comic Sans MS" panose="030F0702030302020204" pitchFamily="66" charset="0"/>
              </a:rPr>
              <a:t>interacciones</a:t>
            </a:r>
            <a:r>
              <a:rPr lang="en-US" sz="2000" dirty="0" smtClean="0">
                <a:latin typeface="Comic Sans MS" panose="030F0702030302020204" pitchFamily="66" charset="0"/>
              </a:rPr>
              <a:t> </a:t>
            </a:r>
            <a:r>
              <a:rPr lang="en-US" sz="2000" dirty="0" err="1" smtClean="0">
                <a:latin typeface="Comic Sans MS" panose="030F0702030302020204" pitchFamily="66" charset="0"/>
              </a:rPr>
              <a:t>hospedero</a:t>
            </a:r>
            <a:r>
              <a:rPr lang="en-US" sz="2000" dirty="0" smtClean="0">
                <a:latin typeface="Comic Sans MS" panose="030F0702030302020204" pitchFamily="66" charset="0"/>
              </a:rPr>
              <a:t>-microbiota, </a:t>
            </a:r>
            <a:r>
              <a:rPr lang="en-US" sz="2000" dirty="0" err="1" smtClean="0">
                <a:latin typeface="Comic Sans MS" panose="030F0702030302020204" pitchFamily="66" charset="0"/>
              </a:rPr>
              <a:t>así</a:t>
            </a:r>
            <a:r>
              <a:rPr lang="en-US" sz="2000" dirty="0" smtClean="0">
                <a:latin typeface="Comic Sans MS" panose="030F0702030302020204" pitchFamily="66" charset="0"/>
              </a:rPr>
              <a:t> </a:t>
            </a:r>
            <a:r>
              <a:rPr lang="en-US" sz="2000" dirty="0" err="1" smtClean="0">
                <a:latin typeface="Comic Sans MS" panose="030F0702030302020204" pitchFamily="66" charset="0"/>
              </a:rPr>
              <a:t>como</a:t>
            </a:r>
            <a:r>
              <a:rPr lang="en-US" sz="2000" dirty="0" smtClean="0">
                <a:latin typeface="Comic Sans MS" panose="030F0702030302020204" pitchFamily="66" charset="0"/>
              </a:rPr>
              <a:t> el </a:t>
            </a:r>
            <a:r>
              <a:rPr lang="en-US" sz="2000" dirty="0" err="1" smtClean="0">
                <a:latin typeface="Comic Sans MS" panose="030F0702030302020204" pitchFamily="66" charset="0"/>
              </a:rPr>
              <a:t>rol</a:t>
            </a:r>
            <a:r>
              <a:rPr lang="en-US" sz="2000" dirty="0" smtClean="0">
                <a:latin typeface="Comic Sans MS" panose="030F0702030302020204" pitchFamily="66" charset="0"/>
              </a:rPr>
              <a:t> de </a:t>
            </a:r>
            <a:r>
              <a:rPr lang="en-US" sz="2000" dirty="0" err="1" smtClean="0">
                <a:latin typeface="Comic Sans MS" panose="030F0702030302020204" pitchFamily="66" charset="0"/>
              </a:rPr>
              <a:t>microorganismos</a:t>
            </a:r>
            <a:r>
              <a:rPr lang="en-US" sz="2000" dirty="0" smtClean="0">
                <a:latin typeface="Comic Sans MS" panose="030F0702030302020204" pitchFamily="66" charset="0"/>
              </a:rPr>
              <a:t> en el </a:t>
            </a:r>
            <a:r>
              <a:rPr lang="en-US" sz="2000" dirty="0" err="1" smtClean="0">
                <a:latin typeface="Comic Sans MS" panose="030F0702030302020204" pitchFamily="66" charset="0"/>
              </a:rPr>
              <a:t>desarrollo</a:t>
            </a:r>
            <a:r>
              <a:rPr lang="en-US" sz="2000" dirty="0" smtClean="0">
                <a:latin typeface="Comic Sans MS" panose="030F0702030302020204" pitchFamily="66" charset="0"/>
              </a:rPr>
              <a:t> y </a:t>
            </a:r>
            <a:r>
              <a:rPr lang="en-US" sz="2000" dirty="0" err="1" smtClean="0">
                <a:latin typeface="Comic Sans MS" panose="030F0702030302020204" pitchFamily="66" charset="0"/>
              </a:rPr>
              <a:t>función</a:t>
            </a:r>
            <a:r>
              <a:rPr lang="en-US" sz="2000" dirty="0" smtClean="0">
                <a:latin typeface="Comic Sans MS" panose="030F0702030302020204" pitchFamily="66" charset="0"/>
              </a:rPr>
              <a:t> de la </a:t>
            </a:r>
            <a:r>
              <a:rPr lang="en-US" sz="2000" dirty="0" err="1" smtClean="0">
                <a:latin typeface="Comic Sans MS" panose="030F0702030302020204" pitchFamily="66" charset="0"/>
              </a:rPr>
              <a:t>barrera</a:t>
            </a:r>
            <a:r>
              <a:rPr lang="en-US" sz="2000" dirty="0" smtClean="0">
                <a:latin typeface="Comic Sans MS" panose="030F0702030302020204" pitchFamily="66" charset="0"/>
              </a:rPr>
              <a:t> intestinal (</a:t>
            </a:r>
            <a:r>
              <a:rPr lang="en-US" sz="2000" dirty="0" err="1" smtClean="0">
                <a:latin typeface="Comic Sans MS" panose="030F0702030302020204" pitchFamily="66" charset="0"/>
              </a:rPr>
              <a:t>epitelio</a:t>
            </a:r>
            <a:r>
              <a:rPr lang="en-US" sz="2000" dirty="0" smtClean="0">
                <a:latin typeface="Comic Sans MS" panose="030F0702030302020204" pitchFamily="66" charset="0"/>
              </a:rPr>
              <a:t>),  homeostasis y </a:t>
            </a:r>
            <a:r>
              <a:rPr lang="en-US" sz="2000" dirty="0" err="1" smtClean="0">
                <a:latin typeface="Comic Sans MS" panose="030F0702030302020204" pitchFamily="66" charset="0"/>
              </a:rPr>
              <a:t>sus</a:t>
            </a:r>
            <a:r>
              <a:rPr lang="en-US" sz="2000" dirty="0" smtClean="0">
                <a:latin typeface="Comic Sans MS" panose="030F0702030302020204" pitchFamily="66" charset="0"/>
              </a:rPr>
              <a:t> </a:t>
            </a:r>
            <a:r>
              <a:rPr lang="en-US" sz="2000" dirty="0" err="1" smtClean="0">
                <a:latin typeface="Comic Sans MS" panose="030F0702030302020204" pitchFamily="66" charset="0"/>
              </a:rPr>
              <a:t>efectos</a:t>
            </a:r>
            <a:r>
              <a:rPr lang="en-US" sz="2000" dirty="0" smtClean="0">
                <a:latin typeface="Comic Sans MS" panose="030F0702030302020204" pitchFamily="66" charset="0"/>
              </a:rPr>
              <a:t> </a:t>
            </a:r>
            <a:r>
              <a:rPr lang="en-US" sz="2000" dirty="0" err="1" smtClean="0">
                <a:latin typeface="Comic Sans MS" panose="030F0702030302020204" pitchFamily="66" charset="0"/>
              </a:rPr>
              <a:t>sobre</a:t>
            </a:r>
            <a:r>
              <a:rPr lang="en-US" sz="2000" dirty="0" smtClean="0">
                <a:latin typeface="Comic Sans MS" panose="030F0702030302020204" pitchFamily="66" charset="0"/>
              </a:rPr>
              <a:t>  </a:t>
            </a:r>
            <a:r>
              <a:rPr lang="en-US" sz="2000" dirty="0" err="1" smtClean="0">
                <a:latin typeface="Comic Sans MS" panose="030F0702030302020204" pitchFamily="66" charset="0"/>
              </a:rPr>
              <a:t>salud</a:t>
            </a:r>
            <a:r>
              <a:rPr lang="en-US" sz="2000" dirty="0" smtClean="0">
                <a:latin typeface="Comic Sans MS" panose="030F0702030302020204" pitchFamily="66" charset="0"/>
              </a:rPr>
              <a:t> y </a:t>
            </a:r>
            <a:r>
              <a:rPr lang="en-US" sz="2000" dirty="0" err="1" smtClean="0">
                <a:latin typeface="Comic Sans MS" panose="030F0702030302020204" pitchFamily="66" charset="0"/>
              </a:rPr>
              <a:t>enfermedad</a:t>
            </a:r>
            <a:r>
              <a:rPr lang="en-US" sz="2000" dirty="0" smtClean="0">
                <a:latin typeface="Comic Sans MS" panose="030F0702030302020204" pitchFamily="66" charset="0"/>
              </a:rPr>
              <a:t> en el </a:t>
            </a:r>
            <a:r>
              <a:rPr lang="en-US" sz="2000" dirty="0" err="1" smtClean="0">
                <a:latin typeface="Comic Sans MS" panose="030F0702030302020204" pitchFamily="66" charset="0"/>
              </a:rPr>
              <a:t>humano</a:t>
            </a:r>
            <a:r>
              <a:rPr lang="en-US" sz="2000" dirty="0" smtClean="0">
                <a:latin typeface="Comic Sans MS" panose="030F0702030302020204" pitchFamily="66" charset="0"/>
              </a:rPr>
              <a:t>. </a:t>
            </a:r>
            <a:endParaRPr lang="es-VE" sz="2000" dirty="0">
              <a:latin typeface="Comic Sans MS" panose="030F0702030302020204" pitchFamily="66" charset="0"/>
            </a:endParaRPr>
          </a:p>
        </p:txBody>
      </p:sp>
      <p:sp>
        <p:nvSpPr>
          <p:cNvPr id="6" name="Rectángulo 5"/>
          <p:cNvSpPr/>
          <p:nvPr/>
        </p:nvSpPr>
        <p:spPr>
          <a:xfrm>
            <a:off x="2011263" y="5478872"/>
            <a:ext cx="5121473" cy="430887"/>
          </a:xfrm>
          <a:prstGeom prst="rect">
            <a:avLst/>
          </a:prstGeom>
        </p:spPr>
        <p:txBody>
          <a:bodyPr wrap="square">
            <a:spAutoFit/>
          </a:bodyPr>
          <a:lstStyle/>
          <a:p>
            <a:r>
              <a:rPr lang="es-VE" sz="1100" dirty="0" smtClean="0">
                <a:latin typeface="Times New Roman" panose="02020603050405020304" pitchFamily="18" charset="0"/>
                <a:cs typeface="Times New Roman" panose="02020603050405020304" pitchFamily="18" charset="0"/>
              </a:rPr>
              <a:t>R. Martín, LG. Bermúdez-Humarán, P. </a:t>
            </a:r>
            <a:r>
              <a:rPr lang="es-VE" sz="1100" dirty="0" err="1" smtClean="0">
                <a:latin typeface="Times New Roman" panose="02020603050405020304" pitchFamily="18" charset="0"/>
                <a:cs typeface="Times New Roman" panose="02020603050405020304" pitchFamily="18" charset="0"/>
              </a:rPr>
              <a:t>Langella</a:t>
            </a:r>
            <a:r>
              <a:rPr lang="es-VE" sz="1100" dirty="0" smtClean="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Gnotobiotic</a:t>
            </a:r>
            <a:r>
              <a:rPr lang="es-VE" sz="1100" i="1" dirty="0" smtClean="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Rodents</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An</a:t>
            </a:r>
            <a:r>
              <a:rPr lang="es-VE" sz="1100" i="1" dirty="0">
                <a:latin typeface="Times New Roman" panose="02020603050405020304" pitchFamily="18" charset="0"/>
                <a:cs typeface="Times New Roman" panose="02020603050405020304" pitchFamily="18" charset="0"/>
              </a:rPr>
              <a:t> In Vivo </a:t>
            </a:r>
            <a:r>
              <a:rPr lang="es-VE" sz="1100" i="1" dirty="0" err="1">
                <a:latin typeface="Times New Roman" panose="02020603050405020304" pitchFamily="18" charset="0"/>
                <a:cs typeface="Times New Roman" panose="02020603050405020304" pitchFamily="18" charset="0"/>
              </a:rPr>
              <a:t>Model</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for</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the</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Study</a:t>
            </a:r>
            <a:r>
              <a:rPr lang="es-VE" sz="1100" i="1" dirty="0">
                <a:latin typeface="Times New Roman" panose="02020603050405020304" pitchFamily="18" charset="0"/>
                <a:cs typeface="Times New Roman" panose="02020603050405020304" pitchFamily="18" charset="0"/>
              </a:rPr>
              <a:t> of </a:t>
            </a:r>
            <a:r>
              <a:rPr lang="es-VE" sz="1100" i="1" dirty="0" err="1">
                <a:latin typeface="Times New Roman" panose="02020603050405020304" pitchFamily="18" charset="0"/>
                <a:cs typeface="Times New Roman" panose="02020603050405020304" pitchFamily="18" charset="0"/>
              </a:rPr>
              <a:t>Microbe</a:t>
            </a:r>
            <a:r>
              <a:rPr lang="es-VE" sz="1100" i="1" dirty="0">
                <a:latin typeface="Times New Roman" panose="02020603050405020304" pitchFamily="18" charset="0"/>
                <a:cs typeface="Times New Roman" panose="02020603050405020304" pitchFamily="18" charset="0"/>
              </a:rPr>
              <a:t>–</a:t>
            </a:r>
            <a:r>
              <a:rPr lang="es-VE" sz="1100" i="1" dirty="0" err="1">
                <a:latin typeface="Times New Roman" panose="02020603050405020304" pitchFamily="18" charset="0"/>
                <a:cs typeface="Times New Roman" panose="02020603050405020304" pitchFamily="18" charset="0"/>
              </a:rPr>
              <a:t>Microbe</a:t>
            </a:r>
            <a:r>
              <a:rPr lang="es-VE" sz="1100" i="1" dirty="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Interactions</a:t>
            </a:r>
            <a:r>
              <a:rPr lang="es-VE" sz="1100" i="1" dirty="0" smtClean="0">
                <a:latin typeface="Times New Roman" panose="02020603050405020304" pitchFamily="18" charset="0"/>
                <a:cs typeface="Times New Roman" panose="02020603050405020304" pitchFamily="18" charset="0"/>
              </a:rPr>
              <a:t>.</a:t>
            </a:r>
            <a:r>
              <a:rPr lang="es-VE" sz="1100" dirty="0" smtClean="0">
                <a:latin typeface="Times New Roman" panose="02020603050405020304" pitchFamily="18" charset="0"/>
                <a:cs typeface="Times New Roman" panose="02020603050405020304" pitchFamily="18" charset="0"/>
              </a:rPr>
              <a:t> </a:t>
            </a:r>
            <a:r>
              <a:rPr lang="fr-FR" sz="1100" dirty="0">
                <a:latin typeface="Times New Roman" panose="02020603050405020304" pitchFamily="18" charset="0"/>
                <a:cs typeface="Times New Roman" panose="02020603050405020304" pitchFamily="18" charset="0"/>
              </a:rPr>
              <a:t>Front </a:t>
            </a:r>
            <a:r>
              <a:rPr lang="fr-FR" sz="1100" dirty="0" err="1">
                <a:latin typeface="Times New Roman" panose="02020603050405020304" pitchFamily="18" charset="0"/>
                <a:cs typeface="Times New Roman" panose="02020603050405020304" pitchFamily="18" charset="0"/>
              </a:rPr>
              <a:t>Microbiol</a:t>
            </a:r>
            <a:r>
              <a:rPr lang="fr-FR" sz="1100" dirty="0">
                <a:latin typeface="Times New Roman" panose="02020603050405020304" pitchFamily="18" charset="0"/>
                <a:cs typeface="Times New Roman" panose="02020603050405020304" pitchFamily="18" charset="0"/>
              </a:rPr>
              <a:t>. </a:t>
            </a:r>
            <a:r>
              <a:rPr lang="fr-FR" sz="1100" b="1" dirty="0">
                <a:latin typeface="Times New Roman" panose="02020603050405020304" pitchFamily="18" charset="0"/>
                <a:cs typeface="Times New Roman" panose="02020603050405020304" pitchFamily="18" charset="0"/>
              </a:rPr>
              <a:t>2016</a:t>
            </a:r>
            <a:r>
              <a:rPr lang="fr-FR" sz="1100" dirty="0">
                <a:latin typeface="Times New Roman" panose="02020603050405020304" pitchFamily="18" charset="0"/>
                <a:cs typeface="Times New Roman" panose="02020603050405020304" pitchFamily="18" charset="0"/>
              </a:rPr>
              <a:t>; 7: </a:t>
            </a:r>
            <a:r>
              <a:rPr lang="fr-FR" sz="1100" dirty="0" smtClean="0">
                <a:latin typeface="Times New Roman" panose="02020603050405020304" pitchFamily="18" charset="0"/>
                <a:cs typeface="Times New Roman" panose="02020603050405020304" pitchFamily="18" charset="0"/>
              </a:rPr>
              <a:t>409</a:t>
            </a:r>
            <a:endParaRPr lang="es-VE" sz="1100" dirty="0">
              <a:latin typeface="Times New Roman" panose="02020603050405020304" pitchFamily="18" charset="0"/>
              <a:cs typeface="Times New Roman" panose="02020603050405020304" pitchFamily="18" charset="0"/>
            </a:endParaRPr>
          </a:p>
        </p:txBody>
      </p:sp>
      <p:sp>
        <p:nvSpPr>
          <p:cNvPr id="8" name="7 CuadroTexto"/>
          <p:cNvSpPr txBox="1"/>
          <p:nvPr/>
        </p:nvSpPr>
        <p:spPr>
          <a:xfrm>
            <a:off x="6660232" y="656953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9" name="3 CuadroTexto"/>
          <p:cNvSpPr txBox="1"/>
          <p:nvPr/>
        </p:nvSpPr>
        <p:spPr>
          <a:xfrm>
            <a:off x="2928866" y="853535"/>
            <a:ext cx="3429144"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itchFamily="66" charset="0"/>
              </a:rPr>
              <a:t>Ratones </a:t>
            </a:r>
            <a:r>
              <a:rPr lang="es-VE" sz="2400" dirty="0" err="1" smtClean="0">
                <a:latin typeface="Comic Sans MS" pitchFamily="66" charset="0"/>
              </a:rPr>
              <a:t>gnotobióticos</a:t>
            </a:r>
            <a:r>
              <a:rPr lang="es-VE" sz="2400" dirty="0" smtClean="0">
                <a:latin typeface="Comic Sans MS" pitchFamily="66" charset="0"/>
              </a:rPr>
              <a:t> </a:t>
            </a:r>
          </a:p>
        </p:txBody>
      </p:sp>
      <p:sp>
        <p:nvSpPr>
          <p:cNvPr id="7"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0" name="4 CuadroTexto"/>
          <p:cNvSpPr txBox="1"/>
          <p:nvPr/>
        </p:nvSpPr>
        <p:spPr>
          <a:xfrm>
            <a:off x="197158" y="70577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1251199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48255" y="5415347"/>
            <a:ext cx="6346456" cy="400110"/>
          </a:xfrm>
          <a:prstGeom prst="rect">
            <a:avLst/>
          </a:prstGeom>
        </p:spPr>
        <p:txBody>
          <a:bodyPr wrap="square">
            <a:spAutoFit/>
          </a:bodyPr>
          <a:lstStyle/>
          <a:p>
            <a:pPr algn="ctr"/>
            <a:r>
              <a:rPr lang="es-VE" sz="1000" dirty="0" smtClean="0">
                <a:latin typeface="Times New Roman" panose="02020603050405020304" pitchFamily="18" charset="0"/>
                <a:cs typeface="Times New Roman" panose="02020603050405020304" pitchFamily="18" charset="0"/>
              </a:rPr>
              <a:t>R. Martín, LG. Bermúdez-Humarán, P. </a:t>
            </a:r>
            <a:r>
              <a:rPr lang="es-VE" sz="1000" dirty="0" err="1" smtClean="0">
                <a:latin typeface="Times New Roman" panose="02020603050405020304" pitchFamily="18" charset="0"/>
                <a:cs typeface="Times New Roman" panose="02020603050405020304" pitchFamily="18" charset="0"/>
              </a:rPr>
              <a:t>Langella</a:t>
            </a:r>
            <a:r>
              <a:rPr lang="es-VE" sz="1000" dirty="0" smtClean="0">
                <a:latin typeface="Times New Roman" panose="02020603050405020304" pitchFamily="18" charset="0"/>
                <a:cs typeface="Times New Roman" panose="02020603050405020304" pitchFamily="18" charset="0"/>
              </a:rPr>
              <a:t>. </a:t>
            </a:r>
            <a:r>
              <a:rPr lang="es-VE" sz="1000" i="1" dirty="0" err="1" smtClean="0">
                <a:latin typeface="Times New Roman" panose="02020603050405020304" pitchFamily="18" charset="0"/>
                <a:cs typeface="Times New Roman" panose="02020603050405020304" pitchFamily="18" charset="0"/>
              </a:rPr>
              <a:t>Gnotobiotic</a:t>
            </a:r>
            <a:r>
              <a:rPr lang="es-VE" sz="1000" i="1" dirty="0" smtClean="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Rodents</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An</a:t>
            </a:r>
            <a:r>
              <a:rPr lang="es-VE" sz="1000" i="1" dirty="0">
                <a:latin typeface="Times New Roman" panose="02020603050405020304" pitchFamily="18" charset="0"/>
                <a:cs typeface="Times New Roman" panose="02020603050405020304" pitchFamily="18" charset="0"/>
              </a:rPr>
              <a:t> In Vivo </a:t>
            </a:r>
            <a:r>
              <a:rPr lang="es-VE" sz="1000" i="1" dirty="0" err="1">
                <a:latin typeface="Times New Roman" panose="02020603050405020304" pitchFamily="18" charset="0"/>
                <a:cs typeface="Times New Roman" panose="02020603050405020304" pitchFamily="18" charset="0"/>
              </a:rPr>
              <a:t>Model</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for</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the</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Study</a:t>
            </a:r>
            <a:r>
              <a:rPr lang="es-VE" sz="1000" i="1" dirty="0">
                <a:latin typeface="Times New Roman" panose="02020603050405020304" pitchFamily="18" charset="0"/>
                <a:cs typeface="Times New Roman" panose="02020603050405020304" pitchFamily="18" charset="0"/>
              </a:rPr>
              <a:t> of </a:t>
            </a:r>
            <a:r>
              <a:rPr lang="es-VE" sz="1000" i="1" dirty="0" err="1">
                <a:latin typeface="Times New Roman" panose="02020603050405020304" pitchFamily="18" charset="0"/>
                <a:cs typeface="Times New Roman" panose="02020603050405020304" pitchFamily="18" charset="0"/>
              </a:rPr>
              <a:t>Microbe</a:t>
            </a:r>
            <a:r>
              <a:rPr lang="es-VE" sz="1000" i="1" dirty="0">
                <a:latin typeface="Times New Roman" panose="02020603050405020304" pitchFamily="18" charset="0"/>
                <a:cs typeface="Times New Roman" panose="02020603050405020304" pitchFamily="18" charset="0"/>
              </a:rPr>
              <a:t>–</a:t>
            </a:r>
            <a:r>
              <a:rPr lang="es-VE" sz="1000" i="1" dirty="0" err="1">
                <a:latin typeface="Times New Roman" panose="02020603050405020304" pitchFamily="18" charset="0"/>
                <a:cs typeface="Times New Roman" panose="02020603050405020304" pitchFamily="18" charset="0"/>
              </a:rPr>
              <a:t>Microbe</a:t>
            </a:r>
            <a:r>
              <a:rPr lang="es-VE" sz="1000" i="1" dirty="0">
                <a:latin typeface="Times New Roman" panose="02020603050405020304" pitchFamily="18" charset="0"/>
                <a:cs typeface="Times New Roman" panose="02020603050405020304" pitchFamily="18" charset="0"/>
              </a:rPr>
              <a:t> </a:t>
            </a:r>
            <a:r>
              <a:rPr lang="es-VE" sz="1000" i="1" dirty="0" err="1" smtClean="0">
                <a:latin typeface="Times New Roman" panose="02020603050405020304" pitchFamily="18" charset="0"/>
                <a:cs typeface="Times New Roman" panose="02020603050405020304" pitchFamily="18" charset="0"/>
              </a:rPr>
              <a:t>Interactions</a:t>
            </a:r>
            <a:r>
              <a:rPr lang="es-VE" sz="1000" i="1" dirty="0" smtClean="0">
                <a:latin typeface="Times New Roman" panose="02020603050405020304" pitchFamily="18" charset="0"/>
                <a:cs typeface="Times New Roman" panose="02020603050405020304" pitchFamily="18" charset="0"/>
              </a:rPr>
              <a:t>.</a:t>
            </a:r>
            <a:r>
              <a:rPr lang="es-VE" sz="1000" dirty="0" smtClean="0">
                <a:latin typeface="Times New Roman" panose="02020603050405020304" pitchFamily="18" charset="0"/>
                <a:cs typeface="Times New Roman" panose="02020603050405020304" pitchFamily="18" charset="0"/>
              </a:rPr>
              <a:t> </a:t>
            </a:r>
            <a:r>
              <a:rPr lang="fr-FR" sz="1000" dirty="0">
                <a:latin typeface="Times New Roman" panose="02020603050405020304" pitchFamily="18" charset="0"/>
                <a:cs typeface="Times New Roman" panose="02020603050405020304" pitchFamily="18" charset="0"/>
              </a:rPr>
              <a:t>Front </a:t>
            </a:r>
            <a:r>
              <a:rPr lang="fr-FR" sz="1000" dirty="0" err="1">
                <a:latin typeface="Times New Roman" panose="02020603050405020304" pitchFamily="18" charset="0"/>
                <a:cs typeface="Times New Roman" panose="02020603050405020304" pitchFamily="18" charset="0"/>
              </a:rPr>
              <a:t>Microbiol</a:t>
            </a:r>
            <a:r>
              <a:rPr lang="fr-FR" sz="1000" dirty="0">
                <a:latin typeface="Times New Roman" panose="02020603050405020304" pitchFamily="18" charset="0"/>
                <a:cs typeface="Times New Roman" panose="02020603050405020304" pitchFamily="18" charset="0"/>
              </a:rPr>
              <a:t>. </a:t>
            </a:r>
            <a:r>
              <a:rPr lang="fr-FR" sz="1000" b="1" dirty="0">
                <a:latin typeface="Times New Roman" panose="02020603050405020304" pitchFamily="18" charset="0"/>
                <a:cs typeface="Times New Roman" panose="02020603050405020304" pitchFamily="18" charset="0"/>
              </a:rPr>
              <a:t>2016</a:t>
            </a:r>
            <a:r>
              <a:rPr lang="fr-FR" sz="1000" dirty="0">
                <a:latin typeface="Times New Roman" panose="02020603050405020304" pitchFamily="18" charset="0"/>
                <a:cs typeface="Times New Roman" panose="02020603050405020304" pitchFamily="18" charset="0"/>
              </a:rPr>
              <a:t>; 7: </a:t>
            </a:r>
            <a:r>
              <a:rPr lang="fr-FR" sz="1000" dirty="0" smtClean="0">
                <a:latin typeface="Times New Roman" panose="02020603050405020304" pitchFamily="18" charset="0"/>
                <a:cs typeface="Times New Roman" panose="02020603050405020304" pitchFamily="18" charset="0"/>
              </a:rPr>
              <a:t>409</a:t>
            </a:r>
            <a:endParaRPr lang="es-VE" sz="1000" dirty="0">
              <a:latin typeface="Times New Roman" panose="02020603050405020304" pitchFamily="18" charset="0"/>
              <a:cs typeface="Times New Roman" panose="02020603050405020304" pitchFamily="18" charset="0"/>
            </a:endParaRPr>
          </a:p>
        </p:txBody>
      </p:sp>
      <p:sp>
        <p:nvSpPr>
          <p:cNvPr id="5" name="7 CuadroTexto"/>
          <p:cNvSpPr txBox="1"/>
          <p:nvPr/>
        </p:nvSpPr>
        <p:spPr>
          <a:xfrm>
            <a:off x="7088203" y="6594351"/>
            <a:ext cx="1959191" cy="215444"/>
          </a:xfrm>
          <a:prstGeom prst="rect">
            <a:avLst/>
          </a:prstGeom>
          <a:noFill/>
        </p:spPr>
        <p:txBody>
          <a:bodyPr wrap="none" rtlCol="0">
            <a:spAutoFit/>
          </a:bodyPr>
          <a:lstStyle/>
          <a:p>
            <a:r>
              <a:rPr lang="es-VE" sz="8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8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9" name="Rectángulo 8"/>
          <p:cNvSpPr/>
          <p:nvPr/>
        </p:nvSpPr>
        <p:spPr>
          <a:xfrm>
            <a:off x="1307976" y="3646983"/>
            <a:ext cx="6648854" cy="1738938"/>
          </a:xfrm>
          <a:prstGeom prst="rect">
            <a:avLst/>
          </a:prstGeom>
          <a:solidFill>
            <a:schemeClr val="accent2">
              <a:lumMod val="40000"/>
              <a:lumOff val="60000"/>
            </a:schemeClr>
          </a:solidFill>
        </p:spPr>
        <p:txBody>
          <a:bodyPr wrap="square">
            <a:spAutoFit/>
          </a:bodyPr>
          <a:lstStyle/>
          <a:p>
            <a:r>
              <a:rPr lang="es-VE" sz="1400" dirty="0" smtClean="0">
                <a:latin typeface="Comic Sans MS" panose="030F0702030302020204" pitchFamily="66" charset="0"/>
              </a:rPr>
              <a:t>Ratones pueden ser colonizados por: </a:t>
            </a:r>
          </a:p>
          <a:p>
            <a:pPr marL="285750" indent="-285750">
              <a:buFont typeface="Arial" panose="020B0604020202020204" pitchFamily="34" charset="0"/>
              <a:buChar char="•"/>
            </a:pPr>
            <a:r>
              <a:rPr lang="es-VE" sz="1400" dirty="0" smtClean="0">
                <a:latin typeface="Comic Sans MS" panose="030F0702030302020204" pitchFamily="66" charset="0"/>
              </a:rPr>
              <a:t>un microorganismo </a:t>
            </a:r>
            <a:r>
              <a:rPr lang="es-VE" sz="1400" b="1" dirty="0" smtClean="0">
                <a:latin typeface="Comic Sans MS" panose="030F0702030302020204" pitchFamily="66" charset="0"/>
              </a:rPr>
              <a:t>A</a:t>
            </a:r>
            <a:r>
              <a:rPr lang="es-VE" sz="1400" dirty="0" smtClean="0">
                <a:latin typeface="Comic Sans MS" panose="030F0702030302020204" pitchFamily="66" charset="0"/>
              </a:rPr>
              <a:t> para obtener ratones a </a:t>
            </a:r>
            <a:r>
              <a:rPr lang="es-VE" sz="1400" b="1" dirty="0" smtClean="0">
                <a:latin typeface="Comic Sans MS" panose="030F0702030302020204" pitchFamily="66" charset="0"/>
              </a:rPr>
              <a:t>mono asociados a </a:t>
            </a:r>
            <a:r>
              <a:rPr lang="es-VE" sz="1400" b="1" dirty="0" err="1" smtClean="0">
                <a:latin typeface="Comic Sans MS" panose="030F0702030302020204" pitchFamily="66" charset="0"/>
              </a:rPr>
              <a:t>A</a:t>
            </a:r>
            <a:r>
              <a:rPr lang="es-VE" sz="1400" dirty="0" smtClean="0">
                <a:latin typeface="Comic Sans MS" panose="030F0702030302020204" pitchFamily="66" charset="0"/>
              </a:rPr>
              <a:t>; </a:t>
            </a:r>
          </a:p>
          <a:p>
            <a:pPr marL="285750" indent="-285750">
              <a:buFont typeface="Arial" panose="020B0604020202020204" pitchFamily="34" charset="0"/>
              <a:buChar char="•"/>
            </a:pPr>
            <a:r>
              <a:rPr lang="es-VE" sz="1400" dirty="0" smtClean="0">
                <a:latin typeface="Comic Sans MS" panose="030F0702030302020204" pitchFamily="66" charset="0"/>
              </a:rPr>
              <a:t>microorganismos </a:t>
            </a:r>
            <a:r>
              <a:rPr lang="es-VE" sz="1400" b="1" dirty="0" smtClean="0">
                <a:latin typeface="Comic Sans MS" panose="030F0702030302020204" pitchFamily="66" charset="0"/>
              </a:rPr>
              <a:t>A + B</a:t>
            </a:r>
            <a:r>
              <a:rPr lang="es-VE" sz="1400" dirty="0" smtClean="0">
                <a:latin typeface="Comic Sans MS" panose="030F0702030302020204" pitchFamily="66" charset="0"/>
              </a:rPr>
              <a:t> para obtener ratones </a:t>
            </a:r>
            <a:r>
              <a:rPr lang="es-VE" sz="1400" b="1" dirty="0" smtClean="0">
                <a:latin typeface="Comic Sans MS" panose="030F0702030302020204" pitchFamily="66" charset="0"/>
              </a:rPr>
              <a:t>di</a:t>
            </a:r>
            <a:r>
              <a:rPr lang="es-VE" sz="1400" dirty="0" smtClean="0">
                <a:latin typeface="Comic Sans MS" panose="030F0702030302020204" pitchFamily="66" charset="0"/>
              </a:rPr>
              <a:t> </a:t>
            </a:r>
            <a:r>
              <a:rPr lang="es-VE" sz="1400" b="1" dirty="0" smtClean="0">
                <a:latin typeface="Comic Sans MS" panose="030F0702030302020204" pitchFamily="66" charset="0"/>
              </a:rPr>
              <a:t>asociados A + B</a:t>
            </a:r>
            <a:r>
              <a:rPr lang="es-VE" sz="1400" dirty="0" smtClean="0">
                <a:latin typeface="Comic Sans MS" panose="030F0702030302020204" pitchFamily="66" charset="0"/>
              </a:rPr>
              <a:t>. </a:t>
            </a:r>
          </a:p>
          <a:p>
            <a:pPr marL="285750" indent="-285750">
              <a:buFont typeface="Arial" panose="020B0604020202020204" pitchFamily="34" charset="0"/>
              <a:buChar char="•"/>
            </a:pPr>
            <a:r>
              <a:rPr lang="es-VE" sz="1400" dirty="0">
                <a:latin typeface="Comic Sans MS" panose="030F0702030302020204" pitchFamily="66" charset="0"/>
              </a:rPr>
              <a:t>u</a:t>
            </a:r>
            <a:r>
              <a:rPr lang="es-VE" sz="1400" dirty="0" smtClean="0">
                <a:latin typeface="Comic Sans MS" panose="030F0702030302020204" pitchFamily="66" charset="0"/>
              </a:rPr>
              <a:t>n </a:t>
            </a:r>
            <a:r>
              <a:rPr lang="es-VE" sz="1400" b="1" dirty="0" smtClean="0">
                <a:latin typeface="Comic Sans MS" panose="030F0702030302020204" pitchFamily="66" charset="0"/>
              </a:rPr>
              <a:t>microbiota básico flora alterada </a:t>
            </a:r>
            <a:r>
              <a:rPr lang="es-VE" sz="1400" b="1" dirty="0" err="1" smtClean="0">
                <a:latin typeface="Comic Sans MS" panose="030F0702030302020204" pitchFamily="66" charset="0"/>
              </a:rPr>
              <a:t>Schaedler</a:t>
            </a:r>
            <a:r>
              <a:rPr lang="es-VE" sz="1400" b="1" dirty="0" smtClean="0">
                <a:latin typeface="Comic Sans MS" panose="030F0702030302020204" pitchFamily="66" charset="0"/>
              </a:rPr>
              <a:t> </a:t>
            </a:r>
            <a:r>
              <a:rPr lang="es-VE" sz="1400" dirty="0" smtClean="0">
                <a:latin typeface="Comic Sans MS" panose="030F0702030302020204" pitchFamily="66" charset="0"/>
              </a:rPr>
              <a:t>(</a:t>
            </a:r>
            <a:r>
              <a:rPr lang="es-VE" sz="1400" b="1" dirty="0" smtClean="0">
                <a:latin typeface="Comic Sans MS" panose="030F0702030302020204" pitchFamily="66" charset="0"/>
              </a:rPr>
              <a:t>ASF</a:t>
            </a:r>
            <a:r>
              <a:rPr lang="es-VE" sz="1400" dirty="0" smtClean="0">
                <a:latin typeface="Comic Sans MS" panose="030F0702030302020204" pitchFamily="66" charset="0"/>
              </a:rPr>
              <a:t>)* se obtiene ratones con microbiota simplificado</a:t>
            </a:r>
          </a:p>
          <a:p>
            <a:endParaRPr lang="es-VE" sz="900" dirty="0" smtClean="0">
              <a:latin typeface="Comic Sans MS" panose="030F0702030302020204" pitchFamily="66" charset="0"/>
            </a:endParaRPr>
          </a:p>
          <a:p>
            <a:pPr marL="285750" indent="-285750">
              <a:buFont typeface="Arial" panose="020B0604020202020204" pitchFamily="34" charset="0"/>
              <a:buChar char="•"/>
            </a:pPr>
            <a:r>
              <a:rPr lang="es-VE" sz="1400" dirty="0" smtClean="0">
                <a:latin typeface="Comic Sans MS" panose="030F0702030302020204" pitchFamily="66" charset="0"/>
              </a:rPr>
              <a:t>microbiota humano de individuos sanos o no sanos (</a:t>
            </a:r>
            <a:r>
              <a:rPr lang="es-VE" sz="1400" dirty="0" err="1" smtClean="0">
                <a:latin typeface="Comic Sans MS" panose="030F0702030302020204" pitchFamily="66" charset="0"/>
              </a:rPr>
              <a:t>disbióticos</a:t>
            </a:r>
            <a:r>
              <a:rPr lang="es-VE" sz="1400" dirty="0" smtClean="0">
                <a:latin typeface="Comic Sans MS" panose="030F0702030302020204" pitchFamily="66" charset="0"/>
              </a:rPr>
              <a:t>) en ratones resultan con microbiota asociado a humano (</a:t>
            </a:r>
            <a:r>
              <a:rPr lang="es-VE" sz="1400" b="1" dirty="0" smtClean="0">
                <a:latin typeface="Comic Sans MS" panose="030F0702030302020204" pitchFamily="66" charset="0"/>
              </a:rPr>
              <a:t>HMA</a:t>
            </a:r>
            <a:r>
              <a:rPr lang="es-VE" sz="1400" dirty="0">
                <a:latin typeface="Comic Sans MS" panose="030F0702030302020204" pitchFamily="66" charset="0"/>
              </a:rPr>
              <a:t>).</a:t>
            </a:r>
          </a:p>
        </p:txBody>
      </p:sp>
      <p:sp>
        <p:nvSpPr>
          <p:cNvPr id="10" name="CuadroTexto 9"/>
          <p:cNvSpPr txBox="1"/>
          <p:nvPr/>
        </p:nvSpPr>
        <p:spPr>
          <a:xfrm>
            <a:off x="1000525" y="484725"/>
            <a:ext cx="1465465" cy="584775"/>
          </a:xfrm>
          <a:prstGeom prst="rect">
            <a:avLst/>
          </a:prstGeom>
          <a:solidFill>
            <a:schemeClr val="accent6">
              <a:lumMod val="20000"/>
              <a:lumOff val="80000"/>
            </a:schemeClr>
          </a:solidFill>
          <a:ln w="28575">
            <a:solidFill>
              <a:srgbClr val="0047D6"/>
            </a:solidFill>
          </a:ln>
        </p:spPr>
        <p:txBody>
          <a:bodyPr wrap="none" rtlCol="0">
            <a:spAutoFit/>
          </a:bodyPr>
          <a:lstStyle/>
          <a:p>
            <a:pPr algn="ctr"/>
            <a:r>
              <a:rPr lang="es-VE" sz="1600" dirty="0" smtClean="0">
                <a:latin typeface="Comic Sans MS" panose="030F0702030302020204" pitchFamily="66" charset="0"/>
              </a:rPr>
              <a:t>Ratones </a:t>
            </a:r>
          </a:p>
          <a:p>
            <a:pPr algn="ctr"/>
            <a:r>
              <a:rPr lang="es-VE" sz="1600" dirty="0" err="1" smtClean="0">
                <a:latin typeface="Comic Sans MS" panose="030F0702030302020204" pitchFamily="66" charset="0"/>
              </a:rPr>
              <a:t>gnotobióticos</a:t>
            </a:r>
            <a:endParaRPr lang="es-VE" sz="1600" dirty="0">
              <a:latin typeface="Comic Sans MS" panose="030F0702030302020204" pitchFamily="66" charset="0"/>
            </a:endParaRPr>
          </a:p>
        </p:txBody>
      </p:sp>
      <p:cxnSp>
        <p:nvCxnSpPr>
          <p:cNvPr id="13" name="Conector recto de flecha 12"/>
          <p:cNvCxnSpPr/>
          <p:nvPr/>
        </p:nvCxnSpPr>
        <p:spPr>
          <a:xfrm flipH="1">
            <a:off x="792125" y="1103543"/>
            <a:ext cx="495100" cy="107235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flipH="1">
            <a:off x="1815135" y="1074005"/>
            <a:ext cx="1" cy="103040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p:cNvCxnSpPr/>
          <p:nvPr/>
        </p:nvCxnSpPr>
        <p:spPr>
          <a:xfrm>
            <a:off x="2120867" y="1087527"/>
            <a:ext cx="804594" cy="105248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flipH="1">
            <a:off x="5869604" y="1063753"/>
            <a:ext cx="781651" cy="115177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a:stCxn id="38" idx="2"/>
          </p:cNvCxnSpPr>
          <p:nvPr/>
        </p:nvCxnSpPr>
        <p:spPr>
          <a:xfrm>
            <a:off x="6602337" y="1060183"/>
            <a:ext cx="770518" cy="112613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7" name="CuadroTexto 26"/>
          <p:cNvSpPr txBox="1"/>
          <p:nvPr/>
        </p:nvSpPr>
        <p:spPr>
          <a:xfrm>
            <a:off x="656604" y="1317413"/>
            <a:ext cx="335348" cy="338554"/>
          </a:xfrm>
          <a:prstGeom prst="rect">
            <a:avLst/>
          </a:prstGeom>
          <a:noFill/>
        </p:spPr>
        <p:txBody>
          <a:bodyPr wrap="none" rtlCol="0">
            <a:spAutoFit/>
          </a:bodyPr>
          <a:lstStyle/>
          <a:p>
            <a:r>
              <a:rPr lang="es-VE" sz="1600" b="1" dirty="0" smtClean="0">
                <a:latin typeface="Comic Sans MS" panose="030F0702030302020204" pitchFamily="66" charset="0"/>
              </a:rPr>
              <a:t>A</a:t>
            </a:r>
            <a:endParaRPr lang="es-VE" sz="1600" b="1" dirty="0">
              <a:latin typeface="Comic Sans MS" panose="030F0702030302020204" pitchFamily="66" charset="0"/>
            </a:endParaRPr>
          </a:p>
        </p:txBody>
      </p:sp>
      <p:sp>
        <p:nvSpPr>
          <p:cNvPr id="28" name="CuadroTexto 27"/>
          <p:cNvSpPr txBox="1"/>
          <p:nvPr/>
        </p:nvSpPr>
        <p:spPr>
          <a:xfrm>
            <a:off x="1249027" y="1376873"/>
            <a:ext cx="590226" cy="338554"/>
          </a:xfrm>
          <a:prstGeom prst="rect">
            <a:avLst/>
          </a:prstGeom>
          <a:noFill/>
        </p:spPr>
        <p:txBody>
          <a:bodyPr wrap="none" rtlCol="0">
            <a:spAutoFit/>
          </a:bodyPr>
          <a:lstStyle/>
          <a:p>
            <a:r>
              <a:rPr lang="es-VE" sz="1600" b="1" dirty="0" smtClean="0">
                <a:latin typeface="Comic Sans MS" panose="030F0702030302020204" pitchFamily="66" charset="0"/>
              </a:rPr>
              <a:t>A+B</a:t>
            </a:r>
            <a:endParaRPr lang="es-VE" sz="1600" b="1" dirty="0">
              <a:latin typeface="Comic Sans MS" panose="030F0702030302020204" pitchFamily="66" charset="0"/>
            </a:endParaRPr>
          </a:p>
        </p:txBody>
      </p:sp>
      <p:sp>
        <p:nvSpPr>
          <p:cNvPr id="29" name="CuadroTexto 28"/>
          <p:cNvSpPr txBox="1"/>
          <p:nvPr/>
        </p:nvSpPr>
        <p:spPr>
          <a:xfrm>
            <a:off x="2457771" y="1375487"/>
            <a:ext cx="603050" cy="338554"/>
          </a:xfrm>
          <a:prstGeom prst="rect">
            <a:avLst/>
          </a:prstGeom>
          <a:noFill/>
        </p:spPr>
        <p:txBody>
          <a:bodyPr wrap="none" rtlCol="0">
            <a:spAutoFit/>
          </a:bodyPr>
          <a:lstStyle/>
          <a:p>
            <a:r>
              <a:rPr lang="es-VE" sz="1600" b="1" dirty="0" smtClean="0">
                <a:latin typeface="Comic Sans MS" panose="030F0702030302020204" pitchFamily="66" charset="0"/>
              </a:rPr>
              <a:t>ASF</a:t>
            </a:r>
            <a:endParaRPr lang="es-VE" sz="1600" b="1" dirty="0">
              <a:latin typeface="Comic Sans MS" panose="030F0702030302020204" pitchFamily="66" charset="0"/>
            </a:endParaRPr>
          </a:p>
        </p:txBody>
      </p:sp>
      <p:sp>
        <p:nvSpPr>
          <p:cNvPr id="30" name="CuadroTexto 29"/>
          <p:cNvSpPr txBox="1"/>
          <p:nvPr/>
        </p:nvSpPr>
        <p:spPr>
          <a:xfrm>
            <a:off x="214883" y="2192552"/>
            <a:ext cx="1154483" cy="1077218"/>
          </a:xfrm>
          <a:prstGeom prst="rect">
            <a:avLst/>
          </a:prstGeom>
          <a:solidFill>
            <a:schemeClr val="accent2">
              <a:lumMod val="20000"/>
              <a:lumOff val="80000"/>
            </a:schemeClr>
          </a:solidFill>
        </p:spPr>
        <p:txBody>
          <a:bodyPr wrap="none" rtlCol="0">
            <a:spAutoFit/>
          </a:bodyPr>
          <a:lstStyle/>
          <a:p>
            <a:pPr algn="ctr"/>
            <a:r>
              <a:rPr lang="es-VE" sz="1600" dirty="0" smtClean="0">
                <a:latin typeface="Comic Sans MS" panose="030F0702030302020204" pitchFamily="66" charset="0"/>
              </a:rPr>
              <a:t>Ratones</a:t>
            </a:r>
          </a:p>
          <a:p>
            <a:pPr algn="ctr"/>
            <a:r>
              <a:rPr lang="es-VE" sz="1600" dirty="0" smtClean="0">
                <a:latin typeface="Comic Sans MS" panose="030F0702030302020204" pitchFamily="66" charset="0"/>
              </a:rPr>
              <a:t>Mono </a:t>
            </a:r>
          </a:p>
          <a:p>
            <a:pPr algn="ctr"/>
            <a:r>
              <a:rPr lang="es-VE" sz="1600" dirty="0" smtClean="0">
                <a:latin typeface="Comic Sans MS" panose="030F0702030302020204" pitchFamily="66" charset="0"/>
              </a:rPr>
              <a:t>asociados </a:t>
            </a:r>
          </a:p>
          <a:p>
            <a:pPr algn="ctr"/>
            <a:r>
              <a:rPr lang="es-VE" sz="1600" dirty="0" smtClean="0">
                <a:latin typeface="Comic Sans MS" panose="030F0702030302020204" pitchFamily="66" charset="0"/>
              </a:rPr>
              <a:t>a </a:t>
            </a:r>
            <a:r>
              <a:rPr lang="es-VE" sz="1600" dirty="0" err="1" smtClean="0">
                <a:latin typeface="Comic Sans MS" panose="030F0702030302020204" pitchFamily="66" charset="0"/>
              </a:rPr>
              <a:t>A</a:t>
            </a:r>
            <a:endParaRPr lang="es-VE" sz="1600" dirty="0">
              <a:latin typeface="Comic Sans MS" panose="030F0702030302020204" pitchFamily="66" charset="0"/>
            </a:endParaRPr>
          </a:p>
        </p:txBody>
      </p:sp>
      <p:sp>
        <p:nvSpPr>
          <p:cNvPr id="31" name="CuadroTexto 30"/>
          <p:cNvSpPr txBox="1"/>
          <p:nvPr/>
        </p:nvSpPr>
        <p:spPr>
          <a:xfrm>
            <a:off x="1473264" y="2205912"/>
            <a:ext cx="1154483" cy="1077218"/>
          </a:xfrm>
          <a:prstGeom prst="rect">
            <a:avLst/>
          </a:prstGeom>
          <a:solidFill>
            <a:schemeClr val="accent2">
              <a:lumMod val="20000"/>
              <a:lumOff val="80000"/>
            </a:schemeClr>
          </a:solidFill>
        </p:spPr>
        <p:txBody>
          <a:bodyPr wrap="none" rtlCol="0">
            <a:spAutoFit/>
          </a:bodyPr>
          <a:lstStyle/>
          <a:p>
            <a:pPr algn="ctr"/>
            <a:r>
              <a:rPr lang="es-VE" sz="1600" dirty="0" smtClean="0">
                <a:latin typeface="Comic Sans MS" panose="030F0702030302020204" pitchFamily="66" charset="0"/>
              </a:rPr>
              <a:t>Ratones</a:t>
            </a:r>
          </a:p>
          <a:p>
            <a:pPr algn="ctr"/>
            <a:r>
              <a:rPr lang="es-VE" sz="1600" dirty="0" smtClean="0">
                <a:latin typeface="Comic Sans MS" panose="030F0702030302020204" pitchFamily="66" charset="0"/>
              </a:rPr>
              <a:t>Di </a:t>
            </a:r>
          </a:p>
          <a:p>
            <a:pPr algn="ctr"/>
            <a:r>
              <a:rPr lang="es-VE" sz="1600" dirty="0" smtClean="0">
                <a:latin typeface="Comic Sans MS" panose="030F0702030302020204" pitchFamily="66" charset="0"/>
              </a:rPr>
              <a:t>asociados </a:t>
            </a:r>
          </a:p>
          <a:p>
            <a:pPr algn="ctr"/>
            <a:r>
              <a:rPr lang="es-VE" sz="1600" dirty="0" smtClean="0">
                <a:latin typeface="Comic Sans MS" panose="030F0702030302020204" pitchFamily="66" charset="0"/>
              </a:rPr>
              <a:t>a </a:t>
            </a:r>
            <a:r>
              <a:rPr lang="es-VE" sz="1600" dirty="0" err="1" smtClean="0">
                <a:latin typeface="Comic Sans MS" panose="030F0702030302020204" pitchFamily="66" charset="0"/>
              </a:rPr>
              <a:t>A</a:t>
            </a:r>
            <a:r>
              <a:rPr lang="es-VE" sz="1600" dirty="0" smtClean="0">
                <a:latin typeface="Comic Sans MS" panose="030F0702030302020204" pitchFamily="66" charset="0"/>
              </a:rPr>
              <a:t> y B</a:t>
            </a:r>
            <a:endParaRPr lang="es-VE" sz="1600" dirty="0">
              <a:latin typeface="Comic Sans MS" panose="030F0702030302020204" pitchFamily="66" charset="0"/>
            </a:endParaRPr>
          </a:p>
        </p:txBody>
      </p:sp>
      <p:sp>
        <p:nvSpPr>
          <p:cNvPr id="32" name="CuadroTexto 31"/>
          <p:cNvSpPr txBox="1"/>
          <p:nvPr/>
        </p:nvSpPr>
        <p:spPr>
          <a:xfrm>
            <a:off x="2718214" y="2201082"/>
            <a:ext cx="1324402" cy="830997"/>
          </a:xfrm>
          <a:prstGeom prst="rect">
            <a:avLst/>
          </a:prstGeom>
          <a:solidFill>
            <a:schemeClr val="accent2">
              <a:lumMod val="20000"/>
              <a:lumOff val="80000"/>
            </a:schemeClr>
          </a:solidFill>
        </p:spPr>
        <p:txBody>
          <a:bodyPr wrap="none" rtlCol="0">
            <a:spAutoFit/>
          </a:bodyPr>
          <a:lstStyle/>
          <a:p>
            <a:pPr algn="ctr"/>
            <a:r>
              <a:rPr lang="es-VE" sz="1600" dirty="0" smtClean="0">
                <a:latin typeface="Comic Sans MS" panose="030F0702030302020204" pitchFamily="66" charset="0"/>
              </a:rPr>
              <a:t>Ratones</a:t>
            </a:r>
          </a:p>
          <a:p>
            <a:pPr algn="ctr"/>
            <a:r>
              <a:rPr lang="es-VE" sz="1600" dirty="0" smtClean="0">
                <a:latin typeface="Comic Sans MS" panose="030F0702030302020204" pitchFamily="66" charset="0"/>
              </a:rPr>
              <a:t>Microbiota </a:t>
            </a:r>
          </a:p>
          <a:p>
            <a:pPr algn="ctr"/>
            <a:r>
              <a:rPr lang="es-VE" sz="1600" dirty="0" smtClean="0">
                <a:latin typeface="Comic Sans MS" panose="030F0702030302020204" pitchFamily="66" charset="0"/>
              </a:rPr>
              <a:t>simplificado</a:t>
            </a:r>
            <a:endParaRPr lang="es-VE" sz="1600" dirty="0">
              <a:latin typeface="Comic Sans MS" panose="030F0702030302020204" pitchFamily="66" charset="0"/>
            </a:endParaRPr>
          </a:p>
        </p:txBody>
      </p:sp>
      <p:sp>
        <p:nvSpPr>
          <p:cNvPr id="38" name="CuadroTexto 37"/>
          <p:cNvSpPr txBox="1"/>
          <p:nvPr/>
        </p:nvSpPr>
        <p:spPr>
          <a:xfrm>
            <a:off x="5869604" y="475408"/>
            <a:ext cx="1465465" cy="584775"/>
          </a:xfrm>
          <a:prstGeom prst="rect">
            <a:avLst/>
          </a:prstGeom>
          <a:solidFill>
            <a:schemeClr val="accent6">
              <a:lumMod val="20000"/>
              <a:lumOff val="80000"/>
            </a:schemeClr>
          </a:solidFill>
          <a:ln w="28575">
            <a:solidFill>
              <a:srgbClr val="0047D6"/>
            </a:solidFill>
          </a:ln>
        </p:spPr>
        <p:txBody>
          <a:bodyPr wrap="none" rtlCol="0">
            <a:spAutoFit/>
          </a:bodyPr>
          <a:lstStyle/>
          <a:p>
            <a:pPr algn="ctr"/>
            <a:r>
              <a:rPr lang="es-VE" sz="1600" dirty="0" smtClean="0">
                <a:latin typeface="Comic Sans MS" panose="030F0702030302020204" pitchFamily="66" charset="0"/>
              </a:rPr>
              <a:t>Ratones </a:t>
            </a:r>
          </a:p>
          <a:p>
            <a:pPr algn="ctr"/>
            <a:r>
              <a:rPr lang="es-VE" sz="1600" dirty="0" err="1" smtClean="0">
                <a:latin typeface="Comic Sans MS" panose="030F0702030302020204" pitchFamily="66" charset="0"/>
              </a:rPr>
              <a:t>gnotobióticos</a:t>
            </a:r>
            <a:endParaRPr lang="es-VE" sz="1600" dirty="0">
              <a:latin typeface="Comic Sans MS" panose="030F0702030302020204" pitchFamily="66" charset="0"/>
            </a:endParaRPr>
          </a:p>
        </p:txBody>
      </p:sp>
      <p:sp>
        <p:nvSpPr>
          <p:cNvPr id="39" name="CuadroTexto 38"/>
          <p:cNvSpPr txBox="1"/>
          <p:nvPr/>
        </p:nvSpPr>
        <p:spPr>
          <a:xfrm>
            <a:off x="5091279" y="1305537"/>
            <a:ext cx="1285929" cy="584775"/>
          </a:xfrm>
          <a:prstGeom prst="rect">
            <a:avLst/>
          </a:prstGeom>
          <a:noFill/>
        </p:spPr>
        <p:txBody>
          <a:bodyPr wrap="none" rtlCol="0">
            <a:spAutoFit/>
          </a:bodyPr>
          <a:lstStyle/>
          <a:p>
            <a:pPr algn="ctr"/>
            <a:r>
              <a:rPr lang="es-VE" sz="1600" dirty="0">
                <a:effectLst>
                  <a:outerShdw blurRad="38100" dist="38100" dir="2700000" algn="tl">
                    <a:srgbClr val="000000">
                      <a:alpha val="43137"/>
                    </a:srgbClr>
                  </a:outerShdw>
                </a:effectLst>
                <a:latin typeface="Comic Sans MS" panose="030F0702030302020204" pitchFamily="66" charset="0"/>
              </a:rPr>
              <a:t>M</a:t>
            </a:r>
            <a:r>
              <a:rPr lang="es-VE" sz="1600" dirty="0" smtClean="0">
                <a:effectLst>
                  <a:outerShdw blurRad="38100" dist="38100" dir="2700000" algn="tl">
                    <a:srgbClr val="000000">
                      <a:alpha val="43137"/>
                    </a:srgbClr>
                  </a:outerShdw>
                </a:effectLst>
                <a:latin typeface="Comic Sans MS" panose="030F0702030302020204" pitchFamily="66" charset="0"/>
              </a:rPr>
              <a:t>icrobiota </a:t>
            </a:r>
          </a:p>
          <a:p>
            <a:pPr algn="ctr"/>
            <a:r>
              <a:rPr lang="es-VE" sz="1600" dirty="0" smtClean="0">
                <a:effectLst>
                  <a:outerShdw blurRad="38100" dist="38100" dir="2700000" algn="tl">
                    <a:srgbClr val="000000">
                      <a:alpha val="43137"/>
                    </a:srgbClr>
                  </a:outerShdw>
                </a:effectLst>
                <a:latin typeface="Comic Sans MS" panose="030F0702030302020204" pitchFamily="66" charset="0"/>
              </a:rPr>
              <a:t>humano</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40" name="CuadroTexto 39"/>
          <p:cNvSpPr txBox="1"/>
          <p:nvPr/>
        </p:nvSpPr>
        <p:spPr>
          <a:xfrm>
            <a:off x="7211550" y="1270926"/>
            <a:ext cx="1266693" cy="830997"/>
          </a:xfrm>
          <a:prstGeom prst="rect">
            <a:avLst/>
          </a:prstGeom>
          <a:noFill/>
        </p:spPr>
        <p:txBody>
          <a:bodyPr wrap="none" rtlCol="0">
            <a:spAutoFit/>
          </a:bodyPr>
          <a:lstStyle/>
          <a:p>
            <a:pPr algn="ctr"/>
            <a:r>
              <a:rPr lang="es-VE" sz="1600" dirty="0" smtClean="0">
                <a:effectLst>
                  <a:outerShdw blurRad="38100" dist="38100" dir="2700000" algn="tl">
                    <a:srgbClr val="000000">
                      <a:alpha val="43137"/>
                    </a:srgbClr>
                  </a:outerShdw>
                </a:effectLst>
                <a:latin typeface="Comic Sans MS" panose="030F0702030302020204" pitchFamily="66" charset="0"/>
              </a:rPr>
              <a:t>M. humano</a:t>
            </a:r>
          </a:p>
          <a:p>
            <a:pPr algn="ctr"/>
            <a:r>
              <a:rPr lang="es-VE" sz="1600" dirty="0" smtClean="0">
                <a:effectLst>
                  <a:outerShdw blurRad="38100" dist="38100" dir="2700000" algn="tl">
                    <a:srgbClr val="000000">
                      <a:alpha val="43137"/>
                    </a:srgbClr>
                  </a:outerShdw>
                </a:effectLst>
                <a:latin typeface="Comic Sans MS" panose="030F0702030302020204" pitchFamily="66" charset="0"/>
              </a:rPr>
              <a:t>alterado </a:t>
            </a:r>
          </a:p>
          <a:p>
            <a:pPr algn="ctr"/>
            <a:r>
              <a:rPr lang="es-VE" sz="1600" dirty="0" smtClean="0">
                <a:effectLst>
                  <a:outerShdw blurRad="38100" dist="38100" dir="2700000" algn="tl">
                    <a:srgbClr val="000000">
                      <a:alpha val="43137"/>
                    </a:srgbClr>
                  </a:outerShdw>
                </a:effectLst>
                <a:latin typeface="Comic Sans MS" panose="030F0702030302020204" pitchFamily="66" charset="0"/>
              </a:rPr>
              <a:t>(</a:t>
            </a:r>
            <a:r>
              <a:rPr lang="es-VE" sz="1600" dirty="0" err="1" smtClean="0">
                <a:effectLst>
                  <a:outerShdw blurRad="38100" dist="38100" dir="2700000" algn="tl">
                    <a:srgbClr val="000000">
                      <a:alpha val="43137"/>
                    </a:srgbClr>
                  </a:outerShdw>
                </a:effectLst>
                <a:latin typeface="Comic Sans MS" panose="030F0702030302020204" pitchFamily="66" charset="0"/>
              </a:rPr>
              <a:t>disbiótico</a:t>
            </a:r>
            <a:r>
              <a:rPr lang="es-VE" sz="1600" dirty="0" smtClean="0">
                <a:effectLst>
                  <a:outerShdw blurRad="38100" dist="38100" dir="2700000" algn="tl">
                    <a:srgbClr val="000000">
                      <a:alpha val="43137"/>
                    </a:srgbClr>
                  </a:outerShdw>
                </a:effectLst>
                <a:latin typeface="Comic Sans MS" panose="030F0702030302020204" pitchFamily="66" charset="0"/>
              </a:rPr>
              <a:t>)</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43" name="CuadroTexto 42"/>
          <p:cNvSpPr txBox="1"/>
          <p:nvPr/>
        </p:nvSpPr>
        <p:spPr>
          <a:xfrm>
            <a:off x="4704785" y="2251908"/>
            <a:ext cx="1927130" cy="830997"/>
          </a:xfrm>
          <a:prstGeom prst="rect">
            <a:avLst/>
          </a:prstGeom>
          <a:solidFill>
            <a:schemeClr val="accent4">
              <a:lumMod val="20000"/>
              <a:lumOff val="80000"/>
            </a:schemeClr>
          </a:solidFill>
        </p:spPr>
        <p:txBody>
          <a:bodyPr wrap="none" rtlCol="0">
            <a:spAutoFit/>
          </a:bodyPr>
          <a:lstStyle/>
          <a:p>
            <a:pPr algn="ctr"/>
            <a:r>
              <a:rPr lang="es-VE" sz="1600" dirty="0" smtClean="0">
                <a:latin typeface="Comic Sans MS" panose="030F0702030302020204" pitchFamily="66" charset="0"/>
              </a:rPr>
              <a:t>Ratones con</a:t>
            </a:r>
          </a:p>
          <a:p>
            <a:pPr algn="ctr"/>
            <a:r>
              <a:rPr lang="es-VE" sz="1600" dirty="0" smtClean="0">
                <a:latin typeface="Comic Sans MS" panose="030F0702030302020204" pitchFamily="66" charset="0"/>
              </a:rPr>
              <a:t>microbiota </a:t>
            </a:r>
          </a:p>
          <a:p>
            <a:pPr algn="ctr"/>
            <a:r>
              <a:rPr lang="es-VE" sz="1600" dirty="0" smtClean="0">
                <a:latin typeface="Comic Sans MS" panose="030F0702030302020204" pitchFamily="66" charset="0"/>
              </a:rPr>
              <a:t>asociado a humano</a:t>
            </a:r>
            <a:endParaRPr lang="es-VE" sz="1600" dirty="0">
              <a:latin typeface="Comic Sans MS" panose="030F0702030302020204" pitchFamily="66" charset="0"/>
            </a:endParaRPr>
          </a:p>
        </p:txBody>
      </p:sp>
      <p:sp>
        <p:nvSpPr>
          <p:cNvPr id="44" name="CuadroTexto 43"/>
          <p:cNvSpPr txBox="1"/>
          <p:nvPr/>
        </p:nvSpPr>
        <p:spPr>
          <a:xfrm>
            <a:off x="7090655" y="2195018"/>
            <a:ext cx="1754005" cy="830997"/>
          </a:xfrm>
          <a:prstGeom prst="rect">
            <a:avLst/>
          </a:prstGeom>
          <a:solidFill>
            <a:schemeClr val="accent4">
              <a:lumMod val="20000"/>
              <a:lumOff val="80000"/>
            </a:schemeClr>
          </a:solidFill>
        </p:spPr>
        <p:txBody>
          <a:bodyPr wrap="none" rtlCol="0">
            <a:spAutoFit/>
          </a:bodyPr>
          <a:lstStyle/>
          <a:p>
            <a:pPr algn="ctr"/>
            <a:r>
              <a:rPr lang="es-VE" sz="1600" dirty="0" smtClean="0">
                <a:latin typeface="Comic Sans MS" panose="030F0702030302020204" pitchFamily="66" charset="0"/>
              </a:rPr>
              <a:t>Ratones con</a:t>
            </a:r>
          </a:p>
          <a:p>
            <a:pPr algn="ctr"/>
            <a:r>
              <a:rPr lang="es-VE" sz="1600" dirty="0" smtClean="0">
                <a:latin typeface="Comic Sans MS" panose="030F0702030302020204" pitchFamily="66" charset="0"/>
              </a:rPr>
              <a:t>microbiota </a:t>
            </a:r>
          </a:p>
          <a:p>
            <a:pPr algn="ctr"/>
            <a:r>
              <a:rPr lang="es-VE" sz="1600" dirty="0" smtClean="0">
                <a:latin typeface="Comic Sans MS" panose="030F0702030302020204" pitchFamily="66" charset="0"/>
              </a:rPr>
              <a:t>humano alterado</a:t>
            </a:r>
            <a:endParaRPr lang="es-VE" sz="1600" dirty="0">
              <a:latin typeface="Comic Sans MS" panose="030F0702030302020204" pitchFamily="66" charset="0"/>
            </a:endParaRPr>
          </a:p>
        </p:txBody>
      </p:sp>
      <p:sp>
        <p:nvSpPr>
          <p:cNvPr id="48" name="CuadroTexto 47"/>
          <p:cNvSpPr txBox="1"/>
          <p:nvPr/>
        </p:nvSpPr>
        <p:spPr>
          <a:xfrm>
            <a:off x="4632403" y="3109333"/>
            <a:ext cx="4414991" cy="369332"/>
          </a:xfrm>
          <a:prstGeom prst="rect">
            <a:avLst/>
          </a:prstGeom>
          <a:solidFill>
            <a:schemeClr val="accent4">
              <a:lumMod val="40000"/>
              <a:lumOff val="60000"/>
            </a:schemeClr>
          </a:solidFill>
          <a:effectLst>
            <a:outerShdw blurRad="50800" dist="38100" dir="2700000" algn="tl" rotWithShape="0">
              <a:prstClr val="black">
                <a:alpha val="40000"/>
              </a:prstClr>
            </a:outerShdw>
          </a:effectLst>
        </p:spPr>
        <p:txBody>
          <a:bodyPr wrap="none" rtlCol="0">
            <a:spAutoFit/>
          </a:bodyPr>
          <a:lstStyle/>
          <a:p>
            <a:pPr algn="ctr"/>
            <a:r>
              <a:rPr lang="es-VE" dirty="0" smtClean="0">
                <a:latin typeface="Comic Sans MS" panose="030F0702030302020204" pitchFamily="66" charset="0"/>
              </a:rPr>
              <a:t>Ratones asociados a microbiota humano</a:t>
            </a:r>
            <a:endParaRPr lang="es-VE" dirty="0">
              <a:latin typeface="Comic Sans MS" panose="030F0702030302020204" pitchFamily="66" charset="0"/>
            </a:endParaRPr>
          </a:p>
        </p:txBody>
      </p:sp>
      <p:sp>
        <p:nvSpPr>
          <p:cNvPr id="49" name="Rectángulo 48"/>
          <p:cNvSpPr/>
          <p:nvPr/>
        </p:nvSpPr>
        <p:spPr>
          <a:xfrm>
            <a:off x="214883" y="5815457"/>
            <a:ext cx="7463552" cy="769441"/>
          </a:xfrm>
          <a:prstGeom prst="rect">
            <a:avLst/>
          </a:prstGeom>
        </p:spPr>
        <p:txBody>
          <a:bodyPr wrap="square">
            <a:spAutoFit/>
          </a:bodyPr>
          <a:lstStyle/>
          <a:p>
            <a:r>
              <a:rPr lang="en-US" sz="1100" b="1" dirty="0" smtClean="0">
                <a:latin typeface="Times New Roman" panose="02020603050405020304" pitchFamily="18" charset="0"/>
                <a:ea typeface="Calibri" panose="020F0502020204030204" pitchFamily="34" charset="0"/>
              </a:rPr>
              <a:t>*ASF:</a:t>
            </a:r>
            <a:r>
              <a:rPr lang="en-US" sz="1100" dirty="0" smtClean="0">
                <a:latin typeface="Times New Roman" panose="02020603050405020304" pitchFamily="18" charset="0"/>
                <a:ea typeface="Calibri" panose="020F0502020204030204" pitchFamily="34" charset="0"/>
              </a:rPr>
              <a:t> </a:t>
            </a:r>
            <a:r>
              <a:rPr lang="en-US" sz="1100" dirty="0" err="1" smtClean="0">
                <a:latin typeface="Times New Roman" panose="02020603050405020304" pitchFamily="18" charset="0"/>
                <a:ea typeface="Calibri" panose="020F0502020204030204" pitchFamily="34" charset="0"/>
              </a:rPr>
              <a:t>comunidad</a:t>
            </a:r>
            <a:r>
              <a:rPr lang="en-US" sz="1100" dirty="0" smtClean="0">
                <a:latin typeface="Times New Roman" panose="02020603050405020304" pitchFamily="18" charset="0"/>
                <a:ea typeface="Calibri" panose="020F0502020204030204" pitchFamily="34" charset="0"/>
              </a:rPr>
              <a:t> de 8 </a:t>
            </a:r>
            <a:r>
              <a:rPr lang="en-US" sz="1100" dirty="0" err="1" smtClean="0">
                <a:latin typeface="Times New Roman" panose="02020603050405020304" pitchFamily="18" charset="0"/>
                <a:ea typeface="Calibri" panose="020F0502020204030204" pitchFamily="34" charset="0"/>
              </a:rPr>
              <a:t>especies</a:t>
            </a:r>
            <a:r>
              <a:rPr lang="en-US" sz="1100" dirty="0" smtClean="0">
                <a:latin typeface="Times New Roman" panose="02020603050405020304" pitchFamily="18" charset="0"/>
                <a:ea typeface="Calibri" panose="020F0502020204030204" pitchFamily="34" charset="0"/>
              </a:rPr>
              <a:t> </a:t>
            </a:r>
            <a:r>
              <a:rPr lang="en-US" sz="1100" dirty="0" err="1" smtClean="0">
                <a:latin typeface="Times New Roman" panose="02020603050405020304" pitchFamily="18" charset="0"/>
                <a:ea typeface="Calibri" panose="020F0502020204030204" pitchFamily="34" charset="0"/>
              </a:rPr>
              <a:t>bacterianas</a:t>
            </a:r>
            <a:r>
              <a:rPr lang="en-US" sz="1100" dirty="0" smtClean="0">
                <a:latin typeface="Times New Roman" panose="02020603050405020304" pitchFamily="18" charset="0"/>
                <a:ea typeface="Calibri" panose="020F0502020204030204" pitchFamily="34" charset="0"/>
              </a:rPr>
              <a:t> : 2 </a:t>
            </a:r>
            <a:r>
              <a:rPr lang="en-US" sz="1100" dirty="0">
                <a:latin typeface="Times New Roman" panose="02020603050405020304" pitchFamily="18" charset="0"/>
                <a:ea typeface="Calibri" panose="020F0502020204030204" pitchFamily="34" charset="0"/>
              </a:rPr>
              <a:t>Lactobacilli, </a:t>
            </a:r>
            <a:r>
              <a:rPr lang="en-US" sz="1100" dirty="0" smtClean="0">
                <a:latin typeface="Times New Roman" panose="02020603050405020304" pitchFamily="18" charset="0"/>
                <a:ea typeface="Calibri" panose="020F0502020204030204" pitchFamily="34" charset="0"/>
              </a:rPr>
              <a:t>1 </a:t>
            </a:r>
            <a:r>
              <a:rPr lang="en-US" sz="1100" dirty="0" err="1" smtClean="0">
                <a:latin typeface="Times New Roman" panose="02020603050405020304" pitchFamily="18" charset="0"/>
                <a:ea typeface="Calibri" panose="020F0502020204030204" pitchFamily="34" charset="0"/>
              </a:rPr>
              <a:t>Bacteroides</a:t>
            </a:r>
            <a:r>
              <a:rPr lang="en-US" sz="1100" dirty="0" smtClean="0">
                <a:latin typeface="Times New Roman" panose="02020603050405020304" pitchFamily="18" charset="0"/>
                <a:ea typeface="Calibri" panose="020F0502020204030204" pitchFamily="34" charset="0"/>
              </a:rPr>
              <a:t>, 1 spiral </a:t>
            </a:r>
            <a:r>
              <a:rPr lang="en-US" sz="1100" dirty="0">
                <a:latin typeface="Times New Roman" panose="02020603050405020304" pitchFamily="18" charset="0"/>
                <a:ea typeface="Calibri" panose="020F0502020204030204" pitchFamily="34" charset="0"/>
              </a:rPr>
              <a:t>bacteria </a:t>
            </a:r>
            <a:r>
              <a:rPr lang="en-US" sz="1100" dirty="0" smtClean="0">
                <a:latin typeface="Times New Roman" panose="02020603050405020304" pitchFamily="18" charset="0"/>
                <a:ea typeface="Calibri" panose="020F0502020204030204" pitchFamily="34" charset="0"/>
              </a:rPr>
              <a:t>del genus </a:t>
            </a:r>
            <a:r>
              <a:rPr lang="en-US" sz="1100" dirty="0" err="1" smtClean="0">
                <a:latin typeface="Times New Roman" panose="02020603050405020304" pitchFamily="18" charset="0"/>
                <a:ea typeface="Calibri" panose="020F0502020204030204" pitchFamily="34" charset="0"/>
              </a:rPr>
              <a:t>Flexistipes</a:t>
            </a:r>
            <a:r>
              <a:rPr lang="en-US" sz="1100" dirty="0" smtClean="0">
                <a:latin typeface="Times New Roman" panose="02020603050405020304" pitchFamily="18" charset="0"/>
                <a:ea typeface="Calibri" panose="020F0502020204030204" pitchFamily="34" charset="0"/>
              </a:rPr>
              <a:t>, y 4 genus </a:t>
            </a:r>
            <a:r>
              <a:rPr lang="en-US" sz="1100" dirty="0" err="1" smtClean="0">
                <a:latin typeface="Times New Roman" panose="02020603050405020304" pitchFamily="18" charset="0"/>
                <a:ea typeface="Calibri" panose="020F0502020204030204" pitchFamily="34" charset="0"/>
              </a:rPr>
              <a:t>extremadamente</a:t>
            </a:r>
            <a:r>
              <a:rPr lang="en-US" sz="1100" dirty="0" smtClean="0">
                <a:latin typeface="Times New Roman" panose="02020603050405020304" pitchFamily="18" charset="0"/>
                <a:ea typeface="Calibri" panose="020F0502020204030204" pitchFamily="34" charset="0"/>
              </a:rPr>
              <a:t> </a:t>
            </a:r>
            <a:r>
              <a:rPr lang="en-US" sz="1100" dirty="0" err="1" smtClean="0">
                <a:latin typeface="Times New Roman" panose="02020603050405020304" pitchFamily="18" charset="0"/>
                <a:ea typeface="Calibri" panose="020F0502020204030204" pitchFamily="34" charset="0"/>
              </a:rPr>
              <a:t>sensibles</a:t>
            </a:r>
            <a:r>
              <a:rPr lang="en-US" sz="1100" dirty="0" smtClean="0">
                <a:latin typeface="Times New Roman" panose="02020603050405020304" pitchFamily="18" charset="0"/>
                <a:ea typeface="Calibri" panose="020F0502020204030204" pitchFamily="34" charset="0"/>
              </a:rPr>
              <a:t> a </a:t>
            </a:r>
            <a:r>
              <a:rPr lang="en-US" sz="1100" dirty="0" err="1" smtClean="0">
                <a:latin typeface="Times New Roman" panose="02020603050405020304" pitchFamily="18" charset="0"/>
                <a:ea typeface="Calibri" panose="020F0502020204030204" pitchFamily="34" charset="0"/>
              </a:rPr>
              <a:t>oxígeno</a:t>
            </a:r>
            <a:r>
              <a:rPr lang="en-US" sz="1100" dirty="0" smtClean="0">
                <a:latin typeface="Times New Roman" panose="02020603050405020304" pitchFamily="18" charset="0"/>
                <a:ea typeface="Calibri" panose="020F0502020204030204" pitchFamily="34" charset="0"/>
              </a:rPr>
              <a:t> (</a:t>
            </a:r>
            <a:r>
              <a:rPr lang="en-US" sz="1100" dirty="0">
                <a:latin typeface="Times New Roman" panose="02020603050405020304" pitchFamily="18" charset="0"/>
                <a:ea typeface="Calibri" panose="020F0502020204030204" pitchFamily="34" charset="0"/>
              </a:rPr>
              <a:t>EOS) </a:t>
            </a:r>
            <a:r>
              <a:rPr lang="en-US" sz="1100" dirty="0" err="1">
                <a:latin typeface="Times New Roman" panose="02020603050405020304" pitchFamily="18" charset="0"/>
                <a:ea typeface="Calibri" panose="020F0502020204030204" pitchFamily="34" charset="0"/>
              </a:rPr>
              <a:t>Fusobacterium</a:t>
            </a:r>
            <a:r>
              <a:rPr lang="en-US" sz="1100" dirty="0">
                <a:latin typeface="Times New Roman" panose="02020603050405020304" pitchFamily="18" charset="0"/>
                <a:ea typeface="Calibri" panose="020F0502020204030204" pitchFamily="34" charset="0"/>
              </a:rPr>
              <a:t> species</a:t>
            </a:r>
            <a:r>
              <a:rPr lang="en-US" sz="1100" dirty="0" smtClean="0">
                <a:latin typeface="Times New Roman" panose="02020603050405020304" pitchFamily="18" charset="0"/>
                <a:ea typeface="Calibri" panose="020F0502020204030204" pitchFamily="34" charset="0"/>
              </a:rPr>
              <a:t>. </a:t>
            </a:r>
            <a:r>
              <a:rPr lang="en-US" sz="1100" dirty="0" err="1">
                <a:latin typeface="Times New Roman" panose="02020603050405020304" pitchFamily="18" charset="0"/>
                <a:ea typeface="Calibri" panose="020F0502020204030204" pitchFamily="34" charset="0"/>
              </a:rPr>
              <a:t>B</a:t>
            </a:r>
            <a:r>
              <a:rPr lang="en-US" sz="1100" dirty="0" err="1" smtClean="0">
                <a:latin typeface="Times New Roman" panose="02020603050405020304" pitchFamily="18" charset="0"/>
                <a:ea typeface="Calibri" panose="020F0502020204030204" pitchFamily="34" charset="0"/>
              </a:rPr>
              <a:t>acterias</a:t>
            </a:r>
            <a:r>
              <a:rPr lang="en-US" sz="1100" dirty="0" smtClean="0">
                <a:latin typeface="Times New Roman" panose="02020603050405020304" pitchFamily="18" charset="0"/>
                <a:ea typeface="Calibri" panose="020F0502020204030204" pitchFamily="34" charset="0"/>
              </a:rPr>
              <a:t> </a:t>
            </a:r>
            <a:r>
              <a:rPr lang="en-US" sz="1100" dirty="0" err="1" smtClean="0">
                <a:latin typeface="Times New Roman" panose="02020603050405020304" pitchFamily="18" charset="0"/>
                <a:ea typeface="Calibri" panose="020F0502020204030204" pitchFamily="34" charset="0"/>
              </a:rPr>
              <a:t>seleccionadas</a:t>
            </a:r>
            <a:r>
              <a:rPr lang="en-US" sz="1100" dirty="0" smtClean="0">
                <a:latin typeface="Times New Roman" panose="02020603050405020304" pitchFamily="18" charset="0"/>
                <a:ea typeface="Calibri" panose="020F0502020204030204" pitchFamily="34" charset="0"/>
              </a:rPr>
              <a:t> </a:t>
            </a:r>
            <a:r>
              <a:rPr lang="en-US" sz="1100" dirty="0" err="1" smtClean="0">
                <a:latin typeface="Times New Roman" panose="02020603050405020304" pitchFamily="18" charset="0"/>
                <a:ea typeface="Calibri" panose="020F0502020204030204" pitchFamily="34" charset="0"/>
              </a:rPr>
              <a:t>por</a:t>
            </a:r>
            <a:r>
              <a:rPr lang="en-US" sz="1100" dirty="0" smtClean="0">
                <a:latin typeface="Times New Roman" panose="02020603050405020304" pitchFamily="18" charset="0"/>
                <a:ea typeface="Calibri" panose="020F0502020204030204" pitchFamily="34" charset="0"/>
              </a:rPr>
              <a:t> </a:t>
            </a:r>
            <a:r>
              <a:rPr lang="en-US" sz="1100" dirty="0" err="1" smtClean="0">
                <a:latin typeface="Times New Roman" panose="02020603050405020304" pitchFamily="18" charset="0"/>
                <a:ea typeface="Calibri" panose="020F0502020204030204" pitchFamily="34" charset="0"/>
              </a:rPr>
              <a:t>su</a:t>
            </a:r>
            <a:r>
              <a:rPr lang="en-US" sz="1100" dirty="0" smtClean="0">
                <a:latin typeface="Times New Roman" panose="02020603050405020304" pitchFamily="18" charset="0"/>
                <a:ea typeface="Calibri" panose="020F0502020204030204" pitchFamily="34" charset="0"/>
              </a:rPr>
              <a:t> </a:t>
            </a:r>
            <a:r>
              <a:rPr lang="en-US" sz="1100" dirty="0" err="1" smtClean="0">
                <a:latin typeface="Times New Roman" panose="02020603050405020304" pitchFamily="18" charset="0"/>
                <a:ea typeface="Calibri" panose="020F0502020204030204" pitchFamily="34" charset="0"/>
              </a:rPr>
              <a:t>dominancia</a:t>
            </a:r>
            <a:r>
              <a:rPr lang="en-US" sz="1100" dirty="0" smtClean="0">
                <a:latin typeface="Times New Roman" panose="02020603050405020304" pitchFamily="18" charset="0"/>
                <a:ea typeface="Calibri" panose="020F0502020204030204" pitchFamily="34" charset="0"/>
              </a:rPr>
              <a:t> y </a:t>
            </a:r>
            <a:r>
              <a:rPr lang="en-US" sz="1100" dirty="0" err="1" smtClean="0">
                <a:latin typeface="Times New Roman" panose="02020603050405020304" pitchFamily="18" charset="0"/>
                <a:ea typeface="Calibri" panose="020F0502020204030204" pitchFamily="34" charset="0"/>
              </a:rPr>
              <a:t>persistencia</a:t>
            </a:r>
            <a:r>
              <a:rPr lang="en-US" sz="1100" dirty="0" smtClean="0">
                <a:latin typeface="Times New Roman" panose="02020603050405020304" pitchFamily="18" charset="0"/>
                <a:ea typeface="Calibri" panose="020F0502020204030204" pitchFamily="34" charset="0"/>
              </a:rPr>
              <a:t> en la </a:t>
            </a:r>
            <a:r>
              <a:rPr lang="en-US" sz="1100" dirty="0" err="1" smtClean="0">
                <a:latin typeface="Times New Roman" panose="02020603050405020304" pitchFamily="18" charset="0"/>
                <a:ea typeface="Calibri" panose="020F0502020204030204" pitchFamily="34" charset="0"/>
              </a:rPr>
              <a:t>microflora</a:t>
            </a:r>
            <a:r>
              <a:rPr lang="en-US" sz="1100" dirty="0" smtClean="0">
                <a:latin typeface="Times New Roman" panose="02020603050405020304" pitchFamily="18" charset="0"/>
                <a:ea typeface="Calibri" panose="020F0502020204030204" pitchFamily="34" charset="0"/>
              </a:rPr>
              <a:t> normal de </a:t>
            </a:r>
            <a:r>
              <a:rPr lang="en-US" sz="1100" dirty="0" err="1" smtClean="0">
                <a:latin typeface="Times New Roman" panose="02020603050405020304" pitchFamily="18" charset="0"/>
                <a:ea typeface="Calibri" panose="020F0502020204030204" pitchFamily="34" charset="0"/>
              </a:rPr>
              <a:t>ratón</a:t>
            </a:r>
            <a:r>
              <a:rPr lang="en-US" sz="1100" dirty="0" smtClean="0">
                <a:latin typeface="Times New Roman" panose="02020603050405020304" pitchFamily="18" charset="0"/>
                <a:ea typeface="Calibri" panose="020F0502020204030204" pitchFamily="34" charset="0"/>
              </a:rPr>
              <a:t>, y </a:t>
            </a:r>
            <a:r>
              <a:rPr lang="en-US" sz="1100" dirty="0" err="1" smtClean="0">
                <a:latin typeface="Times New Roman" panose="02020603050405020304" pitchFamily="18" charset="0"/>
                <a:ea typeface="Calibri" panose="020F0502020204030204" pitchFamily="34" charset="0"/>
              </a:rPr>
              <a:t>por</a:t>
            </a:r>
            <a:r>
              <a:rPr lang="en-US" sz="1100" dirty="0" smtClean="0">
                <a:latin typeface="Times New Roman" panose="02020603050405020304" pitchFamily="18" charset="0"/>
                <a:ea typeface="Calibri" panose="020F0502020204030204" pitchFamily="34" charset="0"/>
              </a:rPr>
              <a:t> </a:t>
            </a:r>
            <a:r>
              <a:rPr lang="en-US" sz="1100" dirty="0" err="1" smtClean="0">
                <a:latin typeface="Times New Roman" panose="02020603050405020304" pitchFamily="18" charset="0"/>
                <a:ea typeface="Calibri" panose="020F0502020204030204" pitchFamily="34" charset="0"/>
              </a:rPr>
              <a:t>su</a:t>
            </a:r>
            <a:r>
              <a:rPr lang="en-US" sz="1100" dirty="0" smtClean="0">
                <a:latin typeface="Times New Roman" panose="02020603050405020304" pitchFamily="18" charset="0"/>
                <a:ea typeface="Calibri" panose="020F0502020204030204" pitchFamily="34" charset="0"/>
              </a:rPr>
              <a:t> </a:t>
            </a:r>
            <a:r>
              <a:rPr lang="en-US" sz="1100" dirty="0" err="1" smtClean="0">
                <a:latin typeface="Times New Roman" panose="02020603050405020304" pitchFamily="18" charset="0"/>
                <a:ea typeface="Calibri" panose="020F0502020204030204" pitchFamily="34" charset="0"/>
              </a:rPr>
              <a:t>habilidad</a:t>
            </a:r>
            <a:r>
              <a:rPr lang="en-US" sz="1100" dirty="0" smtClean="0">
                <a:latin typeface="Times New Roman" panose="02020603050405020304" pitchFamily="18" charset="0"/>
                <a:ea typeface="Calibri" panose="020F0502020204030204" pitchFamily="34" charset="0"/>
              </a:rPr>
              <a:t> para </a:t>
            </a:r>
            <a:r>
              <a:rPr lang="en-US" sz="1100" dirty="0" err="1" smtClean="0">
                <a:latin typeface="Times New Roman" panose="02020603050405020304" pitchFamily="18" charset="0"/>
                <a:ea typeface="Calibri" panose="020F0502020204030204" pitchFamily="34" charset="0"/>
              </a:rPr>
              <a:t>ser</a:t>
            </a:r>
            <a:r>
              <a:rPr lang="en-US" sz="1100" dirty="0" smtClean="0">
                <a:latin typeface="Times New Roman" panose="02020603050405020304" pitchFamily="18" charset="0"/>
                <a:ea typeface="Calibri" panose="020F0502020204030204" pitchFamily="34" charset="0"/>
              </a:rPr>
              <a:t> </a:t>
            </a:r>
            <a:r>
              <a:rPr lang="en-US" sz="1100" dirty="0" err="1" smtClean="0">
                <a:latin typeface="Times New Roman" panose="02020603050405020304" pitchFamily="18" charset="0"/>
                <a:ea typeface="Calibri" panose="020F0502020204030204" pitchFamily="34" charset="0"/>
              </a:rPr>
              <a:t>aisladas</a:t>
            </a:r>
            <a:r>
              <a:rPr lang="en-US" sz="1100" dirty="0" smtClean="0">
                <a:latin typeface="Times New Roman" panose="02020603050405020304" pitchFamily="18" charset="0"/>
                <a:ea typeface="Calibri" panose="020F0502020204030204" pitchFamily="34" charset="0"/>
              </a:rPr>
              <a:t> y </a:t>
            </a:r>
            <a:r>
              <a:rPr lang="en-US" sz="1100" dirty="0" err="1" smtClean="0">
                <a:latin typeface="Times New Roman" panose="02020603050405020304" pitchFamily="18" charset="0"/>
                <a:ea typeface="Calibri" panose="020F0502020204030204" pitchFamily="34" charset="0"/>
              </a:rPr>
              <a:t>cultivadas</a:t>
            </a:r>
            <a:r>
              <a:rPr lang="en-US" sz="1100" dirty="0" smtClean="0">
                <a:latin typeface="Times New Roman" panose="02020603050405020304" pitchFamily="18" charset="0"/>
                <a:ea typeface="Calibri" panose="020F0502020204030204" pitchFamily="34" charset="0"/>
              </a:rPr>
              <a:t> en el </a:t>
            </a:r>
            <a:r>
              <a:rPr lang="en-US" sz="1100" dirty="0" err="1" smtClean="0">
                <a:latin typeface="Times New Roman" panose="02020603050405020304" pitchFamily="18" charset="0"/>
                <a:ea typeface="Calibri" panose="020F0502020204030204" pitchFamily="34" charset="0"/>
              </a:rPr>
              <a:t>laboratorio</a:t>
            </a:r>
            <a:r>
              <a:rPr lang="en-US" sz="1100" dirty="0" smtClean="0">
                <a:latin typeface="Times New Roman" panose="02020603050405020304" pitchFamily="18" charset="0"/>
                <a:ea typeface="Calibri" panose="020F0502020204030204" pitchFamily="34" charset="0"/>
              </a:rPr>
              <a:t>. </a:t>
            </a:r>
          </a:p>
          <a:p>
            <a:r>
              <a:rPr lang="en-US" sz="1100" dirty="0" smtClean="0">
                <a:latin typeface="Times New Roman" panose="02020603050405020304" pitchFamily="18" charset="0"/>
                <a:ea typeface="Calibri" panose="020F0502020204030204" pitchFamily="34" charset="0"/>
              </a:rPr>
              <a:t>https</a:t>
            </a:r>
            <a:r>
              <a:rPr lang="en-US" sz="1100" dirty="0">
                <a:latin typeface="Times New Roman" panose="02020603050405020304" pitchFamily="18" charset="0"/>
                <a:ea typeface="Calibri" panose="020F0502020204030204" pitchFamily="34" charset="0"/>
              </a:rPr>
              <a:t>://en.wikipedia.org/wiki/Altered_Schaedler_flora</a:t>
            </a:r>
            <a:endParaRPr lang="es-VE" sz="1100" dirty="0"/>
          </a:p>
        </p:txBody>
      </p:sp>
      <p:sp>
        <p:nvSpPr>
          <p:cNvPr id="51" name="CuadroTexto 50"/>
          <p:cNvSpPr txBox="1"/>
          <p:nvPr/>
        </p:nvSpPr>
        <p:spPr>
          <a:xfrm>
            <a:off x="2648778" y="482540"/>
            <a:ext cx="1627369" cy="646331"/>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none" rtlCol="0">
            <a:spAutoFit/>
          </a:bodyPr>
          <a:lstStyle/>
          <a:p>
            <a:pPr algn="ctr"/>
            <a:r>
              <a:rPr lang="es-VE" dirty="0" smtClean="0">
                <a:latin typeface="Comic Sans MS" panose="030F0702030302020204" pitchFamily="66" charset="0"/>
              </a:rPr>
              <a:t>Modelos </a:t>
            </a:r>
          </a:p>
          <a:p>
            <a:pPr algn="ctr"/>
            <a:r>
              <a:rPr lang="es-VE" dirty="0" err="1" smtClean="0">
                <a:latin typeface="Comic Sans MS" panose="030F0702030302020204" pitchFamily="66" charset="0"/>
              </a:rPr>
              <a:t>gnotobióticos</a:t>
            </a:r>
            <a:endParaRPr lang="es-VE" dirty="0">
              <a:latin typeface="Comic Sans MS" panose="030F0702030302020204" pitchFamily="66" charset="0"/>
            </a:endParaRPr>
          </a:p>
        </p:txBody>
      </p:sp>
      <p:sp>
        <p:nvSpPr>
          <p:cNvPr id="52" name="CuadroTexto 51"/>
          <p:cNvSpPr txBox="1"/>
          <p:nvPr/>
        </p:nvSpPr>
        <p:spPr>
          <a:xfrm>
            <a:off x="7447041" y="169880"/>
            <a:ext cx="1627369" cy="923330"/>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none" rtlCol="0">
            <a:spAutoFit/>
          </a:bodyPr>
          <a:lstStyle/>
          <a:p>
            <a:pPr algn="ctr"/>
            <a:r>
              <a:rPr lang="es-VE" dirty="0" smtClean="0">
                <a:latin typeface="Comic Sans MS" panose="030F0702030302020204" pitchFamily="66" charset="0"/>
              </a:rPr>
              <a:t>Modelos </a:t>
            </a:r>
          </a:p>
          <a:p>
            <a:pPr algn="ctr"/>
            <a:r>
              <a:rPr lang="es-VE" dirty="0" smtClean="0">
                <a:latin typeface="Comic Sans MS" panose="030F0702030302020204" pitchFamily="66" charset="0"/>
              </a:rPr>
              <a:t>no </a:t>
            </a:r>
          </a:p>
          <a:p>
            <a:pPr algn="ctr"/>
            <a:r>
              <a:rPr lang="es-VE" dirty="0" err="1" smtClean="0">
                <a:latin typeface="Comic Sans MS" panose="030F0702030302020204" pitchFamily="66" charset="0"/>
              </a:rPr>
              <a:t>gnotobióticos</a:t>
            </a:r>
            <a:endParaRPr lang="es-VE" dirty="0">
              <a:latin typeface="Comic Sans MS" panose="030F0702030302020204" pitchFamily="66" charset="0"/>
            </a:endParaRPr>
          </a:p>
        </p:txBody>
      </p:sp>
    </p:spTree>
    <p:extLst>
      <p:ext uri="{BB962C8B-B14F-4D97-AF65-F5344CB8AC3E}">
        <p14:creationId xmlns:p14="http://schemas.microsoft.com/office/powerpoint/2010/main" val="829064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1" end="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7" grpId="0"/>
      <p:bldP spid="28" grpId="0"/>
      <p:bldP spid="29" grpId="0"/>
      <p:bldP spid="30" grpId="0" animBg="1"/>
      <p:bldP spid="31" grpId="0" animBg="1"/>
      <p:bldP spid="32" grpId="0" animBg="1"/>
      <p:bldP spid="38" grpId="0" animBg="1"/>
      <p:bldP spid="39" grpId="0"/>
      <p:bldP spid="40" grpId="0"/>
      <p:bldP spid="43" grpId="0" animBg="1"/>
      <p:bldP spid="44" grpId="0" animBg="1"/>
      <p:bldP spid="48" grpId="0" animBg="1"/>
      <p:bldP spid="49" grpId="0"/>
      <p:bldP spid="51" grpId="0" animBg="1"/>
      <p:bldP spid="5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ximena\Desktop\genes humanos influyen microbiota.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74000"/>
                    </a14:imgEffect>
                  </a14:imgLayer>
                </a14:imgProps>
              </a:ext>
              <a:ext uri="{28A0092B-C50C-407E-A947-70E740481C1C}">
                <a14:useLocalDpi xmlns:a14="http://schemas.microsoft.com/office/drawing/2010/main" val="0"/>
              </a:ext>
            </a:extLst>
          </a:blip>
          <a:srcRect t="8484" b="15704"/>
          <a:stretch/>
        </p:blipFill>
        <p:spPr bwMode="auto">
          <a:xfrm>
            <a:off x="776922" y="461787"/>
            <a:ext cx="6648752" cy="5040560"/>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6860115" y="6607703"/>
            <a:ext cx="2165978" cy="230832"/>
          </a:xfrm>
          <a:prstGeom prst="rect">
            <a:avLst/>
          </a:prstGeom>
          <a:noFill/>
        </p:spPr>
        <p:txBody>
          <a:bodyPr wrap="none" rtlCol="0">
            <a:spAutoFit/>
          </a:bodyPr>
          <a:lstStyle/>
          <a:p>
            <a:r>
              <a:rPr lang="es-VE" sz="9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1 Rectángulo"/>
          <p:cNvSpPr/>
          <p:nvPr/>
        </p:nvSpPr>
        <p:spPr>
          <a:xfrm>
            <a:off x="1582519" y="2780928"/>
            <a:ext cx="272431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 name="2 CuadroTexto"/>
          <p:cNvSpPr txBox="1"/>
          <p:nvPr/>
        </p:nvSpPr>
        <p:spPr>
          <a:xfrm>
            <a:off x="614194" y="2293063"/>
            <a:ext cx="4128053" cy="923330"/>
          </a:xfrm>
          <a:prstGeom prst="rect">
            <a:avLst/>
          </a:prstGeom>
          <a:solidFill>
            <a:schemeClr val="bg1"/>
          </a:solidFill>
        </p:spPr>
        <p:txBody>
          <a:bodyPr wrap="none" rtlCol="0">
            <a:spAutoFit/>
          </a:bodyPr>
          <a:lstStyle/>
          <a:p>
            <a:r>
              <a:rPr lang="es-VE" dirty="0" smtClean="0">
                <a:latin typeface="Comic Sans MS" panose="030F0702030302020204" pitchFamily="66" charset="0"/>
              </a:rPr>
              <a:t>Los </a:t>
            </a:r>
            <a:r>
              <a:rPr lang="es-VE" dirty="0" err="1" smtClean="0">
                <a:latin typeface="Comic Sans MS" panose="030F0702030302020204" pitchFamily="66" charset="0"/>
              </a:rPr>
              <a:t>monocigotos</a:t>
            </a:r>
            <a:r>
              <a:rPr lang="es-VE" dirty="0" smtClean="0">
                <a:latin typeface="Comic Sans MS" panose="030F0702030302020204" pitchFamily="66" charset="0"/>
              </a:rPr>
              <a:t> tienen </a:t>
            </a:r>
            <a:r>
              <a:rPr lang="es-VE" dirty="0" err="1" smtClean="0">
                <a:latin typeface="Comic Sans MS" panose="030F0702030302020204" pitchFamily="66" charset="0"/>
              </a:rPr>
              <a:t>microbiomas</a:t>
            </a:r>
            <a:r>
              <a:rPr lang="es-VE" dirty="0" smtClean="0">
                <a:latin typeface="Comic Sans MS" panose="030F0702030302020204" pitchFamily="66" charset="0"/>
              </a:rPr>
              <a:t> </a:t>
            </a:r>
          </a:p>
          <a:p>
            <a:r>
              <a:rPr lang="es-VE" dirty="0" smtClean="0">
                <a:latin typeface="Comic Sans MS" panose="030F0702030302020204" pitchFamily="66" charset="0"/>
              </a:rPr>
              <a:t>más parecidos entre ellos que entre </a:t>
            </a:r>
          </a:p>
          <a:p>
            <a:r>
              <a:rPr lang="es-VE" dirty="0" smtClean="0">
                <a:latin typeface="Comic Sans MS" panose="030F0702030302020204" pitchFamily="66" charset="0"/>
              </a:rPr>
              <a:t>los </a:t>
            </a:r>
            <a:r>
              <a:rPr lang="es-VE" dirty="0" err="1" smtClean="0">
                <a:latin typeface="Comic Sans MS" panose="030F0702030302020204" pitchFamily="66" charset="0"/>
              </a:rPr>
              <a:t>dicigotos</a:t>
            </a:r>
            <a:endParaRPr lang="es-VE" dirty="0">
              <a:latin typeface="Comic Sans MS" panose="030F0702030302020204" pitchFamily="66" charset="0"/>
            </a:endParaRPr>
          </a:p>
        </p:txBody>
      </p:sp>
      <p:sp>
        <p:nvSpPr>
          <p:cNvPr id="4" name="3 Rectángulo"/>
          <p:cNvSpPr/>
          <p:nvPr/>
        </p:nvSpPr>
        <p:spPr>
          <a:xfrm>
            <a:off x="611844" y="5677483"/>
            <a:ext cx="3938433"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7 Rectángulo"/>
          <p:cNvSpPr/>
          <p:nvPr/>
        </p:nvSpPr>
        <p:spPr>
          <a:xfrm>
            <a:off x="4364854" y="5091444"/>
            <a:ext cx="3152922"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p>
        </p:txBody>
      </p:sp>
      <p:sp>
        <p:nvSpPr>
          <p:cNvPr id="10" name="9 CuadroTexto"/>
          <p:cNvSpPr txBox="1"/>
          <p:nvPr/>
        </p:nvSpPr>
        <p:spPr>
          <a:xfrm>
            <a:off x="6071454" y="4842192"/>
            <a:ext cx="2153154" cy="923330"/>
          </a:xfrm>
          <a:prstGeom prst="rect">
            <a:avLst/>
          </a:prstGeom>
          <a:solidFill>
            <a:schemeClr val="tx2">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b="1" dirty="0" smtClean="0">
                <a:latin typeface="Comic Sans MS" panose="030F0702030302020204" pitchFamily="66" charset="0"/>
              </a:rPr>
              <a:t>Si reciben heces </a:t>
            </a:r>
          </a:p>
          <a:p>
            <a:r>
              <a:rPr lang="es-VE" b="1" dirty="0" smtClean="0">
                <a:latin typeface="Comic Sans MS" panose="030F0702030302020204" pitchFamily="66" charset="0"/>
              </a:rPr>
              <a:t>con C. minuta </a:t>
            </a:r>
          </a:p>
          <a:p>
            <a:r>
              <a:rPr lang="es-VE" b="1" dirty="0" smtClean="0">
                <a:latin typeface="Comic Sans MS" panose="030F0702030302020204" pitchFamily="66" charset="0"/>
              </a:rPr>
              <a:t>ganan menos peso</a:t>
            </a:r>
            <a:endParaRPr lang="es-VE" b="1" dirty="0">
              <a:latin typeface="Comic Sans MS" panose="030F0702030302020204" pitchFamily="66" charset="0"/>
            </a:endParaRPr>
          </a:p>
        </p:txBody>
      </p:sp>
      <p:sp>
        <p:nvSpPr>
          <p:cNvPr id="12" name="11 CuadroTexto"/>
          <p:cNvSpPr txBox="1"/>
          <p:nvPr/>
        </p:nvSpPr>
        <p:spPr>
          <a:xfrm>
            <a:off x="4306835" y="4867011"/>
            <a:ext cx="1303562" cy="646331"/>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b="1" dirty="0">
                <a:latin typeface="Comic Sans MS" panose="030F0702030302020204" pitchFamily="66" charset="0"/>
              </a:rPr>
              <a:t>S</a:t>
            </a:r>
            <a:r>
              <a:rPr lang="es-VE" b="1" dirty="0" smtClean="0">
                <a:latin typeface="Comic Sans MS" panose="030F0702030302020204" pitchFamily="66" charset="0"/>
              </a:rPr>
              <a:t>e hacen </a:t>
            </a:r>
          </a:p>
          <a:p>
            <a:r>
              <a:rPr lang="es-VE" b="1" dirty="0" smtClean="0">
                <a:latin typeface="Comic Sans MS" panose="030F0702030302020204" pitchFamily="66" charset="0"/>
              </a:rPr>
              <a:t>obesos</a:t>
            </a:r>
            <a:endParaRPr lang="es-VE" b="1" dirty="0">
              <a:latin typeface="Comic Sans MS" panose="030F0702030302020204" pitchFamily="66" charset="0"/>
            </a:endParaRPr>
          </a:p>
        </p:txBody>
      </p:sp>
      <p:sp>
        <p:nvSpPr>
          <p:cNvPr id="15" name="14 Rectángulo"/>
          <p:cNvSpPr/>
          <p:nvPr/>
        </p:nvSpPr>
        <p:spPr>
          <a:xfrm>
            <a:off x="2712458" y="149121"/>
            <a:ext cx="1837820" cy="31266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15 Rectángulo"/>
          <p:cNvSpPr/>
          <p:nvPr/>
        </p:nvSpPr>
        <p:spPr>
          <a:xfrm>
            <a:off x="776922" y="152610"/>
            <a:ext cx="1849558" cy="3091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13 CuadroTexto"/>
          <p:cNvSpPr txBox="1"/>
          <p:nvPr/>
        </p:nvSpPr>
        <p:spPr>
          <a:xfrm>
            <a:off x="948825" y="121897"/>
            <a:ext cx="1521570" cy="369332"/>
          </a:xfrm>
          <a:prstGeom prst="rect">
            <a:avLst/>
          </a:prstGeom>
          <a:noFill/>
        </p:spPr>
        <p:txBody>
          <a:bodyPr wrap="none" rtlCol="0">
            <a:spAutoFit/>
          </a:bodyPr>
          <a:lstStyle/>
          <a:p>
            <a:r>
              <a:rPr lang="es-VE" b="1" dirty="0" err="1">
                <a:latin typeface="Comic Sans MS" panose="030F0702030302020204" pitchFamily="66" charset="0"/>
              </a:rPr>
              <a:t>M</a:t>
            </a:r>
            <a:r>
              <a:rPr lang="es-VE" b="1" dirty="0" err="1" smtClean="0">
                <a:latin typeface="Comic Sans MS" panose="030F0702030302020204" pitchFamily="66" charset="0"/>
              </a:rPr>
              <a:t>onocigotos</a:t>
            </a:r>
            <a:endParaRPr lang="es-VE" b="1" dirty="0">
              <a:latin typeface="Comic Sans MS" panose="030F0702030302020204" pitchFamily="66" charset="0"/>
            </a:endParaRPr>
          </a:p>
        </p:txBody>
      </p:sp>
      <p:sp>
        <p:nvSpPr>
          <p:cNvPr id="18" name="17 CuadroTexto"/>
          <p:cNvSpPr txBox="1"/>
          <p:nvPr/>
        </p:nvSpPr>
        <p:spPr>
          <a:xfrm>
            <a:off x="3070210" y="123091"/>
            <a:ext cx="1184940" cy="369332"/>
          </a:xfrm>
          <a:prstGeom prst="rect">
            <a:avLst/>
          </a:prstGeom>
          <a:noFill/>
        </p:spPr>
        <p:txBody>
          <a:bodyPr wrap="none" rtlCol="0">
            <a:spAutoFit/>
          </a:bodyPr>
          <a:lstStyle/>
          <a:p>
            <a:r>
              <a:rPr lang="es-VE" b="1" dirty="0" err="1">
                <a:latin typeface="Comic Sans MS" panose="030F0702030302020204" pitchFamily="66" charset="0"/>
              </a:rPr>
              <a:t>D</a:t>
            </a:r>
            <a:r>
              <a:rPr lang="es-VE" b="1" dirty="0" err="1" smtClean="0">
                <a:latin typeface="Comic Sans MS" panose="030F0702030302020204" pitchFamily="66" charset="0"/>
              </a:rPr>
              <a:t>icigotos</a:t>
            </a:r>
            <a:endParaRPr lang="es-VE" b="1" dirty="0">
              <a:latin typeface="Comic Sans MS" panose="030F0702030302020204" pitchFamily="66" charset="0"/>
            </a:endParaRPr>
          </a:p>
        </p:txBody>
      </p:sp>
      <p:sp>
        <p:nvSpPr>
          <p:cNvPr id="17" name="16 CuadroTexto"/>
          <p:cNvSpPr txBox="1"/>
          <p:nvPr/>
        </p:nvSpPr>
        <p:spPr>
          <a:xfrm>
            <a:off x="5399093" y="6030904"/>
            <a:ext cx="2922043" cy="461665"/>
          </a:xfrm>
          <a:prstGeom prst="rect">
            <a:avLst/>
          </a:prstGeom>
          <a:noFill/>
        </p:spPr>
        <p:txBody>
          <a:bodyPr wrap="square" rtlCol="0">
            <a:spAutoFit/>
          </a:bodyPr>
          <a:lstStyle/>
          <a:p>
            <a:pPr algn="r"/>
            <a:r>
              <a:rPr lang="es-VE" sz="1200" dirty="0" smtClean="0">
                <a:latin typeface="Times New Roman" panose="02020603050405020304" pitchFamily="18" charset="0"/>
                <a:cs typeface="Times New Roman" panose="02020603050405020304" pitchFamily="18" charset="0"/>
              </a:rPr>
              <a:t>JK. </a:t>
            </a:r>
            <a:r>
              <a:rPr lang="es-VE" sz="1200" dirty="0" err="1" smtClean="0">
                <a:latin typeface="Times New Roman" panose="02020603050405020304" pitchFamily="18" charset="0"/>
                <a:cs typeface="Times New Roman" panose="02020603050405020304" pitchFamily="18" charset="0"/>
              </a:rPr>
              <a:t>Goodrich</a:t>
            </a:r>
            <a:r>
              <a:rPr lang="es-VE" sz="1200" dirty="0" smtClean="0">
                <a:latin typeface="Times New Roman" panose="02020603050405020304" pitchFamily="18" charset="0"/>
                <a:cs typeface="Times New Roman" panose="02020603050405020304" pitchFamily="18" charset="0"/>
              </a:rPr>
              <a:t> et al. </a:t>
            </a:r>
            <a:r>
              <a:rPr lang="es-VE" sz="1200" i="1" dirty="0" smtClean="0">
                <a:latin typeface="Times New Roman" panose="02020603050405020304" pitchFamily="18" charset="0"/>
                <a:cs typeface="Times New Roman" panose="02020603050405020304" pitchFamily="18" charset="0"/>
              </a:rPr>
              <a:t>Human </a:t>
            </a:r>
            <a:r>
              <a:rPr lang="es-VE" sz="1200" i="1" dirty="0" err="1" smtClean="0">
                <a:latin typeface="Times New Roman" panose="02020603050405020304" pitchFamily="18" charset="0"/>
                <a:cs typeface="Times New Roman" panose="02020603050405020304" pitchFamily="18" charset="0"/>
              </a:rPr>
              <a:t>genetics</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shape</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gut</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microbiome.</a:t>
            </a:r>
            <a:r>
              <a:rPr lang="es-VE" sz="1200" dirty="0" err="1" smtClean="0">
                <a:latin typeface="Times New Roman" panose="02020603050405020304" pitchFamily="18" charset="0"/>
                <a:cs typeface="Times New Roman" panose="02020603050405020304" pitchFamily="18" charset="0"/>
              </a:rPr>
              <a:t>Cell</a:t>
            </a:r>
            <a:r>
              <a:rPr lang="es-VE" sz="1200" dirty="0" smtClean="0">
                <a:latin typeface="Times New Roman" panose="02020603050405020304" pitchFamily="18" charset="0"/>
                <a:cs typeface="Times New Roman" panose="02020603050405020304" pitchFamily="18" charset="0"/>
              </a:rPr>
              <a:t> 2014 ;159</a:t>
            </a:r>
            <a:r>
              <a:rPr lang="es-VE" sz="1200" dirty="0">
                <a:latin typeface="Times New Roman" panose="02020603050405020304" pitchFamily="18" charset="0"/>
                <a:cs typeface="Times New Roman" panose="02020603050405020304" pitchFamily="18" charset="0"/>
              </a:rPr>
              <a:t>:</a:t>
            </a:r>
            <a:r>
              <a:rPr lang="es-VE" sz="1200" dirty="0" smtClean="0">
                <a:latin typeface="Times New Roman" panose="02020603050405020304" pitchFamily="18" charset="0"/>
                <a:cs typeface="Times New Roman" panose="02020603050405020304" pitchFamily="18" charset="0"/>
              </a:rPr>
              <a:t> 789-799</a:t>
            </a:r>
            <a:endParaRPr lang="es-VE" sz="1200" dirty="0">
              <a:latin typeface="Times New Roman" panose="02020603050405020304" pitchFamily="18" charset="0"/>
              <a:cs typeface="Times New Roman" panose="02020603050405020304" pitchFamily="18" charset="0"/>
            </a:endParaRPr>
          </a:p>
        </p:txBody>
      </p:sp>
      <p:sp>
        <p:nvSpPr>
          <p:cNvPr id="7" name="6 CuadroTexto"/>
          <p:cNvSpPr txBox="1"/>
          <p:nvPr/>
        </p:nvSpPr>
        <p:spPr>
          <a:xfrm>
            <a:off x="1091580" y="5430740"/>
            <a:ext cx="3186245" cy="1200329"/>
          </a:xfrm>
          <a:prstGeom prst="rect">
            <a:avLst/>
          </a:prstGeom>
          <a:noFill/>
        </p:spPr>
        <p:txBody>
          <a:bodyPr wrap="square" rtlCol="0">
            <a:spAutoFit/>
          </a:bodyPr>
          <a:lstStyle/>
          <a:p>
            <a:r>
              <a:rPr lang="es-VE" b="1" dirty="0" smtClean="0">
                <a:latin typeface="Comic Sans MS" panose="030F0702030302020204" pitchFamily="66" charset="0"/>
              </a:rPr>
              <a:t>Los delgados </a:t>
            </a:r>
            <a:r>
              <a:rPr lang="es-VE" dirty="0" smtClean="0">
                <a:latin typeface="Comic Sans MS" panose="030F0702030302020204" pitchFamily="66" charset="0"/>
              </a:rPr>
              <a:t>tienen </a:t>
            </a:r>
            <a:r>
              <a:rPr lang="es-VE" b="1" dirty="0" smtClean="0">
                <a:latin typeface="Comic Sans MS" panose="030F0702030302020204" pitchFamily="66" charset="0"/>
              </a:rPr>
              <a:t>mayor cantidad </a:t>
            </a:r>
            <a:r>
              <a:rPr lang="es-VE" dirty="0" smtClean="0">
                <a:latin typeface="Comic Sans MS" panose="030F0702030302020204" pitchFamily="66" charset="0"/>
              </a:rPr>
              <a:t>de una bacteria taxón altamente heredable </a:t>
            </a:r>
            <a:r>
              <a:rPr lang="es-VE" b="1" i="1" dirty="0" err="1" smtClean="0">
                <a:latin typeface="Comic Sans MS" panose="030F0702030302020204" pitchFamily="66" charset="0"/>
              </a:rPr>
              <a:t>Christenesenellaceae</a:t>
            </a:r>
            <a:endParaRPr lang="es-VE" b="1" i="1" dirty="0">
              <a:latin typeface="Comic Sans MS" panose="030F0702030302020204" pitchFamily="66" charset="0"/>
            </a:endParaRPr>
          </a:p>
        </p:txBody>
      </p:sp>
      <p:sp>
        <p:nvSpPr>
          <p:cNvPr id="9" name="Rectángulo 8"/>
          <p:cNvSpPr/>
          <p:nvPr/>
        </p:nvSpPr>
        <p:spPr>
          <a:xfrm>
            <a:off x="6033132" y="3252069"/>
            <a:ext cx="1392542" cy="7149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10 CuadroTexto"/>
          <p:cNvSpPr txBox="1"/>
          <p:nvPr/>
        </p:nvSpPr>
        <p:spPr>
          <a:xfrm>
            <a:off x="6071454" y="2481227"/>
            <a:ext cx="2202876" cy="923330"/>
          </a:xfrm>
          <a:prstGeom prst="rect">
            <a:avLst/>
          </a:prstGeom>
          <a:noFill/>
        </p:spPr>
        <p:txBody>
          <a:bodyPr wrap="square" rtlCol="0">
            <a:spAutoFit/>
          </a:bodyPr>
          <a:lstStyle/>
          <a:p>
            <a:r>
              <a:rPr lang="es-VE" dirty="0" smtClean="0">
                <a:latin typeface="Comic Sans MS" panose="030F0702030302020204" pitchFamily="66" charset="0"/>
              </a:rPr>
              <a:t>Transplante heces de </a:t>
            </a:r>
            <a:r>
              <a:rPr lang="es-VE" b="1" dirty="0" smtClean="0">
                <a:latin typeface="Comic Sans MS" panose="030F0702030302020204" pitchFamily="66" charset="0"/>
              </a:rPr>
              <a:t>obeso</a:t>
            </a:r>
            <a:r>
              <a:rPr lang="es-VE" dirty="0" smtClean="0">
                <a:latin typeface="Comic Sans MS" panose="030F0702030302020204" pitchFamily="66" charset="0"/>
              </a:rPr>
              <a:t> a ratones </a:t>
            </a:r>
            <a:r>
              <a:rPr lang="es-VE" dirty="0" err="1" smtClean="0">
                <a:latin typeface="Comic Sans MS" panose="030F0702030302020204" pitchFamily="66" charset="0"/>
              </a:rPr>
              <a:t>gnotobióticos</a:t>
            </a:r>
            <a:endParaRPr lang="es-VE" dirty="0">
              <a:latin typeface="Comic Sans MS" panose="030F0702030302020204" pitchFamily="66" charset="0"/>
            </a:endParaRPr>
          </a:p>
        </p:txBody>
      </p:sp>
      <p:sp>
        <p:nvSpPr>
          <p:cNvPr id="20" name="6 CuadroTexto"/>
          <p:cNvSpPr txBox="1"/>
          <p:nvPr/>
        </p:nvSpPr>
        <p:spPr>
          <a:xfrm>
            <a:off x="6557401" y="276435"/>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21" name="4 CuadroTexto"/>
          <p:cNvSpPr txBox="1"/>
          <p:nvPr/>
        </p:nvSpPr>
        <p:spPr>
          <a:xfrm>
            <a:off x="7061457" y="285955"/>
            <a:ext cx="1728192" cy="646331"/>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Intestinal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a:t>
            </a:r>
          </a:p>
          <a:p>
            <a:r>
              <a:rPr lang="es-VE" sz="1200" dirty="0" smtClean="0">
                <a:effectLst>
                  <a:outerShdw blurRad="38100" dist="38100" dir="2700000" algn="tl">
                    <a:srgbClr val="000000">
                      <a:alpha val="43137"/>
                    </a:srgbClr>
                  </a:outerShdw>
                </a:effectLst>
                <a:latin typeface="Comic Sans MS" pitchFamily="66" charset="0"/>
              </a:rPr>
              <a:t>Obesidad </a:t>
            </a:r>
          </a:p>
        </p:txBody>
      </p:sp>
      <p:sp>
        <p:nvSpPr>
          <p:cNvPr id="23" name="11 CuadroTexto"/>
          <p:cNvSpPr txBox="1"/>
          <p:nvPr/>
        </p:nvSpPr>
        <p:spPr>
          <a:xfrm>
            <a:off x="6516439" y="1156948"/>
            <a:ext cx="2459328" cy="923330"/>
          </a:xfrm>
          <a:prstGeom prst="rect">
            <a:avLst/>
          </a:prstGeom>
          <a:solidFill>
            <a:schemeClr val="accent6">
              <a:lumMod val="40000"/>
              <a:lumOff val="60000"/>
            </a:schemeClr>
          </a:solidFill>
          <a:ln>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dirty="0" smtClean="0">
                <a:effectLst>
                  <a:outerShdw blurRad="38100" dist="38100" dir="2700000" algn="tl">
                    <a:srgbClr val="000000">
                      <a:alpha val="43137"/>
                    </a:srgbClr>
                  </a:outerShdw>
                </a:effectLst>
                <a:latin typeface="Comic Sans MS" panose="030F0702030302020204" pitchFamily="66" charset="0"/>
              </a:rPr>
              <a:t>Genética hospedero </a:t>
            </a:r>
          </a:p>
          <a:p>
            <a:pPr algn="ctr"/>
            <a:r>
              <a:rPr lang="es-VE" dirty="0" smtClean="0">
                <a:effectLst>
                  <a:outerShdw blurRad="38100" dist="38100" dir="2700000" algn="tl">
                    <a:srgbClr val="000000">
                      <a:alpha val="43137"/>
                    </a:srgbClr>
                  </a:outerShdw>
                </a:effectLst>
                <a:latin typeface="Comic Sans MS" panose="030F0702030302020204" pitchFamily="66" charset="0"/>
              </a:rPr>
              <a:t>y composición del</a:t>
            </a:r>
          </a:p>
          <a:p>
            <a:pPr algn="ctr"/>
            <a:r>
              <a:rPr lang="es-VE" dirty="0" smtClean="0">
                <a:effectLst>
                  <a:outerShdw blurRad="38100" dist="38100" dir="2700000" algn="tl">
                    <a:srgbClr val="000000">
                      <a:alpha val="43137"/>
                    </a:srgbClr>
                  </a:outerShdw>
                </a:effectLst>
                <a:latin typeface="Comic Sans MS" panose="030F0702030302020204" pitchFamily="66" charset="0"/>
              </a:rPr>
              <a:t>microbiota</a:t>
            </a:r>
            <a:endParaRPr lang="es-VE"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3488504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0" nodeType="clickEffect">
                                  <p:stCondLst>
                                    <p:cond delay="0"/>
                                  </p:stCondLst>
                                  <p:childTnLst>
                                    <p:animEffect transition="out" filter="fade">
                                      <p:cBhvr>
                                        <p:cTn id="22" dur="500"/>
                                        <p:tgtEl>
                                          <p:spTgt spid="9"/>
                                        </p:tgtEl>
                                      </p:cBhvr>
                                    </p:animEffect>
                                    <p:set>
                                      <p:cBhvr>
                                        <p:cTn id="23" dur="1" fill="hold">
                                          <p:stCondLst>
                                            <p:cond delay="499"/>
                                          </p:stCondLst>
                                        </p:cTn>
                                        <p:tgtEl>
                                          <p:spTgt spid="9"/>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2" grpId="0" animBg="1"/>
      <p:bldP spid="7" grpId="0"/>
      <p:bldP spid="9" grpId="0" animBg="1"/>
      <p:bldP spid="1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12636" y="1578246"/>
            <a:ext cx="6124264" cy="4308872"/>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endParaRPr lang="en-US" sz="800" dirty="0" smtClean="0">
              <a:latin typeface="Comic Sans MS" panose="030F0702030302020204" pitchFamily="66" charset="0"/>
            </a:endParaRPr>
          </a:p>
          <a:p>
            <a:r>
              <a:rPr lang="en-US" dirty="0" smtClean="0">
                <a:latin typeface="Comic Sans MS" panose="030F0702030302020204" pitchFamily="66" charset="0"/>
              </a:rPr>
              <a:t>“</a:t>
            </a:r>
            <a:r>
              <a:rPr lang="en-US" b="1" dirty="0" err="1" smtClean="0">
                <a:latin typeface="Comic Sans MS" panose="030F0702030302020204" pitchFamily="66" charset="0"/>
              </a:rPr>
              <a:t>Genética</a:t>
            </a:r>
            <a:r>
              <a:rPr lang="en-US" b="1" dirty="0" smtClean="0">
                <a:latin typeface="Comic Sans MS" panose="030F0702030302020204" pitchFamily="66" charset="0"/>
              </a:rPr>
              <a:t> del </a:t>
            </a:r>
            <a:r>
              <a:rPr lang="en-US" b="1" dirty="0" err="1" smtClean="0">
                <a:latin typeface="Comic Sans MS" panose="030F0702030302020204" pitchFamily="66" charset="0"/>
              </a:rPr>
              <a:t>hospedero</a:t>
            </a:r>
            <a:r>
              <a:rPr lang="en-US" b="1" dirty="0" smtClean="0">
                <a:latin typeface="Comic Sans MS" panose="030F0702030302020204" pitchFamily="66" charset="0"/>
              </a:rPr>
              <a:t> </a:t>
            </a:r>
            <a:r>
              <a:rPr lang="en-US" dirty="0" smtClean="0">
                <a:latin typeface="Comic Sans MS" panose="030F0702030302020204" pitchFamily="66" charset="0"/>
              </a:rPr>
              <a:t>y </a:t>
            </a:r>
            <a:r>
              <a:rPr lang="en-US" b="1" dirty="0" smtClean="0">
                <a:latin typeface="Comic Sans MS" panose="030F0702030302020204" pitchFamily="66" charset="0"/>
              </a:rPr>
              <a:t>microbiota</a:t>
            </a:r>
            <a:r>
              <a:rPr lang="en-US" dirty="0" smtClean="0">
                <a:latin typeface="Comic Sans MS" panose="030F0702030302020204" pitchFamily="66" charset="0"/>
              </a:rPr>
              <a:t> </a:t>
            </a:r>
            <a:r>
              <a:rPr lang="en-US" dirty="0" err="1" smtClean="0">
                <a:latin typeface="Comic Sans MS" panose="030F0702030302020204" pitchFamily="66" charset="0"/>
              </a:rPr>
              <a:t>pueden</a:t>
            </a:r>
            <a:r>
              <a:rPr lang="en-US" dirty="0" smtClean="0">
                <a:latin typeface="Comic Sans MS" panose="030F0702030302020204" pitchFamily="66" charset="0"/>
              </a:rPr>
              <a:t> </a:t>
            </a:r>
            <a:r>
              <a:rPr lang="en-US" dirty="0" err="1" smtClean="0">
                <a:latin typeface="Comic Sans MS" panose="030F0702030302020204" pitchFamily="66" charset="0"/>
              </a:rPr>
              <a:t>influir</a:t>
            </a:r>
            <a:r>
              <a:rPr lang="en-US" dirty="0" smtClean="0">
                <a:latin typeface="Comic Sans MS" panose="030F0702030302020204" pitchFamily="66" charset="0"/>
              </a:rPr>
              <a:t> en </a:t>
            </a:r>
            <a:r>
              <a:rPr lang="en-US" b="1" dirty="0" err="1" smtClean="0">
                <a:latin typeface="Comic Sans MS" panose="030F0702030302020204" pitchFamily="66" charset="0"/>
              </a:rPr>
              <a:t>fenotipos</a:t>
            </a:r>
            <a:r>
              <a:rPr lang="en-US" b="1" dirty="0" smtClean="0">
                <a:latin typeface="Comic Sans MS" panose="030F0702030302020204" pitchFamily="66" charset="0"/>
              </a:rPr>
              <a:t> </a:t>
            </a:r>
            <a:r>
              <a:rPr lang="en-US" b="1" dirty="0" err="1" smtClean="0">
                <a:latin typeface="Comic Sans MS" panose="030F0702030302020204" pitchFamily="66" charset="0"/>
              </a:rPr>
              <a:t>metabólicos</a:t>
            </a:r>
            <a:r>
              <a:rPr lang="en-US" dirty="0" smtClean="0">
                <a:latin typeface="Comic Sans MS" panose="030F0702030302020204" pitchFamily="66" charset="0"/>
              </a:rPr>
              <a:t>. </a:t>
            </a:r>
          </a:p>
          <a:p>
            <a:endParaRPr lang="en-US" sz="800" dirty="0" smtClean="0">
              <a:latin typeface="Comic Sans MS" panose="030F0702030302020204" pitchFamily="66" charset="0"/>
            </a:endParaRPr>
          </a:p>
          <a:p>
            <a:r>
              <a:rPr lang="en-US" dirty="0" smtClean="0">
                <a:latin typeface="Comic Sans MS" panose="030F0702030302020204" pitchFamily="66" charset="0"/>
              </a:rPr>
              <a:t>Se </a:t>
            </a:r>
            <a:r>
              <a:rPr lang="en-US" dirty="0" err="1" smtClean="0">
                <a:latin typeface="Comic Sans MS" panose="030F0702030302020204" pitchFamily="66" charset="0"/>
              </a:rPr>
              <a:t>comparó</a:t>
            </a:r>
            <a:r>
              <a:rPr lang="en-US" dirty="0" smtClean="0">
                <a:latin typeface="Comic Sans MS" panose="030F0702030302020204" pitchFamily="66" charset="0"/>
              </a:rPr>
              <a:t> </a:t>
            </a:r>
            <a:r>
              <a:rPr lang="en-US" dirty="0" err="1" smtClean="0">
                <a:latin typeface="Comic Sans MS" panose="030F0702030302020204" pitchFamily="66" charset="0"/>
              </a:rPr>
              <a:t>más</a:t>
            </a:r>
            <a:r>
              <a:rPr lang="en-US" dirty="0" smtClean="0">
                <a:latin typeface="Comic Sans MS" panose="030F0702030302020204" pitchFamily="66" charset="0"/>
              </a:rPr>
              <a:t> de 1,000 </a:t>
            </a:r>
            <a:r>
              <a:rPr lang="en-US" b="1" dirty="0" err="1" smtClean="0">
                <a:latin typeface="Comic Sans MS" panose="030F0702030302020204" pitchFamily="66" charset="0"/>
              </a:rPr>
              <a:t>muestras</a:t>
            </a:r>
            <a:r>
              <a:rPr lang="en-US" b="1" dirty="0" smtClean="0">
                <a:latin typeface="Comic Sans MS" panose="030F0702030302020204" pitchFamily="66" charset="0"/>
              </a:rPr>
              <a:t> </a:t>
            </a:r>
            <a:r>
              <a:rPr lang="en-US" b="1" dirty="0" err="1" smtClean="0">
                <a:latin typeface="Comic Sans MS" panose="030F0702030302020204" pitchFamily="66" charset="0"/>
              </a:rPr>
              <a:t>fecales</a:t>
            </a:r>
            <a:r>
              <a:rPr lang="en-US" b="1" dirty="0" smtClean="0">
                <a:latin typeface="Comic Sans MS" panose="030F0702030302020204" pitchFamily="66" charset="0"/>
              </a:rPr>
              <a:t> </a:t>
            </a:r>
            <a:r>
              <a:rPr lang="en-US" dirty="0" smtClean="0">
                <a:latin typeface="Comic Sans MS" panose="030F0702030302020204" pitchFamily="66" charset="0"/>
              </a:rPr>
              <a:t>de 416 pares de </a:t>
            </a:r>
            <a:r>
              <a:rPr lang="en-US" b="1" dirty="0" err="1" smtClean="0">
                <a:latin typeface="Comic Sans MS" panose="030F0702030302020204" pitchFamily="66" charset="0"/>
              </a:rPr>
              <a:t>gemelos</a:t>
            </a:r>
            <a:r>
              <a:rPr lang="en-US" b="1" dirty="0" smtClean="0">
                <a:latin typeface="Comic Sans MS" panose="030F0702030302020204" pitchFamily="66" charset="0"/>
              </a:rPr>
              <a:t> de UK</a:t>
            </a:r>
            <a:r>
              <a:rPr lang="en-US" dirty="0" smtClean="0">
                <a:latin typeface="Comic Sans MS" panose="030F0702030302020204" pitchFamily="66" charset="0"/>
              </a:rPr>
              <a:t>. </a:t>
            </a:r>
          </a:p>
          <a:p>
            <a:endParaRPr lang="en-US" sz="800" dirty="0" smtClean="0">
              <a:latin typeface="Comic Sans MS" panose="030F0702030302020204" pitchFamily="66" charset="0"/>
            </a:endParaRPr>
          </a:p>
          <a:p>
            <a:r>
              <a:rPr lang="en-US" dirty="0" smtClean="0">
                <a:latin typeface="Comic Sans MS" panose="030F0702030302020204" pitchFamily="66" charset="0"/>
              </a:rPr>
              <a:t>Se </a:t>
            </a:r>
            <a:r>
              <a:rPr lang="en-US" dirty="0" err="1" smtClean="0">
                <a:latin typeface="Comic Sans MS" panose="030F0702030302020204" pitchFamily="66" charset="0"/>
              </a:rPr>
              <a:t>identificó</a:t>
            </a:r>
            <a:r>
              <a:rPr lang="en-US" dirty="0" smtClean="0">
                <a:latin typeface="Comic Sans MS" panose="030F0702030302020204" pitchFamily="66" charset="0"/>
              </a:rPr>
              <a:t> </a:t>
            </a:r>
            <a:r>
              <a:rPr lang="en-US" dirty="0" err="1" smtClean="0">
                <a:latin typeface="Comic Sans MS" panose="030F0702030302020204" pitchFamily="66" charset="0"/>
              </a:rPr>
              <a:t>muchos</a:t>
            </a:r>
            <a:r>
              <a:rPr lang="en-US" dirty="0" smtClean="0">
                <a:latin typeface="Comic Sans MS" panose="030F0702030302020204" pitchFamily="66" charset="0"/>
              </a:rPr>
              <a:t> </a:t>
            </a:r>
            <a:r>
              <a:rPr lang="en-US" b="1" dirty="0" smtClean="0">
                <a:latin typeface="Comic Sans MS" panose="030F0702030302020204" pitchFamily="66" charset="0"/>
              </a:rPr>
              <a:t>taxa </a:t>
            </a:r>
            <a:r>
              <a:rPr lang="en-US" b="1" dirty="0" err="1" smtClean="0">
                <a:latin typeface="Comic Sans MS" panose="030F0702030302020204" pitchFamily="66" charset="0"/>
              </a:rPr>
              <a:t>microbianos</a:t>
            </a:r>
            <a:r>
              <a:rPr lang="en-US" b="1" dirty="0" smtClean="0">
                <a:latin typeface="Comic Sans MS" panose="030F0702030302020204" pitchFamily="66" charset="0"/>
              </a:rPr>
              <a:t> </a:t>
            </a:r>
            <a:r>
              <a:rPr lang="en-US" dirty="0" err="1" smtClean="0">
                <a:latin typeface="Comic Sans MS" panose="030F0702030302020204" pitchFamily="66" charset="0"/>
              </a:rPr>
              <a:t>cuya</a:t>
            </a:r>
            <a:r>
              <a:rPr lang="en-US" dirty="0" smtClean="0">
                <a:latin typeface="Comic Sans MS" panose="030F0702030302020204" pitchFamily="66" charset="0"/>
              </a:rPr>
              <a:t> </a:t>
            </a:r>
            <a:r>
              <a:rPr lang="en-US" b="1" dirty="0" err="1" smtClean="0">
                <a:latin typeface="Comic Sans MS" panose="030F0702030302020204" pitchFamily="66" charset="0"/>
              </a:rPr>
              <a:t>abundancia</a:t>
            </a:r>
            <a:r>
              <a:rPr lang="en-US" b="1" dirty="0" smtClean="0">
                <a:latin typeface="Comic Sans MS" panose="030F0702030302020204" pitchFamily="66" charset="0"/>
              </a:rPr>
              <a:t> </a:t>
            </a:r>
            <a:r>
              <a:rPr lang="en-US" b="1" dirty="0" err="1" smtClean="0">
                <a:latin typeface="Comic Sans MS" panose="030F0702030302020204" pitchFamily="66" charset="0"/>
              </a:rPr>
              <a:t>fue</a:t>
            </a:r>
            <a:r>
              <a:rPr lang="en-US" b="1" dirty="0" smtClean="0">
                <a:latin typeface="Comic Sans MS" panose="030F0702030302020204" pitchFamily="66" charset="0"/>
              </a:rPr>
              <a:t> </a:t>
            </a:r>
            <a:r>
              <a:rPr lang="en-US" b="1" dirty="0" err="1" smtClean="0">
                <a:latin typeface="Comic Sans MS" panose="030F0702030302020204" pitchFamily="66" charset="0"/>
              </a:rPr>
              <a:t>influida</a:t>
            </a:r>
            <a:r>
              <a:rPr lang="en-US" b="1" dirty="0" smtClean="0">
                <a:latin typeface="Comic Sans MS" panose="030F0702030302020204" pitchFamily="66" charset="0"/>
              </a:rPr>
              <a:t> </a:t>
            </a:r>
            <a:r>
              <a:rPr lang="en-US" b="1" dirty="0" err="1" smtClean="0">
                <a:latin typeface="Comic Sans MS" panose="030F0702030302020204" pitchFamily="66" charset="0"/>
              </a:rPr>
              <a:t>por</a:t>
            </a:r>
            <a:r>
              <a:rPr lang="en-US" b="1" dirty="0" smtClean="0">
                <a:latin typeface="Comic Sans MS" panose="030F0702030302020204" pitchFamily="66" charset="0"/>
              </a:rPr>
              <a:t> </a:t>
            </a:r>
            <a:r>
              <a:rPr lang="en-US" b="1" dirty="0" err="1" smtClean="0">
                <a:latin typeface="Comic Sans MS" panose="030F0702030302020204" pitchFamily="66" charset="0"/>
              </a:rPr>
              <a:t>genética</a:t>
            </a:r>
            <a:r>
              <a:rPr lang="en-US" b="1" dirty="0" smtClean="0">
                <a:latin typeface="Comic Sans MS" panose="030F0702030302020204" pitchFamily="66" charset="0"/>
              </a:rPr>
              <a:t> del </a:t>
            </a:r>
            <a:r>
              <a:rPr lang="en-US" b="1" dirty="0" err="1" smtClean="0">
                <a:latin typeface="Comic Sans MS" panose="030F0702030302020204" pitchFamily="66" charset="0"/>
              </a:rPr>
              <a:t>hospedero</a:t>
            </a:r>
            <a:r>
              <a:rPr lang="en-US" dirty="0" smtClean="0">
                <a:latin typeface="Comic Sans MS" panose="030F0702030302020204" pitchFamily="66" charset="0"/>
              </a:rPr>
              <a:t>. </a:t>
            </a:r>
          </a:p>
          <a:p>
            <a:endParaRPr lang="en-US" sz="800" dirty="0">
              <a:latin typeface="Comic Sans MS" panose="030F0702030302020204" pitchFamily="66" charset="0"/>
            </a:endParaRPr>
          </a:p>
          <a:p>
            <a:r>
              <a:rPr lang="en-US" dirty="0" smtClean="0">
                <a:latin typeface="Comic Sans MS" panose="030F0702030302020204" pitchFamily="66" charset="0"/>
              </a:rPr>
              <a:t>El taxon </a:t>
            </a:r>
            <a:r>
              <a:rPr lang="en-US" dirty="0" err="1" smtClean="0">
                <a:latin typeface="Comic Sans MS" panose="030F0702030302020204" pitchFamily="66" charset="0"/>
              </a:rPr>
              <a:t>más</a:t>
            </a:r>
            <a:r>
              <a:rPr lang="en-US" dirty="0" smtClean="0">
                <a:latin typeface="Comic Sans MS" panose="030F0702030302020204" pitchFamily="66" charset="0"/>
              </a:rPr>
              <a:t> </a:t>
            </a:r>
            <a:r>
              <a:rPr lang="en-US" dirty="0" err="1" smtClean="0">
                <a:latin typeface="Comic Sans MS" panose="030F0702030302020204" pitchFamily="66" charset="0"/>
              </a:rPr>
              <a:t>heredable</a:t>
            </a:r>
            <a:r>
              <a:rPr lang="en-US" dirty="0" smtClean="0">
                <a:latin typeface="Comic Sans MS" panose="030F0702030302020204" pitchFamily="66" charset="0"/>
              </a:rPr>
              <a:t>, la </a:t>
            </a:r>
            <a:r>
              <a:rPr lang="en-US" dirty="0" err="1" smtClean="0">
                <a:latin typeface="Comic Sans MS" panose="030F0702030302020204" pitchFamily="66" charset="0"/>
              </a:rPr>
              <a:t>familia</a:t>
            </a:r>
            <a:r>
              <a:rPr lang="en-US" dirty="0" smtClean="0">
                <a:latin typeface="Comic Sans MS" panose="030F0702030302020204" pitchFamily="66" charset="0"/>
              </a:rPr>
              <a:t> </a:t>
            </a:r>
            <a:r>
              <a:rPr lang="en-US" b="1" dirty="0" err="1" smtClean="0">
                <a:latin typeface="Comic Sans MS" panose="030F0702030302020204" pitchFamily="66" charset="0"/>
              </a:rPr>
              <a:t>Christensenellaceae</a:t>
            </a:r>
            <a:r>
              <a:rPr lang="en-US" dirty="0">
                <a:latin typeface="Comic Sans MS" panose="030F0702030302020204" pitchFamily="66" charset="0"/>
              </a:rPr>
              <a:t>, </a:t>
            </a:r>
            <a:r>
              <a:rPr lang="en-US" dirty="0" err="1" smtClean="0">
                <a:latin typeface="Comic Sans MS" panose="030F0702030302020204" pitchFamily="66" charset="0"/>
              </a:rPr>
              <a:t>formó</a:t>
            </a:r>
            <a:r>
              <a:rPr lang="en-US" dirty="0" smtClean="0">
                <a:latin typeface="Comic Sans MS" panose="030F0702030302020204" pitchFamily="66" charset="0"/>
              </a:rPr>
              <a:t> </a:t>
            </a:r>
            <a:r>
              <a:rPr lang="en-US" dirty="0" err="1" smtClean="0">
                <a:latin typeface="Comic Sans MS" panose="030F0702030302020204" pitchFamily="66" charset="0"/>
              </a:rPr>
              <a:t>una</a:t>
            </a:r>
            <a:r>
              <a:rPr lang="en-US" dirty="0" smtClean="0">
                <a:latin typeface="Comic Sans MS" panose="030F0702030302020204" pitchFamily="66" charset="0"/>
              </a:rPr>
              <a:t> red de </a:t>
            </a:r>
            <a:r>
              <a:rPr lang="en-US" dirty="0" err="1" smtClean="0">
                <a:latin typeface="Comic Sans MS" panose="030F0702030302020204" pitchFamily="66" charset="0"/>
              </a:rPr>
              <a:t>coocurrencia</a:t>
            </a:r>
            <a:r>
              <a:rPr lang="en-US" dirty="0" smtClean="0">
                <a:latin typeface="Comic Sans MS" panose="030F0702030302020204" pitchFamily="66" charset="0"/>
              </a:rPr>
              <a:t> </a:t>
            </a:r>
            <a:r>
              <a:rPr lang="en-US" b="1" dirty="0" smtClean="0">
                <a:latin typeface="Comic Sans MS" panose="030F0702030302020204" pitchFamily="66" charset="0"/>
              </a:rPr>
              <a:t>con </a:t>
            </a:r>
            <a:r>
              <a:rPr lang="en-US" b="1" dirty="0" err="1" smtClean="0">
                <a:latin typeface="Comic Sans MS" panose="030F0702030302020204" pitchFamily="66" charset="0"/>
              </a:rPr>
              <a:t>otras</a:t>
            </a:r>
            <a:r>
              <a:rPr lang="en-US" b="1" dirty="0" smtClean="0">
                <a:latin typeface="Comic Sans MS" panose="030F0702030302020204" pitchFamily="66" charset="0"/>
              </a:rPr>
              <a:t> </a:t>
            </a:r>
            <a:r>
              <a:rPr lang="en-US" b="1" dirty="0" err="1" smtClean="0">
                <a:latin typeface="Comic Sans MS" panose="030F0702030302020204" pitchFamily="66" charset="0"/>
              </a:rPr>
              <a:t>bacterias</a:t>
            </a:r>
            <a:r>
              <a:rPr lang="en-US" b="1" dirty="0" smtClean="0">
                <a:latin typeface="Comic Sans MS" panose="030F0702030302020204" pitchFamily="66" charset="0"/>
              </a:rPr>
              <a:t> </a:t>
            </a:r>
            <a:r>
              <a:rPr lang="en-US" b="1" dirty="0" err="1" smtClean="0">
                <a:latin typeface="Comic Sans MS" panose="030F0702030302020204" pitchFamily="66" charset="0"/>
              </a:rPr>
              <a:t>heredables</a:t>
            </a:r>
            <a:r>
              <a:rPr lang="en-US" b="1" dirty="0" smtClean="0">
                <a:latin typeface="Comic Sans MS" panose="030F0702030302020204" pitchFamily="66" charset="0"/>
              </a:rPr>
              <a:t> y con </a:t>
            </a:r>
            <a:r>
              <a:rPr lang="en-US" b="1" dirty="0" err="1" smtClean="0">
                <a:latin typeface="Comic Sans MS" panose="030F0702030302020204" pitchFamily="66" charset="0"/>
              </a:rPr>
              <a:t>Archaea</a:t>
            </a:r>
            <a:r>
              <a:rPr lang="en-US" b="1" dirty="0" smtClean="0">
                <a:latin typeface="Comic Sans MS" panose="030F0702030302020204" pitchFamily="66" charset="0"/>
              </a:rPr>
              <a:t> </a:t>
            </a:r>
            <a:r>
              <a:rPr lang="en-US" b="1" dirty="0" err="1" smtClean="0">
                <a:latin typeface="Comic Sans MS" panose="030F0702030302020204" pitchFamily="66" charset="0"/>
              </a:rPr>
              <a:t>metanogénica</a:t>
            </a:r>
            <a:r>
              <a:rPr lang="en-US" dirty="0" smtClean="0">
                <a:latin typeface="Comic Sans MS" panose="030F0702030302020204" pitchFamily="66" charset="0"/>
              </a:rPr>
              <a:t>. </a:t>
            </a:r>
          </a:p>
          <a:p>
            <a:endParaRPr lang="en-US" sz="800" dirty="0">
              <a:latin typeface="Comic Sans MS" panose="030F0702030302020204" pitchFamily="66" charset="0"/>
            </a:endParaRPr>
          </a:p>
          <a:p>
            <a:r>
              <a:rPr lang="en-US" b="1" dirty="0" err="1" smtClean="0">
                <a:latin typeface="Comic Sans MS" panose="030F0702030302020204" pitchFamily="66" charset="0"/>
              </a:rPr>
              <a:t>Christensenellaceae</a:t>
            </a:r>
            <a:r>
              <a:rPr lang="en-US" b="1" dirty="0" smtClean="0">
                <a:latin typeface="Comic Sans MS" panose="030F0702030302020204" pitchFamily="66" charset="0"/>
              </a:rPr>
              <a:t> </a:t>
            </a:r>
            <a:r>
              <a:rPr lang="en-US" dirty="0" smtClean="0">
                <a:latin typeface="Comic Sans MS" panose="030F0702030302020204" pitchFamily="66" charset="0"/>
              </a:rPr>
              <a:t>y </a:t>
            </a:r>
            <a:r>
              <a:rPr lang="en-US" dirty="0" err="1" smtClean="0">
                <a:latin typeface="Comic Sans MS" panose="030F0702030302020204" pitchFamily="66" charset="0"/>
              </a:rPr>
              <a:t>sus</a:t>
            </a:r>
            <a:r>
              <a:rPr lang="en-US" dirty="0" smtClean="0">
                <a:latin typeface="Comic Sans MS" panose="030F0702030302020204" pitchFamily="66" charset="0"/>
              </a:rPr>
              <a:t> </a:t>
            </a:r>
            <a:r>
              <a:rPr lang="en-US" dirty="0" err="1" smtClean="0">
                <a:latin typeface="Comic Sans MS" panose="030F0702030302020204" pitchFamily="66" charset="0"/>
              </a:rPr>
              <a:t>socios</a:t>
            </a:r>
            <a:r>
              <a:rPr lang="en-US" dirty="0" smtClean="0">
                <a:latin typeface="Comic Sans MS" panose="030F0702030302020204" pitchFamily="66" charset="0"/>
              </a:rPr>
              <a:t> </a:t>
            </a:r>
            <a:r>
              <a:rPr lang="en-US" dirty="0" err="1" smtClean="0">
                <a:latin typeface="Comic Sans MS" panose="030F0702030302020204" pitchFamily="66" charset="0"/>
              </a:rPr>
              <a:t>eran</a:t>
            </a:r>
            <a:r>
              <a:rPr lang="en-US" dirty="0" smtClean="0">
                <a:latin typeface="Comic Sans MS" panose="030F0702030302020204" pitchFamily="66" charset="0"/>
              </a:rPr>
              <a:t> </a:t>
            </a:r>
            <a:r>
              <a:rPr lang="en-US" b="1" dirty="0" err="1" smtClean="0">
                <a:latin typeface="Comic Sans MS" panose="030F0702030302020204" pitchFamily="66" charset="0"/>
              </a:rPr>
              <a:t>abundantes</a:t>
            </a:r>
            <a:r>
              <a:rPr lang="en-US" b="1" dirty="0" smtClean="0">
                <a:latin typeface="Comic Sans MS" panose="030F0702030302020204" pitchFamily="66" charset="0"/>
              </a:rPr>
              <a:t> en </a:t>
            </a:r>
            <a:r>
              <a:rPr lang="en-US" b="1" dirty="0" err="1" smtClean="0">
                <a:latin typeface="Comic Sans MS" panose="030F0702030302020204" pitchFamily="66" charset="0"/>
              </a:rPr>
              <a:t>individuos</a:t>
            </a:r>
            <a:r>
              <a:rPr lang="en-US" b="1" dirty="0" smtClean="0">
                <a:latin typeface="Comic Sans MS" panose="030F0702030302020204" pitchFamily="66" charset="0"/>
              </a:rPr>
              <a:t> </a:t>
            </a:r>
            <a:r>
              <a:rPr lang="en-US" dirty="0" smtClean="0">
                <a:latin typeface="Comic Sans MS" panose="030F0702030302020204" pitchFamily="66" charset="0"/>
              </a:rPr>
              <a:t>con </a:t>
            </a:r>
            <a:r>
              <a:rPr lang="en-US" dirty="0" err="1" smtClean="0">
                <a:latin typeface="Comic Sans MS" panose="030F0702030302020204" pitchFamily="66" charset="0"/>
              </a:rPr>
              <a:t>bajo</a:t>
            </a:r>
            <a:r>
              <a:rPr lang="en-US" dirty="0" smtClean="0">
                <a:latin typeface="Comic Sans MS" panose="030F0702030302020204" pitchFamily="66" charset="0"/>
              </a:rPr>
              <a:t> </a:t>
            </a:r>
            <a:r>
              <a:rPr lang="en-US" dirty="0" err="1">
                <a:latin typeface="Comic Sans MS" panose="030F0702030302020204" pitchFamily="66" charset="0"/>
              </a:rPr>
              <a:t>í</a:t>
            </a:r>
            <a:r>
              <a:rPr lang="en-US" dirty="0" err="1" smtClean="0">
                <a:latin typeface="Comic Sans MS" panose="030F0702030302020204" pitchFamily="66" charset="0"/>
              </a:rPr>
              <a:t>ndice</a:t>
            </a:r>
            <a:r>
              <a:rPr lang="en-US" dirty="0" smtClean="0">
                <a:latin typeface="Comic Sans MS" panose="030F0702030302020204" pitchFamily="66" charset="0"/>
              </a:rPr>
              <a:t> de </a:t>
            </a:r>
            <a:r>
              <a:rPr lang="en-US" dirty="0" err="1" smtClean="0">
                <a:latin typeface="Comic Sans MS" panose="030F0702030302020204" pitchFamily="66" charset="0"/>
              </a:rPr>
              <a:t>masa</a:t>
            </a:r>
            <a:r>
              <a:rPr lang="en-US" dirty="0" smtClean="0">
                <a:latin typeface="Comic Sans MS" panose="030F0702030302020204" pitchFamily="66" charset="0"/>
              </a:rPr>
              <a:t> corporal (</a:t>
            </a:r>
            <a:r>
              <a:rPr lang="en-US" dirty="0">
                <a:latin typeface="Comic Sans MS" panose="030F0702030302020204" pitchFamily="66" charset="0"/>
              </a:rPr>
              <a:t>BMI</a:t>
            </a:r>
            <a:r>
              <a:rPr lang="en-US" dirty="0" smtClean="0">
                <a:latin typeface="Comic Sans MS" panose="030F0702030302020204" pitchFamily="66" charset="0"/>
              </a:rPr>
              <a:t>) (</a:t>
            </a:r>
            <a:r>
              <a:rPr lang="en-US" b="1" dirty="0" err="1" smtClean="0">
                <a:latin typeface="Comic Sans MS" panose="030F0702030302020204" pitchFamily="66" charset="0"/>
              </a:rPr>
              <a:t>delgados</a:t>
            </a:r>
            <a:r>
              <a:rPr lang="en-US" dirty="0" smtClean="0">
                <a:latin typeface="Comic Sans MS" panose="030F0702030302020204" pitchFamily="66" charset="0"/>
              </a:rPr>
              <a:t>). </a:t>
            </a:r>
          </a:p>
          <a:p>
            <a:endParaRPr lang="en-US" sz="800" dirty="0">
              <a:latin typeface="Comic Sans MS" panose="030F0702030302020204" pitchFamily="66" charset="0"/>
            </a:endParaRPr>
          </a:p>
        </p:txBody>
      </p:sp>
      <p:sp>
        <p:nvSpPr>
          <p:cNvPr id="5" name="16 CuadroTexto"/>
          <p:cNvSpPr txBox="1"/>
          <p:nvPr/>
        </p:nvSpPr>
        <p:spPr>
          <a:xfrm>
            <a:off x="1879704" y="5887118"/>
            <a:ext cx="5436604" cy="276999"/>
          </a:xfrm>
          <a:prstGeom prst="rect">
            <a:avLst/>
          </a:prstGeom>
          <a:noFill/>
        </p:spPr>
        <p:txBody>
          <a:bodyPr wrap="square" rtlCol="0">
            <a:spAutoFit/>
          </a:bodyPr>
          <a:lstStyle/>
          <a:p>
            <a:pPr algn="ctr"/>
            <a:r>
              <a:rPr lang="es-VE" sz="1200" dirty="0" smtClean="0">
                <a:latin typeface="Times New Roman" panose="02020603050405020304" pitchFamily="18" charset="0"/>
                <a:cs typeface="Times New Roman" panose="02020603050405020304" pitchFamily="18" charset="0"/>
              </a:rPr>
              <a:t>JK. </a:t>
            </a:r>
            <a:r>
              <a:rPr lang="es-VE" sz="1200" dirty="0" err="1" smtClean="0">
                <a:latin typeface="Times New Roman" panose="02020603050405020304" pitchFamily="18" charset="0"/>
                <a:cs typeface="Times New Roman" panose="02020603050405020304" pitchFamily="18" charset="0"/>
              </a:rPr>
              <a:t>Goodrich</a:t>
            </a:r>
            <a:r>
              <a:rPr lang="es-VE" sz="1200" dirty="0" smtClean="0">
                <a:latin typeface="Times New Roman" panose="02020603050405020304" pitchFamily="18" charset="0"/>
                <a:cs typeface="Times New Roman" panose="02020603050405020304" pitchFamily="18" charset="0"/>
              </a:rPr>
              <a:t> et al. </a:t>
            </a:r>
            <a:r>
              <a:rPr lang="es-VE" sz="1200" i="1" dirty="0" smtClean="0">
                <a:latin typeface="Times New Roman" panose="02020603050405020304" pitchFamily="18" charset="0"/>
                <a:cs typeface="Times New Roman" panose="02020603050405020304" pitchFamily="18" charset="0"/>
              </a:rPr>
              <a:t>Human </a:t>
            </a:r>
            <a:r>
              <a:rPr lang="es-VE" sz="1200" i="1" dirty="0" err="1" smtClean="0">
                <a:latin typeface="Times New Roman" panose="02020603050405020304" pitchFamily="18" charset="0"/>
                <a:cs typeface="Times New Roman" panose="02020603050405020304" pitchFamily="18" charset="0"/>
              </a:rPr>
              <a:t>genetics</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shape</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gut</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microbiome</a:t>
            </a:r>
            <a:r>
              <a:rPr lang="es-VE" sz="1200" i="1" dirty="0" smtClean="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Cell</a:t>
            </a:r>
            <a:r>
              <a:rPr lang="es-VE" sz="1200" dirty="0" smtClean="0">
                <a:latin typeface="Times New Roman" panose="02020603050405020304" pitchFamily="18" charset="0"/>
                <a:cs typeface="Times New Roman" panose="02020603050405020304" pitchFamily="18" charset="0"/>
              </a:rPr>
              <a:t> 2014 ;159</a:t>
            </a:r>
            <a:r>
              <a:rPr lang="es-VE" sz="1200" dirty="0">
                <a:latin typeface="Times New Roman" panose="02020603050405020304" pitchFamily="18" charset="0"/>
                <a:cs typeface="Times New Roman" panose="02020603050405020304" pitchFamily="18" charset="0"/>
              </a:rPr>
              <a:t>:</a:t>
            </a:r>
            <a:r>
              <a:rPr lang="es-VE" sz="1200" dirty="0" smtClean="0">
                <a:latin typeface="Times New Roman" panose="02020603050405020304" pitchFamily="18" charset="0"/>
                <a:cs typeface="Times New Roman" panose="02020603050405020304" pitchFamily="18" charset="0"/>
              </a:rPr>
              <a:t> 789-799</a:t>
            </a:r>
            <a:endParaRPr lang="es-VE" sz="1200" dirty="0">
              <a:latin typeface="Times New Roman" panose="02020603050405020304" pitchFamily="18" charset="0"/>
              <a:cs typeface="Times New Roman" panose="02020603050405020304" pitchFamily="18" charset="0"/>
            </a:endParaRPr>
          </a:p>
        </p:txBody>
      </p:sp>
      <p:sp>
        <p:nvSpPr>
          <p:cNvPr id="6" name="4 CuadroTexto"/>
          <p:cNvSpPr txBox="1"/>
          <p:nvPr/>
        </p:nvSpPr>
        <p:spPr>
          <a:xfrm>
            <a:off x="6860115" y="6607703"/>
            <a:ext cx="2165978" cy="230832"/>
          </a:xfrm>
          <a:prstGeom prst="rect">
            <a:avLst/>
          </a:prstGeom>
          <a:noFill/>
        </p:spPr>
        <p:txBody>
          <a:bodyPr wrap="none" rtlCol="0">
            <a:spAutoFit/>
          </a:bodyPr>
          <a:lstStyle/>
          <a:p>
            <a:r>
              <a:rPr lang="es-VE" sz="9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11 CuadroTexto"/>
          <p:cNvSpPr txBox="1"/>
          <p:nvPr/>
        </p:nvSpPr>
        <p:spPr>
          <a:xfrm>
            <a:off x="1879704" y="611171"/>
            <a:ext cx="5390128" cy="830997"/>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rtlCol="0">
            <a:spAutoFit/>
          </a:bodyPr>
          <a:lstStyle/>
          <a:p>
            <a:pPr algn="ctr"/>
            <a:r>
              <a:rPr lang="es-VE" sz="2400" dirty="0" smtClean="0">
                <a:effectLst>
                  <a:outerShdw blurRad="38100" dist="38100" dir="2700000" algn="tl">
                    <a:srgbClr val="000000">
                      <a:alpha val="43137"/>
                    </a:srgbClr>
                  </a:outerShdw>
                </a:effectLst>
                <a:latin typeface="Comic Sans MS" panose="030F0702030302020204" pitchFamily="66" charset="0"/>
              </a:rPr>
              <a:t>Genética hospedero y composición del microbiota</a:t>
            </a:r>
            <a:endParaRPr lang="es-VE" sz="2400" dirty="0">
              <a:effectLst>
                <a:outerShdw blurRad="38100" dist="38100" dir="2700000" algn="tl">
                  <a:srgbClr val="000000">
                    <a:alpha val="43137"/>
                  </a:srgbClr>
                </a:outerShdw>
              </a:effectLst>
              <a:latin typeface="Comic Sans MS" panose="030F0702030302020204" pitchFamily="66" charset="0"/>
            </a:endParaRPr>
          </a:p>
        </p:txBody>
      </p:sp>
      <p:sp>
        <p:nvSpPr>
          <p:cNvPr id="8" name="6 CuadroTexto"/>
          <p:cNvSpPr txBox="1"/>
          <p:nvPr/>
        </p:nvSpPr>
        <p:spPr>
          <a:xfrm>
            <a:off x="239768" y="260648"/>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9" name="4 CuadroTexto"/>
          <p:cNvSpPr txBox="1"/>
          <p:nvPr/>
        </p:nvSpPr>
        <p:spPr>
          <a:xfrm>
            <a:off x="239768" y="605876"/>
            <a:ext cx="1091872" cy="892552"/>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r>
              <a:rPr lang="es-VE" sz="1600" dirty="0" smtClean="0">
                <a:effectLst>
                  <a:outerShdw blurRad="38100" dist="38100" dir="2700000" algn="tl">
                    <a:srgbClr val="000000">
                      <a:alpha val="43137"/>
                    </a:srgbClr>
                  </a:outerShdw>
                </a:effectLst>
                <a:latin typeface="Comic Sans MS" pitchFamily="66" charset="0"/>
              </a:rPr>
              <a:t>Obesidad </a:t>
            </a:r>
          </a:p>
        </p:txBody>
      </p:sp>
    </p:spTree>
    <p:extLst>
      <p:ext uri="{BB962C8B-B14F-4D97-AF65-F5344CB8AC3E}">
        <p14:creationId xmlns:p14="http://schemas.microsoft.com/office/powerpoint/2010/main" val="2278982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50936" y="2204864"/>
            <a:ext cx="5973392" cy="3077766"/>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endParaRPr lang="en-US" sz="800" dirty="0">
              <a:latin typeface="Comic Sans MS" panose="030F0702030302020204" pitchFamily="66" charset="0"/>
            </a:endParaRPr>
          </a:p>
          <a:p>
            <a:r>
              <a:rPr lang="en-US" dirty="0" smtClean="0">
                <a:latin typeface="Comic Sans MS" panose="030F0702030302020204" pitchFamily="66" charset="0"/>
              </a:rPr>
              <a:t>Un </a:t>
            </a:r>
            <a:r>
              <a:rPr lang="en-US" b="1" dirty="0" smtClean="0">
                <a:latin typeface="Comic Sans MS" panose="030F0702030302020204" pitchFamily="66" charset="0"/>
              </a:rPr>
              <a:t>microbioma</a:t>
            </a:r>
            <a:r>
              <a:rPr lang="en-US" dirty="0" smtClean="0">
                <a:latin typeface="Comic Sans MS" panose="030F0702030302020204" pitchFamily="66" charset="0"/>
              </a:rPr>
              <a:t> </a:t>
            </a:r>
            <a:r>
              <a:rPr lang="en-US" dirty="0" err="1" smtClean="0">
                <a:latin typeface="Comic Sans MS" panose="030F0702030302020204" pitchFamily="66" charset="0"/>
              </a:rPr>
              <a:t>asociado</a:t>
            </a:r>
            <a:r>
              <a:rPr lang="en-US" dirty="0" smtClean="0">
                <a:latin typeface="Comic Sans MS" panose="030F0702030302020204" pitchFamily="66" charset="0"/>
              </a:rPr>
              <a:t> a </a:t>
            </a:r>
            <a:r>
              <a:rPr lang="en-US" b="1" dirty="0" err="1" smtClean="0">
                <a:latin typeface="Comic Sans MS" panose="030F0702030302020204" pitchFamily="66" charset="0"/>
              </a:rPr>
              <a:t>obeso</a:t>
            </a:r>
            <a:r>
              <a:rPr lang="en-US" dirty="0" smtClean="0">
                <a:latin typeface="Comic Sans MS" panose="030F0702030302020204" pitchFamily="66" charset="0"/>
              </a:rPr>
              <a:t> </a:t>
            </a:r>
            <a:r>
              <a:rPr lang="en-US" dirty="0" err="1" smtClean="0">
                <a:latin typeface="Comic Sans MS" panose="030F0702030302020204" pitchFamily="66" charset="0"/>
              </a:rPr>
              <a:t>fue</a:t>
            </a:r>
            <a:r>
              <a:rPr lang="en-US" dirty="0" smtClean="0">
                <a:latin typeface="Comic Sans MS" panose="030F0702030302020204" pitchFamily="66" charset="0"/>
              </a:rPr>
              <a:t> </a:t>
            </a:r>
            <a:r>
              <a:rPr lang="en-US" b="1" dirty="0" err="1" smtClean="0">
                <a:latin typeface="Comic Sans MS" panose="030F0702030302020204" pitchFamily="66" charset="0"/>
              </a:rPr>
              <a:t>modificado</a:t>
            </a:r>
            <a:r>
              <a:rPr lang="en-US" dirty="0" smtClean="0">
                <a:latin typeface="Comic Sans MS" panose="030F0702030302020204" pitchFamily="66" charset="0"/>
              </a:rPr>
              <a:t> con </a:t>
            </a:r>
            <a:r>
              <a:rPr lang="en-US" b="1" i="1" dirty="0" err="1" smtClean="0">
                <a:latin typeface="Comic Sans MS" panose="030F0702030302020204" pitchFamily="66" charset="0"/>
              </a:rPr>
              <a:t>Christensenella</a:t>
            </a:r>
            <a:r>
              <a:rPr lang="en-US" b="1" i="1" dirty="0" smtClean="0">
                <a:latin typeface="Comic Sans MS" panose="030F0702030302020204" pitchFamily="66" charset="0"/>
              </a:rPr>
              <a:t> </a:t>
            </a:r>
            <a:r>
              <a:rPr lang="en-US" b="1" i="1" dirty="0" err="1">
                <a:latin typeface="Comic Sans MS" panose="030F0702030302020204" pitchFamily="66" charset="0"/>
              </a:rPr>
              <a:t>minuta</a:t>
            </a:r>
            <a:r>
              <a:rPr lang="en-US" dirty="0">
                <a:latin typeface="Comic Sans MS" panose="030F0702030302020204" pitchFamily="66" charset="0"/>
              </a:rPr>
              <a:t>, </a:t>
            </a:r>
            <a:r>
              <a:rPr lang="en-US" dirty="0" err="1" smtClean="0">
                <a:latin typeface="Comic Sans MS" panose="030F0702030302020204" pitchFamily="66" charset="0"/>
              </a:rPr>
              <a:t>miembro</a:t>
            </a:r>
            <a:r>
              <a:rPr lang="en-US" dirty="0" smtClean="0">
                <a:latin typeface="Comic Sans MS" panose="030F0702030302020204" pitchFamily="66" charset="0"/>
              </a:rPr>
              <a:t> </a:t>
            </a:r>
            <a:r>
              <a:rPr lang="en-US" dirty="0" err="1" smtClean="0">
                <a:latin typeface="Comic Sans MS" panose="030F0702030302020204" pitchFamily="66" charset="0"/>
              </a:rPr>
              <a:t>cultivado</a:t>
            </a:r>
            <a:r>
              <a:rPr lang="en-US" dirty="0" smtClean="0">
                <a:latin typeface="Comic Sans MS" panose="030F0702030302020204" pitchFamily="66" charset="0"/>
              </a:rPr>
              <a:t> de la </a:t>
            </a:r>
            <a:r>
              <a:rPr lang="en-US" dirty="0" err="1" smtClean="0">
                <a:latin typeface="Comic Sans MS" panose="030F0702030302020204" pitchFamily="66" charset="0"/>
              </a:rPr>
              <a:t>familia</a:t>
            </a:r>
            <a:r>
              <a:rPr lang="en-US" dirty="0" smtClean="0">
                <a:latin typeface="Comic Sans MS" panose="030F0702030302020204" pitchFamily="66" charset="0"/>
              </a:rPr>
              <a:t> </a:t>
            </a:r>
            <a:r>
              <a:rPr lang="en-US" dirty="0" err="1" smtClean="0">
                <a:latin typeface="Comic Sans MS" panose="030F0702030302020204" pitchFamily="66" charset="0"/>
              </a:rPr>
              <a:t>Christensenellaceae</a:t>
            </a:r>
            <a:r>
              <a:rPr lang="en-US" dirty="0">
                <a:latin typeface="Comic Sans MS" panose="030F0702030302020204" pitchFamily="66" charset="0"/>
              </a:rPr>
              <a:t>, </a:t>
            </a:r>
            <a:r>
              <a:rPr lang="en-US" dirty="0" smtClean="0">
                <a:latin typeface="Comic Sans MS" panose="030F0702030302020204" pitchFamily="66" charset="0"/>
              </a:rPr>
              <a:t>y </a:t>
            </a:r>
            <a:r>
              <a:rPr lang="en-US" b="1" dirty="0" err="1" smtClean="0">
                <a:latin typeface="Comic Sans MS" panose="030F0702030302020204" pitchFamily="66" charset="0"/>
              </a:rPr>
              <a:t>transplantado</a:t>
            </a:r>
            <a:r>
              <a:rPr lang="en-US" b="1" dirty="0" smtClean="0">
                <a:latin typeface="Comic Sans MS" panose="030F0702030302020204" pitchFamily="66" charset="0"/>
              </a:rPr>
              <a:t> a </a:t>
            </a:r>
            <a:r>
              <a:rPr lang="en-US" b="1" dirty="0" err="1" smtClean="0">
                <a:latin typeface="Comic Sans MS" panose="030F0702030302020204" pitchFamily="66" charset="0"/>
              </a:rPr>
              <a:t>ratones</a:t>
            </a:r>
            <a:r>
              <a:rPr lang="en-US" b="1" dirty="0" smtClean="0">
                <a:latin typeface="Comic Sans MS" panose="030F0702030302020204" pitchFamily="66" charset="0"/>
              </a:rPr>
              <a:t> </a:t>
            </a:r>
            <a:r>
              <a:rPr lang="en-US" b="1" dirty="0" err="1" smtClean="0">
                <a:latin typeface="Comic Sans MS" panose="030F0702030302020204" pitchFamily="66" charset="0"/>
              </a:rPr>
              <a:t>libres</a:t>
            </a:r>
            <a:r>
              <a:rPr lang="en-US" b="1" dirty="0" smtClean="0">
                <a:latin typeface="Comic Sans MS" panose="030F0702030302020204" pitchFamily="66" charset="0"/>
              </a:rPr>
              <a:t> de </a:t>
            </a:r>
            <a:r>
              <a:rPr lang="en-US" b="1" dirty="0" err="1" smtClean="0">
                <a:latin typeface="Comic Sans MS" panose="030F0702030302020204" pitchFamily="66" charset="0"/>
              </a:rPr>
              <a:t>gérmenes</a:t>
            </a:r>
            <a:r>
              <a:rPr lang="en-US" b="1" dirty="0" smtClean="0">
                <a:latin typeface="Comic Sans MS" panose="030F0702030302020204" pitchFamily="66" charset="0"/>
              </a:rPr>
              <a:t>. </a:t>
            </a:r>
          </a:p>
          <a:p>
            <a:endParaRPr lang="en-US" sz="800" dirty="0">
              <a:latin typeface="Comic Sans MS" panose="030F0702030302020204" pitchFamily="66" charset="0"/>
            </a:endParaRPr>
          </a:p>
          <a:p>
            <a:r>
              <a:rPr lang="en-US" dirty="0" smtClean="0">
                <a:latin typeface="Comic Sans MS" panose="030F0702030302020204" pitchFamily="66" charset="0"/>
              </a:rPr>
              <a:t>La </a:t>
            </a:r>
            <a:r>
              <a:rPr lang="en-US" dirty="0" err="1" smtClean="0">
                <a:latin typeface="Comic Sans MS" panose="030F0702030302020204" pitchFamily="66" charset="0"/>
              </a:rPr>
              <a:t>modificación</a:t>
            </a:r>
            <a:r>
              <a:rPr lang="en-US" dirty="0" smtClean="0">
                <a:latin typeface="Comic Sans MS" panose="030F0702030302020204" pitchFamily="66" charset="0"/>
              </a:rPr>
              <a:t> con </a:t>
            </a:r>
            <a:r>
              <a:rPr lang="en-US" i="1" dirty="0" smtClean="0">
                <a:latin typeface="Comic Sans MS" panose="030F0702030302020204" pitchFamily="66" charset="0"/>
              </a:rPr>
              <a:t>C</a:t>
            </a:r>
            <a:r>
              <a:rPr lang="en-US" i="1" dirty="0">
                <a:latin typeface="Comic Sans MS" panose="030F0702030302020204" pitchFamily="66" charset="0"/>
              </a:rPr>
              <a:t>. </a:t>
            </a:r>
            <a:r>
              <a:rPr lang="en-US" i="1" dirty="0" err="1">
                <a:latin typeface="Comic Sans MS" panose="030F0702030302020204" pitchFamily="66" charset="0"/>
              </a:rPr>
              <a:t>minuta</a:t>
            </a:r>
            <a:r>
              <a:rPr lang="en-US" i="1" dirty="0">
                <a:latin typeface="Comic Sans MS" panose="030F0702030302020204" pitchFamily="66" charset="0"/>
              </a:rPr>
              <a:t> </a:t>
            </a:r>
            <a:r>
              <a:rPr lang="en-US" b="1" dirty="0" err="1" smtClean="0">
                <a:latin typeface="Comic Sans MS" panose="030F0702030302020204" pitchFamily="66" charset="0"/>
              </a:rPr>
              <a:t>redujo</a:t>
            </a:r>
            <a:r>
              <a:rPr lang="en-US" b="1" dirty="0" smtClean="0">
                <a:latin typeface="Comic Sans MS" panose="030F0702030302020204" pitchFamily="66" charset="0"/>
              </a:rPr>
              <a:t> </a:t>
            </a:r>
            <a:r>
              <a:rPr lang="en-US" b="1" dirty="0" err="1" smtClean="0">
                <a:latin typeface="Comic Sans MS" panose="030F0702030302020204" pitchFamily="66" charset="0"/>
              </a:rPr>
              <a:t>ganancia</a:t>
            </a:r>
            <a:r>
              <a:rPr lang="en-US" b="1" dirty="0" smtClean="0">
                <a:latin typeface="Comic Sans MS" panose="030F0702030302020204" pitchFamily="66" charset="0"/>
              </a:rPr>
              <a:t> de peso </a:t>
            </a:r>
            <a:r>
              <a:rPr lang="en-US" dirty="0" smtClean="0">
                <a:latin typeface="Comic Sans MS" panose="030F0702030302020204" pitchFamily="66" charset="0"/>
              </a:rPr>
              <a:t>y </a:t>
            </a:r>
            <a:r>
              <a:rPr lang="en-US" dirty="0" err="1" smtClean="0">
                <a:latin typeface="Comic Sans MS" panose="030F0702030302020204" pitchFamily="66" charset="0"/>
              </a:rPr>
              <a:t>alteró</a:t>
            </a:r>
            <a:r>
              <a:rPr lang="en-US" dirty="0" smtClean="0">
                <a:latin typeface="Comic Sans MS" panose="030F0702030302020204" pitchFamily="66" charset="0"/>
              </a:rPr>
              <a:t> el microbiota de </a:t>
            </a:r>
            <a:r>
              <a:rPr lang="en-US" dirty="0" err="1" smtClean="0">
                <a:latin typeface="Comic Sans MS" panose="030F0702030302020204" pitchFamily="66" charset="0"/>
              </a:rPr>
              <a:t>ratones</a:t>
            </a:r>
            <a:r>
              <a:rPr lang="en-US" dirty="0" smtClean="0">
                <a:latin typeface="Comic Sans MS" panose="030F0702030302020204" pitchFamily="66" charset="0"/>
              </a:rPr>
              <a:t> </a:t>
            </a:r>
            <a:r>
              <a:rPr lang="en-US" dirty="0" err="1" smtClean="0">
                <a:latin typeface="Comic Sans MS" panose="030F0702030302020204" pitchFamily="66" charset="0"/>
              </a:rPr>
              <a:t>receptores</a:t>
            </a:r>
            <a:r>
              <a:rPr lang="en-US" dirty="0" smtClean="0">
                <a:latin typeface="Comic Sans MS" panose="030F0702030302020204" pitchFamily="66" charset="0"/>
              </a:rPr>
              <a:t>.</a:t>
            </a:r>
          </a:p>
          <a:p>
            <a:endParaRPr lang="en-US" sz="800" dirty="0" smtClean="0">
              <a:latin typeface="Comic Sans MS" panose="030F0702030302020204" pitchFamily="66" charset="0"/>
            </a:endParaRPr>
          </a:p>
          <a:p>
            <a:r>
              <a:rPr lang="en-US" dirty="0" smtClean="0">
                <a:latin typeface="Comic Sans MS" panose="030F0702030302020204" pitchFamily="66" charset="0"/>
              </a:rPr>
              <a:t>Lo anterior </a:t>
            </a:r>
            <a:r>
              <a:rPr lang="en-US" dirty="0" err="1" smtClean="0">
                <a:latin typeface="Comic Sans MS" panose="030F0702030302020204" pitchFamily="66" charset="0"/>
              </a:rPr>
              <a:t>indica</a:t>
            </a:r>
            <a:r>
              <a:rPr lang="en-US" dirty="0" smtClean="0">
                <a:latin typeface="Comic Sans MS" panose="030F0702030302020204" pitchFamily="66" charset="0"/>
              </a:rPr>
              <a:t> </a:t>
            </a:r>
            <a:r>
              <a:rPr lang="en-US" dirty="0" err="1" smtClean="0">
                <a:latin typeface="Comic Sans MS" panose="030F0702030302020204" pitchFamily="66" charset="0"/>
              </a:rPr>
              <a:t>que</a:t>
            </a:r>
            <a:r>
              <a:rPr lang="en-US" dirty="0" smtClean="0">
                <a:latin typeface="Comic Sans MS" panose="030F0702030302020204" pitchFamily="66" charset="0"/>
              </a:rPr>
              <a:t> la </a:t>
            </a:r>
            <a:r>
              <a:rPr lang="en-US" b="1" dirty="0" err="1" smtClean="0">
                <a:latin typeface="Comic Sans MS" panose="030F0702030302020204" pitchFamily="66" charset="0"/>
              </a:rPr>
              <a:t>genética</a:t>
            </a:r>
            <a:r>
              <a:rPr lang="en-US" b="1" dirty="0" smtClean="0">
                <a:latin typeface="Comic Sans MS" panose="030F0702030302020204" pitchFamily="66" charset="0"/>
              </a:rPr>
              <a:t> del </a:t>
            </a:r>
            <a:r>
              <a:rPr lang="en-US" b="1" dirty="0" err="1" smtClean="0">
                <a:latin typeface="Comic Sans MS" panose="030F0702030302020204" pitchFamily="66" charset="0"/>
              </a:rPr>
              <a:t>hospedero</a:t>
            </a:r>
            <a:r>
              <a:rPr lang="en-US" b="1" dirty="0" smtClean="0">
                <a:latin typeface="Comic Sans MS" panose="030F0702030302020204" pitchFamily="66" charset="0"/>
              </a:rPr>
              <a:t> </a:t>
            </a:r>
            <a:r>
              <a:rPr lang="en-US" b="1" dirty="0" err="1" smtClean="0">
                <a:latin typeface="Comic Sans MS" panose="030F0702030302020204" pitchFamily="66" charset="0"/>
              </a:rPr>
              <a:t>influye</a:t>
            </a:r>
            <a:r>
              <a:rPr lang="en-US" b="1" dirty="0" smtClean="0">
                <a:latin typeface="Comic Sans MS" panose="030F0702030302020204" pitchFamily="66" charset="0"/>
              </a:rPr>
              <a:t> en la </a:t>
            </a:r>
            <a:r>
              <a:rPr lang="en-US" b="1" dirty="0" err="1" smtClean="0">
                <a:latin typeface="Comic Sans MS" panose="030F0702030302020204" pitchFamily="66" charset="0"/>
              </a:rPr>
              <a:t>composición</a:t>
            </a:r>
            <a:r>
              <a:rPr lang="en-US" b="1" dirty="0" smtClean="0">
                <a:latin typeface="Comic Sans MS" panose="030F0702030302020204" pitchFamily="66" charset="0"/>
              </a:rPr>
              <a:t> del microbioma </a:t>
            </a:r>
            <a:r>
              <a:rPr lang="en-US" dirty="0" err="1" smtClean="0">
                <a:latin typeface="Comic Sans MS" panose="030F0702030302020204" pitchFamily="66" charset="0"/>
              </a:rPr>
              <a:t>humano</a:t>
            </a:r>
            <a:r>
              <a:rPr lang="en-US" dirty="0" smtClean="0">
                <a:latin typeface="Comic Sans MS" panose="030F0702030302020204" pitchFamily="66" charset="0"/>
              </a:rPr>
              <a:t> y </a:t>
            </a:r>
            <a:r>
              <a:rPr lang="en-US" b="1" dirty="0" err="1" smtClean="0">
                <a:latin typeface="Comic Sans MS" panose="030F0702030302020204" pitchFamily="66" charset="0"/>
              </a:rPr>
              <a:t>puede</a:t>
            </a:r>
            <a:r>
              <a:rPr lang="en-US" b="1" dirty="0" smtClean="0">
                <a:latin typeface="Comic Sans MS" panose="030F0702030302020204" pitchFamily="66" charset="0"/>
              </a:rPr>
              <a:t> </a:t>
            </a:r>
            <a:r>
              <a:rPr lang="en-US" b="1" dirty="0" err="1" smtClean="0">
                <a:latin typeface="Comic Sans MS" panose="030F0702030302020204" pitchFamily="66" charset="0"/>
              </a:rPr>
              <a:t>impactar</a:t>
            </a:r>
            <a:r>
              <a:rPr lang="en-US" b="1" dirty="0" smtClean="0">
                <a:latin typeface="Comic Sans MS" panose="030F0702030302020204" pitchFamily="66" charset="0"/>
              </a:rPr>
              <a:t> el </a:t>
            </a:r>
            <a:r>
              <a:rPr lang="en-US" b="1" dirty="0" err="1" smtClean="0">
                <a:latin typeface="Comic Sans MS" panose="030F0702030302020204" pitchFamily="66" charset="0"/>
              </a:rPr>
              <a:t>metabolismo</a:t>
            </a:r>
            <a:r>
              <a:rPr lang="en-US" b="1" dirty="0" smtClean="0">
                <a:latin typeface="Comic Sans MS" panose="030F0702030302020204" pitchFamily="66" charset="0"/>
              </a:rPr>
              <a:t> del </a:t>
            </a:r>
            <a:r>
              <a:rPr lang="en-US" b="1" dirty="0" err="1" smtClean="0">
                <a:latin typeface="Comic Sans MS" panose="030F0702030302020204" pitchFamily="66" charset="0"/>
              </a:rPr>
              <a:t>hospedero</a:t>
            </a:r>
            <a:r>
              <a:rPr lang="en-US" dirty="0" smtClean="0">
                <a:latin typeface="Comic Sans MS" panose="030F0702030302020204" pitchFamily="66" charset="0"/>
              </a:rPr>
              <a:t>.”</a:t>
            </a:r>
          </a:p>
          <a:p>
            <a:endParaRPr lang="es-VE" sz="800" dirty="0">
              <a:latin typeface="Comic Sans MS" panose="030F0702030302020204" pitchFamily="66" charset="0"/>
            </a:endParaRPr>
          </a:p>
        </p:txBody>
      </p:sp>
      <p:sp>
        <p:nvSpPr>
          <p:cNvPr id="5" name="16 CuadroTexto"/>
          <p:cNvSpPr txBox="1"/>
          <p:nvPr/>
        </p:nvSpPr>
        <p:spPr>
          <a:xfrm>
            <a:off x="1538536" y="5376309"/>
            <a:ext cx="5976664" cy="276999"/>
          </a:xfrm>
          <a:prstGeom prst="rect">
            <a:avLst/>
          </a:prstGeom>
          <a:noFill/>
        </p:spPr>
        <p:txBody>
          <a:bodyPr wrap="square" rtlCol="0">
            <a:spAutoFit/>
          </a:bodyPr>
          <a:lstStyle/>
          <a:p>
            <a:pPr algn="ctr"/>
            <a:r>
              <a:rPr lang="es-VE" sz="1200" dirty="0" smtClean="0">
                <a:latin typeface="Times New Roman" panose="02020603050405020304" pitchFamily="18" charset="0"/>
                <a:cs typeface="Times New Roman" panose="02020603050405020304" pitchFamily="18" charset="0"/>
              </a:rPr>
              <a:t>JK. </a:t>
            </a:r>
            <a:r>
              <a:rPr lang="es-VE" sz="1200" dirty="0" err="1" smtClean="0">
                <a:latin typeface="Times New Roman" panose="02020603050405020304" pitchFamily="18" charset="0"/>
                <a:cs typeface="Times New Roman" panose="02020603050405020304" pitchFamily="18" charset="0"/>
              </a:rPr>
              <a:t>Goodrich</a:t>
            </a:r>
            <a:r>
              <a:rPr lang="es-VE" sz="1200" dirty="0" smtClean="0">
                <a:latin typeface="Times New Roman" panose="02020603050405020304" pitchFamily="18" charset="0"/>
                <a:cs typeface="Times New Roman" panose="02020603050405020304" pitchFamily="18" charset="0"/>
              </a:rPr>
              <a:t> et al. </a:t>
            </a:r>
            <a:r>
              <a:rPr lang="es-VE" sz="1200" i="1" dirty="0" smtClean="0">
                <a:latin typeface="Times New Roman" panose="02020603050405020304" pitchFamily="18" charset="0"/>
                <a:cs typeface="Times New Roman" panose="02020603050405020304" pitchFamily="18" charset="0"/>
              </a:rPr>
              <a:t>Human </a:t>
            </a:r>
            <a:r>
              <a:rPr lang="es-VE" sz="1200" i="1" dirty="0" err="1" smtClean="0">
                <a:latin typeface="Times New Roman" panose="02020603050405020304" pitchFamily="18" charset="0"/>
                <a:cs typeface="Times New Roman" panose="02020603050405020304" pitchFamily="18" charset="0"/>
              </a:rPr>
              <a:t>genetics</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shape</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gut</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microbiome</a:t>
            </a:r>
            <a:r>
              <a:rPr lang="es-VE" sz="1200" i="1" dirty="0" smtClean="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Cell</a:t>
            </a:r>
            <a:r>
              <a:rPr lang="es-VE" sz="1200" dirty="0" smtClean="0">
                <a:latin typeface="Times New Roman" panose="02020603050405020304" pitchFamily="18" charset="0"/>
                <a:cs typeface="Times New Roman" panose="02020603050405020304" pitchFamily="18" charset="0"/>
              </a:rPr>
              <a:t> 2014 ;159</a:t>
            </a:r>
            <a:r>
              <a:rPr lang="es-VE" sz="1200" dirty="0">
                <a:latin typeface="Times New Roman" panose="02020603050405020304" pitchFamily="18" charset="0"/>
                <a:cs typeface="Times New Roman" panose="02020603050405020304" pitchFamily="18" charset="0"/>
              </a:rPr>
              <a:t>:</a:t>
            </a:r>
            <a:r>
              <a:rPr lang="es-VE" sz="1200" dirty="0" smtClean="0">
                <a:latin typeface="Times New Roman" panose="02020603050405020304" pitchFamily="18" charset="0"/>
                <a:cs typeface="Times New Roman" panose="02020603050405020304" pitchFamily="18" charset="0"/>
              </a:rPr>
              <a:t> 789-799</a:t>
            </a:r>
            <a:endParaRPr lang="es-VE" sz="1200" dirty="0">
              <a:latin typeface="Times New Roman" panose="02020603050405020304" pitchFamily="18" charset="0"/>
              <a:cs typeface="Times New Roman" panose="02020603050405020304" pitchFamily="18" charset="0"/>
            </a:endParaRPr>
          </a:p>
        </p:txBody>
      </p:sp>
      <p:sp>
        <p:nvSpPr>
          <p:cNvPr id="6" name="4 CuadroTexto"/>
          <p:cNvSpPr txBox="1"/>
          <p:nvPr/>
        </p:nvSpPr>
        <p:spPr>
          <a:xfrm>
            <a:off x="6860115" y="6607703"/>
            <a:ext cx="2165978" cy="230832"/>
          </a:xfrm>
          <a:prstGeom prst="rect">
            <a:avLst/>
          </a:prstGeom>
          <a:noFill/>
        </p:spPr>
        <p:txBody>
          <a:bodyPr wrap="none" rtlCol="0">
            <a:spAutoFit/>
          </a:bodyPr>
          <a:lstStyle/>
          <a:p>
            <a:r>
              <a:rPr lang="es-VE" sz="9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167760" y="438103"/>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9" name="4 CuadroTexto"/>
          <p:cNvSpPr txBox="1"/>
          <p:nvPr/>
        </p:nvSpPr>
        <p:spPr>
          <a:xfrm>
            <a:off x="167760" y="783331"/>
            <a:ext cx="1008112" cy="86177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r>
              <a:rPr lang="es-VE" sz="1400" dirty="0" smtClean="0">
                <a:effectLst>
                  <a:outerShdw blurRad="38100" dist="38100" dir="2700000" algn="tl">
                    <a:srgbClr val="000000">
                      <a:alpha val="43137"/>
                    </a:srgbClr>
                  </a:outerShdw>
                </a:effectLst>
                <a:latin typeface="Comic Sans MS" pitchFamily="66" charset="0"/>
              </a:rPr>
              <a:t>Obesidad</a:t>
            </a:r>
            <a:r>
              <a:rPr lang="es-VE" sz="1200" dirty="0" smtClean="0">
                <a:effectLst>
                  <a:outerShdw blurRad="38100" dist="38100" dir="2700000" algn="tl">
                    <a:srgbClr val="000000">
                      <a:alpha val="43137"/>
                    </a:srgbClr>
                  </a:outerShdw>
                </a:effectLst>
                <a:latin typeface="Comic Sans MS" pitchFamily="66" charset="0"/>
              </a:rPr>
              <a:t> </a:t>
            </a:r>
          </a:p>
        </p:txBody>
      </p:sp>
      <p:sp>
        <p:nvSpPr>
          <p:cNvPr id="10" name="11 CuadroTexto"/>
          <p:cNvSpPr txBox="1"/>
          <p:nvPr/>
        </p:nvSpPr>
        <p:spPr>
          <a:xfrm>
            <a:off x="1876936" y="1141688"/>
            <a:ext cx="5390128" cy="830997"/>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rtlCol="0">
            <a:spAutoFit/>
          </a:bodyPr>
          <a:lstStyle/>
          <a:p>
            <a:pPr algn="ctr"/>
            <a:r>
              <a:rPr lang="es-VE" sz="2400" dirty="0" smtClean="0">
                <a:effectLst>
                  <a:outerShdw blurRad="38100" dist="38100" dir="2700000" algn="tl">
                    <a:srgbClr val="000000">
                      <a:alpha val="43137"/>
                    </a:srgbClr>
                  </a:outerShdw>
                </a:effectLst>
                <a:latin typeface="Comic Sans MS" panose="030F0702030302020204" pitchFamily="66" charset="0"/>
              </a:rPr>
              <a:t>Genética hospedero y composición del microbiota</a:t>
            </a:r>
            <a:endParaRPr lang="es-VE" sz="2400"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2018019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695" t="6743" r="37" b="43422"/>
          <a:stretch/>
        </p:blipFill>
        <p:spPr bwMode="auto">
          <a:xfrm>
            <a:off x="2339752" y="1340768"/>
            <a:ext cx="5691197" cy="372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051150" y="5484368"/>
            <a:ext cx="5184576"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G. Clarke  et al. </a:t>
            </a:r>
            <a:r>
              <a:rPr lang="en-US" sz="1200" i="1" dirty="0" err="1" smtClean="0">
                <a:latin typeface="Times New Roman" panose="02020603050405020304" pitchFamily="18" charset="0"/>
                <a:cs typeface="Times New Roman" panose="02020603050405020304" pitchFamily="18" charset="0"/>
              </a:rPr>
              <a:t>Minireview</a:t>
            </a:r>
            <a:r>
              <a:rPr lang="en-US" sz="1200" i="1" dirty="0">
                <a:latin typeface="Times New Roman" panose="02020603050405020304" pitchFamily="18" charset="0"/>
                <a:cs typeface="Times New Roman" panose="02020603050405020304" pitchFamily="18" charset="0"/>
              </a:rPr>
              <a:t>: Gut Microbiota: The </a:t>
            </a:r>
            <a:r>
              <a:rPr lang="en-US" sz="1200" i="1" dirty="0" smtClean="0">
                <a:latin typeface="Times New Roman" panose="02020603050405020304" pitchFamily="18" charset="0"/>
                <a:cs typeface="Times New Roman" panose="02020603050405020304" pitchFamily="18" charset="0"/>
              </a:rPr>
              <a:t>Neglected </a:t>
            </a:r>
            <a:r>
              <a:rPr lang="es-VE" sz="1200" i="1" dirty="0" err="1" smtClean="0">
                <a:latin typeface="Times New Roman" panose="02020603050405020304" pitchFamily="18" charset="0"/>
                <a:cs typeface="Times New Roman" panose="02020603050405020304" pitchFamily="18" charset="0"/>
              </a:rPr>
              <a:t>Endocrine</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Organ</a:t>
            </a:r>
            <a:r>
              <a:rPr lang="es-VE" sz="1200" i="1" dirty="0" smtClean="0">
                <a:latin typeface="Times New Roman" panose="02020603050405020304" pitchFamily="18" charset="0"/>
                <a:cs typeface="Times New Roman" panose="02020603050405020304" pitchFamily="18" charset="0"/>
              </a:rPr>
              <a:t>. Molecular </a:t>
            </a:r>
            <a:r>
              <a:rPr lang="es-VE" sz="1200" i="1" dirty="0" err="1">
                <a:latin typeface="Times New Roman" panose="02020603050405020304" pitchFamily="18" charset="0"/>
                <a:cs typeface="Times New Roman" panose="02020603050405020304" pitchFamily="18" charset="0"/>
              </a:rPr>
              <a:t>Endocrinology</a:t>
            </a:r>
            <a:r>
              <a:rPr lang="es-VE" sz="1200" i="1" dirty="0">
                <a:latin typeface="Times New Roman" panose="02020603050405020304" pitchFamily="18" charset="0"/>
                <a:cs typeface="Times New Roman" panose="02020603050405020304" pitchFamily="18" charset="0"/>
              </a:rPr>
              <a:t> </a:t>
            </a:r>
            <a:r>
              <a:rPr lang="es-VE" sz="1200" b="1" dirty="0" smtClean="0">
                <a:latin typeface="Times New Roman" panose="02020603050405020304" pitchFamily="18" charset="0"/>
                <a:cs typeface="Times New Roman" panose="02020603050405020304" pitchFamily="18" charset="0"/>
              </a:rPr>
              <a:t>2014</a:t>
            </a:r>
            <a:r>
              <a:rPr lang="es-VE" sz="1200" i="1" dirty="0" smtClean="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28</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1221–1238</a:t>
            </a:r>
            <a:r>
              <a:rPr lang="es-VE" sz="1200" dirty="0">
                <a:latin typeface="Times New Roman" panose="02020603050405020304" pitchFamily="18" charset="0"/>
                <a:cs typeface="Times New Roman" panose="02020603050405020304" pitchFamily="18" charset="0"/>
              </a:rPr>
              <a:t>.</a:t>
            </a:r>
            <a:endParaRPr lang="es-VE" sz="1200" i="1" dirty="0">
              <a:latin typeface="Times New Roman" panose="02020603050405020304" pitchFamily="18" charset="0"/>
              <a:cs typeface="Times New Roman" panose="02020603050405020304" pitchFamily="18" charset="0"/>
            </a:endParaRPr>
          </a:p>
        </p:txBody>
      </p:sp>
      <p:sp>
        <p:nvSpPr>
          <p:cNvPr id="6" name="5 CuadroTexto"/>
          <p:cNvSpPr txBox="1"/>
          <p:nvPr/>
        </p:nvSpPr>
        <p:spPr>
          <a:xfrm>
            <a:off x="6660232" y="656953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Rectángulo 1"/>
          <p:cNvSpPr/>
          <p:nvPr/>
        </p:nvSpPr>
        <p:spPr>
          <a:xfrm>
            <a:off x="2339752" y="2852936"/>
            <a:ext cx="360040"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 name="CuadroTexto 2"/>
          <p:cNvSpPr txBox="1"/>
          <p:nvPr/>
        </p:nvSpPr>
        <p:spPr>
          <a:xfrm>
            <a:off x="2519772" y="1005312"/>
            <a:ext cx="1795684" cy="400110"/>
          </a:xfrm>
          <a:prstGeom prst="rect">
            <a:avLst/>
          </a:prstGeom>
          <a:solidFill>
            <a:schemeClr val="tx2">
              <a:lumMod val="20000"/>
              <a:lumOff val="80000"/>
            </a:schemeClr>
          </a:solidFill>
        </p:spPr>
        <p:txBody>
          <a:bodyPr wrap="none" rtlCol="0">
            <a:spAutoFit/>
          </a:bodyPr>
          <a:lstStyle/>
          <a:p>
            <a:r>
              <a:rPr lang="es-VE" sz="2000" dirty="0" smtClean="0">
                <a:latin typeface="Comic Sans MS" panose="030F0702030302020204" pitchFamily="66" charset="0"/>
              </a:rPr>
              <a:t>Ratón normal</a:t>
            </a:r>
            <a:endParaRPr lang="es-VE" sz="2000" dirty="0">
              <a:latin typeface="Comic Sans MS" panose="030F0702030302020204" pitchFamily="66" charset="0"/>
            </a:endParaRPr>
          </a:p>
        </p:txBody>
      </p:sp>
      <p:sp>
        <p:nvSpPr>
          <p:cNvPr id="7" name="CuadroTexto 6"/>
          <p:cNvSpPr txBox="1"/>
          <p:nvPr/>
        </p:nvSpPr>
        <p:spPr>
          <a:xfrm>
            <a:off x="4123431" y="2396787"/>
            <a:ext cx="1782860" cy="1200329"/>
          </a:xfrm>
          <a:prstGeom prst="rect">
            <a:avLst/>
          </a:prstGeom>
          <a:solidFill>
            <a:srgbClr val="FFC000"/>
          </a:solidFill>
        </p:spPr>
        <p:txBody>
          <a:bodyPr wrap="none" rtlCol="0">
            <a:spAutoFit/>
          </a:bodyPr>
          <a:lstStyle/>
          <a:p>
            <a:pPr algn="ctr"/>
            <a:r>
              <a:rPr lang="es-VE" b="1" dirty="0" smtClean="0">
                <a:latin typeface="Comic Sans MS" panose="030F0702030302020204" pitchFamily="66" charset="0"/>
              </a:rPr>
              <a:t>Dieta </a:t>
            </a:r>
          </a:p>
          <a:p>
            <a:pPr algn="ctr"/>
            <a:r>
              <a:rPr lang="es-VE" b="1" dirty="0" smtClean="0">
                <a:latin typeface="Comic Sans MS" panose="030F0702030302020204" pitchFamily="66" charset="0"/>
              </a:rPr>
              <a:t>Occidental</a:t>
            </a:r>
          </a:p>
          <a:p>
            <a:pPr algn="ctr"/>
            <a:r>
              <a:rPr lang="es-VE" dirty="0" smtClean="0">
                <a:latin typeface="Comic Sans MS" panose="030F0702030302020204" pitchFamily="66" charset="0"/>
              </a:rPr>
              <a:t>Alta en Grasa  </a:t>
            </a:r>
          </a:p>
          <a:p>
            <a:pPr algn="ctr"/>
            <a:r>
              <a:rPr lang="es-VE" dirty="0" smtClean="0">
                <a:latin typeface="Comic Sans MS" panose="030F0702030302020204" pitchFamily="66" charset="0"/>
              </a:rPr>
              <a:t>Azúcares</a:t>
            </a:r>
            <a:endParaRPr lang="es-VE" dirty="0">
              <a:latin typeface="Comic Sans MS" panose="030F0702030302020204" pitchFamily="66" charset="0"/>
            </a:endParaRPr>
          </a:p>
        </p:txBody>
      </p:sp>
      <p:sp>
        <p:nvSpPr>
          <p:cNvPr id="8" name="CuadroTexto 7"/>
          <p:cNvSpPr txBox="1"/>
          <p:nvPr/>
        </p:nvSpPr>
        <p:spPr>
          <a:xfrm>
            <a:off x="827584" y="3471391"/>
            <a:ext cx="1867819" cy="461665"/>
          </a:xfrm>
          <a:prstGeom prst="rect">
            <a:avLst/>
          </a:prstGeom>
          <a:solidFill>
            <a:schemeClr val="accent2">
              <a:lumMod val="60000"/>
              <a:lumOff val="40000"/>
            </a:schemeClr>
          </a:solidFill>
          <a:ln w="28575">
            <a:solidFill>
              <a:srgbClr val="C00000"/>
            </a:solidFill>
          </a:ln>
          <a:effectLst>
            <a:outerShdw blurRad="50800" dist="38100" dir="2700000" algn="tl" rotWithShape="0">
              <a:prstClr val="black">
                <a:alpha val="40000"/>
              </a:prstClr>
            </a:outerShdw>
          </a:effectLst>
        </p:spPr>
        <p:txBody>
          <a:bodyPr wrap="none" rtlCol="0">
            <a:spAutoFit/>
          </a:bodyPr>
          <a:lstStyle/>
          <a:p>
            <a:r>
              <a:rPr lang="es-VE" sz="2400" b="1" dirty="0" smtClean="0">
                <a:latin typeface="Comic Sans MS" panose="030F0702030302020204" pitchFamily="66" charset="0"/>
              </a:rPr>
              <a:t>OBESIDAD</a:t>
            </a:r>
            <a:endParaRPr lang="es-VE" sz="2400" b="1" dirty="0">
              <a:latin typeface="Comic Sans MS" panose="030F0702030302020204" pitchFamily="66" charset="0"/>
            </a:endParaRPr>
          </a:p>
        </p:txBody>
      </p:sp>
      <p:sp>
        <p:nvSpPr>
          <p:cNvPr id="9" name="CuadroTexto 8"/>
          <p:cNvSpPr txBox="1"/>
          <p:nvPr/>
        </p:nvSpPr>
        <p:spPr>
          <a:xfrm>
            <a:off x="817062" y="4194892"/>
            <a:ext cx="1702710" cy="1015663"/>
          </a:xfrm>
          <a:prstGeom prst="rect">
            <a:avLst/>
          </a:prstGeom>
          <a:solidFill>
            <a:schemeClr val="accent2">
              <a:lumMod val="60000"/>
              <a:lumOff val="40000"/>
            </a:schemeClr>
          </a:solidFill>
          <a:ln w="28575">
            <a:solidFill>
              <a:srgbClr val="C00000"/>
            </a:solidFill>
          </a:ln>
          <a:effectLst>
            <a:outerShdw blurRad="50800" dist="38100" dir="2700000" algn="tl" rotWithShape="0">
              <a:prstClr val="black">
                <a:alpha val="40000"/>
              </a:prstClr>
            </a:outerShdw>
          </a:effectLst>
        </p:spPr>
        <p:txBody>
          <a:bodyPr wrap="none" rtlCol="0">
            <a:spAutoFit/>
          </a:bodyPr>
          <a:lstStyle/>
          <a:p>
            <a:r>
              <a:rPr lang="es-VE" sz="2000" dirty="0" smtClean="0">
                <a:latin typeface="Comic Sans MS" panose="030F0702030302020204" pitchFamily="66" charset="0"/>
              </a:rPr>
              <a:t>Alterada </a:t>
            </a:r>
          </a:p>
          <a:p>
            <a:r>
              <a:rPr lang="es-VE" sz="2000" dirty="0" smtClean="0">
                <a:latin typeface="Comic Sans MS" panose="030F0702030302020204" pitchFamily="66" charset="0"/>
              </a:rPr>
              <a:t>composición </a:t>
            </a:r>
          </a:p>
          <a:p>
            <a:r>
              <a:rPr lang="es-VE" sz="2000" dirty="0" smtClean="0">
                <a:latin typeface="Comic Sans MS" panose="030F0702030302020204" pitchFamily="66" charset="0"/>
              </a:rPr>
              <a:t>microbiota</a:t>
            </a:r>
            <a:endParaRPr lang="es-VE" sz="2000" dirty="0">
              <a:latin typeface="Comic Sans MS" panose="030F0702030302020204" pitchFamily="66" charset="0"/>
            </a:endParaRPr>
          </a:p>
        </p:txBody>
      </p:sp>
      <p:sp>
        <p:nvSpPr>
          <p:cNvPr id="10" name="CuadroTexto 9"/>
          <p:cNvSpPr txBox="1"/>
          <p:nvPr/>
        </p:nvSpPr>
        <p:spPr>
          <a:xfrm>
            <a:off x="5183172" y="1001617"/>
            <a:ext cx="2422458" cy="400110"/>
          </a:xfrm>
          <a:prstGeom prst="rect">
            <a:avLst/>
          </a:prstGeom>
          <a:solidFill>
            <a:schemeClr val="bg1"/>
          </a:solidFill>
          <a:ln w="28575">
            <a:solidFill>
              <a:srgbClr val="C00000"/>
            </a:solidFill>
          </a:ln>
          <a:effectLst>
            <a:outerShdw blurRad="50800" dist="38100" dir="2700000" algn="tl" rotWithShape="0">
              <a:prstClr val="black">
                <a:alpha val="40000"/>
              </a:prstClr>
            </a:outerShdw>
          </a:effectLst>
        </p:spPr>
        <p:txBody>
          <a:bodyPr wrap="none" rtlCol="0">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Ratón </a:t>
            </a:r>
            <a:r>
              <a:rPr lang="es-VE" sz="2000" dirty="0" err="1" smtClean="0">
                <a:effectLst>
                  <a:outerShdw blurRad="38100" dist="38100" dir="2700000" algn="tl">
                    <a:srgbClr val="000000">
                      <a:alpha val="43137"/>
                    </a:srgbClr>
                  </a:outerShdw>
                </a:effectLst>
                <a:latin typeface="Comic Sans MS" panose="030F0702030302020204" pitchFamily="66" charset="0"/>
              </a:rPr>
              <a:t>gnotobiótico</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11" name="CuadroTexto 10"/>
          <p:cNvSpPr txBox="1"/>
          <p:nvPr/>
        </p:nvSpPr>
        <p:spPr>
          <a:xfrm>
            <a:off x="6948264" y="4399751"/>
            <a:ext cx="1531188" cy="830997"/>
          </a:xfrm>
          <a:prstGeom prst="rect">
            <a:avLst/>
          </a:prstGeom>
          <a:solidFill>
            <a:schemeClr val="tx2">
              <a:lumMod val="40000"/>
              <a:lumOff val="60000"/>
            </a:schemeClr>
          </a:solidFill>
          <a:ln>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b="1" dirty="0" smtClean="0">
                <a:latin typeface="Comic Sans MS" panose="030F0702030302020204" pitchFamily="66" charset="0"/>
              </a:rPr>
              <a:t>No gana </a:t>
            </a:r>
          </a:p>
          <a:p>
            <a:pPr algn="ctr"/>
            <a:r>
              <a:rPr lang="es-VE" sz="2400" b="1" dirty="0" smtClean="0">
                <a:latin typeface="Comic Sans MS" panose="030F0702030302020204" pitchFamily="66" charset="0"/>
              </a:rPr>
              <a:t>peso</a:t>
            </a:r>
            <a:endParaRPr lang="es-VE" sz="2400" b="1" dirty="0">
              <a:latin typeface="Comic Sans MS" panose="030F0702030302020204" pitchFamily="66" charset="0"/>
            </a:endParaRPr>
          </a:p>
        </p:txBody>
      </p:sp>
      <p:sp>
        <p:nvSpPr>
          <p:cNvPr id="13" name="CuadroTexto 12"/>
          <p:cNvSpPr txBox="1"/>
          <p:nvPr/>
        </p:nvSpPr>
        <p:spPr>
          <a:xfrm>
            <a:off x="179512" y="1221407"/>
            <a:ext cx="1914941" cy="1323439"/>
          </a:xfrm>
          <a:prstGeom prst="rect">
            <a:avLst/>
          </a:prstGeom>
          <a:solidFill>
            <a:schemeClr val="accent6">
              <a:lumMod val="60000"/>
              <a:lumOff val="40000"/>
            </a:schemeClr>
          </a:solidFill>
          <a:ln w="28575">
            <a:solidFill>
              <a:schemeClr val="accent1"/>
            </a:solidFill>
          </a:ln>
          <a:effectLst>
            <a:outerShdw blurRad="50800" dist="38100" dir="2700000" algn="tl" rotWithShape="0">
              <a:prstClr val="black">
                <a:alpha val="40000"/>
              </a:prstClr>
            </a:outerShdw>
          </a:effectLst>
        </p:spPr>
        <p:txBody>
          <a:bodyPr wrap="square" rtlCol="0">
            <a:spAutoFit/>
          </a:bodyPr>
          <a:lstStyle/>
          <a:p>
            <a:r>
              <a:rPr lang="es-VE" sz="2000" b="1" dirty="0" smtClean="0">
                <a:latin typeface="Comic Sans MS" panose="030F0702030302020204" pitchFamily="66" charset="0"/>
              </a:rPr>
              <a:t>Obesidad: </a:t>
            </a:r>
            <a:r>
              <a:rPr lang="es-VE" sz="2000" dirty="0" smtClean="0">
                <a:latin typeface="Comic Sans MS" panose="030F0702030302020204" pitchFamily="66" charset="0"/>
              </a:rPr>
              <a:t>dieta, genética y microbiota</a:t>
            </a:r>
            <a:endParaRPr lang="es-VE" sz="2000" dirty="0">
              <a:latin typeface="Comic Sans MS" panose="030F0702030302020204" pitchFamily="66" charset="0"/>
            </a:endParaRPr>
          </a:p>
        </p:txBody>
      </p:sp>
      <p:sp>
        <p:nvSpPr>
          <p:cNvPr id="16"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17" name="4 CuadroTexto"/>
          <p:cNvSpPr txBox="1"/>
          <p:nvPr/>
        </p:nvSpPr>
        <p:spPr>
          <a:xfrm>
            <a:off x="179512" y="541635"/>
            <a:ext cx="1368152"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p>
        </p:txBody>
      </p:sp>
      <p:sp>
        <p:nvSpPr>
          <p:cNvPr id="15" name="CuadroTexto 14"/>
          <p:cNvSpPr txBox="1"/>
          <p:nvPr/>
        </p:nvSpPr>
        <p:spPr>
          <a:xfrm>
            <a:off x="1924529" y="196907"/>
            <a:ext cx="5681101" cy="707886"/>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rtlCol="0">
            <a:spAutoFit/>
          </a:bodyPr>
          <a:lstStyle/>
          <a:p>
            <a:pPr algn="ctr"/>
            <a:r>
              <a:rPr lang="es-VE" sz="2000" dirty="0" smtClean="0">
                <a:latin typeface="Comic Sans MS" panose="030F0702030302020204" pitchFamily="66" charset="0"/>
              </a:rPr>
              <a:t>Animales libres de gérmenes están protegidos de obesidad inducida por dieta alta en grasa </a:t>
            </a:r>
            <a:endParaRPr lang="es-VE" sz="2000" dirty="0">
              <a:latin typeface="Comic Sans MS" panose="030F0702030302020204" pitchFamily="66" charset="0"/>
            </a:endParaRPr>
          </a:p>
        </p:txBody>
      </p:sp>
    </p:spTree>
    <p:extLst>
      <p:ext uri="{BB962C8B-B14F-4D97-AF65-F5344CB8AC3E}">
        <p14:creationId xmlns:p14="http://schemas.microsoft.com/office/powerpoint/2010/main" val="2307447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0" grpId="0" animBg="1"/>
      <p:bldP spid="11" grpId="0" animBg="1"/>
      <p:bldP spid="1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75655" y="1805062"/>
            <a:ext cx="6534980" cy="2954655"/>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endParaRPr lang="en-US" b="1" dirty="0" smtClean="0">
              <a:latin typeface="Comic Sans MS" panose="030F0702030302020204" pitchFamily="66" charset="0"/>
            </a:endParaRPr>
          </a:p>
          <a:p>
            <a:pPr marL="285750" indent="-285750">
              <a:buFont typeface="Arial" panose="020B0604020202020204" pitchFamily="34" charset="0"/>
              <a:buChar char="•"/>
            </a:pPr>
            <a:r>
              <a:rPr lang="en-US" sz="2000" b="1" dirty="0" err="1" smtClean="0">
                <a:latin typeface="Comic Sans MS" panose="030F0702030302020204" pitchFamily="66" charset="0"/>
              </a:rPr>
              <a:t>Ganan</a:t>
            </a:r>
            <a:r>
              <a:rPr lang="en-US" sz="2000" b="1" dirty="0" smtClean="0">
                <a:latin typeface="Comic Sans MS" panose="030F0702030302020204" pitchFamily="66" charset="0"/>
              </a:rPr>
              <a:t> </a:t>
            </a:r>
            <a:r>
              <a:rPr lang="en-US" sz="2000" b="1" dirty="0" err="1" smtClean="0">
                <a:latin typeface="Comic Sans MS" panose="030F0702030302020204" pitchFamily="66" charset="0"/>
              </a:rPr>
              <a:t>menos</a:t>
            </a:r>
            <a:r>
              <a:rPr lang="en-US" sz="2000" b="1" dirty="0" smtClean="0">
                <a:latin typeface="Comic Sans MS" panose="030F0702030302020204" pitchFamily="66" charset="0"/>
              </a:rPr>
              <a:t> peso </a:t>
            </a:r>
            <a:r>
              <a:rPr lang="en-US" sz="2000" dirty="0" err="1" smtClean="0">
                <a:latin typeface="Comic Sans MS" panose="030F0702030302020204" pitchFamily="66" charset="0"/>
              </a:rPr>
              <a:t>que</a:t>
            </a:r>
            <a:r>
              <a:rPr lang="en-US" sz="2000" dirty="0" smtClean="0">
                <a:latin typeface="Comic Sans MS" panose="030F0702030302020204" pitchFamily="66" charset="0"/>
              </a:rPr>
              <a:t> </a:t>
            </a:r>
            <a:r>
              <a:rPr lang="en-US" sz="2000" dirty="0">
                <a:latin typeface="Comic Sans MS" panose="030F0702030302020204" pitchFamily="66" charset="0"/>
              </a:rPr>
              <a:t>los </a:t>
            </a:r>
            <a:r>
              <a:rPr lang="en-US" sz="2000" dirty="0" err="1">
                <a:latin typeface="Comic Sans MS" panose="030F0702030302020204" pitchFamily="66" charset="0"/>
              </a:rPr>
              <a:t>ratones</a:t>
            </a:r>
            <a:r>
              <a:rPr lang="en-US" sz="2000" dirty="0">
                <a:latin typeface="Comic Sans MS" panose="030F0702030302020204" pitchFamily="66" charset="0"/>
              </a:rPr>
              <a:t> </a:t>
            </a:r>
            <a:r>
              <a:rPr lang="en-US" sz="2000" dirty="0" err="1">
                <a:latin typeface="Comic Sans MS" panose="030F0702030302020204" pitchFamily="66" charset="0"/>
              </a:rPr>
              <a:t>colonizados</a:t>
            </a:r>
            <a:r>
              <a:rPr lang="en-US" sz="2000" dirty="0">
                <a:latin typeface="Comic Sans MS" panose="030F0702030302020204" pitchFamily="66" charset="0"/>
              </a:rPr>
              <a:t> </a:t>
            </a:r>
            <a:r>
              <a:rPr lang="en-US" sz="2000" dirty="0" err="1" smtClean="0">
                <a:latin typeface="Comic Sans MS" panose="030F0702030302020204" pitchFamily="66" charset="0"/>
              </a:rPr>
              <a:t>convencionalmente</a:t>
            </a:r>
            <a:r>
              <a:rPr lang="en-US" sz="2000" dirty="0" smtClean="0">
                <a:latin typeface="Comic Sans MS" panose="030F0702030302020204" pitchFamily="66" charset="0"/>
              </a:rPr>
              <a:t>, </a:t>
            </a:r>
            <a:r>
              <a:rPr lang="en-US" sz="2000" dirty="0" err="1" smtClean="0">
                <a:latin typeface="Comic Sans MS" panose="030F0702030302020204" pitchFamily="66" charset="0"/>
              </a:rPr>
              <a:t>cuando</a:t>
            </a:r>
            <a:r>
              <a:rPr lang="en-US" sz="2000" dirty="0" smtClean="0">
                <a:latin typeface="Comic Sans MS" panose="030F0702030302020204" pitchFamily="66" charset="0"/>
              </a:rPr>
              <a:t> </a:t>
            </a:r>
            <a:r>
              <a:rPr lang="en-US" sz="2000" dirty="0">
                <a:latin typeface="Comic Sans MS" panose="030F0702030302020204" pitchFamily="66" charset="0"/>
              </a:rPr>
              <a:t>son </a:t>
            </a:r>
            <a:r>
              <a:rPr lang="en-US" sz="2000" dirty="0" err="1">
                <a:latin typeface="Comic Sans MS" panose="030F0702030302020204" pitchFamily="66" charset="0"/>
              </a:rPr>
              <a:t>alimentados</a:t>
            </a:r>
            <a:r>
              <a:rPr lang="en-US" sz="2000" dirty="0">
                <a:latin typeface="Comic Sans MS" panose="030F0702030302020204" pitchFamily="66" charset="0"/>
              </a:rPr>
              <a:t> con </a:t>
            </a:r>
            <a:r>
              <a:rPr lang="en-US" sz="2000" b="1" dirty="0" err="1">
                <a:latin typeface="Comic Sans MS" panose="030F0702030302020204" pitchFamily="66" charset="0"/>
              </a:rPr>
              <a:t>Dieta</a:t>
            </a:r>
            <a:r>
              <a:rPr lang="en-US" sz="2000" b="1" dirty="0">
                <a:latin typeface="Comic Sans MS" panose="030F0702030302020204" pitchFamily="66" charset="0"/>
              </a:rPr>
              <a:t> Occidental </a:t>
            </a:r>
            <a:r>
              <a:rPr lang="en-US" sz="2000" dirty="0" err="1">
                <a:latin typeface="Comic Sans MS" panose="030F0702030302020204" pitchFamily="66" charset="0"/>
              </a:rPr>
              <a:t>alta</a:t>
            </a:r>
            <a:r>
              <a:rPr lang="en-US" sz="2000" dirty="0">
                <a:latin typeface="Comic Sans MS" panose="030F0702030302020204" pitchFamily="66" charset="0"/>
              </a:rPr>
              <a:t> en </a:t>
            </a:r>
            <a:r>
              <a:rPr lang="en-US" sz="2000" dirty="0" err="1">
                <a:latin typeface="Comic Sans MS" panose="030F0702030302020204" pitchFamily="66" charset="0"/>
              </a:rPr>
              <a:t>grasa</a:t>
            </a:r>
            <a:r>
              <a:rPr lang="en-US" sz="2000" dirty="0">
                <a:latin typeface="Comic Sans MS" panose="030F0702030302020204" pitchFamily="66" charset="0"/>
              </a:rPr>
              <a:t> y </a:t>
            </a:r>
            <a:r>
              <a:rPr lang="en-US" sz="2000" dirty="0" err="1">
                <a:latin typeface="Comic Sans MS" panose="030F0702030302020204" pitchFamily="66" charset="0"/>
              </a:rPr>
              <a:t>alta</a:t>
            </a:r>
            <a:r>
              <a:rPr lang="en-US" sz="2000" dirty="0">
                <a:latin typeface="Comic Sans MS" panose="030F0702030302020204" pitchFamily="66" charset="0"/>
              </a:rPr>
              <a:t> en </a:t>
            </a:r>
            <a:r>
              <a:rPr lang="en-US" sz="2000" dirty="0" err="1" smtClean="0">
                <a:latin typeface="Comic Sans MS" panose="030F0702030302020204" pitchFamily="66" charset="0"/>
              </a:rPr>
              <a:t>azúcar</a:t>
            </a:r>
            <a:r>
              <a:rPr lang="en-US" sz="2000" dirty="0" smtClean="0">
                <a:latin typeface="Comic Sans MS" panose="030F0702030302020204" pitchFamily="66" charset="0"/>
              </a:rPr>
              <a:t>.</a:t>
            </a:r>
          </a:p>
          <a:p>
            <a:pPr marL="285750" indent="-285750">
              <a:buFont typeface="Arial" panose="020B0604020202020204" pitchFamily="34" charset="0"/>
              <a:buChar char="•"/>
            </a:pPr>
            <a:endParaRPr lang="en-US" sz="1000" dirty="0" smtClean="0">
              <a:latin typeface="Comic Sans MS" panose="030F0702030302020204" pitchFamily="66" charset="0"/>
            </a:endParaRPr>
          </a:p>
          <a:p>
            <a:pPr marL="285750" indent="-285750">
              <a:buFont typeface="Arial" panose="020B0604020202020204" pitchFamily="34" charset="0"/>
              <a:buChar char="•"/>
            </a:pPr>
            <a:r>
              <a:rPr lang="en-US" sz="2000" b="1" dirty="0" err="1">
                <a:latin typeface="Comic Sans MS" panose="030F0702030302020204" pitchFamily="66" charset="0"/>
              </a:rPr>
              <a:t>T</a:t>
            </a:r>
            <a:r>
              <a:rPr lang="en-US" sz="2000" b="1" dirty="0" err="1" smtClean="0">
                <a:latin typeface="Comic Sans MS" panose="030F0702030302020204" pitchFamily="66" charset="0"/>
              </a:rPr>
              <a:t>ienen</a:t>
            </a:r>
            <a:r>
              <a:rPr lang="en-US" sz="2000" dirty="0" smtClean="0">
                <a:latin typeface="Comic Sans MS" panose="030F0702030302020204" pitchFamily="66" charset="0"/>
              </a:rPr>
              <a:t> </a:t>
            </a:r>
            <a:r>
              <a:rPr lang="en-US" sz="2000" b="1" dirty="0" err="1" smtClean="0">
                <a:latin typeface="Comic Sans MS" panose="030F0702030302020204" pitchFamily="66" charset="0"/>
              </a:rPr>
              <a:t>menos</a:t>
            </a:r>
            <a:r>
              <a:rPr lang="en-US" sz="2000" b="1" dirty="0" smtClean="0">
                <a:latin typeface="Comic Sans MS" panose="030F0702030302020204" pitchFamily="66" charset="0"/>
              </a:rPr>
              <a:t> </a:t>
            </a:r>
            <a:r>
              <a:rPr lang="en-US" sz="2000" b="1" dirty="0" err="1" smtClean="0">
                <a:latin typeface="Comic Sans MS" panose="030F0702030302020204" pitchFamily="66" charset="0"/>
              </a:rPr>
              <a:t>grasa</a:t>
            </a:r>
            <a:r>
              <a:rPr lang="en-US" sz="2000" b="1" dirty="0" smtClean="0">
                <a:latin typeface="Comic Sans MS" panose="030F0702030302020204" pitchFamily="66" charset="0"/>
              </a:rPr>
              <a:t> </a:t>
            </a:r>
            <a:r>
              <a:rPr lang="en-US" sz="2000" dirty="0" smtClean="0">
                <a:latin typeface="Comic Sans MS" panose="030F0702030302020204" pitchFamily="66" charset="0"/>
              </a:rPr>
              <a:t>corporal total </a:t>
            </a:r>
            <a:r>
              <a:rPr lang="en-US" sz="2000" dirty="0" err="1" smtClean="0">
                <a:latin typeface="Comic Sans MS" panose="030F0702030302020204" pitchFamily="66" charset="0"/>
              </a:rPr>
              <a:t>que</a:t>
            </a:r>
            <a:r>
              <a:rPr lang="en-US" sz="2000" dirty="0" smtClean="0">
                <a:latin typeface="Comic Sans MS" panose="030F0702030302020204" pitchFamily="66" charset="0"/>
              </a:rPr>
              <a:t> los </a:t>
            </a:r>
            <a:r>
              <a:rPr lang="en-US" sz="2000" dirty="0" err="1" smtClean="0">
                <a:latin typeface="Comic Sans MS" panose="030F0702030302020204" pitchFamily="66" charset="0"/>
              </a:rPr>
              <a:t>criados</a:t>
            </a:r>
            <a:r>
              <a:rPr lang="en-US" sz="2000" dirty="0" smtClean="0">
                <a:latin typeface="Comic Sans MS" panose="030F0702030302020204" pitchFamily="66" charset="0"/>
              </a:rPr>
              <a:t> </a:t>
            </a:r>
            <a:r>
              <a:rPr lang="en-US" sz="2000" dirty="0" err="1" smtClean="0">
                <a:latin typeface="Comic Sans MS" panose="030F0702030302020204" pitchFamily="66" charset="0"/>
              </a:rPr>
              <a:t>convencionalmente</a:t>
            </a:r>
            <a:r>
              <a:rPr lang="en-US" sz="2000" dirty="0" smtClean="0">
                <a:latin typeface="Comic Sans MS" panose="030F0702030302020204" pitchFamily="66" charset="0"/>
              </a:rPr>
              <a:t>.</a:t>
            </a:r>
          </a:p>
          <a:p>
            <a:pPr marL="285750" indent="-285750">
              <a:buFont typeface="Arial" panose="020B0604020202020204" pitchFamily="34" charset="0"/>
              <a:buChar char="•"/>
            </a:pPr>
            <a:endParaRPr lang="en-US" sz="1000" dirty="0" smtClean="0">
              <a:latin typeface="Comic Sans MS" panose="030F0702030302020204" pitchFamily="66" charset="0"/>
            </a:endParaRPr>
          </a:p>
          <a:p>
            <a:pPr marL="285750" indent="-285750">
              <a:buFont typeface="Arial" panose="020B0604020202020204" pitchFamily="34" charset="0"/>
              <a:buChar char="•"/>
            </a:pPr>
            <a:r>
              <a:rPr lang="en-US" sz="2000" b="1" dirty="0" err="1" smtClean="0">
                <a:latin typeface="Comic Sans MS" panose="030F0702030302020204" pitchFamily="66" charset="0"/>
              </a:rPr>
              <a:t>Aumentan</a:t>
            </a:r>
            <a:r>
              <a:rPr lang="en-US" sz="2000" b="1" dirty="0" smtClean="0">
                <a:latin typeface="Comic Sans MS" panose="030F0702030302020204" pitchFamily="66" charset="0"/>
              </a:rPr>
              <a:t> </a:t>
            </a:r>
            <a:r>
              <a:rPr lang="en-US" sz="2000" b="1" dirty="0" err="1" smtClean="0">
                <a:latin typeface="Comic Sans MS" panose="030F0702030302020204" pitchFamily="66" charset="0"/>
              </a:rPr>
              <a:t>grasa</a:t>
            </a:r>
            <a:r>
              <a:rPr lang="en-US" sz="2000" b="1" dirty="0" smtClean="0">
                <a:latin typeface="Comic Sans MS" panose="030F0702030302020204" pitchFamily="66" charset="0"/>
              </a:rPr>
              <a:t> corporal</a:t>
            </a:r>
            <a:r>
              <a:rPr lang="en-US" sz="2000" dirty="0" smtClean="0">
                <a:latin typeface="Comic Sans MS" panose="030F0702030302020204" pitchFamily="66" charset="0"/>
              </a:rPr>
              <a:t>, </a:t>
            </a:r>
            <a:r>
              <a:rPr lang="en-US" sz="2000" dirty="0" err="1" smtClean="0">
                <a:latin typeface="Comic Sans MS" panose="030F0702030302020204" pitchFamily="66" charset="0"/>
              </a:rPr>
              <a:t>cuando</a:t>
            </a:r>
            <a:r>
              <a:rPr lang="en-US" sz="2000" dirty="0" smtClean="0">
                <a:latin typeface="Comic Sans MS" panose="030F0702030302020204" pitchFamily="66" charset="0"/>
              </a:rPr>
              <a:t> son </a:t>
            </a:r>
            <a:r>
              <a:rPr lang="en-US" sz="2000" dirty="0" err="1" smtClean="0">
                <a:latin typeface="Comic Sans MS" panose="030F0702030302020204" pitchFamily="66" charset="0"/>
              </a:rPr>
              <a:t>colonizados</a:t>
            </a:r>
            <a:r>
              <a:rPr lang="en-US" sz="2000" dirty="0" smtClean="0">
                <a:latin typeface="Comic Sans MS" panose="030F0702030302020204" pitchFamily="66" charset="0"/>
              </a:rPr>
              <a:t> con </a:t>
            </a:r>
            <a:r>
              <a:rPr lang="en-US" sz="2000" b="1" dirty="0" smtClean="0">
                <a:latin typeface="Comic Sans MS" panose="030F0702030302020204" pitchFamily="66" charset="0"/>
              </a:rPr>
              <a:t>microbiota de un </a:t>
            </a:r>
            <a:r>
              <a:rPr lang="en-US" sz="2000" b="1" dirty="0" err="1" smtClean="0">
                <a:latin typeface="Comic Sans MS" panose="030F0702030302020204" pitchFamily="66" charset="0"/>
              </a:rPr>
              <a:t>ratón</a:t>
            </a:r>
            <a:r>
              <a:rPr lang="en-US" sz="2000" b="1" dirty="0" smtClean="0">
                <a:latin typeface="Comic Sans MS" panose="030F0702030302020204" pitchFamily="66" charset="0"/>
              </a:rPr>
              <a:t> </a:t>
            </a:r>
            <a:r>
              <a:rPr lang="en-US" sz="2000" b="1" dirty="0" err="1" smtClean="0">
                <a:latin typeface="Comic Sans MS" panose="030F0702030302020204" pitchFamily="66" charset="0"/>
              </a:rPr>
              <a:t>convencional</a:t>
            </a:r>
            <a:r>
              <a:rPr lang="en-US" sz="2000" dirty="0" smtClean="0">
                <a:latin typeface="Comic Sans MS" panose="030F0702030302020204" pitchFamily="66" charset="0"/>
              </a:rPr>
              <a:t>.</a:t>
            </a:r>
            <a:endParaRPr lang="en-US" sz="2000" dirty="0">
              <a:latin typeface="Comic Sans MS" panose="030F0702030302020204" pitchFamily="66" charset="0"/>
            </a:endParaRPr>
          </a:p>
          <a:p>
            <a:pPr marL="285750" indent="-285750">
              <a:buFont typeface="Arial" panose="020B0604020202020204" pitchFamily="34" charset="0"/>
              <a:buChar char="•"/>
            </a:pPr>
            <a:endParaRPr lang="en-US" sz="800" dirty="0" smtClean="0">
              <a:latin typeface="Comic Sans MS" panose="030F0702030302020204" pitchFamily="66" charset="0"/>
            </a:endParaRPr>
          </a:p>
        </p:txBody>
      </p:sp>
      <p:sp>
        <p:nvSpPr>
          <p:cNvPr id="6" name="7 CuadroTexto"/>
          <p:cNvSpPr txBox="1"/>
          <p:nvPr/>
        </p:nvSpPr>
        <p:spPr>
          <a:xfrm>
            <a:off x="6735739" y="6567155"/>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3" name="Rectángulo 2"/>
          <p:cNvSpPr/>
          <p:nvPr/>
        </p:nvSpPr>
        <p:spPr>
          <a:xfrm>
            <a:off x="1475655" y="4960486"/>
            <a:ext cx="6585347" cy="830997"/>
          </a:xfrm>
          <a:prstGeom prst="rect">
            <a:avLst/>
          </a:prstGeom>
          <a:solidFill>
            <a:schemeClr val="accent2">
              <a:lumMod val="40000"/>
              <a:lumOff val="60000"/>
            </a:schemeClr>
          </a:solidFill>
          <a:ln w="28575">
            <a:solidFill>
              <a:srgbClr val="0047D6"/>
            </a:solidFill>
          </a:ln>
          <a:effectLst>
            <a:glow rad="101600">
              <a:schemeClr val="accent1">
                <a:satMod val="175000"/>
                <a:alpha val="40000"/>
              </a:schemeClr>
            </a:glow>
            <a:outerShdw blurRad="50800" dist="38100" dir="2700000" algn="tl" rotWithShape="0">
              <a:prstClr val="black">
                <a:alpha val="40000"/>
              </a:prstClr>
            </a:outerShdw>
          </a:effectLst>
        </p:spPr>
        <p:txBody>
          <a:bodyPr wrap="square">
            <a:spAutoFit/>
          </a:bodyPr>
          <a:lstStyle/>
          <a:p>
            <a:pPr algn="ctr"/>
            <a:r>
              <a:rPr lang="en-US" sz="2400" dirty="0">
                <a:latin typeface="Comic Sans MS" panose="030F0702030302020204" pitchFamily="66" charset="0"/>
              </a:rPr>
              <a:t>La </a:t>
            </a:r>
            <a:r>
              <a:rPr lang="en-US" sz="2400" b="1" dirty="0" err="1">
                <a:latin typeface="Comic Sans MS" panose="030F0702030302020204" pitchFamily="66" charset="0"/>
              </a:rPr>
              <a:t>obesidad</a:t>
            </a:r>
            <a:r>
              <a:rPr lang="en-US" sz="2400" dirty="0">
                <a:latin typeface="Comic Sans MS" panose="030F0702030302020204" pitchFamily="66" charset="0"/>
              </a:rPr>
              <a:t> </a:t>
            </a:r>
            <a:r>
              <a:rPr lang="en-US" sz="2400" dirty="0" err="1">
                <a:latin typeface="Comic Sans MS" panose="030F0702030302020204" pitchFamily="66" charset="0"/>
              </a:rPr>
              <a:t>está</a:t>
            </a:r>
            <a:r>
              <a:rPr lang="en-US" sz="2400" dirty="0">
                <a:latin typeface="Comic Sans MS" panose="030F0702030302020204" pitchFamily="66" charset="0"/>
              </a:rPr>
              <a:t> </a:t>
            </a:r>
            <a:r>
              <a:rPr lang="en-US" sz="2400" dirty="0" err="1">
                <a:latin typeface="Comic Sans MS" panose="030F0702030302020204" pitchFamily="66" charset="0"/>
              </a:rPr>
              <a:t>asociada</a:t>
            </a:r>
            <a:r>
              <a:rPr lang="en-US" sz="2400" dirty="0">
                <a:latin typeface="Comic Sans MS" panose="030F0702030302020204" pitchFamily="66" charset="0"/>
              </a:rPr>
              <a:t> con </a:t>
            </a:r>
            <a:r>
              <a:rPr lang="en-US" sz="2400" b="1" dirty="0" err="1">
                <a:latin typeface="Comic Sans MS" panose="030F0702030302020204" pitchFamily="66" charset="0"/>
              </a:rPr>
              <a:t>alteraciones</a:t>
            </a:r>
            <a:r>
              <a:rPr lang="en-US" sz="2400" dirty="0">
                <a:latin typeface="Comic Sans MS" panose="030F0702030302020204" pitchFamily="66" charset="0"/>
              </a:rPr>
              <a:t>  en la </a:t>
            </a:r>
            <a:r>
              <a:rPr lang="en-US" sz="2400" dirty="0" err="1">
                <a:latin typeface="Comic Sans MS" panose="030F0702030302020204" pitchFamily="66" charset="0"/>
              </a:rPr>
              <a:t>composición</a:t>
            </a:r>
            <a:r>
              <a:rPr lang="en-US" sz="2400" dirty="0">
                <a:latin typeface="Comic Sans MS" panose="030F0702030302020204" pitchFamily="66" charset="0"/>
              </a:rPr>
              <a:t> </a:t>
            </a:r>
            <a:r>
              <a:rPr lang="en-US" sz="2400" dirty="0" smtClean="0">
                <a:latin typeface="Comic Sans MS" panose="030F0702030302020204" pitchFamily="66" charset="0"/>
              </a:rPr>
              <a:t>del </a:t>
            </a:r>
            <a:r>
              <a:rPr lang="en-US" sz="2400" b="1" dirty="0" smtClean="0">
                <a:latin typeface="Comic Sans MS" panose="030F0702030302020204" pitchFamily="66" charset="0"/>
              </a:rPr>
              <a:t>microbiota</a:t>
            </a:r>
            <a:r>
              <a:rPr lang="en-US" sz="2400" dirty="0">
                <a:latin typeface="Comic Sans MS" panose="030F0702030302020204" pitchFamily="66" charset="0"/>
              </a:rPr>
              <a:t>. </a:t>
            </a:r>
          </a:p>
        </p:txBody>
      </p:sp>
      <p:sp>
        <p:nvSpPr>
          <p:cNvPr id="10"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11" name="4 CuadroTexto"/>
          <p:cNvSpPr txBox="1"/>
          <p:nvPr/>
        </p:nvSpPr>
        <p:spPr>
          <a:xfrm>
            <a:off x="179512" y="541635"/>
            <a:ext cx="1296144" cy="1077218"/>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600" dirty="0" smtClean="0">
                <a:effectLst>
                  <a:outerShdw blurRad="38100" dist="38100" dir="2700000" algn="tl">
                    <a:srgbClr val="000000">
                      <a:alpha val="43137"/>
                    </a:srgbClr>
                  </a:outerShdw>
                </a:effectLst>
                <a:latin typeface="Comic Sans MS" pitchFamily="66" charset="0"/>
              </a:rPr>
              <a:t>Microbiota y </a:t>
            </a:r>
            <a:r>
              <a:rPr lang="es-VE" sz="1600" dirty="0" err="1" smtClean="0">
                <a:effectLst>
                  <a:outerShdw blurRad="38100" dist="38100" dir="2700000" algn="tl">
                    <a:srgbClr val="000000">
                      <a:alpha val="43137"/>
                    </a:srgbClr>
                  </a:outerShdw>
                </a:effectLst>
                <a:latin typeface="Comic Sans MS" pitchFamily="66" charset="0"/>
              </a:rPr>
              <a:t>Enf</a:t>
            </a:r>
            <a:r>
              <a:rPr lang="es-VE" sz="1600" dirty="0" smtClean="0">
                <a:effectLst>
                  <a:outerShdw blurRad="38100" dist="38100" dir="2700000" algn="tl">
                    <a:srgbClr val="000000">
                      <a:alpha val="43137"/>
                    </a:srgbClr>
                  </a:outerShdw>
                </a:effectLst>
                <a:latin typeface="Comic Sans MS" pitchFamily="66" charset="0"/>
              </a:rPr>
              <a:t>. Metabólica</a:t>
            </a:r>
          </a:p>
          <a:p>
            <a:r>
              <a:rPr lang="es-VE" sz="1600" dirty="0" smtClean="0">
                <a:effectLst>
                  <a:outerShdw blurRad="38100" dist="38100" dir="2700000" algn="tl">
                    <a:srgbClr val="000000">
                      <a:alpha val="43137"/>
                    </a:srgbClr>
                  </a:outerShdw>
                </a:effectLst>
                <a:latin typeface="Comic Sans MS" pitchFamily="66" charset="0"/>
              </a:rPr>
              <a:t>Obesidad </a:t>
            </a:r>
          </a:p>
        </p:txBody>
      </p:sp>
      <p:sp>
        <p:nvSpPr>
          <p:cNvPr id="8" name="3 Rectángulo"/>
          <p:cNvSpPr/>
          <p:nvPr/>
        </p:nvSpPr>
        <p:spPr>
          <a:xfrm>
            <a:off x="1979712" y="5949280"/>
            <a:ext cx="5184576"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G. Clarke  et al. </a:t>
            </a:r>
            <a:r>
              <a:rPr lang="en-US" sz="1200" i="1" dirty="0" err="1" smtClean="0">
                <a:latin typeface="Times New Roman" panose="02020603050405020304" pitchFamily="18" charset="0"/>
                <a:cs typeface="Times New Roman" panose="02020603050405020304" pitchFamily="18" charset="0"/>
              </a:rPr>
              <a:t>Minireview</a:t>
            </a:r>
            <a:r>
              <a:rPr lang="en-US" sz="1200" i="1" dirty="0">
                <a:latin typeface="Times New Roman" panose="02020603050405020304" pitchFamily="18" charset="0"/>
                <a:cs typeface="Times New Roman" panose="02020603050405020304" pitchFamily="18" charset="0"/>
              </a:rPr>
              <a:t>: Gut Microbiota: The </a:t>
            </a:r>
            <a:r>
              <a:rPr lang="en-US" sz="1200" i="1" dirty="0" smtClean="0">
                <a:latin typeface="Times New Roman" panose="02020603050405020304" pitchFamily="18" charset="0"/>
                <a:cs typeface="Times New Roman" panose="02020603050405020304" pitchFamily="18" charset="0"/>
              </a:rPr>
              <a:t>Neglected </a:t>
            </a:r>
            <a:r>
              <a:rPr lang="es-VE" sz="1200" i="1" dirty="0" err="1" smtClean="0">
                <a:latin typeface="Times New Roman" panose="02020603050405020304" pitchFamily="18" charset="0"/>
                <a:cs typeface="Times New Roman" panose="02020603050405020304" pitchFamily="18" charset="0"/>
              </a:rPr>
              <a:t>Endocrine</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Organ</a:t>
            </a:r>
            <a:r>
              <a:rPr lang="es-VE" sz="1200" i="1" dirty="0" smtClean="0">
                <a:latin typeface="Times New Roman" panose="02020603050405020304" pitchFamily="18" charset="0"/>
                <a:cs typeface="Times New Roman" panose="02020603050405020304" pitchFamily="18" charset="0"/>
              </a:rPr>
              <a:t>. Molecular </a:t>
            </a:r>
            <a:r>
              <a:rPr lang="es-VE" sz="1200" i="1" dirty="0" err="1">
                <a:latin typeface="Times New Roman" panose="02020603050405020304" pitchFamily="18" charset="0"/>
                <a:cs typeface="Times New Roman" panose="02020603050405020304" pitchFamily="18" charset="0"/>
              </a:rPr>
              <a:t>Endocrinology</a:t>
            </a:r>
            <a:r>
              <a:rPr lang="es-VE" sz="1200" i="1" dirty="0">
                <a:latin typeface="Times New Roman" panose="02020603050405020304" pitchFamily="18" charset="0"/>
                <a:cs typeface="Times New Roman" panose="02020603050405020304" pitchFamily="18" charset="0"/>
              </a:rPr>
              <a:t> </a:t>
            </a:r>
            <a:r>
              <a:rPr lang="es-VE" sz="1200" b="1" dirty="0" smtClean="0">
                <a:latin typeface="Times New Roman" panose="02020603050405020304" pitchFamily="18" charset="0"/>
                <a:cs typeface="Times New Roman" panose="02020603050405020304" pitchFamily="18" charset="0"/>
              </a:rPr>
              <a:t>2014</a:t>
            </a:r>
            <a:r>
              <a:rPr lang="es-VE" sz="1200" i="1" dirty="0" smtClean="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28</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1221–1238</a:t>
            </a:r>
            <a:r>
              <a:rPr lang="es-VE" sz="1200" dirty="0">
                <a:latin typeface="Times New Roman" panose="02020603050405020304" pitchFamily="18" charset="0"/>
                <a:cs typeface="Times New Roman" panose="02020603050405020304" pitchFamily="18" charset="0"/>
              </a:rPr>
              <a:t>.</a:t>
            </a:r>
            <a:endParaRPr lang="es-VE" sz="1200" i="1" dirty="0">
              <a:latin typeface="Times New Roman" panose="02020603050405020304" pitchFamily="18" charset="0"/>
              <a:cs typeface="Times New Roman" panose="02020603050405020304" pitchFamily="18" charset="0"/>
            </a:endParaRPr>
          </a:p>
        </p:txBody>
      </p:sp>
      <p:sp>
        <p:nvSpPr>
          <p:cNvPr id="9" name="CuadroTexto 8"/>
          <p:cNvSpPr txBox="1"/>
          <p:nvPr/>
        </p:nvSpPr>
        <p:spPr>
          <a:xfrm>
            <a:off x="1665728" y="471155"/>
            <a:ext cx="5812543" cy="1200329"/>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rtlCol="0">
            <a:spAutoFit/>
          </a:bodyPr>
          <a:lstStyle/>
          <a:p>
            <a:pPr algn="ctr"/>
            <a:r>
              <a:rPr lang="es-VE" sz="2400" dirty="0" smtClean="0">
                <a:latin typeface="Comic Sans MS" panose="030F0702030302020204" pitchFamily="66" charset="0"/>
              </a:rPr>
              <a:t>Animales libres de gérmenes están protegidos de obesidad inducida por dieta alta en grasa </a:t>
            </a:r>
            <a:endParaRPr lang="es-VE" sz="2400" dirty="0">
              <a:latin typeface="Comic Sans MS" panose="030F0702030302020204" pitchFamily="66" charset="0"/>
            </a:endParaRPr>
          </a:p>
        </p:txBody>
      </p:sp>
    </p:spTree>
    <p:extLst>
      <p:ext uri="{BB962C8B-B14F-4D97-AF65-F5344CB8AC3E}">
        <p14:creationId xmlns:p14="http://schemas.microsoft.com/office/powerpoint/2010/main" val="1867974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944" t="66635" b="-1"/>
          <a:stretch/>
        </p:blipFill>
        <p:spPr bwMode="auto">
          <a:xfrm>
            <a:off x="1773989" y="1844824"/>
            <a:ext cx="7046483"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2257289" y="5539705"/>
            <a:ext cx="5184576"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G. Clarke  et al. </a:t>
            </a:r>
            <a:r>
              <a:rPr lang="en-US" sz="1200" i="1" dirty="0" err="1" smtClean="0">
                <a:latin typeface="Times New Roman" panose="02020603050405020304" pitchFamily="18" charset="0"/>
                <a:cs typeface="Times New Roman" panose="02020603050405020304" pitchFamily="18" charset="0"/>
              </a:rPr>
              <a:t>Minireview</a:t>
            </a:r>
            <a:r>
              <a:rPr lang="en-US" sz="1200" i="1" dirty="0">
                <a:latin typeface="Times New Roman" panose="02020603050405020304" pitchFamily="18" charset="0"/>
                <a:cs typeface="Times New Roman" panose="02020603050405020304" pitchFamily="18" charset="0"/>
              </a:rPr>
              <a:t>: Gut Microbiota: The </a:t>
            </a:r>
            <a:r>
              <a:rPr lang="en-US" sz="1200" i="1" dirty="0" smtClean="0">
                <a:latin typeface="Times New Roman" panose="02020603050405020304" pitchFamily="18" charset="0"/>
                <a:cs typeface="Times New Roman" panose="02020603050405020304" pitchFamily="18" charset="0"/>
              </a:rPr>
              <a:t>Neglected </a:t>
            </a:r>
            <a:r>
              <a:rPr lang="es-VE" sz="1200" i="1" dirty="0" err="1" smtClean="0">
                <a:latin typeface="Times New Roman" panose="02020603050405020304" pitchFamily="18" charset="0"/>
                <a:cs typeface="Times New Roman" panose="02020603050405020304" pitchFamily="18" charset="0"/>
              </a:rPr>
              <a:t>Endocrine</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Organ</a:t>
            </a:r>
            <a:r>
              <a:rPr lang="es-VE" sz="1200" i="1" dirty="0" smtClean="0">
                <a:latin typeface="Times New Roman" panose="02020603050405020304" pitchFamily="18" charset="0"/>
                <a:cs typeface="Times New Roman" panose="02020603050405020304" pitchFamily="18" charset="0"/>
              </a:rPr>
              <a:t>. Molecular </a:t>
            </a:r>
            <a:r>
              <a:rPr lang="es-VE" sz="1200" i="1" dirty="0" err="1">
                <a:latin typeface="Times New Roman" panose="02020603050405020304" pitchFamily="18" charset="0"/>
                <a:cs typeface="Times New Roman" panose="02020603050405020304" pitchFamily="18" charset="0"/>
              </a:rPr>
              <a:t>Endocrinology</a:t>
            </a:r>
            <a:r>
              <a:rPr lang="es-VE" sz="1200" i="1" dirty="0">
                <a:latin typeface="Times New Roman" panose="02020603050405020304" pitchFamily="18" charset="0"/>
                <a:cs typeface="Times New Roman" panose="02020603050405020304" pitchFamily="18" charset="0"/>
              </a:rPr>
              <a:t> </a:t>
            </a:r>
            <a:r>
              <a:rPr lang="es-VE" sz="1200" dirty="0">
                <a:latin typeface="Times New Roman" panose="02020603050405020304" pitchFamily="18" charset="0"/>
                <a:cs typeface="Times New Roman" panose="02020603050405020304" pitchFamily="18" charset="0"/>
              </a:rPr>
              <a:t>28: 1221–1238, 2014</a:t>
            </a:r>
            <a:endParaRPr lang="es-VE" sz="1200" i="1" dirty="0">
              <a:latin typeface="Times New Roman" panose="02020603050405020304" pitchFamily="18" charset="0"/>
              <a:cs typeface="Times New Roman" panose="02020603050405020304" pitchFamily="18" charset="0"/>
            </a:endParaRPr>
          </a:p>
        </p:txBody>
      </p:sp>
      <p:sp>
        <p:nvSpPr>
          <p:cNvPr id="7" name="6 CuadroTexto"/>
          <p:cNvSpPr txBox="1"/>
          <p:nvPr/>
        </p:nvSpPr>
        <p:spPr>
          <a:xfrm>
            <a:off x="6660232" y="656953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CuadroTexto 7"/>
          <p:cNvSpPr txBox="1"/>
          <p:nvPr/>
        </p:nvSpPr>
        <p:spPr>
          <a:xfrm>
            <a:off x="2195736" y="1032487"/>
            <a:ext cx="5275804"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Ratón </a:t>
            </a:r>
            <a:r>
              <a:rPr lang="es-VE" sz="2400" dirty="0" err="1" smtClean="0">
                <a:latin typeface="Comic Sans MS" panose="030F0702030302020204" pitchFamily="66" charset="0"/>
              </a:rPr>
              <a:t>gnotobiótico</a:t>
            </a:r>
            <a:r>
              <a:rPr lang="es-VE" sz="2400" dirty="0" smtClean="0">
                <a:latin typeface="Comic Sans MS" panose="030F0702030302020204" pitchFamily="66" charset="0"/>
              </a:rPr>
              <a:t> </a:t>
            </a:r>
            <a:r>
              <a:rPr lang="es-VE" sz="2400" u="sng" dirty="0" smtClean="0">
                <a:latin typeface="Comic Sans MS" panose="030F0702030302020204" pitchFamily="66" charset="0"/>
              </a:rPr>
              <a:t>adopta </a:t>
            </a:r>
          </a:p>
          <a:p>
            <a:pPr algn="ctr"/>
            <a:r>
              <a:rPr lang="es-VE" sz="2400" dirty="0">
                <a:latin typeface="Comic Sans MS" panose="030F0702030302020204" pitchFamily="66" charset="0"/>
              </a:rPr>
              <a:t>F</a:t>
            </a:r>
            <a:r>
              <a:rPr lang="es-VE" sz="2400" dirty="0" smtClean="0">
                <a:latin typeface="Comic Sans MS" panose="030F0702030302020204" pitchFamily="66" charset="0"/>
              </a:rPr>
              <a:t>enotipo del Donante de microbiota</a:t>
            </a:r>
            <a:endParaRPr lang="es-VE" sz="2400" dirty="0">
              <a:latin typeface="Comic Sans MS" panose="030F0702030302020204" pitchFamily="66" charset="0"/>
            </a:endParaRPr>
          </a:p>
        </p:txBody>
      </p:sp>
      <p:sp>
        <p:nvSpPr>
          <p:cNvPr id="9" name="CuadroTexto 8"/>
          <p:cNvSpPr txBox="1"/>
          <p:nvPr/>
        </p:nvSpPr>
        <p:spPr>
          <a:xfrm>
            <a:off x="643526" y="2766444"/>
            <a:ext cx="1199367" cy="646331"/>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b="1" dirty="0" smtClean="0">
                <a:latin typeface="Comic Sans MS" panose="030F0702030302020204" pitchFamily="66" charset="0"/>
              </a:rPr>
              <a:t>Peso del </a:t>
            </a:r>
          </a:p>
          <a:p>
            <a:r>
              <a:rPr lang="es-VE" b="1" dirty="0" smtClean="0">
                <a:latin typeface="Comic Sans MS" panose="030F0702030302020204" pitchFamily="66" charset="0"/>
              </a:rPr>
              <a:t>donante</a:t>
            </a:r>
            <a:endParaRPr lang="es-VE" b="1" dirty="0">
              <a:latin typeface="Comic Sans MS" panose="030F0702030302020204" pitchFamily="66" charset="0"/>
            </a:endParaRPr>
          </a:p>
        </p:txBody>
      </p:sp>
      <p:sp>
        <p:nvSpPr>
          <p:cNvPr id="10" name="CuadroTexto 9"/>
          <p:cNvSpPr txBox="1"/>
          <p:nvPr/>
        </p:nvSpPr>
        <p:spPr>
          <a:xfrm>
            <a:off x="436704" y="3501008"/>
            <a:ext cx="1566454" cy="584775"/>
          </a:xfrm>
          <a:prstGeom prst="rect">
            <a:avLst/>
          </a:prstGeom>
          <a:solidFill>
            <a:schemeClr val="accent6">
              <a:lumMod val="40000"/>
              <a:lumOff val="60000"/>
            </a:schemeClr>
          </a:solidFill>
        </p:spPr>
        <p:txBody>
          <a:bodyPr wrap="none" rtlCol="0">
            <a:spAutoFit/>
          </a:bodyPr>
          <a:lstStyle/>
          <a:p>
            <a:r>
              <a:rPr lang="es-VE" sz="1600" b="1" dirty="0" smtClean="0">
                <a:latin typeface="Comic Sans MS" panose="030F0702030302020204" pitchFamily="66" charset="0"/>
              </a:rPr>
              <a:t>Transferencia</a:t>
            </a:r>
          </a:p>
          <a:p>
            <a:r>
              <a:rPr lang="es-VE" sz="1600" b="1" dirty="0">
                <a:latin typeface="Comic Sans MS" panose="030F0702030302020204" pitchFamily="66" charset="0"/>
              </a:rPr>
              <a:t>d</a:t>
            </a:r>
            <a:r>
              <a:rPr lang="es-VE" sz="1600" b="1" dirty="0" smtClean="0">
                <a:latin typeface="Comic Sans MS" panose="030F0702030302020204" pitchFamily="66" charset="0"/>
              </a:rPr>
              <a:t>e microbiota</a:t>
            </a:r>
            <a:endParaRPr lang="es-VE" sz="1600" b="1" dirty="0">
              <a:latin typeface="Comic Sans MS" panose="030F0702030302020204" pitchFamily="66" charset="0"/>
            </a:endParaRPr>
          </a:p>
        </p:txBody>
      </p:sp>
      <p:sp>
        <p:nvSpPr>
          <p:cNvPr id="11" name="CuadroTexto 10"/>
          <p:cNvSpPr txBox="1"/>
          <p:nvPr/>
        </p:nvSpPr>
        <p:spPr>
          <a:xfrm>
            <a:off x="673182" y="4142109"/>
            <a:ext cx="1140056" cy="830997"/>
          </a:xfrm>
          <a:prstGeom prst="rect">
            <a:avLst/>
          </a:prstGeom>
          <a:solidFill>
            <a:schemeClr val="accent6">
              <a:lumMod val="60000"/>
              <a:lumOff val="40000"/>
            </a:schemeClr>
          </a:solidFill>
        </p:spPr>
        <p:txBody>
          <a:bodyPr wrap="none" rtlCol="0">
            <a:spAutoFit/>
          </a:bodyPr>
          <a:lstStyle/>
          <a:p>
            <a:pPr algn="ctr"/>
            <a:r>
              <a:rPr lang="es-VE" sz="1600" b="1" dirty="0" smtClean="0">
                <a:latin typeface="Comic Sans MS" panose="030F0702030302020204" pitchFamily="66" charset="0"/>
              </a:rPr>
              <a:t>Adopción </a:t>
            </a:r>
          </a:p>
          <a:p>
            <a:pPr algn="ctr"/>
            <a:r>
              <a:rPr lang="es-VE" sz="1600" b="1" dirty="0" smtClean="0">
                <a:latin typeface="Comic Sans MS" panose="030F0702030302020204" pitchFamily="66" charset="0"/>
              </a:rPr>
              <a:t>del</a:t>
            </a:r>
          </a:p>
          <a:p>
            <a:pPr algn="ctr"/>
            <a:r>
              <a:rPr lang="es-VE" sz="1600" b="1" dirty="0" smtClean="0">
                <a:latin typeface="Comic Sans MS" panose="030F0702030302020204" pitchFamily="66" charset="0"/>
              </a:rPr>
              <a:t>fenotipo</a:t>
            </a:r>
            <a:endParaRPr lang="es-VE" sz="1600" b="1" dirty="0">
              <a:latin typeface="Comic Sans MS" panose="030F0702030302020204" pitchFamily="66" charset="0"/>
            </a:endParaRPr>
          </a:p>
        </p:txBody>
      </p:sp>
      <p:sp>
        <p:nvSpPr>
          <p:cNvPr id="2" name="Rectángulo 1"/>
          <p:cNvSpPr/>
          <p:nvPr/>
        </p:nvSpPr>
        <p:spPr>
          <a:xfrm>
            <a:off x="2422062" y="2997822"/>
            <a:ext cx="720080" cy="323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4983413" y="2997822"/>
            <a:ext cx="720080" cy="323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7116434" y="3004806"/>
            <a:ext cx="1066268" cy="316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 name="CuadroTexto 2"/>
          <p:cNvSpPr txBox="1"/>
          <p:nvPr/>
        </p:nvSpPr>
        <p:spPr>
          <a:xfrm>
            <a:off x="2335565" y="2978462"/>
            <a:ext cx="1196161" cy="369332"/>
          </a:xfrm>
          <a:prstGeom prst="rect">
            <a:avLst/>
          </a:prstGeom>
          <a:solidFill>
            <a:schemeClr val="tx2">
              <a:lumMod val="60000"/>
              <a:lumOff val="40000"/>
            </a:schemeClr>
          </a:solidFill>
        </p:spPr>
        <p:txBody>
          <a:bodyPr wrap="none" rtlCol="0">
            <a:spAutoFit/>
          </a:bodyPr>
          <a:lstStyle/>
          <a:p>
            <a:r>
              <a:rPr lang="es-VE" dirty="0" smtClean="0">
                <a:latin typeface="Comic Sans MS" panose="030F0702030302020204" pitchFamily="66" charset="0"/>
              </a:rPr>
              <a:t>NORMAL</a:t>
            </a:r>
            <a:endParaRPr lang="es-VE" dirty="0">
              <a:latin typeface="Comic Sans MS" panose="030F0702030302020204" pitchFamily="66" charset="0"/>
            </a:endParaRPr>
          </a:p>
        </p:txBody>
      </p:sp>
      <p:sp>
        <p:nvSpPr>
          <p:cNvPr id="14" name="CuadroTexto 13"/>
          <p:cNvSpPr txBox="1"/>
          <p:nvPr/>
        </p:nvSpPr>
        <p:spPr>
          <a:xfrm>
            <a:off x="4726317" y="2940320"/>
            <a:ext cx="1003801" cy="369332"/>
          </a:xfrm>
          <a:prstGeom prst="rect">
            <a:avLst/>
          </a:prstGeom>
          <a:solidFill>
            <a:schemeClr val="accent2">
              <a:lumMod val="40000"/>
              <a:lumOff val="60000"/>
            </a:schemeClr>
          </a:solidFill>
        </p:spPr>
        <p:txBody>
          <a:bodyPr wrap="none" rtlCol="0">
            <a:spAutoFit/>
          </a:bodyPr>
          <a:lstStyle/>
          <a:p>
            <a:r>
              <a:rPr lang="es-VE" b="1" dirty="0" smtClean="0">
                <a:latin typeface="Comic Sans MS" panose="030F0702030302020204" pitchFamily="66" charset="0"/>
              </a:rPr>
              <a:t>OBESO</a:t>
            </a:r>
            <a:endParaRPr lang="es-VE" b="1" dirty="0">
              <a:latin typeface="Comic Sans MS" panose="030F0702030302020204" pitchFamily="66" charset="0"/>
            </a:endParaRPr>
          </a:p>
        </p:txBody>
      </p:sp>
      <p:sp>
        <p:nvSpPr>
          <p:cNvPr id="15" name="CuadroTexto 14"/>
          <p:cNvSpPr txBox="1"/>
          <p:nvPr/>
        </p:nvSpPr>
        <p:spPr>
          <a:xfrm>
            <a:off x="7028503" y="2973954"/>
            <a:ext cx="1515158" cy="369332"/>
          </a:xfrm>
          <a:prstGeom prst="rect">
            <a:avLst/>
          </a:prstGeom>
          <a:solidFill>
            <a:schemeClr val="accent5">
              <a:lumMod val="40000"/>
              <a:lumOff val="60000"/>
            </a:schemeClr>
          </a:solidFill>
        </p:spPr>
        <p:txBody>
          <a:bodyPr wrap="none" rtlCol="0">
            <a:spAutoFit/>
          </a:bodyPr>
          <a:lstStyle/>
          <a:p>
            <a:r>
              <a:rPr lang="es-VE" dirty="0" smtClean="0">
                <a:latin typeface="Comic Sans MS" panose="030F0702030302020204" pitchFamily="66" charset="0"/>
              </a:rPr>
              <a:t>BAJO PESO</a:t>
            </a:r>
            <a:endParaRPr lang="es-VE" dirty="0">
              <a:latin typeface="Comic Sans MS" panose="030F0702030302020204" pitchFamily="66" charset="0"/>
            </a:endParaRPr>
          </a:p>
        </p:txBody>
      </p:sp>
      <p:sp>
        <p:nvSpPr>
          <p:cNvPr id="16" name="CuadroTexto 15"/>
          <p:cNvSpPr txBox="1"/>
          <p:nvPr/>
        </p:nvSpPr>
        <p:spPr>
          <a:xfrm>
            <a:off x="2292284" y="4725577"/>
            <a:ext cx="1239442" cy="461665"/>
          </a:xfrm>
          <a:prstGeom prst="rect">
            <a:avLst/>
          </a:prstGeom>
          <a:solidFill>
            <a:schemeClr val="tx2">
              <a:lumMod val="60000"/>
              <a:lumOff val="40000"/>
            </a:schemeClr>
          </a:solidFill>
        </p:spPr>
        <p:txBody>
          <a:bodyPr wrap="none" rtlCol="0">
            <a:spAutoFit/>
          </a:bodyPr>
          <a:lstStyle/>
          <a:p>
            <a:r>
              <a:rPr lang="es-VE" sz="2400" b="1" dirty="0" smtClean="0">
                <a:latin typeface="Comic Sans MS" panose="030F0702030302020204" pitchFamily="66" charset="0"/>
              </a:rPr>
              <a:t>Normal</a:t>
            </a:r>
            <a:endParaRPr lang="es-VE" sz="2400" b="1" dirty="0">
              <a:latin typeface="Comic Sans MS" panose="030F0702030302020204" pitchFamily="66" charset="0"/>
            </a:endParaRPr>
          </a:p>
        </p:txBody>
      </p:sp>
      <p:sp>
        <p:nvSpPr>
          <p:cNvPr id="17" name="CuadroTexto 16"/>
          <p:cNvSpPr txBox="1"/>
          <p:nvPr/>
        </p:nvSpPr>
        <p:spPr>
          <a:xfrm>
            <a:off x="4183848" y="4788924"/>
            <a:ext cx="2342308" cy="461665"/>
          </a:xfrm>
          <a:prstGeom prst="rect">
            <a:avLst/>
          </a:prstGeom>
          <a:solidFill>
            <a:schemeClr val="accent2">
              <a:lumMod val="40000"/>
              <a:lumOff val="60000"/>
            </a:schemeClr>
          </a:solidFill>
        </p:spPr>
        <p:txBody>
          <a:bodyPr wrap="none" rtlCol="0">
            <a:spAutoFit/>
          </a:bodyPr>
          <a:lstStyle/>
          <a:p>
            <a:r>
              <a:rPr lang="es-VE" sz="2400" b="1" dirty="0" smtClean="0">
                <a:effectLst>
                  <a:outerShdw blurRad="38100" dist="38100" dir="2700000" algn="tl">
                    <a:srgbClr val="000000">
                      <a:alpha val="43137"/>
                    </a:srgbClr>
                  </a:outerShdw>
                </a:effectLst>
                <a:latin typeface="Comic Sans MS" panose="030F0702030302020204" pitchFamily="66" charset="0"/>
              </a:rPr>
              <a:t>Se hace obeso</a:t>
            </a:r>
            <a:endParaRPr lang="es-VE" sz="2400" b="1" dirty="0">
              <a:effectLst>
                <a:outerShdw blurRad="38100" dist="38100" dir="2700000" algn="tl">
                  <a:srgbClr val="000000">
                    <a:alpha val="43137"/>
                  </a:srgbClr>
                </a:outerShdw>
              </a:effectLst>
              <a:latin typeface="Comic Sans MS" panose="030F0702030302020204" pitchFamily="66" charset="0"/>
            </a:endParaRPr>
          </a:p>
        </p:txBody>
      </p:sp>
      <p:sp>
        <p:nvSpPr>
          <p:cNvPr id="18" name="CuadroTexto 17"/>
          <p:cNvSpPr txBox="1"/>
          <p:nvPr/>
        </p:nvSpPr>
        <p:spPr>
          <a:xfrm>
            <a:off x="7005202" y="4788924"/>
            <a:ext cx="1422184" cy="369332"/>
          </a:xfrm>
          <a:prstGeom prst="rect">
            <a:avLst/>
          </a:prstGeom>
          <a:solidFill>
            <a:schemeClr val="accent5">
              <a:lumMod val="40000"/>
              <a:lumOff val="60000"/>
            </a:schemeClr>
          </a:solidFill>
        </p:spPr>
        <p:txBody>
          <a:bodyPr wrap="none" rtlCol="0">
            <a:spAutoFit/>
          </a:bodyPr>
          <a:lstStyle/>
          <a:p>
            <a:r>
              <a:rPr lang="es-VE" dirty="0" smtClean="0">
                <a:latin typeface="Comic Sans MS" panose="030F0702030302020204" pitchFamily="66" charset="0"/>
              </a:rPr>
              <a:t>Pierde peso</a:t>
            </a:r>
            <a:endParaRPr lang="es-VE" dirty="0">
              <a:latin typeface="Comic Sans MS" panose="030F0702030302020204" pitchFamily="66" charset="0"/>
            </a:endParaRPr>
          </a:p>
        </p:txBody>
      </p:sp>
      <p:sp>
        <p:nvSpPr>
          <p:cNvPr id="4" name="CuadroTexto 3"/>
          <p:cNvSpPr txBox="1"/>
          <p:nvPr/>
        </p:nvSpPr>
        <p:spPr>
          <a:xfrm>
            <a:off x="110955" y="2213575"/>
            <a:ext cx="1764276" cy="400110"/>
          </a:xfrm>
          <a:prstGeom prst="rect">
            <a:avLst/>
          </a:prstGeom>
          <a:noFill/>
          <a:ln w="28575">
            <a:solidFill>
              <a:srgbClr val="C00000"/>
            </a:solidFill>
          </a:ln>
          <a:effectLst>
            <a:outerShdw blurRad="50800" dist="38100" dir="2700000" algn="tl" rotWithShape="0">
              <a:prstClr val="black">
                <a:alpha val="40000"/>
              </a:prstClr>
            </a:outerShdw>
          </a:effectLst>
        </p:spPr>
        <p:txBody>
          <a:bodyPr wrap="square" rtlCol="0">
            <a:spAutoFit/>
          </a:bodyPr>
          <a:lstStyle/>
          <a:p>
            <a:pPr algn="ctr"/>
            <a:r>
              <a:rPr lang="es-VE" sz="2000" dirty="0" err="1" smtClean="0">
                <a:effectLst>
                  <a:outerShdw blurRad="38100" dist="38100" dir="2700000" algn="tl">
                    <a:srgbClr val="000000">
                      <a:alpha val="43137"/>
                    </a:srgbClr>
                  </a:outerShdw>
                </a:effectLst>
                <a:latin typeface="Comic Sans MS" panose="030F0702030302020204" pitchFamily="66" charset="0"/>
              </a:rPr>
              <a:t>Gnotobiótico</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23"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24" name="4 CuadroTexto"/>
          <p:cNvSpPr txBox="1"/>
          <p:nvPr/>
        </p:nvSpPr>
        <p:spPr>
          <a:xfrm>
            <a:off x="204985" y="519254"/>
            <a:ext cx="1283638" cy="1077218"/>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600" dirty="0" smtClean="0">
                <a:latin typeface="Comic Sans MS" pitchFamily="66" charset="0"/>
              </a:rPr>
              <a:t>Microbiota y </a:t>
            </a:r>
            <a:r>
              <a:rPr lang="es-VE" sz="1600" dirty="0" err="1" smtClean="0">
                <a:latin typeface="Comic Sans MS" pitchFamily="66" charset="0"/>
              </a:rPr>
              <a:t>Enf</a:t>
            </a:r>
            <a:r>
              <a:rPr lang="es-VE" sz="1600" dirty="0" smtClean="0">
                <a:latin typeface="Comic Sans MS" pitchFamily="66" charset="0"/>
              </a:rPr>
              <a:t>. Metabólica</a:t>
            </a:r>
          </a:p>
          <a:p>
            <a:r>
              <a:rPr lang="es-VE" sz="1600" dirty="0" smtClean="0">
                <a:effectLst>
                  <a:outerShdw blurRad="38100" dist="38100" dir="2700000" algn="tl">
                    <a:srgbClr val="000000">
                      <a:alpha val="43137"/>
                    </a:srgbClr>
                  </a:outerShdw>
                </a:effectLst>
                <a:latin typeface="Comic Sans MS" pitchFamily="66" charset="0"/>
              </a:rPr>
              <a:t>Obesidad </a:t>
            </a:r>
          </a:p>
        </p:txBody>
      </p:sp>
    </p:spTree>
    <p:extLst>
      <p:ext uri="{BB962C8B-B14F-4D97-AF65-F5344CB8AC3E}">
        <p14:creationId xmlns:p14="http://schemas.microsoft.com/office/powerpoint/2010/main" val="300378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4" grpId="0" animBg="1"/>
      <p:bldP spid="15" grpId="0" animBg="1"/>
      <p:bldP spid="17" grpId="0" animBg="1"/>
      <p:bldP spid="1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12335" y="2056881"/>
            <a:ext cx="6426715" cy="3554819"/>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endParaRPr lang="en-US" dirty="0">
              <a:latin typeface="Comic Sans MS" panose="030F0702030302020204" pitchFamily="66" charset="0"/>
            </a:endParaRPr>
          </a:p>
          <a:p>
            <a:pPr marL="285750" indent="-285750">
              <a:buFont typeface="Arial" panose="020B0604020202020204" pitchFamily="34" charset="0"/>
              <a:buChar char="•"/>
            </a:pPr>
            <a:r>
              <a:rPr lang="en-US" sz="2000" dirty="0" err="1" smtClean="0">
                <a:latin typeface="Comic Sans MS" panose="030F0702030302020204" pitchFamily="66" charset="0"/>
              </a:rPr>
              <a:t>Ratones</a:t>
            </a:r>
            <a:r>
              <a:rPr lang="en-US" sz="2000" dirty="0" smtClean="0">
                <a:latin typeface="Comic Sans MS" panose="030F0702030302020204" pitchFamily="66" charset="0"/>
              </a:rPr>
              <a:t> </a:t>
            </a:r>
            <a:r>
              <a:rPr lang="en-US" sz="2000" dirty="0" err="1" smtClean="0">
                <a:latin typeface="Comic Sans MS" panose="030F0702030302020204" pitchFamily="66" charset="0"/>
              </a:rPr>
              <a:t>previamente</a:t>
            </a:r>
            <a:r>
              <a:rPr lang="en-US" sz="2000" dirty="0" smtClean="0">
                <a:latin typeface="Comic Sans MS" panose="030F0702030302020204" pitchFamily="66" charset="0"/>
              </a:rPr>
              <a:t> </a:t>
            </a:r>
            <a:r>
              <a:rPr lang="en-US" sz="2000" dirty="0" err="1" smtClean="0">
                <a:latin typeface="Comic Sans MS" panose="030F0702030302020204" pitchFamily="66" charset="0"/>
              </a:rPr>
              <a:t>libres</a:t>
            </a:r>
            <a:r>
              <a:rPr lang="en-US" sz="2000" dirty="0" smtClean="0">
                <a:latin typeface="Comic Sans MS" panose="030F0702030302020204" pitchFamily="66" charset="0"/>
              </a:rPr>
              <a:t> de </a:t>
            </a:r>
            <a:r>
              <a:rPr lang="en-US" sz="2000" dirty="0" err="1" smtClean="0">
                <a:latin typeface="Comic Sans MS" panose="030F0702030302020204" pitchFamily="66" charset="0"/>
              </a:rPr>
              <a:t>gérmenes</a:t>
            </a:r>
            <a:r>
              <a:rPr lang="en-US" sz="2000" dirty="0" smtClean="0">
                <a:latin typeface="Comic Sans MS" panose="030F0702030302020204" pitchFamily="66" charset="0"/>
              </a:rPr>
              <a:t> </a:t>
            </a:r>
            <a:r>
              <a:rPr lang="en-US" sz="2000" dirty="0" err="1" smtClean="0">
                <a:latin typeface="Comic Sans MS" panose="030F0702030302020204" pitchFamily="66" charset="0"/>
              </a:rPr>
              <a:t>muestran</a:t>
            </a:r>
            <a:r>
              <a:rPr lang="en-US" sz="2000" dirty="0" smtClean="0">
                <a:latin typeface="Comic Sans MS" panose="030F0702030302020204" pitchFamily="66" charset="0"/>
              </a:rPr>
              <a:t> </a:t>
            </a:r>
            <a:r>
              <a:rPr lang="en-US" sz="2000" dirty="0" err="1" smtClean="0">
                <a:latin typeface="Comic Sans MS" panose="030F0702030302020204" pitchFamily="66" charset="0"/>
              </a:rPr>
              <a:t>fenotipo</a:t>
            </a:r>
            <a:r>
              <a:rPr lang="en-US" sz="2000" dirty="0" smtClean="0">
                <a:latin typeface="Comic Sans MS" panose="030F0702030302020204" pitchFamily="66" charset="0"/>
              </a:rPr>
              <a:t>:</a:t>
            </a:r>
          </a:p>
          <a:p>
            <a:pPr marL="285750" indent="-285750">
              <a:buFont typeface="Arial" panose="020B0604020202020204" pitchFamily="34" charset="0"/>
              <a:buChar char="•"/>
            </a:pPr>
            <a:endParaRPr lang="en-US" sz="800" b="1" dirty="0" smtClean="0">
              <a:latin typeface="Comic Sans MS" panose="030F0702030302020204" pitchFamily="66" charset="0"/>
            </a:endParaRPr>
          </a:p>
          <a:p>
            <a:pPr marL="285750" indent="-285750">
              <a:buFont typeface="Arial" panose="020B0604020202020204" pitchFamily="34" charset="0"/>
              <a:buChar char="•"/>
            </a:pPr>
            <a:r>
              <a:rPr lang="en-US" sz="2000" b="1" dirty="0" err="1" smtClean="0">
                <a:latin typeface="Comic Sans MS" panose="030F0702030302020204" pitchFamily="66" charset="0"/>
              </a:rPr>
              <a:t>Obeso</a:t>
            </a:r>
            <a:r>
              <a:rPr lang="en-US" sz="2000" b="1" dirty="0" smtClean="0">
                <a:latin typeface="Comic Sans MS" panose="030F0702030302020204" pitchFamily="66" charset="0"/>
              </a:rPr>
              <a:t> </a:t>
            </a:r>
            <a:r>
              <a:rPr lang="en-US" sz="2000" dirty="0" err="1" smtClean="0">
                <a:latin typeface="Comic Sans MS" panose="030F0702030302020204" pitchFamily="66" charset="0"/>
              </a:rPr>
              <a:t>cuando</a:t>
            </a:r>
            <a:r>
              <a:rPr lang="en-US" sz="2000" dirty="0" smtClean="0">
                <a:latin typeface="Comic Sans MS" panose="030F0702030302020204" pitchFamily="66" charset="0"/>
              </a:rPr>
              <a:t> </a:t>
            </a:r>
            <a:r>
              <a:rPr lang="en-US" sz="2000" dirty="0" err="1" smtClean="0">
                <a:latin typeface="Comic Sans MS" panose="030F0702030302020204" pitchFamily="66" charset="0"/>
              </a:rPr>
              <a:t>reciben</a:t>
            </a:r>
            <a:r>
              <a:rPr lang="en-US" sz="2000" dirty="0" smtClean="0">
                <a:latin typeface="Comic Sans MS" panose="030F0702030302020204" pitchFamily="66" charset="0"/>
              </a:rPr>
              <a:t> microbiota transplante de </a:t>
            </a:r>
            <a:r>
              <a:rPr lang="en-US" sz="2000" dirty="0" err="1" smtClean="0">
                <a:effectLst>
                  <a:outerShdw blurRad="38100" dist="38100" dir="2700000" algn="tl">
                    <a:srgbClr val="000000">
                      <a:alpha val="43137"/>
                    </a:srgbClr>
                  </a:outerShdw>
                </a:effectLst>
                <a:latin typeface="Comic Sans MS" panose="030F0702030302020204" pitchFamily="66" charset="0"/>
              </a:rPr>
              <a:t>ratones</a:t>
            </a:r>
            <a:r>
              <a:rPr lang="en-US" sz="2000" dirty="0" smtClean="0">
                <a:effectLst>
                  <a:outerShdw blurRad="38100" dist="38100" dir="2700000" algn="tl">
                    <a:srgbClr val="000000">
                      <a:alpha val="43137"/>
                    </a:srgbClr>
                  </a:outerShdw>
                </a:effectLst>
                <a:latin typeface="Comic Sans MS" panose="030F0702030302020204" pitchFamily="66" charset="0"/>
              </a:rPr>
              <a:t> </a:t>
            </a:r>
            <a:r>
              <a:rPr lang="en-US" sz="2000" dirty="0" err="1" smtClean="0">
                <a:effectLst>
                  <a:outerShdw blurRad="38100" dist="38100" dir="2700000" algn="tl">
                    <a:srgbClr val="000000">
                      <a:alpha val="43137"/>
                    </a:srgbClr>
                  </a:outerShdw>
                </a:effectLst>
                <a:latin typeface="Comic Sans MS" panose="030F0702030302020204" pitchFamily="66" charset="0"/>
              </a:rPr>
              <a:t>obesos</a:t>
            </a:r>
            <a:r>
              <a:rPr lang="en-US" sz="2000" dirty="0" smtClean="0">
                <a:effectLst>
                  <a:outerShdw blurRad="38100" dist="38100" dir="2700000" algn="tl">
                    <a:srgbClr val="000000">
                      <a:alpha val="43137"/>
                    </a:srgbClr>
                  </a:outerShdw>
                </a:effectLst>
                <a:latin typeface="Comic Sans MS" panose="030F0702030302020204" pitchFamily="66" charset="0"/>
              </a:rPr>
              <a:t> </a:t>
            </a:r>
            <a:r>
              <a:rPr lang="en-US" sz="2000" dirty="0" smtClean="0">
                <a:latin typeface="Comic Sans MS" panose="030F0702030302020204" pitchFamily="66" charset="0"/>
              </a:rPr>
              <a:t>o </a:t>
            </a:r>
            <a:r>
              <a:rPr lang="en-US" sz="2000" dirty="0" err="1" smtClean="0">
                <a:latin typeface="Comic Sans MS" panose="030F0702030302020204" pitchFamily="66" charset="0"/>
              </a:rPr>
              <a:t>cuando</a:t>
            </a:r>
            <a:r>
              <a:rPr lang="en-US" sz="2000" dirty="0" smtClean="0">
                <a:latin typeface="Comic Sans MS" panose="030F0702030302020204" pitchFamily="66" charset="0"/>
              </a:rPr>
              <a:t> </a:t>
            </a:r>
            <a:r>
              <a:rPr lang="en-US" sz="2000" dirty="0" err="1" smtClean="0">
                <a:latin typeface="Comic Sans MS" panose="030F0702030302020204" pitchFamily="66" charset="0"/>
              </a:rPr>
              <a:t>es</a:t>
            </a:r>
            <a:r>
              <a:rPr lang="en-US" sz="2000" dirty="0" smtClean="0">
                <a:latin typeface="Comic Sans MS" panose="030F0702030302020204" pitchFamily="66" charset="0"/>
              </a:rPr>
              <a:t> </a:t>
            </a:r>
            <a:r>
              <a:rPr lang="en-US" sz="2000" dirty="0" err="1" smtClean="0">
                <a:latin typeface="Comic Sans MS" panose="030F0702030302020204" pitchFamily="66" charset="0"/>
              </a:rPr>
              <a:t>humanizado</a:t>
            </a:r>
            <a:r>
              <a:rPr lang="en-US" sz="2000" dirty="0" smtClean="0">
                <a:latin typeface="Comic Sans MS" panose="030F0702030302020204" pitchFamily="66" charset="0"/>
              </a:rPr>
              <a:t> con microbiota de un </a:t>
            </a:r>
            <a:r>
              <a:rPr lang="en-US" sz="2000" dirty="0" err="1" smtClean="0">
                <a:effectLst>
                  <a:outerShdw blurRad="38100" dist="38100" dir="2700000" algn="tl">
                    <a:srgbClr val="000000">
                      <a:alpha val="43137"/>
                    </a:srgbClr>
                  </a:outerShdw>
                </a:effectLst>
                <a:latin typeface="Comic Sans MS" panose="030F0702030302020204" pitchFamily="66" charset="0"/>
              </a:rPr>
              <a:t>individuo</a:t>
            </a:r>
            <a:r>
              <a:rPr lang="en-US" sz="2000" dirty="0" smtClean="0">
                <a:effectLst>
                  <a:outerShdw blurRad="38100" dist="38100" dir="2700000" algn="tl">
                    <a:srgbClr val="000000">
                      <a:alpha val="43137"/>
                    </a:srgbClr>
                  </a:outerShdw>
                </a:effectLst>
                <a:latin typeface="Comic Sans MS" panose="030F0702030302020204" pitchFamily="66" charset="0"/>
              </a:rPr>
              <a:t> </a:t>
            </a:r>
            <a:r>
              <a:rPr lang="en-US" sz="2000" dirty="0" err="1" smtClean="0">
                <a:effectLst>
                  <a:outerShdw blurRad="38100" dist="38100" dir="2700000" algn="tl">
                    <a:srgbClr val="000000">
                      <a:alpha val="43137"/>
                    </a:srgbClr>
                  </a:outerShdw>
                </a:effectLst>
                <a:latin typeface="Comic Sans MS" panose="030F0702030302020204" pitchFamily="66" charset="0"/>
              </a:rPr>
              <a:t>obeso</a:t>
            </a:r>
            <a:r>
              <a:rPr lang="en-US" sz="2000" dirty="0" smtClean="0">
                <a:latin typeface="Comic Sans MS" panose="030F0702030302020204" pitchFamily="66" charset="0"/>
              </a:rPr>
              <a:t>. </a:t>
            </a:r>
          </a:p>
          <a:p>
            <a:pPr marL="285750" indent="-285750">
              <a:buFont typeface="Arial" panose="020B0604020202020204" pitchFamily="34" charset="0"/>
              <a:buChar char="•"/>
            </a:pPr>
            <a:endParaRPr lang="en-US" sz="900" dirty="0">
              <a:latin typeface="Comic Sans MS" panose="030F0702030302020204" pitchFamily="66" charset="0"/>
            </a:endParaRPr>
          </a:p>
          <a:p>
            <a:pPr marL="285750" indent="-285750">
              <a:buFont typeface="Arial" panose="020B0604020202020204" pitchFamily="34" charset="0"/>
              <a:buChar char="•"/>
            </a:pPr>
            <a:r>
              <a:rPr lang="en-US" sz="2000" b="1" dirty="0" err="1">
                <a:latin typeface="Comic Sans MS" panose="030F0702030302020204" pitchFamily="66" charset="0"/>
              </a:rPr>
              <a:t>P</a:t>
            </a:r>
            <a:r>
              <a:rPr lang="en-US" sz="2000" b="1" dirty="0" err="1" smtClean="0">
                <a:latin typeface="Comic Sans MS" panose="030F0702030302020204" pitchFamily="66" charset="0"/>
              </a:rPr>
              <a:t>ierden</a:t>
            </a:r>
            <a:r>
              <a:rPr lang="en-US" sz="2000" b="1" dirty="0" smtClean="0">
                <a:latin typeface="Comic Sans MS" panose="030F0702030302020204" pitchFamily="66" charset="0"/>
              </a:rPr>
              <a:t> peso </a:t>
            </a:r>
            <a:r>
              <a:rPr lang="en-US" sz="2000" dirty="0" err="1" smtClean="0">
                <a:latin typeface="Comic Sans MS" panose="030F0702030302020204" pitchFamily="66" charset="0"/>
              </a:rPr>
              <a:t>cuando</a:t>
            </a:r>
            <a:r>
              <a:rPr lang="en-US" sz="2000" dirty="0" smtClean="0">
                <a:latin typeface="Comic Sans MS" panose="030F0702030302020204" pitchFamily="66" charset="0"/>
              </a:rPr>
              <a:t> </a:t>
            </a:r>
            <a:r>
              <a:rPr lang="en-US" sz="2000" dirty="0" err="1" smtClean="0">
                <a:latin typeface="Comic Sans MS" panose="030F0702030302020204" pitchFamily="66" charset="0"/>
              </a:rPr>
              <a:t>reciben</a:t>
            </a:r>
            <a:r>
              <a:rPr lang="en-US" sz="2000" dirty="0" smtClean="0">
                <a:latin typeface="Comic Sans MS" panose="030F0702030302020204" pitchFamily="66" charset="0"/>
              </a:rPr>
              <a:t> </a:t>
            </a:r>
            <a:r>
              <a:rPr lang="en-US" sz="2000" dirty="0" err="1" smtClean="0">
                <a:latin typeface="Comic Sans MS" panose="030F0702030302020204" pitchFamily="66" charset="0"/>
              </a:rPr>
              <a:t>transferencia</a:t>
            </a:r>
            <a:r>
              <a:rPr lang="en-US" sz="2000" dirty="0" smtClean="0">
                <a:latin typeface="Comic Sans MS" panose="030F0702030302020204" pitchFamily="66" charset="0"/>
              </a:rPr>
              <a:t> de microbiota de </a:t>
            </a:r>
            <a:r>
              <a:rPr lang="en-US" sz="2000" dirty="0" err="1" smtClean="0">
                <a:latin typeface="Comic Sans MS" panose="030F0702030302020204" pitchFamily="66" charset="0"/>
              </a:rPr>
              <a:t>animales</a:t>
            </a:r>
            <a:r>
              <a:rPr lang="en-US" sz="2000" dirty="0" smtClean="0">
                <a:latin typeface="Comic Sans MS" panose="030F0702030302020204" pitchFamily="66" charset="0"/>
              </a:rPr>
              <a:t> </a:t>
            </a:r>
            <a:r>
              <a:rPr lang="en-US" sz="2000" dirty="0" err="1" smtClean="0">
                <a:latin typeface="Comic Sans MS" panose="030F0702030302020204" pitchFamily="66" charset="0"/>
              </a:rPr>
              <a:t>que</a:t>
            </a:r>
            <a:r>
              <a:rPr lang="en-US" sz="2000" dirty="0" smtClean="0">
                <a:latin typeface="Comic Sans MS" panose="030F0702030302020204" pitchFamily="66" charset="0"/>
              </a:rPr>
              <a:t> </a:t>
            </a:r>
            <a:r>
              <a:rPr lang="en-US" sz="2000" dirty="0" err="1" smtClean="0">
                <a:latin typeface="Comic Sans MS" panose="030F0702030302020204" pitchFamily="66" charset="0"/>
              </a:rPr>
              <a:t>han</a:t>
            </a:r>
            <a:r>
              <a:rPr lang="en-US" sz="2000" dirty="0" smtClean="0">
                <a:latin typeface="Comic Sans MS" panose="030F0702030302020204" pitchFamily="66" charset="0"/>
              </a:rPr>
              <a:t> </a:t>
            </a:r>
            <a:r>
              <a:rPr lang="en-US" sz="2000" dirty="0" err="1" smtClean="0">
                <a:latin typeface="Comic Sans MS" panose="030F0702030302020204" pitchFamily="66" charset="0"/>
              </a:rPr>
              <a:t>exhibido</a:t>
            </a:r>
            <a:r>
              <a:rPr lang="en-US" sz="2000" dirty="0" smtClean="0">
                <a:latin typeface="Comic Sans MS" panose="030F0702030302020204" pitchFamily="66" charset="0"/>
              </a:rPr>
              <a:t> </a:t>
            </a:r>
            <a:r>
              <a:rPr lang="en-US" sz="2000" dirty="0" err="1" smtClean="0">
                <a:latin typeface="Comic Sans MS" panose="030F0702030302020204" pitchFamily="66" charset="0"/>
              </a:rPr>
              <a:t>rápida</a:t>
            </a:r>
            <a:r>
              <a:rPr lang="en-US" sz="2000" dirty="0" smtClean="0">
                <a:latin typeface="Comic Sans MS" panose="030F0702030302020204" pitchFamily="66" charset="0"/>
              </a:rPr>
              <a:t> </a:t>
            </a:r>
            <a:r>
              <a:rPr lang="en-US" sz="2000" dirty="0" err="1" smtClean="0">
                <a:latin typeface="Comic Sans MS" panose="030F0702030302020204" pitchFamily="66" charset="0"/>
              </a:rPr>
              <a:t>pérdida</a:t>
            </a:r>
            <a:r>
              <a:rPr lang="en-US" sz="2000" dirty="0" smtClean="0">
                <a:latin typeface="Comic Sans MS" panose="030F0702030302020204" pitchFamily="66" charset="0"/>
              </a:rPr>
              <a:t> de peso </a:t>
            </a:r>
            <a:r>
              <a:rPr lang="en-US" sz="2000" b="1" dirty="0" err="1" smtClean="0">
                <a:latin typeface="Comic Sans MS" panose="030F0702030302020204" pitchFamily="66" charset="0"/>
              </a:rPr>
              <a:t>después</a:t>
            </a:r>
            <a:r>
              <a:rPr lang="en-US" sz="2000" b="1" dirty="0" smtClean="0">
                <a:latin typeface="Comic Sans MS" panose="030F0702030302020204" pitchFamily="66" charset="0"/>
              </a:rPr>
              <a:t> de </a:t>
            </a:r>
            <a:r>
              <a:rPr lang="en-US" sz="2000" b="1" dirty="0" err="1" smtClean="0">
                <a:latin typeface="Comic Sans MS" panose="030F0702030302020204" pitchFamily="66" charset="0"/>
              </a:rPr>
              <a:t>cirugía</a:t>
            </a:r>
            <a:r>
              <a:rPr lang="en-US" sz="2000" b="1" dirty="0" smtClean="0">
                <a:latin typeface="Comic Sans MS" panose="030F0702030302020204" pitchFamily="66" charset="0"/>
              </a:rPr>
              <a:t> </a:t>
            </a:r>
            <a:r>
              <a:rPr lang="en-US" sz="2000" b="1" dirty="0" err="1" smtClean="0">
                <a:latin typeface="Comic Sans MS" panose="030F0702030302020204" pitchFamily="66" charset="0"/>
              </a:rPr>
              <a:t>por</a:t>
            </a:r>
            <a:r>
              <a:rPr lang="en-US" sz="2000" b="1" dirty="0" smtClean="0">
                <a:latin typeface="Comic Sans MS" panose="030F0702030302020204" pitchFamily="66" charset="0"/>
              </a:rPr>
              <a:t> </a:t>
            </a:r>
            <a:r>
              <a:rPr lang="en-US" sz="2000" b="1" i="1" dirty="0" smtClean="0">
                <a:latin typeface="Comic Sans MS" panose="030F0702030302020204" pitchFamily="66" charset="0"/>
              </a:rPr>
              <a:t>bypass</a:t>
            </a:r>
            <a:r>
              <a:rPr lang="en-US" sz="2000" b="1" dirty="0" smtClean="0">
                <a:latin typeface="Comic Sans MS" panose="030F0702030302020204" pitchFamily="66" charset="0"/>
              </a:rPr>
              <a:t> </a:t>
            </a:r>
            <a:r>
              <a:rPr lang="en-US" sz="2000" b="1" dirty="0" err="1" smtClean="0">
                <a:latin typeface="Comic Sans MS" panose="030F0702030302020204" pitchFamily="66" charset="0"/>
              </a:rPr>
              <a:t>gástrico</a:t>
            </a:r>
            <a:r>
              <a:rPr lang="en-US" sz="2000" b="1" dirty="0" smtClean="0">
                <a:latin typeface="Comic Sans MS" panose="030F0702030302020204" pitchFamily="66" charset="0"/>
              </a:rPr>
              <a:t>.</a:t>
            </a:r>
          </a:p>
          <a:p>
            <a:pPr marL="285750" indent="-285750">
              <a:buFont typeface="Arial" panose="020B0604020202020204" pitchFamily="34" charset="0"/>
              <a:buChar char="•"/>
            </a:pPr>
            <a:endParaRPr lang="es-VE" sz="1000" dirty="0">
              <a:latin typeface="Comic Sans MS" panose="030F0702030302020204" pitchFamily="66" charset="0"/>
            </a:endParaRPr>
          </a:p>
        </p:txBody>
      </p:sp>
      <p:sp>
        <p:nvSpPr>
          <p:cNvPr id="6" name="7 CuadroTexto"/>
          <p:cNvSpPr txBox="1"/>
          <p:nvPr/>
        </p:nvSpPr>
        <p:spPr>
          <a:xfrm>
            <a:off x="6444208" y="6453336"/>
            <a:ext cx="2606804" cy="261610"/>
          </a:xfrm>
          <a:prstGeom prst="rect">
            <a:avLst/>
          </a:prstGeom>
          <a:noFill/>
        </p:spPr>
        <p:txBody>
          <a:bodyPr wrap="none" rtlCol="0">
            <a:spAutoFit/>
          </a:bodyPr>
          <a:lstStyle/>
          <a:p>
            <a:r>
              <a:rPr lang="es-VE" sz="11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100" dirty="0">
              <a:solidFill>
                <a:schemeClr val="bg1">
                  <a:lumMod val="65000"/>
                </a:schemeClr>
              </a:solidFill>
              <a:latin typeface="Arial" panose="020B0604020202020204" pitchFamily="34" charset="0"/>
              <a:cs typeface="Arial" panose="020B0604020202020204" pitchFamily="34" charset="0"/>
            </a:endParaRPr>
          </a:p>
        </p:txBody>
      </p:sp>
      <p:sp>
        <p:nvSpPr>
          <p:cNvPr id="10"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11" name="4 CuadroTexto"/>
          <p:cNvSpPr txBox="1"/>
          <p:nvPr/>
        </p:nvSpPr>
        <p:spPr>
          <a:xfrm>
            <a:off x="204985" y="519254"/>
            <a:ext cx="1283638" cy="1077218"/>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600" dirty="0" smtClean="0">
                <a:latin typeface="Comic Sans MS" pitchFamily="66" charset="0"/>
              </a:rPr>
              <a:t>Microbiota y </a:t>
            </a:r>
            <a:r>
              <a:rPr lang="es-VE" sz="1600" dirty="0" err="1" smtClean="0">
                <a:latin typeface="Comic Sans MS" pitchFamily="66" charset="0"/>
              </a:rPr>
              <a:t>Enf</a:t>
            </a:r>
            <a:r>
              <a:rPr lang="es-VE" sz="1600" dirty="0" smtClean="0">
                <a:latin typeface="Comic Sans MS" pitchFamily="66" charset="0"/>
              </a:rPr>
              <a:t>. Metabólica</a:t>
            </a:r>
          </a:p>
          <a:p>
            <a:r>
              <a:rPr lang="es-VE" sz="1600" dirty="0" smtClean="0">
                <a:effectLst>
                  <a:outerShdw blurRad="38100" dist="38100" dir="2700000" algn="tl">
                    <a:srgbClr val="000000">
                      <a:alpha val="43137"/>
                    </a:srgbClr>
                  </a:outerShdw>
                </a:effectLst>
                <a:latin typeface="Comic Sans MS" pitchFamily="66" charset="0"/>
              </a:rPr>
              <a:t>Obesidad </a:t>
            </a:r>
          </a:p>
        </p:txBody>
      </p:sp>
      <p:sp>
        <p:nvSpPr>
          <p:cNvPr id="7" name="3 Rectángulo"/>
          <p:cNvSpPr/>
          <p:nvPr/>
        </p:nvSpPr>
        <p:spPr>
          <a:xfrm>
            <a:off x="1979712" y="5801685"/>
            <a:ext cx="5184576"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G. Clarke  et al. </a:t>
            </a:r>
            <a:r>
              <a:rPr lang="en-US" sz="1200" i="1" dirty="0" err="1" smtClean="0">
                <a:latin typeface="Times New Roman" panose="02020603050405020304" pitchFamily="18" charset="0"/>
                <a:cs typeface="Times New Roman" panose="02020603050405020304" pitchFamily="18" charset="0"/>
              </a:rPr>
              <a:t>Minireview</a:t>
            </a:r>
            <a:r>
              <a:rPr lang="en-US" sz="1200" i="1" dirty="0">
                <a:latin typeface="Times New Roman" panose="02020603050405020304" pitchFamily="18" charset="0"/>
                <a:cs typeface="Times New Roman" panose="02020603050405020304" pitchFamily="18" charset="0"/>
              </a:rPr>
              <a:t>: Gut Microbiota: The </a:t>
            </a:r>
            <a:r>
              <a:rPr lang="en-US" sz="1200" i="1" dirty="0" smtClean="0">
                <a:latin typeface="Times New Roman" panose="02020603050405020304" pitchFamily="18" charset="0"/>
                <a:cs typeface="Times New Roman" panose="02020603050405020304" pitchFamily="18" charset="0"/>
              </a:rPr>
              <a:t>Neglected </a:t>
            </a:r>
            <a:r>
              <a:rPr lang="es-VE" sz="1200" i="1" dirty="0" err="1" smtClean="0">
                <a:latin typeface="Times New Roman" panose="02020603050405020304" pitchFamily="18" charset="0"/>
                <a:cs typeface="Times New Roman" panose="02020603050405020304" pitchFamily="18" charset="0"/>
              </a:rPr>
              <a:t>Endocrine</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Organ</a:t>
            </a:r>
            <a:r>
              <a:rPr lang="es-VE" sz="1200" i="1" dirty="0" smtClean="0">
                <a:latin typeface="Times New Roman" panose="02020603050405020304" pitchFamily="18" charset="0"/>
                <a:cs typeface="Times New Roman" panose="02020603050405020304" pitchFamily="18" charset="0"/>
              </a:rPr>
              <a:t>. Molecular </a:t>
            </a:r>
            <a:r>
              <a:rPr lang="es-VE" sz="1200" i="1" dirty="0" err="1">
                <a:latin typeface="Times New Roman" panose="02020603050405020304" pitchFamily="18" charset="0"/>
                <a:cs typeface="Times New Roman" panose="02020603050405020304" pitchFamily="18" charset="0"/>
              </a:rPr>
              <a:t>Endocrinology</a:t>
            </a:r>
            <a:r>
              <a:rPr lang="es-VE" sz="1200" i="1" dirty="0">
                <a:latin typeface="Times New Roman" panose="02020603050405020304" pitchFamily="18" charset="0"/>
                <a:cs typeface="Times New Roman" panose="02020603050405020304" pitchFamily="18" charset="0"/>
              </a:rPr>
              <a:t> </a:t>
            </a:r>
            <a:r>
              <a:rPr lang="es-VE" sz="1200" b="1" dirty="0" smtClean="0">
                <a:latin typeface="Times New Roman" panose="02020603050405020304" pitchFamily="18" charset="0"/>
                <a:cs typeface="Times New Roman" panose="02020603050405020304" pitchFamily="18" charset="0"/>
              </a:rPr>
              <a:t>2014</a:t>
            </a:r>
            <a:r>
              <a:rPr lang="es-VE" sz="1200" i="1" dirty="0" smtClean="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28</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1221–1238</a:t>
            </a:r>
            <a:r>
              <a:rPr lang="es-VE" sz="1200" dirty="0">
                <a:latin typeface="Times New Roman" panose="02020603050405020304" pitchFamily="18" charset="0"/>
                <a:cs typeface="Times New Roman" panose="02020603050405020304" pitchFamily="18" charset="0"/>
              </a:rPr>
              <a:t>.</a:t>
            </a:r>
            <a:endParaRPr lang="es-VE" sz="1200" i="1" dirty="0">
              <a:latin typeface="Times New Roman" panose="02020603050405020304" pitchFamily="18" charset="0"/>
              <a:cs typeface="Times New Roman" panose="02020603050405020304" pitchFamily="18" charset="0"/>
            </a:endParaRPr>
          </a:p>
        </p:txBody>
      </p:sp>
      <p:sp>
        <p:nvSpPr>
          <p:cNvPr id="8" name="CuadroTexto 7"/>
          <p:cNvSpPr txBox="1"/>
          <p:nvPr/>
        </p:nvSpPr>
        <p:spPr>
          <a:xfrm>
            <a:off x="2195736" y="1032487"/>
            <a:ext cx="5275804"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Ratón </a:t>
            </a:r>
            <a:r>
              <a:rPr lang="es-VE" sz="2400" dirty="0" err="1" smtClean="0">
                <a:latin typeface="Comic Sans MS" panose="030F0702030302020204" pitchFamily="66" charset="0"/>
              </a:rPr>
              <a:t>gnotobiótico</a:t>
            </a:r>
            <a:r>
              <a:rPr lang="es-VE" sz="2400" dirty="0" smtClean="0">
                <a:latin typeface="Comic Sans MS" panose="030F0702030302020204" pitchFamily="66" charset="0"/>
              </a:rPr>
              <a:t> </a:t>
            </a:r>
            <a:r>
              <a:rPr lang="es-VE" sz="2400" u="sng" dirty="0" smtClean="0">
                <a:latin typeface="Comic Sans MS" panose="030F0702030302020204" pitchFamily="66" charset="0"/>
              </a:rPr>
              <a:t>adopta </a:t>
            </a:r>
          </a:p>
          <a:p>
            <a:pPr algn="ctr"/>
            <a:r>
              <a:rPr lang="es-VE" sz="2400" dirty="0">
                <a:latin typeface="Comic Sans MS" panose="030F0702030302020204" pitchFamily="66" charset="0"/>
              </a:rPr>
              <a:t>F</a:t>
            </a:r>
            <a:r>
              <a:rPr lang="es-VE" sz="2400" dirty="0" smtClean="0">
                <a:latin typeface="Comic Sans MS" panose="030F0702030302020204" pitchFamily="66" charset="0"/>
              </a:rPr>
              <a:t>enotipo del Donante de microbiota</a:t>
            </a:r>
            <a:endParaRPr lang="es-VE" sz="2400" dirty="0">
              <a:latin typeface="Comic Sans MS" panose="030F0702030302020204" pitchFamily="66" charset="0"/>
            </a:endParaRPr>
          </a:p>
        </p:txBody>
      </p:sp>
    </p:spTree>
    <p:extLst>
      <p:ext uri="{BB962C8B-B14F-4D97-AF65-F5344CB8AC3E}">
        <p14:creationId xmlns:p14="http://schemas.microsoft.com/office/powerpoint/2010/main" val="324441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CuadroTexto"/>
          <p:cNvSpPr txBox="1"/>
          <p:nvPr/>
        </p:nvSpPr>
        <p:spPr>
          <a:xfrm>
            <a:off x="5940152" y="5348761"/>
            <a:ext cx="2952328" cy="1200329"/>
          </a:xfrm>
          <a:prstGeom prst="rect">
            <a:avLst/>
          </a:prstGeom>
          <a:noFill/>
        </p:spPr>
        <p:txBody>
          <a:bodyPr wrap="square" rtlCol="0">
            <a:spAutoFit/>
          </a:bodyPr>
          <a:lstStyle/>
          <a:p>
            <a:pPr algn="r"/>
            <a:r>
              <a:rPr lang="es-VE" dirty="0" smtClean="0">
                <a:solidFill>
                  <a:schemeClr val="bg1"/>
                </a:solidFill>
              </a:rPr>
              <a:t>Ximena Páez</a:t>
            </a:r>
          </a:p>
          <a:p>
            <a:pPr algn="r"/>
            <a:r>
              <a:rPr lang="es-VE" dirty="0" err="1" smtClean="0">
                <a:solidFill>
                  <a:schemeClr val="bg1"/>
                </a:solidFill>
              </a:rPr>
              <a:t>Lab</a:t>
            </a:r>
            <a:r>
              <a:rPr lang="es-VE" dirty="0" smtClean="0">
                <a:solidFill>
                  <a:schemeClr val="bg1"/>
                </a:solidFill>
              </a:rPr>
              <a:t>. Fisiología de la Conducta </a:t>
            </a:r>
          </a:p>
          <a:p>
            <a:pPr algn="r"/>
            <a:r>
              <a:rPr lang="es-VE" dirty="0" smtClean="0">
                <a:solidFill>
                  <a:schemeClr val="bg1"/>
                </a:solidFill>
              </a:rPr>
              <a:t>Facultad de Medicina ULA</a:t>
            </a:r>
          </a:p>
          <a:p>
            <a:pPr algn="r"/>
            <a:r>
              <a:rPr lang="es-VE" dirty="0" smtClean="0">
                <a:solidFill>
                  <a:schemeClr val="bg1"/>
                </a:solidFill>
              </a:rPr>
              <a:t>2019</a:t>
            </a:r>
            <a:endParaRPr lang="es-VE" dirty="0">
              <a:solidFill>
                <a:schemeClr val="bg1"/>
              </a:solidFill>
            </a:endParaRPr>
          </a:p>
        </p:txBody>
      </p:sp>
      <p:sp>
        <p:nvSpPr>
          <p:cNvPr id="4" name="3 CuadroTexto"/>
          <p:cNvSpPr txBox="1"/>
          <p:nvPr/>
        </p:nvSpPr>
        <p:spPr>
          <a:xfrm>
            <a:off x="1039602" y="2182505"/>
            <a:ext cx="7104829" cy="2492990"/>
          </a:xfrm>
          <a:prstGeom prst="rect">
            <a:avLst/>
          </a:prstGeom>
          <a:solidFill>
            <a:schemeClr val="accent6">
              <a:lumMod val="75000"/>
            </a:schemeClr>
          </a:solidFill>
          <a:ln w="38100">
            <a:solidFill>
              <a:srgbClr val="0047D6"/>
            </a:solidFill>
          </a:ln>
          <a:effectLst>
            <a:glow rad="101600">
              <a:schemeClr val="accent5">
                <a:satMod val="175000"/>
                <a:alpha val="40000"/>
              </a:schemeClr>
            </a:glow>
            <a:outerShdw blurRad="50800" dist="38100" dir="2700000" algn="tl" rotWithShape="0">
              <a:prstClr val="black">
                <a:alpha val="40000"/>
              </a:prstClr>
            </a:outerShdw>
          </a:effectLst>
        </p:spPr>
        <p:txBody>
          <a:bodyPr wrap="none" rtlCol="0">
            <a:spAutoFit/>
          </a:bodyPr>
          <a:lstStyle/>
          <a:p>
            <a:pPr algn="ctr"/>
            <a:r>
              <a:rPr lang="es-VE" sz="5400" dirty="0" smtClean="0">
                <a:effectLst>
                  <a:outerShdw blurRad="38100" dist="38100" dir="2700000" algn="tl">
                    <a:srgbClr val="000000">
                      <a:alpha val="43137"/>
                    </a:srgbClr>
                  </a:outerShdw>
                </a:effectLst>
                <a:latin typeface="Comic Sans MS" panose="030F0702030302020204" pitchFamily="66" charset="0"/>
              </a:rPr>
              <a:t>II</a:t>
            </a:r>
          </a:p>
          <a:p>
            <a:pPr algn="ctr"/>
            <a:r>
              <a:rPr lang="es-VE" sz="6000" dirty="0" err="1" smtClean="0">
                <a:effectLst>
                  <a:outerShdw blurRad="38100" dist="38100" dir="2700000" algn="tl">
                    <a:srgbClr val="000000">
                      <a:alpha val="43137"/>
                    </a:srgbClr>
                  </a:outerShdw>
                </a:effectLst>
                <a:latin typeface="Comic Sans MS" panose="030F0702030302020204" pitchFamily="66" charset="0"/>
              </a:rPr>
              <a:t>Microbiota</a:t>
            </a:r>
            <a:r>
              <a:rPr lang="es-VE" sz="6000" dirty="0" smtClean="0">
                <a:effectLst>
                  <a:outerShdw blurRad="38100" dist="38100" dir="2700000" algn="tl">
                    <a:srgbClr val="000000">
                      <a:alpha val="43137"/>
                    </a:srgbClr>
                  </a:outerShdw>
                </a:effectLst>
                <a:latin typeface="Comic Sans MS" panose="030F0702030302020204" pitchFamily="66" charset="0"/>
              </a:rPr>
              <a:t> Humano</a:t>
            </a:r>
          </a:p>
          <a:p>
            <a:pPr algn="ctr"/>
            <a:r>
              <a:rPr lang="es-VE" sz="3600" dirty="0" smtClean="0">
                <a:effectLst>
                  <a:outerShdw blurRad="38100" dist="38100" dir="2700000" algn="tl">
                    <a:srgbClr val="000000">
                      <a:alpha val="43137"/>
                    </a:srgbClr>
                  </a:outerShdw>
                </a:effectLst>
                <a:latin typeface="Comic Sans MS" panose="030F0702030302020204" pitchFamily="66" charset="0"/>
              </a:rPr>
              <a:t>Relación con enfermedad</a:t>
            </a:r>
          </a:p>
        </p:txBody>
      </p:sp>
    </p:spTree>
    <p:extLst>
      <p:ext uri="{BB962C8B-B14F-4D97-AF65-F5344CB8AC3E}">
        <p14:creationId xmlns:p14="http://schemas.microsoft.com/office/powerpoint/2010/main" val="2555923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Mis Documentos\EN PROCESO 2013-2014\MICROBIOMA SEMINARIO 2015\PWPT MICROBIOTA\PRESENTACIONES\obese and lean twins.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t="4178" b="54471"/>
          <a:stretch/>
        </p:blipFill>
        <p:spPr bwMode="auto">
          <a:xfrm>
            <a:off x="830727" y="1932575"/>
            <a:ext cx="7570110" cy="4032448"/>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6741183" y="6515494"/>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Rectángulo 1"/>
          <p:cNvSpPr/>
          <p:nvPr/>
        </p:nvSpPr>
        <p:spPr>
          <a:xfrm>
            <a:off x="1519438" y="3588759"/>
            <a:ext cx="108012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 name="Rectángulo 4"/>
          <p:cNvSpPr/>
          <p:nvPr/>
        </p:nvSpPr>
        <p:spPr>
          <a:xfrm>
            <a:off x="1519438" y="5625330"/>
            <a:ext cx="108012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Rectángulo 5"/>
          <p:cNvSpPr/>
          <p:nvPr/>
        </p:nvSpPr>
        <p:spPr>
          <a:xfrm>
            <a:off x="2748209" y="3469906"/>
            <a:ext cx="1080120" cy="5977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Rectángulo 6"/>
          <p:cNvSpPr/>
          <p:nvPr/>
        </p:nvSpPr>
        <p:spPr>
          <a:xfrm>
            <a:off x="4075722" y="3495069"/>
            <a:ext cx="1332148" cy="453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 name="CuadroTexto 3"/>
          <p:cNvSpPr txBox="1"/>
          <p:nvPr/>
        </p:nvSpPr>
        <p:spPr>
          <a:xfrm>
            <a:off x="843739" y="1513141"/>
            <a:ext cx="1274708" cy="769441"/>
          </a:xfrm>
          <a:prstGeom prst="rect">
            <a:avLst/>
          </a:prstGeom>
          <a:solidFill>
            <a:schemeClr val="accent2">
              <a:lumMod val="60000"/>
              <a:lumOff val="40000"/>
            </a:schemeClr>
          </a:solidFill>
        </p:spPr>
        <p:txBody>
          <a:bodyPr wrap="none" rtlCol="0">
            <a:spAutoFit/>
          </a:bodyPr>
          <a:lstStyle/>
          <a:p>
            <a:r>
              <a:rPr lang="es-VE" sz="2000" dirty="0" smtClean="0">
                <a:latin typeface="Comic Sans MS" panose="030F0702030302020204" pitchFamily="66" charset="0"/>
              </a:rPr>
              <a:t>Gemelo </a:t>
            </a:r>
          </a:p>
          <a:p>
            <a:r>
              <a:rPr lang="es-VE" sz="2400" b="1" dirty="0" smtClean="0">
                <a:latin typeface="Comic Sans MS" panose="030F0702030302020204" pitchFamily="66" charset="0"/>
              </a:rPr>
              <a:t>OBESO</a:t>
            </a:r>
            <a:endParaRPr lang="es-VE" sz="2400" b="1" dirty="0">
              <a:latin typeface="Comic Sans MS" panose="030F0702030302020204" pitchFamily="66" charset="0"/>
            </a:endParaRPr>
          </a:p>
        </p:txBody>
      </p:sp>
      <p:sp>
        <p:nvSpPr>
          <p:cNvPr id="10" name="CuadroTexto 9"/>
          <p:cNvSpPr txBox="1"/>
          <p:nvPr/>
        </p:nvSpPr>
        <p:spPr>
          <a:xfrm>
            <a:off x="759028" y="3852110"/>
            <a:ext cx="1342034" cy="769441"/>
          </a:xfrm>
          <a:prstGeom prst="rect">
            <a:avLst/>
          </a:prstGeom>
          <a:solidFill>
            <a:srgbClr val="00B0F0"/>
          </a:solidFill>
        </p:spPr>
        <p:txBody>
          <a:bodyPr wrap="none" rtlCol="0">
            <a:spAutoFit/>
          </a:bodyPr>
          <a:lstStyle/>
          <a:p>
            <a:r>
              <a:rPr lang="es-VE" sz="2000" dirty="0" smtClean="0">
                <a:latin typeface="Comic Sans MS" panose="030F0702030302020204" pitchFamily="66" charset="0"/>
              </a:rPr>
              <a:t>Gemelo </a:t>
            </a:r>
          </a:p>
          <a:p>
            <a:r>
              <a:rPr lang="es-VE" sz="2400" b="1" dirty="0" smtClean="0">
                <a:latin typeface="Comic Sans MS" panose="030F0702030302020204" pitchFamily="66" charset="0"/>
              </a:rPr>
              <a:t>Delgado</a:t>
            </a:r>
            <a:endParaRPr lang="es-VE" sz="2400" b="1" dirty="0">
              <a:latin typeface="Comic Sans MS" panose="030F0702030302020204" pitchFamily="66" charset="0"/>
            </a:endParaRPr>
          </a:p>
        </p:txBody>
      </p:sp>
      <p:sp>
        <p:nvSpPr>
          <p:cNvPr id="11" name="CuadroTexto 10"/>
          <p:cNvSpPr txBox="1"/>
          <p:nvPr/>
        </p:nvSpPr>
        <p:spPr>
          <a:xfrm>
            <a:off x="2783939" y="1644543"/>
            <a:ext cx="1588897" cy="646331"/>
          </a:xfrm>
          <a:prstGeom prst="rect">
            <a:avLst/>
          </a:prstGeom>
          <a:noFill/>
        </p:spPr>
        <p:txBody>
          <a:bodyPr wrap="none" rtlCol="0">
            <a:spAutoFit/>
          </a:bodyPr>
          <a:lstStyle/>
          <a:p>
            <a:r>
              <a:rPr lang="es-VE" b="1" dirty="0" smtClean="0">
                <a:latin typeface="Comic Sans MS" panose="030F0702030302020204" pitchFamily="66" charset="0"/>
              </a:rPr>
              <a:t>Transplante </a:t>
            </a:r>
          </a:p>
          <a:p>
            <a:r>
              <a:rPr lang="es-VE" b="1" dirty="0" smtClean="0">
                <a:latin typeface="Comic Sans MS" panose="030F0702030302020204" pitchFamily="66" charset="0"/>
              </a:rPr>
              <a:t>microbiota</a:t>
            </a:r>
            <a:endParaRPr lang="es-VE" b="1" dirty="0">
              <a:latin typeface="Comic Sans MS" panose="030F0702030302020204" pitchFamily="66" charset="0"/>
            </a:endParaRPr>
          </a:p>
        </p:txBody>
      </p:sp>
      <p:sp>
        <p:nvSpPr>
          <p:cNvPr id="12" name="CuadroTexto 11"/>
          <p:cNvSpPr txBox="1"/>
          <p:nvPr/>
        </p:nvSpPr>
        <p:spPr>
          <a:xfrm>
            <a:off x="4231342" y="3352397"/>
            <a:ext cx="1218603" cy="1200329"/>
          </a:xfrm>
          <a:prstGeom prst="rect">
            <a:avLst/>
          </a:prstGeom>
          <a:noFill/>
        </p:spPr>
        <p:txBody>
          <a:bodyPr wrap="none" rtlCol="0">
            <a:spAutoFit/>
          </a:bodyPr>
          <a:lstStyle/>
          <a:p>
            <a:r>
              <a:rPr lang="es-VE" b="1" dirty="0" smtClean="0">
                <a:latin typeface="Comic Sans MS" panose="030F0702030302020204" pitchFamily="66" charset="0"/>
              </a:rPr>
              <a:t>Ratón </a:t>
            </a:r>
          </a:p>
          <a:p>
            <a:r>
              <a:rPr lang="es-VE" b="1" dirty="0">
                <a:latin typeface="Comic Sans MS" panose="030F0702030302020204" pitchFamily="66" charset="0"/>
              </a:rPr>
              <a:t>r</a:t>
            </a:r>
            <a:r>
              <a:rPr lang="es-VE" b="1" dirty="0" smtClean="0">
                <a:latin typeface="Comic Sans MS" panose="030F0702030302020204" pitchFamily="66" charset="0"/>
              </a:rPr>
              <a:t>eceptor</a:t>
            </a:r>
          </a:p>
          <a:p>
            <a:r>
              <a:rPr lang="es-VE" b="1" dirty="0">
                <a:latin typeface="Comic Sans MS" panose="030F0702030302020204" pitchFamily="66" charset="0"/>
              </a:rPr>
              <a:t>l</a:t>
            </a:r>
            <a:r>
              <a:rPr lang="es-VE" b="1" dirty="0" smtClean="0">
                <a:latin typeface="Comic Sans MS" panose="030F0702030302020204" pitchFamily="66" charset="0"/>
              </a:rPr>
              <a:t>ibre de </a:t>
            </a:r>
          </a:p>
          <a:p>
            <a:r>
              <a:rPr lang="es-VE" b="1" dirty="0" smtClean="0">
                <a:latin typeface="Comic Sans MS" panose="030F0702030302020204" pitchFamily="66" charset="0"/>
              </a:rPr>
              <a:t>gérmenes</a:t>
            </a:r>
            <a:endParaRPr lang="es-VE" b="1" dirty="0">
              <a:latin typeface="Comic Sans MS" panose="030F0702030302020204" pitchFamily="66" charset="0"/>
            </a:endParaRPr>
          </a:p>
        </p:txBody>
      </p:sp>
      <p:sp>
        <p:nvSpPr>
          <p:cNvPr id="8" name="Rectángulo 7"/>
          <p:cNvSpPr/>
          <p:nvPr/>
        </p:nvSpPr>
        <p:spPr>
          <a:xfrm>
            <a:off x="5479878" y="2508639"/>
            <a:ext cx="1008112" cy="4826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5479878" y="4967537"/>
            <a:ext cx="1008112" cy="4826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6415982" y="3253163"/>
            <a:ext cx="1656184" cy="335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p>
        </p:txBody>
      </p:sp>
      <p:sp>
        <p:nvSpPr>
          <p:cNvPr id="17" name="Rectángulo 16"/>
          <p:cNvSpPr/>
          <p:nvPr/>
        </p:nvSpPr>
        <p:spPr>
          <a:xfrm>
            <a:off x="6497057" y="5625330"/>
            <a:ext cx="1656184" cy="339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CuadroTexto 15"/>
          <p:cNvSpPr txBox="1"/>
          <p:nvPr/>
        </p:nvSpPr>
        <p:spPr>
          <a:xfrm>
            <a:off x="7492567" y="1196945"/>
            <a:ext cx="1497526" cy="1015663"/>
          </a:xfrm>
          <a:prstGeom prst="rect">
            <a:avLst/>
          </a:prstGeom>
          <a:solidFill>
            <a:schemeClr val="accent2">
              <a:lumMod val="60000"/>
              <a:lumOff val="40000"/>
            </a:schemeClr>
          </a:solidFill>
          <a:effectLst>
            <a:outerShdw blurRad="50800" dist="38100" dir="2700000" algn="tl" rotWithShape="0">
              <a:prstClr val="black">
                <a:alpha val="40000"/>
              </a:prstClr>
            </a:outerShdw>
          </a:effectLst>
        </p:spPr>
        <p:txBody>
          <a:bodyPr wrap="none" rtlCol="0">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Aumenta </a:t>
            </a:r>
          </a:p>
          <a:p>
            <a:r>
              <a:rPr lang="es-VE" sz="2000" dirty="0" smtClean="0">
                <a:effectLst>
                  <a:outerShdw blurRad="38100" dist="38100" dir="2700000" algn="tl">
                    <a:srgbClr val="000000">
                      <a:alpha val="43137"/>
                    </a:srgbClr>
                  </a:outerShdw>
                </a:effectLst>
                <a:latin typeface="Comic Sans MS" panose="030F0702030302020204" pitchFamily="66" charset="0"/>
              </a:rPr>
              <a:t>Adiposidad</a:t>
            </a:r>
          </a:p>
          <a:p>
            <a:r>
              <a:rPr lang="es-VE" sz="2000" dirty="0" smtClean="0">
                <a:effectLst>
                  <a:outerShdw blurRad="38100" dist="38100" dir="2700000" algn="tl">
                    <a:srgbClr val="000000">
                      <a:alpha val="43137"/>
                    </a:srgbClr>
                  </a:outerShdw>
                </a:effectLst>
                <a:latin typeface="Comic Sans MS" panose="030F0702030302020204" pitchFamily="66" charset="0"/>
              </a:rPr>
              <a:t>y peso</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20" name="CuadroTexto 19"/>
          <p:cNvSpPr txBox="1"/>
          <p:nvPr/>
        </p:nvSpPr>
        <p:spPr>
          <a:xfrm>
            <a:off x="7558714" y="5388363"/>
            <a:ext cx="1555234" cy="738664"/>
          </a:xfrm>
          <a:prstGeom prst="rect">
            <a:avLst/>
          </a:prstGeom>
          <a:solidFill>
            <a:srgbClr val="00B0F0"/>
          </a:solid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Se mantiene</a:t>
            </a:r>
          </a:p>
          <a:p>
            <a:r>
              <a:rPr lang="es-VE" sz="2400" dirty="0" smtClean="0">
                <a:latin typeface="Comic Sans MS" panose="030F0702030302020204" pitchFamily="66" charset="0"/>
              </a:rPr>
              <a:t>Delgado</a:t>
            </a:r>
            <a:endParaRPr lang="es-VE" sz="2400" dirty="0">
              <a:latin typeface="Comic Sans MS" panose="030F0702030302020204" pitchFamily="66" charset="0"/>
            </a:endParaRPr>
          </a:p>
        </p:txBody>
      </p:sp>
      <p:sp>
        <p:nvSpPr>
          <p:cNvPr id="19" name="CuadroTexto 18"/>
          <p:cNvSpPr txBox="1"/>
          <p:nvPr/>
        </p:nvSpPr>
        <p:spPr>
          <a:xfrm>
            <a:off x="2748209" y="4106266"/>
            <a:ext cx="1588897" cy="646331"/>
          </a:xfrm>
          <a:prstGeom prst="rect">
            <a:avLst/>
          </a:prstGeom>
          <a:noFill/>
        </p:spPr>
        <p:txBody>
          <a:bodyPr wrap="none" rtlCol="0">
            <a:spAutoFit/>
          </a:bodyPr>
          <a:lstStyle/>
          <a:p>
            <a:r>
              <a:rPr lang="es-VE" b="1" dirty="0" smtClean="0">
                <a:latin typeface="Comic Sans MS" panose="030F0702030302020204" pitchFamily="66" charset="0"/>
              </a:rPr>
              <a:t>Transplante </a:t>
            </a:r>
          </a:p>
          <a:p>
            <a:r>
              <a:rPr lang="es-VE" b="1" dirty="0" smtClean="0">
                <a:latin typeface="Comic Sans MS" panose="030F0702030302020204" pitchFamily="66" charset="0"/>
              </a:rPr>
              <a:t>microbiota</a:t>
            </a:r>
            <a:endParaRPr lang="es-VE" b="1" dirty="0">
              <a:latin typeface="Comic Sans MS" panose="030F0702030302020204" pitchFamily="66" charset="0"/>
            </a:endParaRPr>
          </a:p>
        </p:txBody>
      </p:sp>
      <p:sp>
        <p:nvSpPr>
          <p:cNvPr id="21" name="CuadroTexto 20"/>
          <p:cNvSpPr txBox="1"/>
          <p:nvPr/>
        </p:nvSpPr>
        <p:spPr>
          <a:xfrm>
            <a:off x="5407870" y="3510288"/>
            <a:ext cx="1430200" cy="923330"/>
          </a:xfrm>
          <a:prstGeom prst="rect">
            <a:avLst/>
          </a:prstGeom>
          <a:solidFill>
            <a:srgbClr val="57D3FF"/>
          </a:solidFill>
        </p:spPr>
        <p:txBody>
          <a:bodyPr wrap="none" rtlCol="0">
            <a:spAutoFit/>
          </a:bodyPr>
          <a:lstStyle/>
          <a:p>
            <a:r>
              <a:rPr lang="es-VE" b="1" dirty="0" smtClean="0">
                <a:latin typeface="Comic Sans MS" panose="030F0702030302020204" pitchFamily="66" charset="0"/>
              </a:rPr>
              <a:t>Dieta </a:t>
            </a:r>
          </a:p>
          <a:p>
            <a:r>
              <a:rPr lang="es-VE" b="1" dirty="0" smtClean="0">
                <a:latin typeface="Comic Sans MS" panose="030F0702030302020204" pitchFamily="66" charset="0"/>
              </a:rPr>
              <a:t>Alta Fibra </a:t>
            </a:r>
          </a:p>
          <a:p>
            <a:r>
              <a:rPr lang="es-VE" b="1" dirty="0" smtClean="0">
                <a:latin typeface="Comic Sans MS" panose="030F0702030302020204" pitchFamily="66" charset="0"/>
              </a:rPr>
              <a:t>Baja Grasa</a:t>
            </a:r>
            <a:endParaRPr lang="es-VE" b="1" dirty="0">
              <a:latin typeface="Comic Sans MS" panose="030F0702030302020204" pitchFamily="66" charset="0"/>
            </a:endParaRPr>
          </a:p>
        </p:txBody>
      </p:sp>
      <p:sp>
        <p:nvSpPr>
          <p:cNvPr id="22" name="5 CuadroTexto"/>
          <p:cNvSpPr txBox="1"/>
          <p:nvPr/>
        </p:nvSpPr>
        <p:spPr>
          <a:xfrm>
            <a:off x="2599558" y="431391"/>
            <a:ext cx="3841115"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b="1" dirty="0" smtClean="0">
                <a:latin typeface="Comic Sans MS" pitchFamily="66" charset="0"/>
              </a:rPr>
              <a:t>Obesidad</a:t>
            </a:r>
            <a:r>
              <a:rPr lang="es-VE" sz="2400" dirty="0" smtClean="0">
                <a:latin typeface="Comic Sans MS" pitchFamily="66" charset="0"/>
              </a:rPr>
              <a:t>: dieta, genética</a:t>
            </a:r>
          </a:p>
          <a:p>
            <a:pPr algn="ctr"/>
            <a:r>
              <a:rPr lang="es-VE" sz="2400" dirty="0" smtClean="0">
                <a:latin typeface="Comic Sans MS" pitchFamily="66" charset="0"/>
              </a:rPr>
              <a:t> y </a:t>
            </a:r>
            <a:r>
              <a:rPr lang="es-VE" sz="2400" dirty="0">
                <a:latin typeface="Comic Sans MS" pitchFamily="66" charset="0"/>
              </a:rPr>
              <a:t>m</a:t>
            </a:r>
            <a:r>
              <a:rPr lang="es-VE" sz="2400" dirty="0" smtClean="0">
                <a:latin typeface="Comic Sans MS" pitchFamily="66" charset="0"/>
              </a:rPr>
              <a:t>icrobiota  intestinal</a:t>
            </a:r>
          </a:p>
        </p:txBody>
      </p:sp>
      <p:sp>
        <p:nvSpPr>
          <p:cNvPr id="25"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26" name="4 CuadroTexto"/>
          <p:cNvSpPr txBox="1"/>
          <p:nvPr/>
        </p:nvSpPr>
        <p:spPr>
          <a:xfrm>
            <a:off x="179512" y="541635"/>
            <a:ext cx="1368152"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p>
        </p:txBody>
      </p:sp>
      <p:sp>
        <p:nvSpPr>
          <p:cNvPr id="24" name="Rectángulo 23"/>
          <p:cNvSpPr/>
          <p:nvPr/>
        </p:nvSpPr>
        <p:spPr>
          <a:xfrm>
            <a:off x="1746607" y="6200224"/>
            <a:ext cx="5497467" cy="276999"/>
          </a:xfrm>
          <a:prstGeom prst="rect">
            <a:avLst/>
          </a:prstGeom>
        </p:spPr>
        <p:txBody>
          <a:bodyPr wrap="none">
            <a:spAutoFit/>
          </a:bodyPr>
          <a:lstStyle/>
          <a:p>
            <a:r>
              <a:rPr lang="es-VE" sz="1200" dirty="0" smtClean="0">
                <a:latin typeface="Times New Roman" panose="02020603050405020304" pitchFamily="18" charset="0"/>
                <a:cs typeface="Times New Roman" panose="02020603050405020304" pitchFamily="18" charset="0"/>
              </a:rPr>
              <a:t>AW. Walker, J. </a:t>
            </a:r>
            <a:r>
              <a:rPr lang="es-VE" sz="1200" dirty="0" err="1" smtClean="0">
                <a:latin typeface="Times New Roman" panose="02020603050405020304" pitchFamily="18" charset="0"/>
                <a:cs typeface="Times New Roman" panose="02020603050405020304" pitchFamily="18" charset="0"/>
              </a:rPr>
              <a:t>Parkhill</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Fighting</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obesity</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with</a:t>
            </a:r>
            <a:r>
              <a:rPr lang="es-VE" sz="1200" i="1" dirty="0" smtClean="0">
                <a:latin typeface="Times New Roman" panose="02020603050405020304" pitchFamily="18" charset="0"/>
                <a:cs typeface="Times New Roman" panose="02020603050405020304" pitchFamily="18" charset="0"/>
              </a:rPr>
              <a:t> bacteria. </a:t>
            </a:r>
            <a:r>
              <a:rPr lang="es-VE" sz="1200" dirty="0" err="1" smtClean="0">
                <a:latin typeface="Times New Roman" panose="02020603050405020304" pitchFamily="18" charset="0"/>
                <a:cs typeface="Times New Roman" panose="02020603050405020304" pitchFamily="18" charset="0"/>
              </a:rPr>
              <a:t>Science</a:t>
            </a:r>
            <a:r>
              <a:rPr lang="es-VE" sz="1200" dirty="0" smtClean="0">
                <a:latin typeface="Times New Roman" panose="02020603050405020304" pitchFamily="18" charset="0"/>
                <a:cs typeface="Times New Roman" panose="02020603050405020304" pitchFamily="18" charset="0"/>
              </a:rPr>
              <a:t> 2013;341:1069-1070.</a:t>
            </a:r>
            <a:endParaRPr lang="es-VE"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1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p:bldP spid="12" grpId="0"/>
      <p:bldP spid="16" grpId="0" animBg="1"/>
      <p:bldP spid="20" grpId="0" animBg="1"/>
      <p:bldP spid="19" grpId="0"/>
      <p:bldP spid="2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25286" y="2060848"/>
            <a:ext cx="5293426" cy="3477875"/>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342900" indent="-342900">
              <a:buFont typeface="Arial" panose="020B0604020202020204" pitchFamily="34" charset="0"/>
              <a:buChar char="•"/>
            </a:pPr>
            <a:r>
              <a:rPr lang="en-US" sz="2000" dirty="0" err="1" smtClean="0">
                <a:latin typeface="Comic Sans MS" panose="030F0702030302020204" pitchFamily="66" charset="0"/>
              </a:rPr>
              <a:t>Ratones</a:t>
            </a:r>
            <a:r>
              <a:rPr lang="en-US" sz="2000" dirty="0" smtClean="0">
                <a:latin typeface="Comic Sans MS" panose="030F0702030302020204" pitchFamily="66" charset="0"/>
              </a:rPr>
              <a:t> </a:t>
            </a:r>
            <a:r>
              <a:rPr lang="en-US" sz="2000" dirty="0" err="1" smtClean="0">
                <a:latin typeface="Comic Sans MS" panose="030F0702030302020204" pitchFamily="66" charset="0"/>
              </a:rPr>
              <a:t>libres</a:t>
            </a:r>
            <a:r>
              <a:rPr lang="en-US" sz="2000" dirty="0" smtClean="0">
                <a:latin typeface="Comic Sans MS" panose="030F0702030302020204" pitchFamily="66" charset="0"/>
              </a:rPr>
              <a:t> de </a:t>
            </a:r>
            <a:r>
              <a:rPr lang="en-US" sz="2000" dirty="0" err="1" smtClean="0">
                <a:latin typeface="Comic Sans MS" panose="030F0702030302020204" pitchFamily="66" charset="0"/>
              </a:rPr>
              <a:t>gérmenes</a:t>
            </a:r>
            <a:r>
              <a:rPr lang="en-US" sz="2000" dirty="0" smtClean="0">
                <a:latin typeface="Comic Sans MS" panose="030F0702030302020204" pitchFamily="66" charset="0"/>
              </a:rPr>
              <a:t> </a:t>
            </a:r>
            <a:r>
              <a:rPr lang="en-US" sz="2000" dirty="0" err="1" smtClean="0">
                <a:latin typeface="Comic Sans MS" panose="030F0702030302020204" pitchFamily="66" charset="0"/>
              </a:rPr>
              <a:t>inoculados</a:t>
            </a:r>
            <a:r>
              <a:rPr lang="en-US" sz="2000" dirty="0" smtClean="0">
                <a:latin typeface="Comic Sans MS" panose="030F0702030302020204" pitchFamily="66" charset="0"/>
              </a:rPr>
              <a:t> con microbiota de </a:t>
            </a:r>
            <a:r>
              <a:rPr lang="en-US" sz="2000" dirty="0" err="1" smtClean="0">
                <a:latin typeface="Comic Sans MS" panose="030F0702030302020204" pitchFamily="66" charset="0"/>
              </a:rPr>
              <a:t>gemelo</a:t>
            </a:r>
            <a:r>
              <a:rPr lang="en-US" sz="2000" dirty="0" smtClean="0">
                <a:latin typeface="Comic Sans MS" panose="030F0702030302020204" pitchFamily="66" charset="0"/>
              </a:rPr>
              <a:t> </a:t>
            </a:r>
            <a:r>
              <a:rPr lang="en-US" sz="2000" dirty="0" err="1" smtClean="0">
                <a:latin typeface="Comic Sans MS" panose="030F0702030302020204" pitchFamily="66" charset="0"/>
              </a:rPr>
              <a:t>humano</a:t>
            </a:r>
            <a:r>
              <a:rPr lang="en-US" sz="2000" dirty="0" smtClean="0">
                <a:latin typeface="Comic Sans MS" panose="030F0702030302020204" pitchFamily="66" charset="0"/>
              </a:rPr>
              <a:t> </a:t>
            </a:r>
            <a:r>
              <a:rPr lang="en-US" sz="2000" dirty="0" err="1" smtClean="0">
                <a:latin typeface="Comic Sans MS" panose="030F0702030302020204" pitchFamily="66" charset="0"/>
              </a:rPr>
              <a:t>obeso</a:t>
            </a:r>
            <a:r>
              <a:rPr lang="en-US" sz="2000" dirty="0" smtClean="0">
                <a:latin typeface="Comic Sans MS" panose="030F0702030302020204" pitchFamily="66" charset="0"/>
              </a:rPr>
              <a:t> o </a:t>
            </a:r>
            <a:r>
              <a:rPr lang="en-US" sz="2000" dirty="0" err="1" smtClean="0">
                <a:latin typeface="Comic Sans MS" panose="030F0702030302020204" pitchFamily="66" charset="0"/>
              </a:rPr>
              <a:t>delgado</a:t>
            </a:r>
            <a:r>
              <a:rPr lang="en-US" sz="2000" dirty="0" smtClean="0">
                <a:latin typeface="Comic Sans MS" panose="030F0702030302020204" pitchFamily="66" charset="0"/>
              </a:rPr>
              <a:t> </a:t>
            </a:r>
            <a:r>
              <a:rPr lang="en-US" sz="2000" dirty="0" err="1" smtClean="0">
                <a:latin typeface="Comic Sans MS" panose="030F0702030302020204" pitchFamily="66" charset="0"/>
              </a:rPr>
              <a:t>toman</a:t>
            </a:r>
            <a:r>
              <a:rPr lang="en-US" sz="2000" dirty="0" smtClean="0">
                <a:latin typeface="Comic Sans MS" panose="030F0702030302020204" pitchFamily="66" charset="0"/>
              </a:rPr>
              <a:t> </a:t>
            </a:r>
            <a:r>
              <a:rPr lang="en-US" sz="2000" dirty="0" err="1" smtClean="0">
                <a:latin typeface="Comic Sans MS" panose="030F0702030302020204" pitchFamily="66" charset="0"/>
              </a:rPr>
              <a:t>las</a:t>
            </a:r>
            <a:r>
              <a:rPr lang="en-US" sz="2000" dirty="0" smtClean="0">
                <a:latin typeface="Comic Sans MS" panose="030F0702030302020204" pitchFamily="66" charset="0"/>
              </a:rPr>
              <a:t> </a:t>
            </a:r>
            <a:r>
              <a:rPr lang="en-US" sz="2000" dirty="0" err="1" smtClean="0">
                <a:latin typeface="Comic Sans MS" panose="030F0702030302020204" pitchFamily="66" charset="0"/>
              </a:rPr>
              <a:t>características</a:t>
            </a:r>
            <a:r>
              <a:rPr lang="en-US" sz="2000" dirty="0" smtClean="0">
                <a:latin typeface="Comic Sans MS" panose="030F0702030302020204" pitchFamily="66" charset="0"/>
              </a:rPr>
              <a:t> del microbiota del </a:t>
            </a:r>
            <a:r>
              <a:rPr lang="en-US" sz="2000" dirty="0" err="1" smtClean="0">
                <a:latin typeface="Comic Sans MS" panose="030F0702030302020204" pitchFamily="66" charset="0"/>
              </a:rPr>
              <a:t>donante</a:t>
            </a:r>
            <a:r>
              <a:rPr lang="en-US" sz="2000" dirty="0" smtClean="0">
                <a:latin typeface="Comic Sans MS" panose="030F0702030302020204" pitchFamily="66" charset="0"/>
              </a:rPr>
              <a:t>. </a:t>
            </a:r>
          </a:p>
          <a:p>
            <a:endParaRPr lang="en-US" sz="2000" dirty="0">
              <a:latin typeface="Comic Sans MS" panose="030F0702030302020204" pitchFamily="66" charset="0"/>
            </a:endParaRPr>
          </a:p>
          <a:p>
            <a:pPr marL="342900" indent="-342900">
              <a:buFont typeface="Arial" panose="020B0604020202020204" pitchFamily="34" charset="0"/>
              <a:buChar char="•"/>
            </a:pPr>
            <a:r>
              <a:rPr lang="en-US" sz="2000" dirty="0" smtClean="0">
                <a:latin typeface="Comic Sans MS" panose="030F0702030302020204" pitchFamily="66" charset="0"/>
              </a:rPr>
              <a:t>Los </a:t>
            </a:r>
            <a:r>
              <a:rPr lang="en-US" sz="2000" dirty="0" err="1" smtClean="0">
                <a:latin typeface="Comic Sans MS" panose="030F0702030302020204" pitchFamily="66" charset="0"/>
              </a:rPr>
              <a:t>que</a:t>
            </a:r>
            <a:r>
              <a:rPr lang="en-US" sz="2000" dirty="0" smtClean="0">
                <a:latin typeface="Comic Sans MS" panose="030F0702030302020204" pitchFamily="66" charset="0"/>
              </a:rPr>
              <a:t> </a:t>
            </a:r>
            <a:r>
              <a:rPr lang="en-US" sz="2000" dirty="0" err="1" smtClean="0">
                <a:latin typeface="Comic Sans MS" panose="030F0702030302020204" pitchFamily="66" charset="0"/>
              </a:rPr>
              <a:t>reciben</a:t>
            </a:r>
            <a:r>
              <a:rPr lang="en-US" sz="2000" dirty="0" smtClean="0">
                <a:latin typeface="Comic Sans MS" panose="030F0702030302020204" pitchFamily="66" charset="0"/>
              </a:rPr>
              <a:t> el microbiota </a:t>
            </a:r>
            <a:r>
              <a:rPr lang="en-US" sz="2000" dirty="0" err="1" smtClean="0">
                <a:latin typeface="Comic Sans MS" panose="030F0702030302020204" pitchFamily="66" charset="0"/>
              </a:rPr>
              <a:t>obeso</a:t>
            </a:r>
            <a:r>
              <a:rPr lang="en-US" sz="2000" dirty="0" smtClean="0">
                <a:latin typeface="Comic Sans MS" panose="030F0702030302020204" pitchFamily="66" charset="0"/>
              </a:rPr>
              <a:t> </a:t>
            </a:r>
            <a:r>
              <a:rPr lang="en-US" sz="2000" dirty="0" err="1" smtClean="0">
                <a:latin typeface="Comic Sans MS" panose="030F0702030302020204" pitchFamily="66" charset="0"/>
              </a:rPr>
              <a:t>aumentan</a:t>
            </a:r>
            <a:r>
              <a:rPr lang="en-US" sz="2000" dirty="0" smtClean="0">
                <a:latin typeface="Comic Sans MS" panose="030F0702030302020204" pitchFamily="66" charset="0"/>
              </a:rPr>
              <a:t> </a:t>
            </a:r>
            <a:r>
              <a:rPr lang="en-US" sz="2000" dirty="0" err="1" smtClean="0">
                <a:latin typeface="Comic Sans MS" panose="030F0702030302020204" pitchFamily="66" charset="0"/>
              </a:rPr>
              <a:t>adiposidad</a:t>
            </a:r>
            <a:r>
              <a:rPr lang="en-US" sz="2000" dirty="0" smtClean="0">
                <a:latin typeface="Comic Sans MS" panose="030F0702030302020204" pitchFamily="66" charset="0"/>
              </a:rPr>
              <a:t> (</a:t>
            </a:r>
            <a:r>
              <a:rPr lang="en-US" sz="2000" dirty="0" err="1" smtClean="0">
                <a:solidFill>
                  <a:srgbClr val="FF6699"/>
                </a:solidFill>
                <a:latin typeface="Comic Sans MS" panose="030F0702030302020204" pitchFamily="66" charset="0"/>
              </a:rPr>
              <a:t>rosado</a:t>
            </a:r>
            <a:r>
              <a:rPr lang="en-US" sz="2000" dirty="0" smtClean="0">
                <a:latin typeface="Comic Sans MS" panose="030F0702030302020204" pitchFamily="66" charset="0"/>
              </a:rPr>
              <a:t>), </a:t>
            </a:r>
            <a:r>
              <a:rPr lang="en-US" sz="2000" dirty="0" err="1" smtClean="0">
                <a:latin typeface="Comic Sans MS" panose="030F0702030302020204" pitchFamily="66" charset="0"/>
              </a:rPr>
              <a:t>mientras</a:t>
            </a:r>
            <a:r>
              <a:rPr lang="en-US" sz="2000" dirty="0" smtClean="0">
                <a:latin typeface="Comic Sans MS" panose="030F0702030302020204" pitchFamily="66" charset="0"/>
              </a:rPr>
              <a:t> </a:t>
            </a:r>
            <a:r>
              <a:rPr lang="en-US" sz="2000" dirty="0" err="1" smtClean="0">
                <a:latin typeface="Comic Sans MS" panose="030F0702030302020204" pitchFamily="66" charset="0"/>
              </a:rPr>
              <a:t>que</a:t>
            </a:r>
            <a:r>
              <a:rPr lang="en-US" sz="2000" dirty="0" smtClean="0">
                <a:latin typeface="Comic Sans MS" panose="030F0702030302020204" pitchFamily="66" charset="0"/>
              </a:rPr>
              <a:t> los </a:t>
            </a:r>
            <a:r>
              <a:rPr lang="en-US" sz="2000" dirty="0" err="1" smtClean="0">
                <a:latin typeface="Comic Sans MS" panose="030F0702030302020204" pitchFamily="66" charset="0"/>
              </a:rPr>
              <a:t>que</a:t>
            </a:r>
            <a:r>
              <a:rPr lang="en-US" sz="2000" dirty="0" smtClean="0">
                <a:latin typeface="Comic Sans MS" panose="030F0702030302020204" pitchFamily="66" charset="0"/>
              </a:rPr>
              <a:t> </a:t>
            </a:r>
            <a:r>
              <a:rPr lang="en-US" sz="2000" dirty="0" err="1" smtClean="0">
                <a:latin typeface="Comic Sans MS" panose="030F0702030302020204" pitchFamily="66" charset="0"/>
              </a:rPr>
              <a:t>reciben</a:t>
            </a:r>
            <a:r>
              <a:rPr lang="en-US" sz="2000" dirty="0" smtClean="0">
                <a:latin typeface="Comic Sans MS" panose="030F0702030302020204" pitchFamily="66" charset="0"/>
              </a:rPr>
              <a:t> microbiota </a:t>
            </a:r>
            <a:r>
              <a:rPr lang="en-US" sz="2000" dirty="0" err="1" smtClean="0">
                <a:latin typeface="Comic Sans MS" panose="030F0702030302020204" pitchFamily="66" charset="0"/>
              </a:rPr>
              <a:t>delgado</a:t>
            </a:r>
            <a:r>
              <a:rPr lang="en-US" sz="2000" dirty="0" smtClean="0">
                <a:latin typeface="Comic Sans MS" panose="030F0702030302020204" pitchFamily="66" charset="0"/>
              </a:rPr>
              <a:t> </a:t>
            </a:r>
            <a:r>
              <a:rPr lang="en-US" sz="2000" dirty="0" err="1" smtClean="0">
                <a:latin typeface="Comic Sans MS" panose="030F0702030302020204" pitchFamily="66" charset="0"/>
              </a:rPr>
              <a:t>permanecen</a:t>
            </a:r>
            <a:r>
              <a:rPr lang="en-US" sz="2000" dirty="0" smtClean="0">
                <a:latin typeface="Comic Sans MS" panose="030F0702030302020204" pitchFamily="66" charset="0"/>
              </a:rPr>
              <a:t> </a:t>
            </a:r>
            <a:r>
              <a:rPr lang="en-US" sz="2000" dirty="0" err="1" smtClean="0">
                <a:latin typeface="Comic Sans MS" panose="030F0702030302020204" pitchFamily="66" charset="0"/>
              </a:rPr>
              <a:t>delgados</a:t>
            </a:r>
            <a:r>
              <a:rPr lang="en-US" sz="2000" dirty="0" smtClean="0">
                <a:latin typeface="Comic Sans MS" panose="030F0702030302020204" pitchFamily="66" charset="0"/>
              </a:rPr>
              <a:t> (</a:t>
            </a:r>
            <a:r>
              <a:rPr lang="en-US" sz="2000" dirty="0" err="1" smtClean="0">
                <a:solidFill>
                  <a:srgbClr val="0097CC"/>
                </a:solidFill>
                <a:latin typeface="Comic Sans MS" panose="030F0702030302020204" pitchFamily="66" charset="0"/>
              </a:rPr>
              <a:t>azul</a:t>
            </a:r>
            <a:r>
              <a:rPr lang="en-US" sz="2000" dirty="0" smtClean="0">
                <a:latin typeface="Comic Sans MS" panose="030F0702030302020204" pitchFamily="66" charset="0"/>
              </a:rPr>
              <a:t>) </a:t>
            </a:r>
            <a:r>
              <a:rPr lang="en-US" sz="2000" dirty="0" err="1" smtClean="0">
                <a:latin typeface="Comic Sans MS" panose="030F0702030302020204" pitchFamily="66" charset="0"/>
              </a:rPr>
              <a:t>aunque</a:t>
            </a:r>
            <a:r>
              <a:rPr lang="en-US" sz="2000" dirty="0" smtClean="0">
                <a:latin typeface="Comic Sans MS" panose="030F0702030302020204" pitchFamily="66" charset="0"/>
              </a:rPr>
              <a:t> ambos </a:t>
            </a:r>
            <a:r>
              <a:rPr lang="en-US" sz="2000" dirty="0" err="1" smtClean="0">
                <a:latin typeface="Comic Sans MS" panose="030F0702030302020204" pitchFamily="66" charset="0"/>
              </a:rPr>
              <a:t>tengan</a:t>
            </a:r>
            <a:r>
              <a:rPr lang="en-US" sz="2000" dirty="0" smtClean="0">
                <a:latin typeface="Comic Sans MS" panose="030F0702030302020204" pitchFamily="66" charset="0"/>
              </a:rPr>
              <a:t> la </a:t>
            </a:r>
            <a:r>
              <a:rPr lang="en-US" sz="2000" dirty="0" err="1" smtClean="0">
                <a:latin typeface="Comic Sans MS" panose="030F0702030302020204" pitchFamily="66" charset="0"/>
              </a:rPr>
              <a:t>misma</a:t>
            </a:r>
            <a:r>
              <a:rPr lang="en-US" sz="2000" dirty="0" smtClean="0">
                <a:latin typeface="Comic Sans MS" panose="030F0702030302020204" pitchFamily="66" charset="0"/>
              </a:rPr>
              <a:t> </a:t>
            </a:r>
            <a:r>
              <a:rPr lang="en-US" sz="2000" dirty="0" err="1" smtClean="0">
                <a:latin typeface="Comic Sans MS" panose="030F0702030302020204" pitchFamily="66" charset="0"/>
              </a:rPr>
              <a:t>dieta</a:t>
            </a:r>
            <a:r>
              <a:rPr lang="en-US" sz="2000" dirty="0" smtClean="0">
                <a:latin typeface="Comic Sans MS" panose="030F0702030302020204" pitchFamily="66" charset="0"/>
              </a:rPr>
              <a:t> de </a:t>
            </a:r>
            <a:r>
              <a:rPr lang="en-US" sz="2000" dirty="0" err="1" smtClean="0">
                <a:latin typeface="Comic Sans MS" panose="030F0702030302020204" pitchFamily="66" charset="0"/>
              </a:rPr>
              <a:t>alta</a:t>
            </a:r>
            <a:r>
              <a:rPr lang="en-US" sz="2000" dirty="0" smtClean="0">
                <a:latin typeface="Comic Sans MS" panose="030F0702030302020204" pitchFamily="66" charset="0"/>
              </a:rPr>
              <a:t> </a:t>
            </a:r>
            <a:r>
              <a:rPr lang="en-US" sz="2000" dirty="0" err="1" smtClean="0">
                <a:latin typeface="Comic Sans MS" panose="030F0702030302020204" pitchFamily="66" charset="0"/>
              </a:rPr>
              <a:t>fibra</a:t>
            </a:r>
            <a:r>
              <a:rPr lang="en-US" sz="2000" dirty="0" smtClean="0">
                <a:latin typeface="Comic Sans MS" panose="030F0702030302020204" pitchFamily="66" charset="0"/>
              </a:rPr>
              <a:t> y </a:t>
            </a:r>
            <a:r>
              <a:rPr lang="en-US" sz="2000" dirty="0" err="1" smtClean="0">
                <a:latin typeface="Comic Sans MS" panose="030F0702030302020204" pitchFamily="66" charset="0"/>
              </a:rPr>
              <a:t>baja</a:t>
            </a:r>
            <a:r>
              <a:rPr lang="en-US" sz="2000" dirty="0" smtClean="0">
                <a:latin typeface="Comic Sans MS" panose="030F0702030302020204" pitchFamily="66" charset="0"/>
              </a:rPr>
              <a:t> </a:t>
            </a:r>
            <a:r>
              <a:rPr lang="en-US" sz="2000" dirty="0" err="1" smtClean="0">
                <a:latin typeface="Comic Sans MS" panose="030F0702030302020204" pitchFamily="66" charset="0"/>
              </a:rPr>
              <a:t>grasa</a:t>
            </a:r>
            <a:r>
              <a:rPr lang="en-US" sz="2000" dirty="0" smtClean="0">
                <a:latin typeface="Comic Sans MS" panose="030F0702030302020204" pitchFamily="66" charset="0"/>
              </a:rPr>
              <a:t>.</a:t>
            </a:r>
          </a:p>
        </p:txBody>
      </p:sp>
      <p:sp>
        <p:nvSpPr>
          <p:cNvPr id="6" name="Rectángulo 5"/>
          <p:cNvSpPr/>
          <p:nvPr/>
        </p:nvSpPr>
        <p:spPr>
          <a:xfrm>
            <a:off x="1903582" y="5870402"/>
            <a:ext cx="5497467" cy="276999"/>
          </a:xfrm>
          <a:prstGeom prst="rect">
            <a:avLst/>
          </a:prstGeom>
        </p:spPr>
        <p:txBody>
          <a:bodyPr wrap="none">
            <a:spAutoFit/>
          </a:bodyPr>
          <a:lstStyle/>
          <a:p>
            <a:r>
              <a:rPr lang="es-VE" sz="1200" dirty="0" smtClean="0">
                <a:latin typeface="Times New Roman" panose="02020603050405020304" pitchFamily="18" charset="0"/>
                <a:cs typeface="Times New Roman" panose="02020603050405020304" pitchFamily="18" charset="0"/>
              </a:rPr>
              <a:t>AW. Walker, J. </a:t>
            </a:r>
            <a:r>
              <a:rPr lang="es-VE" sz="1200" dirty="0" err="1" smtClean="0">
                <a:latin typeface="Times New Roman" panose="02020603050405020304" pitchFamily="18" charset="0"/>
                <a:cs typeface="Times New Roman" panose="02020603050405020304" pitchFamily="18" charset="0"/>
              </a:rPr>
              <a:t>Parkhill</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Fighting</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obesity</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with</a:t>
            </a:r>
            <a:r>
              <a:rPr lang="es-VE" sz="1200" i="1" dirty="0" smtClean="0">
                <a:latin typeface="Times New Roman" panose="02020603050405020304" pitchFamily="18" charset="0"/>
                <a:cs typeface="Times New Roman" panose="02020603050405020304" pitchFamily="18" charset="0"/>
              </a:rPr>
              <a:t> bacteria. </a:t>
            </a:r>
            <a:r>
              <a:rPr lang="es-VE" sz="1200" dirty="0" err="1" smtClean="0">
                <a:latin typeface="Times New Roman" panose="02020603050405020304" pitchFamily="18" charset="0"/>
                <a:cs typeface="Times New Roman" panose="02020603050405020304" pitchFamily="18" charset="0"/>
              </a:rPr>
              <a:t>Science</a:t>
            </a:r>
            <a:r>
              <a:rPr lang="es-VE" sz="1200" dirty="0" smtClean="0">
                <a:latin typeface="Times New Roman" panose="02020603050405020304" pitchFamily="18" charset="0"/>
                <a:cs typeface="Times New Roman" panose="02020603050405020304" pitchFamily="18" charset="0"/>
              </a:rPr>
              <a:t> </a:t>
            </a:r>
            <a:r>
              <a:rPr lang="es-VE" sz="1200" b="1" dirty="0" smtClean="0">
                <a:latin typeface="Times New Roman" panose="02020603050405020304" pitchFamily="18" charset="0"/>
                <a:cs typeface="Times New Roman" panose="02020603050405020304" pitchFamily="18" charset="0"/>
              </a:rPr>
              <a:t>2013</a:t>
            </a:r>
            <a:r>
              <a:rPr lang="es-VE" sz="1200" dirty="0" smtClean="0">
                <a:latin typeface="Times New Roman" panose="02020603050405020304" pitchFamily="18" charset="0"/>
                <a:cs typeface="Times New Roman" panose="02020603050405020304" pitchFamily="18" charset="0"/>
              </a:rPr>
              <a:t>;341:1069-1070.</a:t>
            </a:r>
            <a:endParaRPr lang="es-VE" sz="1200" dirty="0">
              <a:latin typeface="Times New Roman" panose="02020603050405020304" pitchFamily="18" charset="0"/>
              <a:cs typeface="Times New Roman" panose="02020603050405020304" pitchFamily="18" charset="0"/>
            </a:endParaRPr>
          </a:p>
        </p:txBody>
      </p:sp>
      <p:sp>
        <p:nvSpPr>
          <p:cNvPr id="7" name="5 CuadroTexto"/>
          <p:cNvSpPr txBox="1"/>
          <p:nvPr/>
        </p:nvSpPr>
        <p:spPr>
          <a:xfrm>
            <a:off x="2417403" y="989612"/>
            <a:ext cx="4309193"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b="1" dirty="0" smtClean="0">
                <a:latin typeface="Comic Sans MS" pitchFamily="66" charset="0"/>
              </a:rPr>
              <a:t>Obesidad</a:t>
            </a:r>
            <a:endParaRPr lang="es-VE" sz="2400" dirty="0">
              <a:latin typeface="Comic Sans MS" pitchFamily="66" charset="0"/>
            </a:endParaRPr>
          </a:p>
          <a:p>
            <a:pPr algn="ctr"/>
            <a:r>
              <a:rPr lang="es-VE" sz="2400" dirty="0" smtClean="0">
                <a:latin typeface="Comic Sans MS" pitchFamily="66" charset="0"/>
              </a:rPr>
              <a:t> Dieta, genética y microbiota</a:t>
            </a:r>
          </a:p>
        </p:txBody>
      </p:sp>
      <p:sp>
        <p:nvSpPr>
          <p:cNvPr id="8"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9" name="4 CuadroTexto"/>
          <p:cNvSpPr txBox="1"/>
          <p:nvPr/>
        </p:nvSpPr>
        <p:spPr>
          <a:xfrm>
            <a:off x="179512" y="541635"/>
            <a:ext cx="1368152"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p>
        </p:txBody>
      </p:sp>
      <p:sp>
        <p:nvSpPr>
          <p:cNvPr id="10" name="2 CuadroTexto"/>
          <p:cNvSpPr txBox="1"/>
          <p:nvPr/>
        </p:nvSpPr>
        <p:spPr>
          <a:xfrm>
            <a:off x="6741183" y="6515494"/>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8630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Mis Documentos\EN PROCESO 2013-2014\MICROBIOMA SEMINARIO 2015\PWPT MICROBIOTA\PRESENTACIONES\obese and lean twins.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l="12538" t="48057" r="12231" b="-1410"/>
          <a:stretch/>
        </p:blipFill>
        <p:spPr bwMode="auto">
          <a:xfrm>
            <a:off x="679859" y="620688"/>
            <a:ext cx="7765141" cy="5616624"/>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1547664" y="2780928"/>
            <a:ext cx="2376264"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Rectángulo 5"/>
          <p:cNvSpPr/>
          <p:nvPr/>
        </p:nvSpPr>
        <p:spPr>
          <a:xfrm>
            <a:off x="1539846" y="4914706"/>
            <a:ext cx="2376264"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1527460" y="2780928"/>
            <a:ext cx="3050835" cy="338554"/>
          </a:xfrm>
          <a:prstGeom prst="rect">
            <a:avLst/>
          </a:prstGeom>
          <a:solidFill>
            <a:srgbClr val="57D3FF"/>
          </a:solidFill>
        </p:spPr>
        <p:txBody>
          <a:bodyPr wrap="none" rtlCol="0">
            <a:spAutoFit/>
          </a:bodyPr>
          <a:lstStyle/>
          <a:p>
            <a:r>
              <a:rPr lang="es-VE" sz="1600" b="1" dirty="0" smtClean="0">
                <a:latin typeface="Comic Sans MS" panose="030F0702030302020204" pitchFamily="66" charset="0"/>
              </a:rPr>
              <a:t>Dieta Alta Fibra-Baja Grasa</a:t>
            </a:r>
            <a:endParaRPr lang="es-VE" sz="1600" b="1" dirty="0">
              <a:latin typeface="Comic Sans MS" panose="030F0702030302020204" pitchFamily="66" charset="0"/>
            </a:endParaRPr>
          </a:p>
        </p:txBody>
      </p:sp>
      <p:sp>
        <p:nvSpPr>
          <p:cNvPr id="8" name="CuadroTexto 7"/>
          <p:cNvSpPr txBox="1"/>
          <p:nvPr/>
        </p:nvSpPr>
        <p:spPr>
          <a:xfrm>
            <a:off x="1539845" y="4936192"/>
            <a:ext cx="3050835" cy="338554"/>
          </a:xfrm>
          <a:prstGeom prst="rect">
            <a:avLst/>
          </a:prstGeom>
          <a:solidFill>
            <a:srgbClr val="FFC000"/>
          </a:solidFill>
        </p:spPr>
        <p:txBody>
          <a:bodyPr wrap="none" rtlCol="0">
            <a:spAutoFit/>
          </a:bodyPr>
          <a:lstStyle/>
          <a:p>
            <a:r>
              <a:rPr lang="es-VE" sz="1600" b="1" dirty="0" smtClean="0">
                <a:latin typeface="Comic Sans MS" panose="030F0702030302020204" pitchFamily="66" charset="0"/>
              </a:rPr>
              <a:t>Dieta Baja Fibra-Alta Grasa</a:t>
            </a:r>
            <a:endParaRPr lang="es-VE" sz="1600" b="1" dirty="0">
              <a:latin typeface="Comic Sans MS" panose="030F0702030302020204" pitchFamily="66" charset="0"/>
            </a:endParaRPr>
          </a:p>
        </p:txBody>
      </p:sp>
      <p:sp>
        <p:nvSpPr>
          <p:cNvPr id="9" name="Rectángulo 8"/>
          <p:cNvSpPr/>
          <p:nvPr/>
        </p:nvSpPr>
        <p:spPr>
          <a:xfrm>
            <a:off x="3047629" y="3119482"/>
            <a:ext cx="1092323" cy="597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Rectángulo 9"/>
          <p:cNvSpPr/>
          <p:nvPr/>
        </p:nvSpPr>
        <p:spPr>
          <a:xfrm>
            <a:off x="3018012" y="5274746"/>
            <a:ext cx="1092323" cy="7465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3018012" y="3231143"/>
            <a:ext cx="1204176" cy="523220"/>
          </a:xfrm>
          <a:prstGeom prst="rect">
            <a:avLst/>
          </a:prstGeom>
          <a:noFill/>
        </p:spPr>
        <p:txBody>
          <a:bodyPr wrap="none" rtlCol="0">
            <a:spAutoFit/>
          </a:bodyPr>
          <a:lstStyle/>
          <a:p>
            <a:r>
              <a:rPr lang="es-VE" sz="1400" b="1" dirty="0" smtClean="0">
                <a:latin typeface="Comic Sans MS" panose="030F0702030302020204" pitchFamily="66" charset="0"/>
              </a:rPr>
              <a:t>Transplante</a:t>
            </a:r>
            <a:endParaRPr lang="es-VE" sz="1400" b="1" dirty="0">
              <a:latin typeface="Comic Sans MS" panose="030F0702030302020204" pitchFamily="66" charset="0"/>
            </a:endParaRPr>
          </a:p>
          <a:p>
            <a:r>
              <a:rPr lang="es-VE" sz="1400" b="1" dirty="0" smtClean="0">
                <a:latin typeface="Comic Sans MS" panose="030F0702030302020204" pitchFamily="66" charset="0"/>
              </a:rPr>
              <a:t>Inefectivo </a:t>
            </a:r>
          </a:p>
        </p:txBody>
      </p:sp>
      <p:sp>
        <p:nvSpPr>
          <p:cNvPr id="12" name="CuadroTexto 11"/>
          <p:cNvSpPr txBox="1"/>
          <p:nvPr/>
        </p:nvSpPr>
        <p:spPr>
          <a:xfrm>
            <a:off x="2991702" y="5309463"/>
            <a:ext cx="1204176" cy="523220"/>
          </a:xfrm>
          <a:prstGeom prst="rect">
            <a:avLst/>
          </a:prstGeom>
          <a:noFill/>
        </p:spPr>
        <p:txBody>
          <a:bodyPr wrap="none" rtlCol="0">
            <a:spAutoFit/>
          </a:bodyPr>
          <a:lstStyle/>
          <a:p>
            <a:r>
              <a:rPr lang="es-VE" sz="1400" b="1" dirty="0" smtClean="0">
                <a:latin typeface="Comic Sans MS" panose="030F0702030302020204" pitchFamily="66" charset="0"/>
              </a:rPr>
              <a:t>Transplante</a:t>
            </a:r>
            <a:endParaRPr lang="es-VE" sz="1400" b="1" dirty="0">
              <a:latin typeface="Comic Sans MS" panose="030F0702030302020204" pitchFamily="66" charset="0"/>
            </a:endParaRPr>
          </a:p>
          <a:p>
            <a:r>
              <a:rPr lang="es-VE" sz="1400" b="1" dirty="0" smtClean="0">
                <a:latin typeface="Comic Sans MS" panose="030F0702030302020204" pitchFamily="66" charset="0"/>
              </a:rPr>
              <a:t>Inefectivo </a:t>
            </a:r>
          </a:p>
        </p:txBody>
      </p:sp>
      <p:cxnSp>
        <p:nvCxnSpPr>
          <p:cNvPr id="14" name="Conector recto de flecha 13"/>
          <p:cNvCxnSpPr/>
          <p:nvPr/>
        </p:nvCxnSpPr>
        <p:spPr>
          <a:xfrm>
            <a:off x="3011750" y="3751749"/>
            <a:ext cx="1062706" cy="9622"/>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2991702" y="5832683"/>
            <a:ext cx="1062706" cy="9622"/>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5534968" y="3009044"/>
            <a:ext cx="1494320" cy="584775"/>
          </a:xfrm>
          <a:prstGeom prst="rect">
            <a:avLst/>
          </a:prstGeom>
          <a:solidFill>
            <a:schemeClr val="accent1">
              <a:lumMod val="40000"/>
              <a:lumOff val="60000"/>
            </a:schemeClr>
          </a:solidFill>
        </p:spPr>
        <p:txBody>
          <a:bodyPr wrap="none" rtlCol="0">
            <a:spAutoFit/>
          </a:bodyPr>
          <a:lstStyle/>
          <a:p>
            <a:r>
              <a:rPr lang="es-VE" sz="1600" b="1" dirty="0" smtClean="0">
                <a:latin typeface="Comic Sans MS" panose="030F0702030302020204" pitchFamily="66" charset="0"/>
              </a:rPr>
              <a:t>Se mantiene </a:t>
            </a:r>
          </a:p>
          <a:p>
            <a:r>
              <a:rPr lang="es-VE" sz="1600" b="1" dirty="0">
                <a:latin typeface="Comic Sans MS" panose="030F0702030302020204" pitchFamily="66" charset="0"/>
              </a:rPr>
              <a:t>D</a:t>
            </a:r>
            <a:r>
              <a:rPr lang="es-VE" sz="1600" b="1" dirty="0" smtClean="0">
                <a:latin typeface="Comic Sans MS" panose="030F0702030302020204" pitchFamily="66" charset="0"/>
              </a:rPr>
              <a:t>elgado</a:t>
            </a:r>
            <a:endParaRPr lang="es-VE" sz="1600" b="1" dirty="0">
              <a:latin typeface="Comic Sans MS" panose="030F0702030302020204" pitchFamily="66" charset="0"/>
            </a:endParaRPr>
          </a:p>
        </p:txBody>
      </p:sp>
      <p:sp>
        <p:nvSpPr>
          <p:cNvPr id="17" name="CuadroTexto 16"/>
          <p:cNvSpPr txBox="1"/>
          <p:nvPr/>
        </p:nvSpPr>
        <p:spPr>
          <a:xfrm>
            <a:off x="5560621" y="3751749"/>
            <a:ext cx="1882247" cy="338554"/>
          </a:xfrm>
          <a:prstGeom prst="rect">
            <a:avLst/>
          </a:prstGeom>
          <a:solidFill>
            <a:schemeClr val="accent1">
              <a:lumMod val="40000"/>
              <a:lumOff val="60000"/>
            </a:schemeClr>
          </a:solidFill>
        </p:spPr>
        <p:txBody>
          <a:bodyPr wrap="none" rtlCol="0">
            <a:spAutoFit/>
          </a:bodyPr>
          <a:lstStyle/>
          <a:p>
            <a:r>
              <a:rPr lang="es-VE" sz="1600" b="1" dirty="0" smtClean="0">
                <a:latin typeface="Comic Sans MS" panose="030F0702030302020204" pitchFamily="66" charset="0"/>
              </a:rPr>
              <a:t>No aumenta peso</a:t>
            </a:r>
            <a:endParaRPr lang="es-VE" sz="1600" b="1" dirty="0">
              <a:latin typeface="Comic Sans MS" panose="030F0702030302020204" pitchFamily="66" charset="0"/>
            </a:endParaRPr>
          </a:p>
        </p:txBody>
      </p:sp>
      <p:sp>
        <p:nvSpPr>
          <p:cNvPr id="18" name="CuadroTexto 17"/>
          <p:cNvSpPr txBox="1"/>
          <p:nvPr/>
        </p:nvSpPr>
        <p:spPr>
          <a:xfrm>
            <a:off x="5887634" y="4914706"/>
            <a:ext cx="1555234" cy="338554"/>
          </a:xfrm>
          <a:prstGeom prst="rect">
            <a:avLst/>
          </a:prstGeom>
          <a:solidFill>
            <a:schemeClr val="accent2">
              <a:lumMod val="60000"/>
              <a:lumOff val="40000"/>
            </a:schemeClr>
          </a:solidFill>
        </p:spPr>
        <p:txBody>
          <a:bodyPr wrap="none" rtlCol="0">
            <a:spAutoFit/>
          </a:bodyPr>
          <a:lstStyle/>
          <a:p>
            <a:r>
              <a:rPr lang="es-VE" sz="1600" b="1" dirty="0">
                <a:latin typeface="Comic Sans MS" panose="030F0702030302020204" pitchFamily="66" charset="0"/>
              </a:rPr>
              <a:t>A</a:t>
            </a:r>
            <a:r>
              <a:rPr lang="es-VE" sz="1600" b="1" dirty="0" smtClean="0">
                <a:latin typeface="Comic Sans MS" panose="030F0702030302020204" pitchFamily="66" charset="0"/>
              </a:rPr>
              <a:t>umenta peso</a:t>
            </a:r>
            <a:endParaRPr lang="es-VE" sz="1600" b="1" dirty="0">
              <a:latin typeface="Comic Sans MS" panose="030F0702030302020204" pitchFamily="66" charset="0"/>
            </a:endParaRPr>
          </a:p>
        </p:txBody>
      </p:sp>
      <p:sp>
        <p:nvSpPr>
          <p:cNvPr id="19" name="7 CuadroTexto"/>
          <p:cNvSpPr txBox="1"/>
          <p:nvPr/>
        </p:nvSpPr>
        <p:spPr>
          <a:xfrm>
            <a:off x="6663731" y="6495147"/>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20"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21" name="4 CuadroTexto"/>
          <p:cNvSpPr txBox="1"/>
          <p:nvPr/>
        </p:nvSpPr>
        <p:spPr>
          <a:xfrm>
            <a:off x="179512" y="541635"/>
            <a:ext cx="1368152"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p>
        </p:txBody>
      </p:sp>
      <p:sp>
        <p:nvSpPr>
          <p:cNvPr id="22" name="Rectángulo 21"/>
          <p:cNvSpPr/>
          <p:nvPr/>
        </p:nvSpPr>
        <p:spPr>
          <a:xfrm>
            <a:off x="1841946" y="6180303"/>
            <a:ext cx="5497467" cy="276999"/>
          </a:xfrm>
          <a:prstGeom prst="rect">
            <a:avLst/>
          </a:prstGeom>
        </p:spPr>
        <p:txBody>
          <a:bodyPr wrap="none">
            <a:spAutoFit/>
          </a:bodyPr>
          <a:lstStyle/>
          <a:p>
            <a:r>
              <a:rPr lang="es-VE" sz="1200" dirty="0" smtClean="0">
                <a:latin typeface="Times New Roman" panose="02020603050405020304" pitchFamily="18" charset="0"/>
                <a:cs typeface="Times New Roman" panose="02020603050405020304" pitchFamily="18" charset="0"/>
              </a:rPr>
              <a:t>AW. Walker, J. </a:t>
            </a:r>
            <a:r>
              <a:rPr lang="es-VE" sz="1200" dirty="0" err="1" smtClean="0">
                <a:latin typeface="Times New Roman" panose="02020603050405020304" pitchFamily="18" charset="0"/>
                <a:cs typeface="Times New Roman" panose="02020603050405020304" pitchFamily="18" charset="0"/>
              </a:rPr>
              <a:t>Parkhill</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Fighting</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obesity</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with</a:t>
            </a:r>
            <a:r>
              <a:rPr lang="es-VE" sz="1200" i="1" dirty="0" smtClean="0">
                <a:latin typeface="Times New Roman" panose="02020603050405020304" pitchFamily="18" charset="0"/>
                <a:cs typeface="Times New Roman" panose="02020603050405020304" pitchFamily="18" charset="0"/>
              </a:rPr>
              <a:t> bacteria. </a:t>
            </a:r>
            <a:r>
              <a:rPr lang="es-VE" sz="1200" dirty="0" err="1" smtClean="0">
                <a:latin typeface="Times New Roman" panose="02020603050405020304" pitchFamily="18" charset="0"/>
                <a:cs typeface="Times New Roman" panose="02020603050405020304" pitchFamily="18" charset="0"/>
              </a:rPr>
              <a:t>Science</a:t>
            </a:r>
            <a:r>
              <a:rPr lang="es-VE" sz="1200" dirty="0" smtClean="0">
                <a:latin typeface="Times New Roman" panose="02020603050405020304" pitchFamily="18" charset="0"/>
                <a:cs typeface="Times New Roman" panose="02020603050405020304" pitchFamily="18" charset="0"/>
              </a:rPr>
              <a:t> </a:t>
            </a:r>
            <a:r>
              <a:rPr lang="es-VE" sz="1200" b="1" dirty="0" smtClean="0">
                <a:latin typeface="Times New Roman" panose="02020603050405020304" pitchFamily="18" charset="0"/>
                <a:cs typeface="Times New Roman" panose="02020603050405020304" pitchFamily="18" charset="0"/>
              </a:rPr>
              <a:t>2013</a:t>
            </a:r>
            <a:r>
              <a:rPr lang="es-VE" sz="1200" dirty="0" smtClean="0">
                <a:latin typeface="Times New Roman" panose="02020603050405020304" pitchFamily="18" charset="0"/>
                <a:cs typeface="Times New Roman" panose="02020603050405020304" pitchFamily="18" charset="0"/>
              </a:rPr>
              <a:t>;341:1069-1070.</a:t>
            </a:r>
            <a:endParaRPr lang="es-VE" sz="1200" dirty="0">
              <a:latin typeface="Times New Roman" panose="02020603050405020304" pitchFamily="18" charset="0"/>
              <a:cs typeface="Times New Roman" panose="02020603050405020304" pitchFamily="18" charset="0"/>
            </a:endParaRPr>
          </a:p>
        </p:txBody>
      </p:sp>
      <p:sp>
        <p:nvSpPr>
          <p:cNvPr id="23" name="CuadroTexto 22"/>
          <p:cNvSpPr txBox="1"/>
          <p:nvPr/>
        </p:nvSpPr>
        <p:spPr>
          <a:xfrm>
            <a:off x="4119052" y="227219"/>
            <a:ext cx="2518638" cy="707886"/>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000" dirty="0" smtClean="0">
                <a:effectLst>
                  <a:outerShdw blurRad="38100" dist="38100" dir="2700000" algn="tl">
                    <a:srgbClr val="000000">
                      <a:alpha val="43137"/>
                    </a:srgbClr>
                  </a:outerShdw>
                </a:effectLst>
                <a:latin typeface="Comic Sans MS" panose="030F0702030302020204" pitchFamily="66" charset="0"/>
              </a:rPr>
              <a:t>Cohabitación</a:t>
            </a:r>
          </a:p>
          <a:p>
            <a:pPr algn="ctr"/>
            <a:r>
              <a:rPr lang="es-VE" sz="2000" dirty="0" smtClean="0">
                <a:effectLst>
                  <a:outerShdw blurRad="38100" dist="38100" dir="2700000" algn="tl">
                    <a:srgbClr val="000000">
                      <a:alpha val="43137"/>
                    </a:srgbClr>
                  </a:outerShdw>
                </a:effectLst>
                <a:latin typeface="Comic Sans MS" panose="030F0702030302020204" pitchFamily="66" charset="0"/>
              </a:rPr>
              <a:t>Obesos y Delgados</a:t>
            </a:r>
            <a:endParaRPr lang="es-VE" sz="2000"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3687806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16832" y="2000809"/>
            <a:ext cx="5310336" cy="3477875"/>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342900" indent="-342900">
              <a:buFont typeface="Arial" panose="020B0604020202020204" pitchFamily="34" charset="0"/>
              <a:buChar char="•"/>
            </a:pPr>
            <a:r>
              <a:rPr lang="en-US" sz="2000" dirty="0" err="1" smtClean="0">
                <a:latin typeface="Comic Sans MS" panose="030F0702030302020204" pitchFamily="66" charset="0"/>
              </a:rPr>
              <a:t>Ratones</a:t>
            </a:r>
            <a:r>
              <a:rPr lang="en-US" sz="2000" dirty="0" smtClean="0">
                <a:latin typeface="Comic Sans MS" panose="030F0702030302020204" pitchFamily="66" charset="0"/>
              </a:rPr>
              <a:t> </a:t>
            </a:r>
            <a:r>
              <a:rPr lang="en-US" sz="2000" dirty="0">
                <a:latin typeface="Comic Sans MS" panose="030F0702030302020204" pitchFamily="66" charset="0"/>
              </a:rPr>
              <a:t>con microbiota </a:t>
            </a:r>
            <a:r>
              <a:rPr lang="en-US" sz="2000" b="1" dirty="0" err="1" smtClean="0">
                <a:latin typeface="Comic Sans MS" panose="030F0702030302020204" pitchFamily="66" charset="0"/>
              </a:rPr>
              <a:t>obeso</a:t>
            </a:r>
            <a:r>
              <a:rPr lang="en-US" sz="2000" b="1" dirty="0" smtClean="0">
                <a:latin typeface="Comic Sans MS" panose="030F0702030302020204" pitchFamily="66" charset="0"/>
              </a:rPr>
              <a:t>, </a:t>
            </a:r>
            <a:r>
              <a:rPr lang="en-US" sz="2000" dirty="0" err="1">
                <a:latin typeface="Comic Sans MS" panose="030F0702030302020204" pitchFamily="66" charset="0"/>
              </a:rPr>
              <a:t>s</a:t>
            </a:r>
            <a:r>
              <a:rPr lang="en-US" sz="2000" dirty="0" err="1" smtClean="0">
                <a:latin typeface="Comic Sans MS" panose="030F0702030302020204" pitchFamily="66" charset="0"/>
              </a:rPr>
              <a:t>i</a:t>
            </a:r>
            <a:r>
              <a:rPr lang="en-US" sz="2000" dirty="0" smtClean="0">
                <a:latin typeface="Comic Sans MS" panose="030F0702030302020204" pitchFamily="66" charset="0"/>
              </a:rPr>
              <a:t> se </a:t>
            </a:r>
            <a:r>
              <a:rPr lang="en-US" sz="2000" dirty="0" err="1" smtClean="0">
                <a:latin typeface="Comic Sans MS" panose="030F0702030302020204" pitchFamily="66" charset="0"/>
              </a:rPr>
              <a:t>alimentan</a:t>
            </a:r>
            <a:r>
              <a:rPr lang="en-US" sz="2000" dirty="0" smtClean="0">
                <a:latin typeface="Comic Sans MS" panose="030F0702030302020204" pitchFamily="66" charset="0"/>
              </a:rPr>
              <a:t> con </a:t>
            </a:r>
            <a:r>
              <a:rPr lang="en-US" sz="2000" dirty="0" err="1" smtClean="0">
                <a:latin typeface="Comic Sans MS" panose="030F0702030302020204" pitchFamily="66" charset="0"/>
              </a:rPr>
              <a:t>dieta</a:t>
            </a:r>
            <a:r>
              <a:rPr lang="en-US" sz="2000" dirty="0" smtClean="0">
                <a:latin typeface="Comic Sans MS" panose="030F0702030302020204" pitchFamily="66" charset="0"/>
              </a:rPr>
              <a:t> </a:t>
            </a:r>
            <a:r>
              <a:rPr lang="en-US" sz="2000" dirty="0" err="1" smtClean="0">
                <a:latin typeface="Comic Sans MS" panose="030F0702030302020204" pitchFamily="66" charset="0"/>
              </a:rPr>
              <a:t>apropiada</a:t>
            </a:r>
            <a:r>
              <a:rPr lang="en-US" sz="2000" dirty="0" smtClean="0">
                <a:latin typeface="Comic Sans MS" panose="030F0702030302020204" pitchFamily="66" charset="0"/>
              </a:rPr>
              <a:t>, </a:t>
            </a:r>
            <a:r>
              <a:rPr lang="en-US" sz="2000" dirty="0" err="1" smtClean="0">
                <a:latin typeface="Comic Sans MS" panose="030F0702030302020204" pitchFamily="66" charset="0"/>
              </a:rPr>
              <a:t>cuando</a:t>
            </a:r>
            <a:r>
              <a:rPr lang="en-US" sz="2000" dirty="0" smtClean="0">
                <a:latin typeface="Comic Sans MS" panose="030F0702030302020204" pitchFamily="66" charset="0"/>
              </a:rPr>
              <a:t> </a:t>
            </a:r>
            <a:r>
              <a:rPr lang="en-US" sz="2000" b="1" dirty="0" err="1" smtClean="0">
                <a:effectLst>
                  <a:outerShdw blurRad="38100" dist="38100" dir="2700000" algn="tl">
                    <a:srgbClr val="000000">
                      <a:alpha val="43137"/>
                    </a:srgbClr>
                  </a:outerShdw>
                </a:effectLst>
                <a:latin typeface="Comic Sans MS" panose="030F0702030302020204" pitchFamily="66" charset="0"/>
              </a:rPr>
              <a:t>conviven</a:t>
            </a:r>
            <a:r>
              <a:rPr lang="en-US" sz="2000" dirty="0" smtClean="0">
                <a:latin typeface="Comic Sans MS" panose="030F0702030302020204" pitchFamily="66" charset="0"/>
              </a:rPr>
              <a:t> con </a:t>
            </a:r>
            <a:r>
              <a:rPr lang="en-US" sz="2000" dirty="0" err="1" smtClean="0">
                <a:latin typeface="Comic Sans MS" panose="030F0702030302020204" pitchFamily="66" charset="0"/>
              </a:rPr>
              <a:t>ratones</a:t>
            </a:r>
            <a:r>
              <a:rPr lang="en-US" sz="2000" dirty="0" smtClean="0">
                <a:latin typeface="Comic Sans MS" panose="030F0702030302020204" pitchFamily="66" charset="0"/>
              </a:rPr>
              <a:t> con microbiota </a:t>
            </a:r>
            <a:r>
              <a:rPr lang="en-US" sz="2000" b="1" dirty="0" err="1" smtClean="0">
                <a:latin typeface="Comic Sans MS" panose="030F0702030302020204" pitchFamily="66" charset="0"/>
              </a:rPr>
              <a:t>delgado</a:t>
            </a:r>
            <a:r>
              <a:rPr lang="en-US" sz="2000" dirty="0" smtClean="0">
                <a:latin typeface="Comic Sans MS" panose="030F0702030302020204" pitchFamily="66" charset="0"/>
              </a:rPr>
              <a:t>, son </a:t>
            </a:r>
            <a:r>
              <a:rPr lang="en-US" sz="2000" b="1" dirty="0" err="1" smtClean="0">
                <a:latin typeface="Comic Sans MS" panose="030F0702030302020204" pitchFamily="66" charset="0"/>
              </a:rPr>
              <a:t>invadidos</a:t>
            </a:r>
            <a:r>
              <a:rPr lang="en-US" sz="2000" b="1" dirty="0" smtClean="0">
                <a:latin typeface="Comic Sans MS" panose="030F0702030302020204" pitchFamily="66" charset="0"/>
              </a:rPr>
              <a:t> </a:t>
            </a:r>
            <a:r>
              <a:rPr lang="en-US" sz="2000" b="1" dirty="0" err="1" smtClean="0">
                <a:latin typeface="Comic Sans MS" panose="030F0702030302020204" pitchFamily="66" charset="0"/>
              </a:rPr>
              <a:t>por</a:t>
            </a:r>
            <a:r>
              <a:rPr lang="en-US" sz="2000" b="1" dirty="0" smtClean="0">
                <a:latin typeface="Comic Sans MS" panose="030F0702030302020204" pitchFamily="66" charset="0"/>
              </a:rPr>
              <a:t> el microbiota </a:t>
            </a:r>
            <a:r>
              <a:rPr lang="en-US" sz="2000" b="1" dirty="0" err="1" smtClean="0">
                <a:latin typeface="Comic Sans MS" panose="030F0702030302020204" pitchFamily="66" charset="0"/>
              </a:rPr>
              <a:t>delgado</a:t>
            </a:r>
            <a:r>
              <a:rPr lang="en-US" sz="2000" dirty="0" smtClean="0">
                <a:latin typeface="Comic Sans MS" panose="030F0702030302020204" pitchFamily="66" charset="0"/>
              </a:rPr>
              <a:t> y </a:t>
            </a:r>
            <a:r>
              <a:rPr lang="en-US" sz="2000" b="1" dirty="0" smtClean="0">
                <a:latin typeface="Comic Sans MS" panose="030F0702030302020204" pitchFamily="66" charset="0"/>
              </a:rPr>
              <a:t>no </a:t>
            </a:r>
            <a:r>
              <a:rPr lang="en-US" sz="2000" b="1" dirty="0" err="1" smtClean="0">
                <a:latin typeface="Comic Sans MS" panose="030F0702030302020204" pitchFamily="66" charset="0"/>
              </a:rPr>
              <a:t>desarrollan</a:t>
            </a:r>
            <a:r>
              <a:rPr lang="en-US" sz="2000" b="1" dirty="0" smtClean="0">
                <a:latin typeface="Comic Sans MS" panose="030F0702030302020204" pitchFamily="66" charset="0"/>
              </a:rPr>
              <a:t>  </a:t>
            </a:r>
            <a:r>
              <a:rPr lang="en-US" sz="2000" b="1" dirty="0" err="1" smtClean="0">
                <a:latin typeface="Comic Sans MS" panose="030F0702030302020204" pitchFamily="66" charset="0"/>
              </a:rPr>
              <a:t>aumento</a:t>
            </a:r>
            <a:r>
              <a:rPr lang="en-US" sz="2000" b="1" dirty="0" smtClean="0">
                <a:latin typeface="Comic Sans MS" panose="030F0702030302020204" pitchFamily="66" charset="0"/>
              </a:rPr>
              <a:t> de </a:t>
            </a:r>
            <a:r>
              <a:rPr lang="en-US" sz="2000" b="1" dirty="0" err="1" smtClean="0">
                <a:latin typeface="Comic Sans MS" panose="030F0702030302020204" pitchFamily="66" charset="0"/>
              </a:rPr>
              <a:t>adiposidad</a:t>
            </a:r>
            <a:r>
              <a:rPr lang="en-US" sz="2000" b="1" dirty="0" smtClean="0">
                <a:latin typeface="Comic Sans MS" panose="030F0702030302020204" pitchFamily="66" charset="0"/>
              </a:rPr>
              <a:t> </a:t>
            </a:r>
            <a:r>
              <a:rPr lang="en-US" sz="2000" dirty="0" smtClean="0">
                <a:latin typeface="Comic Sans MS" panose="030F0702030302020204" pitchFamily="66" charset="0"/>
              </a:rPr>
              <a:t>(</a:t>
            </a:r>
            <a:r>
              <a:rPr lang="en-US" sz="2000" dirty="0" err="1" smtClean="0">
                <a:solidFill>
                  <a:srgbClr val="00B0F0"/>
                </a:solidFill>
                <a:latin typeface="Comic Sans MS" panose="030F0702030302020204" pitchFamily="66" charset="0"/>
              </a:rPr>
              <a:t>azul</a:t>
            </a:r>
            <a:r>
              <a:rPr lang="en-US" sz="2000" dirty="0" smtClean="0">
                <a:solidFill>
                  <a:srgbClr val="00B0F0"/>
                </a:solidFill>
                <a:latin typeface="Comic Sans MS" panose="030F0702030302020204" pitchFamily="66" charset="0"/>
              </a:rPr>
              <a:t> </a:t>
            </a:r>
            <a:r>
              <a:rPr lang="en-US" sz="2000" dirty="0" smtClean="0">
                <a:latin typeface="Comic Sans MS" panose="030F0702030302020204" pitchFamily="66" charset="0"/>
              </a:rPr>
              <a:t>y </a:t>
            </a:r>
            <a:r>
              <a:rPr lang="en-US" sz="2000" dirty="0" err="1" smtClean="0">
                <a:solidFill>
                  <a:srgbClr val="FF6699"/>
                </a:solidFill>
                <a:latin typeface="Comic Sans MS" panose="030F0702030302020204" pitchFamily="66" charset="0"/>
              </a:rPr>
              <a:t>rosado</a:t>
            </a:r>
            <a:r>
              <a:rPr lang="en-US" sz="2000" dirty="0" smtClean="0">
                <a:latin typeface="Comic Sans MS" panose="030F0702030302020204" pitchFamily="66" charset="0"/>
              </a:rPr>
              <a:t>). </a:t>
            </a:r>
          </a:p>
          <a:p>
            <a:endParaRPr lang="en-US" sz="2000" dirty="0">
              <a:latin typeface="Comic Sans MS" panose="030F0702030302020204" pitchFamily="66" charset="0"/>
            </a:endParaRPr>
          </a:p>
          <a:p>
            <a:pPr marL="342900" indent="-342900">
              <a:buFont typeface="Arial" panose="020B0604020202020204" pitchFamily="34" charset="0"/>
              <a:buChar char="•"/>
            </a:pPr>
            <a:r>
              <a:rPr lang="en-US" sz="2000" dirty="0" err="1" smtClean="0">
                <a:latin typeface="Comic Sans MS" panose="030F0702030302020204" pitchFamily="66" charset="0"/>
              </a:rPr>
              <a:t>Por</a:t>
            </a:r>
            <a:r>
              <a:rPr lang="en-US" sz="2000" dirty="0" smtClean="0">
                <a:latin typeface="Comic Sans MS" panose="030F0702030302020204" pitchFamily="66" charset="0"/>
              </a:rPr>
              <a:t>  el </a:t>
            </a:r>
            <a:r>
              <a:rPr lang="en-US" sz="2000" dirty="0" err="1" smtClean="0">
                <a:latin typeface="Comic Sans MS" panose="030F0702030302020204" pitchFamily="66" charset="0"/>
              </a:rPr>
              <a:t>contrario</a:t>
            </a:r>
            <a:r>
              <a:rPr lang="en-US" sz="2000" dirty="0" smtClean="0">
                <a:latin typeface="Comic Sans MS" panose="030F0702030302020204" pitchFamily="66" charset="0"/>
              </a:rPr>
              <a:t>, </a:t>
            </a:r>
            <a:r>
              <a:rPr lang="en-US" sz="2000" b="1" dirty="0" smtClean="0">
                <a:latin typeface="Comic Sans MS" panose="030F0702030302020204" pitchFamily="66" charset="0"/>
              </a:rPr>
              <a:t>microbiota </a:t>
            </a:r>
            <a:r>
              <a:rPr lang="en-US" sz="2000" b="1" dirty="0" err="1" smtClean="0">
                <a:latin typeface="Comic Sans MS" panose="030F0702030302020204" pitchFamily="66" charset="0"/>
              </a:rPr>
              <a:t>obeso</a:t>
            </a:r>
            <a:r>
              <a:rPr lang="en-US" sz="2000" b="1" dirty="0" smtClean="0">
                <a:latin typeface="Comic Sans MS" panose="030F0702030302020204" pitchFamily="66" charset="0"/>
              </a:rPr>
              <a:t> no </a:t>
            </a:r>
            <a:r>
              <a:rPr lang="en-US" sz="2000" b="1" dirty="0" err="1" smtClean="0">
                <a:latin typeface="Comic Sans MS" panose="030F0702030302020204" pitchFamily="66" charset="0"/>
              </a:rPr>
              <a:t>coloniza</a:t>
            </a:r>
            <a:r>
              <a:rPr lang="en-US" sz="2000" b="1" dirty="0" smtClean="0">
                <a:latin typeface="Comic Sans MS" panose="030F0702030302020204" pitchFamily="66" charset="0"/>
              </a:rPr>
              <a:t> </a:t>
            </a:r>
            <a:r>
              <a:rPr lang="en-US" sz="2000" b="1" dirty="0" err="1" smtClean="0">
                <a:latin typeface="Comic Sans MS" panose="030F0702030302020204" pitchFamily="66" charset="0"/>
              </a:rPr>
              <a:t>efectivamente</a:t>
            </a:r>
            <a:r>
              <a:rPr lang="en-US" sz="2000" b="1" dirty="0" smtClean="0">
                <a:latin typeface="Comic Sans MS" panose="030F0702030302020204" pitchFamily="66" charset="0"/>
              </a:rPr>
              <a:t> </a:t>
            </a:r>
            <a:r>
              <a:rPr lang="en-US" sz="2000" dirty="0" err="1" smtClean="0">
                <a:latin typeface="Comic Sans MS" panose="030F0702030302020204" pitchFamily="66" charset="0"/>
              </a:rPr>
              <a:t>ratones</a:t>
            </a:r>
            <a:r>
              <a:rPr lang="en-US" sz="2000" dirty="0" smtClean="0">
                <a:latin typeface="Comic Sans MS" panose="030F0702030302020204" pitchFamily="66" charset="0"/>
              </a:rPr>
              <a:t> con microbiota </a:t>
            </a:r>
            <a:r>
              <a:rPr lang="en-US" sz="2000" b="1" dirty="0" err="1" smtClean="0">
                <a:latin typeface="Comic Sans MS" panose="030F0702030302020204" pitchFamily="66" charset="0"/>
              </a:rPr>
              <a:t>delgad</a:t>
            </a:r>
            <a:r>
              <a:rPr lang="en-US" sz="2000" dirty="0" err="1" smtClean="0">
                <a:latin typeface="Comic Sans MS" panose="030F0702030302020204" pitchFamily="66" charset="0"/>
              </a:rPr>
              <a:t>o</a:t>
            </a:r>
            <a:r>
              <a:rPr lang="en-US" sz="2000" dirty="0" smtClean="0">
                <a:latin typeface="Comic Sans MS" panose="030F0702030302020204" pitchFamily="66" charset="0"/>
              </a:rPr>
              <a:t>, y </a:t>
            </a:r>
            <a:r>
              <a:rPr lang="en-US" sz="2000" dirty="0" err="1" smtClean="0">
                <a:latin typeface="Comic Sans MS" panose="030F0702030302020204" pitchFamily="66" charset="0"/>
              </a:rPr>
              <a:t>estos</a:t>
            </a:r>
            <a:r>
              <a:rPr lang="en-US" sz="2000" dirty="0" smtClean="0">
                <a:latin typeface="Comic Sans MS" panose="030F0702030302020204" pitchFamily="66" charset="0"/>
              </a:rPr>
              <a:t> </a:t>
            </a:r>
            <a:r>
              <a:rPr lang="en-US" sz="2000" dirty="0" err="1" smtClean="0">
                <a:latin typeface="Comic Sans MS" panose="030F0702030302020204" pitchFamily="66" charset="0"/>
              </a:rPr>
              <a:t>ratones</a:t>
            </a:r>
            <a:r>
              <a:rPr lang="en-US" sz="2000" dirty="0" smtClean="0">
                <a:latin typeface="Comic Sans MS" panose="030F0702030302020204" pitchFamily="66" charset="0"/>
              </a:rPr>
              <a:t> </a:t>
            </a:r>
            <a:r>
              <a:rPr lang="en-US" sz="2000" dirty="0" err="1" smtClean="0">
                <a:latin typeface="Comic Sans MS" panose="030F0702030302020204" pitchFamily="66" charset="0"/>
              </a:rPr>
              <a:t>permanecen</a:t>
            </a:r>
            <a:r>
              <a:rPr lang="en-US" sz="2000" dirty="0" smtClean="0">
                <a:latin typeface="Comic Sans MS" panose="030F0702030302020204" pitchFamily="66" charset="0"/>
              </a:rPr>
              <a:t> </a:t>
            </a:r>
            <a:r>
              <a:rPr lang="en-US" sz="2000" b="1" dirty="0" err="1" smtClean="0">
                <a:latin typeface="Comic Sans MS" panose="030F0702030302020204" pitchFamily="66" charset="0"/>
              </a:rPr>
              <a:t>delgados</a:t>
            </a:r>
            <a:r>
              <a:rPr lang="en-US" sz="2000" dirty="0" smtClean="0">
                <a:latin typeface="Comic Sans MS" panose="030F0702030302020204" pitchFamily="66" charset="0"/>
              </a:rPr>
              <a:t>. </a:t>
            </a:r>
            <a:endParaRPr lang="es-VE" sz="2000" dirty="0">
              <a:latin typeface="Comic Sans MS" panose="030F0702030302020204" pitchFamily="66" charset="0"/>
            </a:endParaRPr>
          </a:p>
        </p:txBody>
      </p:sp>
      <p:sp>
        <p:nvSpPr>
          <p:cNvPr id="5" name="Rectángulo 4"/>
          <p:cNvSpPr/>
          <p:nvPr/>
        </p:nvSpPr>
        <p:spPr>
          <a:xfrm>
            <a:off x="1823266" y="5658884"/>
            <a:ext cx="5497467" cy="276999"/>
          </a:xfrm>
          <a:prstGeom prst="rect">
            <a:avLst/>
          </a:prstGeom>
        </p:spPr>
        <p:txBody>
          <a:bodyPr wrap="none">
            <a:spAutoFit/>
          </a:bodyPr>
          <a:lstStyle/>
          <a:p>
            <a:r>
              <a:rPr lang="es-VE" sz="1200" dirty="0" smtClean="0">
                <a:latin typeface="Times New Roman" panose="02020603050405020304" pitchFamily="18" charset="0"/>
                <a:cs typeface="Times New Roman" panose="02020603050405020304" pitchFamily="18" charset="0"/>
              </a:rPr>
              <a:t>AW. Walker, J. </a:t>
            </a:r>
            <a:r>
              <a:rPr lang="es-VE" sz="1200" dirty="0" err="1" smtClean="0">
                <a:latin typeface="Times New Roman" panose="02020603050405020304" pitchFamily="18" charset="0"/>
                <a:cs typeface="Times New Roman" panose="02020603050405020304" pitchFamily="18" charset="0"/>
              </a:rPr>
              <a:t>Parkhill</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Fighting</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obesity</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with</a:t>
            </a:r>
            <a:r>
              <a:rPr lang="es-VE" sz="1200" i="1" dirty="0" smtClean="0">
                <a:latin typeface="Times New Roman" panose="02020603050405020304" pitchFamily="18" charset="0"/>
                <a:cs typeface="Times New Roman" panose="02020603050405020304" pitchFamily="18" charset="0"/>
              </a:rPr>
              <a:t> bacteria. </a:t>
            </a:r>
            <a:r>
              <a:rPr lang="es-VE" sz="1200" dirty="0" err="1" smtClean="0">
                <a:latin typeface="Times New Roman" panose="02020603050405020304" pitchFamily="18" charset="0"/>
                <a:cs typeface="Times New Roman" panose="02020603050405020304" pitchFamily="18" charset="0"/>
              </a:rPr>
              <a:t>Science</a:t>
            </a:r>
            <a:r>
              <a:rPr lang="es-VE" sz="1200" dirty="0" smtClean="0">
                <a:latin typeface="Times New Roman" panose="02020603050405020304" pitchFamily="18" charset="0"/>
                <a:cs typeface="Times New Roman" panose="02020603050405020304" pitchFamily="18" charset="0"/>
              </a:rPr>
              <a:t> 2013;341:1069-1070.</a:t>
            </a:r>
            <a:endParaRPr lang="es-VE" sz="1200" dirty="0">
              <a:latin typeface="Times New Roman" panose="02020603050405020304" pitchFamily="18" charset="0"/>
              <a:cs typeface="Times New Roman" panose="02020603050405020304" pitchFamily="18" charset="0"/>
            </a:endParaRPr>
          </a:p>
        </p:txBody>
      </p:sp>
      <p:sp>
        <p:nvSpPr>
          <p:cNvPr id="6" name="5 CuadroTexto"/>
          <p:cNvSpPr txBox="1"/>
          <p:nvPr/>
        </p:nvSpPr>
        <p:spPr>
          <a:xfrm>
            <a:off x="2417403" y="989612"/>
            <a:ext cx="4309193"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b="1" dirty="0" smtClean="0">
                <a:latin typeface="Comic Sans MS" pitchFamily="66" charset="0"/>
              </a:rPr>
              <a:t>Obesidad</a:t>
            </a:r>
            <a:endParaRPr lang="es-VE" sz="2400" dirty="0">
              <a:latin typeface="Comic Sans MS" pitchFamily="66" charset="0"/>
            </a:endParaRPr>
          </a:p>
          <a:p>
            <a:pPr algn="ctr"/>
            <a:r>
              <a:rPr lang="es-VE" sz="2400" dirty="0" smtClean="0">
                <a:latin typeface="Comic Sans MS" pitchFamily="66" charset="0"/>
              </a:rPr>
              <a:t> Dieta, genética y microbiota</a:t>
            </a:r>
          </a:p>
        </p:txBody>
      </p:sp>
      <p:sp>
        <p:nvSpPr>
          <p:cNvPr id="7"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8" name="4 CuadroTexto"/>
          <p:cNvSpPr txBox="1"/>
          <p:nvPr/>
        </p:nvSpPr>
        <p:spPr>
          <a:xfrm>
            <a:off x="179512" y="541635"/>
            <a:ext cx="1368152"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p>
        </p:txBody>
      </p:sp>
      <p:sp>
        <p:nvSpPr>
          <p:cNvPr id="9" name="7 CuadroTexto"/>
          <p:cNvSpPr txBox="1"/>
          <p:nvPr/>
        </p:nvSpPr>
        <p:spPr>
          <a:xfrm>
            <a:off x="6663731" y="6495147"/>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1954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Mis Documentos\EN PROCESO 2013-2014\MICROBIOMA SEMINARIO 2015\PWPT MICROBIOTA\PRESENTACIONES\nature11552-f2.2.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42000"/>
                    </a14:imgEffect>
                    <a14:imgEffect>
                      <a14:brightnessContrast bright="1000" contrast="-20000"/>
                    </a14:imgEffect>
                  </a14:imgLayer>
                </a14:imgProps>
              </a:ext>
              <a:ext uri="{28A0092B-C50C-407E-A947-70E740481C1C}">
                <a14:useLocalDpi xmlns:a14="http://schemas.microsoft.com/office/drawing/2010/main" val="0"/>
              </a:ext>
            </a:extLst>
          </a:blip>
          <a:srcRect/>
          <a:stretch>
            <a:fillRect/>
          </a:stretch>
        </p:blipFill>
        <p:spPr bwMode="auto">
          <a:xfrm>
            <a:off x="395536" y="188640"/>
            <a:ext cx="4036020" cy="6553200"/>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4707632" y="550744"/>
            <a:ext cx="4183075" cy="43088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2200" dirty="0" smtClean="0">
                <a:latin typeface="Comic Sans MS" panose="030F0702030302020204" pitchFamily="66" charset="0"/>
              </a:rPr>
              <a:t>Obesidad cambios metabólicos</a:t>
            </a:r>
            <a:endParaRPr lang="es-VE" sz="2200" dirty="0">
              <a:latin typeface="Comic Sans MS" panose="030F0702030302020204" pitchFamily="66" charset="0"/>
            </a:endParaRPr>
          </a:p>
        </p:txBody>
      </p:sp>
      <p:sp>
        <p:nvSpPr>
          <p:cNvPr id="4" name="CuadroTexto 3"/>
          <p:cNvSpPr txBox="1"/>
          <p:nvPr/>
        </p:nvSpPr>
        <p:spPr>
          <a:xfrm>
            <a:off x="4716016" y="1252668"/>
            <a:ext cx="4312399" cy="1231106"/>
          </a:xfrm>
          <a:prstGeom prst="rect">
            <a:avLst/>
          </a:prstGeom>
          <a:noFill/>
          <a:ln w="38100">
            <a:solidFill>
              <a:srgbClr val="FFC000"/>
            </a:solidFill>
          </a:ln>
          <a:effectLst>
            <a:outerShdw blurRad="50800" dist="38100" dir="2700000" algn="tl" rotWithShape="0">
              <a:prstClr val="black">
                <a:alpha val="40000"/>
              </a:prstClr>
            </a:outerShdw>
          </a:effectLst>
        </p:spPr>
        <p:txBody>
          <a:bodyPr wrap="none" rtlCol="0">
            <a:spAutoFit/>
          </a:bodyPr>
          <a:lstStyle/>
          <a:p>
            <a:r>
              <a:rPr lang="es-VE" sz="2000" dirty="0" smtClean="0">
                <a:latin typeface="Comic Sans MS" panose="030F0702030302020204" pitchFamily="66" charset="0"/>
              </a:rPr>
              <a:t>1. Microbiota Intestinal</a:t>
            </a:r>
          </a:p>
          <a:p>
            <a:pPr marL="285750" indent="-285750">
              <a:buFont typeface="Arial" panose="020B0604020202020204" pitchFamily="34" charset="0"/>
              <a:buChar char="•"/>
            </a:pPr>
            <a:r>
              <a:rPr lang="es-VE" dirty="0" smtClean="0">
                <a:latin typeface="Comic Sans MS" panose="030F0702030302020204" pitchFamily="66" charset="0"/>
              </a:rPr>
              <a:t>Composición alterada</a:t>
            </a:r>
          </a:p>
          <a:p>
            <a:pPr marL="285750" indent="-285750">
              <a:buFont typeface="Arial" panose="020B0604020202020204" pitchFamily="34" charset="0"/>
              <a:buChar char="•"/>
            </a:pPr>
            <a:r>
              <a:rPr lang="es-VE" dirty="0" smtClean="0">
                <a:latin typeface="Comic Sans MS" panose="030F0702030302020204" pitchFamily="66" charset="0"/>
              </a:rPr>
              <a:t>Fermentación alterada</a:t>
            </a:r>
          </a:p>
          <a:p>
            <a:pPr marL="285750" indent="-285750">
              <a:buFont typeface="Arial" panose="020B0604020202020204" pitchFamily="34" charset="0"/>
              <a:buChar char="•"/>
            </a:pPr>
            <a:r>
              <a:rPr lang="es-VE" dirty="0" smtClean="0">
                <a:latin typeface="Comic Sans MS" panose="030F0702030302020204" pitchFamily="66" charset="0"/>
              </a:rPr>
              <a:t>Aumento de producción de energía</a:t>
            </a:r>
            <a:endParaRPr lang="es-VE" dirty="0">
              <a:latin typeface="Comic Sans MS" panose="030F0702030302020204" pitchFamily="66" charset="0"/>
            </a:endParaRPr>
          </a:p>
        </p:txBody>
      </p:sp>
      <p:sp>
        <p:nvSpPr>
          <p:cNvPr id="6" name="Elipse 5"/>
          <p:cNvSpPr/>
          <p:nvPr/>
        </p:nvSpPr>
        <p:spPr>
          <a:xfrm>
            <a:off x="1043608" y="1844824"/>
            <a:ext cx="1224136" cy="101508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Rectángulo 6"/>
          <p:cNvSpPr/>
          <p:nvPr/>
        </p:nvSpPr>
        <p:spPr>
          <a:xfrm>
            <a:off x="971600" y="2564904"/>
            <a:ext cx="1368152" cy="1440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4716016" y="2566645"/>
            <a:ext cx="2603598" cy="646331"/>
          </a:xfrm>
          <a:prstGeom prst="rect">
            <a:avLst/>
          </a:prstGeom>
          <a:noFill/>
          <a:ln w="38100">
            <a:solidFill>
              <a:srgbClr val="FFC000"/>
            </a:solidFill>
          </a:ln>
          <a:effectLst>
            <a:outerShdw blurRad="50800" dist="38100" dir="2700000" algn="tl" rotWithShape="0">
              <a:prstClr val="black">
                <a:alpha val="40000"/>
              </a:prstClr>
            </a:outerShdw>
          </a:effectLst>
        </p:spPr>
        <p:txBody>
          <a:bodyPr wrap="none" rtlCol="0">
            <a:spAutoFit/>
          </a:bodyPr>
          <a:lstStyle/>
          <a:p>
            <a:r>
              <a:rPr lang="es-VE" b="1" dirty="0" smtClean="0">
                <a:effectLst>
                  <a:outerShdw blurRad="38100" dist="38100" dir="2700000" algn="tl">
                    <a:srgbClr val="000000">
                      <a:alpha val="43137"/>
                    </a:srgbClr>
                  </a:outerShdw>
                </a:effectLst>
                <a:latin typeface="Comic Sans MS" panose="030F0702030302020204" pitchFamily="66" charset="0"/>
              </a:rPr>
              <a:t>2. Cerebro</a:t>
            </a:r>
          </a:p>
          <a:p>
            <a:r>
              <a:rPr lang="es-VE" dirty="0" smtClean="0">
                <a:latin typeface="Comic Sans MS" panose="030F0702030302020204" pitchFamily="66" charset="0"/>
              </a:rPr>
              <a:t>     Disminuye saciedad</a:t>
            </a:r>
          </a:p>
        </p:txBody>
      </p:sp>
      <p:sp>
        <p:nvSpPr>
          <p:cNvPr id="10" name="CuadroTexto 9"/>
          <p:cNvSpPr txBox="1"/>
          <p:nvPr/>
        </p:nvSpPr>
        <p:spPr>
          <a:xfrm>
            <a:off x="4716016" y="3212976"/>
            <a:ext cx="2680542" cy="923330"/>
          </a:xfrm>
          <a:prstGeom prst="rect">
            <a:avLst/>
          </a:prstGeom>
          <a:noFill/>
          <a:ln w="38100">
            <a:solidFill>
              <a:srgbClr val="FFC000"/>
            </a:solidFill>
          </a:ln>
          <a:effectLst>
            <a:outerShdw blurRad="50800" dist="38100" dir="2700000" algn="tl" rotWithShape="0">
              <a:prstClr val="black">
                <a:alpha val="40000"/>
              </a:prstClr>
            </a:outerShdw>
          </a:effectLst>
        </p:spPr>
        <p:txBody>
          <a:bodyPr wrap="none" rtlCol="0">
            <a:spAutoFit/>
          </a:bodyPr>
          <a:lstStyle/>
          <a:p>
            <a:r>
              <a:rPr lang="es-VE" b="1" dirty="0" smtClean="0">
                <a:effectLst>
                  <a:outerShdw blurRad="38100" dist="38100" dir="2700000" algn="tl">
                    <a:srgbClr val="000000">
                      <a:alpha val="43137"/>
                    </a:srgbClr>
                  </a:outerShdw>
                </a:effectLst>
                <a:latin typeface="Comic Sans MS" panose="030F0702030302020204" pitchFamily="66" charset="0"/>
              </a:rPr>
              <a:t>3. Hígado</a:t>
            </a:r>
          </a:p>
          <a:p>
            <a:r>
              <a:rPr lang="es-VE" dirty="0" smtClean="0">
                <a:effectLst>
                  <a:outerShdw blurRad="38100" dist="38100" dir="2700000" algn="tl">
                    <a:srgbClr val="000000">
                      <a:alpha val="43137"/>
                    </a:srgbClr>
                  </a:outerShdw>
                </a:effectLst>
                <a:latin typeface="Comic Sans MS" panose="030F0702030302020204" pitchFamily="66" charset="0"/>
              </a:rPr>
              <a:t>    </a:t>
            </a:r>
            <a:r>
              <a:rPr lang="es-VE" dirty="0" smtClean="0">
                <a:latin typeface="Comic Sans MS" panose="030F0702030302020204" pitchFamily="66" charset="0"/>
              </a:rPr>
              <a:t>Aumento SCFA</a:t>
            </a:r>
          </a:p>
          <a:p>
            <a:r>
              <a:rPr lang="es-VE" dirty="0" smtClean="0">
                <a:latin typeface="Comic Sans MS" panose="030F0702030302020204" pitchFamily="66" charset="0"/>
              </a:rPr>
              <a:t>    Aumento inflamación</a:t>
            </a:r>
          </a:p>
        </p:txBody>
      </p:sp>
      <p:sp>
        <p:nvSpPr>
          <p:cNvPr id="11" name="CuadroTexto 10"/>
          <p:cNvSpPr txBox="1"/>
          <p:nvPr/>
        </p:nvSpPr>
        <p:spPr>
          <a:xfrm>
            <a:off x="4716016" y="4149080"/>
            <a:ext cx="3361818" cy="923330"/>
          </a:xfrm>
          <a:prstGeom prst="rect">
            <a:avLst/>
          </a:prstGeom>
          <a:noFill/>
          <a:ln w="38100">
            <a:solidFill>
              <a:srgbClr val="FFC000"/>
            </a:solidFill>
          </a:ln>
          <a:effectLst>
            <a:outerShdw blurRad="50800" dist="38100" dir="2700000" algn="tl" rotWithShape="0">
              <a:prstClr val="black">
                <a:alpha val="40000"/>
              </a:prstClr>
            </a:outerShdw>
          </a:effectLst>
        </p:spPr>
        <p:txBody>
          <a:bodyPr wrap="none" rtlCol="0">
            <a:spAutoFit/>
          </a:bodyPr>
          <a:lstStyle/>
          <a:p>
            <a:r>
              <a:rPr lang="es-VE" b="1" dirty="0" smtClean="0">
                <a:effectLst>
                  <a:outerShdw blurRad="38100" dist="38100" dir="2700000" algn="tl">
                    <a:srgbClr val="000000">
                      <a:alpha val="43137"/>
                    </a:srgbClr>
                  </a:outerShdw>
                </a:effectLst>
                <a:latin typeface="Comic Sans MS" panose="030F0702030302020204" pitchFamily="66" charset="0"/>
              </a:rPr>
              <a:t>4. Tejido Adiposo</a:t>
            </a:r>
          </a:p>
          <a:p>
            <a:r>
              <a:rPr lang="es-VE" dirty="0" smtClean="0">
                <a:effectLst>
                  <a:outerShdw blurRad="38100" dist="38100" dir="2700000" algn="tl">
                    <a:srgbClr val="000000">
                      <a:alpha val="43137"/>
                    </a:srgbClr>
                  </a:outerShdw>
                </a:effectLst>
                <a:latin typeface="Comic Sans MS" panose="030F0702030302020204" pitchFamily="66" charset="0"/>
              </a:rPr>
              <a:t>     </a:t>
            </a:r>
            <a:r>
              <a:rPr lang="es-VE" dirty="0" smtClean="0">
                <a:latin typeface="Comic Sans MS" panose="030F0702030302020204" pitchFamily="66" charset="0"/>
              </a:rPr>
              <a:t>Aumento incorporación TG</a:t>
            </a:r>
          </a:p>
          <a:p>
            <a:r>
              <a:rPr lang="es-VE" dirty="0" smtClean="0">
                <a:latin typeface="Comic Sans MS" panose="030F0702030302020204" pitchFamily="66" charset="0"/>
              </a:rPr>
              <a:t>     Aumento inflamación</a:t>
            </a:r>
          </a:p>
        </p:txBody>
      </p:sp>
      <p:sp>
        <p:nvSpPr>
          <p:cNvPr id="12" name="CuadroTexto 11"/>
          <p:cNvSpPr txBox="1"/>
          <p:nvPr/>
        </p:nvSpPr>
        <p:spPr>
          <a:xfrm>
            <a:off x="4707632" y="5119200"/>
            <a:ext cx="4100803" cy="646331"/>
          </a:xfrm>
          <a:prstGeom prst="rect">
            <a:avLst/>
          </a:prstGeom>
          <a:noFill/>
          <a:ln w="38100">
            <a:solidFill>
              <a:srgbClr val="FFC000"/>
            </a:solidFill>
          </a:ln>
          <a:effectLst>
            <a:outerShdw blurRad="50800" dist="38100" dir="2700000" algn="tl" rotWithShape="0">
              <a:prstClr val="black">
                <a:alpha val="40000"/>
              </a:prstClr>
            </a:outerShdw>
          </a:effectLst>
        </p:spPr>
        <p:txBody>
          <a:bodyPr wrap="none" rtlCol="0">
            <a:spAutoFit/>
          </a:bodyPr>
          <a:lstStyle/>
          <a:p>
            <a:r>
              <a:rPr lang="es-VE" b="1" dirty="0" smtClean="0">
                <a:effectLst>
                  <a:outerShdw blurRad="38100" dist="38100" dir="2700000" algn="tl">
                    <a:srgbClr val="000000">
                      <a:alpha val="43137"/>
                    </a:srgbClr>
                  </a:outerShdw>
                </a:effectLst>
                <a:latin typeface="Comic Sans MS" panose="030F0702030302020204" pitchFamily="66" charset="0"/>
              </a:rPr>
              <a:t>5. Músculo</a:t>
            </a:r>
          </a:p>
          <a:p>
            <a:r>
              <a:rPr lang="es-VE" dirty="0" smtClean="0">
                <a:effectLst>
                  <a:outerShdw blurRad="38100" dist="38100" dir="2700000" algn="tl">
                    <a:srgbClr val="000000">
                      <a:alpha val="43137"/>
                    </a:srgbClr>
                  </a:outerShdw>
                </a:effectLst>
                <a:latin typeface="Comic Sans MS" panose="030F0702030302020204" pitchFamily="66" charset="0"/>
              </a:rPr>
              <a:t>     </a:t>
            </a:r>
            <a:r>
              <a:rPr lang="es-VE" dirty="0" smtClean="0">
                <a:latin typeface="Comic Sans MS" panose="030F0702030302020204" pitchFamily="66" charset="0"/>
              </a:rPr>
              <a:t>Disminución oxidación  Ac. grasos</a:t>
            </a:r>
          </a:p>
        </p:txBody>
      </p:sp>
      <p:sp>
        <p:nvSpPr>
          <p:cNvPr id="13" name="CuadroTexto 12"/>
          <p:cNvSpPr txBox="1"/>
          <p:nvPr/>
        </p:nvSpPr>
        <p:spPr>
          <a:xfrm>
            <a:off x="4716016" y="5812321"/>
            <a:ext cx="3940502" cy="923330"/>
          </a:xfrm>
          <a:prstGeom prst="rect">
            <a:avLst/>
          </a:prstGeom>
          <a:noFill/>
          <a:ln w="38100">
            <a:solidFill>
              <a:srgbClr val="FFC000"/>
            </a:solidFill>
          </a:ln>
          <a:effectLst>
            <a:outerShdw blurRad="50800" dist="38100" dir="2700000" algn="tl" rotWithShape="0">
              <a:prstClr val="black">
                <a:alpha val="40000"/>
              </a:prstClr>
            </a:outerShdw>
          </a:effectLst>
        </p:spPr>
        <p:txBody>
          <a:bodyPr wrap="none" rtlCol="0">
            <a:spAutoFit/>
          </a:bodyPr>
          <a:lstStyle/>
          <a:p>
            <a:r>
              <a:rPr lang="es-VE" b="1" dirty="0" smtClean="0">
                <a:effectLst>
                  <a:outerShdw blurRad="38100" dist="38100" dir="2700000" algn="tl">
                    <a:srgbClr val="000000">
                      <a:alpha val="43137"/>
                    </a:srgbClr>
                  </a:outerShdw>
                </a:effectLst>
                <a:latin typeface="Comic Sans MS" panose="030F0702030302020204" pitchFamily="66" charset="0"/>
              </a:rPr>
              <a:t>6. Epitelio</a:t>
            </a:r>
          </a:p>
          <a:p>
            <a:r>
              <a:rPr lang="es-VE" dirty="0" smtClean="0">
                <a:effectLst>
                  <a:outerShdw blurRad="38100" dist="38100" dir="2700000" algn="tl">
                    <a:srgbClr val="000000">
                      <a:alpha val="43137"/>
                    </a:srgbClr>
                  </a:outerShdw>
                </a:effectLst>
                <a:latin typeface="Comic Sans MS" panose="030F0702030302020204" pitchFamily="66" charset="0"/>
              </a:rPr>
              <a:t>     </a:t>
            </a:r>
            <a:r>
              <a:rPr lang="es-VE" dirty="0" smtClean="0">
                <a:latin typeface="Comic Sans MS" panose="030F0702030302020204" pitchFamily="66" charset="0"/>
              </a:rPr>
              <a:t>Aumento permeabilidad</a:t>
            </a:r>
          </a:p>
          <a:p>
            <a:r>
              <a:rPr lang="es-VE" dirty="0" smtClean="0">
                <a:latin typeface="Comic Sans MS" panose="030F0702030302020204" pitchFamily="66" charset="0"/>
              </a:rPr>
              <a:t>     Disminución PYY/GLP-1 de c. “L”</a:t>
            </a:r>
          </a:p>
        </p:txBody>
      </p:sp>
      <p:sp>
        <p:nvSpPr>
          <p:cNvPr id="9" name="Rectángulo 8"/>
          <p:cNvSpPr/>
          <p:nvPr/>
        </p:nvSpPr>
        <p:spPr>
          <a:xfrm>
            <a:off x="2987824" y="188640"/>
            <a:ext cx="50405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2987824" y="1333798"/>
            <a:ext cx="1224136" cy="615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2987824" y="3068960"/>
            <a:ext cx="1443732"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Rectángulo 15"/>
          <p:cNvSpPr/>
          <p:nvPr/>
        </p:nvSpPr>
        <p:spPr>
          <a:xfrm>
            <a:off x="2987824" y="4509120"/>
            <a:ext cx="1224136"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2987824" y="5682928"/>
            <a:ext cx="1334240" cy="554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 name="CuadroTexto 4"/>
          <p:cNvSpPr txBox="1"/>
          <p:nvPr/>
        </p:nvSpPr>
        <p:spPr>
          <a:xfrm>
            <a:off x="1334563" y="2492896"/>
            <a:ext cx="285109" cy="400110"/>
          </a:xfrm>
          <a:prstGeom prst="rect">
            <a:avLst/>
          </a:prstGeom>
          <a:solidFill>
            <a:srgbClr val="FFC000"/>
          </a:solidFill>
        </p:spPr>
        <p:txBody>
          <a:bodyPr wrap="square" rtlCol="0">
            <a:spAutoFit/>
          </a:bodyPr>
          <a:lstStyle/>
          <a:p>
            <a:r>
              <a:rPr lang="es-VE" sz="2000" dirty="0" smtClean="0">
                <a:latin typeface="Comic Sans MS" panose="030F0702030302020204" pitchFamily="66" charset="0"/>
              </a:rPr>
              <a:t>1</a:t>
            </a:r>
            <a:endParaRPr lang="es-VE" sz="2000" dirty="0">
              <a:latin typeface="Comic Sans MS" panose="030F0702030302020204" pitchFamily="66" charset="0"/>
            </a:endParaRPr>
          </a:p>
        </p:txBody>
      </p:sp>
      <p:sp>
        <p:nvSpPr>
          <p:cNvPr id="26" name="CuadroTexto 25"/>
          <p:cNvSpPr txBox="1"/>
          <p:nvPr/>
        </p:nvSpPr>
        <p:spPr>
          <a:xfrm>
            <a:off x="3403432" y="616622"/>
            <a:ext cx="285109" cy="400110"/>
          </a:xfrm>
          <a:prstGeom prst="rect">
            <a:avLst/>
          </a:prstGeom>
          <a:solidFill>
            <a:srgbClr val="FFC000"/>
          </a:solidFill>
        </p:spPr>
        <p:txBody>
          <a:bodyPr wrap="square" rtlCol="0">
            <a:spAutoFit/>
          </a:bodyPr>
          <a:lstStyle/>
          <a:p>
            <a:r>
              <a:rPr lang="es-VE" sz="2000" dirty="0" smtClean="0">
                <a:latin typeface="Comic Sans MS" panose="030F0702030302020204" pitchFamily="66" charset="0"/>
              </a:rPr>
              <a:t>2</a:t>
            </a:r>
            <a:endParaRPr lang="es-VE" sz="2000" dirty="0">
              <a:latin typeface="Comic Sans MS" panose="030F0702030302020204" pitchFamily="66" charset="0"/>
            </a:endParaRPr>
          </a:p>
        </p:txBody>
      </p:sp>
      <p:sp>
        <p:nvSpPr>
          <p:cNvPr id="27" name="CuadroTexto 26"/>
          <p:cNvSpPr txBox="1"/>
          <p:nvPr/>
        </p:nvSpPr>
        <p:spPr>
          <a:xfrm>
            <a:off x="3196825" y="2083664"/>
            <a:ext cx="285109" cy="400110"/>
          </a:xfrm>
          <a:prstGeom prst="rect">
            <a:avLst/>
          </a:prstGeom>
          <a:solidFill>
            <a:srgbClr val="FFC000"/>
          </a:solidFill>
        </p:spPr>
        <p:txBody>
          <a:bodyPr wrap="square" rtlCol="0">
            <a:spAutoFit/>
          </a:bodyPr>
          <a:lstStyle/>
          <a:p>
            <a:r>
              <a:rPr lang="es-VE" sz="2000" dirty="0" smtClean="0">
                <a:latin typeface="Comic Sans MS" panose="030F0702030302020204" pitchFamily="66" charset="0"/>
              </a:rPr>
              <a:t>3</a:t>
            </a:r>
            <a:endParaRPr lang="es-VE" sz="2000" dirty="0">
              <a:latin typeface="Comic Sans MS" panose="030F0702030302020204" pitchFamily="66" charset="0"/>
            </a:endParaRPr>
          </a:p>
        </p:txBody>
      </p:sp>
      <p:sp>
        <p:nvSpPr>
          <p:cNvPr id="28" name="CuadroTexto 27"/>
          <p:cNvSpPr txBox="1"/>
          <p:nvPr/>
        </p:nvSpPr>
        <p:spPr>
          <a:xfrm>
            <a:off x="3459982" y="3770657"/>
            <a:ext cx="285109" cy="400110"/>
          </a:xfrm>
          <a:prstGeom prst="rect">
            <a:avLst/>
          </a:prstGeom>
          <a:solidFill>
            <a:srgbClr val="FFC000"/>
          </a:solidFill>
        </p:spPr>
        <p:txBody>
          <a:bodyPr wrap="square" rtlCol="0">
            <a:spAutoFit/>
          </a:bodyPr>
          <a:lstStyle/>
          <a:p>
            <a:r>
              <a:rPr lang="es-VE" sz="2000" dirty="0" smtClean="0">
                <a:latin typeface="Comic Sans MS" panose="030F0702030302020204" pitchFamily="66" charset="0"/>
              </a:rPr>
              <a:t>4</a:t>
            </a:r>
            <a:endParaRPr lang="es-VE" sz="2000" dirty="0">
              <a:latin typeface="Comic Sans MS" panose="030F0702030302020204" pitchFamily="66" charset="0"/>
            </a:endParaRPr>
          </a:p>
        </p:txBody>
      </p:sp>
      <p:sp>
        <p:nvSpPr>
          <p:cNvPr id="29" name="CuadroTexto 28"/>
          <p:cNvSpPr txBox="1"/>
          <p:nvPr/>
        </p:nvSpPr>
        <p:spPr>
          <a:xfrm>
            <a:off x="3545986" y="4990510"/>
            <a:ext cx="285109" cy="400110"/>
          </a:xfrm>
          <a:prstGeom prst="rect">
            <a:avLst/>
          </a:prstGeom>
          <a:solidFill>
            <a:srgbClr val="FFC000"/>
          </a:solidFill>
        </p:spPr>
        <p:txBody>
          <a:bodyPr wrap="square" rtlCol="0">
            <a:spAutoFit/>
          </a:bodyPr>
          <a:lstStyle/>
          <a:p>
            <a:r>
              <a:rPr lang="es-VE" sz="2000" dirty="0" smtClean="0">
                <a:latin typeface="Comic Sans MS" panose="030F0702030302020204" pitchFamily="66" charset="0"/>
              </a:rPr>
              <a:t>5</a:t>
            </a:r>
            <a:endParaRPr lang="es-VE" sz="2000" dirty="0">
              <a:latin typeface="Comic Sans MS" panose="030F0702030302020204" pitchFamily="66" charset="0"/>
            </a:endParaRPr>
          </a:p>
        </p:txBody>
      </p:sp>
      <p:sp>
        <p:nvSpPr>
          <p:cNvPr id="30" name="CuadroTexto 29"/>
          <p:cNvSpPr txBox="1"/>
          <p:nvPr/>
        </p:nvSpPr>
        <p:spPr>
          <a:xfrm>
            <a:off x="2920395" y="6303530"/>
            <a:ext cx="285109" cy="400110"/>
          </a:xfrm>
          <a:prstGeom prst="rect">
            <a:avLst/>
          </a:prstGeom>
          <a:solidFill>
            <a:srgbClr val="FFC000"/>
          </a:solidFill>
        </p:spPr>
        <p:txBody>
          <a:bodyPr wrap="square" rtlCol="0">
            <a:spAutoFit/>
          </a:bodyPr>
          <a:lstStyle/>
          <a:p>
            <a:r>
              <a:rPr lang="es-VE" sz="2000" dirty="0" smtClean="0">
                <a:latin typeface="Comic Sans MS" panose="030F0702030302020204" pitchFamily="66" charset="0"/>
              </a:rPr>
              <a:t>6</a:t>
            </a:r>
            <a:endParaRPr lang="es-VE" sz="2000" dirty="0">
              <a:latin typeface="Comic Sans MS" panose="030F0702030302020204" pitchFamily="66" charset="0"/>
            </a:endParaRPr>
          </a:p>
        </p:txBody>
      </p:sp>
      <p:sp>
        <p:nvSpPr>
          <p:cNvPr id="25" name="6 CuadroTexto"/>
          <p:cNvSpPr txBox="1"/>
          <p:nvPr/>
        </p:nvSpPr>
        <p:spPr>
          <a:xfrm>
            <a:off x="179512" y="178916"/>
            <a:ext cx="603050"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IIB</a:t>
            </a:r>
            <a:r>
              <a:rPr lang="es-VE" sz="1200" dirty="0" smtClean="0">
                <a:solidFill>
                  <a:prstClr val="white"/>
                </a:solidFill>
                <a:latin typeface="Comic Sans MS" pitchFamily="66" charset="0"/>
              </a:rPr>
              <a:t>2</a:t>
            </a:r>
            <a:endParaRPr lang="es-VE" sz="1200" dirty="0">
              <a:solidFill>
                <a:prstClr val="white"/>
              </a:solidFill>
              <a:latin typeface="Comic Sans MS" pitchFamily="66" charset="0"/>
            </a:endParaRPr>
          </a:p>
        </p:txBody>
      </p:sp>
      <p:sp>
        <p:nvSpPr>
          <p:cNvPr id="32" name="4 CuadroTexto"/>
          <p:cNvSpPr txBox="1"/>
          <p:nvPr/>
        </p:nvSpPr>
        <p:spPr>
          <a:xfrm>
            <a:off x="179512" y="541635"/>
            <a:ext cx="1368152" cy="646331"/>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Sistémicas</a:t>
            </a:r>
          </a:p>
          <a:p>
            <a:r>
              <a:rPr lang="es-VE" sz="1200" dirty="0" smtClean="0">
                <a:effectLst>
                  <a:outerShdw blurRad="38100" dist="38100" dir="2700000" algn="tl">
                    <a:srgbClr val="000000">
                      <a:alpha val="43137"/>
                    </a:srgbClr>
                  </a:outerShdw>
                </a:effectLst>
                <a:latin typeface="Comic Sans MS" pitchFamily="66" charset="0"/>
              </a:rPr>
              <a:t>Metabólicas </a:t>
            </a:r>
          </a:p>
        </p:txBody>
      </p:sp>
      <p:sp>
        <p:nvSpPr>
          <p:cNvPr id="19" name="Rectángulo 18"/>
          <p:cNvSpPr/>
          <p:nvPr/>
        </p:nvSpPr>
        <p:spPr>
          <a:xfrm>
            <a:off x="107588" y="6289858"/>
            <a:ext cx="2747502" cy="553998"/>
          </a:xfrm>
          <a:prstGeom prst="rect">
            <a:avLst/>
          </a:prstGeom>
        </p:spPr>
        <p:txBody>
          <a:bodyPr wrap="square">
            <a:spAutoFit/>
          </a:bodyPr>
          <a:lstStyle/>
          <a:p>
            <a:r>
              <a:rPr lang="es-VE" sz="1000" dirty="0" smtClean="0">
                <a:latin typeface="Times New Roman" panose="02020603050405020304" pitchFamily="18" charset="0"/>
                <a:cs typeface="Times New Roman" panose="02020603050405020304" pitchFamily="18" charset="0"/>
              </a:rPr>
              <a:t>V. </a:t>
            </a:r>
            <a:r>
              <a:rPr lang="es-VE" sz="1000" dirty="0" err="1" smtClean="0">
                <a:latin typeface="Times New Roman" panose="02020603050405020304" pitchFamily="18" charset="0"/>
                <a:cs typeface="Times New Roman" panose="02020603050405020304" pitchFamily="18" charset="0"/>
              </a:rPr>
              <a:t>Tremaroli</a:t>
            </a:r>
            <a:r>
              <a:rPr lang="es-VE" sz="1000" dirty="0" smtClean="0">
                <a:latin typeface="Times New Roman" panose="02020603050405020304" pitchFamily="18" charset="0"/>
                <a:cs typeface="Times New Roman" panose="02020603050405020304" pitchFamily="18" charset="0"/>
              </a:rPr>
              <a:t>, F. </a:t>
            </a:r>
            <a:r>
              <a:rPr lang="es-VE" sz="1000" dirty="0" err="1" smtClean="0">
                <a:latin typeface="Times New Roman" panose="02020603050405020304" pitchFamily="18" charset="0"/>
                <a:cs typeface="Times New Roman" panose="02020603050405020304" pitchFamily="18" charset="0"/>
              </a:rPr>
              <a:t>Backhed</a:t>
            </a:r>
            <a:r>
              <a:rPr lang="es-VE" sz="1000" dirty="0" smtClean="0">
                <a:latin typeface="Times New Roman" panose="02020603050405020304" pitchFamily="18" charset="0"/>
                <a:cs typeface="Times New Roman" panose="02020603050405020304" pitchFamily="18" charset="0"/>
              </a:rPr>
              <a:t>. </a:t>
            </a:r>
            <a:r>
              <a:rPr lang="en-US" sz="1000" i="1" dirty="0">
                <a:latin typeface="Times New Roman" panose="02020603050405020304" pitchFamily="18" charset="0"/>
                <a:cs typeface="Times New Roman" panose="02020603050405020304" pitchFamily="18" charset="0"/>
              </a:rPr>
              <a:t>Functional interactions between the gut microbiota and host metabolism </a:t>
            </a:r>
            <a:r>
              <a:rPr lang="es-VE" sz="1000" dirty="0" err="1" smtClean="0">
                <a:latin typeface="Times New Roman" panose="02020603050405020304" pitchFamily="18" charset="0"/>
                <a:cs typeface="Times New Roman" panose="02020603050405020304" pitchFamily="18" charset="0"/>
              </a:rPr>
              <a:t>Nature</a:t>
            </a:r>
            <a:r>
              <a:rPr lang="es-VE" sz="1000" dirty="0" smtClean="0">
                <a:latin typeface="Times New Roman" panose="02020603050405020304" pitchFamily="18" charset="0"/>
                <a:cs typeface="Times New Roman" panose="02020603050405020304" pitchFamily="18" charset="0"/>
              </a:rPr>
              <a:t> 2012 ;489:242–249 </a:t>
            </a:r>
            <a:endParaRPr lang="es-VE"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101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0" grpId="0" animBg="1"/>
      <p:bldP spid="11" grpId="0" animBg="1"/>
      <p:bldP spid="12" grpId="0" animBg="1"/>
      <p:bldP spid="13"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69892" y="1792278"/>
            <a:ext cx="6150480" cy="3385542"/>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endParaRPr lang="en-US" sz="800" dirty="0">
              <a:latin typeface="Comic Sans MS" panose="030F0702030302020204" pitchFamily="66" charset="0"/>
            </a:endParaRPr>
          </a:p>
          <a:p>
            <a:r>
              <a:rPr lang="en-US" b="1" dirty="0" smtClean="0">
                <a:latin typeface="Comic Sans MS" panose="030F0702030302020204" pitchFamily="66" charset="0"/>
              </a:rPr>
              <a:t>Microbiota </a:t>
            </a:r>
            <a:r>
              <a:rPr lang="en-US" b="1" dirty="0">
                <a:latin typeface="Comic Sans MS" panose="030F0702030302020204" pitchFamily="66" charset="0"/>
              </a:rPr>
              <a:t>en </a:t>
            </a:r>
            <a:r>
              <a:rPr lang="en-US" b="1" dirty="0" err="1" smtClean="0">
                <a:latin typeface="Comic Sans MS" panose="030F0702030302020204" pitchFamily="66" charset="0"/>
              </a:rPr>
              <a:t>Obesida</a:t>
            </a:r>
            <a:r>
              <a:rPr lang="en-US" dirty="0" err="1" smtClean="0">
                <a:latin typeface="Comic Sans MS" panose="030F0702030302020204" pitchFamily="66" charset="0"/>
              </a:rPr>
              <a:t>d</a:t>
            </a:r>
            <a:r>
              <a:rPr lang="en-US" dirty="0" smtClean="0">
                <a:latin typeface="Comic Sans MS" panose="030F0702030302020204" pitchFamily="66" charset="0"/>
              </a:rPr>
              <a:t> (</a:t>
            </a:r>
            <a:r>
              <a:rPr lang="en-US" dirty="0" err="1" smtClean="0">
                <a:latin typeface="Comic Sans MS" panose="030F0702030302020204" pitchFamily="66" charset="0"/>
              </a:rPr>
              <a:t>composición</a:t>
            </a:r>
            <a:r>
              <a:rPr lang="en-US" dirty="0" smtClean="0">
                <a:latin typeface="Comic Sans MS" panose="030F0702030302020204" pitchFamily="66" charset="0"/>
              </a:rPr>
              <a:t> y </a:t>
            </a:r>
            <a:r>
              <a:rPr lang="en-US" dirty="0" err="1" smtClean="0">
                <a:latin typeface="Comic Sans MS" panose="030F0702030302020204" pitchFamily="66" charset="0"/>
              </a:rPr>
              <a:t>capacidad</a:t>
            </a:r>
            <a:r>
              <a:rPr lang="en-US" dirty="0" smtClean="0">
                <a:latin typeface="Comic Sans MS" panose="030F0702030302020204" pitchFamily="66" charset="0"/>
              </a:rPr>
              <a:t> </a:t>
            </a:r>
            <a:r>
              <a:rPr lang="en-US" dirty="0" err="1" smtClean="0">
                <a:latin typeface="Comic Sans MS" panose="030F0702030302020204" pitchFamily="66" charset="0"/>
              </a:rPr>
              <a:t>metabólica</a:t>
            </a:r>
            <a:r>
              <a:rPr lang="en-US" dirty="0" smtClean="0">
                <a:latin typeface="Comic Sans MS" panose="030F0702030302020204" pitchFamily="66" charset="0"/>
              </a:rPr>
              <a:t> </a:t>
            </a:r>
            <a:r>
              <a:rPr lang="en-US" dirty="0" err="1" smtClean="0">
                <a:latin typeface="Comic Sans MS" panose="030F0702030302020204" pitchFamily="66" charset="0"/>
              </a:rPr>
              <a:t>alteradas</a:t>
            </a:r>
            <a:r>
              <a:rPr lang="en-US" dirty="0" smtClean="0">
                <a:latin typeface="Comic Sans MS" panose="030F0702030302020204" pitchFamily="66" charset="0"/>
              </a:rPr>
              <a:t>) </a:t>
            </a:r>
            <a:r>
              <a:rPr lang="en-US" dirty="0" err="1" smtClean="0">
                <a:latin typeface="Comic Sans MS" panose="030F0702030302020204" pitchFamily="66" charset="0"/>
              </a:rPr>
              <a:t>promueve</a:t>
            </a:r>
            <a:r>
              <a:rPr lang="en-US" dirty="0" smtClean="0">
                <a:latin typeface="Comic Sans MS" panose="030F0702030302020204" pitchFamily="66" charset="0"/>
              </a:rPr>
              <a:t> </a:t>
            </a:r>
            <a:r>
              <a:rPr lang="en-US" b="1" dirty="0" err="1" smtClean="0">
                <a:latin typeface="Comic Sans MS" panose="030F0702030302020204" pitchFamily="66" charset="0"/>
              </a:rPr>
              <a:t>adiposidad</a:t>
            </a:r>
            <a:r>
              <a:rPr lang="en-US" b="1" dirty="0" smtClean="0">
                <a:latin typeface="Comic Sans MS" panose="030F0702030302020204" pitchFamily="66" charset="0"/>
              </a:rPr>
              <a:t> </a:t>
            </a:r>
            <a:r>
              <a:rPr lang="en-US" dirty="0" smtClean="0">
                <a:latin typeface="Comic Sans MS" panose="030F0702030302020204" pitchFamily="66" charset="0"/>
              </a:rPr>
              <a:t>e </a:t>
            </a:r>
            <a:r>
              <a:rPr lang="en-US" dirty="0" err="1" smtClean="0">
                <a:latin typeface="Comic Sans MS" panose="030F0702030302020204" pitchFamily="66" charset="0"/>
              </a:rPr>
              <a:t>influencia</a:t>
            </a:r>
            <a:r>
              <a:rPr lang="en-US" dirty="0" smtClean="0">
                <a:latin typeface="Comic Sans MS" panose="030F0702030302020204" pitchFamily="66" charset="0"/>
              </a:rPr>
              <a:t> en </a:t>
            </a:r>
            <a:r>
              <a:rPr lang="en-US" b="1" dirty="0" err="1" smtClean="0">
                <a:latin typeface="Comic Sans MS" panose="030F0702030302020204" pitchFamily="66" charset="0"/>
              </a:rPr>
              <a:t>procesos</a:t>
            </a:r>
            <a:r>
              <a:rPr lang="en-US" b="1" dirty="0" smtClean="0">
                <a:latin typeface="Comic Sans MS" panose="030F0702030302020204" pitchFamily="66" charset="0"/>
              </a:rPr>
              <a:t> </a:t>
            </a:r>
            <a:r>
              <a:rPr lang="en-US" b="1" dirty="0" err="1" smtClean="0">
                <a:latin typeface="Comic Sans MS" panose="030F0702030302020204" pitchFamily="66" charset="0"/>
              </a:rPr>
              <a:t>metabólicos</a:t>
            </a:r>
            <a:r>
              <a:rPr lang="en-US" b="1" dirty="0" smtClean="0">
                <a:latin typeface="Comic Sans MS" panose="030F0702030302020204" pitchFamily="66" charset="0"/>
              </a:rPr>
              <a:t> en </a:t>
            </a:r>
            <a:r>
              <a:rPr lang="en-US" b="1" dirty="0" err="1" smtClean="0">
                <a:latin typeface="Comic Sans MS" panose="030F0702030302020204" pitchFamily="66" charset="0"/>
              </a:rPr>
              <a:t>órganos</a:t>
            </a:r>
            <a:r>
              <a:rPr lang="en-US" b="1" dirty="0" smtClean="0">
                <a:latin typeface="Comic Sans MS" panose="030F0702030302020204" pitchFamily="66" charset="0"/>
              </a:rPr>
              <a:t> </a:t>
            </a:r>
            <a:r>
              <a:rPr lang="en-US" b="1" dirty="0" err="1" smtClean="0">
                <a:latin typeface="Comic Sans MS" panose="030F0702030302020204" pitchFamily="66" charset="0"/>
              </a:rPr>
              <a:t>periféricos</a:t>
            </a:r>
            <a:r>
              <a:rPr lang="en-US" dirty="0" smtClean="0">
                <a:latin typeface="Comic Sans MS" panose="030F0702030302020204" pitchFamily="66" charset="0"/>
              </a:rPr>
              <a:t> </a:t>
            </a:r>
            <a:r>
              <a:rPr lang="en-US" dirty="0" err="1" smtClean="0">
                <a:latin typeface="Comic Sans MS" panose="030F0702030302020204" pitchFamily="66" charset="0"/>
              </a:rPr>
              <a:t>como</a:t>
            </a:r>
            <a:r>
              <a:rPr lang="en-US" dirty="0" smtClean="0">
                <a:latin typeface="Comic Sans MS" panose="030F0702030302020204" pitchFamily="66" charset="0"/>
              </a:rPr>
              <a:t>:</a:t>
            </a:r>
          </a:p>
          <a:p>
            <a:endParaRPr lang="en-US" sz="1000" dirty="0" smtClean="0">
              <a:latin typeface="Comic Sans MS" panose="030F0702030302020204" pitchFamily="66" charset="0"/>
            </a:endParaRPr>
          </a:p>
          <a:p>
            <a:pPr marL="285750" indent="-285750">
              <a:buFont typeface="Arial" panose="020B0604020202020204" pitchFamily="34" charset="0"/>
              <a:buChar char="•"/>
            </a:pPr>
            <a:r>
              <a:rPr lang="en-US" dirty="0">
                <a:latin typeface="Comic Sans MS" panose="030F0702030302020204" pitchFamily="66" charset="0"/>
              </a:rPr>
              <a:t>C</a:t>
            </a:r>
            <a:r>
              <a:rPr lang="en-US" dirty="0" smtClean="0">
                <a:latin typeface="Comic Sans MS" panose="030F0702030302020204" pitchFamily="66" charset="0"/>
              </a:rPr>
              <a:t>ontrol de </a:t>
            </a:r>
            <a:r>
              <a:rPr lang="en-US" b="1" dirty="0" err="1" smtClean="0">
                <a:latin typeface="Comic Sans MS" panose="030F0702030302020204" pitchFamily="66" charset="0"/>
              </a:rPr>
              <a:t>saciedad</a:t>
            </a:r>
            <a:r>
              <a:rPr lang="en-US" dirty="0" smtClean="0">
                <a:latin typeface="Comic Sans MS" panose="030F0702030302020204" pitchFamily="66" charset="0"/>
              </a:rPr>
              <a:t> en el </a:t>
            </a:r>
            <a:r>
              <a:rPr lang="en-US" dirty="0" err="1" smtClean="0">
                <a:latin typeface="Comic Sans MS" panose="030F0702030302020204" pitchFamily="66" charset="0"/>
              </a:rPr>
              <a:t>Cerebro</a:t>
            </a:r>
            <a:endParaRPr lang="en-US" dirty="0" smtClean="0">
              <a:latin typeface="Comic Sans MS" panose="030F0702030302020204" pitchFamily="66" charset="0"/>
            </a:endParaRPr>
          </a:p>
          <a:p>
            <a:pPr marL="285750" indent="-285750">
              <a:buFont typeface="Arial" panose="020B0604020202020204" pitchFamily="34" charset="0"/>
              <a:buChar char="•"/>
            </a:pPr>
            <a:r>
              <a:rPr lang="en-US" dirty="0" err="1">
                <a:latin typeface="Comic Sans MS" panose="030F0702030302020204" pitchFamily="66" charset="0"/>
              </a:rPr>
              <a:t>L</a:t>
            </a:r>
            <a:r>
              <a:rPr lang="en-US" dirty="0" err="1" smtClean="0">
                <a:latin typeface="Comic Sans MS" panose="030F0702030302020204" pitchFamily="66" charset="0"/>
              </a:rPr>
              <a:t>iberación</a:t>
            </a:r>
            <a:r>
              <a:rPr lang="en-US" dirty="0" smtClean="0">
                <a:latin typeface="Comic Sans MS" panose="030F0702030302020204" pitchFamily="66" charset="0"/>
              </a:rPr>
              <a:t> de </a:t>
            </a:r>
            <a:r>
              <a:rPr lang="en-US" b="1" dirty="0" err="1" smtClean="0">
                <a:latin typeface="Comic Sans MS" panose="030F0702030302020204" pitchFamily="66" charset="0"/>
              </a:rPr>
              <a:t>hormonas</a:t>
            </a:r>
            <a:r>
              <a:rPr lang="en-US" dirty="0" smtClean="0">
                <a:latin typeface="Comic Sans MS" panose="030F0702030302020204" pitchFamily="66" charset="0"/>
              </a:rPr>
              <a:t> </a:t>
            </a:r>
            <a:r>
              <a:rPr lang="en-US" dirty="0" err="1" smtClean="0">
                <a:latin typeface="Comic Sans MS" panose="030F0702030302020204" pitchFamily="66" charset="0"/>
              </a:rPr>
              <a:t>intestinales</a:t>
            </a:r>
            <a:r>
              <a:rPr lang="en-US" dirty="0" smtClean="0">
                <a:latin typeface="Comic Sans MS" panose="030F0702030302020204" pitchFamily="66" charset="0"/>
              </a:rPr>
              <a:t> (PYY y GLP-1) </a:t>
            </a:r>
          </a:p>
          <a:p>
            <a:pPr marL="285750" indent="-285750">
              <a:buFont typeface="Arial" panose="020B0604020202020204" pitchFamily="34" charset="0"/>
              <a:buChar char="•"/>
            </a:pPr>
            <a:r>
              <a:rPr lang="en-US" dirty="0" err="1" smtClean="0">
                <a:latin typeface="Comic Sans MS" panose="030F0702030302020204" pitchFamily="66" charset="0"/>
              </a:rPr>
              <a:t>Síntesis</a:t>
            </a:r>
            <a:r>
              <a:rPr lang="en-US" dirty="0">
                <a:latin typeface="Comic Sans MS" panose="030F0702030302020204" pitchFamily="66" charset="0"/>
              </a:rPr>
              <a:t>,</a:t>
            </a:r>
            <a:r>
              <a:rPr lang="en-US" dirty="0" smtClean="0">
                <a:latin typeface="Comic Sans MS" panose="030F0702030302020204" pitchFamily="66" charset="0"/>
              </a:rPr>
              <a:t> </a:t>
            </a:r>
            <a:r>
              <a:rPr lang="en-US" dirty="0" err="1" smtClean="0">
                <a:latin typeface="Comic Sans MS" panose="030F0702030302020204" pitchFamily="66" charset="0"/>
              </a:rPr>
              <a:t>almacenamiento</a:t>
            </a:r>
            <a:r>
              <a:rPr lang="en-US" dirty="0" smtClean="0">
                <a:latin typeface="Comic Sans MS" panose="030F0702030302020204" pitchFamily="66" charset="0"/>
              </a:rPr>
              <a:t> o </a:t>
            </a:r>
            <a:r>
              <a:rPr lang="en-US" dirty="0" err="1" smtClean="0">
                <a:latin typeface="Comic Sans MS" panose="030F0702030302020204" pitchFamily="66" charset="0"/>
              </a:rPr>
              <a:t>metabolismo</a:t>
            </a:r>
            <a:r>
              <a:rPr lang="en-US" dirty="0" smtClean="0">
                <a:latin typeface="Comic Sans MS" panose="030F0702030302020204" pitchFamily="66" charset="0"/>
              </a:rPr>
              <a:t> de </a:t>
            </a:r>
            <a:r>
              <a:rPr lang="en-US" b="1" dirty="0" err="1" smtClean="0">
                <a:latin typeface="Comic Sans MS" panose="030F0702030302020204" pitchFamily="66" charset="0"/>
              </a:rPr>
              <a:t>lípidos</a:t>
            </a:r>
            <a:r>
              <a:rPr lang="en-US" dirty="0" smtClean="0">
                <a:latin typeface="Comic Sans MS" panose="030F0702030302020204" pitchFamily="66" charset="0"/>
              </a:rPr>
              <a:t> en el </a:t>
            </a:r>
            <a:r>
              <a:rPr lang="en-US" b="1" dirty="0" err="1" smtClean="0">
                <a:latin typeface="Comic Sans MS" panose="030F0702030302020204" pitchFamily="66" charset="0"/>
              </a:rPr>
              <a:t>tejido</a:t>
            </a:r>
            <a:r>
              <a:rPr lang="en-US" b="1" dirty="0" smtClean="0">
                <a:latin typeface="Comic Sans MS" panose="030F0702030302020204" pitchFamily="66" charset="0"/>
              </a:rPr>
              <a:t> </a:t>
            </a:r>
            <a:r>
              <a:rPr lang="en-US" b="1" dirty="0" err="1" smtClean="0">
                <a:latin typeface="Comic Sans MS" panose="030F0702030302020204" pitchFamily="66" charset="0"/>
              </a:rPr>
              <a:t>adiposo</a:t>
            </a:r>
            <a:r>
              <a:rPr lang="en-US" b="1" dirty="0" smtClean="0">
                <a:latin typeface="Comic Sans MS" panose="030F0702030302020204" pitchFamily="66" charset="0"/>
              </a:rPr>
              <a:t>, </a:t>
            </a:r>
            <a:r>
              <a:rPr lang="en-US" b="1" dirty="0" err="1" smtClean="0">
                <a:latin typeface="Comic Sans MS" panose="030F0702030302020204" pitchFamily="66" charset="0"/>
              </a:rPr>
              <a:t>hígado</a:t>
            </a:r>
            <a:r>
              <a:rPr lang="en-US" b="1" dirty="0" smtClean="0">
                <a:latin typeface="Comic Sans MS" panose="030F0702030302020204" pitchFamily="66" charset="0"/>
              </a:rPr>
              <a:t> y </a:t>
            </a:r>
            <a:r>
              <a:rPr lang="en-US" b="1" dirty="0" err="1" smtClean="0">
                <a:latin typeface="Comic Sans MS" panose="030F0702030302020204" pitchFamily="66" charset="0"/>
              </a:rPr>
              <a:t>músculo</a:t>
            </a:r>
            <a:r>
              <a:rPr lang="en-US" b="1" dirty="0" smtClean="0">
                <a:latin typeface="Comic Sans MS" panose="030F0702030302020204" pitchFamily="66" charset="0"/>
              </a:rPr>
              <a:t>.</a:t>
            </a:r>
          </a:p>
          <a:p>
            <a:endParaRPr lang="en-US" sz="800" b="1" dirty="0" smtClean="0">
              <a:latin typeface="Comic Sans MS" panose="030F0702030302020204" pitchFamily="66" charset="0"/>
            </a:endParaRPr>
          </a:p>
          <a:p>
            <a:pPr marL="285750" indent="-285750">
              <a:buFont typeface="Arial" panose="020B0604020202020204" pitchFamily="34" charset="0"/>
              <a:buChar char="•"/>
            </a:pPr>
            <a:r>
              <a:rPr lang="en-US" dirty="0" err="1" smtClean="0">
                <a:latin typeface="Comic Sans MS" panose="030F0702030302020204" pitchFamily="66" charset="0"/>
              </a:rPr>
              <a:t>Moléculas</a:t>
            </a:r>
            <a:r>
              <a:rPr lang="en-US" dirty="0" smtClean="0">
                <a:latin typeface="Comic Sans MS" panose="030F0702030302020204" pitchFamily="66" charset="0"/>
              </a:rPr>
              <a:t> </a:t>
            </a:r>
            <a:r>
              <a:rPr lang="en-US" dirty="0" err="1" smtClean="0">
                <a:latin typeface="Comic Sans MS" panose="030F0702030302020204" pitchFamily="66" charset="0"/>
              </a:rPr>
              <a:t>microbianas</a:t>
            </a:r>
            <a:r>
              <a:rPr lang="en-US" dirty="0" smtClean="0">
                <a:latin typeface="Comic Sans MS" panose="030F0702030302020204" pitchFamily="66" charset="0"/>
              </a:rPr>
              <a:t> </a:t>
            </a:r>
            <a:r>
              <a:rPr lang="en-US" dirty="0" err="1" smtClean="0">
                <a:latin typeface="Comic Sans MS" panose="030F0702030302020204" pitchFamily="66" charset="0"/>
              </a:rPr>
              <a:t>aumentan</a:t>
            </a:r>
            <a:r>
              <a:rPr lang="en-US" dirty="0" smtClean="0">
                <a:latin typeface="Comic Sans MS" panose="030F0702030302020204" pitchFamily="66" charset="0"/>
              </a:rPr>
              <a:t> </a:t>
            </a:r>
            <a:r>
              <a:rPr lang="en-US" dirty="0" err="1" smtClean="0">
                <a:latin typeface="Comic Sans MS" panose="030F0702030302020204" pitchFamily="66" charset="0"/>
              </a:rPr>
              <a:t>permeabilidad</a:t>
            </a:r>
            <a:r>
              <a:rPr lang="en-US" dirty="0" smtClean="0">
                <a:latin typeface="Comic Sans MS" panose="030F0702030302020204" pitchFamily="66" charset="0"/>
              </a:rPr>
              <a:t> intestinal, </a:t>
            </a:r>
            <a:r>
              <a:rPr lang="en-US" dirty="0" err="1" smtClean="0">
                <a:latin typeface="Comic Sans MS" panose="030F0702030302020204" pitchFamily="66" charset="0"/>
              </a:rPr>
              <a:t>llevando</a:t>
            </a:r>
            <a:r>
              <a:rPr lang="en-US" dirty="0" smtClean="0">
                <a:latin typeface="Comic Sans MS" panose="030F0702030302020204" pitchFamily="66" charset="0"/>
              </a:rPr>
              <a:t> a </a:t>
            </a:r>
            <a:r>
              <a:rPr lang="en-US" b="1" dirty="0" err="1" smtClean="0">
                <a:latin typeface="Comic Sans MS" panose="030F0702030302020204" pitchFamily="66" charset="0"/>
              </a:rPr>
              <a:t>inflamación</a:t>
            </a:r>
            <a:r>
              <a:rPr lang="en-US" b="1" dirty="0" smtClean="0">
                <a:latin typeface="Comic Sans MS" panose="030F0702030302020204" pitchFamily="66" charset="0"/>
              </a:rPr>
              <a:t> </a:t>
            </a:r>
            <a:r>
              <a:rPr lang="en-US" b="1" dirty="0" err="1" smtClean="0">
                <a:latin typeface="Comic Sans MS" panose="030F0702030302020204" pitchFamily="66" charset="0"/>
              </a:rPr>
              <a:t>sistémica</a:t>
            </a:r>
            <a:r>
              <a:rPr lang="en-US" b="1" dirty="0" smtClean="0">
                <a:latin typeface="Comic Sans MS" panose="030F0702030302020204" pitchFamily="66" charset="0"/>
              </a:rPr>
              <a:t> y </a:t>
            </a:r>
            <a:r>
              <a:rPr lang="en-US" b="1" dirty="0" err="1" smtClean="0">
                <a:latin typeface="Comic Sans MS" panose="030F0702030302020204" pitchFamily="66" charset="0"/>
              </a:rPr>
              <a:t>resistencia</a:t>
            </a:r>
            <a:r>
              <a:rPr lang="en-US" b="1" dirty="0" smtClean="0">
                <a:latin typeface="Comic Sans MS" panose="030F0702030302020204" pitchFamily="66" charset="0"/>
              </a:rPr>
              <a:t> a la </a:t>
            </a:r>
            <a:r>
              <a:rPr lang="en-US" b="1" dirty="0" err="1" smtClean="0">
                <a:latin typeface="Comic Sans MS" panose="030F0702030302020204" pitchFamily="66" charset="0"/>
              </a:rPr>
              <a:t>insulina</a:t>
            </a:r>
            <a:r>
              <a:rPr lang="en-US" b="1" dirty="0" smtClean="0">
                <a:latin typeface="Comic Sans MS" panose="030F0702030302020204" pitchFamily="66" charset="0"/>
              </a:rPr>
              <a:t>.</a:t>
            </a:r>
          </a:p>
          <a:p>
            <a:r>
              <a:rPr lang="en-US" sz="800" b="1" dirty="0" smtClean="0">
                <a:latin typeface="Comic Sans MS" panose="030F0702030302020204" pitchFamily="66" charset="0"/>
              </a:rPr>
              <a:t> </a:t>
            </a:r>
            <a:endParaRPr lang="en-US" sz="800" b="1" dirty="0">
              <a:effectLst/>
              <a:latin typeface="Comic Sans MS" panose="030F0702030302020204" pitchFamily="66" charset="0"/>
            </a:endParaRPr>
          </a:p>
        </p:txBody>
      </p:sp>
      <p:sp>
        <p:nvSpPr>
          <p:cNvPr id="5" name="Rectángulo 4"/>
          <p:cNvSpPr/>
          <p:nvPr/>
        </p:nvSpPr>
        <p:spPr>
          <a:xfrm>
            <a:off x="1368898" y="5365224"/>
            <a:ext cx="7379566" cy="261610"/>
          </a:xfrm>
          <a:prstGeom prst="rect">
            <a:avLst/>
          </a:prstGeom>
        </p:spPr>
        <p:txBody>
          <a:bodyPr wrap="square">
            <a:spAutoFit/>
          </a:bodyPr>
          <a:lstStyle/>
          <a:p>
            <a:r>
              <a:rPr lang="es-VE" sz="1100" dirty="0" smtClean="0">
                <a:latin typeface="Times New Roman" panose="02020603050405020304" pitchFamily="18" charset="0"/>
                <a:cs typeface="Times New Roman" panose="02020603050405020304" pitchFamily="18" charset="0"/>
              </a:rPr>
              <a:t>V. </a:t>
            </a:r>
            <a:r>
              <a:rPr lang="es-VE" sz="1100" dirty="0" err="1" smtClean="0">
                <a:latin typeface="Times New Roman" panose="02020603050405020304" pitchFamily="18" charset="0"/>
                <a:cs typeface="Times New Roman" panose="02020603050405020304" pitchFamily="18" charset="0"/>
              </a:rPr>
              <a:t>Tremaroli</a:t>
            </a:r>
            <a:r>
              <a:rPr lang="es-VE" sz="1100" dirty="0" smtClean="0">
                <a:latin typeface="Times New Roman" panose="02020603050405020304" pitchFamily="18" charset="0"/>
                <a:cs typeface="Times New Roman" panose="02020603050405020304" pitchFamily="18" charset="0"/>
              </a:rPr>
              <a:t>, F. </a:t>
            </a:r>
            <a:r>
              <a:rPr lang="es-VE" sz="1100" dirty="0" err="1" smtClean="0">
                <a:latin typeface="Times New Roman" panose="02020603050405020304" pitchFamily="18" charset="0"/>
                <a:cs typeface="Times New Roman" panose="02020603050405020304" pitchFamily="18" charset="0"/>
              </a:rPr>
              <a:t>Backhed</a:t>
            </a:r>
            <a:r>
              <a:rPr lang="es-VE" sz="1100" dirty="0" smtClean="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Functional interactions between the gut microbiota and host </a:t>
            </a:r>
            <a:r>
              <a:rPr lang="en-US" sz="1100" i="1" dirty="0" smtClean="0">
                <a:latin typeface="Times New Roman" panose="02020603050405020304" pitchFamily="18" charset="0"/>
                <a:cs typeface="Times New Roman" panose="02020603050405020304" pitchFamily="18" charset="0"/>
              </a:rPr>
              <a:t>metabolism. </a:t>
            </a:r>
            <a:r>
              <a:rPr lang="es-VE" sz="1100" dirty="0" err="1" smtClean="0">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2012 ;489:242–249 </a:t>
            </a:r>
            <a:endParaRPr lang="es-VE" sz="1100" dirty="0">
              <a:latin typeface="Times New Roman" panose="02020603050405020304" pitchFamily="18" charset="0"/>
              <a:cs typeface="Times New Roman" panose="02020603050405020304" pitchFamily="18" charset="0"/>
            </a:endParaRPr>
          </a:p>
        </p:txBody>
      </p:sp>
      <p:sp>
        <p:nvSpPr>
          <p:cNvPr id="6" name="Rectángulo 5"/>
          <p:cNvSpPr/>
          <p:nvPr/>
        </p:nvSpPr>
        <p:spPr>
          <a:xfrm>
            <a:off x="2123728" y="773877"/>
            <a:ext cx="5187084" cy="830997"/>
          </a:xfrm>
          <a:prstGeom prst="rect">
            <a:avLst/>
          </a:prstGeom>
          <a:solidFill>
            <a:schemeClr val="accent6">
              <a:lumMod val="40000"/>
              <a:lumOff val="6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400" dirty="0" smtClean="0">
                <a:latin typeface="Comic Sans MS" panose="030F0702030302020204" pitchFamily="66" charset="0"/>
              </a:rPr>
              <a:t>Microbiota </a:t>
            </a:r>
            <a:r>
              <a:rPr lang="en-US" sz="2400" dirty="0" err="1" smtClean="0">
                <a:latin typeface="Comic Sans MS" panose="030F0702030302020204" pitchFamily="66" charset="0"/>
              </a:rPr>
              <a:t>que</a:t>
            </a:r>
            <a:r>
              <a:rPr lang="en-US" sz="2400" dirty="0" smtClean="0">
                <a:latin typeface="Comic Sans MS" panose="030F0702030302020204" pitchFamily="66" charset="0"/>
              </a:rPr>
              <a:t> </a:t>
            </a:r>
            <a:r>
              <a:rPr lang="en-US" sz="2400" dirty="0" err="1">
                <a:latin typeface="Comic Sans MS" panose="030F0702030302020204" pitchFamily="66" charset="0"/>
              </a:rPr>
              <a:t>promueve</a:t>
            </a:r>
            <a:r>
              <a:rPr lang="en-US" sz="2400" dirty="0">
                <a:latin typeface="Comic Sans MS" panose="030F0702030302020204" pitchFamily="66" charset="0"/>
              </a:rPr>
              <a:t> </a:t>
            </a:r>
            <a:r>
              <a:rPr lang="en-US" sz="2400" dirty="0" err="1">
                <a:latin typeface="Comic Sans MS" panose="030F0702030302020204" pitchFamily="66" charset="0"/>
              </a:rPr>
              <a:t>O</a:t>
            </a:r>
            <a:r>
              <a:rPr lang="en-US" sz="2400" dirty="0" err="1" smtClean="0">
                <a:latin typeface="Comic Sans MS" panose="030F0702030302020204" pitchFamily="66" charset="0"/>
              </a:rPr>
              <a:t>besidad</a:t>
            </a:r>
            <a:r>
              <a:rPr lang="en-US" sz="2400" dirty="0" smtClean="0">
                <a:latin typeface="Comic Sans MS" panose="030F0702030302020204" pitchFamily="66" charset="0"/>
              </a:rPr>
              <a:t> </a:t>
            </a:r>
            <a:r>
              <a:rPr lang="en-US" sz="2400" dirty="0">
                <a:latin typeface="Comic Sans MS" panose="030F0702030302020204" pitchFamily="66" charset="0"/>
              </a:rPr>
              <a:t>y R</a:t>
            </a:r>
            <a:r>
              <a:rPr lang="en-US" sz="2400" dirty="0" smtClean="0">
                <a:latin typeface="Comic Sans MS" panose="030F0702030302020204" pitchFamily="66" charset="0"/>
              </a:rPr>
              <a:t>esistencia </a:t>
            </a:r>
            <a:r>
              <a:rPr lang="en-US" sz="2400" dirty="0">
                <a:latin typeface="Comic Sans MS" panose="030F0702030302020204" pitchFamily="66" charset="0"/>
              </a:rPr>
              <a:t>a </a:t>
            </a:r>
            <a:r>
              <a:rPr lang="en-US" sz="2400" dirty="0" err="1">
                <a:latin typeface="Comic Sans MS" panose="030F0702030302020204" pitchFamily="66" charset="0"/>
              </a:rPr>
              <a:t>I</a:t>
            </a:r>
            <a:r>
              <a:rPr lang="en-US" sz="2400" dirty="0" err="1" smtClean="0">
                <a:latin typeface="Comic Sans MS" panose="030F0702030302020204" pitchFamily="66" charset="0"/>
              </a:rPr>
              <a:t>nsulina</a:t>
            </a:r>
            <a:r>
              <a:rPr lang="en-US" sz="2400" dirty="0">
                <a:latin typeface="Comic Sans MS" panose="030F0702030302020204" pitchFamily="66" charset="0"/>
              </a:rPr>
              <a:t>. </a:t>
            </a:r>
          </a:p>
        </p:txBody>
      </p:sp>
      <p:sp>
        <p:nvSpPr>
          <p:cNvPr id="7" name="2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884808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5172" t="6331"/>
          <a:stretch/>
        </p:blipFill>
        <p:spPr>
          <a:xfrm>
            <a:off x="683568" y="2160091"/>
            <a:ext cx="7920362" cy="4077221"/>
          </a:xfrm>
          <a:prstGeom prst="rect">
            <a:avLst/>
          </a:prstGeom>
        </p:spPr>
      </p:pic>
      <p:sp>
        <p:nvSpPr>
          <p:cNvPr id="6" name="2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Rectángulo 6"/>
          <p:cNvSpPr/>
          <p:nvPr/>
        </p:nvSpPr>
        <p:spPr>
          <a:xfrm>
            <a:off x="2669838" y="737076"/>
            <a:ext cx="3804323" cy="830997"/>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400" dirty="0" err="1" smtClean="0">
                <a:latin typeface="Comic Sans MS" panose="030F0702030302020204" pitchFamily="66" charset="0"/>
              </a:rPr>
              <a:t>Fermentación</a:t>
            </a:r>
            <a:r>
              <a:rPr lang="en-US" sz="2400" dirty="0" smtClean="0">
                <a:latin typeface="Comic Sans MS" panose="030F0702030302020204" pitchFamily="66" charset="0"/>
              </a:rPr>
              <a:t> </a:t>
            </a:r>
            <a:r>
              <a:rPr lang="en-US" sz="2400" dirty="0" err="1" smtClean="0">
                <a:latin typeface="Comic Sans MS" panose="030F0702030302020204" pitchFamily="66" charset="0"/>
              </a:rPr>
              <a:t>colónica</a:t>
            </a:r>
            <a:r>
              <a:rPr lang="en-US" sz="2400" dirty="0" smtClean="0">
                <a:latin typeface="Comic Sans MS" panose="030F0702030302020204" pitchFamily="66" charset="0"/>
              </a:rPr>
              <a:t> de </a:t>
            </a:r>
          </a:p>
          <a:p>
            <a:pPr algn="ctr"/>
            <a:r>
              <a:rPr lang="en-US" sz="2400" dirty="0" err="1" smtClean="0">
                <a:latin typeface="Comic Sans MS" panose="030F0702030302020204" pitchFamily="66" charset="0"/>
              </a:rPr>
              <a:t>Fibra</a:t>
            </a:r>
            <a:r>
              <a:rPr lang="en-US" sz="2400" dirty="0" smtClean="0">
                <a:latin typeface="Comic Sans MS" panose="030F0702030302020204" pitchFamily="66" charset="0"/>
              </a:rPr>
              <a:t> </a:t>
            </a:r>
            <a:r>
              <a:rPr lang="en-US" sz="2400" dirty="0" err="1">
                <a:latin typeface="Comic Sans MS" panose="030F0702030302020204" pitchFamily="66" charset="0"/>
              </a:rPr>
              <a:t>D</a:t>
            </a:r>
            <a:r>
              <a:rPr lang="en-US" sz="2400" dirty="0" err="1" smtClean="0">
                <a:latin typeface="Comic Sans MS" panose="030F0702030302020204" pitchFamily="66" charset="0"/>
              </a:rPr>
              <a:t>ieta</a:t>
            </a:r>
            <a:endParaRPr lang="en-US" sz="2400" dirty="0">
              <a:latin typeface="Comic Sans MS" panose="030F0702030302020204" pitchFamily="66" charset="0"/>
            </a:endParaRPr>
          </a:p>
        </p:txBody>
      </p:sp>
      <p:sp>
        <p:nvSpPr>
          <p:cNvPr id="9" name="CuadroTexto 8"/>
          <p:cNvSpPr txBox="1"/>
          <p:nvPr/>
        </p:nvSpPr>
        <p:spPr>
          <a:xfrm>
            <a:off x="1620346" y="1753737"/>
            <a:ext cx="817853" cy="400110"/>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sz="2000" dirty="0" smtClean="0">
                <a:latin typeface="Comic Sans MS" panose="030F0702030302020204" pitchFamily="66" charset="0"/>
              </a:rPr>
              <a:t>Colon</a:t>
            </a:r>
            <a:endParaRPr lang="es-VE" sz="2000" dirty="0">
              <a:latin typeface="Comic Sans MS" panose="030F0702030302020204" pitchFamily="66" charset="0"/>
            </a:endParaRPr>
          </a:p>
        </p:txBody>
      </p:sp>
      <p:sp>
        <p:nvSpPr>
          <p:cNvPr id="10" name="CuadroTexto 9"/>
          <p:cNvSpPr txBox="1"/>
          <p:nvPr/>
        </p:nvSpPr>
        <p:spPr>
          <a:xfrm>
            <a:off x="4932714" y="1807390"/>
            <a:ext cx="1007007" cy="400110"/>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sz="2000" dirty="0" smtClean="0">
                <a:latin typeface="Comic Sans MS" panose="030F0702030302020204" pitchFamily="66" charset="0"/>
              </a:rPr>
              <a:t>Hígado</a:t>
            </a:r>
            <a:endParaRPr lang="es-VE" sz="2000" dirty="0">
              <a:latin typeface="Comic Sans MS" panose="030F0702030302020204" pitchFamily="66" charset="0"/>
            </a:endParaRPr>
          </a:p>
        </p:txBody>
      </p:sp>
      <p:sp>
        <p:nvSpPr>
          <p:cNvPr id="3" name="Rectángulo 2"/>
          <p:cNvSpPr/>
          <p:nvPr/>
        </p:nvSpPr>
        <p:spPr>
          <a:xfrm>
            <a:off x="1512334" y="2448123"/>
            <a:ext cx="1116124" cy="216024"/>
          </a:xfrm>
          <a:prstGeom prst="rect">
            <a:avLst/>
          </a:prstGeom>
          <a:solidFill>
            <a:srgbClr val="FBC8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Rectángulo 24"/>
          <p:cNvSpPr/>
          <p:nvPr/>
        </p:nvSpPr>
        <p:spPr>
          <a:xfrm>
            <a:off x="5292754" y="3227520"/>
            <a:ext cx="1290113" cy="372731"/>
          </a:xfrm>
          <a:prstGeom prst="rect">
            <a:avLst/>
          </a:prstGeom>
          <a:solidFill>
            <a:srgbClr val="C0A0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CuadroTexto 23"/>
          <p:cNvSpPr txBox="1"/>
          <p:nvPr/>
        </p:nvSpPr>
        <p:spPr>
          <a:xfrm>
            <a:off x="5090462" y="3087710"/>
            <a:ext cx="1882247" cy="646331"/>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dirty="0" err="1" smtClean="0">
                <a:solidFill>
                  <a:schemeClr val="bg1"/>
                </a:solidFill>
                <a:latin typeface="Comic Sans MS" panose="030F0702030302020204" pitchFamily="66" charset="0"/>
              </a:rPr>
              <a:t>Lipogénesis</a:t>
            </a:r>
            <a:r>
              <a:rPr lang="es-VE" dirty="0" smtClean="0">
                <a:solidFill>
                  <a:schemeClr val="bg1"/>
                </a:solidFill>
                <a:latin typeface="Comic Sans MS" panose="030F0702030302020204" pitchFamily="66" charset="0"/>
              </a:rPr>
              <a:t> y</a:t>
            </a:r>
          </a:p>
          <a:p>
            <a:r>
              <a:rPr lang="es-VE" dirty="0" smtClean="0">
                <a:solidFill>
                  <a:schemeClr val="bg1"/>
                </a:solidFill>
                <a:latin typeface="Comic Sans MS" panose="030F0702030302020204" pitchFamily="66" charset="0"/>
              </a:rPr>
              <a:t>gluconeogénesis</a:t>
            </a:r>
            <a:endParaRPr lang="es-VE" dirty="0">
              <a:solidFill>
                <a:schemeClr val="bg1"/>
              </a:solidFill>
              <a:latin typeface="Comic Sans MS" panose="030F0702030302020204" pitchFamily="66" charset="0"/>
            </a:endParaRPr>
          </a:p>
        </p:txBody>
      </p:sp>
      <p:sp>
        <p:nvSpPr>
          <p:cNvPr id="26" name="Rectángulo 25"/>
          <p:cNvSpPr/>
          <p:nvPr/>
        </p:nvSpPr>
        <p:spPr>
          <a:xfrm>
            <a:off x="2029272" y="2800462"/>
            <a:ext cx="887218" cy="474467"/>
          </a:xfrm>
          <a:prstGeom prst="rect">
            <a:avLst/>
          </a:prstGeom>
          <a:solidFill>
            <a:srgbClr val="F4C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CuadroTexto 17"/>
          <p:cNvSpPr txBox="1"/>
          <p:nvPr/>
        </p:nvSpPr>
        <p:spPr>
          <a:xfrm>
            <a:off x="1957482" y="2776085"/>
            <a:ext cx="1266693" cy="523220"/>
          </a:xfrm>
          <a:prstGeom prst="rect">
            <a:avLst/>
          </a:prstGeom>
          <a:noFill/>
        </p:spPr>
        <p:txBody>
          <a:bodyPr wrap="none" rtlCol="0">
            <a:spAutoFit/>
          </a:bodyPr>
          <a:lstStyle/>
          <a:p>
            <a:r>
              <a:rPr lang="es-VE" sz="1400" dirty="0" smtClean="0">
                <a:latin typeface="Comic Sans MS" panose="030F0702030302020204" pitchFamily="66" charset="0"/>
              </a:rPr>
              <a:t>Degradación </a:t>
            </a:r>
          </a:p>
          <a:p>
            <a:r>
              <a:rPr lang="es-VE" sz="1400" dirty="0" smtClean="0">
                <a:latin typeface="Comic Sans MS" panose="030F0702030302020204" pitchFamily="66" charset="0"/>
              </a:rPr>
              <a:t>microbiana</a:t>
            </a:r>
            <a:endParaRPr lang="es-VE" sz="1400" dirty="0">
              <a:latin typeface="Comic Sans MS" panose="030F0702030302020204" pitchFamily="66" charset="0"/>
            </a:endParaRPr>
          </a:p>
        </p:txBody>
      </p:sp>
      <p:sp>
        <p:nvSpPr>
          <p:cNvPr id="17" name="CuadroTexto 16"/>
          <p:cNvSpPr txBox="1"/>
          <p:nvPr/>
        </p:nvSpPr>
        <p:spPr>
          <a:xfrm>
            <a:off x="1179310" y="2319391"/>
            <a:ext cx="1620957" cy="338554"/>
          </a:xfrm>
          <a:prstGeom prst="rect">
            <a:avLst/>
          </a:prstGeom>
          <a:noFill/>
        </p:spPr>
        <p:txBody>
          <a:bodyPr wrap="none" rtlCol="0">
            <a:spAutoFit/>
          </a:bodyPr>
          <a:lstStyle/>
          <a:p>
            <a:r>
              <a:rPr lang="es-VE" sz="1600" b="1" dirty="0" smtClean="0">
                <a:latin typeface="Comic Sans MS" panose="030F0702030302020204" pitchFamily="66" charset="0"/>
              </a:rPr>
              <a:t>Fibra de dieta</a:t>
            </a:r>
            <a:endParaRPr lang="es-VE" sz="1600" b="1" dirty="0">
              <a:latin typeface="Comic Sans MS" panose="030F0702030302020204" pitchFamily="66" charset="0"/>
            </a:endParaRPr>
          </a:p>
        </p:txBody>
      </p:sp>
      <p:sp>
        <p:nvSpPr>
          <p:cNvPr id="27" name="Rectángulo 26"/>
          <p:cNvSpPr/>
          <p:nvPr/>
        </p:nvSpPr>
        <p:spPr>
          <a:xfrm>
            <a:off x="972274" y="3405715"/>
            <a:ext cx="2087679" cy="260801"/>
          </a:xfrm>
          <a:prstGeom prst="rect">
            <a:avLst/>
          </a:prstGeom>
          <a:solidFill>
            <a:srgbClr val="FBC8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CuadroTexto 18"/>
          <p:cNvSpPr txBox="1"/>
          <p:nvPr/>
        </p:nvSpPr>
        <p:spPr>
          <a:xfrm>
            <a:off x="940672" y="3376438"/>
            <a:ext cx="2177199" cy="338554"/>
          </a:xfrm>
          <a:prstGeom prst="rect">
            <a:avLst/>
          </a:prstGeom>
          <a:noFill/>
        </p:spPr>
        <p:txBody>
          <a:bodyPr wrap="none" rtlCol="0">
            <a:spAutoFit/>
          </a:bodyPr>
          <a:lstStyle/>
          <a:p>
            <a:r>
              <a:rPr lang="es-VE" sz="1600" dirty="0" err="1" smtClean="0">
                <a:latin typeface="Comic Sans MS" panose="030F0702030302020204" pitchFamily="66" charset="0"/>
              </a:rPr>
              <a:t>Oligo</a:t>
            </a:r>
            <a:r>
              <a:rPr lang="es-VE" sz="1600" dirty="0" smtClean="0">
                <a:latin typeface="Comic Sans MS" panose="030F0702030302020204" pitchFamily="66" charset="0"/>
              </a:rPr>
              <a:t>, monosacáridos</a:t>
            </a:r>
            <a:endParaRPr lang="es-VE" sz="1600" dirty="0">
              <a:latin typeface="Comic Sans MS" panose="030F0702030302020204" pitchFamily="66" charset="0"/>
            </a:endParaRPr>
          </a:p>
        </p:txBody>
      </p:sp>
      <p:sp>
        <p:nvSpPr>
          <p:cNvPr id="28" name="Rectángulo 27"/>
          <p:cNvSpPr/>
          <p:nvPr/>
        </p:nvSpPr>
        <p:spPr>
          <a:xfrm>
            <a:off x="1116290" y="4057049"/>
            <a:ext cx="1800200" cy="263282"/>
          </a:xfrm>
          <a:prstGeom prst="rect">
            <a:avLst/>
          </a:prstGeom>
          <a:solidFill>
            <a:srgbClr val="FBC8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CuadroTexto 19"/>
          <p:cNvSpPr txBox="1"/>
          <p:nvPr/>
        </p:nvSpPr>
        <p:spPr>
          <a:xfrm>
            <a:off x="900266" y="3981777"/>
            <a:ext cx="2180405" cy="307777"/>
          </a:xfrm>
          <a:prstGeom prst="rect">
            <a:avLst/>
          </a:prstGeom>
          <a:noFill/>
        </p:spPr>
        <p:txBody>
          <a:bodyPr wrap="none" rtlCol="0">
            <a:spAutoFit/>
          </a:bodyPr>
          <a:lstStyle/>
          <a:p>
            <a:r>
              <a:rPr lang="es-VE" sz="1400" dirty="0" smtClean="0">
                <a:latin typeface="Comic Sans MS" panose="030F0702030302020204" pitchFamily="66" charset="0"/>
              </a:rPr>
              <a:t>Ac. grasos cadena corta</a:t>
            </a:r>
            <a:endParaRPr lang="es-VE" sz="1400" dirty="0">
              <a:latin typeface="Comic Sans MS" panose="030F0702030302020204" pitchFamily="66" charset="0"/>
            </a:endParaRPr>
          </a:p>
        </p:txBody>
      </p:sp>
      <p:sp>
        <p:nvSpPr>
          <p:cNvPr id="29" name="Rectángulo 28"/>
          <p:cNvSpPr/>
          <p:nvPr/>
        </p:nvSpPr>
        <p:spPr>
          <a:xfrm>
            <a:off x="900266" y="4541082"/>
            <a:ext cx="864096" cy="427321"/>
          </a:xfrm>
          <a:prstGeom prst="rect">
            <a:avLst/>
          </a:prstGeom>
          <a:solidFill>
            <a:srgbClr val="FBC8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0" name="Rectángulo 29"/>
          <p:cNvSpPr/>
          <p:nvPr/>
        </p:nvSpPr>
        <p:spPr>
          <a:xfrm>
            <a:off x="1620346" y="4754743"/>
            <a:ext cx="792762" cy="434412"/>
          </a:xfrm>
          <a:prstGeom prst="rect">
            <a:avLst/>
          </a:prstGeom>
          <a:solidFill>
            <a:srgbClr val="FBC8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CuadroTexto 21"/>
          <p:cNvSpPr txBox="1"/>
          <p:nvPr/>
        </p:nvSpPr>
        <p:spPr>
          <a:xfrm>
            <a:off x="1520238" y="4771914"/>
            <a:ext cx="942886" cy="461665"/>
          </a:xfrm>
          <a:prstGeom prst="rect">
            <a:avLst/>
          </a:prstGeom>
          <a:noFill/>
        </p:spPr>
        <p:txBody>
          <a:bodyPr wrap="none" rtlCol="0">
            <a:spAutoFit/>
          </a:bodyPr>
          <a:lstStyle/>
          <a:p>
            <a:pPr algn="ctr"/>
            <a:r>
              <a:rPr lang="es-VE" sz="1200" dirty="0" smtClean="0">
                <a:latin typeface="Comic Sans MS" panose="030F0702030302020204" pitchFamily="66" charset="0"/>
              </a:rPr>
              <a:t>Inhibición </a:t>
            </a:r>
          </a:p>
          <a:p>
            <a:pPr algn="ctr"/>
            <a:r>
              <a:rPr lang="es-VE" sz="1200" dirty="0" smtClean="0">
                <a:latin typeface="Comic Sans MS" panose="030F0702030302020204" pitchFamily="66" charset="0"/>
              </a:rPr>
              <a:t>HDAC</a:t>
            </a:r>
            <a:endParaRPr lang="es-VE" sz="1200" dirty="0">
              <a:latin typeface="Comic Sans MS" panose="030F0702030302020204" pitchFamily="66" charset="0"/>
            </a:endParaRPr>
          </a:p>
        </p:txBody>
      </p:sp>
      <p:sp>
        <p:nvSpPr>
          <p:cNvPr id="21" name="CuadroTexto 20"/>
          <p:cNvSpPr txBox="1"/>
          <p:nvPr/>
        </p:nvSpPr>
        <p:spPr>
          <a:xfrm>
            <a:off x="776713" y="4541082"/>
            <a:ext cx="1111202" cy="461665"/>
          </a:xfrm>
          <a:prstGeom prst="rect">
            <a:avLst/>
          </a:prstGeom>
          <a:noFill/>
        </p:spPr>
        <p:txBody>
          <a:bodyPr wrap="none" rtlCol="0">
            <a:spAutoFit/>
          </a:bodyPr>
          <a:lstStyle/>
          <a:p>
            <a:pPr algn="ctr"/>
            <a:r>
              <a:rPr lang="es-VE" sz="1200" dirty="0" smtClean="0">
                <a:latin typeface="Comic Sans MS" panose="030F0702030302020204" pitchFamily="66" charset="0"/>
              </a:rPr>
              <a:t>Señalización </a:t>
            </a:r>
          </a:p>
          <a:p>
            <a:pPr algn="ctr"/>
            <a:r>
              <a:rPr lang="es-VE" sz="1200" dirty="0" smtClean="0">
                <a:latin typeface="Comic Sans MS" panose="030F0702030302020204" pitchFamily="66" charset="0"/>
              </a:rPr>
              <a:t>GPCR</a:t>
            </a:r>
            <a:endParaRPr lang="es-VE" sz="1200" dirty="0">
              <a:latin typeface="Comic Sans MS" panose="030F0702030302020204" pitchFamily="66" charset="0"/>
            </a:endParaRPr>
          </a:p>
        </p:txBody>
      </p:sp>
      <p:sp>
        <p:nvSpPr>
          <p:cNvPr id="31" name="Rectángulo 30"/>
          <p:cNvSpPr/>
          <p:nvPr/>
        </p:nvSpPr>
        <p:spPr>
          <a:xfrm>
            <a:off x="2472881" y="4541082"/>
            <a:ext cx="607790" cy="427321"/>
          </a:xfrm>
          <a:prstGeom prst="rect">
            <a:avLst/>
          </a:prstGeom>
          <a:solidFill>
            <a:srgbClr val="FBC8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CuadroTexto 22"/>
          <p:cNvSpPr txBox="1"/>
          <p:nvPr/>
        </p:nvSpPr>
        <p:spPr>
          <a:xfrm>
            <a:off x="2368742" y="4503095"/>
            <a:ext cx="947695" cy="461665"/>
          </a:xfrm>
          <a:prstGeom prst="rect">
            <a:avLst/>
          </a:prstGeom>
          <a:noFill/>
        </p:spPr>
        <p:txBody>
          <a:bodyPr wrap="none" rtlCol="0">
            <a:spAutoFit/>
          </a:bodyPr>
          <a:lstStyle/>
          <a:p>
            <a:pPr algn="ctr"/>
            <a:r>
              <a:rPr lang="es-VE" sz="1200" dirty="0" smtClean="0">
                <a:latin typeface="Comic Sans MS" panose="030F0702030302020204" pitchFamily="66" charset="0"/>
              </a:rPr>
              <a:t>Fuente de </a:t>
            </a:r>
          </a:p>
          <a:p>
            <a:pPr algn="ctr"/>
            <a:r>
              <a:rPr lang="es-VE" sz="1200" dirty="0" smtClean="0">
                <a:latin typeface="Comic Sans MS" panose="030F0702030302020204" pitchFamily="66" charset="0"/>
              </a:rPr>
              <a:t>energía</a:t>
            </a:r>
            <a:endParaRPr lang="es-VE" sz="1200" dirty="0">
              <a:latin typeface="Comic Sans MS" panose="030F0702030302020204" pitchFamily="66" charset="0"/>
            </a:endParaRPr>
          </a:p>
        </p:txBody>
      </p:sp>
      <p:sp>
        <p:nvSpPr>
          <p:cNvPr id="4" name="Rectángulo 3"/>
          <p:cNvSpPr/>
          <p:nvPr/>
        </p:nvSpPr>
        <p:spPr>
          <a:xfrm>
            <a:off x="3171747" y="5751243"/>
            <a:ext cx="4752528"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V. </a:t>
            </a:r>
            <a:r>
              <a:rPr lang="es-VE" sz="1200" dirty="0" err="1" smtClean="0">
                <a:latin typeface="Times New Roman" panose="02020603050405020304" pitchFamily="18" charset="0"/>
                <a:cs typeface="Times New Roman" panose="02020603050405020304" pitchFamily="18" charset="0"/>
              </a:rPr>
              <a:t>Tremaroli</a:t>
            </a:r>
            <a:r>
              <a:rPr lang="es-VE" sz="1200" dirty="0" smtClean="0">
                <a:latin typeface="Times New Roman" panose="02020603050405020304" pitchFamily="18" charset="0"/>
                <a:cs typeface="Times New Roman" panose="02020603050405020304" pitchFamily="18" charset="0"/>
              </a:rPr>
              <a:t>, F. </a:t>
            </a:r>
            <a:r>
              <a:rPr lang="es-VE" sz="1200" dirty="0" err="1" smtClean="0">
                <a:latin typeface="Times New Roman" panose="02020603050405020304" pitchFamily="18" charset="0"/>
                <a:cs typeface="Times New Roman" panose="02020603050405020304" pitchFamily="18" charset="0"/>
              </a:rPr>
              <a:t>Backhed</a:t>
            </a:r>
            <a:r>
              <a:rPr lang="es-VE" sz="1200" dirty="0" smtClean="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Functional interactions between the gut microbiota and host </a:t>
            </a:r>
            <a:r>
              <a:rPr lang="en-US" sz="1200" i="1" dirty="0" smtClean="0">
                <a:latin typeface="Times New Roman" panose="02020603050405020304" pitchFamily="18" charset="0"/>
                <a:cs typeface="Times New Roman" panose="02020603050405020304" pitchFamily="18" charset="0"/>
              </a:rPr>
              <a:t>metabolism. </a:t>
            </a:r>
            <a:r>
              <a:rPr lang="es-VE" sz="1200" dirty="0" err="1" smtClean="0">
                <a:latin typeface="Times New Roman" panose="02020603050405020304" pitchFamily="18" charset="0"/>
                <a:cs typeface="Times New Roman" panose="02020603050405020304" pitchFamily="18" charset="0"/>
              </a:rPr>
              <a:t>Nature</a:t>
            </a:r>
            <a:r>
              <a:rPr lang="es-VE" sz="1200" b="1" dirty="0" smtClean="0">
                <a:latin typeface="Times New Roman" panose="02020603050405020304" pitchFamily="18" charset="0"/>
                <a:cs typeface="Times New Roman" panose="02020603050405020304" pitchFamily="18" charset="0"/>
              </a:rPr>
              <a:t> 2012 </a:t>
            </a:r>
            <a:r>
              <a:rPr lang="es-VE" sz="1200" dirty="0" smtClean="0">
                <a:latin typeface="Times New Roman" panose="02020603050405020304" pitchFamily="18" charset="0"/>
                <a:cs typeface="Times New Roman" panose="02020603050405020304" pitchFamily="18" charset="0"/>
              </a:rPr>
              <a:t>;489:242–249 </a:t>
            </a:r>
            <a:endParaRPr lang="es-VE" sz="1200" dirty="0">
              <a:latin typeface="Times New Roman" panose="02020603050405020304" pitchFamily="18" charset="0"/>
              <a:cs typeface="Times New Roman" panose="02020603050405020304" pitchFamily="18" charset="0"/>
            </a:endParaRPr>
          </a:p>
        </p:txBody>
      </p:sp>
      <p:sp>
        <p:nvSpPr>
          <p:cNvPr id="32" name="6 CuadroTexto"/>
          <p:cNvSpPr txBox="1"/>
          <p:nvPr/>
        </p:nvSpPr>
        <p:spPr>
          <a:xfrm>
            <a:off x="179512" y="178916"/>
            <a:ext cx="603050"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IIB</a:t>
            </a:r>
            <a:r>
              <a:rPr lang="es-VE" sz="1200" dirty="0" smtClean="0">
                <a:solidFill>
                  <a:prstClr val="white"/>
                </a:solidFill>
                <a:latin typeface="Comic Sans MS" pitchFamily="66" charset="0"/>
              </a:rPr>
              <a:t>2</a:t>
            </a:r>
            <a:endParaRPr lang="es-VE" sz="1200" dirty="0">
              <a:solidFill>
                <a:prstClr val="white"/>
              </a:solidFill>
              <a:latin typeface="Comic Sans MS" pitchFamily="66" charset="0"/>
            </a:endParaRPr>
          </a:p>
        </p:txBody>
      </p:sp>
      <p:sp>
        <p:nvSpPr>
          <p:cNvPr id="33" name="4 CuadroTexto"/>
          <p:cNvSpPr txBox="1"/>
          <p:nvPr/>
        </p:nvSpPr>
        <p:spPr>
          <a:xfrm>
            <a:off x="179512" y="541635"/>
            <a:ext cx="1368152" cy="646331"/>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Sistémicas</a:t>
            </a:r>
          </a:p>
          <a:p>
            <a:r>
              <a:rPr lang="es-VE" sz="1200" dirty="0" smtClean="0">
                <a:effectLst>
                  <a:outerShdw blurRad="38100" dist="38100" dir="2700000" algn="tl">
                    <a:srgbClr val="000000">
                      <a:alpha val="43137"/>
                    </a:srgbClr>
                  </a:outerShdw>
                </a:effectLst>
                <a:latin typeface="Comic Sans MS" pitchFamily="66" charset="0"/>
              </a:rPr>
              <a:t>Metabólicas </a:t>
            </a:r>
          </a:p>
        </p:txBody>
      </p:sp>
    </p:spTree>
    <p:extLst>
      <p:ext uri="{BB962C8B-B14F-4D97-AF65-F5344CB8AC3E}">
        <p14:creationId xmlns:p14="http://schemas.microsoft.com/office/powerpoint/2010/main" val="73052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8" grpId="0"/>
      <p:bldP spid="17" grpId="0"/>
      <p:bldP spid="19" grpId="0"/>
      <p:bldP spid="20" grpId="0"/>
      <p:bldP spid="22" grpId="0"/>
      <p:bldP spid="21" grpId="0"/>
      <p:bldP spid="2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56792" y="1320941"/>
            <a:ext cx="6030416" cy="4555093"/>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285750" indent="-285750">
              <a:buFont typeface="Arial" panose="020B0604020202020204" pitchFamily="34" charset="0"/>
              <a:buChar char="•"/>
            </a:pPr>
            <a:r>
              <a:rPr lang="en-US" dirty="0" err="1" smtClean="0">
                <a:solidFill>
                  <a:srgbClr val="000000"/>
                </a:solidFill>
                <a:latin typeface="Comic Sans MS" panose="030F0702030302020204" pitchFamily="66" charset="0"/>
              </a:rPr>
              <a:t>Carbohidratos</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complejos</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como</a:t>
            </a:r>
            <a:r>
              <a:rPr lang="en-US"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fibra</a:t>
            </a:r>
            <a:r>
              <a:rPr lang="en-US" b="1" dirty="0" smtClean="0">
                <a:solidFill>
                  <a:srgbClr val="000000"/>
                </a:solidFill>
                <a:latin typeface="Comic Sans MS" panose="030F0702030302020204" pitchFamily="66" charset="0"/>
              </a:rPr>
              <a:t> de </a:t>
            </a:r>
            <a:r>
              <a:rPr lang="en-US" b="1" dirty="0" err="1" smtClean="0">
                <a:solidFill>
                  <a:srgbClr val="000000"/>
                </a:solidFill>
                <a:latin typeface="Comic Sans MS" panose="030F0702030302020204" pitchFamily="66" charset="0"/>
              </a:rPr>
              <a:t>dieta</a:t>
            </a:r>
            <a:r>
              <a:rPr lang="en-US" dirty="0">
                <a:solidFill>
                  <a:srgbClr val="000000"/>
                </a:solidFill>
                <a:latin typeface="Comic Sans MS" panose="030F0702030302020204" pitchFamily="66" charset="0"/>
              </a:rPr>
              <a:t> </a:t>
            </a:r>
            <a:r>
              <a:rPr lang="en-US" dirty="0" smtClean="0">
                <a:solidFill>
                  <a:srgbClr val="000000"/>
                </a:solidFill>
                <a:latin typeface="Comic Sans MS" panose="030F0702030302020204" pitchFamily="66" charset="0"/>
              </a:rPr>
              <a:t>son </a:t>
            </a:r>
            <a:r>
              <a:rPr lang="en-US" dirty="0" err="1" smtClean="0">
                <a:solidFill>
                  <a:srgbClr val="000000"/>
                </a:solidFill>
                <a:latin typeface="Comic Sans MS" panose="030F0702030302020204" pitchFamily="66" charset="0"/>
              </a:rPr>
              <a:t>metabolizados</a:t>
            </a:r>
            <a:r>
              <a:rPr lang="en-US" dirty="0">
                <a:solidFill>
                  <a:srgbClr val="000000"/>
                </a:solidFill>
                <a:latin typeface="Comic Sans MS" panose="030F0702030302020204" pitchFamily="66" charset="0"/>
              </a:rPr>
              <a:t> </a:t>
            </a:r>
            <a:r>
              <a:rPr lang="en-US" dirty="0" err="1">
                <a:solidFill>
                  <a:srgbClr val="000000"/>
                </a:solidFill>
                <a:latin typeface="Comic Sans MS" panose="030F0702030302020204" pitchFamily="66" charset="0"/>
              </a:rPr>
              <a:t>por</a:t>
            </a:r>
            <a:r>
              <a:rPr lang="en-US" dirty="0">
                <a:solidFill>
                  <a:srgbClr val="000000"/>
                </a:solidFill>
                <a:latin typeface="Comic Sans MS" panose="030F0702030302020204" pitchFamily="66" charset="0"/>
              </a:rPr>
              <a:t> </a:t>
            </a:r>
            <a:r>
              <a:rPr lang="en-US" b="1" dirty="0">
                <a:solidFill>
                  <a:srgbClr val="000000"/>
                </a:solidFill>
                <a:latin typeface="Comic Sans MS" panose="030F0702030302020204" pitchFamily="66" charset="0"/>
              </a:rPr>
              <a:t>microbiota colónico</a:t>
            </a:r>
            <a:r>
              <a:rPr lang="en-US" dirty="0">
                <a:solidFill>
                  <a:srgbClr val="000000"/>
                </a:solidFill>
                <a:latin typeface="Comic Sans MS" panose="030F0702030302020204" pitchFamily="66" charset="0"/>
              </a:rPr>
              <a:t> a </a:t>
            </a:r>
            <a:r>
              <a:rPr lang="en-US" b="1" dirty="0" err="1" smtClean="0">
                <a:solidFill>
                  <a:srgbClr val="000000"/>
                </a:solidFill>
                <a:latin typeface="Comic Sans MS" panose="030F0702030302020204" pitchFamily="66" charset="0"/>
              </a:rPr>
              <a:t>oligosacáridos</a:t>
            </a:r>
            <a:r>
              <a:rPr lang="en-US" b="1" dirty="0" smtClean="0">
                <a:solidFill>
                  <a:srgbClr val="000000"/>
                </a:solidFill>
                <a:latin typeface="Comic Sans MS" panose="030F0702030302020204" pitchFamily="66" charset="0"/>
              </a:rPr>
              <a:t> y </a:t>
            </a:r>
            <a:r>
              <a:rPr lang="en-US" b="1" dirty="0" err="1" smtClean="0">
                <a:solidFill>
                  <a:srgbClr val="000000"/>
                </a:solidFill>
                <a:latin typeface="Comic Sans MS" panose="030F0702030302020204" pitchFamily="66" charset="0"/>
              </a:rPr>
              <a:t>monosacáridos</a:t>
            </a:r>
            <a:r>
              <a:rPr lang="en-US" dirty="0" smtClean="0">
                <a:solidFill>
                  <a:srgbClr val="000000"/>
                </a:solidFill>
                <a:latin typeface="Comic Sans MS" panose="030F0702030302020204" pitchFamily="66" charset="0"/>
              </a:rPr>
              <a:t> y </a:t>
            </a:r>
            <a:r>
              <a:rPr lang="en-US" dirty="0" err="1" smtClean="0">
                <a:solidFill>
                  <a:srgbClr val="000000"/>
                </a:solidFill>
                <a:latin typeface="Comic Sans MS" panose="030F0702030302020204" pitchFamily="66" charset="0"/>
              </a:rPr>
              <a:t>luego</a:t>
            </a:r>
            <a:r>
              <a:rPr lang="en-US" dirty="0" smtClean="0">
                <a:solidFill>
                  <a:srgbClr val="000000"/>
                </a:solidFill>
                <a:latin typeface="Comic Sans MS" panose="030F0702030302020204" pitchFamily="66" charset="0"/>
              </a:rPr>
              <a:t> a </a:t>
            </a:r>
            <a:r>
              <a:rPr lang="en-US" b="1" dirty="0" err="1" smtClean="0">
                <a:solidFill>
                  <a:srgbClr val="000000"/>
                </a:solidFill>
                <a:latin typeface="Comic Sans MS" panose="030F0702030302020204" pitchFamily="66" charset="0"/>
              </a:rPr>
              <a:t>fermentados</a:t>
            </a:r>
            <a:r>
              <a:rPr lang="en-US" b="1" dirty="0" smtClean="0">
                <a:solidFill>
                  <a:srgbClr val="000000"/>
                </a:solidFill>
                <a:latin typeface="Comic Sans MS" panose="030F0702030302020204" pitchFamily="66" charset="0"/>
              </a:rPr>
              <a:t> a SCFA</a:t>
            </a:r>
            <a:r>
              <a:rPr lang="en-US" dirty="0" smtClean="0">
                <a:solidFill>
                  <a:srgbClr val="000000"/>
                </a:solidFill>
                <a:latin typeface="Comic Sans MS" panose="030F0702030302020204" pitchFamily="66" charset="0"/>
              </a:rPr>
              <a:t> y </a:t>
            </a:r>
            <a:r>
              <a:rPr lang="en-US" dirty="0" err="1" smtClean="0">
                <a:solidFill>
                  <a:srgbClr val="000000"/>
                </a:solidFill>
                <a:latin typeface="Comic Sans MS" panose="030F0702030302020204" pitchFamily="66" charset="0"/>
              </a:rPr>
              <a:t>productos</a:t>
            </a:r>
            <a:r>
              <a:rPr lang="en-US" dirty="0" smtClean="0">
                <a:solidFill>
                  <a:srgbClr val="000000"/>
                </a:solidFill>
                <a:latin typeface="Comic Sans MS" panose="030F0702030302020204" pitchFamily="66" charset="0"/>
              </a:rPr>
              <a:t> finales </a:t>
            </a:r>
            <a:r>
              <a:rPr lang="en-US" dirty="0" err="1" smtClean="0">
                <a:solidFill>
                  <a:srgbClr val="000000"/>
                </a:solidFill>
                <a:latin typeface="Comic Sans MS" panose="030F0702030302020204" pitchFamily="66" charset="0"/>
              </a:rPr>
              <a:t>principalmente</a:t>
            </a:r>
            <a:r>
              <a:rPr lang="en-US"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acetato</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propionato</a:t>
            </a:r>
            <a:r>
              <a:rPr lang="en-US" b="1" dirty="0" smtClean="0">
                <a:solidFill>
                  <a:srgbClr val="000000"/>
                </a:solidFill>
                <a:latin typeface="Comic Sans MS" panose="030F0702030302020204" pitchFamily="66" charset="0"/>
              </a:rPr>
              <a:t>, y </a:t>
            </a:r>
            <a:r>
              <a:rPr lang="en-US" b="1" dirty="0" err="1" smtClean="0">
                <a:solidFill>
                  <a:srgbClr val="000000"/>
                </a:solidFill>
                <a:latin typeface="Comic Sans MS" panose="030F0702030302020204" pitchFamily="66" charset="0"/>
              </a:rPr>
              <a:t>butirato</a:t>
            </a:r>
            <a:r>
              <a:rPr lang="en-US" b="1" dirty="0" smtClean="0">
                <a:solidFill>
                  <a:srgbClr val="000000"/>
                </a:solidFill>
                <a:latin typeface="Comic Sans MS" panose="030F0702030302020204" pitchFamily="66" charset="0"/>
              </a:rPr>
              <a:t>. </a:t>
            </a:r>
          </a:p>
          <a:p>
            <a:pPr marL="171450" indent="-171450">
              <a:buFont typeface="Arial" panose="020B0604020202020204" pitchFamily="34" charset="0"/>
              <a:buChar char="•"/>
            </a:pPr>
            <a:endParaRPr lang="en-US" sz="1000" dirty="0">
              <a:solidFill>
                <a:srgbClr val="000000"/>
              </a:solidFill>
              <a:latin typeface="Comic Sans MS" panose="030F0702030302020204" pitchFamily="66" charset="0"/>
            </a:endParaRPr>
          </a:p>
          <a:p>
            <a:pPr marL="285750" indent="-285750">
              <a:buFont typeface="Arial" panose="020B0604020202020204" pitchFamily="34" charset="0"/>
              <a:buChar char="•"/>
            </a:pPr>
            <a:r>
              <a:rPr lang="en-US" dirty="0" smtClean="0">
                <a:solidFill>
                  <a:srgbClr val="000000"/>
                </a:solidFill>
                <a:latin typeface="Comic Sans MS" panose="030F0702030302020204" pitchFamily="66" charset="0"/>
              </a:rPr>
              <a:t>SCFA son </a:t>
            </a:r>
            <a:r>
              <a:rPr lang="en-US" dirty="0" err="1" smtClean="0">
                <a:solidFill>
                  <a:srgbClr val="000000"/>
                </a:solidFill>
                <a:latin typeface="Comic Sans MS" panose="030F0702030302020204" pitchFamily="66" charset="0"/>
              </a:rPr>
              <a:t>absorbidos</a:t>
            </a:r>
            <a:r>
              <a:rPr lang="en-US" dirty="0" smtClean="0">
                <a:solidFill>
                  <a:srgbClr val="000000"/>
                </a:solidFill>
                <a:latin typeface="Comic Sans MS" panose="030F0702030302020204" pitchFamily="66" charset="0"/>
              </a:rPr>
              <a:t> </a:t>
            </a:r>
            <a:r>
              <a:rPr lang="en-US" b="1" dirty="0" smtClean="0">
                <a:solidFill>
                  <a:srgbClr val="000000"/>
                </a:solidFill>
                <a:latin typeface="Comic Sans MS" panose="030F0702030302020204" pitchFamily="66" charset="0"/>
              </a:rPr>
              <a:t>en colon</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donde</a:t>
            </a:r>
            <a:r>
              <a:rPr lang="en-US"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butirato</a:t>
            </a:r>
            <a:r>
              <a:rPr lang="en-US" b="1" dirty="0" smtClean="0">
                <a:solidFill>
                  <a:srgbClr val="000000"/>
                </a:solidFill>
                <a:latin typeface="Comic Sans MS" panose="030F0702030302020204" pitchFamily="66" charset="0"/>
              </a:rPr>
              <a:t> prove </a:t>
            </a:r>
            <a:r>
              <a:rPr lang="en-US" b="1" dirty="0" err="1" smtClean="0">
                <a:solidFill>
                  <a:srgbClr val="000000"/>
                </a:solidFill>
                <a:latin typeface="Comic Sans MS" panose="030F0702030302020204" pitchFamily="66" charset="0"/>
              </a:rPr>
              <a:t>energía</a:t>
            </a:r>
            <a:r>
              <a:rPr lang="en-US" dirty="0" smtClean="0">
                <a:solidFill>
                  <a:srgbClr val="000000"/>
                </a:solidFill>
                <a:latin typeface="Comic Sans MS" panose="030F0702030302020204" pitchFamily="66" charset="0"/>
              </a:rPr>
              <a:t> para </a:t>
            </a:r>
            <a:r>
              <a:rPr lang="en-US" dirty="0" err="1" smtClean="0">
                <a:solidFill>
                  <a:srgbClr val="000000"/>
                </a:solidFill>
                <a:latin typeface="Comic Sans MS" panose="030F0702030302020204" pitchFamily="66" charset="0"/>
              </a:rPr>
              <a:t>colonocitos</a:t>
            </a:r>
            <a:r>
              <a:rPr lang="en-US" dirty="0" smtClean="0">
                <a:solidFill>
                  <a:srgbClr val="000000"/>
                </a:solidFill>
                <a:latin typeface="Comic Sans MS" panose="030F0702030302020204" pitchFamily="66" charset="0"/>
              </a:rPr>
              <a:t>, y </a:t>
            </a:r>
            <a:r>
              <a:rPr lang="en-US" b="1" dirty="0" err="1" smtClean="0">
                <a:solidFill>
                  <a:srgbClr val="000000"/>
                </a:solidFill>
                <a:latin typeface="Comic Sans MS" panose="030F0702030302020204" pitchFamily="66" charset="0"/>
              </a:rPr>
              <a:t>acetato</a:t>
            </a:r>
            <a:r>
              <a:rPr lang="en-US" b="1" dirty="0" smtClean="0">
                <a:solidFill>
                  <a:srgbClr val="000000"/>
                </a:solidFill>
                <a:latin typeface="Comic Sans MS" panose="030F0702030302020204" pitchFamily="66" charset="0"/>
              </a:rPr>
              <a:t> y </a:t>
            </a:r>
            <a:r>
              <a:rPr lang="en-US" b="1" dirty="0" err="1" smtClean="0">
                <a:solidFill>
                  <a:srgbClr val="000000"/>
                </a:solidFill>
                <a:latin typeface="Comic Sans MS" panose="030F0702030302020204" pitchFamily="66" charset="0"/>
              </a:rPr>
              <a:t>propionato</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llegan</a:t>
            </a:r>
            <a:r>
              <a:rPr lang="en-US" b="1" dirty="0" smtClean="0">
                <a:solidFill>
                  <a:srgbClr val="000000"/>
                </a:solidFill>
                <a:latin typeface="Comic Sans MS" panose="030F0702030302020204" pitchFamily="66" charset="0"/>
              </a:rPr>
              <a:t> al </a:t>
            </a:r>
            <a:r>
              <a:rPr lang="en-US" b="1" dirty="0" err="1" smtClean="0">
                <a:solidFill>
                  <a:srgbClr val="000000"/>
                </a:solidFill>
                <a:latin typeface="Comic Sans MS" panose="030F0702030302020204" pitchFamily="66" charset="0"/>
              </a:rPr>
              <a:t>hígado</a:t>
            </a:r>
            <a:r>
              <a:rPr lang="en-US" b="1" dirty="0" smtClean="0">
                <a:solidFill>
                  <a:srgbClr val="000000"/>
                </a:solidFill>
                <a:latin typeface="Comic Sans MS" panose="030F0702030302020204" pitchFamily="66" charset="0"/>
              </a:rPr>
              <a:t> y </a:t>
            </a:r>
            <a:r>
              <a:rPr lang="en-US" b="1" dirty="0" err="1" smtClean="0">
                <a:solidFill>
                  <a:srgbClr val="000000"/>
                </a:solidFill>
                <a:latin typeface="Comic Sans MS" panose="030F0702030302020204" pitchFamily="66" charset="0"/>
              </a:rPr>
              <a:t>órganos</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periféricos</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dodne</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ellos</a:t>
            </a:r>
            <a:r>
              <a:rPr lang="en-US" dirty="0" smtClean="0">
                <a:solidFill>
                  <a:srgbClr val="000000"/>
                </a:solidFill>
                <a:latin typeface="Comic Sans MS" panose="030F0702030302020204" pitchFamily="66" charset="0"/>
              </a:rPr>
              <a:t> son </a:t>
            </a:r>
            <a:r>
              <a:rPr lang="en-US" dirty="0" err="1" smtClean="0">
                <a:solidFill>
                  <a:srgbClr val="000000"/>
                </a:solidFill>
                <a:latin typeface="Comic Sans MS" panose="030F0702030302020204" pitchFamily="66" charset="0"/>
              </a:rPr>
              <a:t>sustratos</a:t>
            </a:r>
            <a:r>
              <a:rPr lang="en-US" dirty="0" smtClean="0">
                <a:solidFill>
                  <a:srgbClr val="000000"/>
                </a:solidFill>
                <a:latin typeface="Comic Sans MS" panose="030F0702030302020204" pitchFamily="66" charset="0"/>
              </a:rPr>
              <a:t> para </a:t>
            </a:r>
            <a:r>
              <a:rPr lang="en-US" b="1" dirty="0" err="1" smtClean="0">
                <a:solidFill>
                  <a:srgbClr val="000000"/>
                </a:solidFill>
                <a:latin typeface="Comic Sans MS" panose="030F0702030302020204" pitchFamily="66" charset="0"/>
              </a:rPr>
              <a:t>gluconeogénesis</a:t>
            </a:r>
            <a:r>
              <a:rPr lang="en-US" b="1" dirty="0" smtClean="0">
                <a:solidFill>
                  <a:srgbClr val="000000"/>
                </a:solidFill>
                <a:latin typeface="Comic Sans MS" panose="030F0702030302020204" pitchFamily="66" charset="0"/>
              </a:rPr>
              <a:t> y </a:t>
            </a:r>
            <a:r>
              <a:rPr lang="en-US" dirty="0" err="1" smtClean="0">
                <a:solidFill>
                  <a:srgbClr val="000000"/>
                </a:solidFill>
                <a:latin typeface="Comic Sans MS" panose="030F0702030302020204" pitchFamily="66" charset="0"/>
              </a:rPr>
              <a:t>lipogénesis</a:t>
            </a:r>
            <a:r>
              <a:rPr lang="en-US" dirty="0" smtClean="0">
                <a:solidFill>
                  <a:srgbClr val="000000"/>
                </a:solidFill>
                <a:latin typeface="Comic Sans MS" panose="030F0702030302020204" pitchFamily="66" charset="0"/>
              </a:rPr>
              <a:t>. </a:t>
            </a:r>
          </a:p>
          <a:p>
            <a:pPr marL="171450" indent="-171450">
              <a:buFont typeface="Arial" panose="020B0604020202020204" pitchFamily="34" charset="0"/>
              <a:buChar char="•"/>
            </a:pPr>
            <a:endParaRPr lang="en-US" sz="1000" dirty="0">
              <a:solidFill>
                <a:srgbClr val="000000"/>
              </a:solidFill>
              <a:latin typeface="Comic Sans MS" panose="030F0702030302020204" pitchFamily="66" charset="0"/>
            </a:endParaRPr>
          </a:p>
          <a:p>
            <a:pPr marL="285750" indent="-285750">
              <a:buFont typeface="Arial" panose="020B0604020202020204" pitchFamily="34" charset="0"/>
              <a:buChar char="•"/>
            </a:pPr>
            <a:r>
              <a:rPr lang="en-US" b="1" dirty="0" smtClean="0">
                <a:solidFill>
                  <a:srgbClr val="000000"/>
                </a:solidFill>
                <a:latin typeface="Comic Sans MS" panose="030F0702030302020204" pitchFamily="66" charset="0"/>
              </a:rPr>
              <a:t>SCFA </a:t>
            </a:r>
            <a:r>
              <a:rPr lang="en-US" b="1" dirty="0" err="1" smtClean="0">
                <a:solidFill>
                  <a:srgbClr val="000000"/>
                </a:solidFill>
                <a:latin typeface="Comic Sans MS" panose="030F0702030302020204" pitchFamily="66" charset="0"/>
              </a:rPr>
              <a:t>controlan</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expresión</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genética</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por</a:t>
            </a:r>
            <a:r>
              <a:rPr lang="en-US"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inhibir</a:t>
            </a:r>
            <a:r>
              <a:rPr lang="en-US" dirty="0" smtClean="0">
                <a:solidFill>
                  <a:srgbClr val="000000"/>
                </a:solidFill>
                <a:latin typeface="Comic Sans MS" panose="030F0702030302020204" pitchFamily="66" charset="0"/>
              </a:rPr>
              <a:t> la </a:t>
            </a:r>
            <a:r>
              <a:rPr lang="en-US" dirty="0" err="1" smtClean="0">
                <a:solidFill>
                  <a:srgbClr val="000000"/>
                </a:solidFill>
                <a:latin typeface="Comic Sans MS" panose="030F0702030302020204" pitchFamily="66" charset="0"/>
              </a:rPr>
              <a:t>enzima</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histona</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deacetilasa</a:t>
            </a:r>
            <a:r>
              <a:rPr lang="en-US" dirty="0" smtClean="0">
                <a:solidFill>
                  <a:srgbClr val="000000"/>
                </a:solidFill>
                <a:latin typeface="Comic Sans MS" panose="030F0702030302020204" pitchFamily="66" charset="0"/>
              </a:rPr>
              <a:t> (</a:t>
            </a:r>
            <a:r>
              <a:rPr lang="en-US" b="1" dirty="0">
                <a:solidFill>
                  <a:srgbClr val="000000"/>
                </a:solidFill>
                <a:latin typeface="Comic Sans MS" panose="030F0702030302020204" pitchFamily="66" charset="0"/>
              </a:rPr>
              <a:t>HDAC</a:t>
            </a:r>
            <a:r>
              <a:rPr lang="en-US" dirty="0">
                <a:solidFill>
                  <a:srgbClr val="000000"/>
                </a:solidFill>
                <a:latin typeface="Comic Sans MS" panose="030F0702030302020204" pitchFamily="66" charset="0"/>
              </a:rPr>
              <a:t>) </a:t>
            </a:r>
            <a:r>
              <a:rPr lang="en-US" dirty="0" smtClean="0">
                <a:solidFill>
                  <a:srgbClr val="000000"/>
                </a:solidFill>
                <a:latin typeface="Comic Sans MS" panose="030F0702030302020204" pitchFamily="66" charset="0"/>
              </a:rPr>
              <a:t>y </a:t>
            </a:r>
            <a:r>
              <a:rPr lang="en-US" b="1" dirty="0" err="1" smtClean="0">
                <a:solidFill>
                  <a:srgbClr val="000000"/>
                </a:solidFill>
                <a:latin typeface="Comic Sans MS" panose="030F0702030302020204" pitchFamily="66" charset="0"/>
              </a:rPr>
              <a:t>regulación</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metabólica</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por</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señalar</a:t>
            </a:r>
            <a:r>
              <a:rPr lang="en-US" dirty="0" smtClean="0">
                <a:solidFill>
                  <a:srgbClr val="000000"/>
                </a:solidFill>
                <a:latin typeface="Comic Sans MS" panose="030F0702030302020204" pitchFamily="66" charset="0"/>
              </a:rPr>
              <a:t> a </a:t>
            </a:r>
            <a:r>
              <a:rPr lang="en-US" dirty="0" err="1" smtClean="0">
                <a:solidFill>
                  <a:srgbClr val="000000"/>
                </a:solidFill>
                <a:latin typeface="Comic Sans MS" panose="030F0702030302020204" pitchFamily="66" charset="0"/>
              </a:rPr>
              <a:t>través</a:t>
            </a:r>
            <a:r>
              <a:rPr lang="en-US" dirty="0" smtClean="0">
                <a:solidFill>
                  <a:srgbClr val="000000"/>
                </a:solidFill>
                <a:latin typeface="Comic Sans MS" panose="030F0702030302020204" pitchFamily="66" charset="0"/>
              </a:rPr>
              <a:t> de </a:t>
            </a:r>
            <a:r>
              <a:rPr lang="en-US" dirty="0" err="1" smtClean="0">
                <a:solidFill>
                  <a:srgbClr val="000000"/>
                </a:solidFill>
                <a:latin typeface="Comic Sans MS" panose="030F0702030302020204" pitchFamily="66" charset="0"/>
              </a:rPr>
              <a:t>receptores</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acoplados</a:t>
            </a:r>
            <a:r>
              <a:rPr lang="en-US" dirty="0" smtClean="0">
                <a:solidFill>
                  <a:srgbClr val="000000"/>
                </a:solidFill>
                <a:latin typeface="Comic Sans MS" panose="030F0702030302020204" pitchFamily="66" charset="0"/>
              </a:rPr>
              <a:t> a </a:t>
            </a:r>
            <a:r>
              <a:rPr lang="en-US" dirty="0" err="1" smtClean="0">
                <a:solidFill>
                  <a:srgbClr val="000000"/>
                </a:solidFill>
                <a:latin typeface="Comic Sans MS" panose="030F0702030302020204" pitchFamily="66" charset="0"/>
              </a:rPr>
              <a:t>proteína</a:t>
            </a:r>
            <a:r>
              <a:rPr lang="en-US" dirty="0" smtClean="0">
                <a:solidFill>
                  <a:srgbClr val="000000"/>
                </a:solidFill>
                <a:latin typeface="Comic Sans MS" panose="030F0702030302020204" pitchFamily="66" charset="0"/>
              </a:rPr>
              <a:t> G (</a:t>
            </a:r>
            <a:r>
              <a:rPr lang="en-US" b="1" dirty="0">
                <a:solidFill>
                  <a:srgbClr val="000000"/>
                </a:solidFill>
                <a:latin typeface="Comic Sans MS" panose="030F0702030302020204" pitchFamily="66" charset="0"/>
              </a:rPr>
              <a:t>GPCRs</a:t>
            </a:r>
            <a:r>
              <a:rPr lang="en-US" dirty="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como</a:t>
            </a:r>
            <a:r>
              <a:rPr lang="en-US" dirty="0" smtClean="0">
                <a:solidFill>
                  <a:srgbClr val="000000"/>
                </a:solidFill>
                <a:latin typeface="Comic Sans MS" panose="030F0702030302020204" pitchFamily="66" charset="0"/>
              </a:rPr>
              <a:t> GPR41 o </a:t>
            </a:r>
            <a:r>
              <a:rPr lang="en-US" dirty="0">
                <a:solidFill>
                  <a:srgbClr val="000000"/>
                </a:solidFill>
                <a:latin typeface="Comic Sans MS" panose="030F0702030302020204" pitchFamily="66" charset="0"/>
              </a:rPr>
              <a:t>GPR43. </a:t>
            </a:r>
          </a:p>
        </p:txBody>
      </p:sp>
      <p:sp>
        <p:nvSpPr>
          <p:cNvPr id="5" name="Rectángulo 4"/>
          <p:cNvSpPr/>
          <p:nvPr/>
        </p:nvSpPr>
        <p:spPr>
          <a:xfrm>
            <a:off x="2123728" y="5941126"/>
            <a:ext cx="4608470" cy="430887"/>
          </a:xfrm>
          <a:prstGeom prst="rect">
            <a:avLst/>
          </a:prstGeom>
        </p:spPr>
        <p:txBody>
          <a:bodyPr wrap="square">
            <a:spAutoFit/>
          </a:bodyPr>
          <a:lstStyle/>
          <a:p>
            <a:pPr algn="ctr"/>
            <a:r>
              <a:rPr lang="es-VE" sz="1100" dirty="0" smtClean="0">
                <a:latin typeface="Times New Roman" panose="02020603050405020304" pitchFamily="18" charset="0"/>
                <a:cs typeface="Times New Roman" panose="02020603050405020304" pitchFamily="18" charset="0"/>
              </a:rPr>
              <a:t>V. </a:t>
            </a:r>
            <a:r>
              <a:rPr lang="es-VE" sz="1100" dirty="0" err="1" smtClean="0">
                <a:latin typeface="Times New Roman" panose="02020603050405020304" pitchFamily="18" charset="0"/>
                <a:cs typeface="Times New Roman" panose="02020603050405020304" pitchFamily="18" charset="0"/>
              </a:rPr>
              <a:t>Tremaroli</a:t>
            </a:r>
            <a:r>
              <a:rPr lang="es-VE" sz="1100" dirty="0" smtClean="0">
                <a:latin typeface="Times New Roman" panose="02020603050405020304" pitchFamily="18" charset="0"/>
                <a:cs typeface="Times New Roman" panose="02020603050405020304" pitchFamily="18" charset="0"/>
              </a:rPr>
              <a:t>, F. </a:t>
            </a:r>
            <a:r>
              <a:rPr lang="es-VE" sz="1100" dirty="0" err="1" smtClean="0">
                <a:latin typeface="Times New Roman" panose="02020603050405020304" pitchFamily="18" charset="0"/>
                <a:cs typeface="Times New Roman" panose="02020603050405020304" pitchFamily="18" charset="0"/>
              </a:rPr>
              <a:t>Backhed</a:t>
            </a:r>
            <a:r>
              <a:rPr lang="es-VE" sz="1100" dirty="0" smtClean="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Functional interactions between the gut microbiota and host </a:t>
            </a:r>
            <a:r>
              <a:rPr lang="en-US" sz="1100" i="1" dirty="0" smtClean="0">
                <a:latin typeface="Times New Roman" panose="02020603050405020304" pitchFamily="18" charset="0"/>
                <a:cs typeface="Times New Roman" panose="02020603050405020304" pitchFamily="18" charset="0"/>
              </a:rPr>
              <a:t>metabolism. </a:t>
            </a:r>
            <a:r>
              <a:rPr lang="es-VE" sz="1100" dirty="0" err="1" smtClean="0">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2012 ;489:242–249 </a:t>
            </a:r>
            <a:endParaRPr lang="es-VE" sz="1100" dirty="0">
              <a:latin typeface="Times New Roman" panose="02020603050405020304" pitchFamily="18" charset="0"/>
              <a:cs typeface="Times New Roman" panose="02020603050405020304" pitchFamily="18" charset="0"/>
            </a:endParaRPr>
          </a:p>
        </p:txBody>
      </p:sp>
      <p:sp>
        <p:nvSpPr>
          <p:cNvPr id="6" name="2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Rectángulo 6"/>
          <p:cNvSpPr/>
          <p:nvPr/>
        </p:nvSpPr>
        <p:spPr>
          <a:xfrm>
            <a:off x="1795848" y="653379"/>
            <a:ext cx="5552304" cy="461665"/>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400" dirty="0" err="1" smtClean="0">
                <a:latin typeface="Comic Sans MS" panose="030F0702030302020204" pitchFamily="66" charset="0"/>
              </a:rPr>
              <a:t>Fermentación</a:t>
            </a:r>
            <a:r>
              <a:rPr lang="en-US" sz="2400" dirty="0" smtClean="0">
                <a:latin typeface="Comic Sans MS" panose="030F0702030302020204" pitchFamily="66" charset="0"/>
              </a:rPr>
              <a:t> </a:t>
            </a:r>
            <a:r>
              <a:rPr lang="en-US" sz="2400" dirty="0" err="1" smtClean="0">
                <a:latin typeface="Comic Sans MS" panose="030F0702030302020204" pitchFamily="66" charset="0"/>
              </a:rPr>
              <a:t>colónica</a:t>
            </a:r>
            <a:r>
              <a:rPr lang="en-US" sz="2400" dirty="0" smtClean="0">
                <a:latin typeface="Comic Sans MS" panose="030F0702030302020204" pitchFamily="66" charset="0"/>
              </a:rPr>
              <a:t> de </a:t>
            </a:r>
            <a:r>
              <a:rPr lang="en-US" sz="2400" dirty="0" err="1">
                <a:latin typeface="Comic Sans MS" panose="030F0702030302020204" pitchFamily="66" charset="0"/>
              </a:rPr>
              <a:t>F</a:t>
            </a:r>
            <a:r>
              <a:rPr lang="en-US" sz="2400" dirty="0" err="1" smtClean="0">
                <a:latin typeface="Comic Sans MS" panose="030F0702030302020204" pitchFamily="66" charset="0"/>
              </a:rPr>
              <a:t>ibra</a:t>
            </a:r>
            <a:r>
              <a:rPr lang="en-US" sz="2400" dirty="0" smtClean="0">
                <a:latin typeface="Comic Sans MS" panose="030F0702030302020204" pitchFamily="66" charset="0"/>
              </a:rPr>
              <a:t> </a:t>
            </a:r>
            <a:r>
              <a:rPr lang="en-US" sz="2400" dirty="0" err="1" smtClean="0">
                <a:latin typeface="Comic Sans MS" panose="030F0702030302020204" pitchFamily="66" charset="0"/>
              </a:rPr>
              <a:t>dieta</a:t>
            </a:r>
            <a:endParaRPr lang="en-US" sz="2400" dirty="0">
              <a:latin typeface="Comic Sans MS" panose="030F0702030302020204" pitchFamily="66" charset="0"/>
            </a:endParaRPr>
          </a:p>
        </p:txBody>
      </p:sp>
      <p:sp>
        <p:nvSpPr>
          <p:cNvPr id="8" name="6 CuadroTexto"/>
          <p:cNvSpPr txBox="1"/>
          <p:nvPr/>
        </p:nvSpPr>
        <p:spPr>
          <a:xfrm>
            <a:off x="179512" y="178916"/>
            <a:ext cx="603050"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IIB</a:t>
            </a:r>
            <a:r>
              <a:rPr lang="es-VE" sz="1200" dirty="0" smtClean="0">
                <a:solidFill>
                  <a:prstClr val="white"/>
                </a:solidFill>
                <a:latin typeface="Comic Sans MS" pitchFamily="66" charset="0"/>
              </a:rPr>
              <a:t>2</a:t>
            </a:r>
            <a:endParaRPr lang="es-VE" sz="1200" dirty="0">
              <a:solidFill>
                <a:prstClr val="white"/>
              </a:solidFill>
              <a:latin typeface="Comic Sans MS" pitchFamily="66" charset="0"/>
            </a:endParaRPr>
          </a:p>
        </p:txBody>
      </p:sp>
      <p:sp>
        <p:nvSpPr>
          <p:cNvPr id="9" name="4 CuadroTexto"/>
          <p:cNvSpPr txBox="1"/>
          <p:nvPr/>
        </p:nvSpPr>
        <p:spPr>
          <a:xfrm>
            <a:off x="179512" y="541635"/>
            <a:ext cx="1368152" cy="646331"/>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Sistémicas</a:t>
            </a:r>
          </a:p>
          <a:p>
            <a:r>
              <a:rPr lang="es-VE" sz="1200" dirty="0" smtClean="0">
                <a:effectLst>
                  <a:outerShdw blurRad="38100" dist="38100" dir="2700000" algn="tl">
                    <a:srgbClr val="000000">
                      <a:alpha val="43137"/>
                    </a:srgbClr>
                  </a:outerShdw>
                </a:effectLst>
                <a:latin typeface="Comic Sans MS" pitchFamily="66" charset="0"/>
              </a:rPr>
              <a:t>Metabólicas </a:t>
            </a:r>
          </a:p>
        </p:txBody>
      </p:sp>
    </p:spTree>
    <p:extLst>
      <p:ext uri="{BB962C8B-B14F-4D97-AF65-F5344CB8AC3E}">
        <p14:creationId xmlns:p14="http://schemas.microsoft.com/office/powerpoint/2010/main" val="732353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extLst>
              <a:ext uri="{28A0092B-C50C-407E-A947-70E740481C1C}">
                <a14:useLocalDpi xmlns:a14="http://schemas.microsoft.com/office/drawing/2010/main" val="0"/>
              </a:ext>
            </a:extLst>
          </a:blip>
          <a:srcRect t="14153" b="24523"/>
          <a:stretch/>
        </p:blipFill>
        <p:spPr>
          <a:xfrm>
            <a:off x="899592" y="1868323"/>
            <a:ext cx="7803191" cy="2808312"/>
          </a:xfrm>
        </p:spPr>
      </p:pic>
      <p:sp>
        <p:nvSpPr>
          <p:cNvPr id="6" name="Rectángulo 5"/>
          <p:cNvSpPr/>
          <p:nvPr/>
        </p:nvSpPr>
        <p:spPr>
          <a:xfrm>
            <a:off x="3281518" y="5984186"/>
            <a:ext cx="5544616" cy="430887"/>
          </a:xfrm>
          <a:prstGeom prst="rect">
            <a:avLst/>
          </a:prstGeom>
        </p:spPr>
        <p:txBody>
          <a:bodyPr wrap="square">
            <a:spAutoFit/>
          </a:bodyPr>
          <a:lstStyle/>
          <a:p>
            <a:pPr algn="ctr"/>
            <a:r>
              <a:rPr lang="es-VE" sz="1100" dirty="0" smtClean="0">
                <a:latin typeface="Times New Roman" panose="02020603050405020304" pitchFamily="18" charset="0"/>
                <a:cs typeface="Times New Roman" panose="02020603050405020304" pitchFamily="18" charset="0"/>
              </a:rPr>
              <a:t>V. </a:t>
            </a:r>
            <a:r>
              <a:rPr lang="es-VE" sz="1100" dirty="0" err="1" smtClean="0">
                <a:latin typeface="Times New Roman" panose="02020603050405020304" pitchFamily="18" charset="0"/>
                <a:cs typeface="Times New Roman" panose="02020603050405020304" pitchFamily="18" charset="0"/>
              </a:rPr>
              <a:t>Tremaroli</a:t>
            </a:r>
            <a:r>
              <a:rPr lang="es-VE" sz="1100" dirty="0" smtClean="0">
                <a:latin typeface="Times New Roman" panose="02020603050405020304" pitchFamily="18" charset="0"/>
                <a:cs typeface="Times New Roman" panose="02020603050405020304" pitchFamily="18" charset="0"/>
              </a:rPr>
              <a:t>, F. </a:t>
            </a:r>
            <a:r>
              <a:rPr lang="es-VE" sz="1100" dirty="0" err="1" smtClean="0">
                <a:latin typeface="Times New Roman" panose="02020603050405020304" pitchFamily="18" charset="0"/>
                <a:cs typeface="Times New Roman" panose="02020603050405020304" pitchFamily="18" charset="0"/>
              </a:rPr>
              <a:t>Backhed</a:t>
            </a:r>
            <a:r>
              <a:rPr lang="es-VE" sz="1100" dirty="0" smtClean="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Functional interactions between the gut microbiota and host </a:t>
            </a:r>
            <a:r>
              <a:rPr lang="en-US" sz="1100" i="1" dirty="0" smtClean="0">
                <a:latin typeface="Times New Roman" panose="02020603050405020304" pitchFamily="18" charset="0"/>
                <a:cs typeface="Times New Roman" panose="02020603050405020304" pitchFamily="18" charset="0"/>
              </a:rPr>
              <a:t>metabolism. </a:t>
            </a:r>
            <a:r>
              <a:rPr lang="es-VE" sz="1100" dirty="0" err="1" smtClean="0">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2012 ;489:242–249 </a:t>
            </a:r>
            <a:endParaRPr lang="es-VE" sz="1100" dirty="0">
              <a:latin typeface="Times New Roman" panose="02020603050405020304" pitchFamily="18" charset="0"/>
              <a:cs typeface="Times New Roman" panose="02020603050405020304" pitchFamily="18" charset="0"/>
            </a:endParaRPr>
          </a:p>
        </p:txBody>
      </p:sp>
      <p:sp>
        <p:nvSpPr>
          <p:cNvPr id="7" name="2 CuadroTexto"/>
          <p:cNvSpPr txBox="1"/>
          <p:nvPr/>
        </p:nvSpPr>
        <p:spPr>
          <a:xfrm>
            <a:off x="6816838" y="6580686"/>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Rectángulo 1"/>
          <p:cNvSpPr/>
          <p:nvPr/>
        </p:nvSpPr>
        <p:spPr>
          <a:xfrm>
            <a:off x="181529" y="5560119"/>
            <a:ext cx="3099989" cy="830997"/>
          </a:xfrm>
          <a:prstGeom prst="rect">
            <a:avLst/>
          </a:prstGeom>
          <a:effectLst>
            <a:outerShdw blurRad="50800" dist="38100" dir="2700000" algn="tl" rotWithShape="0">
              <a:prstClr val="black">
                <a:alpha val="40000"/>
              </a:prstClr>
            </a:outerShdw>
          </a:effectLst>
        </p:spPr>
        <p:txBody>
          <a:bodyPr wrap="square">
            <a:spAutoFit/>
          </a:bodyPr>
          <a:lstStyle/>
          <a:p>
            <a:r>
              <a:rPr lang="en-US" sz="1200" b="1" dirty="0" smtClean="0">
                <a:solidFill>
                  <a:srgbClr val="000000"/>
                </a:solidFill>
                <a:latin typeface="Comic Sans MS" panose="030F0702030302020204" pitchFamily="66" charset="0"/>
              </a:rPr>
              <a:t>FMO: </a:t>
            </a:r>
            <a:r>
              <a:rPr lang="en-US" sz="1200" dirty="0" err="1" smtClean="0">
                <a:solidFill>
                  <a:srgbClr val="000000"/>
                </a:solidFill>
                <a:latin typeface="Comic Sans MS" panose="030F0702030302020204" pitchFamily="66" charset="0"/>
              </a:rPr>
              <a:t>monooxygenasa</a:t>
            </a:r>
            <a:r>
              <a:rPr lang="en-US" sz="1200" dirty="0" smtClean="0">
                <a:solidFill>
                  <a:srgbClr val="000000"/>
                </a:solidFill>
                <a:latin typeface="Comic Sans MS" panose="030F0702030302020204" pitchFamily="66" charset="0"/>
              </a:rPr>
              <a:t> con </a:t>
            </a:r>
            <a:r>
              <a:rPr lang="en-US" sz="1200" dirty="0" err="1" smtClean="0">
                <a:solidFill>
                  <a:srgbClr val="000000"/>
                </a:solidFill>
                <a:latin typeface="Comic Sans MS" panose="030F0702030302020204" pitchFamily="66" charset="0"/>
              </a:rPr>
              <a:t>flavina</a:t>
            </a:r>
            <a:r>
              <a:rPr lang="en-US" sz="1200" dirty="0" smtClean="0">
                <a:solidFill>
                  <a:srgbClr val="000000"/>
                </a:solidFill>
                <a:latin typeface="Comic Sans MS" panose="030F0702030302020204" pitchFamily="66" charset="0"/>
              </a:rPr>
              <a:t>; </a:t>
            </a:r>
          </a:p>
          <a:p>
            <a:r>
              <a:rPr lang="en-US" sz="1200" b="1" dirty="0" smtClean="0">
                <a:solidFill>
                  <a:srgbClr val="000000"/>
                </a:solidFill>
                <a:latin typeface="Comic Sans MS" panose="030F0702030302020204" pitchFamily="66" charset="0"/>
              </a:rPr>
              <a:t>TLR4: </a:t>
            </a:r>
            <a:r>
              <a:rPr lang="en-US" sz="1200" dirty="0">
                <a:solidFill>
                  <a:srgbClr val="000000"/>
                </a:solidFill>
                <a:latin typeface="Comic Sans MS" panose="030F0702030302020204" pitchFamily="66" charset="0"/>
              </a:rPr>
              <a:t>Toll-like receptor 4; </a:t>
            </a:r>
            <a:endParaRPr lang="en-US" sz="1200" dirty="0" smtClean="0">
              <a:solidFill>
                <a:srgbClr val="000000"/>
              </a:solidFill>
              <a:latin typeface="Comic Sans MS" panose="030F0702030302020204" pitchFamily="66" charset="0"/>
            </a:endParaRPr>
          </a:p>
          <a:p>
            <a:r>
              <a:rPr lang="en-US" sz="1200" b="1" dirty="0" smtClean="0">
                <a:solidFill>
                  <a:srgbClr val="000000"/>
                </a:solidFill>
                <a:latin typeface="Comic Sans MS" panose="030F0702030302020204" pitchFamily="66" charset="0"/>
              </a:rPr>
              <a:t>TMA: </a:t>
            </a:r>
            <a:r>
              <a:rPr lang="en-US" sz="1200" dirty="0" err="1" smtClean="0">
                <a:solidFill>
                  <a:srgbClr val="000000"/>
                </a:solidFill>
                <a:latin typeface="Comic Sans MS" panose="030F0702030302020204" pitchFamily="66" charset="0"/>
              </a:rPr>
              <a:t>trimetilamina</a:t>
            </a:r>
            <a:r>
              <a:rPr lang="en-US" sz="1200" dirty="0" smtClean="0">
                <a:solidFill>
                  <a:srgbClr val="000000"/>
                </a:solidFill>
                <a:latin typeface="Comic Sans MS" panose="030F0702030302020204" pitchFamily="66" charset="0"/>
              </a:rPr>
              <a:t>; </a:t>
            </a:r>
          </a:p>
          <a:p>
            <a:r>
              <a:rPr lang="en-US" sz="1200" b="1" dirty="0" smtClean="0">
                <a:solidFill>
                  <a:srgbClr val="000000"/>
                </a:solidFill>
                <a:latin typeface="Comic Sans MS" panose="030F0702030302020204" pitchFamily="66" charset="0"/>
              </a:rPr>
              <a:t>TMAO: </a:t>
            </a:r>
            <a:r>
              <a:rPr lang="en-US" sz="1200" dirty="0" err="1" smtClean="0">
                <a:solidFill>
                  <a:srgbClr val="000000"/>
                </a:solidFill>
                <a:latin typeface="Comic Sans MS" panose="030F0702030302020204" pitchFamily="66" charset="0"/>
              </a:rPr>
              <a:t>trimetilamina</a:t>
            </a:r>
            <a:r>
              <a:rPr lang="en-US" sz="1200" dirty="0" smtClean="0">
                <a:solidFill>
                  <a:srgbClr val="000000"/>
                </a:solidFill>
                <a:latin typeface="Comic Sans MS" panose="030F0702030302020204" pitchFamily="66" charset="0"/>
              </a:rPr>
              <a:t>-</a:t>
            </a:r>
            <a:r>
              <a:rPr lang="en-US" sz="1200" i="1" dirty="0" smtClean="0">
                <a:solidFill>
                  <a:srgbClr val="000000"/>
                </a:solidFill>
                <a:latin typeface="Comic Sans MS" panose="030F0702030302020204" pitchFamily="66" charset="0"/>
              </a:rPr>
              <a:t>N</a:t>
            </a:r>
            <a:r>
              <a:rPr lang="en-US" sz="1200" dirty="0" smtClean="0">
                <a:solidFill>
                  <a:srgbClr val="000000"/>
                </a:solidFill>
                <a:latin typeface="Comic Sans MS" panose="030F0702030302020204" pitchFamily="66" charset="0"/>
              </a:rPr>
              <a:t>-oxide</a:t>
            </a:r>
            <a:r>
              <a:rPr lang="en-US" sz="1200" dirty="0">
                <a:solidFill>
                  <a:srgbClr val="000000"/>
                </a:solidFill>
                <a:latin typeface="Comic Sans MS" panose="030F0702030302020204" pitchFamily="66" charset="0"/>
              </a:rPr>
              <a:t>. </a:t>
            </a:r>
            <a:endParaRPr lang="es-VE" sz="1200" dirty="0">
              <a:latin typeface="Comic Sans MS" panose="030F0702030302020204" pitchFamily="66" charset="0"/>
            </a:endParaRPr>
          </a:p>
        </p:txBody>
      </p:sp>
      <p:sp>
        <p:nvSpPr>
          <p:cNvPr id="8" name="Rectángulo 7"/>
          <p:cNvSpPr/>
          <p:nvPr/>
        </p:nvSpPr>
        <p:spPr>
          <a:xfrm>
            <a:off x="1516982" y="418513"/>
            <a:ext cx="6088020" cy="646331"/>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dirty="0" err="1" smtClean="0">
                <a:latin typeface="Comic Sans MS" panose="030F0702030302020204" pitchFamily="66" charset="0"/>
              </a:rPr>
              <a:t>Efectos</a:t>
            </a:r>
            <a:r>
              <a:rPr lang="en-US" dirty="0" smtClean="0">
                <a:latin typeface="Comic Sans MS" panose="030F0702030302020204" pitchFamily="66" charset="0"/>
              </a:rPr>
              <a:t> </a:t>
            </a:r>
            <a:r>
              <a:rPr lang="en-US" dirty="0" err="1">
                <a:latin typeface="Comic Sans MS" panose="030F0702030302020204" pitchFamily="66" charset="0"/>
              </a:rPr>
              <a:t>M</a:t>
            </a:r>
            <a:r>
              <a:rPr lang="en-US" dirty="0" err="1" smtClean="0">
                <a:latin typeface="Comic Sans MS" panose="030F0702030302020204" pitchFamily="66" charset="0"/>
              </a:rPr>
              <a:t>icrobianos</a:t>
            </a:r>
            <a:r>
              <a:rPr lang="en-US" dirty="0" smtClean="0">
                <a:latin typeface="Comic Sans MS" panose="030F0702030302020204" pitchFamily="66" charset="0"/>
              </a:rPr>
              <a:t> </a:t>
            </a:r>
            <a:r>
              <a:rPr lang="en-US" dirty="0" err="1">
                <a:latin typeface="Comic Sans MS" panose="030F0702030302020204" pitchFamily="66" charset="0"/>
              </a:rPr>
              <a:t>sobre</a:t>
            </a:r>
            <a:r>
              <a:rPr lang="en-US" dirty="0">
                <a:latin typeface="Comic Sans MS" panose="030F0702030302020204" pitchFamily="66" charset="0"/>
              </a:rPr>
              <a:t> </a:t>
            </a:r>
            <a:r>
              <a:rPr lang="en-US" dirty="0" err="1" smtClean="0">
                <a:latin typeface="Comic Sans MS" panose="030F0702030302020204" pitchFamily="66" charset="0"/>
              </a:rPr>
              <a:t>Metabolismo</a:t>
            </a:r>
            <a:r>
              <a:rPr lang="en-US" dirty="0" smtClean="0">
                <a:latin typeface="Comic Sans MS" panose="030F0702030302020204" pitchFamily="66" charset="0"/>
              </a:rPr>
              <a:t> </a:t>
            </a:r>
            <a:r>
              <a:rPr lang="en-US" dirty="0">
                <a:latin typeface="Comic Sans MS" panose="030F0702030302020204" pitchFamily="66" charset="0"/>
              </a:rPr>
              <a:t>del </a:t>
            </a:r>
            <a:r>
              <a:rPr lang="en-US" dirty="0" err="1">
                <a:latin typeface="Comic Sans MS" panose="030F0702030302020204" pitchFamily="66" charset="0"/>
              </a:rPr>
              <a:t>H</a:t>
            </a:r>
            <a:r>
              <a:rPr lang="en-US" dirty="0" err="1" smtClean="0">
                <a:latin typeface="Comic Sans MS" panose="030F0702030302020204" pitchFamily="66" charset="0"/>
              </a:rPr>
              <a:t>ospedero</a:t>
            </a:r>
            <a:r>
              <a:rPr lang="en-US" dirty="0" smtClean="0">
                <a:latin typeface="Comic Sans MS" panose="030F0702030302020204" pitchFamily="66" charset="0"/>
              </a:rPr>
              <a:t> </a:t>
            </a:r>
            <a:r>
              <a:rPr lang="en-US" dirty="0" err="1" smtClean="0">
                <a:latin typeface="Comic Sans MS" panose="030F0702030302020204" pitchFamily="66" charset="0"/>
              </a:rPr>
              <a:t>dependientes</a:t>
            </a:r>
            <a:r>
              <a:rPr lang="en-US" dirty="0" smtClean="0">
                <a:latin typeface="Comic Sans MS" panose="030F0702030302020204" pitchFamily="66" charset="0"/>
              </a:rPr>
              <a:t> e </a:t>
            </a:r>
            <a:r>
              <a:rPr lang="en-US" dirty="0" err="1" smtClean="0">
                <a:latin typeface="Comic Sans MS" panose="030F0702030302020204" pitchFamily="66" charset="0"/>
              </a:rPr>
              <a:t>independientes</a:t>
            </a:r>
            <a:r>
              <a:rPr lang="en-US" dirty="0" smtClean="0">
                <a:latin typeface="Comic Sans MS" panose="030F0702030302020204" pitchFamily="66" charset="0"/>
              </a:rPr>
              <a:t> de la </a:t>
            </a:r>
            <a:r>
              <a:rPr lang="en-US" dirty="0" err="1">
                <a:latin typeface="Comic Sans MS" panose="030F0702030302020204" pitchFamily="66" charset="0"/>
              </a:rPr>
              <a:t>D</a:t>
            </a:r>
            <a:r>
              <a:rPr lang="en-US" dirty="0" err="1" smtClean="0">
                <a:latin typeface="Comic Sans MS" panose="030F0702030302020204" pitchFamily="66" charset="0"/>
              </a:rPr>
              <a:t>ieta</a:t>
            </a:r>
            <a:endParaRPr lang="en-US" dirty="0">
              <a:latin typeface="Comic Sans MS" panose="030F0702030302020204" pitchFamily="66" charset="0"/>
            </a:endParaRPr>
          </a:p>
        </p:txBody>
      </p:sp>
      <p:sp>
        <p:nvSpPr>
          <p:cNvPr id="9" name="CuadroTexto 8"/>
          <p:cNvSpPr txBox="1"/>
          <p:nvPr/>
        </p:nvSpPr>
        <p:spPr>
          <a:xfrm>
            <a:off x="1448151" y="1264530"/>
            <a:ext cx="1670650" cy="338554"/>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sz="1600" dirty="0" smtClean="0">
                <a:effectLst>
                  <a:outerShdw blurRad="38100" dist="38100" dir="2700000" algn="tl">
                    <a:srgbClr val="000000">
                      <a:alpha val="43137"/>
                    </a:srgbClr>
                  </a:outerShdw>
                </a:effectLst>
                <a:latin typeface="Comic Sans MS" panose="030F0702030302020204" pitchFamily="66" charset="0"/>
              </a:rPr>
              <a:t>Independientes</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10" name="CuadroTexto 9"/>
          <p:cNvSpPr txBox="1"/>
          <p:nvPr/>
        </p:nvSpPr>
        <p:spPr>
          <a:xfrm>
            <a:off x="5090254" y="1233664"/>
            <a:ext cx="1478290" cy="338554"/>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sz="1600" dirty="0">
                <a:effectLst>
                  <a:outerShdw blurRad="38100" dist="38100" dir="2700000" algn="tl">
                    <a:srgbClr val="000000">
                      <a:alpha val="43137"/>
                    </a:srgbClr>
                  </a:outerShdw>
                </a:effectLst>
                <a:latin typeface="Comic Sans MS" panose="030F0702030302020204" pitchFamily="66" charset="0"/>
              </a:rPr>
              <a:t>D</a:t>
            </a:r>
            <a:r>
              <a:rPr lang="es-VE" sz="1600" dirty="0" smtClean="0">
                <a:effectLst>
                  <a:outerShdw blurRad="38100" dist="38100" dir="2700000" algn="tl">
                    <a:srgbClr val="000000">
                      <a:alpha val="43137"/>
                    </a:srgbClr>
                  </a:outerShdw>
                </a:effectLst>
                <a:latin typeface="Comic Sans MS" panose="030F0702030302020204" pitchFamily="66" charset="0"/>
              </a:rPr>
              <a:t>ependientes</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11" name="CuadroTexto 10"/>
          <p:cNvSpPr txBox="1"/>
          <p:nvPr/>
        </p:nvSpPr>
        <p:spPr>
          <a:xfrm>
            <a:off x="1242708" y="1660549"/>
            <a:ext cx="591829" cy="369332"/>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LPS</a:t>
            </a:r>
            <a:endParaRPr lang="es-VE" dirty="0">
              <a:latin typeface="Comic Sans MS" panose="030F0702030302020204" pitchFamily="66" charset="0"/>
            </a:endParaRPr>
          </a:p>
        </p:txBody>
      </p:sp>
      <p:sp>
        <p:nvSpPr>
          <p:cNvPr id="12" name="CuadroTexto 11"/>
          <p:cNvSpPr txBox="1"/>
          <p:nvPr/>
        </p:nvSpPr>
        <p:spPr>
          <a:xfrm>
            <a:off x="2045605" y="1644440"/>
            <a:ext cx="1713931" cy="369332"/>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dirty="0" err="1" smtClean="0">
                <a:latin typeface="Comic Sans MS" panose="030F0702030302020204" pitchFamily="66" charset="0"/>
              </a:rPr>
              <a:t>Peptidoglicano</a:t>
            </a:r>
            <a:endParaRPr lang="es-VE" dirty="0">
              <a:latin typeface="Comic Sans MS" panose="030F0702030302020204" pitchFamily="66" charset="0"/>
            </a:endParaRPr>
          </a:p>
        </p:txBody>
      </p:sp>
      <p:sp>
        <p:nvSpPr>
          <p:cNvPr id="13" name="CuadroTexto 12"/>
          <p:cNvSpPr txBox="1"/>
          <p:nvPr/>
        </p:nvSpPr>
        <p:spPr>
          <a:xfrm>
            <a:off x="3962371" y="1579368"/>
            <a:ext cx="742511" cy="338554"/>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sz="1600" dirty="0" smtClean="0">
                <a:latin typeface="Comic Sans MS" panose="030F0702030302020204" pitchFamily="66" charset="0"/>
              </a:rPr>
              <a:t>Colina</a:t>
            </a:r>
            <a:endParaRPr lang="es-VE" sz="1600" dirty="0">
              <a:latin typeface="Comic Sans MS" panose="030F0702030302020204" pitchFamily="66" charset="0"/>
            </a:endParaRPr>
          </a:p>
        </p:txBody>
      </p:sp>
      <p:sp>
        <p:nvSpPr>
          <p:cNvPr id="14" name="CuadroTexto 13"/>
          <p:cNvSpPr txBox="1"/>
          <p:nvPr/>
        </p:nvSpPr>
        <p:spPr>
          <a:xfrm>
            <a:off x="5225027" y="1577497"/>
            <a:ext cx="1154483" cy="338554"/>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sz="1600" dirty="0" smtClean="0">
                <a:latin typeface="Comic Sans MS" panose="030F0702030302020204" pitchFamily="66" charset="0"/>
              </a:rPr>
              <a:t>Colesterol</a:t>
            </a:r>
            <a:endParaRPr lang="es-VE" sz="1600" dirty="0">
              <a:latin typeface="Comic Sans MS" panose="030F0702030302020204" pitchFamily="66" charset="0"/>
            </a:endParaRPr>
          </a:p>
        </p:txBody>
      </p:sp>
      <p:sp>
        <p:nvSpPr>
          <p:cNvPr id="15" name="CuadroTexto 14"/>
          <p:cNvSpPr txBox="1"/>
          <p:nvPr/>
        </p:nvSpPr>
        <p:spPr>
          <a:xfrm>
            <a:off x="6815407" y="1564765"/>
            <a:ext cx="1414170" cy="338554"/>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sz="1600" dirty="0" smtClean="0">
                <a:latin typeface="Comic Sans MS" panose="030F0702030302020204" pitchFamily="66" charset="0"/>
              </a:rPr>
              <a:t>Polisacáridos</a:t>
            </a:r>
            <a:endParaRPr lang="es-VE" sz="1600" dirty="0">
              <a:latin typeface="Comic Sans MS" panose="030F0702030302020204" pitchFamily="66" charset="0"/>
            </a:endParaRPr>
          </a:p>
        </p:txBody>
      </p:sp>
      <p:sp>
        <p:nvSpPr>
          <p:cNvPr id="16" name="CuadroTexto 15"/>
          <p:cNvSpPr txBox="1"/>
          <p:nvPr/>
        </p:nvSpPr>
        <p:spPr>
          <a:xfrm>
            <a:off x="1516982" y="4666337"/>
            <a:ext cx="1254818" cy="584775"/>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es-VE" sz="1600" dirty="0" smtClean="0">
                <a:latin typeface="Comic Sans MS" panose="030F0702030302020204" pitchFamily="66" charset="0"/>
              </a:rPr>
              <a:t>Resistencia </a:t>
            </a:r>
          </a:p>
          <a:p>
            <a:r>
              <a:rPr lang="es-VE" sz="1600" dirty="0" smtClean="0">
                <a:latin typeface="Comic Sans MS" panose="030F0702030302020204" pitchFamily="66" charset="0"/>
              </a:rPr>
              <a:t>a Insulina</a:t>
            </a:r>
            <a:endParaRPr lang="es-VE" sz="1600" dirty="0">
              <a:latin typeface="Comic Sans MS" panose="030F0702030302020204" pitchFamily="66" charset="0"/>
            </a:endParaRPr>
          </a:p>
        </p:txBody>
      </p:sp>
      <p:sp>
        <p:nvSpPr>
          <p:cNvPr id="17" name="CuadroTexto 16"/>
          <p:cNvSpPr txBox="1"/>
          <p:nvPr/>
        </p:nvSpPr>
        <p:spPr>
          <a:xfrm>
            <a:off x="3604070" y="4656038"/>
            <a:ext cx="1620957" cy="584775"/>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sz="1600" dirty="0" smtClean="0">
                <a:latin typeface="Comic Sans MS" panose="030F0702030302020204" pitchFamily="66" charset="0"/>
              </a:rPr>
              <a:t>Enfermedad </a:t>
            </a:r>
          </a:p>
          <a:p>
            <a:r>
              <a:rPr lang="es-VE" sz="1600" dirty="0" smtClean="0">
                <a:latin typeface="Comic Sans MS" panose="030F0702030302020204" pitchFamily="66" charset="0"/>
              </a:rPr>
              <a:t>cardiovascular</a:t>
            </a:r>
            <a:endParaRPr lang="es-VE" sz="1600" dirty="0">
              <a:latin typeface="Comic Sans MS" panose="030F0702030302020204" pitchFamily="66" charset="0"/>
            </a:endParaRPr>
          </a:p>
        </p:txBody>
      </p:sp>
      <p:sp>
        <p:nvSpPr>
          <p:cNvPr id="18" name="CuadroTexto 17"/>
          <p:cNvSpPr txBox="1"/>
          <p:nvPr/>
        </p:nvSpPr>
        <p:spPr>
          <a:xfrm>
            <a:off x="5281481" y="4656038"/>
            <a:ext cx="1585690" cy="1077218"/>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sz="1400" dirty="0" smtClean="0">
                <a:latin typeface="Comic Sans MS" panose="030F0702030302020204" pitchFamily="66" charset="0"/>
              </a:rPr>
              <a:t>TGR5</a:t>
            </a:r>
          </a:p>
          <a:p>
            <a:pPr marL="92075" indent="-92075">
              <a:buFont typeface="Arial" panose="020B0604020202020204" pitchFamily="34" charset="0"/>
              <a:buChar char="•"/>
            </a:pPr>
            <a:r>
              <a:rPr lang="es-VE" sz="1200" dirty="0" smtClean="0">
                <a:latin typeface="Comic Sans MS" panose="030F0702030302020204" pitchFamily="66" charset="0"/>
              </a:rPr>
              <a:t>Gasto de energía</a:t>
            </a:r>
          </a:p>
          <a:p>
            <a:pPr marL="92075" indent="-92075">
              <a:buFont typeface="Arial" panose="020B0604020202020204" pitchFamily="34" charset="0"/>
              <a:buChar char="•"/>
            </a:pPr>
            <a:r>
              <a:rPr lang="es-VE" sz="1200" dirty="0" smtClean="0">
                <a:latin typeface="Comic Sans MS" panose="030F0702030302020204" pitchFamily="66" charset="0"/>
              </a:rPr>
              <a:t>Secreción GLP-1</a:t>
            </a:r>
          </a:p>
          <a:p>
            <a:pPr marL="92075" indent="-92075">
              <a:buFont typeface="Arial" panose="020B0604020202020204" pitchFamily="34" charset="0"/>
              <a:buChar char="•"/>
            </a:pPr>
            <a:r>
              <a:rPr lang="es-VE" sz="1200" dirty="0" smtClean="0">
                <a:latin typeface="Comic Sans MS" panose="030F0702030302020204" pitchFamily="66" charset="0"/>
              </a:rPr>
              <a:t>Protección contra </a:t>
            </a:r>
          </a:p>
          <a:p>
            <a:r>
              <a:rPr lang="es-VE" sz="1200" dirty="0" smtClean="0">
                <a:latin typeface="Comic Sans MS" panose="030F0702030302020204" pitchFamily="66" charset="0"/>
              </a:rPr>
              <a:t>  ateroescler</a:t>
            </a:r>
            <a:r>
              <a:rPr lang="es-VE" sz="1400" dirty="0" smtClean="0">
                <a:latin typeface="Comic Sans MS" panose="030F0702030302020204" pitchFamily="66" charset="0"/>
              </a:rPr>
              <a:t>osis</a:t>
            </a:r>
            <a:endParaRPr lang="es-VE" sz="1400" dirty="0">
              <a:latin typeface="Comic Sans MS" panose="030F0702030302020204" pitchFamily="66" charset="0"/>
            </a:endParaRPr>
          </a:p>
        </p:txBody>
      </p:sp>
      <p:sp>
        <p:nvSpPr>
          <p:cNvPr id="19" name="CuadroTexto 18"/>
          <p:cNvSpPr txBox="1"/>
          <p:nvPr/>
        </p:nvSpPr>
        <p:spPr>
          <a:xfrm>
            <a:off x="6892181" y="4643306"/>
            <a:ext cx="1640260" cy="1138773"/>
          </a:xfrm>
          <a:prstGeom prst="rect">
            <a:avLst/>
          </a:prstGeom>
          <a:noFill/>
          <a:effectLst>
            <a:outerShdw blurRad="50800" dist="38100" dir="2700000" algn="tl" rotWithShape="0">
              <a:prstClr val="black">
                <a:alpha val="40000"/>
              </a:prstClr>
            </a:outerShdw>
          </a:effectLst>
        </p:spPr>
        <p:txBody>
          <a:bodyPr wrap="square" rtlCol="0">
            <a:spAutoFit/>
          </a:bodyPr>
          <a:lstStyle/>
          <a:p>
            <a:r>
              <a:rPr lang="es-VE" sz="1200" dirty="0" smtClean="0">
                <a:latin typeface="Comic Sans MS" panose="030F0702030302020204" pitchFamily="66" charset="0"/>
              </a:rPr>
              <a:t>Fuente de energía</a:t>
            </a:r>
          </a:p>
          <a:p>
            <a:r>
              <a:rPr lang="es-VE" sz="1200" dirty="0" smtClean="0">
                <a:latin typeface="Comic Sans MS" panose="030F0702030302020204" pitchFamily="66" charset="0"/>
              </a:rPr>
              <a:t>GPR41 y GPR43</a:t>
            </a:r>
          </a:p>
          <a:p>
            <a:pPr marL="92075" indent="-92075">
              <a:buFont typeface="Arial" panose="020B0604020202020204" pitchFamily="34" charset="0"/>
              <a:buChar char="•"/>
            </a:pPr>
            <a:r>
              <a:rPr lang="es-VE" sz="1100" dirty="0" smtClean="0">
                <a:latin typeface="Comic Sans MS" panose="030F0702030302020204" pitchFamily="66" charset="0"/>
              </a:rPr>
              <a:t>Regulación de PYY y GLP-1</a:t>
            </a:r>
          </a:p>
          <a:p>
            <a:pPr marL="92075" indent="-92075">
              <a:buFont typeface="Arial" panose="020B0604020202020204" pitchFamily="34" charset="0"/>
              <a:buChar char="•"/>
            </a:pPr>
            <a:r>
              <a:rPr lang="es-VE" sz="1100" dirty="0" smtClean="0">
                <a:latin typeface="Comic Sans MS" panose="030F0702030302020204" pitchFamily="66" charset="0"/>
              </a:rPr>
              <a:t>Modulación inflamación</a:t>
            </a:r>
            <a:endParaRPr lang="es-VE" sz="1100" dirty="0">
              <a:latin typeface="Comic Sans MS" panose="030F0702030302020204" pitchFamily="66" charset="0"/>
            </a:endParaRPr>
          </a:p>
        </p:txBody>
      </p:sp>
      <p:sp>
        <p:nvSpPr>
          <p:cNvPr id="26" name="Rectángulo 25"/>
          <p:cNvSpPr/>
          <p:nvPr/>
        </p:nvSpPr>
        <p:spPr>
          <a:xfrm>
            <a:off x="3977538" y="2521859"/>
            <a:ext cx="4252039" cy="296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CuadroTexto 19"/>
          <p:cNvSpPr txBox="1"/>
          <p:nvPr/>
        </p:nvSpPr>
        <p:spPr>
          <a:xfrm>
            <a:off x="3962371" y="2540298"/>
            <a:ext cx="655949" cy="338554"/>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sz="1600" dirty="0" smtClean="0">
                <a:latin typeface="Comic Sans MS" panose="030F0702030302020204" pitchFamily="66" charset="0"/>
              </a:rPr>
              <a:t>TMA</a:t>
            </a:r>
            <a:endParaRPr lang="es-VE" sz="1600" dirty="0">
              <a:latin typeface="Comic Sans MS" panose="030F0702030302020204" pitchFamily="66" charset="0"/>
            </a:endParaRPr>
          </a:p>
        </p:txBody>
      </p:sp>
      <p:sp>
        <p:nvSpPr>
          <p:cNvPr id="21" name="CuadroTexto 20"/>
          <p:cNvSpPr txBox="1"/>
          <p:nvPr/>
        </p:nvSpPr>
        <p:spPr>
          <a:xfrm>
            <a:off x="4958929" y="2500801"/>
            <a:ext cx="1744388" cy="338554"/>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sz="1600" dirty="0" smtClean="0">
                <a:latin typeface="Comic Sans MS" panose="030F0702030302020204" pitchFamily="66" charset="0"/>
              </a:rPr>
              <a:t>Ac. </a:t>
            </a:r>
            <a:r>
              <a:rPr lang="es-VE" sz="1600" dirty="0" err="1" smtClean="0">
                <a:latin typeface="Comic Sans MS" panose="030F0702030302020204" pitchFamily="66" charset="0"/>
              </a:rPr>
              <a:t>bil</a:t>
            </a:r>
            <a:r>
              <a:rPr lang="es-VE" sz="1600" dirty="0" smtClean="0">
                <a:latin typeface="Comic Sans MS" panose="030F0702030302020204" pitchFamily="66" charset="0"/>
              </a:rPr>
              <a:t> primarios</a:t>
            </a:r>
            <a:endParaRPr lang="es-VE" sz="1600" dirty="0">
              <a:latin typeface="Comic Sans MS" panose="030F0702030302020204" pitchFamily="66" charset="0"/>
            </a:endParaRPr>
          </a:p>
        </p:txBody>
      </p:sp>
      <p:sp>
        <p:nvSpPr>
          <p:cNvPr id="22" name="CuadroTexto 21"/>
          <p:cNvSpPr txBox="1"/>
          <p:nvPr/>
        </p:nvSpPr>
        <p:spPr>
          <a:xfrm>
            <a:off x="7043926" y="2477415"/>
            <a:ext cx="726481" cy="338554"/>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sz="1600" dirty="0" smtClean="0">
                <a:latin typeface="Comic Sans MS" panose="030F0702030302020204" pitchFamily="66" charset="0"/>
              </a:rPr>
              <a:t>SCFA</a:t>
            </a:r>
            <a:endParaRPr lang="es-VE" sz="1600" dirty="0">
              <a:latin typeface="Comic Sans MS" panose="030F0702030302020204" pitchFamily="66" charset="0"/>
            </a:endParaRPr>
          </a:p>
        </p:txBody>
      </p:sp>
      <p:sp>
        <p:nvSpPr>
          <p:cNvPr id="27" name="Rectángulo 26"/>
          <p:cNvSpPr/>
          <p:nvPr/>
        </p:nvSpPr>
        <p:spPr>
          <a:xfrm>
            <a:off x="3962371" y="3537613"/>
            <a:ext cx="2417139" cy="269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CuadroTexto 22"/>
          <p:cNvSpPr txBox="1"/>
          <p:nvPr/>
        </p:nvSpPr>
        <p:spPr>
          <a:xfrm>
            <a:off x="3844227" y="3627538"/>
            <a:ext cx="819455" cy="338554"/>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sz="1600" dirty="0" smtClean="0">
                <a:latin typeface="Comic Sans MS" panose="030F0702030302020204" pitchFamily="66" charset="0"/>
              </a:rPr>
              <a:t>TMAO</a:t>
            </a:r>
            <a:endParaRPr lang="es-VE" sz="1600" dirty="0">
              <a:latin typeface="Comic Sans MS" panose="030F0702030302020204" pitchFamily="66" charset="0"/>
            </a:endParaRPr>
          </a:p>
        </p:txBody>
      </p:sp>
      <p:sp>
        <p:nvSpPr>
          <p:cNvPr id="24" name="CuadroTexto 23"/>
          <p:cNvSpPr txBox="1"/>
          <p:nvPr/>
        </p:nvSpPr>
        <p:spPr>
          <a:xfrm>
            <a:off x="4821353" y="3570822"/>
            <a:ext cx="1972015" cy="338554"/>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sz="1600" dirty="0" smtClean="0">
                <a:latin typeface="Comic Sans MS" panose="030F0702030302020204" pitchFamily="66" charset="0"/>
              </a:rPr>
              <a:t>Ac. </a:t>
            </a:r>
            <a:r>
              <a:rPr lang="es-VE" sz="1600" dirty="0" err="1" smtClean="0">
                <a:latin typeface="Comic Sans MS" panose="030F0702030302020204" pitchFamily="66" charset="0"/>
              </a:rPr>
              <a:t>bil</a:t>
            </a:r>
            <a:r>
              <a:rPr lang="es-VE" sz="1600" dirty="0" smtClean="0">
                <a:latin typeface="Comic Sans MS" panose="030F0702030302020204" pitchFamily="66" charset="0"/>
              </a:rPr>
              <a:t> secundarios</a:t>
            </a:r>
            <a:endParaRPr lang="es-VE" sz="1600" dirty="0">
              <a:latin typeface="Comic Sans MS" panose="030F0702030302020204" pitchFamily="66" charset="0"/>
            </a:endParaRPr>
          </a:p>
        </p:txBody>
      </p:sp>
      <p:sp>
        <p:nvSpPr>
          <p:cNvPr id="28" name="Rectángulo 27"/>
          <p:cNvSpPr/>
          <p:nvPr/>
        </p:nvSpPr>
        <p:spPr>
          <a:xfrm>
            <a:off x="4431912" y="2878852"/>
            <a:ext cx="411480" cy="44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CuadroTexto 24"/>
          <p:cNvSpPr txBox="1"/>
          <p:nvPr/>
        </p:nvSpPr>
        <p:spPr>
          <a:xfrm>
            <a:off x="4425463" y="2848230"/>
            <a:ext cx="923651" cy="461665"/>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sz="1200" dirty="0" smtClean="0">
                <a:latin typeface="Comic Sans MS" panose="030F0702030302020204" pitchFamily="66" charset="0"/>
              </a:rPr>
              <a:t>FMO</a:t>
            </a:r>
          </a:p>
          <a:p>
            <a:r>
              <a:rPr lang="es-VE" sz="1200" dirty="0" smtClean="0">
                <a:latin typeface="Comic Sans MS" panose="030F0702030302020204" pitchFamily="66" charset="0"/>
              </a:rPr>
              <a:t>hospedero</a:t>
            </a:r>
            <a:endParaRPr lang="es-VE" sz="1200" dirty="0">
              <a:latin typeface="Comic Sans MS" panose="030F0702030302020204" pitchFamily="66" charset="0"/>
            </a:endParaRPr>
          </a:p>
        </p:txBody>
      </p:sp>
      <p:sp>
        <p:nvSpPr>
          <p:cNvPr id="29" name="6 CuadroTexto"/>
          <p:cNvSpPr txBox="1"/>
          <p:nvPr/>
        </p:nvSpPr>
        <p:spPr>
          <a:xfrm>
            <a:off x="179512" y="178916"/>
            <a:ext cx="603050"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IIB</a:t>
            </a:r>
            <a:r>
              <a:rPr lang="es-VE" sz="1200" dirty="0" smtClean="0">
                <a:solidFill>
                  <a:prstClr val="white"/>
                </a:solidFill>
                <a:latin typeface="Comic Sans MS" pitchFamily="66" charset="0"/>
              </a:rPr>
              <a:t>2</a:t>
            </a:r>
            <a:endParaRPr lang="es-VE" sz="1200" dirty="0">
              <a:solidFill>
                <a:prstClr val="white"/>
              </a:solidFill>
              <a:latin typeface="Comic Sans MS" pitchFamily="66" charset="0"/>
            </a:endParaRPr>
          </a:p>
        </p:txBody>
      </p:sp>
      <p:sp>
        <p:nvSpPr>
          <p:cNvPr id="30" name="4 CuadroTexto"/>
          <p:cNvSpPr txBox="1"/>
          <p:nvPr/>
        </p:nvSpPr>
        <p:spPr>
          <a:xfrm>
            <a:off x="207657" y="560733"/>
            <a:ext cx="1062462" cy="646331"/>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a:effectLst>
                  <a:outerShdw blurRad="38100" dist="38100" dir="2700000" algn="tl">
                    <a:srgbClr val="000000">
                      <a:alpha val="43137"/>
                    </a:srgbClr>
                  </a:outerShdw>
                </a:effectLst>
                <a:latin typeface="Comic Sans MS" pitchFamily="66" charset="0"/>
              </a:rPr>
              <a:t>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a:t>
            </a:r>
          </a:p>
          <a:p>
            <a:r>
              <a:rPr lang="es-VE" sz="1200" dirty="0" smtClean="0">
                <a:effectLst>
                  <a:outerShdw blurRad="38100" dist="38100" dir="2700000" algn="tl">
                    <a:srgbClr val="000000">
                      <a:alpha val="43137"/>
                    </a:srgbClr>
                  </a:outerShdw>
                </a:effectLst>
                <a:latin typeface="Comic Sans MS" pitchFamily="66" charset="0"/>
              </a:rPr>
              <a:t>Metabólicas </a:t>
            </a:r>
          </a:p>
        </p:txBody>
      </p:sp>
      <p:sp>
        <p:nvSpPr>
          <p:cNvPr id="35" name="Rectángulo 34"/>
          <p:cNvSpPr/>
          <p:nvPr/>
        </p:nvSpPr>
        <p:spPr>
          <a:xfrm>
            <a:off x="983182" y="3500438"/>
            <a:ext cx="2449565" cy="2027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CuadroTexto 32"/>
          <p:cNvSpPr txBox="1"/>
          <p:nvPr/>
        </p:nvSpPr>
        <p:spPr>
          <a:xfrm>
            <a:off x="759676" y="3376864"/>
            <a:ext cx="1285929" cy="338554"/>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sz="1600" dirty="0" smtClean="0">
                <a:latin typeface="Comic Sans MS" panose="030F0702030302020204" pitchFamily="66" charset="0"/>
              </a:rPr>
              <a:t>CD14/TLR4</a:t>
            </a:r>
            <a:endParaRPr lang="es-VE" sz="1600" dirty="0">
              <a:latin typeface="Comic Sans MS" panose="030F0702030302020204" pitchFamily="66" charset="0"/>
            </a:endParaRPr>
          </a:p>
        </p:txBody>
      </p:sp>
      <p:sp>
        <p:nvSpPr>
          <p:cNvPr id="34" name="CuadroTexto 33"/>
          <p:cNvSpPr txBox="1"/>
          <p:nvPr/>
        </p:nvSpPr>
        <p:spPr>
          <a:xfrm>
            <a:off x="2529389" y="3383966"/>
            <a:ext cx="752129" cy="338554"/>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sz="1600" dirty="0" smtClean="0">
                <a:latin typeface="Comic Sans MS" panose="030F0702030302020204" pitchFamily="66" charset="0"/>
              </a:rPr>
              <a:t>NOD1</a:t>
            </a:r>
            <a:endParaRPr lang="es-VE" sz="1600" dirty="0">
              <a:latin typeface="Comic Sans MS" panose="030F0702030302020204" pitchFamily="66" charset="0"/>
            </a:endParaRPr>
          </a:p>
        </p:txBody>
      </p:sp>
    </p:spTree>
    <p:extLst>
      <p:ext uri="{BB962C8B-B14F-4D97-AF65-F5344CB8AC3E}">
        <p14:creationId xmlns:p14="http://schemas.microsoft.com/office/powerpoint/2010/main" val="417415883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51662" y="5919083"/>
            <a:ext cx="6840676" cy="246221"/>
          </a:xfrm>
          <a:prstGeom prst="rect">
            <a:avLst/>
          </a:prstGeom>
        </p:spPr>
        <p:txBody>
          <a:bodyPr wrap="square">
            <a:spAutoFit/>
          </a:bodyPr>
          <a:lstStyle/>
          <a:p>
            <a:r>
              <a:rPr lang="es-VE" sz="1000" dirty="0" smtClean="0">
                <a:latin typeface="Times New Roman" panose="02020603050405020304" pitchFamily="18" charset="0"/>
                <a:cs typeface="Times New Roman" panose="02020603050405020304" pitchFamily="18" charset="0"/>
              </a:rPr>
              <a:t>V. </a:t>
            </a:r>
            <a:r>
              <a:rPr lang="es-VE" sz="1000" dirty="0" err="1" smtClean="0">
                <a:latin typeface="Times New Roman" panose="02020603050405020304" pitchFamily="18" charset="0"/>
                <a:cs typeface="Times New Roman" panose="02020603050405020304" pitchFamily="18" charset="0"/>
              </a:rPr>
              <a:t>Tremaroli</a:t>
            </a:r>
            <a:r>
              <a:rPr lang="es-VE" sz="1000" dirty="0" smtClean="0">
                <a:latin typeface="Times New Roman" panose="02020603050405020304" pitchFamily="18" charset="0"/>
                <a:cs typeface="Times New Roman" panose="02020603050405020304" pitchFamily="18" charset="0"/>
              </a:rPr>
              <a:t>, F. </a:t>
            </a:r>
            <a:r>
              <a:rPr lang="es-VE" sz="1000" dirty="0" err="1" smtClean="0">
                <a:latin typeface="Times New Roman" panose="02020603050405020304" pitchFamily="18" charset="0"/>
                <a:cs typeface="Times New Roman" panose="02020603050405020304" pitchFamily="18" charset="0"/>
              </a:rPr>
              <a:t>Backhed</a:t>
            </a:r>
            <a:r>
              <a:rPr lang="es-VE" sz="1000" dirty="0" smtClean="0">
                <a:latin typeface="Times New Roman" panose="02020603050405020304" pitchFamily="18" charset="0"/>
                <a:cs typeface="Times New Roman" panose="02020603050405020304" pitchFamily="18" charset="0"/>
              </a:rPr>
              <a:t>. </a:t>
            </a:r>
            <a:r>
              <a:rPr lang="en-US" sz="1000" i="1" dirty="0">
                <a:latin typeface="Times New Roman" panose="02020603050405020304" pitchFamily="18" charset="0"/>
                <a:cs typeface="Times New Roman" panose="02020603050405020304" pitchFamily="18" charset="0"/>
              </a:rPr>
              <a:t>Functional interactions between the gut microbiota and host </a:t>
            </a:r>
            <a:r>
              <a:rPr lang="en-US" sz="1000" i="1" dirty="0" smtClean="0">
                <a:latin typeface="Times New Roman" panose="02020603050405020304" pitchFamily="18" charset="0"/>
                <a:cs typeface="Times New Roman" panose="02020603050405020304" pitchFamily="18" charset="0"/>
              </a:rPr>
              <a:t>metabolism. </a:t>
            </a:r>
            <a:r>
              <a:rPr lang="es-VE" sz="1000" dirty="0" err="1" smtClean="0">
                <a:latin typeface="Times New Roman" panose="02020603050405020304" pitchFamily="18" charset="0"/>
                <a:cs typeface="Times New Roman" panose="02020603050405020304" pitchFamily="18" charset="0"/>
              </a:rPr>
              <a:t>Nature</a:t>
            </a:r>
            <a:r>
              <a:rPr lang="es-VE" sz="1000" dirty="0" smtClean="0">
                <a:latin typeface="Times New Roman" panose="02020603050405020304" pitchFamily="18" charset="0"/>
                <a:cs typeface="Times New Roman" panose="02020603050405020304" pitchFamily="18" charset="0"/>
              </a:rPr>
              <a:t> 2012 ;489:242–249 </a:t>
            </a:r>
            <a:endParaRPr lang="es-VE" sz="1000" dirty="0">
              <a:latin typeface="Times New Roman" panose="02020603050405020304" pitchFamily="18" charset="0"/>
              <a:cs typeface="Times New Roman" panose="02020603050405020304" pitchFamily="18" charset="0"/>
            </a:endParaRPr>
          </a:p>
        </p:txBody>
      </p:sp>
      <p:sp>
        <p:nvSpPr>
          <p:cNvPr id="5" name="Rectángulo 4"/>
          <p:cNvSpPr/>
          <p:nvPr/>
        </p:nvSpPr>
        <p:spPr>
          <a:xfrm>
            <a:off x="1304764" y="1928137"/>
            <a:ext cx="6534472" cy="3785652"/>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285750" indent="-285750">
              <a:buFont typeface="Arial" panose="020B0604020202020204" pitchFamily="34" charset="0"/>
              <a:buChar char="•"/>
            </a:pPr>
            <a:r>
              <a:rPr lang="en-US" sz="1600" dirty="0" smtClean="0">
                <a:solidFill>
                  <a:srgbClr val="000000"/>
                </a:solidFill>
                <a:latin typeface="Comic Sans MS" panose="030F0702030302020204" pitchFamily="66" charset="0"/>
              </a:rPr>
              <a:t>El </a:t>
            </a:r>
            <a:r>
              <a:rPr lang="en-US" sz="1600" b="1" dirty="0" smtClean="0">
                <a:solidFill>
                  <a:srgbClr val="000000"/>
                </a:solidFill>
                <a:latin typeface="Comic Sans MS" panose="030F0702030302020204" pitchFamily="66" charset="0"/>
              </a:rPr>
              <a:t>microbiota</a:t>
            </a:r>
            <a:r>
              <a:rPr lang="en-US" sz="1600" dirty="0" smtClean="0">
                <a:solidFill>
                  <a:srgbClr val="000000"/>
                </a:solidFill>
                <a:latin typeface="Comic Sans MS" panose="030F0702030302020204" pitchFamily="66" charset="0"/>
              </a:rPr>
              <a:t> produce  </a:t>
            </a:r>
            <a:r>
              <a:rPr lang="en-US" sz="1600" b="1" dirty="0" err="1" smtClean="0">
                <a:solidFill>
                  <a:srgbClr val="000000"/>
                </a:solidFill>
                <a:latin typeface="Comic Sans MS" panose="030F0702030302020204" pitchFamily="66" charset="0"/>
              </a:rPr>
              <a:t>moléculas</a:t>
            </a:r>
            <a:r>
              <a:rPr lang="en-US" sz="1600" b="1" dirty="0" smtClean="0">
                <a:solidFill>
                  <a:srgbClr val="000000"/>
                </a:solidFill>
                <a:latin typeface="Comic Sans MS" panose="030F0702030302020204" pitchFamily="66" charset="0"/>
              </a:rPr>
              <a:t> proinflamatorias </a:t>
            </a:r>
            <a:r>
              <a:rPr lang="en-US" sz="1600" dirty="0" err="1" smtClean="0">
                <a:solidFill>
                  <a:srgbClr val="000000"/>
                </a:solidFill>
                <a:latin typeface="Comic Sans MS" panose="030F0702030302020204" pitchFamily="66" charset="0"/>
              </a:rPr>
              <a:t>como</a:t>
            </a:r>
            <a:r>
              <a:rPr lang="en-US" sz="1600" dirty="0" smtClean="0">
                <a:solidFill>
                  <a:srgbClr val="000000"/>
                </a:solidFill>
                <a:latin typeface="Comic Sans MS" panose="030F0702030302020204" pitchFamily="66" charset="0"/>
              </a:rPr>
              <a:t> </a:t>
            </a:r>
            <a:r>
              <a:rPr lang="en-US" sz="1600" b="1" dirty="0" smtClean="0">
                <a:solidFill>
                  <a:srgbClr val="000000"/>
                </a:solidFill>
                <a:latin typeface="Comic Sans MS" panose="030F0702030302020204" pitchFamily="66" charset="0"/>
              </a:rPr>
              <a:t>LPS y </a:t>
            </a:r>
            <a:r>
              <a:rPr lang="en-US" sz="1600" b="1" dirty="0" err="1" smtClean="0">
                <a:solidFill>
                  <a:srgbClr val="000000"/>
                </a:solidFill>
                <a:latin typeface="Comic Sans MS" panose="030F0702030302020204" pitchFamily="66" charset="0"/>
              </a:rPr>
              <a:t>péptidoglicano</a:t>
            </a:r>
            <a:r>
              <a:rPr lang="en-US" sz="1600" dirty="0" smtClean="0">
                <a:solidFill>
                  <a:srgbClr val="000000"/>
                </a:solidFill>
                <a:latin typeface="Comic Sans MS" panose="030F0702030302020204" pitchFamily="66" charset="0"/>
              </a:rPr>
              <a:t> los </a:t>
            </a:r>
            <a:r>
              <a:rPr lang="en-US" sz="1600" dirty="0" err="1" smtClean="0">
                <a:solidFill>
                  <a:srgbClr val="000000"/>
                </a:solidFill>
                <a:latin typeface="Comic Sans MS" panose="030F0702030302020204" pitchFamily="66" charset="0"/>
              </a:rPr>
              <a:t>que</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pueden</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afectar</a:t>
            </a:r>
            <a:r>
              <a:rPr lang="en-US" sz="1600" dirty="0" smtClean="0">
                <a:solidFill>
                  <a:srgbClr val="000000"/>
                </a:solidFill>
                <a:latin typeface="Comic Sans MS" panose="030F0702030302020204" pitchFamily="66" charset="0"/>
              </a:rPr>
              <a:t> al </a:t>
            </a:r>
            <a:r>
              <a:rPr lang="en-US" sz="1600" dirty="0" err="1" smtClean="0">
                <a:solidFill>
                  <a:srgbClr val="000000"/>
                </a:solidFill>
                <a:latin typeface="Comic Sans MS" panose="030F0702030302020204" pitchFamily="66" charset="0"/>
              </a:rPr>
              <a:t>metabolismo</a:t>
            </a:r>
            <a:r>
              <a:rPr lang="en-US" sz="1600" dirty="0" smtClean="0">
                <a:solidFill>
                  <a:srgbClr val="000000"/>
                </a:solidFill>
                <a:latin typeface="Comic Sans MS" panose="030F0702030302020204" pitchFamily="66" charset="0"/>
              </a:rPr>
              <a:t> del </a:t>
            </a:r>
            <a:r>
              <a:rPr lang="en-US" sz="1600" dirty="0" err="1" smtClean="0">
                <a:solidFill>
                  <a:srgbClr val="000000"/>
                </a:solidFill>
                <a:latin typeface="Comic Sans MS" panose="030F0702030302020204" pitchFamily="66" charset="0"/>
              </a:rPr>
              <a:t>hospedero</a:t>
            </a:r>
            <a:r>
              <a:rPr lang="en-US" sz="1600" dirty="0" smtClean="0">
                <a:solidFill>
                  <a:srgbClr val="000000"/>
                </a:solidFill>
                <a:latin typeface="Comic Sans MS" panose="030F0702030302020204" pitchFamily="66" charset="0"/>
              </a:rPr>
              <a:t> a </a:t>
            </a:r>
            <a:r>
              <a:rPr lang="en-US" sz="1600" dirty="0" err="1" smtClean="0">
                <a:solidFill>
                  <a:srgbClr val="000000"/>
                </a:solidFill>
                <a:latin typeface="Comic Sans MS" panose="030F0702030302020204" pitchFamily="66" charset="0"/>
              </a:rPr>
              <a:t>través</a:t>
            </a:r>
            <a:r>
              <a:rPr lang="en-US" sz="1600" dirty="0" smtClean="0">
                <a:solidFill>
                  <a:srgbClr val="000000"/>
                </a:solidFill>
                <a:latin typeface="Comic Sans MS" panose="030F0702030302020204" pitchFamily="66" charset="0"/>
              </a:rPr>
              <a:t> de </a:t>
            </a:r>
            <a:r>
              <a:rPr lang="en-US" sz="1600" dirty="0" err="1" smtClean="0">
                <a:solidFill>
                  <a:srgbClr val="000000"/>
                </a:solidFill>
                <a:latin typeface="Comic Sans MS" panose="030F0702030302020204" pitchFamily="66" charset="0"/>
              </a:rPr>
              <a:t>proteínas</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producidas</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por</a:t>
            </a:r>
            <a:r>
              <a:rPr lang="en-US" sz="1600" dirty="0" smtClean="0">
                <a:solidFill>
                  <a:srgbClr val="000000"/>
                </a:solidFill>
                <a:latin typeface="Comic Sans MS" panose="030F0702030302020204" pitchFamily="66" charset="0"/>
              </a:rPr>
              <a:t> el </a:t>
            </a:r>
            <a:r>
              <a:rPr lang="en-US" sz="1600" dirty="0" err="1" smtClean="0">
                <a:solidFill>
                  <a:srgbClr val="000000"/>
                </a:solidFill>
                <a:latin typeface="Comic Sans MS" panose="030F0702030302020204" pitchFamily="66" charset="0"/>
              </a:rPr>
              <a:t>hospedero</a:t>
            </a:r>
            <a:r>
              <a:rPr lang="en-US" sz="1600" dirty="0" smtClean="0">
                <a:solidFill>
                  <a:srgbClr val="000000"/>
                </a:solidFill>
                <a:latin typeface="Comic Sans MS" panose="030F0702030302020204" pitchFamily="66" charset="0"/>
              </a:rPr>
              <a:t> para </a:t>
            </a:r>
            <a:r>
              <a:rPr lang="en-US" sz="1600" dirty="0" err="1" smtClean="0">
                <a:solidFill>
                  <a:srgbClr val="000000"/>
                </a:solidFill>
                <a:latin typeface="Comic Sans MS" panose="030F0702030302020204" pitchFamily="66" charset="0"/>
              </a:rPr>
              <a:t>mediar</a:t>
            </a:r>
            <a:r>
              <a:rPr lang="en-US" sz="1600" dirty="0" smtClean="0">
                <a:solidFill>
                  <a:srgbClr val="000000"/>
                </a:solidFill>
                <a:latin typeface="Comic Sans MS" panose="030F0702030302020204" pitchFamily="66" charset="0"/>
              </a:rPr>
              <a:t> la </a:t>
            </a:r>
            <a:r>
              <a:rPr lang="en-US" sz="1600" dirty="0" err="1" smtClean="0">
                <a:solidFill>
                  <a:srgbClr val="000000"/>
                </a:solidFill>
                <a:latin typeface="Comic Sans MS" panose="030F0702030302020204" pitchFamily="66" charset="0"/>
              </a:rPr>
              <a:t>respuesta</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inmune</a:t>
            </a:r>
            <a:r>
              <a:rPr lang="en-US" sz="1600" dirty="0" smtClean="0">
                <a:solidFill>
                  <a:srgbClr val="000000"/>
                </a:solidFill>
                <a:latin typeface="Comic Sans MS" panose="030F0702030302020204" pitchFamily="66" charset="0"/>
              </a:rPr>
              <a:t>. </a:t>
            </a:r>
          </a:p>
          <a:p>
            <a:endParaRPr lang="en-US" sz="800" dirty="0">
              <a:solidFill>
                <a:srgbClr val="000000"/>
              </a:solidFill>
              <a:latin typeface="Comic Sans MS" panose="030F0702030302020204" pitchFamily="66" charset="0"/>
            </a:endParaRPr>
          </a:p>
          <a:p>
            <a:pPr marL="285750" indent="-285750">
              <a:buFont typeface="Arial" panose="020B0604020202020204" pitchFamily="34" charset="0"/>
              <a:buChar char="•"/>
            </a:pPr>
            <a:r>
              <a:rPr lang="en-US" sz="1600" b="1" dirty="0" err="1" smtClean="0">
                <a:solidFill>
                  <a:srgbClr val="000000"/>
                </a:solidFill>
                <a:latin typeface="Comic Sans MS" panose="030F0702030302020204" pitchFamily="66" charset="0"/>
              </a:rPr>
              <a:t>Colina</a:t>
            </a:r>
            <a:r>
              <a:rPr lang="en-US" sz="1600" b="1"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colesterol</a:t>
            </a:r>
            <a:r>
              <a:rPr lang="en-US" sz="1600" b="1" dirty="0" smtClean="0">
                <a:solidFill>
                  <a:srgbClr val="000000"/>
                </a:solidFill>
                <a:latin typeface="Comic Sans MS" panose="030F0702030302020204" pitchFamily="66" charset="0"/>
              </a:rPr>
              <a:t> </a:t>
            </a:r>
            <a:r>
              <a:rPr lang="en-US" sz="1600" b="1" dirty="0">
                <a:solidFill>
                  <a:srgbClr val="000000"/>
                </a:solidFill>
                <a:latin typeface="Comic Sans MS" panose="030F0702030302020204" pitchFamily="66" charset="0"/>
              </a:rPr>
              <a:t>and </a:t>
            </a:r>
            <a:r>
              <a:rPr lang="en-US" sz="1600" b="1" dirty="0" err="1" smtClean="0">
                <a:solidFill>
                  <a:srgbClr val="000000"/>
                </a:solidFill>
                <a:latin typeface="Comic Sans MS" panose="030F0702030302020204" pitchFamily="66" charset="0"/>
              </a:rPr>
              <a:t>polisacáridos</a:t>
            </a:r>
            <a:r>
              <a:rPr lang="en-US" sz="1600" b="1"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obtenidos</a:t>
            </a:r>
            <a:r>
              <a:rPr lang="en-US" sz="1600" dirty="0" smtClean="0">
                <a:solidFill>
                  <a:srgbClr val="000000"/>
                </a:solidFill>
                <a:latin typeface="Comic Sans MS" panose="030F0702030302020204" pitchFamily="66" charset="0"/>
              </a:rPr>
              <a:t> </a:t>
            </a:r>
            <a:r>
              <a:rPr lang="en-US" sz="1600" b="1" dirty="0" smtClean="0">
                <a:solidFill>
                  <a:srgbClr val="000000"/>
                </a:solidFill>
                <a:latin typeface="Comic Sans MS" panose="030F0702030302020204" pitchFamily="66" charset="0"/>
              </a:rPr>
              <a:t>de la </a:t>
            </a:r>
            <a:r>
              <a:rPr lang="en-US" sz="1600" b="1" dirty="0" err="1" smtClean="0">
                <a:solidFill>
                  <a:srgbClr val="000000"/>
                </a:solidFill>
                <a:latin typeface="Comic Sans MS" panose="030F0702030302020204" pitchFamily="66" charset="0"/>
              </a:rPr>
              <a:t>dieta</a:t>
            </a:r>
            <a:r>
              <a:rPr lang="en-US" sz="1600" b="1" dirty="0" smtClean="0">
                <a:solidFill>
                  <a:srgbClr val="000000"/>
                </a:solidFill>
                <a:latin typeface="Comic Sans MS" panose="030F0702030302020204" pitchFamily="66" charset="0"/>
              </a:rPr>
              <a:t> </a:t>
            </a:r>
            <a:r>
              <a:rPr lang="en-US" sz="1600" dirty="0" smtClean="0">
                <a:solidFill>
                  <a:srgbClr val="000000"/>
                </a:solidFill>
                <a:latin typeface="Comic Sans MS" panose="030F0702030302020204" pitchFamily="66" charset="0"/>
              </a:rPr>
              <a:t>son </a:t>
            </a:r>
            <a:r>
              <a:rPr lang="en-US" sz="1600" dirty="0" err="1" smtClean="0">
                <a:solidFill>
                  <a:srgbClr val="000000"/>
                </a:solidFill>
                <a:latin typeface="Comic Sans MS" panose="030F0702030302020204" pitchFamily="66" charset="0"/>
              </a:rPr>
              <a:t>metabolizados</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por</a:t>
            </a:r>
            <a:r>
              <a:rPr lang="en-US" sz="1600" dirty="0" smtClean="0">
                <a:solidFill>
                  <a:srgbClr val="000000"/>
                </a:solidFill>
                <a:latin typeface="Comic Sans MS" panose="030F0702030302020204" pitchFamily="66" charset="0"/>
              </a:rPr>
              <a:t> el microbiota intestinal </a:t>
            </a:r>
            <a:r>
              <a:rPr lang="en-US" sz="1600" dirty="0" err="1" smtClean="0">
                <a:solidFill>
                  <a:srgbClr val="000000"/>
                </a:solidFill>
                <a:latin typeface="Comic Sans MS" panose="030F0702030302020204" pitchFamily="66" charset="0"/>
              </a:rPr>
              <a:t>directamente</a:t>
            </a:r>
            <a:r>
              <a:rPr lang="en-US" sz="1600" dirty="0" smtClean="0">
                <a:solidFill>
                  <a:srgbClr val="000000"/>
                </a:solidFill>
                <a:latin typeface="Comic Sans MS" panose="030F0702030302020204" pitchFamily="66" charset="0"/>
              </a:rPr>
              <a:t> o a </a:t>
            </a:r>
            <a:r>
              <a:rPr lang="en-US" sz="1600" dirty="0" err="1" smtClean="0">
                <a:solidFill>
                  <a:srgbClr val="000000"/>
                </a:solidFill>
                <a:latin typeface="Comic Sans MS" panose="030F0702030302020204" pitchFamily="66" charset="0"/>
              </a:rPr>
              <a:t>través</a:t>
            </a:r>
            <a:r>
              <a:rPr lang="en-US" sz="1600" dirty="0" smtClean="0">
                <a:solidFill>
                  <a:srgbClr val="000000"/>
                </a:solidFill>
                <a:latin typeface="Comic Sans MS" panose="030F0702030302020204" pitchFamily="66" charset="0"/>
              </a:rPr>
              <a:t> de </a:t>
            </a:r>
            <a:r>
              <a:rPr lang="en-US" sz="1600" dirty="0" err="1" smtClean="0">
                <a:solidFill>
                  <a:srgbClr val="000000"/>
                </a:solidFill>
                <a:latin typeface="Comic Sans MS" panose="030F0702030302020204" pitchFamily="66" charset="0"/>
              </a:rPr>
              <a:t>adicionales</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compuestos</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bioactivos</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generados</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por</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cometabolización</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hospedero-microbiana</a:t>
            </a:r>
            <a:r>
              <a:rPr lang="en-US" sz="1600" dirty="0" smtClean="0">
                <a:solidFill>
                  <a:srgbClr val="000000"/>
                </a:solidFill>
                <a:latin typeface="Comic Sans MS" panose="030F0702030302020204" pitchFamily="66" charset="0"/>
              </a:rPr>
              <a:t>. </a:t>
            </a:r>
          </a:p>
          <a:p>
            <a:endParaRPr lang="en-US" sz="800" dirty="0">
              <a:solidFill>
                <a:srgbClr val="000000"/>
              </a:solidFill>
              <a:latin typeface="Comic Sans MS" panose="030F0702030302020204" pitchFamily="66" charset="0"/>
            </a:endParaRPr>
          </a:p>
          <a:p>
            <a:pPr marL="285750" indent="-285750">
              <a:buFont typeface="Arial" panose="020B0604020202020204" pitchFamily="34" charset="0"/>
              <a:buChar char="•"/>
            </a:pPr>
            <a:r>
              <a:rPr lang="en-US" sz="1600" dirty="0" err="1" smtClean="0">
                <a:solidFill>
                  <a:srgbClr val="000000"/>
                </a:solidFill>
                <a:latin typeface="Comic Sans MS" panose="030F0702030302020204" pitchFamily="66" charset="0"/>
              </a:rPr>
              <a:t>Por</a:t>
            </a:r>
            <a:r>
              <a:rPr lang="en-US" sz="1600"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colina</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puede</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llevar</a:t>
            </a:r>
            <a:r>
              <a:rPr lang="en-US" sz="1600" dirty="0" smtClean="0">
                <a:solidFill>
                  <a:srgbClr val="000000"/>
                </a:solidFill>
                <a:latin typeface="Comic Sans MS" panose="030F0702030302020204" pitchFamily="66" charset="0"/>
              </a:rPr>
              <a:t> a </a:t>
            </a:r>
            <a:r>
              <a:rPr lang="en-US" sz="1600" dirty="0" err="1" smtClean="0">
                <a:solidFill>
                  <a:srgbClr val="000000"/>
                </a:solidFill>
                <a:latin typeface="Comic Sans MS" panose="030F0702030302020204" pitchFamily="66" charset="0"/>
              </a:rPr>
              <a:t>Enf</a:t>
            </a:r>
            <a:r>
              <a:rPr lang="en-US" sz="1600" dirty="0" smtClean="0">
                <a:solidFill>
                  <a:srgbClr val="000000"/>
                </a:solidFill>
                <a:latin typeface="Comic Sans MS" panose="030F0702030302020204" pitchFamily="66" charset="0"/>
              </a:rPr>
              <a:t>. Cardiovascular </a:t>
            </a:r>
          </a:p>
          <a:p>
            <a:pPr marL="285750" indent="-285750">
              <a:buFont typeface="Arial" panose="020B0604020202020204" pitchFamily="34" charset="0"/>
              <a:buChar char="•"/>
            </a:pPr>
            <a:r>
              <a:rPr lang="en-US" sz="1600" dirty="0" err="1">
                <a:solidFill>
                  <a:srgbClr val="000000"/>
                </a:solidFill>
                <a:latin typeface="Comic Sans MS" panose="030F0702030302020204" pitchFamily="66" charset="0"/>
              </a:rPr>
              <a:t>P</a:t>
            </a:r>
            <a:r>
              <a:rPr lang="en-US" sz="1600" dirty="0" err="1" smtClean="0">
                <a:solidFill>
                  <a:srgbClr val="000000"/>
                </a:solidFill>
                <a:latin typeface="Comic Sans MS" panose="030F0702030302020204" pitchFamily="66" charset="0"/>
              </a:rPr>
              <a:t>or</a:t>
            </a:r>
            <a:r>
              <a:rPr lang="en-US" sz="1600"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colesterol</a:t>
            </a:r>
            <a:r>
              <a:rPr lang="en-US" sz="1600" dirty="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activación</a:t>
            </a:r>
            <a:r>
              <a:rPr lang="en-US" sz="1600" b="1" dirty="0" smtClean="0">
                <a:solidFill>
                  <a:srgbClr val="000000"/>
                </a:solidFill>
                <a:latin typeface="Comic Sans MS" panose="030F0702030302020204" pitchFamily="66" charset="0"/>
              </a:rPr>
              <a:t> de TGR5 </a:t>
            </a:r>
            <a:r>
              <a:rPr lang="en-US" sz="1600" dirty="0" err="1" smtClean="0">
                <a:solidFill>
                  <a:srgbClr val="000000"/>
                </a:solidFill>
                <a:latin typeface="Comic Sans MS" panose="030F0702030302020204" pitchFamily="66" charset="0"/>
              </a:rPr>
              <a:t>puede</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aumentar</a:t>
            </a:r>
            <a:r>
              <a:rPr lang="en-US" sz="1600" dirty="0" smtClean="0">
                <a:solidFill>
                  <a:srgbClr val="000000"/>
                </a:solidFill>
                <a:latin typeface="Comic Sans MS" panose="030F0702030302020204" pitchFamily="66" charset="0"/>
              </a:rPr>
              <a:t> el </a:t>
            </a:r>
            <a:r>
              <a:rPr lang="en-US" sz="1600" dirty="0" err="1" smtClean="0">
                <a:solidFill>
                  <a:srgbClr val="000000"/>
                </a:solidFill>
                <a:latin typeface="Comic Sans MS" panose="030F0702030302020204" pitchFamily="66" charset="0"/>
              </a:rPr>
              <a:t>gasto</a:t>
            </a:r>
            <a:r>
              <a:rPr lang="en-US" sz="1600" dirty="0" smtClean="0">
                <a:solidFill>
                  <a:srgbClr val="000000"/>
                </a:solidFill>
                <a:latin typeface="Comic Sans MS" panose="030F0702030302020204" pitchFamily="66" charset="0"/>
              </a:rPr>
              <a:t> de </a:t>
            </a:r>
            <a:r>
              <a:rPr lang="en-US" sz="1600" dirty="0" err="1" smtClean="0">
                <a:solidFill>
                  <a:srgbClr val="000000"/>
                </a:solidFill>
                <a:latin typeface="Comic Sans MS" panose="030F0702030302020204" pitchFamily="66" charset="0"/>
              </a:rPr>
              <a:t>energía</a:t>
            </a:r>
            <a:r>
              <a:rPr lang="en-US" sz="1600" dirty="0" smtClean="0">
                <a:solidFill>
                  <a:srgbClr val="000000"/>
                </a:solidFill>
                <a:latin typeface="Comic Sans MS" panose="030F0702030302020204" pitchFamily="66" charset="0"/>
              </a:rPr>
              <a:t> y </a:t>
            </a:r>
            <a:r>
              <a:rPr lang="en-US" sz="1600" dirty="0" err="1" smtClean="0">
                <a:solidFill>
                  <a:srgbClr val="000000"/>
                </a:solidFill>
                <a:latin typeface="Comic Sans MS" panose="030F0702030302020204" pitchFamily="66" charset="0"/>
              </a:rPr>
              <a:t>secreción</a:t>
            </a:r>
            <a:r>
              <a:rPr lang="en-US" sz="1600" dirty="0" smtClean="0">
                <a:solidFill>
                  <a:srgbClr val="000000"/>
                </a:solidFill>
                <a:latin typeface="Comic Sans MS" panose="030F0702030302020204" pitchFamily="66" charset="0"/>
              </a:rPr>
              <a:t> de GLP-1 o </a:t>
            </a:r>
            <a:r>
              <a:rPr lang="en-US" sz="1600" dirty="0" err="1" smtClean="0">
                <a:solidFill>
                  <a:srgbClr val="000000"/>
                </a:solidFill>
                <a:latin typeface="Comic Sans MS" panose="030F0702030302020204" pitchFamily="66" charset="0"/>
              </a:rPr>
              <a:t>protección</a:t>
            </a:r>
            <a:r>
              <a:rPr lang="en-US" sz="1600" dirty="0" smtClean="0">
                <a:solidFill>
                  <a:srgbClr val="000000"/>
                </a:solidFill>
                <a:latin typeface="Comic Sans MS" panose="030F0702030302020204" pitchFamily="66" charset="0"/>
              </a:rPr>
              <a:t> contra </a:t>
            </a:r>
            <a:r>
              <a:rPr lang="en-US" sz="1600" dirty="0" err="1">
                <a:solidFill>
                  <a:srgbClr val="000000"/>
                </a:solidFill>
                <a:latin typeface="Comic Sans MS" panose="030F0702030302020204" pitchFamily="66" charset="0"/>
              </a:rPr>
              <a:t>E</a:t>
            </a:r>
            <a:r>
              <a:rPr lang="en-US" sz="1600" dirty="0" err="1" smtClean="0">
                <a:solidFill>
                  <a:srgbClr val="000000"/>
                </a:solidFill>
                <a:latin typeface="Comic Sans MS" panose="030F0702030302020204" pitchFamily="66" charset="0"/>
              </a:rPr>
              <a:t>nf</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cardíaca</a:t>
            </a:r>
            <a:endParaRPr lang="en-US" sz="1600" dirty="0" smtClean="0">
              <a:solidFill>
                <a:srgbClr val="000000"/>
              </a:solidFill>
              <a:latin typeface="Comic Sans MS" panose="030F0702030302020204" pitchFamily="66" charset="0"/>
            </a:endParaRPr>
          </a:p>
          <a:p>
            <a:pPr marL="285750" indent="-285750">
              <a:buFont typeface="Arial" panose="020B0604020202020204" pitchFamily="34" charset="0"/>
              <a:buChar char="•"/>
            </a:pPr>
            <a:r>
              <a:rPr lang="en-US" sz="1600" dirty="0" err="1">
                <a:solidFill>
                  <a:srgbClr val="000000"/>
                </a:solidFill>
                <a:latin typeface="Comic Sans MS" panose="030F0702030302020204" pitchFamily="66" charset="0"/>
              </a:rPr>
              <a:t>P</a:t>
            </a:r>
            <a:r>
              <a:rPr lang="en-US" sz="1600" dirty="0" err="1" smtClean="0">
                <a:solidFill>
                  <a:srgbClr val="000000"/>
                </a:solidFill>
                <a:latin typeface="Comic Sans MS" panose="030F0702030302020204" pitchFamily="66" charset="0"/>
              </a:rPr>
              <a:t>or</a:t>
            </a:r>
            <a:r>
              <a:rPr lang="en-US" sz="1600"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polisacáridos</a:t>
            </a:r>
            <a:r>
              <a:rPr lang="en-US" sz="1600" dirty="0">
                <a:solidFill>
                  <a:srgbClr val="000000"/>
                </a:solidFill>
                <a:latin typeface="Comic Sans MS" panose="030F0702030302020204" pitchFamily="66" charset="0"/>
              </a:rPr>
              <a:t>, </a:t>
            </a:r>
            <a:r>
              <a:rPr lang="en-US" sz="1600" b="1" dirty="0" smtClean="0">
                <a:solidFill>
                  <a:srgbClr val="000000"/>
                </a:solidFill>
                <a:latin typeface="Comic Sans MS" panose="030F0702030302020204" pitchFamily="66" charset="0"/>
              </a:rPr>
              <a:t>SCFA</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pueden</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ser</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usados</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como</a:t>
            </a:r>
            <a:r>
              <a:rPr lang="en-US" sz="1600"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fuente</a:t>
            </a:r>
            <a:r>
              <a:rPr lang="en-US" sz="1600" b="1" dirty="0" smtClean="0">
                <a:solidFill>
                  <a:srgbClr val="000000"/>
                </a:solidFill>
                <a:latin typeface="Comic Sans MS" panose="030F0702030302020204" pitchFamily="66" charset="0"/>
              </a:rPr>
              <a:t> de </a:t>
            </a:r>
            <a:r>
              <a:rPr lang="en-US" sz="1600" b="1" dirty="0" err="1" smtClean="0">
                <a:solidFill>
                  <a:srgbClr val="000000"/>
                </a:solidFill>
                <a:latin typeface="Comic Sans MS" panose="030F0702030302020204" pitchFamily="66" charset="0"/>
              </a:rPr>
              <a:t>energía</a:t>
            </a:r>
            <a:r>
              <a:rPr lang="en-US" sz="1600" b="1" dirty="0" smtClean="0">
                <a:solidFill>
                  <a:srgbClr val="000000"/>
                </a:solidFill>
                <a:latin typeface="Comic Sans MS" panose="030F0702030302020204" pitchFamily="66" charset="0"/>
              </a:rPr>
              <a:t> </a:t>
            </a:r>
            <a:r>
              <a:rPr lang="en-US" sz="1600" dirty="0" smtClean="0">
                <a:solidFill>
                  <a:srgbClr val="000000"/>
                </a:solidFill>
                <a:latin typeface="Comic Sans MS" panose="030F0702030302020204" pitchFamily="66" charset="0"/>
              </a:rPr>
              <a:t>o </a:t>
            </a:r>
            <a:r>
              <a:rPr lang="en-US" sz="1600" dirty="0" err="1" smtClean="0">
                <a:solidFill>
                  <a:srgbClr val="000000"/>
                </a:solidFill>
                <a:latin typeface="Comic Sans MS" panose="030F0702030302020204" pitchFamily="66" charset="0"/>
              </a:rPr>
              <a:t>puede</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enlazar</a:t>
            </a:r>
            <a:r>
              <a:rPr lang="en-US" sz="1600" dirty="0" smtClean="0">
                <a:solidFill>
                  <a:srgbClr val="000000"/>
                </a:solidFill>
                <a:latin typeface="Comic Sans MS" panose="030F0702030302020204" pitchFamily="66" charset="0"/>
              </a:rPr>
              <a:t> a </a:t>
            </a:r>
            <a:r>
              <a:rPr lang="en-US" sz="1600" b="1" dirty="0" smtClean="0">
                <a:solidFill>
                  <a:srgbClr val="000000"/>
                </a:solidFill>
                <a:latin typeface="Comic Sans MS" panose="030F0702030302020204" pitchFamily="66" charset="0"/>
              </a:rPr>
              <a:t>GPR41 </a:t>
            </a:r>
            <a:r>
              <a:rPr lang="en-US" sz="1600" b="1" dirty="0">
                <a:solidFill>
                  <a:srgbClr val="000000"/>
                </a:solidFill>
                <a:latin typeface="Comic Sans MS" panose="030F0702030302020204" pitchFamily="66" charset="0"/>
              </a:rPr>
              <a:t>or GPR43 </a:t>
            </a:r>
            <a:r>
              <a:rPr lang="en-US" sz="1600" dirty="0" smtClean="0">
                <a:solidFill>
                  <a:srgbClr val="000000"/>
                </a:solidFill>
                <a:latin typeface="Comic Sans MS" panose="030F0702030302020204" pitchFamily="66" charset="0"/>
              </a:rPr>
              <a:t>para </a:t>
            </a:r>
            <a:r>
              <a:rPr lang="en-US" sz="1600" b="1" dirty="0" smtClean="0">
                <a:solidFill>
                  <a:srgbClr val="000000"/>
                </a:solidFill>
                <a:latin typeface="Comic Sans MS" panose="030F0702030302020204" pitchFamily="66" charset="0"/>
              </a:rPr>
              <a:t>regular </a:t>
            </a:r>
            <a:r>
              <a:rPr lang="en-US" sz="1600" b="1" dirty="0" err="1" smtClean="0">
                <a:solidFill>
                  <a:srgbClr val="000000"/>
                </a:solidFill>
                <a:latin typeface="Comic Sans MS" panose="030F0702030302020204" pitchFamily="66" charset="0"/>
              </a:rPr>
              <a:t>hormonas</a:t>
            </a:r>
            <a:r>
              <a:rPr lang="en-US" sz="1600" b="1" dirty="0" smtClean="0">
                <a:solidFill>
                  <a:srgbClr val="000000"/>
                </a:solidFill>
                <a:latin typeface="Comic Sans MS" panose="030F0702030302020204" pitchFamily="66" charset="0"/>
              </a:rPr>
              <a:t> y modular </a:t>
            </a:r>
            <a:r>
              <a:rPr lang="en-US" sz="1600" b="1" dirty="0" err="1" smtClean="0">
                <a:solidFill>
                  <a:srgbClr val="000000"/>
                </a:solidFill>
                <a:latin typeface="Comic Sans MS" panose="030F0702030302020204" pitchFamily="66" charset="0"/>
              </a:rPr>
              <a:t>inflamación</a:t>
            </a:r>
            <a:r>
              <a:rPr lang="en-US" sz="1600" b="1" dirty="0" smtClean="0">
                <a:solidFill>
                  <a:srgbClr val="000000"/>
                </a:solidFill>
                <a:latin typeface="Comic Sans MS" panose="030F0702030302020204" pitchFamily="66" charset="0"/>
              </a:rPr>
              <a:t>. </a:t>
            </a:r>
            <a:endParaRPr lang="es-VE" sz="1600" b="1" dirty="0">
              <a:latin typeface="Comic Sans MS" panose="030F0702030302020204" pitchFamily="66" charset="0"/>
            </a:endParaRPr>
          </a:p>
        </p:txBody>
      </p:sp>
      <p:sp>
        <p:nvSpPr>
          <p:cNvPr id="6" name="2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Rectángulo 6"/>
          <p:cNvSpPr/>
          <p:nvPr/>
        </p:nvSpPr>
        <p:spPr>
          <a:xfrm>
            <a:off x="1336772" y="1064930"/>
            <a:ext cx="6617530" cy="707886"/>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000" dirty="0" err="1" smtClean="0">
                <a:latin typeface="Comic Sans MS" panose="030F0702030302020204" pitchFamily="66" charset="0"/>
              </a:rPr>
              <a:t>Efectos</a:t>
            </a:r>
            <a:r>
              <a:rPr lang="en-US" sz="2000" dirty="0" smtClean="0">
                <a:latin typeface="Comic Sans MS" panose="030F0702030302020204" pitchFamily="66" charset="0"/>
              </a:rPr>
              <a:t> </a:t>
            </a:r>
            <a:r>
              <a:rPr lang="en-US" sz="2000" dirty="0" err="1" smtClean="0">
                <a:latin typeface="Comic Sans MS" panose="030F0702030302020204" pitchFamily="66" charset="0"/>
              </a:rPr>
              <a:t>microbianos</a:t>
            </a:r>
            <a:r>
              <a:rPr lang="en-US" sz="2000" dirty="0" smtClean="0">
                <a:latin typeface="Comic Sans MS" panose="030F0702030302020204" pitchFamily="66" charset="0"/>
              </a:rPr>
              <a:t> </a:t>
            </a:r>
            <a:r>
              <a:rPr lang="en-US" sz="2000" dirty="0" err="1">
                <a:latin typeface="Comic Sans MS" panose="030F0702030302020204" pitchFamily="66" charset="0"/>
              </a:rPr>
              <a:t>sobre</a:t>
            </a:r>
            <a:r>
              <a:rPr lang="en-US" sz="2000" dirty="0">
                <a:latin typeface="Comic Sans MS" panose="030F0702030302020204" pitchFamily="66" charset="0"/>
              </a:rPr>
              <a:t> </a:t>
            </a:r>
            <a:r>
              <a:rPr lang="en-US" sz="2000" dirty="0" err="1">
                <a:latin typeface="Comic Sans MS" panose="030F0702030302020204" pitchFamily="66" charset="0"/>
              </a:rPr>
              <a:t>metabolismo</a:t>
            </a:r>
            <a:r>
              <a:rPr lang="en-US" sz="2000" dirty="0">
                <a:latin typeface="Comic Sans MS" panose="030F0702030302020204" pitchFamily="66" charset="0"/>
              </a:rPr>
              <a:t> del </a:t>
            </a:r>
            <a:r>
              <a:rPr lang="en-US" sz="2000" dirty="0" err="1" smtClean="0">
                <a:latin typeface="Comic Sans MS" panose="030F0702030302020204" pitchFamily="66" charset="0"/>
              </a:rPr>
              <a:t>hospedero</a:t>
            </a:r>
            <a:r>
              <a:rPr lang="en-US" sz="2000" dirty="0" smtClean="0">
                <a:latin typeface="Comic Sans MS" panose="030F0702030302020204" pitchFamily="66" charset="0"/>
              </a:rPr>
              <a:t> </a:t>
            </a:r>
            <a:r>
              <a:rPr lang="en-US" sz="2000" dirty="0" err="1" smtClean="0">
                <a:latin typeface="Comic Sans MS" panose="030F0702030302020204" pitchFamily="66" charset="0"/>
              </a:rPr>
              <a:t>dependientes</a:t>
            </a:r>
            <a:r>
              <a:rPr lang="en-US" sz="2000" dirty="0" smtClean="0">
                <a:latin typeface="Comic Sans MS" panose="030F0702030302020204" pitchFamily="66" charset="0"/>
              </a:rPr>
              <a:t> e </a:t>
            </a:r>
            <a:r>
              <a:rPr lang="en-US" sz="2000" dirty="0" err="1" smtClean="0">
                <a:latin typeface="Comic Sans MS" panose="030F0702030302020204" pitchFamily="66" charset="0"/>
              </a:rPr>
              <a:t>independientes</a:t>
            </a:r>
            <a:r>
              <a:rPr lang="en-US" sz="2000" dirty="0" smtClean="0">
                <a:latin typeface="Comic Sans MS" panose="030F0702030302020204" pitchFamily="66" charset="0"/>
              </a:rPr>
              <a:t> de la </a:t>
            </a:r>
            <a:r>
              <a:rPr lang="en-US" sz="2000" dirty="0" err="1" smtClean="0">
                <a:latin typeface="Comic Sans MS" panose="030F0702030302020204" pitchFamily="66" charset="0"/>
              </a:rPr>
              <a:t>dieta</a:t>
            </a:r>
            <a:endParaRPr lang="en-US" sz="2000" dirty="0">
              <a:latin typeface="Comic Sans MS" panose="030F0702030302020204" pitchFamily="66" charset="0"/>
            </a:endParaRPr>
          </a:p>
        </p:txBody>
      </p:sp>
      <p:sp>
        <p:nvSpPr>
          <p:cNvPr id="8" name="6 CuadroTexto"/>
          <p:cNvSpPr txBox="1"/>
          <p:nvPr/>
        </p:nvSpPr>
        <p:spPr>
          <a:xfrm>
            <a:off x="179512" y="178916"/>
            <a:ext cx="603050"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IIB</a:t>
            </a:r>
            <a:r>
              <a:rPr lang="es-VE" sz="1200" dirty="0" smtClean="0">
                <a:solidFill>
                  <a:prstClr val="white"/>
                </a:solidFill>
                <a:latin typeface="Comic Sans MS" pitchFamily="66" charset="0"/>
              </a:rPr>
              <a:t>2</a:t>
            </a:r>
            <a:endParaRPr lang="es-VE" sz="1200" dirty="0">
              <a:solidFill>
                <a:prstClr val="white"/>
              </a:solidFill>
              <a:latin typeface="Comic Sans MS" pitchFamily="66" charset="0"/>
            </a:endParaRPr>
          </a:p>
        </p:txBody>
      </p:sp>
      <p:sp>
        <p:nvSpPr>
          <p:cNvPr id="9" name="4 CuadroTexto"/>
          <p:cNvSpPr txBox="1"/>
          <p:nvPr/>
        </p:nvSpPr>
        <p:spPr>
          <a:xfrm>
            <a:off x="207657" y="560733"/>
            <a:ext cx="1062462" cy="646331"/>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a:effectLst>
                  <a:outerShdw blurRad="38100" dist="38100" dir="2700000" algn="tl">
                    <a:srgbClr val="000000">
                      <a:alpha val="43137"/>
                    </a:srgbClr>
                  </a:outerShdw>
                </a:effectLst>
                <a:latin typeface="Comic Sans MS" pitchFamily="66" charset="0"/>
              </a:rPr>
              <a:t>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a:t>
            </a:r>
          </a:p>
          <a:p>
            <a:r>
              <a:rPr lang="es-VE" sz="1200" dirty="0" smtClean="0">
                <a:effectLst>
                  <a:outerShdw blurRad="38100" dist="38100" dir="2700000" algn="tl">
                    <a:srgbClr val="000000">
                      <a:alpha val="43137"/>
                    </a:srgbClr>
                  </a:outerShdw>
                </a:effectLst>
                <a:latin typeface="Comic Sans MS" pitchFamily="66" charset="0"/>
              </a:rPr>
              <a:t>Metabólicas </a:t>
            </a:r>
          </a:p>
        </p:txBody>
      </p:sp>
    </p:spTree>
    <p:extLst>
      <p:ext uri="{BB962C8B-B14F-4D97-AF65-F5344CB8AC3E}">
        <p14:creationId xmlns:p14="http://schemas.microsoft.com/office/powerpoint/2010/main" val="1370684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CuadroTexto 4"/>
          <p:cNvSpPr txBox="1"/>
          <p:nvPr/>
        </p:nvSpPr>
        <p:spPr>
          <a:xfrm>
            <a:off x="5436096" y="5229200"/>
            <a:ext cx="1965603" cy="646331"/>
          </a:xfrm>
          <a:prstGeom prst="rect">
            <a:avLst/>
          </a:prstGeom>
          <a:noFill/>
        </p:spPr>
        <p:txBody>
          <a:bodyPr wrap="none" rtlCol="0">
            <a:spAutoFit/>
          </a:bodyPr>
          <a:lstStyle/>
          <a:p>
            <a:r>
              <a:rPr lang="es-VE" dirty="0" smtClean="0">
                <a:solidFill>
                  <a:schemeClr val="bg1"/>
                </a:solidFill>
                <a:latin typeface="Comic Sans MS" panose="030F0702030302020204" pitchFamily="66" charset="0"/>
              </a:rPr>
              <a:t>Julio 7, </a:t>
            </a:r>
            <a:r>
              <a:rPr lang="es-VE" b="1" dirty="0" smtClean="0">
                <a:solidFill>
                  <a:schemeClr val="bg1"/>
                </a:solidFill>
                <a:latin typeface="Comic Sans MS" panose="030F0702030302020204" pitchFamily="66" charset="0"/>
              </a:rPr>
              <a:t>2016</a:t>
            </a:r>
          </a:p>
          <a:p>
            <a:r>
              <a:rPr lang="es-VE" dirty="0" err="1" smtClean="0">
                <a:solidFill>
                  <a:schemeClr val="bg1"/>
                </a:solidFill>
                <a:latin typeface="Comic Sans MS" panose="030F0702030302020204" pitchFamily="66" charset="0"/>
              </a:rPr>
              <a:t>Vol</a:t>
            </a:r>
            <a:r>
              <a:rPr lang="es-VE" dirty="0" smtClean="0">
                <a:solidFill>
                  <a:schemeClr val="bg1"/>
                </a:solidFill>
                <a:latin typeface="Comic Sans MS" panose="030F0702030302020204" pitchFamily="66" charset="0"/>
              </a:rPr>
              <a:t> 535 Nº 7610</a:t>
            </a:r>
            <a:endParaRPr lang="es-VE" dirty="0">
              <a:solidFill>
                <a:schemeClr val="bg1"/>
              </a:solidFill>
              <a:latin typeface="Comic Sans MS" panose="030F0702030302020204" pitchFamily="66" charset="0"/>
            </a:endParaRPr>
          </a:p>
        </p:txBody>
      </p:sp>
      <p:sp>
        <p:nvSpPr>
          <p:cNvPr id="6" name="10 CuadroTexto"/>
          <p:cNvSpPr txBox="1"/>
          <p:nvPr/>
        </p:nvSpPr>
        <p:spPr>
          <a:xfrm>
            <a:off x="6602000" y="6611779"/>
            <a:ext cx="2408032" cy="246221"/>
          </a:xfrm>
          <a:prstGeom prst="rect">
            <a:avLst/>
          </a:prstGeom>
          <a:noFill/>
        </p:spPr>
        <p:txBody>
          <a:bodyPr wrap="none" rtlCol="0">
            <a:spAutoFit/>
          </a:bodyPr>
          <a:lstStyle/>
          <a:p>
            <a:r>
              <a:rPr lang="es-VE" sz="1000" dirty="0" smtClean="0">
                <a:solidFill>
                  <a:schemeClr val="tx1">
                    <a:lumMod val="50000"/>
                    <a:lumOff val="50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50000"/>
                  <a:lumOff val="50000"/>
                </a:schemeClr>
              </a:solidFill>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9592" y="88367"/>
            <a:ext cx="4320480" cy="6646522"/>
          </a:xfrm>
          <a:prstGeom prst="rect">
            <a:avLst/>
          </a:prstGeom>
        </p:spPr>
      </p:pic>
      <p:sp>
        <p:nvSpPr>
          <p:cNvPr id="2" name="Rectángulo 1"/>
          <p:cNvSpPr/>
          <p:nvPr/>
        </p:nvSpPr>
        <p:spPr>
          <a:xfrm rot="5400000">
            <a:off x="4123832" y="5749376"/>
            <a:ext cx="1330303" cy="289951"/>
          </a:xfrm>
          <a:prstGeom prst="rect">
            <a:avLst/>
          </a:prstGeom>
        </p:spPr>
        <p:txBody>
          <a:bodyPr wrap="square">
            <a:spAutoFit/>
          </a:bodyPr>
          <a:lstStyle/>
          <a:p>
            <a:pPr>
              <a:lnSpc>
                <a:spcPct val="107000"/>
              </a:lnSpc>
              <a:spcAft>
                <a:spcPts val="0"/>
              </a:spcAft>
            </a:pPr>
            <a:r>
              <a:rPr lang="en-US" sz="1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Jessica </a:t>
            </a:r>
            <a:r>
              <a:rPr lang="en-US" sz="12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Forter</a:t>
            </a:r>
            <a:endParaRPr lang="es-VE"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0498191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852042"/>
            <a:ext cx="8569484" cy="3953222"/>
          </a:xfrm>
          <a:prstGeom prst="rect">
            <a:avLst/>
          </a:prstGeom>
        </p:spPr>
      </p:pic>
      <p:sp>
        <p:nvSpPr>
          <p:cNvPr id="5" name="2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6" name="Rectángulo 5"/>
          <p:cNvSpPr/>
          <p:nvPr/>
        </p:nvSpPr>
        <p:spPr>
          <a:xfrm>
            <a:off x="1655676" y="5805264"/>
            <a:ext cx="5832648" cy="430887"/>
          </a:xfrm>
          <a:prstGeom prst="rect">
            <a:avLst/>
          </a:prstGeom>
        </p:spPr>
        <p:txBody>
          <a:bodyPr wrap="square">
            <a:spAutoFit/>
          </a:bodyPr>
          <a:lstStyle/>
          <a:p>
            <a:pPr algn="ctr"/>
            <a:r>
              <a:rPr lang="es-VE" sz="1100" dirty="0" smtClean="0">
                <a:latin typeface="Times New Roman" panose="02020603050405020304" pitchFamily="18" charset="0"/>
                <a:cs typeface="Times New Roman" panose="02020603050405020304" pitchFamily="18" charset="0"/>
              </a:rPr>
              <a:t>V. </a:t>
            </a:r>
            <a:r>
              <a:rPr lang="es-VE" sz="1100" dirty="0" err="1" smtClean="0">
                <a:latin typeface="Times New Roman" panose="02020603050405020304" pitchFamily="18" charset="0"/>
                <a:cs typeface="Times New Roman" panose="02020603050405020304" pitchFamily="18" charset="0"/>
              </a:rPr>
              <a:t>Tremaroli</a:t>
            </a:r>
            <a:r>
              <a:rPr lang="es-VE" sz="1100" dirty="0" smtClean="0">
                <a:latin typeface="Times New Roman" panose="02020603050405020304" pitchFamily="18" charset="0"/>
                <a:cs typeface="Times New Roman" panose="02020603050405020304" pitchFamily="18" charset="0"/>
              </a:rPr>
              <a:t>, F. </a:t>
            </a:r>
            <a:r>
              <a:rPr lang="es-VE" sz="1100" dirty="0" err="1" smtClean="0">
                <a:latin typeface="Times New Roman" panose="02020603050405020304" pitchFamily="18" charset="0"/>
                <a:cs typeface="Times New Roman" panose="02020603050405020304" pitchFamily="18" charset="0"/>
              </a:rPr>
              <a:t>Backhed</a:t>
            </a:r>
            <a:r>
              <a:rPr lang="es-VE" sz="1100" dirty="0" smtClean="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Functional interactions between the gut microbiota and host </a:t>
            </a:r>
            <a:r>
              <a:rPr lang="en-US" sz="1100" i="1" dirty="0" smtClean="0">
                <a:latin typeface="Times New Roman" panose="02020603050405020304" pitchFamily="18" charset="0"/>
                <a:cs typeface="Times New Roman" panose="02020603050405020304" pitchFamily="18" charset="0"/>
              </a:rPr>
              <a:t>metabolism. </a:t>
            </a:r>
            <a:r>
              <a:rPr lang="es-VE" sz="1100" dirty="0" err="1" smtClean="0">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2012 ;489:242–249 </a:t>
            </a:r>
            <a:endParaRPr lang="es-VE" sz="1100" dirty="0">
              <a:latin typeface="Times New Roman" panose="02020603050405020304" pitchFamily="18" charset="0"/>
              <a:cs typeface="Times New Roman" panose="02020603050405020304" pitchFamily="18" charset="0"/>
            </a:endParaRPr>
          </a:p>
        </p:txBody>
      </p:sp>
      <p:sp>
        <p:nvSpPr>
          <p:cNvPr id="7" name="Rectángulo 6"/>
          <p:cNvSpPr/>
          <p:nvPr/>
        </p:nvSpPr>
        <p:spPr>
          <a:xfrm>
            <a:off x="1264196" y="669974"/>
            <a:ext cx="6615608" cy="707886"/>
          </a:xfrm>
          <a:prstGeom prst="rect">
            <a:avLst/>
          </a:prstGeom>
          <a:solidFill>
            <a:schemeClr val="accent6">
              <a:lumMod val="40000"/>
              <a:lumOff val="60000"/>
            </a:schemeClr>
          </a:solidFill>
        </p:spPr>
        <p:txBody>
          <a:bodyPr wrap="square">
            <a:spAutoFit/>
          </a:bodyPr>
          <a:lstStyle/>
          <a:p>
            <a:pPr algn="ctr"/>
            <a:r>
              <a:rPr lang="en-US" sz="2000" dirty="0" err="1" smtClean="0">
                <a:solidFill>
                  <a:srgbClr val="000000"/>
                </a:solidFill>
                <a:latin typeface="Comic Sans MS" panose="030F0702030302020204" pitchFamily="66" charset="0"/>
              </a:rPr>
              <a:t>Mecanismos</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inmune</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innatos</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microbianos</a:t>
            </a:r>
            <a:r>
              <a:rPr lang="en-US" sz="2000" dirty="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afectan</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metabolismo</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hospedero</a:t>
            </a:r>
            <a:r>
              <a:rPr lang="en-US" sz="2000" dirty="0" smtClean="0">
                <a:solidFill>
                  <a:srgbClr val="000000"/>
                </a:solidFill>
                <a:latin typeface="Comic Sans MS" panose="030F0702030302020204" pitchFamily="66" charset="0"/>
              </a:rPr>
              <a:t> en </a:t>
            </a:r>
            <a:r>
              <a:rPr lang="en-US" sz="2000" dirty="0" err="1" smtClean="0">
                <a:solidFill>
                  <a:srgbClr val="000000"/>
                </a:solidFill>
                <a:latin typeface="Comic Sans MS" panose="030F0702030302020204" pitchFamily="66" charset="0"/>
              </a:rPr>
              <a:t>intestino</a:t>
            </a:r>
            <a:r>
              <a:rPr lang="en-US" sz="2000" dirty="0" smtClean="0">
                <a:solidFill>
                  <a:srgbClr val="000000"/>
                </a:solidFill>
                <a:latin typeface="Comic Sans MS" panose="030F0702030302020204" pitchFamily="66" charset="0"/>
              </a:rPr>
              <a:t> e </a:t>
            </a:r>
            <a:r>
              <a:rPr lang="en-US" sz="2000" dirty="0" err="1" smtClean="0">
                <a:solidFill>
                  <a:srgbClr val="000000"/>
                </a:solidFill>
                <a:latin typeface="Comic Sans MS" panose="030F0702030302020204" pitchFamily="66" charset="0"/>
              </a:rPr>
              <a:t>hígado</a:t>
            </a:r>
            <a:endParaRPr lang="es-VE" sz="2000" dirty="0">
              <a:latin typeface="Comic Sans MS" panose="030F0702030302020204" pitchFamily="66" charset="0"/>
            </a:endParaRPr>
          </a:p>
        </p:txBody>
      </p:sp>
      <p:sp>
        <p:nvSpPr>
          <p:cNvPr id="2" name="Rectángulo 1"/>
          <p:cNvSpPr/>
          <p:nvPr/>
        </p:nvSpPr>
        <p:spPr>
          <a:xfrm>
            <a:off x="899592" y="2383950"/>
            <a:ext cx="756084" cy="138688"/>
          </a:xfrm>
          <a:prstGeom prst="rect">
            <a:avLst/>
          </a:prstGeom>
          <a:solidFill>
            <a:srgbClr val="D6C1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899592" y="2719632"/>
            <a:ext cx="756084" cy="138688"/>
          </a:xfrm>
          <a:prstGeom prst="rect">
            <a:avLst/>
          </a:prstGeom>
          <a:solidFill>
            <a:srgbClr val="CBB1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Rectángulo 15"/>
          <p:cNvSpPr/>
          <p:nvPr/>
        </p:nvSpPr>
        <p:spPr>
          <a:xfrm>
            <a:off x="886154" y="3103332"/>
            <a:ext cx="756084" cy="138688"/>
          </a:xfrm>
          <a:prstGeom prst="rect">
            <a:avLst/>
          </a:prstGeom>
          <a:solidFill>
            <a:srgbClr val="B691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603758" y="3424478"/>
            <a:ext cx="1091739" cy="269450"/>
          </a:xfrm>
          <a:prstGeom prst="rect">
            <a:avLst/>
          </a:prstGeom>
          <a:solidFill>
            <a:srgbClr val="A48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a:off x="1514858" y="3406173"/>
            <a:ext cx="281635" cy="211430"/>
          </a:xfrm>
          <a:prstGeom prst="rect">
            <a:avLst/>
          </a:prstGeom>
          <a:solidFill>
            <a:srgbClr val="A48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653905" y="3339392"/>
            <a:ext cx="1157689" cy="523220"/>
          </a:xfrm>
          <a:prstGeom prst="rect">
            <a:avLst/>
          </a:prstGeom>
          <a:noFill/>
        </p:spPr>
        <p:txBody>
          <a:bodyPr wrap="none" rtlCol="0">
            <a:spAutoFit/>
          </a:bodyPr>
          <a:lstStyle/>
          <a:p>
            <a:r>
              <a:rPr lang="es-VE" sz="1400" dirty="0" smtClean="0">
                <a:latin typeface="Comic Sans MS" panose="030F0702030302020204" pitchFamily="66" charset="0"/>
              </a:rPr>
              <a:t>LPS y ADN </a:t>
            </a:r>
          </a:p>
          <a:p>
            <a:r>
              <a:rPr lang="es-VE" sz="1400" dirty="0" smtClean="0">
                <a:latin typeface="Comic Sans MS" panose="030F0702030302020204" pitchFamily="66" charset="0"/>
              </a:rPr>
              <a:t>microbiano</a:t>
            </a:r>
            <a:endParaRPr lang="es-VE" sz="1400" dirty="0">
              <a:latin typeface="Comic Sans MS" panose="030F0702030302020204" pitchFamily="66" charset="0"/>
            </a:endParaRPr>
          </a:p>
        </p:txBody>
      </p:sp>
      <p:sp>
        <p:nvSpPr>
          <p:cNvPr id="12" name="CuadroTexto 11"/>
          <p:cNvSpPr txBox="1"/>
          <p:nvPr/>
        </p:nvSpPr>
        <p:spPr>
          <a:xfrm>
            <a:off x="886154" y="3022071"/>
            <a:ext cx="833883" cy="307777"/>
          </a:xfrm>
          <a:prstGeom prst="rect">
            <a:avLst/>
          </a:prstGeom>
          <a:noFill/>
        </p:spPr>
        <p:txBody>
          <a:bodyPr wrap="none" rtlCol="0">
            <a:spAutoFit/>
          </a:bodyPr>
          <a:lstStyle/>
          <a:p>
            <a:r>
              <a:rPr lang="es-VE" sz="1400" dirty="0" smtClean="0">
                <a:latin typeface="Comic Sans MS" panose="030F0702030302020204" pitchFamily="66" charset="0"/>
              </a:rPr>
              <a:t>TLR4/9</a:t>
            </a:r>
            <a:endParaRPr lang="es-VE" sz="1400" dirty="0">
              <a:latin typeface="Comic Sans MS" panose="030F0702030302020204" pitchFamily="66" charset="0"/>
            </a:endParaRPr>
          </a:p>
        </p:txBody>
      </p:sp>
      <p:sp>
        <p:nvSpPr>
          <p:cNvPr id="13" name="CuadroTexto 12"/>
          <p:cNvSpPr txBox="1"/>
          <p:nvPr/>
        </p:nvSpPr>
        <p:spPr>
          <a:xfrm>
            <a:off x="963847" y="2657309"/>
            <a:ext cx="678391" cy="307777"/>
          </a:xfrm>
          <a:prstGeom prst="rect">
            <a:avLst/>
          </a:prstGeom>
          <a:noFill/>
        </p:spPr>
        <p:txBody>
          <a:bodyPr wrap="none" rtlCol="0">
            <a:spAutoFit/>
          </a:bodyPr>
          <a:lstStyle/>
          <a:p>
            <a:r>
              <a:rPr lang="es-VE" sz="1400" dirty="0" err="1" smtClean="0">
                <a:latin typeface="Comic Sans MS" panose="030F0702030302020204" pitchFamily="66" charset="0"/>
              </a:rPr>
              <a:t>TNF</a:t>
            </a:r>
            <a:r>
              <a:rPr lang="es-VE" sz="1400" dirty="0" err="1" smtClean="0">
                <a:latin typeface="Symbol" panose="05050102010706020507" pitchFamily="18" charset="2"/>
              </a:rPr>
              <a:t>a</a:t>
            </a:r>
            <a:endParaRPr lang="es-VE" sz="1400" dirty="0">
              <a:latin typeface="Symbol" panose="05050102010706020507" pitchFamily="18" charset="2"/>
            </a:endParaRPr>
          </a:p>
        </p:txBody>
      </p:sp>
      <p:sp>
        <p:nvSpPr>
          <p:cNvPr id="14" name="CuadroTexto 13"/>
          <p:cNvSpPr txBox="1"/>
          <p:nvPr/>
        </p:nvSpPr>
        <p:spPr>
          <a:xfrm>
            <a:off x="747579" y="2273800"/>
            <a:ext cx="1252266" cy="276999"/>
          </a:xfrm>
          <a:prstGeom prst="rect">
            <a:avLst/>
          </a:prstGeom>
          <a:solidFill>
            <a:schemeClr val="accent2">
              <a:lumMod val="20000"/>
              <a:lumOff val="80000"/>
            </a:schemeClr>
          </a:solidFill>
        </p:spPr>
        <p:txBody>
          <a:bodyPr wrap="none" rtlCol="0">
            <a:spAutoFit/>
          </a:bodyPr>
          <a:lstStyle/>
          <a:p>
            <a:r>
              <a:rPr lang="es-VE" sz="1200" dirty="0" smtClean="0">
                <a:effectLst>
                  <a:outerShdw blurRad="38100" dist="38100" dir="2700000" algn="tl">
                    <a:srgbClr val="000000">
                      <a:alpha val="43137"/>
                    </a:srgbClr>
                  </a:outerShdw>
                </a:effectLst>
                <a:latin typeface="Comic Sans MS" panose="030F0702030302020204" pitchFamily="66" charset="0"/>
              </a:rPr>
              <a:t>NAFLD/NASH</a:t>
            </a:r>
            <a:endParaRPr lang="es-VE" sz="1200" dirty="0">
              <a:effectLst>
                <a:outerShdw blurRad="38100" dist="38100" dir="2700000" algn="tl">
                  <a:srgbClr val="000000">
                    <a:alpha val="43137"/>
                  </a:srgbClr>
                </a:outerShdw>
              </a:effectLst>
              <a:latin typeface="Comic Sans MS" panose="030F0702030302020204" pitchFamily="66" charset="0"/>
            </a:endParaRPr>
          </a:p>
        </p:txBody>
      </p:sp>
      <p:sp>
        <p:nvSpPr>
          <p:cNvPr id="3" name="Rectángulo 2"/>
          <p:cNvSpPr/>
          <p:nvPr/>
        </p:nvSpPr>
        <p:spPr>
          <a:xfrm>
            <a:off x="7020272" y="5445224"/>
            <a:ext cx="1080120" cy="326391"/>
          </a:xfrm>
          <a:prstGeom prst="rect">
            <a:avLst/>
          </a:prstGeom>
          <a:solidFill>
            <a:srgbClr val="F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CuadroTexto 8"/>
          <p:cNvSpPr txBox="1"/>
          <p:nvPr/>
        </p:nvSpPr>
        <p:spPr>
          <a:xfrm>
            <a:off x="6531845" y="5480662"/>
            <a:ext cx="1792478" cy="276999"/>
          </a:xfrm>
          <a:prstGeom prst="rect">
            <a:avLst/>
          </a:prstGeom>
          <a:solidFill>
            <a:schemeClr val="accent2">
              <a:lumMod val="20000"/>
              <a:lumOff val="80000"/>
            </a:schemeClr>
          </a:solidFill>
        </p:spPr>
        <p:txBody>
          <a:bodyPr wrap="none" rtlCol="0">
            <a:spAutoFit/>
          </a:bodyPr>
          <a:lstStyle/>
          <a:p>
            <a:r>
              <a:rPr lang="es-VE" sz="1200" dirty="0" smtClean="0">
                <a:latin typeface="Comic Sans MS" panose="030F0702030302020204" pitchFamily="66" charset="0"/>
              </a:rPr>
              <a:t>LPS y ADN microbiano</a:t>
            </a:r>
            <a:endParaRPr lang="es-VE" sz="1200" dirty="0">
              <a:latin typeface="Comic Sans MS" panose="030F0702030302020204" pitchFamily="66" charset="0"/>
            </a:endParaRPr>
          </a:p>
        </p:txBody>
      </p:sp>
      <p:sp>
        <p:nvSpPr>
          <p:cNvPr id="19" name="Rectángulo 18"/>
          <p:cNvSpPr/>
          <p:nvPr/>
        </p:nvSpPr>
        <p:spPr>
          <a:xfrm>
            <a:off x="6656278" y="1962826"/>
            <a:ext cx="1664091" cy="122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6869521" y="1884345"/>
            <a:ext cx="1072730" cy="646331"/>
          </a:xfrm>
          <a:prstGeom prst="rect">
            <a:avLst/>
          </a:prstGeom>
          <a:noFill/>
        </p:spPr>
        <p:txBody>
          <a:bodyPr wrap="none" rtlCol="0">
            <a:spAutoFit/>
          </a:bodyPr>
          <a:lstStyle/>
          <a:p>
            <a:pPr algn="ctr"/>
            <a:r>
              <a:rPr lang="es-VE" sz="1200" dirty="0" smtClean="0">
                <a:latin typeface="Comic Sans MS" panose="030F0702030302020204" pitchFamily="66" charset="0"/>
              </a:rPr>
              <a:t>Microbiota </a:t>
            </a:r>
          </a:p>
          <a:p>
            <a:pPr algn="ctr"/>
            <a:r>
              <a:rPr lang="es-VE" sz="1200" dirty="0" smtClean="0">
                <a:latin typeface="Comic Sans MS" panose="030F0702030302020204" pitchFamily="66" charset="0"/>
              </a:rPr>
              <a:t>composición </a:t>
            </a:r>
          </a:p>
          <a:p>
            <a:pPr algn="ctr"/>
            <a:r>
              <a:rPr lang="es-VE" sz="1200" dirty="0" err="1" smtClean="0">
                <a:latin typeface="Comic Sans MS" panose="030F0702030302020204" pitchFamily="66" charset="0"/>
              </a:rPr>
              <a:t>alteradaC</a:t>
            </a:r>
            <a:endParaRPr lang="es-VE" sz="1200" dirty="0">
              <a:latin typeface="Comic Sans MS" panose="030F0702030302020204" pitchFamily="66" charset="0"/>
            </a:endParaRPr>
          </a:p>
        </p:txBody>
      </p:sp>
      <p:sp>
        <p:nvSpPr>
          <p:cNvPr id="20" name="Rectángulo 19"/>
          <p:cNvSpPr/>
          <p:nvPr/>
        </p:nvSpPr>
        <p:spPr>
          <a:xfrm>
            <a:off x="6592759" y="3500438"/>
            <a:ext cx="571529" cy="175747"/>
          </a:xfrm>
          <a:prstGeom prst="rect">
            <a:avLst/>
          </a:prstGeom>
          <a:solidFill>
            <a:srgbClr val="F4C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7594039" y="3559020"/>
            <a:ext cx="571529" cy="117165"/>
          </a:xfrm>
          <a:prstGeom prst="rect">
            <a:avLst/>
          </a:prstGeom>
          <a:solidFill>
            <a:srgbClr val="F4C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7020272" y="3853866"/>
            <a:ext cx="288032" cy="173613"/>
          </a:xfrm>
          <a:prstGeom prst="rect">
            <a:avLst/>
          </a:prstGeom>
          <a:solidFill>
            <a:srgbClr val="F4C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Rectángulo 22"/>
          <p:cNvSpPr/>
          <p:nvPr/>
        </p:nvSpPr>
        <p:spPr>
          <a:xfrm>
            <a:off x="7740352" y="3853866"/>
            <a:ext cx="720080" cy="173613"/>
          </a:xfrm>
          <a:prstGeom prst="rect">
            <a:avLst/>
          </a:prstGeom>
          <a:solidFill>
            <a:srgbClr val="F4C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Rectángulo 23"/>
          <p:cNvSpPr/>
          <p:nvPr/>
        </p:nvSpPr>
        <p:spPr>
          <a:xfrm>
            <a:off x="6592759" y="3500438"/>
            <a:ext cx="571529" cy="117165"/>
          </a:xfrm>
          <a:prstGeom prst="rect">
            <a:avLst/>
          </a:prstGeom>
          <a:solidFill>
            <a:srgbClr val="F4C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CuadroTexto 24"/>
          <p:cNvSpPr txBox="1"/>
          <p:nvPr/>
        </p:nvSpPr>
        <p:spPr>
          <a:xfrm>
            <a:off x="6464603" y="3472050"/>
            <a:ext cx="941283" cy="307777"/>
          </a:xfrm>
          <a:prstGeom prst="rect">
            <a:avLst/>
          </a:prstGeom>
          <a:noFill/>
        </p:spPr>
        <p:txBody>
          <a:bodyPr wrap="none" rtlCol="0">
            <a:spAutoFit/>
          </a:bodyPr>
          <a:lstStyle/>
          <a:p>
            <a:r>
              <a:rPr lang="es-VE" sz="1400" dirty="0" smtClean="0">
                <a:latin typeface="Comic Sans MS" panose="030F0702030302020204" pitchFamily="66" charset="0"/>
              </a:rPr>
              <a:t>NLPR3/6</a:t>
            </a:r>
            <a:endParaRPr lang="es-VE" sz="1400" dirty="0">
              <a:latin typeface="Symbol" panose="05050102010706020507" pitchFamily="18" charset="2"/>
            </a:endParaRPr>
          </a:p>
        </p:txBody>
      </p:sp>
      <p:sp>
        <p:nvSpPr>
          <p:cNvPr id="26" name="CuadroTexto 25"/>
          <p:cNvSpPr txBox="1"/>
          <p:nvPr/>
        </p:nvSpPr>
        <p:spPr>
          <a:xfrm>
            <a:off x="6889482" y="3773214"/>
            <a:ext cx="548548" cy="261610"/>
          </a:xfrm>
          <a:prstGeom prst="rect">
            <a:avLst/>
          </a:prstGeom>
          <a:noFill/>
        </p:spPr>
        <p:txBody>
          <a:bodyPr wrap="none" rtlCol="0">
            <a:spAutoFit/>
          </a:bodyPr>
          <a:lstStyle/>
          <a:p>
            <a:r>
              <a:rPr lang="es-VE" sz="1100" dirty="0" smtClean="0">
                <a:latin typeface="Comic Sans MS" panose="030F0702030302020204" pitchFamily="66" charset="0"/>
              </a:rPr>
              <a:t>IL-18</a:t>
            </a:r>
            <a:endParaRPr lang="es-VE" sz="1100" dirty="0">
              <a:latin typeface="Symbol" panose="05050102010706020507" pitchFamily="18" charset="2"/>
            </a:endParaRPr>
          </a:p>
        </p:txBody>
      </p:sp>
      <p:sp>
        <p:nvSpPr>
          <p:cNvPr id="27" name="CuadroTexto 26"/>
          <p:cNvSpPr txBox="1"/>
          <p:nvPr/>
        </p:nvSpPr>
        <p:spPr>
          <a:xfrm>
            <a:off x="7564541" y="3495227"/>
            <a:ext cx="607859" cy="307777"/>
          </a:xfrm>
          <a:prstGeom prst="rect">
            <a:avLst/>
          </a:prstGeom>
          <a:noFill/>
        </p:spPr>
        <p:txBody>
          <a:bodyPr wrap="none" rtlCol="0">
            <a:spAutoFit/>
          </a:bodyPr>
          <a:lstStyle/>
          <a:p>
            <a:r>
              <a:rPr lang="es-VE" sz="1400" dirty="0" smtClean="0">
                <a:latin typeface="Comic Sans MS" panose="030F0702030302020204" pitchFamily="66" charset="0"/>
              </a:rPr>
              <a:t>CCL5</a:t>
            </a:r>
            <a:endParaRPr lang="es-VE" sz="1400" dirty="0">
              <a:latin typeface="Symbol" panose="05050102010706020507" pitchFamily="18" charset="2"/>
            </a:endParaRPr>
          </a:p>
        </p:txBody>
      </p:sp>
      <p:sp>
        <p:nvSpPr>
          <p:cNvPr id="28" name="CuadroTexto 27"/>
          <p:cNvSpPr txBox="1"/>
          <p:nvPr/>
        </p:nvSpPr>
        <p:spPr>
          <a:xfrm>
            <a:off x="7641062" y="3803004"/>
            <a:ext cx="1184940" cy="276999"/>
          </a:xfrm>
          <a:prstGeom prst="rect">
            <a:avLst/>
          </a:prstGeom>
          <a:noFill/>
        </p:spPr>
        <p:txBody>
          <a:bodyPr wrap="none" rtlCol="0">
            <a:spAutoFit/>
          </a:bodyPr>
          <a:lstStyle/>
          <a:p>
            <a:r>
              <a:rPr lang="es-VE" sz="1200" dirty="0" smtClean="0">
                <a:latin typeface="Comic Sans MS" panose="030F0702030302020204" pitchFamily="66" charset="0"/>
              </a:rPr>
              <a:t>Permeabilidad</a:t>
            </a:r>
            <a:endParaRPr lang="es-VE" sz="1200" dirty="0">
              <a:latin typeface="Symbol" panose="05050102010706020507" pitchFamily="18" charset="2"/>
            </a:endParaRPr>
          </a:p>
        </p:txBody>
      </p:sp>
    </p:spTree>
    <p:extLst>
      <p:ext uri="{BB962C8B-B14F-4D97-AF65-F5344CB8AC3E}">
        <p14:creationId xmlns:p14="http://schemas.microsoft.com/office/powerpoint/2010/main" val="699016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animBg="1"/>
      <p:bldP spid="9" grpId="0" animBg="1"/>
      <p:bldP spid="8" grpId="0"/>
      <p:bldP spid="25" grpId="0"/>
      <p:bldP spid="26" grpId="0"/>
      <p:bldP spid="27" grpId="0"/>
      <p:bldP spid="2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86404" y="1752352"/>
            <a:ext cx="6421288" cy="4154984"/>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sz="1600" b="1" dirty="0" smtClean="0">
                <a:solidFill>
                  <a:srgbClr val="000000"/>
                </a:solidFill>
                <a:latin typeface="Comic Sans MS" panose="030F0702030302020204" pitchFamily="66" charset="0"/>
              </a:rPr>
              <a:t>LPS </a:t>
            </a:r>
            <a:r>
              <a:rPr lang="en-US" sz="1600" b="1" dirty="0" err="1" smtClean="0">
                <a:solidFill>
                  <a:srgbClr val="000000"/>
                </a:solidFill>
                <a:latin typeface="Comic Sans MS" panose="030F0702030302020204" pitchFamily="66" charset="0"/>
              </a:rPr>
              <a:t>plasmático</a:t>
            </a:r>
            <a:r>
              <a:rPr lang="en-US" sz="1600" b="1"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aumenta</a:t>
            </a:r>
            <a:r>
              <a:rPr lang="en-US" sz="1600" dirty="0" smtClean="0">
                <a:solidFill>
                  <a:srgbClr val="000000"/>
                </a:solidFill>
                <a:latin typeface="Comic Sans MS" panose="030F0702030302020204" pitchFamily="66" charset="0"/>
              </a:rPr>
              <a:t> con </a:t>
            </a:r>
            <a:r>
              <a:rPr lang="en-US" sz="1600" b="1" dirty="0" err="1" smtClean="0">
                <a:solidFill>
                  <a:srgbClr val="000000"/>
                </a:solidFill>
                <a:latin typeface="Comic Sans MS" panose="030F0702030302020204" pitchFamily="66" charset="0"/>
              </a:rPr>
              <a:t>ingesta</a:t>
            </a:r>
            <a:r>
              <a:rPr lang="en-US" sz="1600" b="1"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alta</a:t>
            </a:r>
            <a:r>
              <a:rPr lang="en-US" sz="1600" b="1" dirty="0" smtClean="0">
                <a:solidFill>
                  <a:srgbClr val="000000"/>
                </a:solidFill>
                <a:latin typeface="Comic Sans MS" panose="030F0702030302020204" pitchFamily="66" charset="0"/>
              </a:rPr>
              <a:t> en </a:t>
            </a:r>
            <a:r>
              <a:rPr lang="en-US" sz="1600" b="1" dirty="0" err="1" smtClean="0">
                <a:solidFill>
                  <a:srgbClr val="000000"/>
                </a:solidFill>
                <a:latin typeface="Comic Sans MS" panose="030F0702030302020204" pitchFamily="66" charset="0"/>
              </a:rPr>
              <a:t>grasa</a:t>
            </a:r>
            <a:r>
              <a:rPr lang="en-US" sz="1600" dirty="0" smtClean="0">
                <a:solidFill>
                  <a:srgbClr val="000000"/>
                </a:solidFill>
                <a:latin typeface="Comic Sans MS" panose="030F0702030302020204" pitchFamily="66" charset="0"/>
              </a:rPr>
              <a:t>, y </a:t>
            </a:r>
            <a:r>
              <a:rPr lang="en-US" sz="1600" dirty="0" err="1" smtClean="0">
                <a:solidFill>
                  <a:srgbClr val="000000"/>
                </a:solidFill>
                <a:latin typeface="Comic Sans MS" panose="030F0702030302020204" pitchFamily="66" charset="0"/>
              </a:rPr>
              <a:t>aquellos</a:t>
            </a:r>
            <a:r>
              <a:rPr lang="en-US" sz="1600" dirty="0" smtClean="0">
                <a:solidFill>
                  <a:srgbClr val="000000"/>
                </a:solidFill>
                <a:latin typeface="Comic Sans MS" panose="030F0702030302020204" pitchFamily="66" charset="0"/>
              </a:rPr>
              <a:t> con </a:t>
            </a:r>
            <a:r>
              <a:rPr lang="en-US" sz="1600" b="1" dirty="0" err="1" smtClean="0">
                <a:solidFill>
                  <a:srgbClr val="000000"/>
                </a:solidFill>
                <a:latin typeface="Comic Sans MS" panose="030F0702030302020204" pitchFamily="66" charset="0"/>
              </a:rPr>
              <a:t>alta</a:t>
            </a:r>
            <a:r>
              <a:rPr lang="en-US" sz="1600" b="1"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adiposidad</a:t>
            </a:r>
            <a:r>
              <a:rPr lang="en-US" sz="1600" b="1" dirty="0" smtClean="0">
                <a:solidFill>
                  <a:srgbClr val="000000"/>
                </a:solidFill>
                <a:latin typeface="Comic Sans MS" panose="030F0702030302020204" pitchFamily="66" charset="0"/>
              </a:rPr>
              <a:t> visceral </a:t>
            </a:r>
            <a:r>
              <a:rPr lang="en-US" sz="1600" dirty="0" err="1" smtClean="0">
                <a:solidFill>
                  <a:srgbClr val="000000"/>
                </a:solidFill>
                <a:latin typeface="Comic Sans MS" panose="030F0702030302020204" pitchFamily="66" charset="0"/>
              </a:rPr>
              <a:t>tienen</a:t>
            </a:r>
            <a:r>
              <a:rPr lang="en-US" sz="1600" dirty="0" smtClean="0">
                <a:solidFill>
                  <a:srgbClr val="000000"/>
                </a:solidFill>
                <a:latin typeface="Comic Sans MS" panose="030F0702030302020204" pitchFamily="66" charset="0"/>
              </a:rPr>
              <a:t> </a:t>
            </a:r>
            <a:r>
              <a:rPr lang="en-US" sz="1600" b="1" dirty="0" smtClean="0">
                <a:solidFill>
                  <a:srgbClr val="000000"/>
                </a:solidFill>
                <a:latin typeface="Comic Sans MS" panose="030F0702030302020204" pitchFamily="66" charset="0"/>
              </a:rPr>
              <a:t>altos </a:t>
            </a:r>
            <a:r>
              <a:rPr lang="en-US" sz="1600" b="1" dirty="0" err="1" smtClean="0">
                <a:solidFill>
                  <a:srgbClr val="000000"/>
                </a:solidFill>
                <a:latin typeface="Comic Sans MS" panose="030F0702030302020204" pitchFamily="66" charset="0"/>
              </a:rPr>
              <a:t>niveles</a:t>
            </a:r>
            <a:r>
              <a:rPr lang="en-US" sz="1600" b="1" dirty="0" smtClean="0">
                <a:solidFill>
                  <a:srgbClr val="000000"/>
                </a:solidFill>
                <a:latin typeface="Comic Sans MS" panose="030F0702030302020204" pitchFamily="66" charset="0"/>
              </a:rPr>
              <a:t> de ADN </a:t>
            </a:r>
            <a:r>
              <a:rPr lang="en-US" sz="1600" b="1" dirty="0" err="1" smtClean="0">
                <a:solidFill>
                  <a:srgbClr val="000000"/>
                </a:solidFill>
                <a:latin typeface="Comic Sans MS" panose="030F0702030302020204" pitchFamily="66" charset="0"/>
              </a:rPr>
              <a:t>microbiano</a:t>
            </a:r>
            <a:r>
              <a:rPr lang="en-US" sz="1600" b="1" dirty="0" smtClean="0">
                <a:solidFill>
                  <a:srgbClr val="000000"/>
                </a:solidFill>
                <a:latin typeface="Comic Sans MS" panose="030F0702030302020204" pitchFamily="66" charset="0"/>
              </a:rPr>
              <a:t> en </a:t>
            </a:r>
            <a:r>
              <a:rPr lang="en-US" sz="1600" b="1" dirty="0" err="1" smtClean="0">
                <a:solidFill>
                  <a:srgbClr val="000000"/>
                </a:solidFill>
                <a:latin typeface="Comic Sans MS" panose="030F0702030302020204" pitchFamily="66" charset="0"/>
              </a:rPr>
              <a:t>sangre</a:t>
            </a:r>
            <a:r>
              <a:rPr lang="en-US" sz="1600" dirty="0" smtClean="0">
                <a:solidFill>
                  <a:srgbClr val="000000"/>
                </a:solidFill>
                <a:latin typeface="Comic Sans MS" panose="030F0702030302020204" pitchFamily="66" charset="0"/>
              </a:rPr>
              <a:t>. </a:t>
            </a:r>
          </a:p>
          <a:p>
            <a:endParaRPr lang="en-US" sz="800" dirty="0">
              <a:solidFill>
                <a:srgbClr val="000000"/>
              </a:solidFill>
              <a:latin typeface="Comic Sans MS" panose="030F0702030302020204" pitchFamily="66" charset="0"/>
            </a:endParaRPr>
          </a:p>
          <a:p>
            <a:r>
              <a:rPr lang="en-US" sz="1600" b="1" dirty="0" smtClean="0">
                <a:solidFill>
                  <a:srgbClr val="000000"/>
                </a:solidFill>
                <a:latin typeface="Comic Sans MS" panose="030F0702030302020204" pitchFamily="66" charset="0"/>
              </a:rPr>
              <a:t>LPS y ADN </a:t>
            </a:r>
            <a:r>
              <a:rPr lang="en-US" sz="1600" b="1" dirty="0" err="1" smtClean="0">
                <a:solidFill>
                  <a:srgbClr val="000000"/>
                </a:solidFill>
                <a:latin typeface="Comic Sans MS" panose="030F0702030302020204" pitchFamily="66" charset="0"/>
              </a:rPr>
              <a:t>microbiano</a:t>
            </a:r>
            <a:r>
              <a:rPr lang="en-US" sz="1600" b="1"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parecen</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estar</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conectados</a:t>
            </a:r>
            <a:r>
              <a:rPr lang="en-US" sz="1600" dirty="0" smtClean="0">
                <a:solidFill>
                  <a:srgbClr val="000000"/>
                </a:solidFill>
                <a:latin typeface="Comic Sans MS" panose="030F0702030302020204" pitchFamily="66" charset="0"/>
              </a:rPr>
              <a:t> con </a:t>
            </a:r>
            <a:r>
              <a:rPr lang="en-US" sz="1600" b="1" dirty="0" err="1" smtClean="0">
                <a:solidFill>
                  <a:srgbClr val="000000"/>
                </a:solidFill>
                <a:latin typeface="Comic Sans MS" panose="030F0702030302020204" pitchFamily="66" charset="0"/>
              </a:rPr>
              <a:t>aumento</a:t>
            </a:r>
            <a:r>
              <a:rPr lang="en-US" sz="1600" b="1" dirty="0" smtClean="0">
                <a:solidFill>
                  <a:srgbClr val="000000"/>
                </a:solidFill>
                <a:latin typeface="Comic Sans MS" panose="030F0702030302020204" pitchFamily="66" charset="0"/>
              </a:rPr>
              <a:t> de </a:t>
            </a:r>
            <a:r>
              <a:rPr lang="en-US" sz="1600" b="1" dirty="0" err="1" smtClean="0">
                <a:solidFill>
                  <a:srgbClr val="000000"/>
                </a:solidFill>
                <a:latin typeface="Comic Sans MS" panose="030F0702030302020204" pitchFamily="66" charset="0"/>
              </a:rPr>
              <a:t>permeabilidad</a:t>
            </a:r>
            <a:r>
              <a:rPr lang="en-US" sz="1600" b="1" dirty="0" smtClean="0">
                <a:solidFill>
                  <a:srgbClr val="000000"/>
                </a:solidFill>
                <a:latin typeface="Comic Sans MS" panose="030F0702030302020204" pitchFamily="66" charset="0"/>
              </a:rPr>
              <a:t> intestinal</a:t>
            </a:r>
            <a:r>
              <a:rPr lang="en-US" sz="1600" dirty="0" smtClean="0">
                <a:solidFill>
                  <a:srgbClr val="000000"/>
                </a:solidFill>
                <a:latin typeface="Comic Sans MS" panose="030F0702030302020204" pitchFamily="66" charset="0"/>
              </a:rPr>
              <a:t>. </a:t>
            </a:r>
          </a:p>
          <a:p>
            <a:endParaRPr lang="en-US" sz="800" dirty="0" smtClean="0">
              <a:solidFill>
                <a:srgbClr val="000000"/>
              </a:solidFill>
              <a:latin typeface="Comic Sans MS" panose="030F0702030302020204" pitchFamily="66" charset="0"/>
            </a:endParaRPr>
          </a:p>
          <a:p>
            <a:r>
              <a:rPr lang="en-US" sz="1600" b="1" dirty="0" smtClean="0">
                <a:solidFill>
                  <a:srgbClr val="000000"/>
                </a:solidFill>
                <a:latin typeface="Comic Sans MS" panose="030F0702030302020204" pitchFamily="66" charset="0"/>
              </a:rPr>
              <a:t>NLPR3 y </a:t>
            </a:r>
            <a:r>
              <a:rPr lang="en-US" sz="1600" b="1" dirty="0">
                <a:solidFill>
                  <a:srgbClr val="000000"/>
                </a:solidFill>
                <a:latin typeface="Comic Sans MS" panose="030F0702030302020204" pitchFamily="66" charset="0"/>
              </a:rPr>
              <a:t>6 </a:t>
            </a:r>
            <a:r>
              <a:rPr lang="en-US" sz="1600" dirty="0" smtClean="0">
                <a:solidFill>
                  <a:srgbClr val="000000"/>
                </a:solidFill>
                <a:latin typeface="Comic Sans MS" panose="030F0702030302020204" pitchFamily="66" charset="0"/>
              </a:rPr>
              <a:t>son </a:t>
            </a:r>
            <a:r>
              <a:rPr lang="en-US" sz="1600" dirty="0" err="1" smtClean="0">
                <a:solidFill>
                  <a:srgbClr val="000000"/>
                </a:solidFill>
                <a:latin typeface="Comic Sans MS" panose="030F0702030302020204" pitchFamily="66" charset="0"/>
              </a:rPr>
              <a:t>importantes</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reguladores</a:t>
            </a:r>
            <a:r>
              <a:rPr lang="en-US" sz="1600" dirty="0" smtClean="0">
                <a:solidFill>
                  <a:srgbClr val="000000"/>
                </a:solidFill>
                <a:latin typeface="Comic Sans MS" panose="030F0702030302020204" pitchFamily="66" charset="0"/>
              </a:rPr>
              <a:t> de la </a:t>
            </a:r>
            <a:r>
              <a:rPr lang="en-US" sz="1600" dirty="0" err="1" smtClean="0">
                <a:solidFill>
                  <a:srgbClr val="000000"/>
                </a:solidFill>
                <a:latin typeface="Comic Sans MS" panose="030F0702030302020204" pitchFamily="66" charset="0"/>
              </a:rPr>
              <a:t>ecología</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microbiana</a:t>
            </a:r>
            <a:r>
              <a:rPr lang="en-US" sz="1600" dirty="0" smtClean="0">
                <a:solidFill>
                  <a:srgbClr val="000000"/>
                </a:solidFill>
                <a:latin typeface="Comic Sans MS" panose="030F0702030302020204" pitchFamily="66" charset="0"/>
              </a:rPr>
              <a:t> a </a:t>
            </a:r>
            <a:r>
              <a:rPr lang="en-US" sz="1600" dirty="0" err="1" smtClean="0">
                <a:solidFill>
                  <a:srgbClr val="000000"/>
                </a:solidFill>
                <a:latin typeface="Comic Sans MS" panose="030F0702030302020204" pitchFamily="66" charset="0"/>
              </a:rPr>
              <a:t>través</a:t>
            </a:r>
            <a:r>
              <a:rPr lang="en-US" sz="1600" dirty="0" smtClean="0">
                <a:solidFill>
                  <a:srgbClr val="000000"/>
                </a:solidFill>
                <a:latin typeface="Comic Sans MS" panose="030F0702030302020204" pitchFamily="66" charset="0"/>
              </a:rPr>
              <a:t> de la </a:t>
            </a:r>
            <a:r>
              <a:rPr lang="en-US" sz="1600" dirty="0" err="1" smtClean="0">
                <a:solidFill>
                  <a:srgbClr val="000000"/>
                </a:solidFill>
                <a:latin typeface="Comic Sans MS" panose="030F0702030302020204" pitchFamily="66" charset="0"/>
              </a:rPr>
              <a:t>proteína</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efectora</a:t>
            </a:r>
            <a:r>
              <a:rPr lang="en-US" sz="1600" dirty="0" smtClean="0">
                <a:solidFill>
                  <a:srgbClr val="000000"/>
                </a:solidFill>
                <a:latin typeface="Comic Sans MS" panose="030F0702030302020204" pitchFamily="66" charset="0"/>
              </a:rPr>
              <a:t> </a:t>
            </a:r>
            <a:r>
              <a:rPr lang="en-US" sz="1600" b="1" dirty="0" smtClean="0">
                <a:solidFill>
                  <a:srgbClr val="000000"/>
                </a:solidFill>
                <a:latin typeface="Comic Sans MS" panose="030F0702030302020204" pitchFamily="66" charset="0"/>
              </a:rPr>
              <a:t>IL-18. </a:t>
            </a:r>
          </a:p>
          <a:p>
            <a:endParaRPr lang="en-US" sz="800" dirty="0">
              <a:solidFill>
                <a:srgbClr val="000000"/>
              </a:solidFill>
              <a:latin typeface="Comic Sans MS" panose="030F0702030302020204" pitchFamily="66" charset="0"/>
            </a:endParaRPr>
          </a:p>
          <a:p>
            <a:r>
              <a:rPr lang="en-US" sz="1600" dirty="0" smtClean="0">
                <a:solidFill>
                  <a:srgbClr val="000000"/>
                </a:solidFill>
                <a:latin typeface="Comic Sans MS" panose="030F0702030302020204" pitchFamily="66" charset="0"/>
              </a:rPr>
              <a:t>El </a:t>
            </a:r>
            <a:r>
              <a:rPr lang="en-US" sz="1600" b="1" dirty="0" smtClean="0">
                <a:solidFill>
                  <a:srgbClr val="000000"/>
                </a:solidFill>
                <a:latin typeface="Comic Sans MS" panose="030F0702030302020204" pitchFamily="66" charset="0"/>
              </a:rPr>
              <a:t>microbiota </a:t>
            </a:r>
            <a:r>
              <a:rPr lang="en-US" sz="1600" b="1" dirty="0" err="1" smtClean="0">
                <a:solidFill>
                  <a:srgbClr val="000000"/>
                </a:solidFill>
                <a:latin typeface="Comic Sans MS" panose="030F0702030302020204" pitchFamily="66" charset="0"/>
              </a:rPr>
              <a:t>alterado</a:t>
            </a:r>
            <a:r>
              <a:rPr lang="en-US" sz="1600" b="1"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puede</a:t>
            </a:r>
            <a:r>
              <a:rPr lang="en-US" sz="1600"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estimular</a:t>
            </a:r>
            <a:r>
              <a:rPr lang="en-US" sz="1600" b="1"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secreción</a:t>
            </a:r>
            <a:r>
              <a:rPr lang="en-US" sz="1600" b="1" dirty="0" smtClean="0">
                <a:solidFill>
                  <a:srgbClr val="000000"/>
                </a:solidFill>
                <a:latin typeface="Comic Sans MS" panose="030F0702030302020204" pitchFamily="66" charset="0"/>
              </a:rPr>
              <a:t> de CCL5, </a:t>
            </a:r>
            <a:r>
              <a:rPr lang="en-US" sz="1600" dirty="0" err="1" smtClean="0">
                <a:solidFill>
                  <a:srgbClr val="000000"/>
                </a:solidFill>
                <a:latin typeface="Comic Sans MS" panose="030F0702030302020204" pitchFamily="66" charset="0"/>
              </a:rPr>
              <a:t>que</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puede</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resultar</a:t>
            </a:r>
            <a:r>
              <a:rPr lang="en-US" sz="1600" dirty="0" smtClean="0">
                <a:solidFill>
                  <a:srgbClr val="000000"/>
                </a:solidFill>
                <a:latin typeface="Comic Sans MS" panose="030F0702030302020204" pitchFamily="66" charset="0"/>
              </a:rPr>
              <a:t> en </a:t>
            </a:r>
            <a:r>
              <a:rPr lang="en-US" sz="1600" b="1" dirty="0" err="1" smtClean="0">
                <a:solidFill>
                  <a:srgbClr val="000000"/>
                </a:solidFill>
                <a:latin typeface="Comic Sans MS" panose="030F0702030302020204" pitchFamily="66" charset="0"/>
              </a:rPr>
              <a:t>aumento</a:t>
            </a:r>
            <a:r>
              <a:rPr lang="en-US" sz="1600" b="1" dirty="0" smtClean="0">
                <a:solidFill>
                  <a:srgbClr val="000000"/>
                </a:solidFill>
                <a:latin typeface="Comic Sans MS" panose="030F0702030302020204" pitchFamily="66" charset="0"/>
              </a:rPr>
              <a:t> de </a:t>
            </a:r>
            <a:r>
              <a:rPr lang="en-US" sz="1600" b="1" dirty="0" err="1" smtClean="0">
                <a:solidFill>
                  <a:srgbClr val="000000"/>
                </a:solidFill>
                <a:latin typeface="Comic Sans MS" panose="030F0702030302020204" pitchFamily="66" charset="0"/>
              </a:rPr>
              <a:t>permeabilidad</a:t>
            </a:r>
            <a:r>
              <a:rPr lang="en-US" sz="1600" b="1" dirty="0" smtClean="0">
                <a:solidFill>
                  <a:srgbClr val="000000"/>
                </a:solidFill>
                <a:latin typeface="Comic Sans MS" panose="030F0702030302020204" pitchFamily="66" charset="0"/>
              </a:rPr>
              <a:t> e </a:t>
            </a:r>
            <a:r>
              <a:rPr lang="en-US" sz="1600" b="1" dirty="0" err="1" smtClean="0">
                <a:solidFill>
                  <a:srgbClr val="000000"/>
                </a:solidFill>
                <a:latin typeface="Comic Sans MS" panose="030F0702030302020204" pitchFamily="66" charset="0"/>
              </a:rPr>
              <a:t>influjo</a:t>
            </a:r>
            <a:r>
              <a:rPr lang="en-US" sz="1600" b="1" dirty="0" smtClean="0">
                <a:solidFill>
                  <a:srgbClr val="000000"/>
                </a:solidFill>
                <a:latin typeface="Comic Sans MS" panose="030F0702030302020204" pitchFamily="66" charset="0"/>
              </a:rPr>
              <a:t> de </a:t>
            </a:r>
            <a:r>
              <a:rPr lang="en-US" sz="1600" b="1" dirty="0" err="1" smtClean="0">
                <a:solidFill>
                  <a:srgbClr val="000000"/>
                </a:solidFill>
                <a:latin typeface="Comic Sans MS" panose="030F0702030302020204" pitchFamily="66" charset="0"/>
              </a:rPr>
              <a:t>componentes</a:t>
            </a:r>
            <a:r>
              <a:rPr lang="en-US" sz="1600" b="1"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microbianos</a:t>
            </a:r>
            <a:r>
              <a:rPr lang="en-US" sz="1600" b="1" dirty="0" smtClean="0">
                <a:solidFill>
                  <a:srgbClr val="000000"/>
                </a:solidFill>
                <a:latin typeface="Comic Sans MS" panose="030F0702030302020204" pitchFamily="66" charset="0"/>
              </a:rPr>
              <a:t>. </a:t>
            </a:r>
          </a:p>
          <a:p>
            <a:endParaRPr lang="en-US" sz="800" dirty="0">
              <a:solidFill>
                <a:srgbClr val="000000"/>
              </a:solidFill>
              <a:latin typeface="Comic Sans MS" panose="030F0702030302020204" pitchFamily="66" charset="0"/>
            </a:endParaRPr>
          </a:p>
          <a:p>
            <a:r>
              <a:rPr lang="en-US" sz="1600" dirty="0" smtClean="0">
                <a:solidFill>
                  <a:srgbClr val="000000"/>
                </a:solidFill>
                <a:latin typeface="Comic Sans MS" panose="030F0702030302020204" pitchFamily="66" charset="0"/>
              </a:rPr>
              <a:t>En el </a:t>
            </a:r>
            <a:r>
              <a:rPr lang="en-US" sz="1600" b="1" dirty="0" err="1" smtClean="0">
                <a:solidFill>
                  <a:srgbClr val="000000"/>
                </a:solidFill>
                <a:latin typeface="Comic Sans MS" panose="030F0702030302020204" pitchFamily="66" charset="0"/>
              </a:rPr>
              <a:t>hígado</a:t>
            </a:r>
            <a:r>
              <a:rPr lang="en-US" sz="1600" dirty="0" smtClean="0">
                <a:solidFill>
                  <a:srgbClr val="000000"/>
                </a:solidFill>
                <a:latin typeface="Comic Sans MS" panose="030F0702030302020204" pitchFamily="66" charset="0"/>
              </a:rPr>
              <a:t> </a:t>
            </a:r>
            <a:r>
              <a:rPr lang="en-US" sz="1600" b="1" dirty="0" smtClean="0">
                <a:solidFill>
                  <a:srgbClr val="000000"/>
                </a:solidFill>
                <a:latin typeface="Comic Sans MS" panose="030F0702030302020204" pitchFamily="66" charset="0"/>
              </a:rPr>
              <a:t>LPS y ADN </a:t>
            </a:r>
            <a:r>
              <a:rPr lang="en-US" sz="1600" b="1" dirty="0" err="1" smtClean="0">
                <a:solidFill>
                  <a:srgbClr val="000000"/>
                </a:solidFill>
                <a:latin typeface="Comic Sans MS" panose="030F0702030302020204" pitchFamily="66" charset="0"/>
              </a:rPr>
              <a:t>bacteriano</a:t>
            </a:r>
            <a:r>
              <a:rPr lang="en-US" sz="1600"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activan</a:t>
            </a:r>
            <a:r>
              <a:rPr lang="en-US" sz="1600" b="1" dirty="0" smtClean="0">
                <a:solidFill>
                  <a:srgbClr val="000000"/>
                </a:solidFill>
                <a:latin typeface="Comic Sans MS" panose="030F0702030302020204" pitchFamily="66" charset="0"/>
              </a:rPr>
              <a:t> </a:t>
            </a:r>
            <a:r>
              <a:rPr lang="en-US" sz="1600" b="1" dirty="0" err="1" smtClean="0">
                <a:solidFill>
                  <a:srgbClr val="000000"/>
                </a:solidFill>
                <a:latin typeface="Comic Sans MS" panose="030F0702030302020204" pitchFamily="66" charset="0"/>
              </a:rPr>
              <a:t>receptores</a:t>
            </a:r>
            <a:r>
              <a:rPr lang="en-US" sz="1600" b="1" dirty="0" smtClean="0">
                <a:solidFill>
                  <a:srgbClr val="000000"/>
                </a:solidFill>
                <a:latin typeface="Comic Sans MS" panose="030F0702030302020204" pitchFamily="66" charset="0"/>
              </a:rPr>
              <a:t> TLR4 y </a:t>
            </a:r>
            <a:r>
              <a:rPr lang="en-US" sz="1600" b="1" dirty="0">
                <a:solidFill>
                  <a:srgbClr val="000000"/>
                </a:solidFill>
                <a:latin typeface="Comic Sans MS" panose="030F0702030302020204" pitchFamily="66" charset="0"/>
              </a:rPr>
              <a:t>9</a:t>
            </a:r>
            <a:r>
              <a:rPr lang="en-US" sz="1600" dirty="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llevando</a:t>
            </a:r>
            <a:r>
              <a:rPr lang="en-US" sz="1600" dirty="0" smtClean="0">
                <a:solidFill>
                  <a:srgbClr val="000000"/>
                </a:solidFill>
                <a:latin typeface="Comic Sans MS" panose="030F0702030302020204" pitchFamily="66" charset="0"/>
              </a:rPr>
              <a:t> a </a:t>
            </a:r>
            <a:r>
              <a:rPr lang="en-US" sz="1600" b="1" dirty="0" err="1" smtClean="0">
                <a:solidFill>
                  <a:srgbClr val="000000"/>
                </a:solidFill>
                <a:latin typeface="Comic Sans MS" panose="030F0702030302020204" pitchFamily="66" charset="0"/>
              </a:rPr>
              <a:t>aumento</a:t>
            </a:r>
            <a:r>
              <a:rPr lang="en-US" sz="1600" b="1" dirty="0" smtClean="0">
                <a:solidFill>
                  <a:srgbClr val="000000"/>
                </a:solidFill>
                <a:latin typeface="Comic Sans MS" panose="030F0702030302020204" pitchFamily="66" charset="0"/>
              </a:rPr>
              <a:t> de </a:t>
            </a:r>
            <a:r>
              <a:rPr lang="en-US" sz="1600" b="1" dirty="0" err="1" smtClean="0">
                <a:solidFill>
                  <a:srgbClr val="000000"/>
                </a:solidFill>
                <a:latin typeface="Comic Sans MS" panose="030F0702030302020204" pitchFamily="66" charset="0"/>
              </a:rPr>
              <a:t>secreción</a:t>
            </a:r>
            <a:r>
              <a:rPr lang="en-US" sz="1600" b="1" dirty="0" smtClean="0">
                <a:solidFill>
                  <a:srgbClr val="000000"/>
                </a:solidFill>
                <a:latin typeface="Comic Sans MS" panose="030F0702030302020204" pitchFamily="66" charset="0"/>
              </a:rPr>
              <a:t> de </a:t>
            </a:r>
            <a:r>
              <a:rPr lang="en-US" sz="1600" b="1" dirty="0" err="1" smtClean="0">
                <a:solidFill>
                  <a:srgbClr val="000000"/>
                </a:solidFill>
                <a:latin typeface="Comic Sans MS" panose="030F0702030302020204" pitchFamily="66" charset="0"/>
              </a:rPr>
              <a:t>TNF</a:t>
            </a:r>
            <a:r>
              <a:rPr lang="en-US" sz="1600" b="1" dirty="0" err="1" smtClean="0">
                <a:solidFill>
                  <a:srgbClr val="000000"/>
                </a:solidFill>
                <a:latin typeface="Symbol" panose="05050102010706020507" pitchFamily="18" charset="2"/>
              </a:rPr>
              <a:t>a</a:t>
            </a:r>
            <a:r>
              <a:rPr lang="en-US" sz="1600" b="1" dirty="0" smtClean="0">
                <a:solidFill>
                  <a:srgbClr val="000000"/>
                </a:solidFill>
                <a:latin typeface="Comic Sans MS" panose="030F0702030302020204" pitchFamily="66" charset="0"/>
              </a:rPr>
              <a:t> </a:t>
            </a:r>
            <a:r>
              <a:rPr lang="en-US" sz="1600" dirty="0" smtClean="0">
                <a:solidFill>
                  <a:srgbClr val="000000"/>
                </a:solidFill>
                <a:latin typeface="Comic Sans MS" panose="030F0702030302020204" pitchFamily="66" charset="0"/>
              </a:rPr>
              <a:t>y </a:t>
            </a:r>
            <a:r>
              <a:rPr lang="en-US" sz="1600" dirty="0" err="1" smtClean="0">
                <a:solidFill>
                  <a:srgbClr val="000000"/>
                </a:solidFill>
                <a:latin typeface="Comic Sans MS" panose="030F0702030302020204" pitchFamily="66" charset="0"/>
              </a:rPr>
              <a:t>desarrollo</a:t>
            </a:r>
            <a:r>
              <a:rPr lang="en-US" sz="1600" dirty="0" smtClean="0">
                <a:solidFill>
                  <a:srgbClr val="000000"/>
                </a:solidFill>
                <a:latin typeface="Comic Sans MS" panose="030F0702030302020204" pitchFamily="66" charset="0"/>
              </a:rPr>
              <a:t> de </a:t>
            </a:r>
            <a:r>
              <a:rPr lang="en-US" sz="1600" dirty="0" err="1" smtClean="0">
                <a:solidFill>
                  <a:srgbClr val="000000"/>
                </a:solidFill>
                <a:latin typeface="Comic Sans MS" panose="030F0702030302020204" pitchFamily="66" charset="0"/>
              </a:rPr>
              <a:t>hígado</a:t>
            </a:r>
            <a:r>
              <a:rPr lang="en-US" sz="1600" dirty="0" smtClean="0">
                <a:solidFill>
                  <a:srgbClr val="000000"/>
                </a:solidFill>
                <a:latin typeface="Comic Sans MS" panose="030F0702030302020204" pitchFamily="66" charset="0"/>
              </a:rPr>
              <a:t> </a:t>
            </a:r>
            <a:r>
              <a:rPr lang="en-US" sz="1600" dirty="0" err="1" smtClean="0">
                <a:solidFill>
                  <a:srgbClr val="000000"/>
                </a:solidFill>
                <a:latin typeface="Comic Sans MS" panose="030F0702030302020204" pitchFamily="66" charset="0"/>
              </a:rPr>
              <a:t>graso</a:t>
            </a:r>
            <a:r>
              <a:rPr lang="en-US" sz="1600" dirty="0" smtClean="0">
                <a:solidFill>
                  <a:srgbClr val="000000"/>
                </a:solidFill>
                <a:latin typeface="Comic Sans MS" panose="030F0702030302020204" pitchFamily="66" charset="0"/>
              </a:rPr>
              <a:t> no </a:t>
            </a:r>
            <a:r>
              <a:rPr lang="en-US" sz="1600" dirty="0" err="1" smtClean="0">
                <a:solidFill>
                  <a:srgbClr val="000000"/>
                </a:solidFill>
                <a:latin typeface="Comic Sans MS" panose="030F0702030302020204" pitchFamily="66" charset="0"/>
              </a:rPr>
              <a:t>alcohólico</a:t>
            </a:r>
            <a:r>
              <a:rPr lang="en-US" sz="1600" dirty="0" smtClean="0">
                <a:solidFill>
                  <a:srgbClr val="000000"/>
                </a:solidFill>
                <a:latin typeface="Comic Sans MS" panose="030F0702030302020204" pitchFamily="66" charset="0"/>
              </a:rPr>
              <a:t> (</a:t>
            </a:r>
            <a:r>
              <a:rPr lang="en-US" sz="1600" b="1" dirty="0">
                <a:solidFill>
                  <a:srgbClr val="000000"/>
                </a:solidFill>
                <a:latin typeface="Comic Sans MS" panose="030F0702030302020204" pitchFamily="66" charset="0"/>
              </a:rPr>
              <a:t>NAFLD</a:t>
            </a:r>
            <a:r>
              <a:rPr lang="en-US" sz="1600" dirty="0">
                <a:solidFill>
                  <a:srgbClr val="000000"/>
                </a:solidFill>
                <a:latin typeface="Comic Sans MS" panose="030F0702030302020204" pitchFamily="66" charset="0"/>
              </a:rPr>
              <a:t>) </a:t>
            </a:r>
            <a:r>
              <a:rPr lang="en-US" sz="1600" dirty="0" smtClean="0">
                <a:solidFill>
                  <a:srgbClr val="000000"/>
                </a:solidFill>
                <a:latin typeface="Comic Sans MS" panose="030F0702030302020204" pitchFamily="66" charset="0"/>
              </a:rPr>
              <a:t>y </a:t>
            </a:r>
            <a:r>
              <a:rPr lang="en-US" sz="1600" dirty="0" err="1" smtClean="0">
                <a:solidFill>
                  <a:srgbClr val="000000"/>
                </a:solidFill>
                <a:latin typeface="Comic Sans MS" panose="030F0702030302020204" pitchFamily="66" charset="0"/>
              </a:rPr>
              <a:t>esteatohepatitis</a:t>
            </a:r>
            <a:r>
              <a:rPr lang="en-US" sz="1600" dirty="0" smtClean="0">
                <a:solidFill>
                  <a:srgbClr val="000000"/>
                </a:solidFill>
                <a:latin typeface="Comic Sans MS" panose="030F0702030302020204" pitchFamily="66" charset="0"/>
              </a:rPr>
              <a:t> no </a:t>
            </a:r>
            <a:r>
              <a:rPr lang="en-US" sz="1600" dirty="0" err="1" smtClean="0">
                <a:solidFill>
                  <a:srgbClr val="000000"/>
                </a:solidFill>
                <a:latin typeface="Comic Sans MS" panose="030F0702030302020204" pitchFamily="66" charset="0"/>
              </a:rPr>
              <a:t>alcohólica</a:t>
            </a:r>
            <a:r>
              <a:rPr lang="en-US" sz="1600" dirty="0" smtClean="0">
                <a:solidFill>
                  <a:srgbClr val="000000"/>
                </a:solidFill>
                <a:latin typeface="Comic Sans MS" panose="030F0702030302020204" pitchFamily="66" charset="0"/>
              </a:rPr>
              <a:t> </a:t>
            </a:r>
            <a:r>
              <a:rPr lang="en-US" sz="1600" b="1" dirty="0" smtClean="0">
                <a:solidFill>
                  <a:srgbClr val="000000"/>
                </a:solidFill>
                <a:latin typeface="Comic Sans MS" panose="030F0702030302020204" pitchFamily="66" charset="0"/>
              </a:rPr>
              <a:t>(</a:t>
            </a:r>
            <a:r>
              <a:rPr lang="en-US" sz="1600" b="1" dirty="0">
                <a:solidFill>
                  <a:srgbClr val="000000"/>
                </a:solidFill>
                <a:latin typeface="Comic Sans MS" panose="030F0702030302020204" pitchFamily="66" charset="0"/>
              </a:rPr>
              <a:t>NASH</a:t>
            </a:r>
            <a:r>
              <a:rPr lang="en-US" sz="1600" dirty="0">
                <a:solidFill>
                  <a:srgbClr val="000000"/>
                </a:solidFill>
                <a:latin typeface="Comic Sans MS" panose="030F0702030302020204" pitchFamily="66" charset="0"/>
              </a:rPr>
              <a:t>). </a:t>
            </a:r>
            <a:endParaRPr lang="es-VE" sz="1600" dirty="0">
              <a:latin typeface="Comic Sans MS" panose="030F0702030302020204" pitchFamily="66" charset="0"/>
            </a:endParaRPr>
          </a:p>
        </p:txBody>
      </p:sp>
      <p:sp>
        <p:nvSpPr>
          <p:cNvPr id="5" name="2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6" name="Rectángulo 5"/>
          <p:cNvSpPr/>
          <p:nvPr/>
        </p:nvSpPr>
        <p:spPr>
          <a:xfrm>
            <a:off x="1546640" y="5989119"/>
            <a:ext cx="5760640" cy="430887"/>
          </a:xfrm>
          <a:prstGeom prst="rect">
            <a:avLst/>
          </a:prstGeom>
        </p:spPr>
        <p:txBody>
          <a:bodyPr wrap="square">
            <a:spAutoFit/>
          </a:bodyPr>
          <a:lstStyle/>
          <a:p>
            <a:pPr algn="ctr"/>
            <a:r>
              <a:rPr lang="es-VE" sz="1100" dirty="0" smtClean="0">
                <a:latin typeface="Times New Roman" panose="02020603050405020304" pitchFamily="18" charset="0"/>
                <a:cs typeface="Times New Roman" panose="02020603050405020304" pitchFamily="18" charset="0"/>
              </a:rPr>
              <a:t>V. </a:t>
            </a:r>
            <a:r>
              <a:rPr lang="es-VE" sz="1100" dirty="0" err="1" smtClean="0">
                <a:latin typeface="Times New Roman" panose="02020603050405020304" pitchFamily="18" charset="0"/>
                <a:cs typeface="Times New Roman" panose="02020603050405020304" pitchFamily="18" charset="0"/>
              </a:rPr>
              <a:t>Tremaroli</a:t>
            </a:r>
            <a:r>
              <a:rPr lang="es-VE" sz="1100" dirty="0" smtClean="0">
                <a:latin typeface="Times New Roman" panose="02020603050405020304" pitchFamily="18" charset="0"/>
                <a:cs typeface="Times New Roman" panose="02020603050405020304" pitchFamily="18" charset="0"/>
              </a:rPr>
              <a:t>, F. Back. </a:t>
            </a:r>
            <a:r>
              <a:rPr lang="en-US" sz="1100" i="1" dirty="0">
                <a:latin typeface="Times New Roman" panose="02020603050405020304" pitchFamily="18" charset="0"/>
                <a:cs typeface="Times New Roman" panose="02020603050405020304" pitchFamily="18" charset="0"/>
              </a:rPr>
              <a:t>Functional interactions between the gut microbiota and host metabolism </a:t>
            </a:r>
            <a:r>
              <a:rPr lang="es-VE" sz="1100" dirty="0" err="1" smtClean="0">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2012 ;489:242–249 </a:t>
            </a:r>
            <a:endParaRPr lang="es-VE" sz="1100" dirty="0">
              <a:latin typeface="Times New Roman" panose="02020603050405020304" pitchFamily="18" charset="0"/>
              <a:cs typeface="Times New Roman" panose="02020603050405020304" pitchFamily="18" charset="0"/>
            </a:endParaRPr>
          </a:p>
        </p:txBody>
      </p:sp>
      <p:sp>
        <p:nvSpPr>
          <p:cNvPr id="2" name="Rectángulo 1"/>
          <p:cNvSpPr/>
          <p:nvPr/>
        </p:nvSpPr>
        <p:spPr>
          <a:xfrm>
            <a:off x="1675042" y="829116"/>
            <a:ext cx="5793916" cy="707886"/>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000" dirty="0" err="1" smtClean="0">
                <a:solidFill>
                  <a:srgbClr val="000000"/>
                </a:solidFill>
                <a:latin typeface="Comic Sans MS" panose="030F0702030302020204" pitchFamily="66" charset="0"/>
              </a:rPr>
              <a:t>Mecanismos</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microbianos</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diferentes</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afectan</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metabolismo</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hospedero</a:t>
            </a:r>
            <a:r>
              <a:rPr lang="en-US" sz="2000" dirty="0" smtClean="0">
                <a:solidFill>
                  <a:srgbClr val="000000"/>
                </a:solidFill>
                <a:latin typeface="Comic Sans MS" panose="030F0702030302020204" pitchFamily="66" charset="0"/>
              </a:rPr>
              <a:t> en </a:t>
            </a:r>
            <a:r>
              <a:rPr lang="en-US" sz="2000" dirty="0" err="1" smtClean="0">
                <a:solidFill>
                  <a:srgbClr val="000000"/>
                </a:solidFill>
                <a:latin typeface="Comic Sans MS" panose="030F0702030302020204" pitchFamily="66" charset="0"/>
              </a:rPr>
              <a:t>intestino</a:t>
            </a:r>
            <a:r>
              <a:rPr lang="en-US" sz="2000" dirty="0" smtClean="0">
                <a:solidFill>
                  <a:srgbClr val="000000"/>
                </a:solidFill>
                <a:latin typeface="Comic Sans MS" panose="030F0702030302020204" pitchFamily="66" charset="0"/>
              </a:rPr>
              <a:t> e </a:t>
            </a:r>
            <a:r>
              <a:rPr lang="en-US" sz="2000" dirty="0" err="1" smtClean="0">
                <a:solidFill>
                  <a:srgbClr val="000000"/>
                </a:solidFill>
                <a:latin typeface="Comic Sans MS" panose="030F0702030302020204" pitchFamily="66" charset="0"/>
              </a:rPr>
              <a:t>hígado</a:t>
            </a:r>
            <a:endParaRPr lang="es-VE" sz="2000" dirty="0">
              <a:latin typeface="Comic Sans MS" panose="030F0702030302020204" pitchFamily="66" charset="0"/>
            </a:endParaRPr>
          </a:p>
        </p:txBody>
      </p:sp>
    </p:spTree>
    <p:extLst>
      <p:ext uri="{BB962C8B-B14F-4D97-AF65-F5344CB8AC3E}">
        <p14:creationId xmlns:p14="http://schemas.microsoft.com/office/powerpoint/2010/main" val="80973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37477" y="182453"/>
            <a:ext cx="7669046" cy="5488161"/>
          </a:xfrm>
        </p:spPr>
      </p:pic>
      <p:sp>
        <p:nvSpPr>
          <p:cNvPr id="6" name="Rectángulo 5"/>
          <p:cNvSpPr/>
          <p:nvPr/>
        </p:nvSpPr>
        <p:spPr>
          <a:xfrm>
            <a:off x="1115616" y="5877272"/>
            <a:ext cx="6838105"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S. </a:t>
            </a:r>
            <a:r>
              <a:rPr lang="es-VE" sz="1200" dirty="0" err="1">
                <a:latin typeface="Times New Roman" panose="02020603050405020304" pitchFamily="18" charset="0"/>
                <a:cs typeface="Times New Roman" panose="02020603050405020304" pitchFamily="18" charset="0"/>
              </a:rPr>
              <a:t>Devaraj</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P. </a:t>
            </a:r>
            <a:r>
              <a:rPr lang="es-VE" sz="1200" dirty="0" err="1">
                <a:latin typeface="Times New Roman" panose="02020603050405020304" pitchFamily="18" charset="0"/>
                <a:cs typeface="Times New Roman" panose="02020603050405020304" pitchFamily="18" charset="0"/>
              </a:rPr>
              <a:t>Hemarajata</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J. </a:t>
            </a:r>
            <a:r>
              <a:rPr lang="es-VE" sz="1200" dirty="0" err="1" smtClean="0">
                <a:latin typeface="Times New Roman" panose="02020603050405020304" pitchFamily="18" charset="0"/>
                <a:cs typeface="Times New Roman" panose="02020603050405020304" pitchFamily="18" charset="0"/>
              </a:rPr>
              <a:t>Versalovic</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The</a:t>
            </a:r>
            <a:r>
              <a:rPr lang="es-VE" sz="1200" i="1" dirty="0" smtClean="0">
                <a:latin typeface="Times New Roman" panose="02020603050405020304" pitchFamily="18" charset="0"/>
                <a:cs typeface="Times New Roman" panose="02020603050405020304" pitchFamily="18" charset="0"/>
              </a:rPr>
              <a:t> </a:t>
            </a:r>
            <a:r>
              <a:rPr lang="es-VE" sz="1200" i="1" dirty="0">
                <a:latin typeface="Times New Roman" panose="02020603050405020304" pitchFamily="18" charset="0"/>
                <a:cs typeface="Times New Roman" panose="02020603050405020304" pitchFamily="18" charset="0"/>
              </a:rPr>
              <a:t>Human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Microbiome</a:t>
            </a:r>
            <a:r>
              <a:rPr lang="es-VE" sz="1200" i="1" dirty="0">
                <a:latin typeface="Times New Roman" panose="02020603050405020304" pitchFamily="18" charset="0"/>
                <a:cs typeface="Times New Roman" panose="02020603050405020304" pitchFamily="18" charset="0"/>
              </a:rPr>
              <a:t> and </a:t>
            </a:r>
            <a:r>
              <a:rPr lang="es-VE" sz="1200" i="1" dirty="0" err="1">
                <a:latin typeface="Times New Roman" panose="02020603050405020304" pitchFamily="18" charset="0"/>
                <a:cs typeface="Times New Roman" panose="02020603050405020304" pitchFamily="18" charset="0"/>
              </a:rPr>
              <a:t>Body</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Metabolism</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Implications</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for</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Obesity</a:t>
            </a:r>
            <a:r>
              <a:rPr lang="es-VE" sz="1200" i="1" dirty="0">
                <a:latin typeface="Times New Roman" panose="02020603050405020304" pitchFamily="18" charset="0"/>
                <a:cs typeface="Times New Roman" panose="02020603050405020304" pitchFamily="18" charset="0"/>
              </a:rPr>
              <a:t> and Diabetes.</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Clinical</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Chemistry</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2013; 59:617–628.</a:t>
            </a:r>
            <a:endParaRPr lang="es-VE" sz="1200" dirty="0">
              <a:latin typeface="Times New Roman" panose="02020603050405020304" pitchFamily="18" charset="0"/>
              <a:cs typeface="Times New Roman" panose="02020603050405020304" pitchFamily="18" charset="0"/>
            </a:endParaRPr>
          </a:p>
        </p:txBody>
      </p:sp>
      <p:sp>
        <p:nvSpPr>
          <p:cNvPr id="5" name="2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Rectángulo 1"/>
          <p:cNvSpPr/>
          <p:nvPr/>
        </p:nvSpPr>
        <p:spPr>
          <a:xfrm>
            <a:off x="1331640" y="1556792"/>
            <a:ext cx="136815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CuadroTexto 8"/>
          <p:cNvSpPr txBox="1"/>
          <p:nvPr/>
        </p:nvSpPr>
        <p:spPr>
          <a:xfrm>
            <a:off x="1331640" y="1457752"/>
            <a:ext cx="1468672" cy="584775"/>
          </a:xfrm>
          <a:prstGeom prst="rect">
            <a:avLst/>
          </a:prstGeom>
          <a:noFill/>
          <a:effectLst>
            <a:outerShdw blurRad="50800" dist="38100" dir="2700000" algn="tl" rotWithShape="0">
              <a:prstClr val="black">
                <a:alpha val="40000"/>
              </a:prstClr>
            </a:outerShdw>
          </a:effectLst>
        </p:spPr>
        <p:txBody>
          <a:bodyPr wrap="none" rtlCol="0">
            <a:spAutoFit/>
          </a:bodyPr>
          <a:lstStyle/>
          <a:p>
            <a:pPr algn="ctr"/>
            <a:r>
              <a:rPr lang="es-VE" sz="1600" dirty="0" err="1" smtClean="0">
                <a:solidFill>
                  <a:schemeClr val="bg1"/>
                </a:solidFill>
                <a:latin typeface="Comic Sans MS" panose="030F0702030302020204" pitchFamily="66" charset="0"/>
              </a:rPr>
              <a:t>Endotoxemia</a:t>
            </a:r>
            <a:r>
              <a:rPr lang="es-VE" sz="1600" dirty="0" smtClean="0">
                <a:solidFill>
                  <a:schemeClr val="bg1"/>
                </a:solidFill>
                <a:latin typeface="Comic Sans MS" panose="030F0702030302020204" pitchFamily="66" charset="0"/>
              </a:rPr>
              <a:t> </a:t>
            </a:r>
          </a:p>
          <a:p>
            <a:pPr algn="ctr"/>
            <a:r>
              <a:rPr lang="es-VE" sz="1600" dirty="0" smtClean="0">
                <a:solidFill>
                  <a:schemeClr val="bg1"/>
                </a:solidFill>
                <a:latin typeface="Comic Sans MS" panose="030F0702030302020204" pitchFamily="66" charset="0"/>
              </a:rPr>
              <a:t>metabólica</a:t>
            </a:r>
            <a:endParaRPr lang="es-VE" sz="1600" dirty="0">
              <a:solidFill>
                <a:schemeClr val="bg1"/>
              </a:solidFill>
              <a:latin typeface="Comic Sans MS" panose="030F0702030302020204" pitchFamily="66" charset="0"/>
            </a:endParaRPr>
          </a:p>
        </p:txBody>
      </p:sp>
      <p:sp>
        <p:nvSpPr>
          <p:cNvPr id="3" name="Rectángulo 2"/>
          <p:cNvSpPr/>
          <p:nvPr/>
        </p:nvSpPr>
        <p:spPr>
          <a:xfrm>
            <a:off x="3715353" y="2078433"/>
            <a:ext cx="1980220" cy="591619"/>
          </a:xfrm>
          <a:prstGeom prst="rect">
            <a:avLst/>
          </a:prstGeom>
          <a:solidFill>
            <a:srgbClr val="EA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3661347" y="2086504"/>
            <a:ext cx="2088231" cy="584775"/>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Hiperglicemia </a:t>
            </a:r>
          </a:p>
          <a:p>
            <a:pPr algn="ct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Dieta alta en grasa</a:t>
            </a:r>
            <a:endParaRPr lang="es-VE" sz="16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12" name="Rectángulo 11"/>
          <p:cNvSpPr/>
          <p:nvPr/>
        </p:nvSpPr>
        <p:spPr>
          <a:xfrm>
            <a:off x="6323921" y="2348899"/>
            <a:ext cx="1427462" cy="543033"/>
          </a:xfrm>
          <a:prstGeom prst="rect">
            <a:avLst/>
          </a:prstGeom>
          <a:solidFill>
            <a:srgbClr val="3DC8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6338812" y="2341758"/>
            <a:ext cx="1293944" cy="584775"/>
          </a:xfrm>
          <a:prstGeom prst="rect">
            <a:avLst/>
          </a:prstGeom>
          <a:noFill/>
          <a:ln>
            <a:noFill/>
          </a:ln>
          <a:effectLst>
            <a:outerShdw blurRad="50800" dist="38100" dir="2700000" algn="tl" rotWithShape="0">
              <a:prstClr val="black">
                <a:alpha val="40000"/>
              </a:prstClr>
            </a:outerShdw>
          </a:effectLst>
        </p:spPr>
        <p:txBody>
          <a:bodyPr wrap="none" rtlCol="0">
            <a:spAutoFit/>
          </a:bodyPr>
          <a:lstStyle/>
          <a:p>
            <a:pPr algn="ct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Adiposidad </a:t>
            </a:r>
          </a:p>
          <a:p>
            <a:pPr algn="ct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central</a:t>
            </a:r>
            <a:endParaRPr lang="es-VE" sz="16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13" name="Rectángulo 12"/>
          <p:cNvSpPr/>
          <p:nvPr/>
        </p:nvSpPr>
        <p:spPr>
          <a:xfrm>
            <a:off x="809485" y="2875294"/>
            <a:ext cx="1962315" cy="753092"/>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CuadroTexto 13"/>
          <p:cNvSpPr txBox="1"/>
          <p:nvPr/>
        </p:nvSpPr>
        <p:spPr>
          <a:xfrm>
            <a:off x="845511" y="2861905"/>
            <a:ext cx="1890261" cy="830997"/>
          </a:xfrm>
          <a:prstGeom prst="rect">
            <a:avLst/>
          </a:prstGeom>
          <a:noFill/>
          <a:effectLst>
            <a:outerShdw blurRad="50800" dist="38100" dir="2700000" algn="tl" rotWithShape="0">
              <a:prstClr val="black">
                <a:alpha val="40000"/>
              </a:prstClr>
            </a:outerShdw>
          </a:effectLst>
        </p:spPr>
        <p:txBody>
          <a:bodyPr wrap="none" rtlCol="0">
            <a:spAutoFit/>
          </a:bodyPr>
          <a:lstStyle/>
          <a:p>
            <a:pPr algn="ct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Inflamación </a:t>
            </a:r>
          </a:p>
          <a:p>
            <a:pPr algn="ct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Activación inmune</a:t>
            </a:r>
          </a:p>
          <a:p>
            <a:pPr algn="ct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TLRs</a:t>
            </a:r>
            <a:endParaRPr lang="es-VE" sz="16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16" name="Rectángulo 15"/>
          <p:cNvSpPr/>
          <p:nvPr/>
        </p:nvSpPr>
        <p:spPr>
          <a:xfrm>
            <a:off x="6804248" y="3098590"/>
            <a:ext cx="1602275" cy="529796"/>
          </a:xfrm>
          <a:prstGeom prst="rect">
            <a:avLst/>
          </a:prstGeom>
          <a:solidFill>
            <a:srgbClr val="99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6732240" y="3050783"/>
            <a:ext cx="1710309" cy="584775"/>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pPr algn="ct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Disfunción</a:t>
            </a:r>
          </a:p>
          <a:p>
            <a:pPr algn="ct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Barrera</a:t>
            </a:r>
            <a:endParaRPr lang="es-VE" sz="16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17" name="Rectángulo 16"/>
          <p:cNvSpPr/>
          <p:nvPr/>
        </p:nvSpPr>
        <p:spPr>
          <a:xfrm>
            <a:off x="3563889" y="4293096"/>
            <a:ext cx="1656184" cy="503962"/>
          </a:xfrm>
          <a:prstGeom prst="rect">
            <a:avLst/>
          </a:prstGeom>
          <a:solidFill>
            <a:srgbClr val="F4CBB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3715353" y="4352950"/>
            <a:ext cx="1353256" cy="369332"/>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Microbiota</a:t>
            </a:r>
            <a:endParaRPr lang="es-VE" dirty="0">
              <a:effectLst>
                <a:outerShdw blurRad="38100" dist="38100" dir="2700000" algn="tl">
                  <a:srgbClr val="000000">
                    <a:alpha val="43137"/>
                  </a:srgbClr>
                </a:outerShdw>
              </a:effectLst>
              <a:latin typeface="Comic Sans MS" panose="030F0702030302020204" pitchFamily="66" charset="0"/>
            </a:endParaRPr>
          </a:p>
        </p:txBody>
      </p:sp>
      <p:sp>
        <p:nvSpPr>
          <p:cNvPr id="18" name="Rectángulo 17"/>
          <p:cNvSpPr/>
          <p:nvPr/>
        </p:nvSpPr>
        <p:spPr>
          <a:xfrm>
            <a:off x="2332341" y="5244519"/>
            <a:ext cx="4255883" cy="488737"/>
          </a:xfrm>
          <a:prstGeom prst="rect">
            <a:avLst/>
          </a:prstGeom>
          <a:solidFill>
            <a:schemeClr val="accent2">
              <a:lumMod val="40000"/>
              <a:lumOff val="60000"/>
            </a:schemeClr>
          </a:solid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2423556" y="5301208"/>
            <a:ext cx="4020652" cy="369332"/>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Obesidad, Diabetes y S. Metabólico</a:t>
            </a:r>
            <a:endParaRPr lang="es-VE" dirty="0">
              <a:latin typeface="Comic Sans MS" panose="030F0702030302020204" pitchFamily="66" charset="0"/>
            </a:endParaRPr>
          </a:p>
        </p:txBody>
      </p:sp>
      <p:sp>
        <p:nvSpPr>
          <p:cNvPr id="20" name="Rectángulo 19"/>
          <p:cNvSpPr/>
          <p:nvPr/>
        </p:nvSpPr>
        <p:spPr>
          <a:xfrm>
            <a:off x="2800312" y="237851"/>
            <a:ext cx="915041" cy="5822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CuadroTexto 18"/>
          <p:cNvSpPr txBox="1"/>
          <p:nvPr/>
        </p:nvSpPr>
        <p:spPr>
          <a:xfrm>
            <a:off x="2765110" y="139249"/>
            <a:ext cx="1029395" cy="830997"/>
          </a:xfrm>
          <a:prstGeom prst="rect">
            <a:avLst/>
          </a:prstGeom>
          <a:noFill/>
        </p:spPr>
        <p:txBody>
          <a:bodyPr wrap="square" rtlCol="0">
            <a:spAutoFit/>
          </a:bodyPr>
          <a:lstStyle/>
          <a:p>
            <a:r>
              <a:rPr lang="es-VE" sz="1200" dirty="0" smtClean="0">
                <a:latin typeface="Comic Sans MS" panose="030F0702030302020204" pitchFamily="66" charset="0"/>
              </a:rPr>
              <a:t>LPS y </a:t>
            </a:r>
          </a:p>
          <a:p>
            <a:r>
              <a:rPr lang="es-VE" sz="1200" dirty="0" err="1" smtClean="0">
                <a:latin typeface="Comic Sans MS" panose="030F0702030302020204" pitchFamily="66" charset="0"/>
              </a:rPr>
              <a:t>Lipopépt</a:t>
            </a:r>
            <a:r>
              <a:rPr lang="es-VE" sz="1200" dirty="0" smtClean="0">
                <a:latin typeface="Comic Sans MS" panose="030F0702030302020204" pitchFamily="66" charset="0"/>
              </a:rPr>
              <a:t>. </a:t>
            </a:r>
          </a:p>
          <a:p>
            <a:r>
              <a:rPr lang="es-VE" sz="1200" dirty="0" smtClean="0">
                <a:latin typeface="Comic Sans MS" panose="030F0702030302020204" pitchFamily="66" charset="0"/>
              </a:rPr>
              <a:t>bacterianos </a:t>
            </a:r>
          </a:p>
          <a:p>
            <a:r>
              <a:rPr lang="es-VE" sz="1200" dirty="0" smtClean="0">
                <a:latin typeface="Comic Sans MS" panose="030F0702030302020204" pitchFamily="66" charset="0"/>
              </a:rPr>
              <a:t>aumentados</a:t>
            </a:r>
            <a:endParaRPr lang="es-VE" sz="1200" dirty="0">
              <a:latin typeface="Comic Sans MS" panose="030F0702030302020204" pitchFamily="66" charset="0"/>
            </a:endParaRPr>
          </a:p>
        </p:txBody>
      </p:sp>
      <p:sp>
        <p:nvSpPr>
          <p:cNvPr id="22" name="Rectángulo 21"/>
          <p:cNvSpPr/>
          <p:nvPr/>
        </p:nvSpPr>
        <p:spPr>
          <a:xfrm>
            <a:off x="5695573" y="591756"/>
            <a:ext cx="748635" cy="4609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CuadroTexto 20"/>
          <p:cNvSpPr txBox="1"/>
          <p:nvPr/>
        </p:nvSpPr>
        <p:spPr>
          <a:xfrm>
            <a:off x="5693791" y="281880"/>
            <a:ext cx="1029395" cy="830997"/>
          </a:xfrm>
          <a:prstGeom prst="rect">
            <a:avLst/>
          </a:prstGeom>
          <a:noFill/>
        </p:spPr>
        <p:txBody>
          <a:bodyPr wrap="square" rtlCol="0">
            <a:spAutoFit/>
          </a:bodyPr>
          <a:lstStyle/>
          <a:p>
            <a:r>
              <a:rPr lang="es-VE" sz="1200" dirty="0" smtClean="0">
                <a:latin typeface="Comic Sans MS" panose="030F0702030302020204" pitchFamily="66" charset="0"/>
              </a:rPr>
              <a:t>Infiltración macrófagos</a:t>
            </a:r>
          </a:p>
          <a:p>
            <a:r>
              <a:rPr lang="es-VE" sz="1200" dirty="0" smtClean="0">
                <a:latin typeface="Comic Sans MS" panose="030F0702030302020204" pitchFamily="66" charset="0"/>
              </a:rPr>
              <a:t>HG,FFA, TLRs</a:t>
            </a:r>
            <a:endParaRPr lang="es-VE" sz="1200" dirty="0">
              <a:latin typeface="Comic Sans MS" panose="030F0702030302020204" pitchFamily="66" charset="0"/>
            </a:endParaRPr>
          </a:p>
        </p:txBody>
      </p:sp>
      <p:sp>
        <p:nvSpPr>
          <p:cNvPr id="24" name="Rectángulo 23"/>
          <p:cNvSpPr/>
          <p:nvPr/>
        </p:nvSpPr>
        <p:spPr>
          <a:xfrm>
            <a:off x="2015716" y="2086504"/>
            <a:ext cx="784596" cy="5339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CuadroTexto 22"/>
          <p:cNvSpPr txBox="1"/>
          <p:nvPr/>
        </p:nvSpPr>
        <p:spPr>
          <a:xfrm>
            <a:off x="1993548" y="2030036"/>
            <a:ext cx="1029395" cy="830997"/>
          </a:xfrm>
          <a:prstGeom prst="rect">
            <a:avLst/>
          </a:prstGeom>
          <a:noFill/>
        </p:spPr>
        <p:txBody>
          <a:bodyPr wrap="square" rtlCol="0">
            <a:spAutoFit/>
          </a:bodyPr>
          <a:lstStyle/>
          <a:p>
            <a:r>
              <a:rPr lang="es-VE" sz="1200" dirty="0" smtClean="0">
                <a:latin typeface="Comic Sans MS" panose="030F0702030302020204" pitchFamily="66" charset="0"/>
              </a:rPr>
              <a:t>Activación de MyD88, TLR4, y NF-k</a:t>
            </a:r>
            <a:r>
              <a:rPr lang="es-VE" sz="1200" dirty="0" smtClean="0">
                <a:latin typeface="Symbol" panose="05050102010706020507" pitchFamily="18" charset="2"/>
              </a:rPr>
              <a:t>b</a:t>
            </a:r>
            <a:endParaRPr lang="es-VE" sz="1200" dirty="0">
              <a:latin typeface="Symbol" panose="05050102010706020507" pitchFamily="18" charset="2"/>
            </a:endParaRPr>
          </a:p>
        </p:txBody>
      </p:sp>
      <p:sp>
        <p:nvSpPr>
          <p:cNvPr id="26" name="Elipse 25"/>
          <p:cNvSpPr/>
          <p:nvPr/>
        </p:nvSpPr>
        <p:spPr>
          <a:xfrm>
            <a:off x="3229299" y="2926533"/>
            <a:ext cx="864096" cy="7018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CuadroTexto 24"/>
          <p:cNvSpPr txBox="1"/>
          <p:nvPr/>
        </p:nvSpPr>
        <p:spPr>
          <a:xfrm>
            <a:off x="3304156" y="2836341"/>
            <a:ext cx="1156126" cy="830997"/>
          </a:xfrm>
          <a:prstGeom prst="rect">
            <a:avLst/>
          </a:prstGeom>
          <a:noFill/>
        </p:spPr>
        <p:txBody>
          <a:bodyPr wrap="square" rtlCol="0">
            <a:spAutoFit/>
          </a:bodyPr>
          <a:lstStyle/>
          <a:p>
            <a:r>
              <a:rPr lang="es-VE" sz="1200" dirty="0" smtClean="0">
                <a:latin typeface="Comic Sans MS" panose="030F0702030302020204" pitchFamily="66" charset="0"/>
              </a:rPr>
              <a:t>Complejo </a:t>
            </a:r>
          </a:p>
          <a:p>
            <a:r>
              <a:rPr lang="es-VE" sz="1200" dirty="0" smtClean="0">
                <a:latin typeface="Comic Sans MS" panose="030F0702030302020204" pitchFamily="66" charset="0"/>
              </a:rPr>
              <a:t>Inflamasoma</a:t>
            </a:r>
          </a:p>
          <a:p>
            <a:r>
              <a:rPr lang="es-VE" sz="1200" dirty="0" smtClean="0">
                <a:latin typeface="Comic Sans MS" panose="030F0702030302020204" pitchFamily="66" charset="0"/>
              </a:rPr>
              <a:t>Aumentado</a:t>
            </a:r>
          </a:p>
          <a:p>
            <a:r>
              <a:rPr lang="es-VE" sz="1200" dirty="0" smtClean="0">
                <a:latin typeface="Comic Sans MS" panose="030F0702030302020204" pitchFamily="66" charset="0"/>
              </a:rPr>
              <a:t>HG, FFA</a:t>
            </a:r>
            <a:endParaRPr lang="es-VE" sz="1200" dirty="0">
              <a:latin typeface="Comic Sans MS" panose="030F0702030302020204" pitchFamily="66" charset="0"/>
            </a:endParaRPr>
          </a:p>
        </p:txBody>
      </p:sp>
      <p:sp>
        <p:nvSpPr>
          <p:cNvPr id="28" name="Rectángulo 27"/>
          <p:cNvSpPr/>
          <p:nvPr/>
        </p:nvSpPr>
        <p:spPr>
          <a:xfrm>
            <a:off x="4593086" y="2724747"/>
            <a:ext cx="586992" cy="6073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7" name="CuadroTexto 26"/>
          <p:cNvSpPr txBox="1"/>
          <p:nvPr/>
        </p:nvSpPr>
        <p:spPr>
          <a:xfrm>
            <a:off x="4571542" y="2710176"/>
            <a:ext cx="914248" cy="830997"/>
          </a:xfrm>
          <a:prstGeom prst="rect">
            <a:avLst/>
          </a:prstGeom>
          <a:noFill/>
        </p:spPr>
        <p:txBody>
          <a:bodyPr wrap="square" rtlCol="0">
            <a:spAutoFit/>
          </a:bodyPr>
          <a:lstStyle/>
          <a:p>
            <a:r>
              <a:rPr lang="es-VE" sz="1200" dirty="0" smtClean="0">
                <a:latin typeface="Comic Sans MS" panose="030F0702030302020204" pitchFamily="66" charset="0"/>
              </a:rPr>
              <a:t>Histidina</a:t>
            </a:r>
          </a:p>
          <a:p>
            <a:r>
              <a:rPr lang="es-VE" sz="1200" dirty="0" smtClean="0">
                <a:latin typeface="Comic Sans MS" panose="030F0702030302020204" pitchFamily="66" charset="0"/>
              </a:rPr>
              <a:t>Glutamato</a:t>
            </a:r>
          </a:p>
          <a:p>
            <a:r>
              <a:rPr lang="es-VE" sz="1200" dirty="0" smtClean="0">
                <a:latin typeface="Comic Sans MS" panose="030F0702030302020204" pitchFamily="66" charset="0"/>
              </a:rPr>
              <a:t>SCFA, fibra</a:t>
            </a:r>
            <a:endParaRPr lang="es-VE" sz="1200" dirty="0">
              <a:latin typeface="Comic Sans MS" panose="030F0702030302020204" pitchFamily="66" charset="0"/>
            </a:endParaRPr>
          </a:p>
        </p:txBody>
      </p:sp>
      <p:sp>
        <p:nvSpPr>
          <p:cNvPr id="30" name="Rectángulo 29"/>
          <p:cNvSpPr/>
          <p:nvPr/>
        </p:nvSpPr>
        <p:spPr>
          <a:xfrm>
            <a:off x="5907791" y="3091418"/>
            <a:ext cx="687881" cy="6014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CuadroTexto 28"/>
          <p:cNvSpPr txBox="1"/>
          <p:nvPr/>
        </p:nvSpPr>
        <p:spPr>
          <a:xfrm>
            <a:off x="5810110" y="2958495"/>
            <a:ext cx="1216851" cy="830997"/>
          </a:xfrm>
          <a:prstGeom prst="rect">
            <a:avLst/>
          </a:prstGeom>
          <a:noFill/>
        </p:spPr>
        <p:txBody>
          <a:bodyPr wrap="square" rtlCol="0">
            <a:spAutoFit/>
          </a:bodyPr>
          <a:lstStyle/>
          <a:p>
            <a:r>
              <a:rPr lang="es-VE" sz="1200" dirty="0" smtClean="0">
                <a:latin typeface="Comic Sans MS" panose="030F0702030302020204" pitchFamily="66" charset="0"/>
              </a:rPr>
              <a:t>Infiltración</a:t>
            </a:r>
          </a:p>
          <a:p>
            <a:r>
              <a:rPr lang="es-VE" sz="1200" dirty="0" smtClean="0">
                <a:latin typeface="Comic Sans MS" panose="030F0702030302020204" pitchFamily="66" charset="0"/>
              </a:rPr>
              <a:t>Macrófagos</a:t>
            </a:r>
          </a:p>
          <a:p>
            <a:r>
              <a:rPr lang="es-VE" sz="1200" dirty="0" smtClean="0">
                <a:latin typeface="Comic Sans MS" panose="030F0702030302020204" pitchFamily="66" charset="0"/>
              </a:rPr>
              <a:t>Activación</a:t>
            </a:r>
          </a:p>
          <a:p>
            <a:r>
              <a:rPr lang="es-VE" sz="1200" dirty="0" smtClean="0">
                <a:latin typeface="Comic Sans MS" panose="030F0702030302020204" pitchFamily="66" charset="0"/>
              </a:rPr>
              <a:t>JNK, NF-k</a:t>
            </a:r>
            <a:r>
              <a:rPr lang="es-VE" sz="1200" dirty="0" smtClean="0">
                <a:latin typeface="Symbol" panose="05050102010706020507" pitchFamily="18" charset="2"/>
              </a:rPr>
              <a:t>b</a:t>
            </a:r>
            <a:endParaRPr lang="es-VE" sz="1200" dirty="0">
              <a:latin typeface="Symbol" panose="05050102010706020507" pitchFamily="18" charset="2"/>
            </a:endParaRPr>
          </a:p>
        </p:txBody>
      </p:sp>
    </p:spTree>
    <p:extLst>
      <p:ext uri="{BB962C8B-B14F-4D97-AF65-F5344CB8AC3E}">
        <p14:creationId xmlns:p14="http://schemas.microsoft.com/office/powerpoint/2010/main" val="124947316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8151" y="644490"/>
            <a:ext cx="7407696" cy="5016758"/>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sz="1600" b="1" dirty="0" err="1" smtClean="0">
                <a:latin typeface="Comic Sans MS" panose="030F0702030302020204" pitchFamily="66" charset="0"/>
              </a:rPr>
              <a:t>Hiperglicemia</a:t>
            </a:r>
            <a:r>
              <a:rPr lang="en-US" sz="1600" b="1" dirty="0" smtClean="0">
                <a:latin typeface="Comic Sans MS" panose="030F0702030302020204" pitchFamily="66" charset="0"/>
              </a:rPr>
              <a:t> y </a:t>
            </a:r>
            <a:r>
              <a:rPr lang="en-US" sz="1600" b="1" dirty="0" err="1" smtClean="0">
                <a:latin typeface="Comic Sans MS" panose="030F0702030302020204" pitchFamily="66" charset="0"/>
              </a:rPr>
              <a:t>aumento</a:t>
            </a:r>
            <a:r>
              <a:rPr lang="en-US" sz="1600" b="1" dirty="0" smtClean="0">
                <a:latin typeface="Comic Sans MS" panose="030F0702030302020204" pitchFamily="66" charset="0"/>
              </a:rPr>
              <a:t> de ac. </a:t>
            </a:r>
            <a:r>
              <a:rPr lang="en-US" sz="1600" b="1" dirty="0" err="1" smtClean="0">
                <a:latin typeface="Comic Sans MS" panose="030F0702030302020204" pitchFamily="66" charset="0"/>
              </a:rPr>
              <a:t>grasos</a:t>
            </a:r>
            <a:r>
              <a:rPr lang="en-US" sz="1600" b="1" dirty="0" smtClean="0">
                <a:latin typeface="Comic Sans MS" panose="030F0702030302020204" pitchFamily="66" charset="0"/>
              </a:rPr>
              <a:t>, </a:t>
            </a:r>
            <a:r>
              <a:rPr lang="en-US" sz="1600" dirty="0" err="1" smtClean="0">
                <a:latin typeface="Comic Sans MS" panose="030F0702030302020204" pitchFamily="66" charset="0"/>
              </a:rPr>
              <a:t>marcas</a:t>
            </a:r>
            <a:r>
              <a:rPr lang="en-US" sz="1600" dirty="0" smtClean="0">
                <a:latin typeface="Comic Sans MS" panose="030F0702030302020204" pitchFamily="66" charset="0"/>
              </a:rPr>
              <a:t> de </a:t>
            </a:r>
            <a:r>
              <a:rPr lang="en-US" sz="1600" dirty="0" err="1" smtClean="0">
                <a:latin typeface="Comic Sans MS" panose="030F0702030302020204" pitchFamily="66" charset="0"/>
              </a:rPr>
              <a:t>obesidad</a:t>
            </a:r>
            <a:r>
              <a:rPr lang="en-US" sz="1600" dirty="0" smtClean="0">
                <a:latin typeface="Comic Sans MS" panose="030F0702030302020204" pitchFamily="66" charset="0"/>
              </a:rPr>
              <a:t>, s. </a:t>
            </a:r>
            <a:r>
              <a:rPr lang="en-US" sz="1600" dirty="0" err="1" smtClean="0">
                <a:latin typeface="Comic Sans MS" panose="030F0702030302020204" pitchFamily="66" charset="0"/>
              </a:rPr>
              <a:t>metabólico</a:t>
            </a:r>
            <a:r>
              <a:rPr lang="en-US" sz="1600" dirty="0" smtClean="0">
                <a:latin typeface="Comic Sans MS" panose="030F0702030302020204" pitchFamily="66" charset="0"/>
              </a:rPr>
              <a:t> y diabetes </a:t>
            </a:r>
            <a:r>
              <a:rPr lang="en-US" sz="1600" dirty="0" err="1" smtClean="0">
                <a:latin typeface="Comic Sans MS" panose="030F0702030302020204" pitchFamily="66" charset="0"/>
              </a:rPr>
              <a:t>combinados</a:t>
            </a:r>
            <a:r>
              <a:rPr lang="en-US" sz="1600" dirty="0" smtClean="0">
                <a:latin typeface="Comic Sans MS" panose="030F0702030302020204" pitchFamily="66" charset="0"/>
              </a:rPr>
              <a:t> con </a:t>
            </a:r>
            <a:r>
              <a:rPr lang="en-US" sz="1600" dirty="0" err="1" smtClean="0">
                <a:latin typeface="Comic Sans MS" panose="030F0702030302020204" pitchFamily="66" charset="0"/>
              </a:rPr>
              <a:t>carga</a:t>
            </a:r>
            <a:r>
              <a:rPr lang="en-US" sz="1600" dirty="0" smtClean="0">
                <a:latin typeface="Comic Sans MS" panose="030F0702030302020204" pitchFamily="66" charset="0"/>
              </a:rPr>
              <a:t> de </a:t>
            </a:r>
            <a:r>
              <a:rPr lang="en-US" sz="1600" dirty="0" err="1" smtClean="0">
                <a:latin typeface="Comic Sans MS" panose="030F0702030302020204" pitchFamily="66" charset="0"/>
              </a:rPr>
              <a:t>dieta</a:t>
            </a:r>
            <a:r>
              <a:rPr lang="en-US" sz="1600" dirty="0" smtClean="0">
                <a:latin typeface="Comic Sans MS" panose="030F0702030302020204" pitchFamily="66" charset="0"/>
              </a:rPr>
              <a:t> </a:t>
            </a:r>
            <a:r>
              <a:rPr lang="en-US" sz="1600" dirty="0" err="1" smtClean="0">
                <a:latin typeface="Comic Sans MS" panose="030F0702030302020204" pitchFamily="66" charset="0"/>
              </a:rPr>
              <a:t>alta</a:t>
            </a:r>
            <a:r>
              <a:rPr lang="en-US" sz="1600" dirty="0" smtClean="0">
                <a:latin typeface="Comic Sans MS" panose="030F0702030302020204" pitchFamily="66" charset="0"/>
              </a:rPr>
              <a:t> </a:t>
            </a:r>
            <a:r>
              <a:rPr lang="en-US" sz="1600" dirty="0" err="1" smtClean="0">
                <a:latin typeface="Comic Sans MS" panose="030F0702030302020204" pitchFamily="66" charset="0"/>
              </a:rPr>
              <a:t>grasa</a:t>
            </a:r>
            <a:r>
              <a:rPr lang="en-US" sz="1600" dirty="0" smtClean="0">
                <a:latin typeface="Comic Sans MS" panose="030F0702030302020204" pitchFamily="66" charset="0"/>
              </a:rPr>
              <a:t> y </a:t>
            </a:r>
            <a:r>
              <a:rPr lang="en-US" sz="1600" dirty="0" err="1" smtClean="0">
                <a:latin typeface="Comic Sans MS" panose="030F0702030302020204" pitchFamily="66" charset="0"/>
              </a:rPr>
              <a:t>glucosa</a:t>
            </a:r>
            <a:r>
              <a:rPr lang="en-US" sz="1600" dirty="0" smtClean="0">
                <a:latin typeface="Comic Sans MS" panose="030F0702030302020204" pitchFamily="66" charset="0"/>
              </a:rPr>
              <a:t>, </a:t>
            </a:r>
            <a:r>
              <a:rPr lang="en-US" sz="1600" dirty="0" err="1" smtClean="0">
                <a:latin typeface="Comic Sans MS" panose="030F0702030302020204" pitchFamily="66" charset="0"/>
              </a:rPr>
              <a:t>podrían</a:t>
            </a:r>
            <a:r>
              <a:rPr lang="en-US" sz="1600" dirty="0" smtClean="0">
                <a:latin typeface="Comic Sans MS" panose="030F0702030302020204" pitchFamily="66" charset="0"/>
              </a:rPr>
              <a:t> </a:t>
            </a:r>
            <a:r>
              <a:rPr lang="en-US" sz="1600" dirty="0" err="1" smtClean="0">
                <a:latin typeface="Comic Sans MS" panose="030F0702030302020204" pitchFamily="66" charset="0"/>
              </a:rPr>
              <a:t>resultar</a:t>
            </a:r>
            <a:r>
              <a:rPr lang="en-US" sz="1600" dirty="0" smtClean="0">
                <a:latin typeface="Comic Sans MS" panose="030F0702030302020204" pitchFamily="66" charset="0"/>
              </a:rPr>
              <a:t> en </a:t>
            </a:r>
            <a:r>
              <a:rPr lang="en-US" sz="1600" dirty="0" err="1" smtClean="0">
                <a:latin typeface="Comic Sans MS" panose="030F0702030302020204" pitchFamily="66" charset="0"/>
              </a:rPr>
              <a:t>aumento</a:t>
            </a:r>
            <a:r>
              <a:rPr lang="en-US" sz="1600" dirty="0" smtClean="0">
                <a:latin typeface="Comic Sans MS" panose="030F0702030302020204" pitchFamily="66" charset="0"/>
              </a:rPr>
              <a:t> de </a:t>
            </a:r>
            <a:r>
              <a:rPr lang="en-US" sz="1600" b="1" dirty="0" err="1" smtClean="0">
                <a:latin typeface="Comic Sans MS" panose="030F0702030302020204" pitchFamily="66" charset="0"/>
              </a:rPr>
              <a:t>activación</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complejo</a:t>
            </a:r>
            <a:r>
              <a:rPr lang="en-US" sz="1600" b="1" dirty="0" smtClean="0">
                <a:latin typeface="Comic Sans MS" panose="030F0702030302020204" pitchFamily="66" charset="0"/>
              </a:rPr>
              <a:t> inflamasoma y de </a:t>
            </a:r>
            <a:r>
              <a:rPr lang="en-US" sz="1600" b="1" dirty="0" err="1" smtClean="0">
                <a:latin typeface="Comic Sans MS" panose="030F0702030302020204" pitchFamily="66" charset="0"/>
              </a:rPr>
              <a:t>macrófagos</a:t>
            </a:r>
            <a:r>
              <a:rPr lang="en-US" sz="1600" b="1" dirty="0" smtClean="0">
                <a:latin typeface="Comic Sans MS" panose="030F0702030302020204" pitchFamily="66" charset="0"/>
              </a:rPr>
              <a:t> </a:t>
            </a:r>
            <a:r>
              <a:rPr lang="en-US" sz="1600" dirty="0" err="1" smtClean="0">
                <a:latin typeface="Comic Sans MS" panose="030F0702030302020204" pitchFamily="66" charset="0"/>
              </a:rPr>
              <a:t>vía</a:t>
            </a:r>
            <a:r>
              <a:rPr lang="en-US" sz="1600" dirty="0" smtClean="0">
                <a:latin typeface="Comic Sans MS" panose="030F0702030302020204" pitchFamily="66" charset="0"/>
              </a:rPr>
              <a:t> </a:t>
            </a:r>
            <a:r>
              <a:rPr lang="en-US" sz="1600" dirty="0" err="1" smtClean="0">
                <a:latin typeface="Comic Sans MS" panose="030F0702030302020204" pitchFamily="66" charset="0"/>
              </a:rPr>
              <a:t>aumento</a:t>
            </a:r>
            <a:r>
              <a:rPr lang="en-US" sz="1600" dirty="0" smtClean="0">
                <a:latin typeface="Comic Sans MS" panose="030F0702030302020204" pitchFamily="66" charset="0"/>
              </a:rPr>
              <a:t> </a:t>
            </a:r>
            <a:r>
              <a:rPr lang="en-US" sz="1600" b="1" dirty="0" err="1" smtClean="0">
                <a:latin typeface="Comic Sans MS" panose="030F0702030302020204" pitchFamily="66" charset="0"/>
              </a:rPr>
              <a:t>activación</a:t>
            </a:r>
            <a:r>
              <a:rPr lang="en-US" sz="1600" b="1" dirty="0" smtClean="0">
                <a:latin typeface="Comic Sans MS" panose="030F0702030302020204" pitchFamily="66" charset="0"/>
              </a:rPr>
              <a:t> de TLR y NF-</a:t>
            </a:r>
            <a:r>
              <a:rPr lang="en-US" sz="1600" b="1" dirty="0" err="1" smtClean="0">
                <a:latin typeface="Comic Sans MS" panose="030F0702030302020204" pitchFamily="66" charset="0"/>
              </a:rPr>
              <a:t>κ</a:t>
            </a:r>
            <a:r>
              <a:rPr lang="en-US" sz="1600" b="1" dirty="0" err="1" smtClean="0">
                <a:latin typeface="Symbol" panose="05050102010706020507" pitchFamily="18" charset="2"/>
              </a:rPr>
              <a:t>b</a:t>
            </a:r>
            <a:r>
              <a:rPr lang="en-US" sz="1600" dirty="0" smtClean="0">
                <a:latin typeface="Comic Sans MS" panose="030F0702030302020204" pitchFamily="66" charset="0"/>
              </a:rPr>
              <a:t>. </a:t>
            </a:r>
          </a:p>
          <a:p>
            <a:endParaRPr lang="en-US" sz="800" dirty="0" smtClean="0">
              <a:latin typeface="Comic Sans MS" panose="030F0702030302020204" pitchFamily="66" charset="0"/>
            </a:endParaRPr>
          </a:p>
          <a:p>
            <a:r>
              <a:rPr lang="en-US" sz="1600" b="1" dirty="0" err="1" smtClean="0">
                <a:latin typeface="Comic Sans MS" panose="030F0702030302020204" pitchFamily="66" charset="0"/>
              </a:rPr>
              <a:t>Endotoxemia</a:t>
            </a:r>
            <a:r>
              <a:rPr lang="en-US" sz="1600" b="1" dirty="0" smtClean="0">
                <a:latin typeface="Comic Sans MS" panose="030F0702030302020204" pitchFamily="66" charset="0"/>
              </a:rPr>
              <a:t> </a:t>
            </a:r>
            <a:r>
              <a:rPr lang="en-US" sz="1600" b="1" dirty="0" err="1" smtClean="0">
                <a:latin typeface="Comic Sans MS" panose="030F0702030302020204" pitchFamily="66" charset="0"/>
              </a:rPr>
              <a:t>metabólica</a:t>
            </a:r>
            <a:r>
              <a:rPr lang="en-US" sz="1600" b="1" dirty="0" smtClean="0">
                <a:latin typeface="Comic Sans MS" panose="030F0702030302020204" pitchFamily="66" charset="0"/>
              </a:rPr>
              <a:t> </a:t>
            </a:r>
            <a:r>
              <a:rPr lang="en-US" sz="1600" dirty="0" err="1" smtClean="0">
                <a:latin typeface="Comic Sans MS" panose="030F0702030302020204" pitchFamily="66" charset="0"/>
              </a:rPr>
              <a:t>aumentada</a:t>
            </a:r>
            <a:r>
              <a:rPr lang="en-US" sz="1600" dirty="0" smtClean="0">
                <a:latin typeface="Comic Sans MS" panose="030F0702030302020204" pitchFamily="66" charset="0"/>
              </a:rPr>
              <a:t> </a:t>
            </a:r>
            <a:r>
              <a:rPr lang="en-US" sz="1600" dirty="0" err="1" smtClean="0">
                <a:latin typeface="Comic Sans MS" panose="030F0702030302020204" pitchFamily="66" charset="0"/>
              </a:rPr>
              <a:t>puede</a:t>
            </a:r>
            <a:r>
              <a:rPr lang="en-US" sz="1600" dirty="0" smtClean="0">
                <a:latin typeface="Comic Sans MS" panose="030F0702030302020204" pitchFamily="66" charset="0"/>
              </a:rPr>
              <a:t> </a:t>
            </a:r>
            <a:r>
              <a:rPr lang="en-US" sz="1600" dirty="0" err="1" smtClean="0">
                <a:latin typeface="Comic Sans MS" panose="030F0702030302020204" pitchFamily="66" charset="0"/>
              </a:rPr>
              <a:t>ocurrir</a:t>
            </a:r>
            <a:r>
              <a:rPr lang="en-US" sz="1600" dirty="0" smtClean="0">
                <a:latin typeface="Comic Sans MS" panose="030F0702030302020204" pitchFamily="66" charset="0"/>
              </a:rPr>
              <a:t> y </a:t>
            </a:r>
            <a:r>
              <a:rPr lang="en-US" sz="1600" dirty="0" err="1" smtClean="0">
                <a:latin typeface="Comic Sans MS" panose="030F0702030302020204" pitchFamily="66" charset="0"/>
              </a:rPr>
              <a:t>activar</a:t>
            </a:r>
            <a:r>
              <a:rPr lang="en-US" sz="1600" dirty="0" smtClean="0">
                <a:latin typeface="Comic Sans MS" panose="030F0702030302020204" pitchFamily="66" charset="0"/>
              </a:rPr>
              <a:t> </a:t>
            </a:r>
            <a:r>
              <a:rPr lang="en-US" sz="1600" b="1" dirty="0" smtClean="0">
                <a:latin typeface="Comic Sans MS" panose="030F0702030302020204" pitchFamily="66" charset="0"/>
              </a:rPr>
              <a:t>la </a:t>
            </a:r>
            <a:r>
              <a:rPr lang="en-US" sz="1600" b="1" dirty="0" err="1" smtClean="0">
                <a:latin typeface="Comic Sans MS" panose="030F0702030302020204" pitchFamily="66" charset="0"/>
              </a:rPr>
              <a:t>vía</a:t>
            </a:r>
            <a:r>
              <a:rPr lang="en-US" sz="1600" b="1" dirty="0" smtClean="0">
                <a:latin typeface="Comic Sans MS" panose="030F0702030302020204" pitchFamily="66" charset="0"/>
              </a:rPr>
              <a:t> TLR4 </a:t>
            </a:r>
            <a:r>
              <a:rPr lang="en-US" sz="1600" dirty="0" err="1" smtClean="0">
                <a:latin typeface="Comic Sans MS" panose="030F0702030302020204" pitchFamily="66" charset="0"/>
              </a:rPr>
              <a:t>vía</a:t>
            </a:r>
            <a:r>
              <a:rPr lang="en-US" sz="1600" dirty="0" smtClean="0">
                <a:latin typeface="Comic Sans MS" panose="030F0702030302020204" pitchFamily="66" charset="0"/>
              </a:rPr>
              <a:t> </a:t>
            </a:r>
            <a:r>
              <a:rPr lang="en-US" sz="1600" dirty="0" err="1" smtClean="0">
                <a:latin typeface="Comic Sans MS" panose="030F0702030302020204" pitchFamily="66" charset="0"/>
              </a:rPr>
              <a:t>proteina</a:t>
            </a:r>
            <a:r>
              <a:rPr lang="en-US" sz="1600" dirty="0" smtClean="0">
                <a:latin typeface="Comic Sans MS" panose="030F0702030302020204" pitchFamily="66" charset="0"/>
              </a:rPr>
              <a:t> </a:t>
            </a:r>
            <a:r>
              <a:rPr lang="en-US" sz="1600" dirty="0" err="1" smtClean="0">
                <a:latin typeface="Comic Sans MS" panose="030F0702030302020204" pitchFamily="66" charset="0"/>
              </a:rPr>
              <a:t>adaptadora</a:t>
            </a:r>
            <a:r>
              <a:rPr lang="en-US" sz="1600" dirty="0" smtClean="0">
                <a:latin typeface="Comic Sans MS" panose="030F0702030302020204" pitchFamily="66" charset="0"/>
              </a:rPr>
              <a:t> </a:t>
            </a:r>
            <a:r>
              <a:rPr lang="en-US" sz="1600" b="1" dirty="0" smtClean="0">
                <a:latin typeface="Comic Sans MS" panose="030F0702030302020204" pitchFamily="66" charset="0"/>
              </a:rPr>
              <a:t>MyD88</a:t>
            </a:r>
            <a:r>
              <a:rPr lang="en-US" sz="1600" dirty="0" smtClean="0">
                <a:latin typeface="Comic Sans MS" panose="030F0702030302020204" pitchFamily="66" charset="0"/>
              </a:rPr>
              <a:t> </a:t>
            </a:r>
            <a:r>
              <a:rPr lang="en-US" sz="1600" dirty="0" err="1" smtClean="0">
                <a:latin typeface="Comic Sans MS" panose="030F0702030302020204" pitchFamily="66" charset="0"/>
              </a:rPr>
              <a:t>llevando</a:t>
            </a:r>
            <a:r>
              <a:rPr lang="en-US" sz="1600" dirty="0" smtClean="0">
                <a:latin typeface="Comic Sans MS" panose="030F0702030302020204" pitchFamily="66" charset="0"/>
              </a:rPr>
              <a:t> a </a:t>
            </a:r>
            <a:r>
              <a:rPr lang="en-US" sz="1600" dirty="0" err="1" smtClean="0">
                <a:latin typeface="Comic Sans MS" panose="030F0702030302020204" pitchFamily="66" charset="0"/>
              </a:rPr>
              <a:t>activación</a:t>
            </a:r>
            <a:r>
              <a:rPr lang="en-US" sz="1600" dirty="0" smtClean="0">
                <a:latin typeface="Comic Sans MS" panose="030F0702030302020204" pitchFamily="66" charset="0"/>
              </a:rPr>
              <a:t> </a:t>
            </a:r>
            <a:r>
              <a:rPr lang="en-US" sz="1600" dirty="0" err="1" smtClean="0">
                <a:latin typeface="Comic Sans MS" panose="030F0702030302020204" pitchFamily="66" charset="0"/>
              </a:rPr>
              <a:t>celular</a:t>
            </a:r>
            <a:r>
              <a:rPr lang="en-US" sz="1600" dirty="0" smtClean="0">
                <a:latin typeface="Comic Sans MS" panose="030F0702030302020204" pitchFamily="66" charset="0"/>
              </a:rPr>
              <a:t> immune e </a:t>
            </a:r>
            <a:r>
              <a:rPr lang="en-US" sz="1600" dirty="0" err="1" smtClean="0">
                <a:latin typeface="Comic Sans MS" panose="030F0702030302020204" pitchFamily="66" charset="0"/>
              </a:rPr>
              <a:t>inflamación</a:t>
            </a:r>
            <a:r>
              <a:rPr lang="en-US" sz="1600" dirty="0" smtClean="0">
                <a:latin typeface="Comic Sans MS" panose="030F0702030302020204" pitchFamily="66" charset="0"/>
              </a:rPr>
              <a:t>. </a:t>
            </a:r>
          </a:p>
          <a:p>
            <a:endParaRPr lang="en-US" sz="800" dirty="0" smtClean="0">
              <a:latin typeface="Comic Sans MS" panose="030F0702030302020204" pitchFamily="66" charset="0"/>
            </a:endParaRPr>
          </a:p>
          <a:p>
            <a:r>
              <a:rPr lang="en-US" sz="1600" b="1" dirty="0" err="1">
                <a:latin typeface="Comic Sans MS" panose="030F0702030302020204" pitchFamily="66" charset="0"/>
              </a:rPr>
              <a:t>M</a:t>
            </a:r>
            <a:r>
              <a:rPr lang="en-US" sz="1600" b="1" dirty="0" err="1" smtClean="0">
                <a:latin typeface="Comic Sans MS" panose="030F0702030302020204" pitchFamily="66" charset="0"/>
              </a:rPr>
              <a:t>acrófagos</a:t>
            </a:r>
            <a:r>
              <a:rPr lang="en-US" sz="1600" dirty="0" smtClean="0">
                <a:latin typeface="Comic Sans MS" panose="030F0702030302020204" pitchFamily="66" charset="0"/>
              </a:rPr>
              <a:t> </a:t>
            </a:r>
            <a:r>
              <a:rPr lang="en-US" sz="1600" dirty="0" err="1" smtClean="0">
                <a:latin typeface="Comic Sans MS" panose="030F0702030302020204" pitchFamily="66" charset="0"/>
              </a:rPr>
              <a:t>podrian</a:t>
            </a:r>
            <a:r>
              <a:rPr lang="en-US" sz="1600" dirty="0" smtClean="0">
                <a:latin typeface="Comic Sans MS" panose="030F0702030302020204" pitchFamily="66" charset="0"/>
              </a:rPr>
              <a:t> </a:t>
            </a:r>
            <a:r>
              <a:rPr lang="en-US" sz="1600" b="1" dirty="0" err="1" smtClean="0">
                <a:latin typeface="Comic Sans MS" panose="030F0702030302020204" pitchFamily="66" charset="0"/>
              </a:rPr>
              <a:t>infiltrar</a:t>
            </a:r>
            <a:r>
              <a:rPr lang="en-US" sz="1600" b="1" dirty="0" smtClean="0">
                <a:latin typeface="Comic Sans MS" panose="030F0702030302020204" pitchFamily="66" charset="0"/>
              </a:rPr>
              <a:t> </a:t>
            </a:r>
            <a:r>
              <a:rPr lang="en-US" sz="1600" b="1" dirty="0" err="1">
                <a:latin typeface="Comic Sans MS" panose="030F0702030302020204" pitchFamily="66" charset="0"/>
              </a:rPr>
              <a:t>T</a:t>
            </a:r>
            <a:r>
              <a:rPr lang="en-US" sz="1600" b="1" dirty="0" err="1" smtClean="0">
                <a:latin typeface="Comic Sans MS" panose="030F0702030302020204" pitchFamily="66" charset="0"/>
              </a:rPr>
              <a:t>ej</a:t>
            </a:r>
            <a:r>
              <a:rPr lang="en-US" sz="1600" b="1" dirty="0" smtClean="0">
                <a:latin typeface="Comic Sans MS" panose="030F0702030302020204" pitchFamily="66" charset="0"/>
              </a:rPr>
              <a:t>. </a:t>
            </a:r>
            <a:r>
              <a:rPr lang="en-US" sz="1600" b="1" dirty="0" err="1" smtClean="0">
                <a:latin typeface="Comic Sans MS" panose="030F0702030302020204" pitchFamily="66" charset="0"/>
              </a:rPr>
              <a:t>Adiposo</a:t>
            </a:r>
            <a:r>
              <a:rPr lang="en-US" sz="1600" b="1" dirty="0" smtClean="0">
                <a:latin typeface="Comic Sans MS" panose="030F0702030302020204" pitchFamily="66" charset="0"/>
              </a:rPr>
              <a:t> </a:t>
            </a:r>
            <a:r>
              <a:rPr lang="en-US" sz="1600" dirty="0" smtClean="0">
                <a:latin typeface="Comic Sans MS" panose="030F0702030302020204" pitchFamily="66" charset="0"/>
              </a:rPr>
              <a:t>y </a:t>
            </a:r>
            <a:r>
              <a:rPr lang="en-US" sz="1600" b="1" dirty="0" err="1" smtClean="0">
                <a:latin typeface="Comic Sans MS" panose="030F0702030302020204" pitchFamily="66" charset="0"/>
              </a:rPr>
              <a:t>activar</a:t>
            </a:r>
            <a:r>
              <a:rPr lang="en-US" sz="1600" b="1" dirty="0" smtClean="0">
                <a:latin typeface="Comic Sans MS" panose="030F0702030302020204" pitchFamily="66" charset="0"/>
              </a:rPr>
              <a:t> </a:t>
            </a:r>
            <a:r>
              <a:rPr lang="en-US" sz="1600" b="1" dirty="0" err="1" smtClean="0">
                <a:latin typeface="Comic Sans MS" panose="030F0702030302020204" pitchFamily="66" charset="0"/>
              </a:rPr>
              <a:t>las</a:t>
            </a:r>
            <a:r>
              <a:rPr lang="en-US" sz="1600" b="1" dirty="0" smtClean="0">
                <a:latin typeface="Comic Sans MS" panose="030F0702030302020204" pitchFamily="66" charset="0"/>
              </a:rPr>
              <a:t> PKs </a:t>
            </a:r>
            <a:r>
              <a:rPr lang="en-US" sz="1600" b="1" dirty="0" err="1" smtClean="0">
                <a:latin typeface="Comic Sans MS" panose="030F0702030302020204" pitchFamily="66" charset="0"/>
              </a:rPr>
              <a:t>mitógeno</a:t>
            </a:r>
            <a:r>
              <a:rPr lang="en-US" sz="1600" b="1" dirty="0" smtClean="0">
                <a:latin typeface="Comic Sans MS" panose="030F0702030302020204" pitchFamily="66" charset="0"/>
              </a:rPr>
              <a:t> </a:t>
            </a:r>
            <a:r>
              <a:rPr lang="en-US" sz="1600" b="1" dirty="0" err="1" smtClean="0">
                <a:latin typeface="Comic Sans MS" panose="030F0702030302020204" pitchFamily="66" charset="0"/>
              </a:rPr>
              <a:t>activadas</a:t>
            </a:r>
            <a:r>
              <a:rPr lang="en-US" sz="1600" dirty="0" smtClean="0">
                <a:latin typeface="Comic Sans MS" panose="030F0702030302020204" pitchFamily="66" charset="0"/>
              </a:rPr>
              <a:t>, </a:t>
            </a:r>
            <a:r>
              <a:rPr lang="en-US" sz="1600" dirty="0" err="1" smtClean="0">
                <a:latin typeface="Comic Sans MS" panose="030F0702030302020204" pitchFamily="66" charset="0"/>
              </a:rPr>
              <a:t>como</a:t>
            </a:r>
            <a:r>
              <a:rPr lang="en-US" sz="1600" dirty="0" smtClean="0">
                <a:latin typeface="Comic Sans MS" panose="030F0702030302020204" pitchFamily="66" charset="0"/>
              </a:rPr>
              <a:t> </a:t>
            </a:r>
            <a:r>
              <a:rPr lang="en-US" sz="1600" dirty="0" err="1" smtClean="0">
                <a:latin typeface="Comic Sans MS" panose="030F0702030302020204" pitchFamily="66" charset="0"/>
              </a:rPr>
              <a:t>kinasa</a:t>
            </a:r>
            <a:r>
              <a:rPr lang="en-US" sz="1600" dirty="0" smtClean="0">
                <a:latin typeface="Comic Sans MS" panose="030F0702030302020204" pitchFamily="66" charset="0"/>
              </a:rPr>
              <a:t> </a:t>
            </a:r>
            <a:r>
              <a:rPr lang="en-US" sz="1600" dirty="0" err="1" smtClean="0">
                <a:latin typeface="Comic Sans MS" panose="030F0702030302020204" pitchFamily="66" charset="0"/>
              </a:rPr>
              <a:t>aminoterminal</a:t>
            </a:r>
            <a:r>
              <a:rPr lang="en-US" sz="1600" dirty="0" smtClean="0">
                <a:latin typeface="Comic Sans MS" panose="030F0702030302020204" pitchFamily="66" charset="0"/>
              </a:rPr>
              <a:t> c-JUN (</a:t>
            </a:r>
            <a:r>
              <a:rPr lang="en-US" sz="1600" dirty="0">
                <a:latin typeface="Comic Sans MS" panose="030F0702030302020204" pitchFamily="66" charset="0"/>
              </a:rPr>
              <a:t>JNK) </a:t>
            </a:r>
            <a:r>
              <a:rPr lang="en-US" sz="1600" dirty="0" smtClean="0">
                <a:latin typeface="Comic Sans MS" panose="030F0702030302020204" pitchFamily="66" charset="0"/>
              </a:rPr>
              <a:t>y NF-κB</a:t>
            </a:r>
            <a:r>
              <a:rPr lang="en-US" sz="1600" dirty="0">
                <a:latin typeface="Comic Sans MS" panose="030F0702030302020204" pitchFamily="66" charset="0"/>
              </a:rPr>
              <a:t>, </a:t>
            </a:r>
            <a:r>
              <a:rPr lang="en-US" sz="1600" dirty="0" err="1" smtClean="0">
                <a:latin typeface="Comic Sans MS" panose="030F0702030302020204" pitchFamily="66" charset="0"/>
              </a:rPr>
              <a:t>resultando</a:t>
            </a:r>
            <a:r>
              <a:rPr lang="en-US" sz="1600" dirty="0" smtClean="0">
                <a:latin typeface="Comic Sans MS" panose="030F0702030302020204" pitchFamily="66" charset="0"/>
              </a:rPr>
              <a:t> en </a:t>
            </a:r>
            <a:r>
              <a:rPr lang="en-US" sz="1600" dirty="0" err="1" smtClean="0">
                <a:latin typeface="Comic Sans MS" panose="030F0702030302020204" pitchFamily="66" charset="0"/>
              </a:rPr>
              <a:t>aumento</a:t>
            </a:r>
            <a:r>
              <a:rPr lang="en-US" sz="1600" dirty="0" smtClean="0">
                <a:latin typeface="Comic Sans MS" panose="030F0702030302020204" pitchFamily="66" charset="0"/>
              </a:rPr>
              <a:t> de </a:t>
            </a:r>
            <a:r>
              <a:rPr lang="en-US" sz="1600" b="1" dirty="0" err="1" smtClean="0">
                <a:latin typeface="Comic Sans MS" panose="030F0702030302020204" pitchFamily="66" charset="0"/>
              </a:rPr>
              <a:t>conversación</a:t>
            </a:r>
            <a:r>
              <a:rPr lang="en-US" sz="1600" b="1" dirty="0" smtClean="0">
                <a:latin typeface="Comic Sans MS" panose="030F0702030302020204" pitchFamily="66" charset="0"/>
              </a:rPr>
              <a:t> </a:t>
            </a:r>
            <a:r>
              <a:rPr lang="en-US" sz="1600" b="1" dirty="0" err="1" smtClean="0">
                <a:latin typeface="Comic Sans MS" panose="030F0702030302020204" pitchFamily="66" charset="0"/>
              </a:rPr>
              <a:t>cruzada</a:t>
            </a:r>
            <a:r>
              <a:rPr lang="en-US" sz="1600" b="1" dirty="0" smtClean="0">
                <a:latin typeface="Comic Sans MS" panose="030F0702030302020204" pitchFamily="66" charset="0"/>
              </a:rPr>
              <a:t> y </a:t>
            </a:r>
            <a:r>
              <a:rPr lang="en-US" sz="1600" b="1" dirty="0" err="1" smtClean="0">
                <a:latin typeface="Comic Sans MS" panose="030F0702030302020204" pitchFamily="66" charset="0"/>
              </a:rPr>
              <a:t>adipokinas</a:t>
            </a:r>
            <a:r>
              <a:rPr lang="en-US" sz="1600" dirty="0" smtClean="0">
                <a:latin typeface="Comic Sans MS" panose="030F0702030302020204" pitchFamily="66" charset="0"/>
              </a:rPr>
              <a:t>  </a:t>
            </a:r>
            <a:r>
              <a:rPr lang="en-US" sz="1600" dirty="0" err="1" smtClean="0">
                <a:latin typeface="Comic Sans MS" panose="030F0702030302020204" pitchFamily="66" charset="0"/>
              </a:rPr>
              <a:t>derivadas</a:t>
            </a:r>
            <a:r>
              <a:rPr lang="en-US" sz="1600" dirty="0" smtClean="0">
                <a:latin typeface="Comic Sans MS" panose="030F0702030302020204" pitchFamily="66" charset="0"/>
              </a:rPr>
              <a:t> de </a:t>
            </a:r>
            <a:r>
              <a:rPr lang="en-US" sz="1600" dirty="0" err="1" smtClean="0">
                <a:latin typeface="Comic Sans MS" panose="030F0702030302020204" pitchFamily="66" charset="0"/>
              </a:rPr>
              <a:t>tej</a:t>
            </a:r>
            <a:r>
              <a:rPr lang="en-US" sz="1600" dirty="0" smtClean="0">
                <a:latin typeface="Comic Sans MS" panose="030F0702030302020204" pitchFamily="66" charset="0"/>
              </a:rPr>
              <a:t>. </a:t>
            </a:r>
            <a:r>
              <a:rPr lang="en-US" sz="1600" dirty="0" err="1">
                <a:latin typeface="Comic Sans MS" panose="030F0702030302020204" pitchFamily="66" charset="0"/>
              </a:rPr>
              <a:t>a</a:t>
            </a:r>
            <a:r>
              <a:rPr lang="en-US" sz="1600" dirty="0" err="1" smtClean="0">
                <a:latin typeface="Comic Sans MS" panose="030F0702030302020204" pitchFamily="66" charset="0"/>
              </a:rPr>
              <a:t>diposo</a:t>
            </a:r>
            <a:r>
              <a:rPr lang="en-US" sz="1600" dirty="0" smtClean="0">
                <a:latin typeface="Comic Sans MS" panose="030F0702030302020204" pitchFamily="66" charset="0"/>
              </a:rPr>
              <a:t>. </a:t>
            </a:r>
          </a:p>
          <a:p>
            <a:endParaRPr lang="en-US" sz="800" dirty="0" smtClean="0">
              <a:latin typeface="Comic Sans MS" panose="030F0702030302020204" pitchFamily="66" charset="0"/>
            </a:endParaRPr>
          </a:p>
          <a:p>
            <a:r>
              <a:rPr lang="en-US" sz="1600" b="1" dirty="0" err="1">
                <a:latin typeface="Comic Sans MS" panose="030F0702030302020204" pitchFamily="66" charset="0"/>
              </a:rPr>
              <a:t>D</a:t>
            </a:r>
            <a:r>
              <a:rPr lang="en-US" sz="1600" b="1" dirty="0" err="1" smtClean="0">
                <a:latin typeface="Comic Sans MS" panose="030F0702030302020204" pitchFamily="66" charset="0"/>
              </a:rPr>
              <a:t>ieta</a:t>
            </a:r>
            <a:r>
              <a:rPr lang="en-US" sz="1600" b="1" dirty="0" smtClean="0">
                <a:latin typeface="Comic Sans MS" panose="030F0702030302020204" pitchFamily="66" charset="0"/>
              </a:rPr>
              <a:t> </a:t>
            </a:r>
            <a:r>
              <a:rPr lang="en-US" sz="1600" b="1" dirty="0" err="1" smtClean="0">
                <a:latin typeface="Comic Sans MS" panose="030F0702030302020204" pitchFamily="66" charset="0"/>
              </a:rPr>
              <a:t>hiperglicémica</a:t>
            </a:r>
            <a:r>
              <a:rPr lang="en-US" sz="1600" b="1" dirty="0" smtClean="0">
                <a:latin typeface="Comic Sans MS" panose="030F0702030302020204" pitchFamily="66" charset="0"/>
              </a:rPr>
              <a:t> y </a:t>
            </a:r>
            <a:r>
              <a:rPr lang="en-US" sz="1600" b="1" dirty="0" err="1" smtClean="0">
                <a:latin typeface="Comic Sans MS" panose="030F0702030302020204" pitchFamily="66" charset="0"/>
              </a:rPr>
              <a:t>rica</a:t>
            </a:r>
            <a:r>
              <a:rPr lang="en-US" sz="1600" b="1" dirty="0" smtClean="0">
                <a:latin typeface="Comic Sans MS" panose="030F0702030302020204" pitchFamily="66" charset="0"/>
              </a:rPr>
              <a:t> en </a:t>
            </a:r>
            <a:r>
              <a:rPr lang="en-US" sz="1600" b="1" dirty="0" err="1" smtClean="0">
                <a:latin typeface="Comic Sans MS" panose="030F0702030302020204" pitchFamily="66" charset="0"/>
              </a:rPr>
              <a:t>grasa</a:t>
            </a:r>
            <a:r>
              <a:rPr lang="en-US" sz="1600" b="1" dirty="0" smtClean="0">
                <a:latin typeface="Comic Sans MS" panose="030F0702030302020204" pitchFamily="66" charset="0"/>
              </a:rPr>
              <a:t> </a:t>
            </a:r>
            <a:r>
              <a:rPr lang="en-US" sz="1600" dirty="0" err="1" smtClean="0">
                <a:latin typeface="Comic Sans MS" panose="030F0702030302020204" pitchFamily="66" charset="0"/>
              </a:rPr>
              <a:t>podría</a:t>
            </a:r>
            <a:r>
              <a:rPr lang="en-US" sz="1600" dirty="0" smtClean="0">
                <a:latin typeface="Comic Sans MS" panose="030F0702030302020204" pitchFamily="66" charset="0"/>
              </a:rPr>
              <a:t> </a:t>
            </a:r>
            <a:r>
              <a:rPr lang="en-US" sz="1600" dirty="0" err="1" smtClean="0">
                <a:latin typeface="Comic Sans MS" panose="030F0702030302020204" pitchFamily="66" charset="0"/>
              </a:rPr>
              <a:t>resultar</a:t>
            </a:r>
            <a:r>
              <a:rPr lang="en-US" sz="1600" dirty="0" smtClean="0">
                <a:latin typeface="Comic Sans MS" panose="030F0702030302020204" pitchFamily="66" charset="0"/>
              </a:rPr>
              <a:t> en </a:t>
            </a:r>
            <a:r>
              <a:rPr lang="en-US" sz="1600" b="1" dirty="0" err="1" smtClean="0">
                <a:latin typeface="Comic Sans MS" panose="030F0702030302020204" pitchFamily="66" charset="0"/>
              </a:rPr>
              <a:t>cambios</a:t>
            </a:r>
            <a:r>
              <a:rPr lang="en-US" sz="1600" b="1" dirty="0" smtClean="0">
                <a:latin typeface="Comic Sans MS" panose="030F0702030302020204" pitchFamily="66" charset="0"/>
              </a:rPr>
              <a:t> del microbiota intestinal</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alterar</a:t>
            </a:r>
            <a:r>
              <a:rPr lang="en-US" sz="1600" dirty="0" smtClean="0">
                <a:latin typeface="Comic Sans MS" panose="030F0702030302020204" pitchFamily="66" charset="0"/>
              </a:rPr>
              <a:t> el </a:t>
            </a:r>
            <a:r>
              <a:rPr lang="en-US" sz="1600" dirty="0" err="1" smtClean="0">
                <a:latin typeface="Comic Sans MS" panose="030F0702030302020204" pitchFamily="66" charset="0"/>
              </a:rPr>
              <a:t>contenido</a:t>
            </a:r>
            <a:r>
              <a:rPr lang="en-US" sz="1600" dirty="0" smtClean="0">
                <a:latin typeface="Comic Sans MS" panose="030F0702030302020204" pitchFamily="66" charset="0"/>
              </a:rPr>
              <a:t> de </a:t>
            </a:r>
            <a:r>
              <a:rPr lang="en-US" sz="1600" dirty="0" err="1" smtClean="0">
                <a:latin typeface="Comic Sans MS" panose="030F0702030302020204" pitchFamily="66" charset="0"/>
              </a:rPr>
              <a:t>histidina</a:t>
            </a:r>
            <a:r>
              <a:rPr lang="en-US" sz="1600" dirty="0" smtClean="0">
                <a:latin typeface="Comic Sans MS" panose="030F0702030302020204" pitchFamily="66" charset="0"/>
              </a:rPr>
              <a:t>, </a:t>
            </a:r>
            <a:r>
              <a:rPr lang="en-US" sz="1600" dirty="0" err="1" smtClean="0">
                <a:latin typeface="Comic Sans MS" panose="030F0702030302020204" pitchFamily="66" charset="0"/>
              </a:rPr>
              <a:t>glutamato</a:t>
            </a:r>
            <a:r>
              <a:rPr lang="en-US" sz="1600" dirty="0" smtClean="0">
                <a:latin typeface="Comic Sans MS" panose="030F0702030302020204" pitchFamily="66" charset="0"/>
              </a:rPr>
              <a:t>, SCFAs y </a:t>
            </a:r>
            <a:r>
              <a:rPr lang="en-US" sz="1600" dirty="0" err="1" smtClean="0">
                <a:latin typeface="Comic Sans MS" panose="030F0702030302020204" pitchFamily="66" charset="0"/>
              </a:rPr>
              <a:t>otros</a:t>
            </a:r>
            <a:r>
              <a:rPr lang="en-US" sz="1600" dirty="0" smtClean="0">
                <a:latin typeface="Comic Sans MS" panose="030F0702030302020204" pitchFamily="66" charset="0"/>
              </a:rPr>
              <a:t> </a:t>
            </a:r>
            <a:r>
              <a:rPr lang="en-US" sz="1600" dirty="0" err="1" smtClean="0">
                <a:latin typeface="Comic Sans MS" panose="030F0702030302020204" pitchFamily="66" charset="0"/>
              </a:rPr>
              <a:t>factores</a:t>
            </a:r>
            <a:r>
              <a:rPr lang="en-US" sz="1600" dirty="0" smtClean="0">
                <a:latin typeface="Comic Sans MS" panose="030F0702030302020204" pitchFamily="66" charset="0"/>
              </a:rPr>
              <a:t> y </a:t>
            </a:r>
            <a:r>
              <a:rPr lang="en-US" sz="1600" b="1" dirty="0" err="1" smtClean="0">
                <a:latin typeface="Comic Sans MS" panose="030F0702030302020204" pitchFamily="66" charset="0"/>
              </a:rPr>
              <a:t>promover</a:t>
            </a:r>
            <a:r>
              <a:rPr lang="en-US" sz="1600" b="1" dirty="0" smtClean="0">
                <a:latin typeface="Comic Sans MS" panose="030F0702030302020204" pitchFamily="66" charset="0"/>
              </a:rPr>
              <a:t> </a:t>
            </a:r>
            <a:r>
              <a:rPr lang="en-US" sz="1600" b="1" dirty="0" err="1" smtClean="0">
                <a:latin typeface="Comic Sans MS" panose="030F0702030302020204" pitchFamily="66" charset="0"/>
              </a:rPr>
              <a:t>disfunción</a:t>
            </a:r>
            <a:r>
              <a:rPr lang="en-US" sz="1600" b="1" dirty="0" smtClean="0">
                <a:latin typeface="Comic Sans MS" panose="030F0702030302020204" pitchFamily="66" charset="0"/>
              </a:rPr>
              <a:t> de la </a:t>
            </a:r>
            <a:r>
              <a:rPr lang="en-US" sz="1600" b="1" dirty="0" err="1" smtClean="0">
                <a:latin typeface="Comic Sans MS" panose="030F0702030302020204" pitchFamily="66" charset="0"/>
              </a:rPr>
              <a:t>barrera</a:t>
            </a:r>
            <a:r>
              <a:rPr lang="en-US" sz="1600" b="1" dirty="0" smtClean="0">
                <a:latin typeface="Comic Sans MS" panose="030F0702030302020204" pitchFamily="66" charset="0"/>
              </a:rPr>
              <a:t> intestinal </a:t>
            </a:r>
            <a:r>
              <a:rPr lang="en-US" sz="1600" dirty="0" smtClean="0">
                <a:latin typeface="Comic Sans MS" panose="030F0702030302020204" pitchFamily="66" charset="0"/>
              </a:rPr>
              <a:t>y </a:t>
            </a:r>
            <a:r>
              <a:rPr lang="en-US" sz="1600" dirty="0" err="1" smtClean="0">
                <a:latin typeface="Comic Sans MS" panose="030F0702030302020204" pitchFamily="66" charset="0"/>
              </a:rPr>
              <a:t>condiciones</a:t>
            </a:r>
            <a:r>
              <a:rPr lang="en-US" sz="1600" dirty="0" smtClean="0">
                <a:latin typeface="Comic Sans MS" panose="030F0702030302020204" pitchFamily="66" charset="0"/>
              </a:rPr>
              <a:t> </a:t>
            </a:r>
            <a:r>
              <a:rPr lang="en-US" sz="1600" dirty="0" err="1" smtClean="0">
                <a:latin typeface="Comic Sans MS" panose="030F0702030302020204" pitchFamily="66" charset="0"/>
              </a:rPr>
              <a:t>prevalentes</a:t>
            </a:r>
            <a:r>
              <a:rPr lang="en-US" sz="1600" dirty="0" smtClean="0">
                <a:latin typeface="Comic Sans MS" panose="030F0702030302020204" pitchFamily="66" charset="0"/>
              </a:rPr>
              <a:t> en </a:t>
            </a:r>
            <a:r>
              <a:rPr lang="en-US" sz="1600" dirty="0" err="1" smtClean="0">
                <a:latin typeface="Comic Sans MS" panose="030F0702030302020204" pitchFamily="66" charset="0"/>
              </a:rPr>
              <a:t>obesidad</a:t>
            </a:r>
            <a:r>
              <a:rPr lang="en-US" sz="1600" dirty="0" smtClean="0">
                <a:latin typeface="Comic Sans MS" panose="030F0702030302020204" pitchFamily="66" charset="0"/>
              </a:rPr>
              <a:t>, diabetes, s. </a:t>
            </a:r>
            <a:r>
              <a:rPr lang="en-US" sz="1600" dirty="0" err="1" smtClean="0">
                <a:latin typeface="Comic Sans MS" panose="030F0702030302020204" pitchFamily="66" charset="0"/>
              </a:rPr>
              <a:t>metabólico</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alterar</a:t>
            </a:r>
            <a:r>
              <a:rPr lang="en-US" sz="1600" dirty="0" smtClean="0">
                <a:latin typeface="Comic Sans MS" panose="030F0702030302020204" pitchFamily="66" charset="0"/>
              </a:rPr>
              <a:t> la </a:t>
            </a:r>
            <a:r>
              <a:rPr lang="en-US" sz="1600" dirty="0" err="1" smtClean="0">
                <a:latin typeface="Comic Sans MS" panose="030F0702030302020204" pitchFamily="66" charset="0"/>
              </a:rPr>
              <a:t>respuesta</a:t>
            </a:r>
            <a:r>
              <a:rPr lang="en-US" sz="1600" dirty="0" smtClean="0">
                <a:latin typeface="Comic Sans MS" panose="030F0702030302020204" pitchFamily="66" charset="0"/>
              </a:rPr>
              <a:t> del </a:t>
            </a:r>
            <a:r>
              <a:rPr lang="en-US" sz="1600" dirty="0" err="1" smtClean="0">
                <a:latin typeface="Comic Sans MS" panose="030F0702030302020204" pitchFamily="66" charset="0"/>
              </a:rPr>
              <a:t>hospedero</a:t>
            </a:r>
            <a:r>
              <a:rPr lang="en-US" sz="1600" dirty="0" smtClean="0">
                <a:latin typeface="Comic Sans MS" panose="030F0702030302020204" pitchFamily="66" charset="0"/>
              </a:rPr>
              <a:t>. </a:t>
            </a:r>
          </a:p>
          <a:p>
            <a:endParaRPr lang="en-US" sz="800" dirty="0" smtClean="0">
              <a:latin typeface="Comic Sans MS" panose="030F0702030302020204" pitchFamily="66" charset="0"/>
            </a:endParaRPr>
          </a:p>
          <a:p>
            <a:r>
              <a:rPr lang="en-US" sz="1600" dirty="0" err="1" smtClean="0">
                <a:latin typeface="Comic Sans MS" panose="030F0702030302020204" pitchFamily="66" charset="0"/>
              </a:rPr>
              <a:t>Todas</a:t>
            </a:r>
            <a:r>
              <a:rPr lang="en-US" sz="1600" dirty="0" smtClean="0">
                <a:latin typeface="Comic Sans MS" panose="030F0702030302020204" pitchFamily="66" charset="0"/>
              </a:rPr>
              <a:t> </a:t>
            </a:r>
            <a:r>
              <a:rPr lang="en-US" sz="1600" dirty="0" err="1" smtClean="0">
                <a:latin typeface="Comic Sans MS" panose="030F0702030302020204" pitchFamily="66" charset="0"/>
              </a:rPr>
              <a:t>estas</a:t>
            </a:r>
            <a:r>
              <a:rPr lang="en-US" sz="1600" dirty="0" smtClean="0">
                <a:latin typeface="Comic Sans MS" panose="030F0702030302020204" pitchFamily="66" charset="0"/>
              </a:rPr>
              <a:t> </a:t>
            </a:r>
            <a:r>
              <a:rPr lang="en-US" sz="1600" dirty="0" err="1" smtClean="0">
                <a:latin typeface="Comic Sans MS" panose="030F0702030302020204" pitchFamily="66" charset="0"/>
              </a:rPr>
              <a:t>alteraciones</a:t>
            </a:r>
            <a:r>
              <a:rPr lang="en-US" sz="1600" dirty="0" smtClean="0">
                <a:latin typeface="Comic Sans MS" panose="030F0702030302020204" pitchFamily="66" charset="0"/>
              </a:rPr>
              <a:t> </a:t>
            </a:r>
            <a:r>
              <a:rPr lang="en-US" sz="1600" dirty="0" err="1" smtClean="0">
                <a:latin typeface="Comic Sans MS" panose="030F0702030302020204" pitchFamily="66" charset="0"/>
              </a:rPr>
              <a:t>metabólicas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resultan</a:t>
            </a:r>
            <a:r>
              <a:rPr lang="en-US" sz="1600" dirty="0" smtClean="0">
                <a:latin typeface="Comic Sans MS" panose="030F0702030302020204" pitchFamily="66" charset="0"/>
              </a:rPr>
              <a:t> en </a:t>
            </a:r>
            <a:r>
              <a:rPr lang="en-US" sz="1600" b="1" dirty="0" err="1" smtClean="0">
                <a:latin typeface="Comic Sans MS" panose="030F0702030302020204" pitchFamily="66" charset="0"/>
              </a:rPr>
              <a:t>inflamación</a:t>
            </a:r>
            <a:r>
              <a:rPr lang="en-US" sz="1600" b="1" dirty="0" smtClean="0">
                <a:latin typeface="Comic Sans MS" panose="030F0702030302020204" pitchFamily="66" charset="0"/>
              </a:rPr>
              <a:t> </a:t>
            </a:r>
            <a:r>
              <a:rPr lang="en-US" sz="1600" b="1" dirty="0" err="1" smtClean="0">
                <a:latin typeface="Comic Sans MS" panose="030F0702030302020204" pitchFamily="66" charset="0"/>
              </a:rPr>
              <a:t>sistémica</a:t>
            </a:r>
            <a:r>
              <a:rPr lang="en-US" sz="1600" b="1" dirty="0" smtClean="0">
                <a:latin typeface="Comic Sans MS" panose="030F0702030302020204" pitchFamily="66" charset="0"/>
              </a:rPr>
              <a:t> </a:t>
            </a:r>
            <a:r>
              <a:rPr lang="en-US" sz="1600" b="1" dirty="0" err="1" smtClean="0">
                <a:latin typeface="Comic Sans MS" panose="030F0702030302020204" pitchFamily="66" charset="0"/>
              </a:rPr>
              <a:t>aumentada</a:t>
            </a:r>
            <a:r>
              <a:rPr lang="en-US" sz="1600" b="1" dirty="0" smtClean="0">
                <a:latin typeface="Comic Sans MS" panose="030F0702030302020204" pitchFamily="66" charset="0"/>
              </a:rPr>
              <a:t>, </a:t>
            </a:r>
            <a:r>
              <a:rPr lang="en-US" sz="1600" b="1" dirty="0" err="1" smtClean="0">
                <a:latin typeface="Comic Sans MS" panose="030F0702030302020204" pitchFamily="66" charset="0"/>
              </a:rPr>
              <a:t>actividad</a:t>
            </a:r>
            <a:r>
              <a:rPr lang="en-US" sz="1600" b="1" dirty="0" smtClean="0">
                <a:latin typeface="Comic Sans MS" panose="030F0702030302020204" pitchFamily="66" charset="0"/>
              </a:rPr>
              <a:t> </a:t>
            </a:r>
            <a:r>
              <a:rPr lang="en-US" sz="1600" b="1" dirty="0" err="1" smtClean="0">
                <a:latin typeface="Comic Sans MS" panose="030F0702030302020204" pitchFamily="66" charset="0"/>
              </a:rPr>
              <a:t>macrofágica</a:t>
            </a:r>
            <a:r>
              <a:rPr lang="en-US" sz="1600" b="1" dirty="0" smtClean="0">
                <a:latin typeface="Comic Sans MS" panose="030F0702030302020204" pitchFamily="66" charset="0"/>
              </a:rPr>
              <a:t> y </a:t>
            </a:r>
            <a:r>
              <a:rPr lang="en-US" sz="1600" b="1" dirty="0" err="1" smtClean="0">
                <a:latin typeface="Comic Sans MS" panose="030F0702030302020204" pitchFamily="66" charset="0"/>
              </a:rPr>
              <a:t>activación</a:t>
            </a:r>
            <a:r>
              <a:rPr lang="en-US" sz="1600" b="1" dirty="0" smtClean="0">
                <a:latin typeface="Comic Sans MS" panose="030F0702030302020204" pitchFamily="66" charset="0"/>
              </a:rPr>
              <a:t> TLR</a:t>
            </a:r>
            <a:r>
              <a:rPr lang="en-US" sz="1600" dirty="0" smtClean="0">
                <a:latin typeface="Comic Sans MS" panose="030F0702030302020204" pitchFamily="66" charset="0"/>
              </a:rPr>
              <a:t> </a:t>
            </a:r>
            <a:r>
              <a:rPr lang="en-US" sz="1600" dirty="0" err="1" smtClean="0">
                <a:latin typeface="Comic Sans MS" panose="030F0702030302020204" pitchFamily="66" charset="0"/>
              </a:rPr>
              <a:t>contribuyen</a:t>
            </a:r>
            <a:r>
              <a:rPr lang="en-US" sz="1600" dirty="0" smtClean="0">
                <a:latin typeface="Comic Sans MS" panose="030F0702030302020204" pitchFamily="66" charset="0"/>
              </a:rPr>
              <a:t> a peso </a:t>
            </a:r>
            <a:r>
              <a:rPr lang="en-US" sz="1600" dirty="0" err="1" smtClean="0">
                <a:latin typeface="Comic Sans MS" panose="030F0702030302020204" pitchFamily="66" charset="0"/>
              </a:rPr>
              <a:t>cardiometabólico</a:t>
            </a:r>
            <a:r>
              <a:rPr lang="en-US" sz="1600" dirty="0" smtClean="0">
                <a:latin typeface="Comic Sans MS" panose="030F0702030302020204" pitchFamily="66" charset="0"/>
              </a:rPr>
              <a:t> </a:t>
            </a:r>
            <a:r>
              <a:rPr lang="en-US" sz="1600" dirty="0" err="1" smtClean="0">
                <a:latin typeface="Comic Sans MS" panose="030F0702030302020204" pitchFamily="66" charset="0"/>
              </a:rPr>
              <a:t>aumentado</a:t>
            </a:r>
            <a:r>
              <a:rPr lang="en-US" sz="1600" dirty="0" smtClean="0">
                <a:latin typeface="Comic Sans MS" panose="030F0702030302020204" pitchFamily="66" charset="0"/>
              </a:rPr>
              <a:t> en </a:t>
            </a:r>
            <a:r>
              <a:rPr lang="en-US" sz="1600" dirty="0" err="1" smtClean="0">
                <a:latin typeface="Comic Sans MS" panose="030F0702030302020204" pitchFamily="66" charset="0"/>
              </a:rPr>
              <a:t>obesidad</a:t>
            </a:r>
            <a:r>
              <a:rPr lang="en-US" sz="1600" dirty="0" smtClean="0">
                <a:latin typeface="Comic Sans MS" panose="030F0702030302020204" pitchFamily="66" charset="0"/>
              </a:rPr>
              <a:t>, diabetes y s. </a:t>
            </a:r>
            <a:r>
              <a:rPr lang="en-US" sz="1600" dirty="0" err="1" smtClean="0">
                <a:latin typeface="Comic Sans MS" panose="030F0702030302020204" pitchFamily="66" charset="0"/>
              </a:rPr>
              <a:t>metabólico</a:t>
            </a:r>
            <a:r>
              <a:rPr lang="en-US" sz="1600" dirty="0" smtClean="0">
                <a:latin typeface="Comic Sans MS" panose="030F0702030302020204" pitchFamily="66" charset="0"/>
              </a:rPr>
              <a:t>. </a:t>
            </a:r>
            <a:endParaRPr lang="en-US" sz="1600" dirty="0">
              <a:latin typeface="Comic Sans MS" panose="030F0702030302020204" pitchFamily="66" charset="0"/>
            </a:endParaRPr>
          </a:p>
        </p:txBody>
      </p:sp>
      <p:sp>
        <p:nvSpPr>
          <p:cNvPr id="6" name="Rectángulo 5"/>
          <p:cNvSpPr/>
          <p:nvPr/>
        </p:nvSpPr>
        <p:spPr>
          <a:xfrm>
            <a:off x="1152947" y="5834539"/>
            <a:ext cx="6838105"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S. </a:t>
            </a:r>
            <a:r>
              <a:rPr lang="es-VE" sz="1200" dirty="0" err="1">
                <a:latin typeface="Times New Roman" panose="02020603050405020304" pitchFamily="18" charset="0"/>
                <a:cs typeface="Times New Roman" panose="02020603050405020304" pitchFamily="18" charset="0"/>
              </a:rPr>
              <a:t>Devaraj</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P. </a:t>
            </a:r>
            <a:r>
              <a:rPr lang="es-VE" sz="1200" dirty="0" err="1">
                <a:latin typeface="Times New Roman" panose="02020603050405020304" pitchFamily="18" charset="0"/>
                <a:cs typeface="Times New Roman" panose="02020603050405020304" pitchFamily="18" charset="0"/>
              </a:rPr>
              <a:t>Hemarajata</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J. </a:t>
            </a:r>
            <a:r>
              <a:rPr lang="es-VE" sz="1200" dirty="0" err="1" smtClean="0">
                <a:latin typeface="Times New Roman" panose="02020603050405020304" pitchFamily="18" charset="0"/>
                <a:cs typeface="Times New Roman" panose="02020603050405020304" pitchFamily="18" charset="0"/>
              </a:rPr>
              <a:t>Versalovic</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The</a:t>
            </a:r>
            <a:r>
              <a:rPr lang="es-VE" sz="1200" i="1" dirty="0" smtClean="0">
                <a:latin typeface="Times New Roman" panose="02020603050405020304" pitchFamily="18" charset="0"/>
                <a:cs typeface="Times New Roman" panose="02020603050405020304" pitchFamily="18" charset="0"/>
              </a:rPr>
              <a:t> </a:t>
            </a:r>
            <a:r>
              <a:rPr lang="es-VE" sz="1200" i="1" dirty="0">
                <a:latin typeface="Times New Roman" panose="02020603050405020304" pitchFamily="18" charset="0"/>
                <a:cs typeface="Times New Roman" panose="02020603050405020304" pitchFamily="18" charset="0"/>
              </a:rPr>
              <a:t>Human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Microbiome</a:t>
            </a:r>
            <a:r>
              <a:rPr lang="es-VE" sz="1200" i="1" dirty="0">
                <a:latin typeface="Times New Roman" panose="02020603050405020304" pitchFamily="18" charset="0"/>
                <a:cs typeface="Times New Roman" panose="02020603050405020304" pitchFamily="18" charset="0"/>
              </a:rPr>
              <a:t> and </a:t>
            </a:r>
            <a:r>
              <a:rPr lang="es-VE" sz="1200" i="1" dirty="0" err="1">
                <a:latin typeface="Times New Roman" panose="02020603050405020304" pitchFamily="18" charset="0"/>
                <a:cs typeface="Times New Roman" panose="02020603050405020304" pitchFamily="18" charset="0"/>
              </a:rPr>
              <a:t>Body</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Metabolism</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Implications</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for</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Obesity</a:t>
            </a:r>
            <a:r>
              <a:rPr lang="es-VE" sz="1200" i="1" dirty="0">
                <a:latin typeface="Times New Roman" panose="02020603050405020304" pitchFamily="18" charset="0"/>
                <a:cs typeface="Times New Roman" panose="02020603050405020304" pitchFamily="18" charset="0"/>
              </a:rPr>
              <a:t> and Diabetes.</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Clinical</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Chemistry</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2013; 59:617–628.</a:t>
            </a:r>
            <a:endParaRPr lang="es-VE" sz="1200" dirty="0">
              <a:latin typeface="Times New Roman" panose="02020603050405020304" pitchFamily="18" charset="0"/>
              <a:cs typeface="Times New Roman" panose="02020603050405020304" pitchFamily="18" charset="0"/>
            </a:endParaRPr>
          </a:p>
        </p:txBody>
      </p:sp>
      <p:sp>
        <p:nvSpPr>
          <p:cNvPr id="5" name="2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8703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5143" y="1453306"/>
            <a:ext cx="6443509" cy="3408012"/>
          </a:xfrm>
          <a:prstGeom prst="rect">
            <a:avLst/>
          </a:prstGeom>
        </p:spPr>
      </p:pic>
      <p:sp>
        <p:nvSpPr>
          <p:cNvPr id="6" name="Rectángulo 5"/>
          <p:cNvSpPr/>
          <p:nvPr/>
        </p:nvSpPr>
        <p:spPr>
          <a:xfrm>
            <a:off x="1087844" y="6285735"/>
            <a:ext cx="6838105"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S. </a:t>
            </a:r>
            <a:r>
              <a:rPr lang="es-VE" sz="1200" dirty="0" err="1">
                <a:latin typeface="Times New Roman" panose="02020603050405020304" pitchFamily="18" charset="0"/>
                <a:cs typeface="Times New Roman" panose="02020603050405020304" pitchFamily="18" charset="0"/>
              </a:rPr>
              <a:t>Devaraj</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P. </a:t>
            </a:r>
            <a:r>
              <a:rPr lang="es-VE" sz="1200" dirty="0" err="1">
                <a:latin typeface="Times New Roman" panose="02020603050405020304" pitchFamily="18" charset="0"/>
                <a:cs typeface="Times New Roman" panose="02020603050405020304" pitchFamily="18" charset="0"/>
              </a:rPr>
              <a:t>Hemarajata</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J. </a:t>
            </a:r>
            <a:r>
              <a:rPr lang="es-VE" sz="1200" dirty="0" err="1" smtClean="0">
                <a:latin typeface="Times New Roman" panose="02020603050405020304" pitchFamily="18" charset="0"/>
                <a:cs typeface="Times New Roman" panose="02020603050405020304" pitchFamily="18" charset="0"/>
              </a:rPr>
              <a:t>Versalovic</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The</a:t>
            </a:r>
            <a:r>
              <a:rPr lang="es-VE" sz="1200" i="1" dirty="0" smtClean="0">
                <a:latin typeface="Times New Roman" panose="02020603050405020304" pitchFamily="18" charset="0"/>
                <a:cs typeface="Times New Roman" panose="02020603050405020304" pitchFamily="18" charset="0"/>
              </a:rPr>
              <a:t> </a:t>
            </a:r>
            <a:r>
              <a:rPr lang="es-VE" sz="1200" i="1" dirty="0">
                <a:latin typeface="Times New Roman" panose="02020603050405020304" pitchFamily="18" charset="0"/>
                <a:cs typeface="Times New Roman" panose="02020603050405020304" pitchFamily="18" charset="0"/>
              </a:rPr>
              <a:t>Human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Microbiome</a:t>
            </a:r>
            <a:r>
              <a:rPr lang="es-VE" sz="1200" i="1" dirty="0">
                <a:latin typeface="Times New Roman" panose="02020603050405020304" pitchFamily="18" charset="0"/>
                <a:cs typeface="Times New Roman" panose="02020603050405020304" pitchFamily="18" charset="0"/>
              </a:rPr>
              <a:t> and </a:t>
            </a:r>
            <a:r>
              <a:rPr lang="es-VE" sz="1200" i="1" dirty="0" err="1">
                <a:latin typeface="Times New Roman" panose="02020603050405020304" pitchFamily="18" charset="0"/>
                <a:cs typeface="Times New Roman" panose="02020603050405020304" pitchFamily="18" charset="0"/>
              </a:rPr>
              <a:t>Body</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Metabolism</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Implications</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for</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Obesity</a:t>
            </a:r>
            <a:r>
              <a:rPr lang="es-VE" sz="1200" i="1" dirty="0">
                <a:latin typeface="Times New Roman" panose="02020603050405020304" pitchFamily="18" charset="0"/>
                <a:cs typeface="Times New Roman" panose="02020603050405020304" pitchFamily="18" charset="0"/>
              </a:rPr>
              <a:t> and Diabetes.</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Clinical</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Chemistry</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2013; 59:617–628.</a:t>
            </a:r>
            <a:endParaRPr lang="es-VE" sz="1200" dirty="0">
              <a:latin typeface="Times New Roman" panose="02020603050405020304" pitchFamily="18" charset="0"/>
              <a:cs typeface="Times New Roman" panose="02020603050405020304" pitchFamily="18" charset="0"/>
            </a:endParaRPr>
          </a:p>
        </p:txBody>
      </p:sp>
      <p:sp>
        <p:nvSpPr>
          <p:cNvPr id="5" name="2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Rectángulo 1"/>
          <p:cNvSpPr/>
          <p:nvPr/>
        </p:nvSpPr>
        <p:spPr>
          <a:xfrm>
            <a:off x="1547664" y="4227564"/>
            <a:ext cx="1080120"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1411096" y="4227564"/>
            <a:ext cx="1353256" cy="369332"/>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Microbiota</a:t>
            </a:r>
            <a:endParaRPr lang="es-VE" dirty="0">
              <a:effectLst>
                <a:outerShdw blurRad="38100" dist="38100" dir="2700000" algn="tl">
                  <a:srgbClr val="000000">
                    <a:alpha val="43137"/>
                  </a:srgbClr>
                </a:outerShdw>
              </a:effectLst>
              <a:latin typeface="Comic Sans MS" panose="030F0702030302020204" pitchFamily="66" charset="0"/>
            </a:endParaRPr>
          </a:p>
        </p:txBody>
      </p:sp>
      <p:sp>
        <p:nvSpPr>
          <p:cNvPr id="3" name="Rectángulo 2"/>
          <p:cNvSpPr/>
          <p:nvPr/>
        </p:nvSpPr>
        <p:spPr>
          <a:xfrm>
            <a:off x="1691680" y="1453306"/>
            <a:ext cx="1764196" cy="5420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644656" y="1963273"/>
            <a:ext cx="1301959" cy="584775"/>
          </a:xfrm>
          <a:prstGeom prst="rect">
            <a:avLst/>
          </a:prstGeom>
          <a:solidFill>
            <a:srgbClr val="0099FF"/>
          </a:solidFill>
          <a:effectLst>
            <a:outerShdw blurRad="50800" dist="38100" dir="2700000" algn="tl" rotWithShape="0">
              <a:prstClr val="black">
                <a:alpha val="40000"/>
              </a:prstClr>
            </a:outerShdw>
          </a:effectLst>
        </p:spPr>
        <p:txBody>
          <a:bodyPr wrap="none" rtlCol="0">
            <a:spAutoFit/>
          </a:bodyPr>
          <a:lstStyle/>
          <a:p>
            <a:pPr algn="ct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Sustratos</a:t>
            </a:r>
          </a:p>
          <a:p>
            <a:pPr algn="ctr"/>
            <a:r>
              <a:rPr lang="es-VE" sz="1600" dirty="0">
                <a:solidFill>
                  <a:schemeClr val="bg1"/>
                </a:solidFill>
                <a:effectLst>
                  <a:outerShdw blurRad="38100" dist="38100" dir="2700000" algn="tl">
                    <a:srgbClr val="000000">
                      <a:alpha val="43137"/>
                    </a:srgbClr>
                  </a:outerShdw>
                </a:effectLst>
                <a:latin typeface="Comic Sans MS" panose="030F0702030302020204" pitchFamily="66" charset="0"/>
              </a:rPr>
              <a:t>i</a:t>
            </a: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ngesta oral</a:t>
            </a:r>
            <a:endParaRPr lang="es-VE" sz="16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9" name="Rectángulo 8"/>
          <p:cNvSpPr/>
          <p:nvPr/>
        </p:nvSpPr>
        <p:spPr>
          <a:xfrm>
            <a:off x="3851920" y="1724311"/>
            <a:ext cx="1440160" cy="6310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3715353" y="1747445"/>
            <a:ext cx="1401346" cy="584775"/>
          </a:xfrm>
          <a:prstGeom prst="rect">
            <a:avLst/>
          </a:prstGeom>
          <a:solidFill>
            <a:schemeClr val="accent3">
              <a:lumMod val="75000"/>
            </a:schemeClr>
          </a:solidFill>
          <a:effectLst>
            <a:outerShdw blurRad="50800" dist="38100" dir="2700000" algn="tl" rotWithShape="0">
              <a:prstClr val="black">
                <a:alpha val="40000"/>
              </a:prstClr>
            </a:outerShdw>
          </a:effectLst>
        </p:spPr>
        <p:txBody>
          <a:bodyPr wrap="none" rtlCol="0">
            <a:spAutoFit/>
          </a:bodyPr>
          <a:lstStyle/>
          <a:p>
            <a:pPr algn="ctr"/>
            <a:r>
              <a:rPr lang="es-VE" sz="1600" dirty="0">
                <a:solidFill>
                  <a:schemeClr val="bg1"/>
                </a:solidFill>
                <a:effectLst>
                  <a:outerShdw blurRad="38100" dist="38100" dir="2700000" algn="tl">
                    <a:srgbClr val="000000">
                      <a:alpha val="43137"/>
                    </a:srgbClr>
                  </a:outerShdw>
                </a:effectLst>
                <a:latin typeface="Comic Sans MS" panose="030F0702030302020204" pitchFamily="66" charset="0"/>
              </a:rPr>
              <a:t>C</a:t>
            </a: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ompuestos </a:t>
            </a:r>
          </a:p>
          <a:p>
            <a:pPr algn="ctr"/>
            <a:r>
              <a:rPr lang="es-VE" sz="16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bioactivos</a:t>
            </a:r>
            <a:endParaRPr lang="es-VE" sz="16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12" name="Rectángulo 11"/>
          <p:cNvSpPr/>
          <p:nvPr/>
        </p:nvSpPr>
        <p:spPr>
          <a:xfrm>
            <a:off x="5508104" y="3157312"/>
            <a:ext cx="2016224" cy="9262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5481781" y="3186561"/>
            <a:ext cx="2042547" cy="954107"/>
          </a:xfrm>
          <a:prstGeom prst="rect">
            <a:avLst/>
          </a:prstGeom>
          <a:noFill/>
          <a:effectLst>
            <a:outerShdw blurRad="50800" dist="38100" dir="2700000" algn="tl" rotWithShape="0">
              <a:prstClr val="black">
                <a:alpha val="40000"/>
              </a:prstClr>
            </a:outerShdw>
          </a:effectLst>
        </p:spPr>
        <p:txBody>
          <a:bodyPr wrap="none" rtlCol="0">
            <a:spAutoFit/>
          </a:bodyPr>
          <a:lstStyle/>
          <a:p>
            <a:pPr algn="ctr"/>
            <a:r>
              <a:rPr lang="es-VE" sz="1400" dirty="0" err="1" smtClean="0">
                <a:effectLst>
                  <a:outerShdw blurRad="38100" dist="38100" dir="2700000" algn="tl">
                    <a:srgbClr val="000000">
                      <a:alpha val="43137"/>
                    </a:srgbClr>
                  </a:outerShdw>
                </a:effectLst>
                <a:latin typeface="Comic Sans MS" panose="030F0702030302020204" pitchFamily="66" charset="0"/>
              </a:rPr>
              <a:t>Matenimiento</a:t>
            </a:r>
            <a:r>
              <a:rPr lang="es-VE" sz="1400" dirty="0" smtClean="0">
                <a:effectLst>
                  <a:outerShdw blurRad="38100" dist="38100" dir="2700000" algn="tl">
                    <a:srgbClr val="000000">
                      <a:alpha val="43137"/>
                    </a:srgbClr>
                  </a:outerShdw>
                </a:effectLst>
                <a:latin typeface="Comic Sans MS" panose="030F0702030302020204" pitchFamily="66" charset="0"/>
              </a:rPr>
              <a:t> epitelial</a:t>
            </a:r>
          </a:p>
          <a:p>
            <a:pPr algn="ctr"/>
            <a:r>
              <a:rPr lang="es-VE" sz="1400" dirty="0" err="1" smtClean="0">
                <a:effectLst>
                  <a:outerShdw blurRad="38100" dist="38100" dir="2700000" algn="tl">
                    <a:srgbClr val="000000">
                      <a:alpha val="43137"/>
                    </a:srgbClr>
                  </a:outerShdw>
                </a:effectLst>
                <a:latin typeface="Comic Sans MS" panose="030F0702030302020204" pitchFamily="66" charset="0"/>
              </a:rPr>
              <a:t>Inmunomodulación</a:t>
            </a:r>
            <a:endParaRPr lang="es-VE" sz="1400" dirty="0" smtClean="0">
              <a:effectLst>
                <a:outerShdw blurRad="38100" dist="38100" dir="2700000" algn="tl">
                  <a:srgbClr val="000000">
                    <a:alpha val="43137"/>
                  </a:srgbClr>
                </a:outerShdw>
              </a:effectLst>
              <a:latin typeface="Comic Sans MS" panose="030F0702030302020204" pitchFamily="66" charset="0"/>
            </a:endParaRPr>
          </a:p>
          <a:p>
            <a:pPr algn="ctr"/>
            <a:r>
              <a:rPr lang="es-VE" sz="1400" dirty="0" smtClean="0">
                <a:effectLst>
                  <a:outerShdw blurRad="38100" dist="38100" dir="2700000" algn="tl">
                    <a:srgbClr val="000000">
                      <a:alpha val="43137"/>
                    </a:srgbClr>
                  </a:outerShdw>
                </a:effectLst>
                <a:latin typeface="Comic Sans MS" panose="030F0702030302020204" pitchFamily="66" charset="0"/>
              </a:rPr>
              <a:t>Percepción</a:t>
            </a:r>
          </a:p>
          <a:p>
            <a:pPr algn="ctr"/>
            <a:r>
              <a:rPr lang="es-VE" sz="1400" dirty="0" smtClean="0">
                <a:effectLst>
                  <a:outerShdw blurRad="38100" dist="38100" dir="2700000" algn="tl">
                    <a:srgbClr val="000000">
                      <a:alpha val="43137"/>
                    </a:srgbClr>
                  </a:outerShdw>
                </a:effectLst>
                <a:latin typeface="Comic Sans MS" panose="030F0702030302020204" pitchFamily="66" charset="0"/>
              </a:rPr>
              <a:t>Nutrición</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14" name="Rectángulo 13"/>
          <p:cNvSpPr/>
          <p:nvPr/>
        </p:nvSpPr>
        <p:spPr>
          <a:xfrm>
            <a:off x="1691680" y="295061"/>
            <a:ext cx="5706381" cy="707886"/>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000" dirty="0" err="1">
                <a:latin typeface="Comic Sans MS" panose="030F0702030302020204" pitchFamily="66" charset="0"/>
              </a:rPr>
              <a:t>I</a:t>
            </a:r>
            <a:r>
              <a:rPr lang="en-US" sz="2000" dirty="0" err="1" smtClean="0">
                <a:latin typeface="Comic Sans MS" panose="030F0702030302020204" pitchFamily="66" charset="0"/>
              </a:rPr>
              <a:t>nteracciones</a:t>
            </a:r>
            <a:r>
              <a:rPr lang="en-US" sz="2000" dirty="0" smtClean="0">
                <a:latin typeface="Comic Sans MS" panose="030F0702030302020204" pitchFamily="66" charset="0"/>
              </a:rPr>
              <a:t> </a:t>
            </a:r>
            <a:r>
              <a:rPr lang="en-US" sz="2000" dirty="0" err="1" smtClean="0">
                <a:latin typeface="Comic Sans MS" panose="030F0702030302020204" pitchFamily="66" charset="0"/>
              </a:rPr>
              <a:t>Hospedero</a:t>
            </a:r>
            <a:r>
              <a:rPr lang="en-US" sz="2000" dirty="0" smtClean="0">
                <a:latin typeface="Comic Sans MS" panose="030F0702030302020204" pitchFamily="66" charset="0"/>
              </a:rPr>
              <a:t>-Microbiota </a:t>
            </a:r>
          </a:p>
          <a:p>
            <a:pPr algn="ctr"/>
            <a:r>
              <a:rPr lang="en-US" sz="2000" dirty="0" err="1" smtClean="0">
                <a:latin typeface="Comic Sans MS" panose="030F0702030302020204" pitchFamily="66" charset="0"/>
              </a:rPr>
              <a:t>vía</a:t>
            </a:r>
            <a:r>
              <a:rPr lang="en-US" sz="2000" dirty="0" smtClean="0">
                <a:latin typeface="Comic Sans MS" panose="030F0702030302020204" pitchFamily="66" charset="0"/>
              </a:rPr>
              <a:t> </a:t>
            </a:r>
            <a:r>
              <a:rPr lang="en-US" sz="2000" dirty="0" err="1" smtClean="0">
                <a:latin typeface="Comic Sans MS" panose="030F0702030302020204" pitchFamily="66" charset="0"/>
              </a:rPr>
              <a:t>conversión</a:t>
            </a:r>
            <a:r>
              <a:rPr lang="en-US" sz="2000" dirty="0" smtClean="0">
                <a:latin typeface="Comic Sans MS" panose="030F0702030302020204" pitchFamily="66" charset="0"/>
              </a:rPr>
              <a:t> </a:t>
            </a:r>
            <a:r>
              <a:rPr lang="en-US" sz="2000" dirty="0">
                <a:latin typeface="Comic Sans MS" panose="030F0702030302020204" pitchFamily="66" charset="0"/>
              </a:rPr>
              <a:t>luminal. </a:t>
            </a:r>
          </a:p>
        </p:txBody>
      </p:sp>
      <p:sp>
        <p:nvSpPr>
          <p:cNvPr id="17" name="Rectángulo 16"/>
          <p:cNvSpPr/>
          <p:nvPr/>
        </p:nvSpPr>
        <p:spPr>
          <a:xfrm>
            <a:off x="1590572" y="4922535"/>
            <a:ext cx="5832648" cy="1200329"/>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dirty="0" err="1">
                <a:latin typeface="Comic Sans MS" panose="030F0702030302020204" pitchFamily="66" charset="0"/>
              </a:rPr>
              <a:t>Nutrientes</a:t>
            </a:r>
            <a:r>
              <a:rPr lang="en-US" dirty="0">
                <a:latin typeface="Comic Sans MS" panose="030F0702030302020204" pitchFamily="66" charset="0"/>
              </a:rPr>
              <a:t> </a:t>
            </a:r>
            <a:r>
              <a:rPr lang="en-US" dirty="0" err="1">
                <a:latin typeface="Comic Sans MS" panose="030F0702030302020204" pitchFamily="66" charset="0"/>
              </a:rPr>
              <a:t>consumidos</a:t>
            </a:r>
            <a:r>
              <a:rPr lang="en-US" dirty="0">
                <a:latin typeface="Comic Sans MS" panose="030F0702030302020204" pitchFamily="66" charset="0"/>
              </a:rPr>
              <a:t> </a:t>
            </a:r>
            <a:r>
              <a:rPr lang="en-US" dirty="0" err="1">
                <a:latin typeface="Comic Sans MS" panose="030F0702030302020204" pitchFamily="66" charset="0"/>
              </a:rPr>
              <a:t>por</a:t>
            </a:r>
            <a:r>
              <a:rPr lang="en-US" dirty="0">
                <a:latin typeface="Comic Sans MS" panose="030F0702030302020204" pitchFamily="66" charset="0"/>
              </a:rPr>
              <a:t> </a:t>
            </a:r>
            <a:r>
              <a:rPr lang="en-US" dirty="0" err="1">
                <a:latin typeface="Comic Sans MS" panose="030F0702030302020204" pitchFamily="66" charset="0"/>
              </a:rPr>
              <a:t>hospedero</a:t>
            </a:r>
            <a:r>
              <a:rPr lang="en-US" dirty="0">
                <a:latin typeface="Comic Sans MS" panose="030F0702030302020204" pitchFamily="66" charset="0"/>
              </a:rPr>
              <a:t> </a:t>
            </a:r>
            <a:r>
              <a:rPr lang="en-US" dirty="0" err="1">
                <a:latin typeface="Comic Sans MS" panose="030F0702030302020204" pitchFamily="66" charset="0"/>
              </a:rPr>
              <a:t>pueden</a:t>
            </a:r>
            <a:r>
              <a:rPr lang="en-US" dirty="0">
                <a:latin typeface="Comic Sans MS" panose="030F0702030302020204" pitchFamily="66" charset="0"/>
              </a:rPr>
              <a:t> </a:t>
            </a:r>
            <a:r>
              <a:rPr lang="en-US" dirty="0" err="1">
                <a:latin typeface="Comic Sans MS" panose="030F0702030302020204" pitchFamily="66" charset="0"/>
              </a:rPr>
              <a:t>ser</a:t>
            </a:r>
            <a:r>
              <a:rPr lang="en-US" dirty="0">
                <a:latin typeface="Comic Sans MS" panose="030F0702030302020204" pitchFamily="66" charset="0"/>
              </a:rPr>
              <a:t> </a:t>
            </a:r>
            <a:r>
              <a:rPr lang="en-US" dirty="0" err="1">
                <a:latin typeface="Comic Sans MS" panose="030F0702030302020204" pitchFamily="66" charset="0"/>
              </a:rPr>
              <a:t>convertidos</a:t>
            </a:r>
            <a:r>
              <a:rPr lang="en-US" dirty="0">
                <a:latin typeface="Comic Sans MS" panose="030F0702030302020204" pitchFamily="66" charset="0"/>
              </a:rPr>
              <a:t> </a:t>
            </a:r>
            <a:r>
              <a:rPr lang="en-US" dirty="0" err="1">
                <a:latin typeface="Comic Sans MS" panose="030F0702030302020204" pitchFamily="66" charset="0"/>
              </a:rPr>
              <a:t>por</a:t>
            </a:r>
            <a:r>
              <a:rPr lang="en-US" dirty="0">
                <a:latin typeface="Comic Sans MS" panose="030F0702030302020204" pitchFamily="66" charset="0"/>
              </a:rPr>
              <a:t> microbiota en </a:t>
            </a:r>
            <a:r>
              <a:rPr lang="en-US" dirty="0" err="1">
                <a:latin typeface="Comic Sans MS" panose="030F0702030302020204" pitchFamily="66" charset="0"/>
              </a:rPr>
              <a:t>diversos</a:t>
            </a:r>
            <a:r>
              <a:rPr lang="en-US" dirty="0">
                <a:latin typeface="Comic Sans MS" panose="030F0702030302020204" pitchFamily="66" charset="0"/>
              </a:rPr>
              <a:t> </a:t>
            </a:r>
            <a:r>
              <a:rPr lang="en-US" dirty="0" err="1">
                <a:latin typeface="Comic Sans MS" panose="030F0702030302020204" pitchFamily="66" charset="0"/>
              </a:rPr>
              <a:t>compuestos</a:t>
            </a:r>
            <a:r>
              <a:rPr lang="en-US" dirty="0">
                <a:latin typeface="Comic Sans MS" panose="030F0702030302020204" pitchFamily="66" charset="0"/>
              </a:rPr>
              <a:t> </a:t>
            </a:r>
            <a:r>
              <a:rPr lang="en-US" dirty="0" err="1">
                <a:latin typeface="Comic Sans MS" panose="030F0702030302020204" pitchFamily="66" charset="0"/>
              </a:rPr>
              <a:t>activos</a:t>
            </a:r>
            <a:r>
              <a:rPr lang="en-US" dirty="0">
                <a:latin typeface="Comic Sans MS" panose="030F0702030302020204" pitchFamily="66" charset="0"/>
              </a:rPr>
              <a:t> </a:t>
            </a:r>
            <a:r>
              <a:rPr lang="en-US" dirty="0" err="1">
                <a:latin typeface="Comic Sans MS" panose="030F0702030302020204" pitchFamily="66" charset="0"/>
              </a:rPr>
              <a:t>que</a:t>
            </a:r>
            <a:r>
              <a:rPr lang="en-US" dirty="0">
                <a:latin typeface="Comic Sans MS" panose="030F0702030302020204" pitchFamily="66" charset="0"/>
              </a:rPr>
              <a:t> </a:t>
            </a:r>
            <a:r>
              <a:rPr lang="en-US" dirty="0" err="1">
                <a:latin typeface="Comic Sans MS" panose="030F0702030302020204" pitchFamily="66" charset="0"/>
              </a:rPr>
              <a:t>podrían</a:t>
            </a:r>
            <a:r>
              <a:rPr lang="en-US" dirty="0">
                <a:latin typeface="Comic Sans MS" panose="030F0702030302020204" pitchFamily="66" charset="0"/>
              </a:rPr>
              <a:t> </a:t>
            </a:r>
            <a:r>
              <a:rPr lang="en-US" dirty="0" err="1">
                <a:latin typeface="Comic Sans MS" panose="030F0702030302020204" pitchFamily="66" charset="0"/>
              </a:rPr>
              <a:t>afectar</a:t>
            </a:r>
            <a:r>
              <a:rPr lang="en-US" dirty="0">
                <a:latin typeface="Comic Sans MS" panose="030F0702030302020204" pitchFamily="66" charset="0"/>
              </a:rPr>
              <a:t> </a:t>
            </a:r>
            <a:r>
              <a:rPr lang="en-US" dirty="0" err="1">
                <a:latin typeface="Comic Sans MS" panose="030F0702030302020204" pitchFamily="66" charset="0"/>
              </a:rPr>
              <a:t>estados</a:t>
            </a:r>
            <a:r>
              <a:rPr lang="en-US" dirty="0">
                <a:latin typeface="Comic Sans MS" panose="030F0702030302020204" pitchFamily="66" charset="0"/>
              </a:rPr>
              <a:t> de </a:t>
            </a:r>
            <a:r>
              <a:rPr lang="en-US" dirty="0" err="1">
                <a:latin typeface="Comic Sans MS" panose="030F0702030302020204" pitchFamily="66" charset="0"/>
              </a:rPr>
              <a:t>salud</a:t>
            </a:r>
            <a:r>
              <a:rPr lang="en-US" dirty="0">
                <a:latin typeface="Comic Sans MS" panose="030F0702030302020204" pitchFamily="66" charset="0"/>
              </a:rPr>
              <a:t> y </a:t>
            </a:r>
            <a:r>
              <a:rPr lang="en-US" dirty="0" err="1">
                <a:latin typeface="Comic Sans MS" panose="030F0702030302020204" pitchFamily="66" charset="0"/>
              </a:rPr>
              <a:t>enfermedad</a:t>
            </a:r>
            <a:r>
              <a:rPr lang="en-US" dirty="0">
                <a:latin typeface="Comic Sans MS" panose="030F0702030302020204" pitchFamily="66" charset="0"/>
              </a:rPr>
              <a:t> del </a:t>
            </a:r>
            <a:r>
              <a:rPr lang="en-US" dirty="0" err="1">
                <a:latin typeface="Comic Sans MS" panose="030F0702030302020204" pitchFamily="66" charset="0"/>
              </a:rPr>
              <a:t>hospedero</a:t>
            </a:r>
            <a:r>
              <a:rPr lang="en-US" dirty="0">
                <a:latin typeface="Comic Sans MS" panose="030F0702030302020204" pitchFamily="66" charset="0"/>
              </a:rPr>
              <a:t> y el microbiota intestinal. </a:t>
            </a:r>
          </a:p>
        </p:txBody>
      </p:sp>
    </p:spTree>
    <p:extLst>
      <p:ext uri="{BB962C8B-B14F-4D97-AF65-F5344CB8AC3E}">
        <p14:creationId xmlns:p14="http://schemas.microsoft.com/office/powerpoint/2010/main" val="3898841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P spid="10" grpId="0" animBg="1"/>
      <p:bldP spid="11"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CuadroTexto"/>
          <p:cNvSpPr txBox="1"/>
          <p:nvPr/>
        </p:nvSpPr>
        <p:spPr>
          <a:xfrm>
            <a:off x="6803130" y="6611779"/>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t="7110" b="-1"/>
          <a:stretch/>
        </p:blipFill>
        <p:spPr>
          <a:xfrm>
            <a:off x="1660284" y="-1"/>
            <a:ext cx="7021233" cy="6611779"/>
          </a:xfrm>
          <a:prstGeom prst="rect">
            <a:avLst/>
          </a:prstGeom>
        </p:spPr>
      </p:pic>
      <p:sp>
        <p:nvSpPr>
          <p:cNvPr id="6" name="Rectángulo 5"/>
          <p:cNvSpPr/>
          <p:nvPr/>
        </p:nvSpPr>
        <p:spPr>
          <a:xfrm>
            <a:off x="2784646" y="-2"/>
            <a:ext cx="1656184" cy="908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3593601" y="110727"/>
            <a:ext cx="1024639" cy="523220"/>
          </a:xfrm>
          <a:prstGeom prst="rect">
            <a:avLst/>
          </a:prstGeom>
          <a:solidFill>
            <a:schemeClr val="accent5">
              <a:lumMod val="40000"/>
              <a:lumOff val="60000"/>
            </a:schemeClr>
          </a:solidFill>
        </p:spPr>
        <p:txBody>
          <a:bodyPr wrap="none" rtlCol="0">
            <a:spAutoFit/>
          </a:bodyPr>
          <a:lstStyle/>
          <a:p>
            <a:r>
              <a:rPr lang="es-VE" sz="1400" dirty="0" smtClean="0">
                <a:latin typeface="Comic Sans MS" panose="030F0702030302020204" pitchFamily="66" charset="0"/>
              </a:rPr>
              <a:t>Intestino </a:t>
            </a:r>
          </a:p>
          <a:p>
            <a:r>
              <a:rPr lang="es-VE" sz="1400" dirty="0" smtClean="0">
                <a:latin typeface="Comic Sans MS" panose="030F0702030302020204" pitchFamily="66" charset="0"/>
              </a:rPr>
              <a:t>delgado</a:t>
            </a:r>
            <a:endParaRPr lang="es-VE" sz="1400" dirty="0">
              <a:latin typeface="Comic Sans MS" panose="030F0702030302020204" pitchFamily="66" charset="0"/>
            </a:endParaRPr>
          </a:p>
        </p:txBody>
      </p:sp>
      <p:sp>
        <p:nvSpPr>
          <p:cNvPr id="8" name="CuadroTexto 7"/>
          <p:cNvSpPr txBox="1"/>
          <p:nvPr/>
        </p:nvSpPr>
        <p:spPr>
          <a:xfrm>
            <a:off x="5796136" y="1053869"/>
            <a:ext cx="753732" cy="369332"/>
          </a:xfrm>
          <a:prstGeom prst="rect">
            <a:avLst/>
          </a:prstGeom>
          <a:solidFill>
            <a:schemeClr val="accent5">
              <a:lumMod val="40000"/>
              <a:lumOff val="60000"/>
            </a:schemeClr>
          </a:solidFill>
        </p:spPr>
        <p:txBody>
          <a:bodyPr wrap="none" rtlCol="0">
            <a:spAutoFit/>
          </a:bodyPr>
          <a:lstStyle/>
          <a:p>
            <a:r>
              <a:rPr lang="es-VE" b="1" dirty="0" smtClean="0">
                <a:latin typeface="Comic Sans MS" panose="030F0702030302020204" pitchFamily="66" charset="0"/>
              </a:rPr>
              <a:t>Colon</a:t>
            </a:r>
            <a:endParaRPr lang="es-VE" b="1" dirty="0">
              <a:latin typeface="Comic Sans MS" panose="030F0702030302020204" pitchFamily="66" charset="0"/>
            </a:endParaRPr>
          </a:p>
        </p:txBody>
      </p:sp>
      <p:sp>
        <p:nvSpPr>
          <p:cNvPr id="20" name="Rectángulo 19"/>
          <p:cNvSpPr/>
          <p:nvPr/>
        </p:nvSpPr>
        <p:spPr>
          <a:xfrm>
            <a:off x="1731250" y="1565874"/>
            <a:ext cx="6441150" cy="3352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1731250" y="1901122"/>
            <a:ext cx="1472598" cy="230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CuadroTexto 8"/>
          <p:cNvSpPr txBox="1"/>
          <p:nvPr/>
        </p:nvSpPr>
        <p:spPr>
          <a:xfrm>
            <a:off x="1811719" y="1806612"/>
            <a:ext cx="654346" cy="369332"/>
          </a:xfrm>
          <a:prstGeom prst="rect">
            <a:avLst/>
          </a:prstGeom>
          <a:noFill/>
        </p:spPr>
        <p:txBody>
          <a:bodyPr wrap="none" rtlCol="0">
            <a:spAutoFit/>
          </a:bodyPr>
          <a:lstStyle/>
          <a:p>
            <a:r>
              <a:rPr lang="es-VE" b="1" dirty="0" smtClean="0">
                <a:solidFill>
                  <a:schemeClr val="accent5">
                    <a:lumMod val="75000"/>
                  </a:schemeClr>
                </a:solidFill>
                <a:latin typeface="Comic Sans MS" panose="030F0702030302020204" pitchFamily="66" charset="0"/>
              </a:rPr>
              <a:t>Luz </a:t>
            </a:r>
          </a:p>
        </p:txBody>
      </p:sp>
      <p:sp>
        <p:nvSpPr>
          <p:cNvPr id="14" name="CuadroTexto 13"/>
          <p:cNvSpPr txBox="1"/>
          <p:nvPr/>
        </p:nvSpPr>
        <p:spPr>
          <a:xfrm>
            <a:off x="2522440" y="1552694"/>
            <a:ext cx="1568058" cy="523220"/>
          </a:xfrm>
          <a:prstGeom prst="rect">
            <a:avLst/>
          </a:prstGeom>
          <a:solidFill>
            <a:schemeClr val="accent6">
              <a:lumMod val="60000"/>
              <a:lumOff val="40000"/>
            </a:schemeClr>
          </a:solidFill>
        </p:spPr>
        <p:txBody>
          <a:bodyPr wrap="none" rtlCol="0">
            <a:spAutoFit/>
          </a:bodyPr>
          <a:lstStyle/>
          <a:p>
            <a:r>
              <a:rPr lang="es-VE" sz="1400" dirty="0" smtClean="0">
                <a:latin typeface="Comic Sans MS" panose="030F0702030302020204" pitchFamily="66" charset="0"/>
              </a:rPr>
              <a:t>Microbiota en</a:t>
            </a:r>
          </a:p>
          <a:p>
            <a:r>
              <a:rPr lang="es-VE" sz="1400" dirty="0" smtClean="0">
                <a:latin typeface="Comic Sans MS" panose="030F0702030302020204" pitchFamily="66" charset="0"/>
              </a:rPr>
              <a:t>Obesidad y DM2</a:t>
            </a:r>
            <a:endParaRPr lang="es-VE" sz="1400" dirty="0">
              <a:latin typeface="Comic Sans MS" panose="030F0702030302020204" pitchFamily="66" charset="0"/>
            </a:endParaRPr>
          </a:p>
        </p:txBody>
      </p:sp>
      <p:sp>
        <p:nvSpPr>
          <p:cNvPr id="22" name="Rectángulo 21"/>
          <p:cNvSpPr/>
          <p:nvPr/>
        </p:nvSpPr>
        <p:spPr>
          <a:xfrm>
            <a:off x="1710855" y="2497922"/>
            <a:ext cx="1322798" cy="4603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1691680" y="2492896"/>
            <a:ext cx="1192955" cy="738664"/>
          </a:xfrm>
          <a:prstGeom prst="rect">
            <a:avLst/>
          </a:prstGeom>
          <a:noFill/>
        </p:spPr>
        <p:txBody>
          <a:bodyPr wrap="none" rtlCol="0">
            <a:spAutoFit/>
          </a:bodyPr>
          <a:lstStyle/>
          <a:p>
            <a:r>
              <a:rPr lang="es-VE" sz="1400" b="1" dirty="0" smtClean="0">
                <a:latin typeface="Comic Sans MS" panose="030F0702030302020204" pitchFamily="66" charset="0"/>
              </a:rPr>
              <a:t>Mucina </a:t>
            </a:r>
          </a:p>
          <a:p>
            <a:r>
              <a:rPr lang="es-VE" sz="1400" b="1" dirty="0" err="1" smtClean="0">
                <a:latin typeface="Comic Sans MS" panose="030F0702030302020204" pitchFamily="66" charset="0"/>
              </a:rPr>
              <a:t>Antimicrob</a:t>
            </a:r>
            <a:r>
              <a:rPr lang="es-VE" sz="1400" b="1" dirty="0" smtClean="0">
                <a:latin typeface="Comic Sans MS" panose="030F0702030302020204" pitchFamily="66" charset="0"/>
              </a:rPr>
              <a:t>.</a:t>
            </a:r>
          </a:p>
          <a:p>
            <a:endParaRPr lang="es-VE" sz="1400" b="1" dirty="0">
              <a:latin typeface="Comic Sans MS" panose="030F0702030302020204" pitchFamily="66" charset="0"/>
            </a:endParaRPr>
          </a:p>
        </p:txBody>
      </p:sp>
      <p:sp>
        <p:nvSpPr>
          <p:cNvPr id="23" name="Rectángulo 22"/>
          <p:cNvSpPr/>
          <p:nvPr/>
        </p:nvSpPr>
        <p:spPr>
          <a:xfrm>
            <a:off x="3563573" y="2727483"/>
            <a:ext cx="1054667" cy="169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CuadroTexto 15"/>
          <p:cNvSpPr txBox="1"/>
          <p:nvPr/>
        </p:nvSpPr>
        <p:spPr>
          <a:xfrm>
            <a:off x="3286107" y="2727482"/>
            <a:ext cx="1497526" cy="307777"/>
          </a:xfrm>
          <a:prstGeom prst="rect">
            <a:avLst/>
          </a:prstGeom>
          <a:noFill/>
        </p:spPr>
        <p:txBody>
          <a:bodyPr wrap="none" rtlCol="0">
            <a:spAutoFit/>
          </a:bodyPr>
          <a:lstStyle/>
          <a:p>
            <a:r>
              <a:rPr lang="es-VE" sz="1400" b="1" dirty="0" smtClean="0">
                <a:latin typeface="Comic Sans MS" panose="030F0702030302020204" pitchFamily="66" charset="0"/>
              </a:rPr>
              <a:t>Pre/probióticos</a:t>
            </a:r>
          </a:p>
        </p:txBody>
      </p:sp>
      <p:sp>
        <p:nvSpPr>
          <p:cNvPr id="18" name="CuadroTexto 17"/>
          <p:cNvSpPr txBox="1"/>
          <p:nvPr/>
        </p:nvSpPr>
        <p:spPr>
          <a:xfrm>
            <a:off x="5967237" y="1579609"/>
            <a:ext cx="1701107" cy="307777"/>
          </a:xfrm>
          <a:prstGeom prst="rect">
            <a:avLst/>
          </a:prstGeom>
          <a:solidFill>
            <a:schemeClr val="accent6">
              <a:lumMod val="20000"/>
              <a:lumOff val="80000"/>
            </a:schemeClr>
          </a:solidFill>
        </p:spPr>
        <p:txBody>
          <a:bodyPr wrap="none" rtlCol="0">
            <a:spAutoFit/>
          </a:bodyPr>
          <a:lstStyle/>
          <a:p>
            <a:r>
              <a:rPr lang="es-VE" sz="1400" b="1" dirty="0" smtClean="0">
                <a:latin typeface="Comic Sans MS" panose="030F0702030302020204" pitchFamily="66" charset="0"/>
              </a:rPr>
              <a:t>Cirugía </a:t>
            </a:r>
            <a:r>
              <a:rPr lang="es-VE" sz="1400" b="1" dirty="0" err="1" smtClean="0">
                <a:latin typeface="Comic Sans MS" panose="030F0702030302020204" pitchFamily="66" charset="0"/>
              </a:rPr>
              <a:t>bariátrica</a:t>
            </a:r>
            <a:endParaRPr lang="es-VE" sz="1400" b="1" dirty="0">
              <a:latin typeface="Comic Sans MS" panose="030F0702030302020204" pitchFamily="66" charset="0"/>
            </a:endParaRPr>
          </a:p>
        </p:txBody>
      </p:sp>
      <p:sp>
        <p:nvSpPr>
          <p:cNvPr id="19" name="CuadroTexto 18"/>
          <p:cNvSpPr txBox="1"/>
          <p:nvPr/>
        </p:nvSpPr>
        <p:spPr>
          <a:xfrm>
            <a:off x="7738887" y="1575514"/>
            <a:ext cx="649537" cy="307777"/>
          </a:xfrm>
          <a:prstGeom prst="rect">
            <a:avLst/>
          </a:prstGeom>
          <a:solidFill>
            <a:schemeClr val="accent6">
              <a:lumMod val="20000"/>
              <a:lumOff val="80000"/>
            </a:schemeClr>
          </a:solidFill>
        </p:spPr>
        <p:txBody>
          <a:bodyPr wrap="none" rtlCol="0">
            <a:spAutoFit/>
          </a:bodyPr>
          <a:lstStyle/>
          <a:p>
            <a:r>
              <a:rPr lang="es-VE" sz="1400" b="1" dirty="0" smtClean="0">
                <a:latin typeface="Comic Sans MS" panose="030F0702030302020204" pitchFamily="66" charset="0"/>
              </a:rPr>
              <a:t>Dieta</a:t>
            </a:r>
            <a:endParaRPr lang="es-VE" sz="1400" b="1" dirty="0">
              <a:latin typeface="Comic Sans MS" panose="030F0702030302020204" pitchFamily="66" charset="0"/>
            </a:endParaRPr>
          </a:p>
        </p:txBody>
      </p:sp>
      <p:sp>
        <p:nvSpPr>
          <p:cNvPr id="17" name="CuadroTexto 16"/>
          <p:cNvSpPr txBox="1"/>
          <p:nvPr/>
        </p:nvSpPr>
        <p:spPr>
          <a:xfrm>
            <a:off x="4572000" y="1591235"/>
            <a:ext cx="1287532" cy="307777"/>
          </a:xfrm>
          <a:prstGeom prst="rect">
            <a:avLst/>
          </a:prstGeom>
          <a:solidFill>
            <a:schemeClr val="accent6">
              <a:lumMod val="20000"/>
              <a:lumOff val="80000"/>
            </a:schemeClr>
          </a:solidFill>
        </p:spPr>
        <p:txBody>
          <a:bodyPr wrap="none" rtlCol="0">
            <a:spAutoFit/>
          </a:bodyPr>
          <a:lstStyle/>
          <a:p>
            <a:r>
              <a:rPr lang="es-VE" sz="1400" b="1" dirty="0" err="1" smtClean="0">
                <a:latin typeface="Comic Sans MS" panose="030F0702030302020204" pitchFamily="66" charset="0"/>
              </a:rPr>
              <a:t>Transp</a:t>
            </a:r>
            <a:r>
              <a:rPr lang="es-VE" sz="1400" b="1" dirty="0" smtClean="0">
                <a:latin typeface="Comic Sans MS" panose="030F0702030302020204" pitchFamily="66" charset="0"/>
              </a:rPr>
              <a:t> fecal</a:t>
            </a:r>
            <a:endParaRPr lang="es-VE" sz="1400" b="1" dirty="0">
              <a:latin typeface="Comic Sans MS" panose="030F0702030302020204" pitchFamily="66" charset="0"/>
            </a:endParaRPr>
          </a:p>
        </p:txBody>
      </p:sp>
      <p:sp>
        <p:nvSpPr>
          <p:cNvPr id="24" name="Rectángulo 23"/>
          <p:cNvSpPr/>
          <p:nvPr/>
        </p:nvSpPr>
        <p:spPr>
          <a:xfrm>
            <a:off x="5287204" y="2741987"/>
            <a:ext cx="2995426" cy="216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CuadroTexto 24"/>
          <p:cNvSpPr txBox="1"/>
          <p:nvPr/>
        </p:nvSpPr>
        <p:spPr>
          <a:xfrm>
            <a:off x="5170900" y="2741987"/>
            <a:ext cx="660758" cy="307777"/>
          </a:xfrm>
          <a:prstGeom prst="rect">
            <a:avLst/>
          </a:prstGeom>
          <a:solidFill>
            <a:schemeClr val="accent5">
              <a:lumMod val="40000"/>
              <a:lumOff val="60000"/>
            </a:schemeClr>
          </a:solidFill>
        </p:spPr>
        <p:txBody>
          <a:bodyPr wrap="none" rtlCol="0">
            <a:spAutoFit/>
          </a:bodyPr>
          <a:lstStyle/>
          <a:p>
            <a:r>
              <a:rPr lang="es-VE" sz="1400" b="1" dirty="0" smtClean="0">
                <a:latin typeface="Comic Sans MS" panose="030F0702030302020204" pitchFamily="66" charset="0"/>
              </a:rPr>
              <a:t>SCFA</a:t>
            </a:r>
            <a:endParaRPr lang="es-VE" sz="1400" b="1" dirty="0">
              <a:latin typeface="Comic Sans MS" panose="030F0702030302020204" pitchFamily="66" charset="0"/>
            </a:endParaRPr>
          </a:p>
        </p:txBody>
      </p:sp>
      <p:sp>
        <p:nvSpPr>
          <p:cNvPr id="26" name="CuadroTexto 25"/>
          <p:cNvSpPr txBox="1"/>
          <p:nvPr/>
        </p:nvSpPr>
        <p:spPr>
          <a:xfrm>
            <a:off x="6054279" y="2771219"/>
            <a:ext cx="1455848" cy="307777"/>
          </a:xfrm>
          <a:prstGeom prst="rect">
            <a:avLst/>
          </a:prstGeom>
          <a:solidFill>
            <a:schemeClr val="accent5">
              <a:lumMod val="40000"/>
              <a:lumOff val="60000"/>
            </a:schemeClr>
          </a:solidFill>
        </p:spPr>
        <p:txBody>
          <a:bodyPr wrap="none" rtlCol="0">
            <a:spAutoFit/>
          </a:bodyPr>
          <a:lstStyle/>
          <a:p>
            <a:r>
              <a:rPr lang="es-VE" sz="1400" b="1" dirty="0" smtClean="0">
                <a:latin typeface="Comic Sans MS" panose="030F0702030302020204" pitchFamily="66" charset="0"/>
              </a:rPr>
              <a:t>Ácidos biliares</a:t>
            </a:r>
            <a:endParaRPr lang="es-VE" sz="1400" b="1" dirty="0">
              <a:latin typeface="Comic Sans MS" panose="030F0702030302020204" pitchFamily="66" charset="0"/>
            </a:endParaRPr>
          </a:p>
        </p:txBody>
      </p:sp>
      <p:sp>
        <p:nvSpPr>
          <p:cNvPr id="27" name="CuadroTexto 26"/>
          <p:cNvSpPr txBox="1"/>
          <p:nvPr/>
        </p:nvSpPr>
        <p:spPr>
          <a:xfrm>
            <a:off x="7562048" y="2759818"/>
            <a:ext cx="1114408" cy="307777"/>
          </a:xfrm>
          <a:prstGeom prst="rect">
            <a:avLst/>
          </a:prstGeom>
          <a:solidFill>
            <a:schemeClr val="accent5">
              <a:lumMod val="40000"/>
              <a:lumOff val="60000"/>
            </a:schemeClr>
          </a:solidFill>
        </p:spPr>
        <p:txBody>
          <a:bodyPr wrap="none" rtlCol="0">
            <a:spAutoFit/>
          </a:bodyPr>
          <a:lstStyle/>
          <a:p>
            <a:r>
              <a:rPr lang="es-VE" sz="1400" b="1" dirty="0" smtClean="0">
                <a:latin typeface="Comic Sans MS" panose="030F0702030302020204" pitchFamily="66" charset="0"/>
              </a:rPr>
              <a:t>Nutrientes</a:t>
            </a:r>
            <a:endParaRPr lang="es-VE" sz="1400" b="1" dirty="0">
              <a:latin typeface="Comic Sans MS" panose="030F0702030302020204" pitchFamily="66" charset="0"/>
            </a:endParaRPr>
          </a:p>
        </p:txBody>
      </p:sp>
      <p:sp>
        <p:nvSpPr>
          <p:cNvPr id="29" name="Rectángulo 28"/>
          <p:cNvSpPr/>
          <p:nvPr/>
        </p:nvSpPr>
        <p:spPr>
          <a:xfrm>
            <a:off x="1742470" y="4509120"/>
            <a:ext cx="1042176"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1883213" y="4517270"/>
            <a:ext cx="1165704" cy="307777"/>
          </a:xfrm>
          <a:prstGeom prst="rect">
            <a:avLst/>
          </a:prstGeom>
          <a:noFill/>
        </p:spPr>
        <p:txBody>
          <a:bodyPr wrap="none" rtlCol="0">
            <a:spAutoFit/>
          </a:bodyPr>
          <a:lstStyle/>
          <a:p>
            <a:r>
              <a:rPr lang="es-VE" sz="1400" dirty="0" smtClean="0">
                <a:latin typeface="Comic Sans MS" panose="030F0702030302020204" pitchFamily="66" charset="0"/>
              </a:rPr>
              <a:t>Enterocitos</a:t>
            </a:r>
            <a:endParaRPr lang="es-VE" sz="1400" dirty="0">
              <a:latin typeface="Comic Sans MS" panose="030F0702030302020204" pitchFamily="66" charset="0"/>
            </a:endParaRPr>
          </a:p>
        </p:txBody>
      </p:sp>
      <p:sp>
        <p:nvSpPr>
          <p:cNvPr id="30" name="Rectángulo 29"/>
          <p:cNvSpPr/>
          <p:nvPr/>
        </p:nvSpPr>
        <p:spPr>
          <a:xfrm>
            <a:off x="1731250" y="5082221"/>
            <a:ext cx="1117223" cy="1469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1665441" y="5074585"/>
            <a:ext cx="872355" cy="338554"/>
          </a:xfrm>
          <a:prstGeom prst="rect">
            <a:avLst/>
          </a:prstGeom>
          <a:noFill/>
        </p:spPr>
        <p:txBody>
          <a:bodyPr wrap="none" rtlCol="0">
            <a:spAutoFit/>
          </a:bodyPr>
          <a:lstStyle/>
          <a:p>
            <a:r>
              <a:rPr lang="es-VE" sz="1600" b="1" dirty="0" smtClean="0">
                <a:solidFill>
                  <a:srgbClr val="C00000"/>
                </a:solidFill>
                <a:latin typeface="Comic Sans MS" panose="030F0702030302020204" pitchFamily="66" charset="0"/>
              </a:rPr>
              <a:t>Sangre</a:t>
            </a:r>
            <a:endParaRPr lang="es-VE" sz="1600" b="1" dirty="0">
              <a:solidFill>
                <a:srgbClr val="C00000"/>
              </a:solidFill>
              <a:latin typeface="Comic Sans MS" panose="030F0702030302020204" pitchFamily="66" charset="0"/>
            </a:endParaRPr>
          </a:p>
        </p:txBody>
      </p:sp>
      <p:sp>
        <p:nvSpPr>
          <p:cNvPr id="31" name="Rectángulo 30"/>
          <p:cNvSpPr/>
          <p:nvPr/>
        </p:nvSpPr>
        <p:spPr>
          <a:xfrm>
            <a:off x="5287204" y="5229201"/>
            <a:ext cx="1262664"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2" name="CuadroTexto 31"/>
          <p:cNvSpPr txBox="1"/>
          <p:nvPr/>
        </p:nvSpPr>
        <p:spPr>
          <a:xfrm>
            <a:off x="5368134" y="5096218"/>
            <a:ext cx="1181734" cy="276999"/>
          </a:xfrm>
          <a:prstGeom prst="rect">
            <a:avLst/>
          </a:prstGeom>
          <a:solidFill>
            <a:schemeClr val="accent5">
              <a:lumMod val="40000"/>
              <a:lumOff val="60000"/>
            </a:schemeClr>
          </a:solidFill>
        </p:spPr>
        <p:txBody>
          <a:bodyPr wrap="none" rtlCol="0">
            <a:spAutoFit/>
          </a:bodyPr>
          <a:lstStyle/>
          <a:p>
            <a:r>
              <a:rPr lang="es-VE" sz="1200" b="1" dirty="0" err="1" smtClean="0">
                <a:effectLst>
                  <a:outerShdw blurRad="38100" dist="38100" dir="2700000" algn="tl">
                    <a:srgbClr val="000000">
                      <a:alpha val="43137"/>
                    </a:srgbClr>
                  </a:outerShdw>
                </a:effectLst>
                <a:latin typeface="Comic Sans MS" panose="030F0702030302020204" pitchFamily="66" charset="0"/>
              </a:rPr>
              <a:t>Horm</a:t>
            </a:r>
            <a:r>
              <a:rPr lang="es-VE" sz="1200" b="1" dirty="0" smtClean="0">
                <a:effectLst>
                  <a:outerShdw blurRad="38100" dist="38100" dir="2700000" algn="tl">
                    <a:srgbClr val="000000">
                      <a:alpha val="43137"/>
                    </a:srgbClr>
                  </a:outerShdw>
                </a:effectLst>
                <a:latin typeface="Comic Sans MS" panose="030F0702030302020204" pitchFamily="66" charset="0"/>
              </a:rPr>
              <a:t> </a:t>
            </a:r>
            <a:r>
              <a:rPr lang="es-VE" sz="1200" b="1" dirty="0" err="1" smtClean="0">
                <a:effectLst>
                  <a:outerShdw blurRad="38100" dist="38100" dir="2700000" algn="tl">
                    <a:srgbClr val="000000">
                      <a:alpha val="43137"/>
                    </a:srgbClr>
                  </a:outerShdw>
                </a:effectLst>
                <a:latin typeface="Comic Sans MS" panose="030F0702030302020204" pitchFamily="66" charset="0"/>
              </a:rPr>
              <a:t>Intest</a:t>
            </a:r>
            <a:r>
              <a:rPr lang="es-VE" sz="1200" b="1" dirty="0" smtClean="0">
                <a:effectLst>
                  <a:outerShdw blurRad="38100" dist="38100" dir="2700000" algn="tl">
                    <a:srgbClr val="000000">
                      <a:alpha val="43137"/>
                    </a:srgbClr>
                  </a:outerShdw>
                </a:effectLst>
                <a:latin typeface="Comic Sans MS" panose="030F0702030302020204" pitchFamily="66" charset="0"/>
              </a:rPr>
              <a:t>.</a:t>
            </a:r>
            <a:endParaRPr lang="es-VE" sz="1200" b="1" dirty="0">
              <a:effectLst>
                <a:outerShdw blurRad="38100" dist="38100" dir="2700000" algn="tl">
                  <a:srgbClr val="000000">
                    <a:alpha val="43137"/>
                  </a:srgbClr>
                </a:outerShdw>
              </a:effectLst>
              <a:latin typeface="Comic Sans MS" panose="030F0702030302020204" pitchFamily="66" charset="0"/>
            </a:endParaRPr>
          </a:p>
        </p:txBody>
      </p:sp>
      <p:sp>
        <p:nvSpPr>
          <p:cNvPr id="34" name="Rectángulo 33"/>
          <p:cNvSpPr/>
          <p:nvPr/>
        </p:nvSpPr>
        <p:spPr>
          <a:xfrm>
            <a:off x="7269313" y="5096218"/>
            <a:ext cx="688548" cy="4210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CuadroTexto 32"/>
          <p:cNvSpPr txBox="1"/>
          <p:nvPr/>
        </p:nvSpPr>
        <p:spPr>
          <a:xfrm>
            <a:off x="7165647" y="5127575"/>
            <a:ext cx="862737" cy="461665"/>
          </a:xfrm>
          <a:prstGeom prst="rect">
            <a:avLst/>
          </a:prstGeom>
          <a:noFill/>
        </p:spPr>
        <p:txBody>
          <a:bodyPr wrap="none" rtlCol="0">
            <a:spAutoFit/>
          </a:bodyPr>
          <a:lstStyle/>
          <a:p>
            <a:r>
              <a:rPr lang="es-VE" sz="1200" b="1" i="1" dirty="0" smtClean="0">
                <a:latin typeface="Comic Sans MS" panose="030F0702030302020204" pitchFamily="66" charset="0"/>
              </a:rPr>
              <a:t>Neurona </a:t>
            </a:r>
          </a:p>
          <a:p>
            <a:r>
              <a:rPr lang="es-VE" sz="1200" b="1" i="1" dirty="0" smtClean="0">
                <a:latin typeface="Comic Sans MS" panose="030F0702030302020204" pitchFamily="66" charset="0"/>
              </a:rPr>
              <a:t>entérica</a:t>
            </a:r>
            <a:endParaRPr lang="es-VE" sz="1200" b="1" i="1" dirty="0">
              <a:latin typeface="Comic Sans MS" panose="030F0702030302020204" pitchFamily="66" charset="0"/>
            </a:endParaRPr>
          </a:p>
        </p:txBody>
      </p:sp>
      <p:sp>
        <p:nvSpPr>
          <p:cNvPr id="35" name="Rectángulo 34"/>
          <p:cNvSpPr/>
          <p:nvPr/>
        </p:nvSpPr>
        <p:spPr>
          <a:xfrm>
            <a:off x="2172142" y="5358407"/>
            <a:ext cx="886621" cy="2160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6" name="CuadroTexto 35"/>
          <p:cNvSpPr txBox="1"/>
          <p:nvPr/>
        </p:nvSpPr>
        <p:spPr>
          <a:xfrm>
            <a:off x="2004667" y="5384249"/>
            <a:ext cx="1228221" cy="276999"/>
          </a:xfrm>
          <a:prstGeom prst="rect">
            <a:avLst/>
          </a:prstGeom>
          <a:noFill/>
        </p:spPr>
        <p:txBody>
          <a:bodyPr wrap="none" rtlCol="0">
            <a:spAutoFit/>
          </a:bodyPr>
          <a:lstStyle/>
          <a:p>
            <a:r>
              <a:rPr lang="es-VE" sz="1200" b="1" dirty="0" smtClean="0">
                <a:effectLst>
                  <a:outerShdw blurRad="38100" dist="38100" dir="2700000" algn="tl">
                    <a:srgbClr val="000000">
                      <a:alpha val="43137"/>
                    </a:srgbClr>
                  </a:outerShdw>
                </a:effectLst>
                <a:latin typeface="Comic Sans MS" panose="030F0702030302020204" pitchFamily="66" charset="0"/>
              </a:rPr>
              <a:t>LPS/bacterias</a:t>
            </a:r>
            <a:endParaRPr lang="es-VE" sz="1200" b="1" dirty="0">
              <a:effectLst>
                <a:outerShdw blurRad="38100" dist="38100" dir="2700000" algn="tl">
                  <a:srgbClr val="000000">
                    <a:alpha val="43137"/>
                  </a:srgbClr>
                </a:outerShdw>
              </a:effectLst>
              <a:latin typeface="Comic Sans MS" panose="030F0702030302020204" pitchFamily="66" charset="0"/>
            </a:endParaRPr>
          </a:p>
        </p:txBody>
      </p:sp>
      <p:sp>
        <p:nvSpPr>
          <p:cNvPr id="37" name="Rectángulo 36"/>
          <p:cNvSpPr/>
          <p:nvPr/>
        </p:nvSpPr>
        <p:spPr>
          <a:xfrm>
            <a:off x="1710855" y="5733256"/>
            <a:ext cx="904597"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CuadroTexto 11"/>
          <p:cNvSpPr txBox="1"/>
          <p:nvPr/>
        </p:nvSpPr>
        <p:spPr>
          <a:xfrm>
            <a:off x="1687611" y="5687961"/>
            <a:ext cx="1056700" cy="338554"/>
          </a:xfrm>
          <a:prstGeom prst="rect">
            <a:avLst/>
          </a:prstGeom>
          <a:noFill/>
        </p:spPr>
        <p:txBody>
          <a:bodyPr wrap="none" rtlCol="0">
            <a:spAutoFit/>
          </a:bodyPr>
          <a:lstStyle/>
          <a:p>
            <a:r>
              <a:rPr lang="es-VE" sz="1600" b="1" dirty="0" smtClean="0">
                <a:solidFill>
                  <a:schemeClr val="bg2">
                    <a:lumMod val="25000"/>
                  </a:schemeClr>
                </a:solidFill>
                <a:latin typeface="Comic Sans MS" panose="030F0702030302020204" pitchFamily="66" charset="0"/>
              </a:rPr>
              <a:t>Periferia</a:t>
            </a:r>
            <a:endParaRPr lang="es-VE" sz="1600" b="1" dirty="0">
              <a:solidFill>
                <a:schemeClr val="bg2">
                  <a:lumMod val="25000"/>
                </a:schemeClr>
              </a:solidFill>
              <a:latin typeface="Comic Sans MS" panose="030F0702030302020204" pitchFamily="66" charset="0"/>
            </a:endParaRPr>
          </a:p>
        </p:txBody>
      </p:sp>
      <p:sp>
        <p:nvSpPr>
          <p:cNvPr id="38" name="Rectángulo 37"/>
          <p:cNvSpPr/>
          <p:nvPr/>
        </p:nvSpPr>
        <p:spPr>
          <a:xfrm>
            <a:off x="2392649" y="6082553"/>
            <a:ext cx="1531279" cy="442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0" name="CuadroTexto 39"/>
          <p:cNvSpPr txBox="1"/>
          <p:nvPr/>
        </p:nvSpPr>
        <p:spPr>
          <a:xfrm>
            <a:off x="2224307" y="6026516"/>
            <a:ext cx="1960793" cy="461665"/>
          </a:xfrm>
          <a:prstGeom prst="rect">
            <a:avLst/>
          </a:prstGeom>
          <a:solidFill>
            <a:schemeClr val="accent2">
              <a:lumMod val="40000"/>
              <a:lumOff val="60000"/>
            </a:schemeClr>
          </a:solidFill>
        </p:spPr>
        <p:txBody>
          <a:bodyPr wrap="none" rtlCol="0">
            <a:spAutoFit/>
          </a:bodyPr>
          <a:lstStyle/>
          <a:p>
            <a:r>
              <a:rPr lang="es-VE" sz="1200" b="1" dirty="0" err="1" smtClean="0">
                <a:effectLst>
                  <a:outerShdw blurRad="38100" dist="38100" dir="2700000" algn="tl">
                    <a:srgbClr val="000000">
                      <a:alpha val="43137"/>
                    </a:srgbClr>
                  </a:outerShdw>
                </a:effectLst>
                <a:latin typeface="Comic Sans MS" panose="030F0702030302020204" pitchFamily="66" charset="0"/>
              </a:rPr>
              <a:t>Endotoxemia</a:t>
            </a:r>
            <a:r>
              <a:rPr lang="es-VE" sz="1200" b="1" dirty="0" smtClean="0">
                <a:effectLst>
                  <a:outerShdw blurRad="38100" dist="38100" dir="2700000" algn="tl">
                    <a:srgbClr val="000000">
                      <a:alpha val="43137"/>
                    </a:srgbClr>
                  </a:outerShdw>
                </a:effectLst>
                <a:latin typeface="Comic Sans MS" panose="030F0702030302020204" pitchFamily="66" charset="0"/>
              </a:rPr>
              <a:t> metabólica</a:t>
            </a:r>
          </a:p>
          <a:p>
            <a:r>
              <a:rPr lang="es-VE" sz="1200" b="1" dirty="0" smtClean="0">
                <a:effectLst>
                  <a:outerShdw blurRad="38100" dist="38100" dir="2700000" algn="tl">
                    <a:srgbClr val="000000">
                      <a:alpha val="43137"/>
                    </a:srgbClr>
                  </a:outerShdw>
                </a:effectLst>
                <a:latin typeface="Comic Sans MS" panose="030F0702030302020204" pitchFamily="66" charset="0"/>
              </a:rPr>
              <a:t>Inflamación</a:t>
            </a:r>
          </a:p>
        </p:txBody>
      </p:sp>
      <p:sp>
        <p:nvSpPr>
          <p:cNvPr id="41" name="Rectángulo 40"/>
          <p:cNvSpPr/>
          <p:nvPr/>
        </p:nvSpPr>
        <p:spPr>
          <a:xfrm>
            <a:off x="4278673" y="6082553"/>
            <a:ext cx="2741599" cy="405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2" name="CuadroTexto 41"/>
          <p:cNvSpPr txBox="1"/>
          <p:nvPr/>
        </p:nvSpPr>
        <p:spPr>
          <a:xfrm>
            <a:off x="4874388" y="6135687"/>
            <a:ext cx="1164101" cy="461665"/>
          </a:xfrm>
          <a:prstGeom prst="rect">
            <a:avLst/>
          </a:prstGeom>
          <a:solidFill>
            <a:schemeClr val="accent5">
              <a:lumMod val="40000"/>
              <a:lumOff val="60000"/>
            </a:schemeClr>
          </a:solidFill>
        </p:spPr>
        <p:txBody>
          <a:bodyPr wrap="none" rtlCol="0">
            <a:spAutoFit/>
          </a:bodyPr>
          <a:lstStyle/>
          <a:p>
            <a:r>
              <a:rPr lang="es-VE" sz="1200" b="1" dirty="0" smtClean="0">
                <a:effectLst>
                  <a:outerShdw blurRad="38100" dist="38100" dir="2700000" algn="tl">
                    <a:srgbClr val="000000">
                      <a:alpha val="43137"/>
                    </a:srgbClr>
                  </a:outerShdw>
                </a:effectLst>
                <a:latin typeface="Comic Sans MS" panose="030F0702030302020204" pitchFamily="66" charset="0"/>
              </a:rPr>
              <a:t>Metabolismo </a:t>
            </a:r>
          </a:p>
          <a:p>
            <a:r>
              <a:rPr lang="es-VE" sz="1200" b="1" dirty="0" smtClean="0">
                <a:effectLst>
                  <a:outerShdw blurRad="38100" dist="38100" dir="2700000" algn="tl">
                    <a:srgbClr val="000000">
                      <a:alpha val="43137"/>
                    </a:srgbClr>
                  </a:outerShdw>
                </a:effectLst>
                <a:latin typeface="Comic Sans MS" panose="030F0702030302020204" pitchFamily="66" charset="0"/>
              </a:rPr>
              <a:t>energía</a:t>
            </a:r>
            <a:endParaRPr lang="es-VE" sz="1200" b="1" dirty="0">
              <a:effectLst>
                <a:outerShdw blurRad="38100" dist="38100" dir="2700000" algn="tl">
                  <a:srgbClr val="000000">
                    <a:alpha val="43137"/>
                  </a:srgbClr>
                </a:outerShdw>
              </a:effectLst>
              <a:latin typeface="Comic Sans MS" panose="030F0702030302020204" pitchFamily="66" charset="0"/>
            </a:endParaRPr>
          </a:p>
        </p:txBody>
      </p:sp>
      <p:sp>
        <p:nvSpPr>
          <p:cNvPr id="43" name="CuadroTexto 42"/>
          <p:cNvSpPr txBox="1"/>
          <p:nvPr/>
        </p:nvSpPr>
        <p:spPr>
          <a:xfrm>
            <a:off x="6089344" y="6135687"/>
            <a:ext cx="899605" cy="461665"/>
          </a:xfrm>
          <a:prstGeom prst="rect">
            <a:avLst/>
          </a:prstGeom>
          <a:solidFill>
            <a:schemeClr val="accent5">
              <a:lumMod val="40000"/>
              <a:lumOff val="60000"/>
            </a:schemeClr>
          </a:solidFill>
        </p:spPr>
        <p:txBody>
          <a:bodyPr wrap="none" rtlCol="0">
            <a:spAutoFit/>
          </a:bodyPr>
          <a:lstStyle/>
          <a:p>
            <a:r>
              <a:rPr lang="es-VE" sz="1200" b="1" dirty="0" smtClean="0">
                <a:effectLst>
                  <a:outerShdw blurRad="38100" dist="38100" dir="2700000" algn="tl">
                    <a:srgbClr val="000000">
                      <a:alpha val="43137"/>
                    </a:srgbClr>
                  </a:outerShdw>
                </a:effectLst>
                <a:latin typeface="Comic Sans MS" panose="030F0702030302020204" pitchFamily="66" charset="0"/>
              </a:rPr>
              <a:t>Secreción</a:t>
            </a:r>
          </a:p>
          <a:p>
            <a:r>
              <a:rPr lang="es-VE" sz="1200" b="1" dirty="0" smtClean="0">
                <a:effectLst>
                  <a:outerShdw blurRad="38100" dist="38100" dir="2700000" algn="tl">
                    <a:srgbClr val="000000">
                      <a:alpha val="43137"/>
                    </a:srgbClr>
                  </a:outerShdw>
                </a:effectLst>
                <a:latin typeface="Comic Sans MS" panose="030F0702030302020204" pitchFamily="66" charset="0"/>
              </a:rPr>
              <a:t>Insulina</a:t>
            </a:r>
            <a:endParaRPr lang="es-VE" sz="1200" b="1" dirty="0">
              <a:effectLst>
                <a:outerShdw blurRad="38100" dist="38100" dir="2700000" algn="tl">
                  <a:srgbClr val="000000">
                    <a:alpha val="43137"/>
                  </a:srgbClr>
                </a:outerShdw>
              </a:effectLst>
              <a:latin typeface="Comic Sans MS" panose="030F0702030302020204" pitchFamily="66" charset="0"/>
            </a:endParaRPr>
          </a:p>
        </p:txBody>
      </p:sp>
      <p:sp>
        <p:nvSpPr>
          <p:cNvPr id="45" name="Rectángulo 44"/>
          <p:cNvSpPr/>
          <p:nvPr/>
        </p:nvSpPr>
        <p:spPr>
          <a:xfrm>
            <a:off x="7269313" y="5841268"/>
            <a:ext cx="363780" cy="1936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4" name="CuadroTexto 43"/>
          <p:cNvSpPr txBox="1"/>
          <p:nvPr/>
        </p:nvSpPr>
        <p:spPr>
          <a:xfrm>
            <a:off x="7032804" y="5841268"/>
            <a:ext cx="511679" cy="276999"/>
          </a:xfrm>
          <a:prstGeom prst="rect">
            <a:avLst/>
          </a:prstGeom>
          <a:noFill/>
        </p:spPr>
        <p:txBody>
          <a:bodyPr wrap="none" rtlCol="0">
            <a:spAutoFit/>
          </a:bodyPr>
          <a:lstStyle/>
          <a:p>
            <a:r>
              <a:rPr lang="es-VE" sz="1200" b="1" i="1" dirty="0" smtClean="0">
                <a:latin typeface="Comic Sans MS" panose="030F0702030302020204" pitchFamily="66" charset="0"/>
              </a:rPr>
              <a:t>SNC</a:t>
            </a:r>
            <a:endParaRPr lang="es-VE" sz="1200" b="1" i="1" dirty="0">
              <a:latin typeface="Comic Sans MS" panose="030F0702030302020204" pitchFamily="66" charset="0"/>
            </a:endParaRPr>
          </a:p>
        </p:txBody>
      </p:sp>
      <p:sp>
        <p:nvSpPr>
          <p:cNvPr id="48" name="Rectángulo 47"/>
          <p:cNvSpPr/>
          <p:nvPr/>
        </p:nvSpPr>
        <p:spPr>
          <a:xfrm>
            <a:off x="186135" y="6626054"/>
            <a:ext cx="3233737" cy="246221"/>
          </a:xfrm>
          <a:prstGeom prst="rect">
            <a:avLst/>
          </a:prstGeom>
        </p:spPr>
        <p:txBody>
          <a:bodyPr wrap="square">
            <a:spAutoFit/>
          </a:bodyPr>
          <a:lstStyle/>
          <a:p>
            <a:r>
              <a:rPr lang="en-US" sz="1000" dirty="0" smtClean="0"/>
              <a:t>Trends </a:t>
            </a:r>
            <a:r>
              <a:rPr lang="en-US" sz="1000" dirty="0"/>
              <a:t>in Food Science &amp; </a:t>
            </a:r>
            <a:r>
              <a:rPr lang="en-US" sz="1000" dirty="0" smtClean="0"/>
              <a:t>Technology 2016; 57: 233-243.</a:t>
            </a:r>
            <a:endParaRPr lang="en-US" sz="1000" i="1" dirty="0">
              <a:solidFill>
                <a:srgbClr val="000000"/>
              </a:solidFill>
              <a:latin typeface="Comic Sans MS" panose="030F0702030302020204" pitchFamily="66" charset="0"/>
            </a:endParaRPr>
          </a:p>
        </p:txBody>
      </p:sp>
      <p:sp>
        <p:nvSpPr>
          <p:cNvPr id="2" name="Rectángulo 1"/>
          <p:cNvSpPr/>
          <p:nvPr/>
        </p:nvSpPr>
        <p:spPr>
          <a:xfrm>
            <a:off x="196234" y="5748629"/>
            <a:ext cx="1070339" cy="646331"/>
          </a:xfrm>
          <a:prstGeom prst="rect">
            <a:avLst/>
          </a:prstGeom>
        </p:spPr>
        <p:txBody>
          <a:bodyPr wrap="square">
            <a:spAutoFit/>
          </a:bodyPr>
          <a:lstStyle/>
          <a:p>
            <a:r>
              <a:rPr lang="es-VE" sz="1200" dirty="0" smtClean="0">
                <a:latin typeface="Comic Sans MS" panose="030F0702030302020204" pitchFamily="66" charset="0"/>
              </a:rPr>
              <a:t>EEC: </a:t>
            </a:r>
          </a:p>
          <a:p>
            <a:r>
              <a:rPr lang="es-VE" sz="1200" dirty="0" smtClean="0">
                <a:latin typeface="Comic Sans MS" panose="030F0702030302020204" pitchFamily="66" charset="0"/>
              </a:rPr>
              <a:t>c. entero-endocrina</a:t>
            </a:r>
            <a:endParaRPr lang="es-VE" sz="1200" dirty="0"/>
          </a:p>
        </p:txBody>
      </p:sp>
      <p:sp>
        <p:nvSpPr>
          <p:cNvPr id="49"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50" name="4 CuadroTexto"/>
          <p:cNvSpPr txBox="1"/>
          <p:nvPr/>
        </p:nvSpPr>
        <p:spPr>
          <a:xfrm>
            <a:off x="179512" y="541635"/>
            <a:ext cx="1368152"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p>
        </p:txBody>
      </p:sp>
      <p:sp>
        <p:nvSpPr>
          <p:cNvPr id="52" name="4 CuadroTexto"/>
          <p:cNvSpPr txBox="1"/>
          <p:nvPr/>
        </p:nvSpPr>
        <p:spPr>
          <a:xfrm>
            <a:off x="170653" y="1136307"/>
            <a:ext cx="1095919" cy="58477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600" dirty="0" smtClean="0">
                <a:effectLst>
                  <a:outerShdw blurRad="38100" dist="38100" dir="2700000" algn="tl">
                    <a:srgbClr val="000000">
                      <a:alpha val="43137"/>
                    </a:srgbClr>
                  </a:outerShdw>
                </a:effectLst>
                <a:latin typeface="Comic Sans MS" pitchFamily="66" charset="0"/>
              </a:rPr>
              <a:t>Obesidad</a:t>
            </a:r>
          </a:p>
          <a:p>
            <a:r>
              <a:rPr lang="es-VE" sz="1600" dirty="0" smtClean="0">
                <a:effectLst>
                  <a:outerShdw blurRad="38100" dist="38100" dir="2700000" algn="tl">
                    <a:srgbClr val="000000">
                      <a:alpha val="43137"/>
                    </a:srgbClr>
                  </a:outerShdw>
                </a:effectLst>
                <a:latin typeface="Comic Sans MS" pitchFamily="66" charset="0"/>
              </a:rPr>
              <a:t>Diabetes</a:t>
            </a:r>
          </a:p>
        </p:txBody>
      </p:sp>
    </p:spTree>
    <p:extLst>
      <p:ext uri="{BB962C8B-B14F-4D97-AF65-F5344CB8AC3E}">
        <p14:creationId xmlns:p14="http://schemas.microsoft.com/office/powerpoint/2010/main" val="330068734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75480" y="1384259"/>
            <a:ext cx="6461894" cy="4401205"/>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endParaRPr lang="en-US" sz="1000" dirty="0" smtClean="0">
              <a:latin typeface="Comic Sans MS" panose="030F0702030302020204" pitchFamily="66" charset="0"/>
            </a:endParaRPr>
          </a:p>
          <a:p>
            <a:pPr marL="285750" indent="-285750">
              <a:buFont typeface="Arial" panose="020B0604020202020204" pitchFamily="34" charset="0"/>
              <a:buChar char="•"/>
            </a:pPr>
            <a:r>
              <a:rPr lang="en-US" sz="1600" b="1" dirty="0" err="1" smtClean="0">
                <a:latin typeface="Comic Sans MS" panose="030F0702030302020204" pitchFamily="66" charset="0"/>
              </a:rPr>
              <a:t>Traslocación</a:t>
            </a:r>
            <a:r>
              <a:rPr lang="en-US" sz="1600" b="1" dirty="0" smtClean="0">
                <a:latin typeface="Comic Sans MS" panose="030F0702030302020204" pitchFamily="66" charset="0"/>
              </a:rPr>
              <a:t> </a:t>
            </a:r>
            <a:r>
              <a:rPr lang="en-US" sz="1600" b="1" dirty="0" err="1" smtClean="0">
                <a:latin typeface="Comic Sans MS" panose="030F0702030302020204" pitchFamily="66" charset="0"/>
              </a:rPr>
              <a:t>bacteriana</a:t>
            </a:r>
            <a:r>
              <a:rPr lang="en-US" sz="1600" b="1" dirty="0" smtClean="0">
                <a:latin typeface="Comic Sans MS" panose="030F0702030302020204" pitchFamily="66" charset="0"/>
              </a:rPr>
              <a:t> </a:t>
            </a:r>
            <a:r>
              <a:rPr lang="en-US" sz="1600" dirty="0" smtClean="0">
                <a:latin typeface="Comic Sans MS" panose="030F0702030302020204" pitchFamily="66" charset="0"/>
              </a:rPr>
              <a:t>y </a:t>
            </a:r>
            <a:r>
              <a:rPr lang="en-US" sz="1600" dirty="0" err="1" smtClean="0">
                <a:latin typeface="Comic Sans MS" panose="030F0702030302020204" pitchFamily="66" charset="0"/>
              </a:rPr>
              <a:t>subsecuente</a:t>
            </a:r>
            <a:r>
              <a:rPr lang="en-US" sz="1600" dirty="0" smtClean="0">
                <a:latin typeface="Comic Sans MS" panose="030F0702030302020204" pitchFamily="66" charset="0"/>
              </a:rPr>
              <a:t> </a:t>
            </a:r>
            <a:r>
              <a:rPr lang="en-US" sz="1600" dirty="0" err="1" smtClean="0">
                <a:latin typeface="Comic Sans MS" panose="030F0702030302020204" pitchFamily="66" charset="0"/>
              </a:rPr>
              <a:t>desarrollo</a:t>
            </a:r>
            <a:r>
              <a:rPr lang="en-US" sz="1600" dirty="0" smtClean="0">
                <a:latin typeface="Comic Sans MS" panose="030F0702030302020204" pitchFamily="66" charset="0"/>
              </a:rPr>
              <a:t> de </a:t>
            </a:r>
            <a:r>
              <a:rPr lang="en-US" sz="1600" b="1" dirty="0" err="1" smtClean="0">
                <a:latin typeface="Comic Sans MS" panose="030F0702030302020204" pitchFamily="66" charset="0"/>
              </a:rPr>
              <a:t>endotoxemia</a:t>
            </a:r>
            <a:r>
              <a:rPr lang="en-US" sz="1600" b="1" dirty="0" smtClean="0">
                <a:latin typeface="Comic Sans MS" panose="030F0702030302020204" pitchFamily="66" charset="0"/>
              </a:rPr>
              <a:t> </a:t>
            </a:r>
            <a:r>
              <a:rPr lang="en-US" sz="1600" b="1" dirty="0" err="1" smtClean="0">
                <a:latin typeface="Comic Sans MS" panose="030F0702030302020204" pitchFamily="66" charset="0"/>
              </a:rPr>
              <a:t>metabólica</a:t>
            </a:r>
            <a:r>
              <a:rPr lang="en-US" sz="1600" b="1" dirty="0" smtClean="0">
                <a:latin typeface="Comic Sans MS" panose="030F0702030302020204" pitchFamily="66" charset="0"/>
              </a:rPr>
              <a:t> e </a:t>
            </a:r>
            <a:r>
              <a:rPr lang="en-US" sz="1600" b="1" dirty="0" err="1" smtClean="0">
                <a:latin typeface="Comic Sans MS" panose="030F0702030302020204" pitchFamily="66" charset="0"/>
              </a:rPr>
              <a:t>inicio</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inflamación</a:t>
            </a:r>
            <a:r>
              <a:rPr lang="en-US" sz="1600" b="1" dirty="0" smtClean="0">
                <a:latin typeface="Comic Sans MS" panose="030F0702030302020204" pitchFamily="66" charset="0"/>
              </a:rPr>
              <a:t> </a:t>
            </a:r>
            <a:r>
              <a:rPr lang="en-US" sz="1600" dirty="0" smtClean="0">
                <a:latin typeface="Comic Sans MS" panose="030F0702030302020204" pitchFamily="66" charset="0"/>
              </a:rPr>
              <a:t>se </a:t>
            </a:r>
            <a:r>
              <a:rPr lang="en-US" sz="1600" dirty="0" err="1" smtClean="0">
                <a:latin typeface="Comic Sans MS" panose="030F0702030302020204" pitchFamily="66" charset="0"/>
              </a:rPr>
              <a:t>cree</a:t>
            </a:r>
            <a:r>
              <a:rPr lang="en-US" sz="1600" dirty="0" smtClean="0">
                <a:latin typeface="Comic Sans MS" panose="030F0702030302020204" pitchFamily="66" charset="0"/>
              </a:rPr>
              <a:t> son </a:t>
            </a:r>
            <a:r>
              <a:rPr lang="en-US" sz="1600" dirty="0" err="1" smtClean="0">
                <a:latin typeface="Comic Sans MS" panose="030F0702030302020204" pitchFamily="66" charset="0"/>
              </a:rPr>
              <a:t>secundarios</a:t>
            </a:r>
            <a:r>
              <a:rPr lang="en-US" sz="1600" dirty="0" smtClean="0">
                <a:latin typeface="Comic Sans MS" panose="030F0702030302020204" pitchFamily="66" charset="0"/>
              </a:rPr>
              <a:t> a </a:t>
            </a:r>
            <a:r>
              <a:rPr lang="en-US" sz="1600" dirty="0" err="1" smtClean="0">
                <a:latin typeface="Comic Sans MS" panose="030F0702030302020204" pitchFamily="66" charset="0"/>
              </a:rPr>
              <a:t>alteraciones</a:t>
            </a:r>
            <a:r>
              <a:rPr lang="en-US" sz="1600" dirty="0" smtClean="0">
                <a:latin typeface="Comic Sans MS" panose="030F0702030302020204" pitchFamily="66" charset="0"/>
              </a:rPr>
              <a:t> en </a:t>
            </a:r>
            <a:r>
              <a:rPr lang="en-US" sz="1600" b="1" dirty="0" err="1" smtClean="0">
                <a:latin typeface="Comic Sans MS" panose="030F0702030302020204" pitchFamily="66" charset="0"/>
              </a:rPr>
              <a:t>integridad</a:t>
            </a:r>
            <a:r>
              <a:rPr lang="en-US" sz="1600" b="1" dirty="0" smtClean="0">
                <a:latin typeface="Comic Sans MS" panose="030F0702030302020204" pitchFamily="66" charset="0"/>
              </a:rPr>
              <a:t> intestinal </a:t>
            </a:r>
            <a:r>
              <a:rPr lang="en-US" sz="1600" b="1" dirty="0" err="1" smtClean="0">
                <a:latin typeface="Comic Sans MS" panose="030F0702030302020204" pitchFamily="66" charset="0"/>
              </a:rPr>
              <a:t>mediadas</a:t>
            </a:r>
            <a:r>
              <a:rPr lang="en-US" sz="1600" b="1" dirty="0" smtClean="0">
                <a:latin typeface="Comic Sans MS" panose="030F0702030302020204" pitchFamily="66" charset="0"/>
              </a:rPr>
              <a:t> </a:t>
            </a:r>
            <a:r>
              <a:rPr lang="en-US" sz="1600" b="1" dirty="0" err="1" smtClean="0">
                <a:latin typeface="Comic Sans MS" panose="030F0702030302020204" pitchFamily="66" charset="0"/>
              </a:rPr>
              <a:t>por</a:t>
            </a:r>
            <a:r>
              <a:rPr lang="en-US" sz="1600" b="1" dirty="0" smtClean="0">
                <a:latin typeface="Comic Sans MS" panose="030F0702030302020204" pitchFamily="66" charset="0"/>
              </a:rPr>
              <a:t> microbiota.  </a:t>
            </a:r>
          </a:p>
          <a:p>
            <a:endParaRPr lang="en-US" sz="1000" dirty="0" smtClean="0">
              <a:latin typeface="Comic Sans MS" panose="030F0702030302020204" pitchFamily="66" charset="0"/>
            </a:endParaRPr>
          </a:p>
          <a:p>
            <a:pPr marL="285750" indent="-285750">
              <a:buFont typeface="Arial" panose="020B0604020202020204" pitchFamily="34" charset="0"/>
              <a:buChar char="•"/>
            </a:pPr>
            <a:r>
              <a:rPr lang="en-US" sz="1600" b="1" dirty="0" err="1" smtClean="0">
                <a:latin typeface="Comic Sans MS" panose="030F0702030302020204" pitchFamily="66" charset="0"/>
              </a:rPr>
              <a:t>Células</a:t>
            </a:r>
            <a:r>
              <a:rPr lang="en-US" sz="1600" b="1" dirty="0" smtClean="0">
                <a:latin typeface="Comic Sans MS" panose="030F0702030302020204" pitchFamily="66" charset="0"/>
              </a:rPr>
              <a:t> </a:t>
            </a:r>
            <a:r>
              <a:rPr lang="en-US" sz="1600" b="1" dirty="0" err="1" smtClean="0">
                <a:latin typeface="Comic Sans MS" panose="030F0702030302020204" pitchFamily="66" charset="0"/>
              </a:rPr>
              <a:t>endocrinas</a:t>
            </a:r>
            <a:r>
              <a:rPr lang="en-US" sz="1600" b="1" dirty="0" smtClean="0">
                <a:latin typeface="Comic Sans MS" panose="030F0702030302020204" pitchFamily="66" charset="0"/>
              </a:rPr>
              <a:t> </a:t>
            </a:r>
            <a:r>
              <a:rPr lang="en-US" sz="1600" dirty="0" err="1" smtClean="0">
                <a:latin typeface="Comic Sans MS" panose="030F0702030302020204" pitchFamily="66" charset="0"/>
              </a:rPr>
              <a:t>epiteliales</a:t>
            </a:r>
            <a:r>
              <a:rPr lang="en-US" sz="1600" dirty="0" smtClean="0">
                <a:latin typeface="Comic Sans MS" panose="030F0702030302020204" pitchFamily="66" charset="0"/>
              </a:rPr>
              <a:t> </a:t>
            </a:r>
            <a:r>
              <a:rPr lang="en-US" sz="1600" b="1" dirty="0" err="1" smtClean="0">
                <a:latin typeface="Comic Sans MS" panose="030F0702030302020204" pitchFamily="66" charset="0"/>
              </a:rPr>
              <a:t>responden</a:t>
            </a:r>
            <a:r>
              <a:rPr lang="en-US" sz="1600" dirty="0" smtClean="0">
                <a:latin typeface="Comic Sans MS" panose="030F0702030302020204" pitchFamily="66" charset="0"/>
              </a:rPr>
              <a:t> </a:t>
            </a:r>
            <a:r>
              <a:rPr lang="en-US" sz="1600" dirty="0" err="1" smtClean="0">
                <a:latin typeface="Comic Sans MS" panose="030F0702030302020204" pitchFamily="66" charset="0"/>
              </a:rPr>
              <a:t>intensamente</a:t>
            </a:r>
            <a:r>
              <a:rPr lang="en-US" sz="1600" dirty="0" smtClean="0">
                <a:latin typeface="Comic Sans MS" panose="030F0702030302020204" pitchFamily="66" charset="0"/>
              </a:rPr>
              <a:t> a </a:t>
            </a:r>
            <a:r>
              <a:rPr lang="en-US" sz="1600" b="1" dirty="0" err="1" smtClean="0">
                <a:latin typeface="Comic Sans MS" panose="030F0702030302020204" pitchFamily="66" charset="0"/>
              </a:rPr>
              <a:t>nutrientes</a:t>
            </a:r>
            <a:r>
              <a:rPr lang="en-US" sz="1600" b="1" dirty="0" smtClean="0">
                <a:latin typeface="Comic Sans MS" panose="030F0702030302020204" pitchFamily="66" charset="0"/>
              </a:rPr>
              <a:t> y metabolites </a:t>
            </a:r>
            <a:r>
              <a:rPr lang="en-US" sz="1600" b="1" dirty="0" err="1" smtClean="0">
                <a:latin typeface="Comic Sans MS" panose="030F0702030302020204" pitchFamily="66" charset="0"/>
              </a:rPr>
              <a:t>bacterianos</a:t>
            </a:r>
            <a:r>
              <a:rPr lang="en-US" sz="1600" b="1" dirty="0" smtClean="0">
                <a:latin typeface="Comic Sans MS" panose="030F0702030302020204" pitchFamily="66" charset="0"/>
              </a:rPr>
              <a:t> </a:t>
            </a:r>
            <a:r>
              <a:rPr lang="en-US" sz="1600" dirty="0" smtClean="0">
                <a:latin typeface="Comic Sans MS" panose="030F0702030302020204" pitchFamily="66" charset="0"/>
              </a:rPr>
              <a:t>y </a:t>
            </a:r>
            <a:r>
              <a:rPr lang="en-US" sz="1600" dirty="0" err="1" smtClean="0">
                <a:latin typeface="Comic Sans MS" panose="030F0702030302020204" pitchFamily="66" charset="0"/>
              </a:rPr>
              <a:t>llevan</a:t>
            </a:r>
            <a:r>
              <a:rPr lang="en-US" sz="1600" dirty="0" smtClean="0">
                <a:latin typeface="Comic Sans MS" panose="030F0702030302020204" pitchFamily="66" charset="0"/>
              </a:rPr>
              <a:t> </a:t>
            </a:r>
            <a:r>
              <a:rPr lang="en-US" sz="1600" dirty="0" err="1" smtClean="0">
                <a:latin typeface="Comic Sans MS" panose="030F0702030302020204" pitchFamily="66" charset="0"/>
              </a:rPr>
              <a:t>señales</a:t>
            </a:r>
            <a:r>
              <a:rPr lang="en-US" sz="1600" dirty="0" smtClean="0">
                <a:latin typeface="Comic Sans MS" panose="030F0702030302020204" pitchFamily="66" charset="0"/>
              </a:rPr>
              <a:t> a la </a:t>
            </a:r>
            <a:r>
              <a:rPr lang="en-US" sz="1600" dirty="0" err="1" smtClean="0">
                <a:latin typeface="Comic Sans MS" panose="030F0702030302020204" pitchFamily="66" charset="0"/>
              </a:rPr>
              <a:t>periferia</a:t>
            </a:r>
            <a:r>
              <a:rPr lang="en-US" sz="1600" dirty="0" smtClean="0">
                <a:latin typeface="Comic Sans MS" panose="030F0702030302020204" pitchFamily="66" charset="0"/>
              </a:rPr>
              <a:t> de </a:t>
            </a:r>
            <a:r>
              <a:rPr lang="en-US" sz="1600" dirty="0" err="1">
                <a:latin typeface="Comic Sans MS" panose="030F0702030302020204" pitchFamily="66" charset="0"/>
              </a:rPr>
              <a:t>m</a:t>
            </a:r>
            <a:r>
              <a:rPr lang="en-US" sz="1600" dirty="0" err="1" smtClean="0">
                <a:latin typeface="Comic Sans MS" panose="030F0702030302020204" pitchFamily="66" charset="0"/>
              </a:rPr>
              <a:t>anera</a:t>
            </a:r>
            <a:r>
              <a:rPr lang="en-US" sz="1600" dirty="0" smtClean="0">
                <a:latin typeface="Comic Sans MS" panose="030F0702030302020204" pitchFamily="66" charset="0"/>
              </a:rPr>
              <a:t> </a:t>
            </a:r>
            <a:r>
              <a:rPr lang="en-US" sz="1600" b="1" dirty="0" err="1" smtClean="0">
                <a:latin typeface="Comic Sans MS" panose="030F0702030302020204" pitchFamily="66" charset="0"/>
              </a:rPr>
              <a:t>endocrina</a:t>
            </a:r>
            <a:r>
              <a:rPr lang="en-US" sz="1600" b="1" dirty="0" smtClean="0">
                <a:latin typeface="Comic Sans MS" panose="030F0702030302020204" pitchFamily="66" charset="0"/>
              </a:rPr>
              <a:t> y neural </a:t>
            </a:r>
            <a:r>
              <a:rPr lang="en-US" sz="1600" dirty="0" smtClean="0">
                <a:latin typeface="Comic Sans MS" panose="030F0702030302020204" pitchFamily="66" charset="0"/>
              </a:rPr>
              <a:t>a </a:t>
            </a:r>
            <a:r>
              <a:rPr lang="en-US" sz="1600" dirty="0" err="1" smtClean="0">
                <a:latin typeface="Comic Sans MS" panose="030F0702030302020204" pitchFamily="66" charset="0"/>
              </a:rPr>
              <a:t>través</a:t>
            </a:r>
            <a:r>
              <a:rPr lang="en-US" sz="1600" dirty="0" smtClean="0">
                <a:latin typeface="Comic Sans MS" panose="030F0702030302020204" pitchFamily="66" charset="0"/>
              </a:rPr>
              <a:t> de la </a:t>
            </a:r>
            <a:r>
              <a:rPr lang="en-US" sz="1600" dirty="0" err="1" smtClean="0">
                <a:latin typeface="Comic Sans MS" panose="030F0702030302020204" pitchFamily="66" charset="0"/>
              </a:rPr>
              <a:t>secreción</a:t>
            </a:r>
            <a:r>
              <a:rPr lang="en-US" sz="1600" dirty="0" smtClean="0">
                <a:latin typeface="Comic Sans MS" panose="030F0702030302020204" pitchFamily="66" charset="0"/>
              </a:rPr>
              <a:t> de </a:t>
            </a:r>
            <a:r>
              <a:rPr lang="en-US" sz="1600" b="1" dirty="0" err="1" smtClean="0">
                <a:latin typeface="Comic Sans MS" panose="030F0702030302020204" pitchFamily="66" charset="0"/>
              </a:rPr>
              <a:t>hormonas</a:t>
            </a:r>
            <a:r>
              <a:rPr lang="en-US" sz="1600" dirty="0" smtClean="0">
                <a:latin typeface="Comic Sans MS" panose="030F0702030302020204" pitchFamily="66" charset="0"/>
              </a:rPr>
              <a:t>. </a:t>
            </a:r>
          </a:p>
          <a:p>
            <a:endParaRPr lang="en-US" sz="1000" dirty="0">
              <a:latin typeface="Comic Sans MS" panose="030F0702030302020204" pitchFamily="66" charset="0"/>
            </a:endParaRPr>
          </a:p>
          <a:p>
            <a:pPr marL="285750" indent="-285750">
              <a:buFont typeface="Arial" panose="020B0604020202020204" pitchFamily="34" charset="0"/>
              <a:buChar char="•"/>
            </a:pPr>
            <a:r>
              <a:rPr lang="en-US" sz="1600" b="1" dirty="0" err="1" smtClean="0">
                <a:latin typeface="Comic Sans MS" panose="030F0702030302020204" pitchFamily="66" charset="0"/>
              </a:rPr>
              <a:t>Composición</a:t>
            </a:r>
            <a:r>
              <a:rPr lang="en-US" sz="1600" b="1" dirty="0" smtClean="0">
                <a:latin typeface="Comic Sans MS" panose="030F0702030302020204" pitchFamily="66" charset="0"/>
              </a:rPr>
              <a:t> </a:t>
            </a:r>
            <a:r>
              <a:rPr lang="en-US" sz="1600" b="1" dirty="0" err="1" smtClean="0">
                <a:latin typeface="Comic Sans MS" panose="030F0702030302020204" pitchFamily="66" charset="0"/>
              </a:rPr>
              <a:t>alterada</a:t>
            </a:r>
            <a:r>
              <a:rPr lang="en-US" sz="1600" b="1" dirty="0" smtClean="0">
                <a:latin typeface="Comic Sans MS" panose="030F0702030302020204" pitchFamily="66" charset="0"/>
              </a:rPr>
              <a:t> del microbiota </a:t>
            </a:r>
            <a:r>
              <a:rPr lang="en-US" sz="1600" dirty="0" smtClean="0">
                <a:latin typeface="Comic Sans MS" panose="030F0702030302020204" pitchFamily="66" charset="0"/>
              </a:rPr>
              <a:t>ha </a:t>
            </a:r>
            <a:r>
              <a:rPr lang="en-US" sz="1600" dirty="0" err="1" smtClean="0">
                <a:latin typeface="Comic Sans MS" panose="030F0702030302020204" pitchFamily="66" charset="0"/>
              </a:rPr>
              <a:t>sido</a:t>
            </a:r>
            <a:r>
              <a:rPr lang="en-US" sz="1600" dirty="0" smtClean="0">
                <a:latin typeface="Comic Sans MS" panose="030F0702030302020204" pitchFamily="66" charset="0"/>
              </a:rPr>
              <a:t> </a:t>
            </a:r>
            <a:r>
              <a:rPr lang="en-US" sz="1600" b="1" dirty="0" err="1" smtClean="0">
                <a:latin typeface="Comic Sans MS" panose="030F0702030302020204" pitchFamily="66" charset="0"/>
              </a:rPr>
              <a:t>asociad</a:t>
            </a:r>
            <a:r>
              <a:rPr lang="en-US" sz="1600" dirty="0" err="1" smtClean="0">
                <a:latin typeface="Comic Sans MS" panose="030F0702030302020204" pitchFamily="66" charset="0"/>
              </a:rPr>
              <a:t>a</a:t>
            </a:r>
            <a:r>
              <a:rPr lang="en-US" sz="1600" dirty="0" smtClean="0">
                <a:latin typeface="Comic Sans MS" panose="030F0702030302020204" pitchFamily="66" charset="0"/>
              </a:rPr>
              <a:t> con </a:t>
            </a:r>
            <a:r>
              <a:rPr lang="en-US" sz="1600" dirty="0" err="1" smtClean="0">
                <a:latin typeface="Comic Sans MS" panose="030F0702030302020204" pitchFamily="66" charset="0"/>
              </a:rPr>
              <a:t>función</a:t>
            </a:r>
            <a:r>
              <a:rPr lang="en-US" sz="1600" dirty="0" smtClean="0">
                <a:latin typeface="Comic Sans MS" panose="030F0702030302020204" pitchFamily="66" charset="0"/>
              </a:rPr>
              <a:t> </a:t>
            </a:r>
            <a:r>
              <a:rPr lang="en-US" sz="1600" dirty="0" err="1" smtClean="0">
                <a:latin typeface="Comic Sans MS" panose="030F0702030302020204" pitchFamily="66" charset="0"/>
              </a:rPr>
              <a:t>alterada</a:t>
            </a:r>
            <a:r>
              <a:rPr lang="en-US" sz="1600" dirty="0" smtClean="0">
                <a:latin typeface="Comic Sans MS" panose="030F0702030302020204" pitchFamily="66" charset="0"/>
              </a:rPr>
              <a:t> de c. </a:t>
            </a:r>
            <a:r>
              <a:rPr lang="en-US" sz="1600" dirty="0" err="1" smtClean="0">
                <a:latin typeface="Comic Sans MS" panose="030F0702030302020204" pitchFamily="66" charset="0"/>
              </a:rPr>
              <a:t>epiteliales</a:t>
            </a:r>
            <a:r>
              <a:rPr lang="en-US" sz="1600" dirty="0" smtClean="0">
                <a:latin typeface="Comic Sans MS" panose="030F0702030302020204" pitchFamily="66" charset="0"/>
              </a:rPr>
              <a:t> </a:t>
            </a:r>
            <a:r>
              <a:rPr lang="en-US" sz="1600" dirty="0" err="1" smtClean="0">
                <a:latin typeface="Comic Sans MS" panose="030F0702030302020204" pitchFamily="66" charset="0"/>
              </a:rPr>
              <a:t>endocrinas</a:t>
            </a:r>
            <a:r>
              <a:rPr lang="en-US" sz="1600" dirty="0" smtClean="0">
                <a:latin typeface="Comic Sans MS" panose="030F0702030302020204" pitchFamily="66" charset="0"/>
              </a:rPr>
              <a:t> y </a:t>
            </a:r>
            <a:r>
              <a:rPr lang="en-US" sz="1600" dirty="0" err="1" smtClean="0">
                <a:latin typeface="Comic Sans MS" panose="030F0702030302020204" pitchFamily="66" charset="0"/>
              </a:rPr>
              <a:t>desarrollo</a:t>
            </a:r>
            <a:r>
              <a:rPr lang="en-US" sz="1600" dirty="0" smtClean="0">
                <a:latin typeface="Comic Sans MS" panose="030F0702030302020204" pitchFamily="66" charset="0"/>
              </a:rPr>
              <a:t> de </a:t>
            </a:r>
            <a:r>
              <a:rPr lang="en-US" sz="1600" b="1" dirty="0" err="1" smtClean="0">
                <a:latin typeface="Comic Sans MS" panose="030F0702030302020204" pitchFamily="66" charset="0"/>
              </a:rPr>
              <a:t>enfermedad</a:t>
            </a:r>
            <a:r>
              <a:rPr lang="en-US" sz="1600" b="1" dirty="0" smtClean="0">
                <a:latin typeface="Comic Sans MS" panose="030F0702030302020204" pitchFamily="66" charset="0"/>
              </a:rPr>
              <a:t> </a:t>
            </a:r>
            <a:r>
              <a:rPr lang="en-US" sz="1600" b="1" dirty="0" err="1" smtClean="0">
                <a:latin typeface="Comic Sans MS" panose="030F0702030302020204" pitchFamily="66" charset="0"/>
              </a:rPr>
              <a:t>metabólica</a:t>
            </a:r>
            <a:r>
              <a:rPr lang="en-US" sz="1600" b="1" dirty="0" smtClean="0">
                <a:latin typeface="Comic Sans MS" panose="030F0702030302020204" pitchFamily="66" charset="0"/>
              </a:rPr>
              <a:t>. </a:t>
            </a:r>
          </a:p>
          <a:p>
            <a:endParaRPr lang="en-US" sz="1000" dirty="0">
              <a:latin typeface="Comic Sans MS" panose="030F0702030302020204" pitchFamily="66" charset="0"/>
            </a:endParaRPr>
          </a:p>
          <a:p>
            <a:pPr marL="285750" indent="-285750">
              <a:buFont typeface="Arial" panose="020B0604020202020204" pitchFamily="34" charset="0"/>
              <a:buChar char="•"/>
            </a:pPr>
            <a:r>
              <a:rPr lang="en-US" sz="1600" b="1" dirty="0" err="1" smtClean="0">
                <a:latin typeface="Comic Sans MS" panose="030F0702030302020204" pitchFamily="66" charset="0"/>
              </a:rPr>
              <a:t>Intervencione</a:t>
            </a:r>
            <a:r>
              <a:rPr lang="en-US" sz="1600" dirty="0" err="1" smtClean="0">
                <a:latin typeface="Comic Sans MS" panose="030F0702030302020204" pitchFamily="66" charset="0"/>
              </a:rPr>
              <a:t>s</a:t>
            </a:r>
            <a:r>
              <a:rPr lang="en-US" sz="1600" dirty="0" smtClean="0">
                <a:latin typeface="Comic Sans MS" panose="030F0702030302020204" pitchFamily="66" charset="0"/>
              </a:rPr>
              <a:t> con el </a:t>
            </a:r>
            <a:r>
              <a:rPr lang="en-US" sz="1600" dirty="0" err="1" smtClean="0">
                <a:latin typeface="Comic Sans MS" panose="030F0702030302020204" pitchFamily="66" charset="0"/>
              </a:rPr>
              <a:t>propósito</a:t>
            </a:r>
            <a:r>
              <a:rPr lang="en-US" sz="1600" dirty="0" smtClean="0">
                <a:latin typeface="Comic Sans MS" panose="030F0702030302020204" pitchFamily="66" charset="0"/>
              </a:rPr>
              <a:t> de modular la </a:t>
            </a:r>
            <a:r>
              <a:rPr lang="en-US" sz="1600" dirty="0" err="1" smtClean="0">
                <a:latin typeface="Comic Sans MS" panose="030F0702030302020204" pitchFamily="66" charset="0"/>
              </a:rPr>
              <a:t>composición</a:t>
            </a:r>
            <a:r>
              <a:rPr lang="en-US" sz="1600" dirty="0" smtClean="0">
                <a:latin typeface="Comic Sans MS" panose="030F0702030302020204" pitchFamily="66" charset="0"/>
              </a:rPr>
              <a:t> de microbiota y </a:t>
            </a:r>
            <a:r>
              <a:rPr lang="en-US" sz="1600" dirty="0" err="1" smtClean="0">
                <a:latin typeface="Comic Sans MS" panose="030F0702030302020204" pitchFamily="66" charset="0"/>
              </a:rPr>
              <a:t>producción</a:t>
            </a:r>
            <a:r>
              <a:rPr lang="en-US" sz="1600" dirty="0" smtClean="0">
                <a:latin typeface="Comic Sans MS" panose="030F0702030302020204" pitchFamily="66" charset="0"/>
              </a:rPr>
              <a:t> de metabolites </a:t>
            </a:r>
            <a:r>
              <a:rPr lang="en-US" sz="1600" dirty="0" err="1" smtClean="0">
                <a:latin typeface="Comic Sans MS" panose="030F0702030302020204" pitchFamily="66" charset="0"/>
              </a:rPr>
              <a:t>aportan</a:t>
            </a:r>
            <a:r>
              <a:rPr lang="en-US" sz="1600" dirty="0" smtClean="0">
                <a:latin typeface="Comic Sans MS" panose="030F0702030302020204" pitchFamily="66" charset="0"/>
              </a:rPr>
              <a:t> </a:t>
            </a:r>
            <a:r>
              <a:rPr lang="en-US" sz="1600" dirty="0" err="1" smtClean="0">
                <a:latin typeface="Comic Sans MS" panose="030F0702030302020204" pitchFamily="66" charset="0"/>
              </a:rPr>
              <a:t>medios</a:t>
            </a:r>
            <a:r>
              <a:rPr lang="en-US" sz="1600" dirty="0" smtClean="0">
                <a:latin typeface="Comic Sans MS" panose="030F0702030302020204" pitchFamily="66" charset="0"/>
              </a:rPr>
              <a:t> para </a:t>
            </a:r>
            <a:r>
              <a:rPr lang="en-US" sz="1600" dirty="0" err="1" smtClean="0">
                <a:latin typeface="Comic Sans MS" panose="030F0702030302020204" pitchFamily="66" charset="0"/>
              </a:rPr>
              <a:t>restablecer</a:t>
            </a:r>
            <a:r>
              <a:rPr lang="en-US" sz="1600" dirty="0" smtClean="0">
                <a:latin typeface="Comic Sans MS" panose="030F0702030302020204" pitchFamily="66" charset="0"/>
              </a:rPr>
              <a:t> la </a:t>
            </a:r>
            <a:r>
              <a:rPr lang="en-US" sz="1600" dirty="0" err="1" smtClean="0">
                <a:latin typeface="Comic Sans MS" panose="030F0702030302020204" pitchFamily="66" charset="0"/>
              </a:rPr>
              <a:t>integridad</a:t>
            </a:r>
            <a:r>
              <a:rPr lang="en-US" sz="1600" dirty="0" smtClean="0">
                <a:latin typeface="Comic Sans MS" panose="030F0702030302020204" pitchFamily="66" charset="0"/>
              </a:rPr>
              <a:t>  intestinal y los </a:t>
            </a:r>
            <a:r>
              <a:rPr lang="en-US" sz="1600" dirty="0" err="1" smtClean="0">
                <a:latin typeface="Comic Sans MS" panose="030F0702030302020204" pitchFamily="66" charset="0"/>
              </a:rPr>
              <a:t>eventos</a:t>
            </a:r>
            <a:r>
              <a:rPr lang="en-US" sz="1600" dirty="0" smtClean="0">
                <a:latin typeface="Comic Sans MS" panose="030F0702030302020204" pitchFamily="66" charset="0"/>
              </a:rPr>
              <a:t> de </a:t>
            </a:r>
            <a:r>
              <a:rPr lang="en-US" sz="1600" dirty="0" err="1" smtClean="0">
                <a:latin typeface="Comic Sans MS" panose="030F0702030302020204" pitchFamily="66" charset="0"/>
              </a:rPr>
              <a:t>señalización</a:t>
            </a:r>
            <a:r>
              <a:rPr lang="en-US" sz="1600" dirty="0" smtClean="0">
                <a:latin typeface="Comic Sans MS" panose="030F0702030302020204" pitchFamily="66" charset="0"/>
              </a:rPr>
              <a:t> EEC.</a:t>
            </a:r>
            <a:endParaRPr lang="es-VE" sz="1600" dirty="0">
              <a:latin typeface="Comic Sans MS" panose="030F0702030302020204" pitchFamily="66" charset="0"/>
            </a:endParaRPr>
          </a:p>
        </p:txBody>
      </p:sp>
      <p:sp>
        <p:nvSpPr>
          <p:cNvPr id="5" name="Rectángulo 4"/>
          <p:cNvSpPr/>
          <p:nvPr/>
        </p:nvSpPr>
        <p:spPr>
          <a:xfrm>
            <a:off x="1637928" y="6185033"/>
            <a:ext cx="5868144" cy="400110"/>
          </a:xfrm>
          <a:prstGeom prst="rect">
            <a:avLst/>
          </a:prstGeom>
        </p:spPr>
        <p:txBody>
          <a:bodyPr wrap="square">
            <a:spAutoFit/>
          </a:bodyPr>
          <a:lstStyle/>
          <a:p>
            <a:pPr algn="ctr"/>
            <a:r>
              <a:rPr lang="es-VE" sz="1000" dirty="0">
                <a:solidFill>
                  <a:srgbClr val="000000"/>
                </a:solidFill>
                <a:latin typeface="Times New Roman" panose="02020603050405020304" pitchFamily="18" charset="0"/>
                <a:cs typeface="Times New Roman" panose="02020603050405020304" pitchFamily="18" charset="0"/>
              </a:rPr>
              <a:t>A.V. </a:t>
            </a:r>
            <a:r>
              <a:rPr lang="es-VE" sz="1000" dirty="0" err="1">
                <a:solidFill>
                  <a:srgbClr val="000000"/>
                </a:solidFill>
                <a:latin typeface="Times New Roman" panose="02020603050405020304" pitchFamily="18" charset="0"/>
                <a:cs typeface="Times New Roman" panose="02020603050405020304" pitchFamily="18" charset="0"/>
              </a:rPr>
              <a:t>Hartstra</a:t>
            </a:r>
            <a:r>
              <a:rPr lang="es-VE" sz="1000" dirty="0">
                <a:solidFill>
                  <a:srgbClr val="000000"/>
                </a:solidFill>
                <a:latin typeface="Times New Roman" panose="02020603050405020304" pitchFamily="18" charset="0"/>
                <a:cs typeface="Times New Roman" panose="02020603050405020304" pitchFamily="18" charset="0"/>
              </a:rPr>
              <a:t>, M. </a:t>
            </a:r>
            <a:r>
              <a:rPr lang="es-VE" sz="1000" dirty="0" err="1">
                <a:solidFill>
                  <a:srgbClr val="000000"/>
                </a:solidFill>
                <a:latin typeface="Times New Roman" panose="02020603050405020304" pitchFamily="18" charset="0"/>
                <a:cs typeface="Times New Roman" panose="02020603050405020304" pitchFamily="18" charset="0"/>
              </a:rPr>
              <a:t>Nieuwdorp</a:t>
            </a:r>
            <a:r>
              <a:rPr lang="es-VE" sz="1000" dirty="0">
                <a:solidFill>
                  <a:srgbClr val="000000"/>
                </a:solidFill>
                <a:latin typeface="Times New Roman" panose="02020603050405020304" pitchFamily="18" charset="0"/>
                <a:cs typeface="Times New Roman" panose="02020603050405020304" pitchFamily="18" charset="0"/>
              </a:rPr>
              <a:t>, H. </a:t>
            </a:r>
            <a:r>
              <a:rPr lang="es-VE" sz="1000" dirty="0" err="1" smtClean="0">
                <a:solidFill>
                  <a:srgbClr val="000000"/>
                </a:solidFill>
                <a:latin typeface="Times New Roman" panose="02020603050405020304" pitchFamily="18" charset="0"/>
                <a:cs typeface="Times New Roman" panose="02020603050405020304" pitchFamily="18" charset="0"/>
              </a:rPr>
              <a:t>Herrema</a:t>
            </a:r>
            <a:r>
              <a:rPr lang="es-VE" sz="1000" dirty="0" smtClean="0">
                <a:latin typeface="Times New Roman" panose="02020603050405020304" pitchFamily="18" charset="0"/>
                <a:cs typeface="Times New Roman" panose="02020603050405020304" pitchFamily="18" charset="0"/>
              </a:rPr>
              <a:t>. </a:t>
            </a:r>
            <a:r>
              <a:rPr lang="en-US" sz="1000" i="1" dirty="0" smtClean="0">
                <a:solidFill>
                  <a:srgbClr val="000000"/>
                </a:solidFill>
                <a:latin typeface="Times New Roman" panose="02020603050405020304" pitchFamily="18" charset="0"/>
                <a:cs typeface="Times New Roman" panose="02020603050405020304" pitchFamily="18" charset="0"/>
              </a:rPr>
              <a:t>Interplay </a:t>
            </a:r>
            <a:r>
              <a:rPr lang="en-US" sz="1000" i="1" dirty="0">
                <a:solidFill>
                  <a:srgbClr val="000000"/>
                </a:solidFill>
                <a:latin typeface="Times New Roman" panose="02020603050405020304" pitchFamily="18" charset="0"/>
                <a:cs typeface="Times New Roman" panose="02020603050405020304" pitchFamily="18" charset="0"/>
              </a:rPr>
              <a:t>between gut microbiota, its metabolites and </a:t>
            </a:r>
            <a:r>
              <a:rPr lang="en-US" sz="1000" i="1" dirty="0" smtClean="0">
                <a:solidFill>
                  <a:srgbClr val="000000"/>
                </a:solidFill>
                <a:latin typeface="Times New Roman" panose="02020603050405020304" pitchFamily="18" charset="0"/>
                <a:cs typeface="Times New Roman" panose="02020603050405020304" pitchFamily="18" charset="0"/>
              </a:rPr>
              <a:t>human metabolism</a:t>
            </a:r>
            <a:r>
              <a:rPr lang="en-US" sz="1000" i="1" dirty="0">
                <a:solidFill>
                  <a:srgbClr val="000000"/>
                </a:solidFill>
                <a:latin typeface="Times New Roman" panose="02020603050405020304" pitchFamily="18" charset="0"/>
                <a:cs typeface="Times New Roman" panose="02020603050405020304" pitchFamily="18" charset="0"/>
              </a:rPr>
              <a:t>: Dissecting cause from </a:t>
            </a:r>
            <a:r>
              <a:rPr lang="en-US" sz="1000" i="1" dirty="0" smtClean="0">
                <a:solidFill>
                  <a:srgbClr val="000000"/>
                </a:solidFill>
                <a:latin typeface="Times New Roman" panose="02020603050405020304" pitchFamily="18" charset="0"/>
                <a:cs typeface="Times New Roman" panose="02020603050405020304" pitchFamily="18" charset="0"/>
              </a:rPr>
              <a:t>consequence.</a:t>
            </a:r>
            <a:r>
              <a:rPr lang="en-US" sz="1000" dirty="0">
                <a:latin typeface="Times New Roman" panose="02020603050405020304" pitchFamily="18" charset="0"/>
                <a:cs typeface="Times New Roman" panose="02020603050405020304" pitchFamily="18" charset="0"/>
              </a:rPr>
              <a:t> Trends in Food Science &amp; </a:t>
            </a:r>
            <a:r>
              <a:rPr lang="en-US" sz="1000" dirty="0" smtClean="0">
                <a:latin typeface="Times New Roman" panose="02020603050405020304" pitchFamily="18" charset="0"/>
                <a:cs typeface="Times New Roman" panose="02020603050405020304" pitchFamily="18" charset="0"/>
              </a:rPr>
              <a:t>Technology 2016; 57: 233-243.</a:t>
            </a:r>
            <a:endParaRPr lang="en-US" sz="1000" i="1" dirty="0">
              <a:solidFill>
                <a:srgbClr val="000000"/>
              </a:solidFill>
              <a:latin typeface="Times New Roman" panose="02020603050405020304" pitchFamily="18" charset="0"/>
              <a:cs typeface="Times New Roman" panose="02020603050405020304" pitchFamily="18" charset="0"/>
            </a:endParaRPr>
          </a:p>
        </p:txBody>
      </p:sp>
      <p:sp>
        <p:nvSpPr>
          <p:cNvPr id="6" name="2 CuadroTexto"/>
          <p:cNvSpPr txBox="1"/>
          <p:nvPr/>
        </p:nvSpPr>
        <p:spPr>
          <a:xfrm>
            <a:off x="6803130" y="6611779"/>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8" name="4 CuadroTexto"/>
          <p:cNvSpPr txBox="1"/>
          <p:nvPr/>
        </p:nvSpPr>
        <p:spPr>
          <a:xfrm>
            <a:off x="179512" y="541635"/>
            <a:ext cx="1368152"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p>
        </p:txBody>
      </p:sp>
      <p:sp>
        <p:nvSpPr>
          <p:cNvPr id="9" name="4 CuadroTexto"/>
          <p:cNvSpPr txBox="1"/>
          <p:nvPr/>
        </p:nvSpPr>
        <p:spPr>
          <a:xfrm>
            <a:off x="170654" y="1136307"/>
            <a:ext cx="932492"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Obesidad</a:t>
            </a:r>
          </a:p>
          <a:p>
            <a:r>
              <a:rPr lang="es-VE" sz="1200" dirty="0" smtClean="0">
                <a:effectLst>
                  <a:outerShdw blurRad="38100" dist="38100" dir="2700000" algn="tl">
                    <a:srgbClr val="000000">
                      <a:alpha val="43137"/>
                    </a:srgbClr>
                  </a:outerShdw>
                </a:effectLst>
                <a:latin typeface="Comic Sans MS" pitchFamily="66" charset="0"/>
              </a:rPr>
              <a:t>Diabetes</a:t>
            </a:r>
          </a:p>
        </p:txBody>
      </p:sp>
      <p:sp>
        <p:nvSpPr>
          <p:cNvPr id="2" name="Rectángulo 1"/>
          <p:cNvSpPr/>
          <p:nvPr/>
        </p:nvSpPr>
        <p:spPr>
          <a:xfrm>
            <a:off x="2555776" y="476589"/>
            <a:ext cx="4032448" cy="707886"/>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000" dirty="0" err="1">
                <a:latin typeface="Comic Sans MS" panose="030F0702030302020204" pitchFamily="66" charset="0"/>
              </a:rPr>
              <a:t>Alteraciones</a:t>
            </a:r>
            <a:r>
              <a:rPr lang="en-US" sz="2000" dirty="0">
                <a:latin typeface="Comic Sans MS" panose="030F0702030302020204" pitchFamily="66" charset="0"/>
              </a:rPr>
              <a:t> en </a:t>
            </a:r>
            <a:r>
              <a:rPr lang="en-US" sz="2000" dirty="0" err="1" smtClean="0">
                <a:latin typeface="Comic Sans MS" panose="030F0702030302020204" pitchFamily="66" charset="0"/>
              </a:rPr>
              <a:t>comunicación</a:t>
            </a:r>
            <a:r>
              <a:rPr lang="en-US" sz="2000" dirty="0" smtClean="0">
                <a:latin typeface="Comic Sans MS" panose="030F0702030302020204" pitchFamily="66" charset="0"/>
              </a:rPr>
              <a:t> </a:t>
            </a:r>
            <a:r>
              <a:rPr lang="en-US" sz="2000" dirty="0">
                <a:latin typeface="Comic Sans MS" panose="030F0702030302020204" pitchFamily="66" charset="0"/>
              </a:rPr>
              <a:t>entre microbiota y </a:t>
            </a:r>
            <a:r>
              <a:rPr lang="en-US" sz="2000" dirty="0" err="1">
                <a:latin typeface="Comic Sans MS" panose="030F0702030302020204" pitchFamily="66" charset="0"/>
              </a:rPr>
              <a:t>hospedero</a:t>
            </a:r>
            <a:r>
              <a:rPr lang="en-US" sz="2000" dirty="0">
                <a:latin typeface="Comic Sans MS" panose="030F0702030302020204" pitchFamily="66" charset="0"/>
              </a:rPr>
              <a:t> </a:t>
            </a:r>
            <a:r>
              <a:rPr lang="en-US" sz="2000" dirty="0" smtClean="0">
                <a:latin typeface="Comic Sans MS" panose="030F0702030302020204" pitchFamily="66" charset="0"/>
              </a:rPr>
              <a:t> </a:t>
            </a:r>
          </a:p>
        </p:txBody>
      </p:sp>
    </p:spTree>
    <p:extLst>
      <p:ext uri="{BB962C8B-B14F-4D97-AF65-F5344CB8AC3E}">
        <p14:creationId xmlns:p14="http://schemas.microsoft.com/office/powerpoint/2010/main" val="1056480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CuadroTexto"/>
          <p:cNvSpPr txBox="1"/>
          <p:nvPr/>
        </p:nvSpPr>
        <p:spPr>
          <a:xfrm>
            <a:off x="6642994" y="6592163"/>
            <a:ext cx="2501006" cy="253916"/>
          </a:xfrm>
          <a:prstGeom prst="rect">
            <a:avLst/>
          </a:prstGeom>
          <a:noFill/>
        </p:spPr>
        <p:txBody>
          <a:bodyPr wrap="none" rtlCol="0">
            <a:spAutoFit/>
          </a:bodyPr>
          <a:lstStyle/>
          <a:p>
            <a:r>
              <a:rPr lang="es-VE" sz="105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50" dirty="0">
              <a:solidFill>
                <a:schemeClr val="bg1">
                  <a:lumMod val="65000"/>
                </a:schemeClr>
              </a:solidFill>
              <a:latin typeface="Arial" panose="020B0604020202020204" pitchFamily="34" charset="0"/>
              <a:cs typeface="Arial" panose="020B0604020202020204" pitchFamily="34" charset="0"/>
            </a:endParaRPr>
          </a:p>
        </p:txBody>
      </p:sp>
      <p:pic>
        <p:nvPicPr>
          <p:cNvPr id="6" name="Imagen 5"/>
          <p:cNvPicPr>
            <a:picLocks noChangeAspect="1"/>
          </p:cNvPicPr>
          <p:nvPr/>
        </p:nvPicPr>
        <p:blipFill rotWithShape="1">
          <a:blip r:embed="rId2">
            <a:lum bright="-1000" contrast="2000"/>
          </a:blip>
          <a:srcRect t="7517" b="35728"/>
          <a:stretch/>
        </p:blipFill>
        <p:spPr>
          <a:xfrm>
            <a:off x="785245" y="1798002"/>
            <a:ext cx="7716386" cy="3977609"/>
          </a:xfrm>
          <a:prstGeom prst="rect">
            <a:avLst/>
          </a:prstGeom>
        </p:spPr>
      </p:pic>
      <p:sp>
        <p:nvSpPr>
          <p:cNvPr id="7" name="Rectángulo 6"/>
          <p:cNvSpPr/>
          <p:nvPr/>
        </p:nvSpPr>
        <p:spPr>
          <a:xfrm>
            <a:off x="2890939" y="337339"/>
            <a:ext cx="3272655" cy="646331"/>
          </a:xfrm>
          <a:prstGeom prst="rect">
            <a:avLst/>
          </a:prstGeom>
          <a:solidFill>
            <a:schemeClr val="accent6">
              <a:lumMod val="40000"/>
              <a:lumOff val="60000"/>
            </a:schemeClr>
          </a:solidFill>
          <a:ln w="28575">
            <a:solidFill>
              <a:srgbClr val="0000FF"/>
            </a:solidFill>
          </a:ln>
        </p:spPr>
        <p:txBody>
          <a:bodyPr wrap="square">
            <a:spAutoFit/>
          </a:bodyPr>
          <a:lstStyle/>
          <a:p>
            <a:pPr algn="ctr"/>
            <a:r>
              <a:rPr lang="en-US" dirty="0" err="1" smtClean="0">
                <a:latin typeface="Comic Sans MS" panose="030F0702030302020204" pitchFamily="66" charset="0"/>
              </a:rPr>
              <a:t>Funciones</a:t>
            </a:r>
            <a:r>
              <a:rPr lang="en-US" dirty="0" smtClean="0">
                <a:latin typeface="Comic Sans MS" panose="030F0702030302020204" pitchFamily="66" charset="0"/>
              </a:rPr>
              <a:t> </a:t>
            </a:r>
            <a:r>
              <a:rPr lang="en-US" dirty="0" err="1" smtClean="0">
                <a:latin typeface="Comic Sans MS" panose="030F0702030302020204" pitchFamily="66" charset="0"/>
              </a:rPr>
              <a:t>atribuidas</a:t>
            </a:r>
            <a:r>
              <a:rPr lang="en-US" dirty="0" smtClean="0">
                <a:latin typeface="Comic Sans MS" panose="030F0702030302020204" pitchFamily="66" charset="0"/>
              </a:rPr>
              <a:t> a </a:t>
            </a:r>
            <a:r>
              <a:rPr lang="en-US" dirty="0" err="1">
                <a:latin typeface="Comic Sans MS" panose="030F0702030302020204" pitchFamily="66" charset="0"/>
              </a:rPr>
              <a:t>c</a:t>
            </a:r>
            <a:r>
              <a:rPr lang="en-US" dirty="0" err="1" smtClean="0">
                <a:latin typeface="Comic Sans MS" panose="030F0702030302020204" pitchFamily="66" charset="0"/>
              </a:rPr>
              <a:t>epas</a:t>
            </a:r>
            <a:r>
              <a:rPr lang="en-US" dirty="0" smtClean="0">
                <a:latin typeface="Comic Sans MS" panose="030F0702030302020204" pitchFamily="66" charset="0"/>
              </a:rPr>
              <a:t> </a:t>
            </a:r>
            <a:r>
              <a:rPr lang="en-US" dirty="0" err="1" smtClean="0">
                <a:latin typeface="Comic Sans MS" panose="030F0702030302020204" pitchFamily="66" charset="0"/>
              </a:rPr>
              <a:t>bacterianas</a:t>
            </a:r>
            <a:r>
              <a:rPr lang="en-US" dirty="0" smtClean="0">
                <a:latin typeface="Comic Sans MS" panose="030F0702030302020204" pitchFamily="66" charset="0"/>
              </a:rPr>
              <a:t> </a:t>
            </a:r>
            <a:r>
              <a:rPr lang="en-US" dirty="0" err="1" smtClean="0">
                <a:latin typeface="Comic Sans MS" panose="030F0702030302020204" pitchFamily="66" charset="0"/>
              </a:rPr>
              <a:t>intestinales</a:t>
            </a:r>
            <a:endParaRPr lang="es-VE" dirty="0">
              <a:latin typeface="Comic Sans MS" panose="030F0702030302020204" pitchFamily="66" charset="0"/>
            </a:endParaRPr>
          </a:p>
        </p:txBody>
      </p:sp>
      <p:sp>
        <p:nvSpPr>
          <p:cNvPr id="8" name="CuadroTexto 7"/>
          <p:cNvSpPr txBox="1"/>
          <p:nvPr/>
        </p:nvSpPr>
        <p:spPr>
          <a:xfrm>
            <a:off x="1096701" y="1428671"/>
            <a:ext cx="1630575" cy="369332"/>
          </a:xfrm>
          <a:prstGeom prst="rect">
            <a:avLst/>
          </a:prstGeom>
          <a:solidFill>
            <a:schemeClr val="accent5">
              <a:lumMod val="20000"/>
              <a:lumOff val="80000"/>
            </a:schemeClr>
          </a:solidFill>
        </p:spPr>
        <p:txBody>
          <a:bodyPr wrap="none" rtlCol="0">
            <a:spAutoFit/>
          </a:bodyPr>
          <a:lstStyle/>
          <a:p>
            <a:r>
              <a:rPr lang="es-VE" dirty="0" smtClean="0">
                <a:latin typeface="Comic Sans MS" panose="030F0702030302020204" pitchFamily="66" charset="0"/>
              </a:rPr>
              <a:t>Luz intestinal</a:t>
            </a:r>
            <a:endParaRPr lang="es-VE" dirty="0">
              <a:latin typeface="Comic Sans MS" panose="030F0702030302020204" pitchFamily="66" charset="0"/>
            </a:endParaRPr>
          </a:p>
        </p:txBody>
      </p:sp>
      <p:sp>
        <p:nvSpPr>
          <p:cNvPr id="9" name="CuadroTexto 8"/>
          <p:cNvSpPr txBox="1"/>
          <p:nvPr/>
        </p:nvSpPr>
        <p:spPr>
          <a:xfrm>
            <a:off x="3802016" y="1428671"/>
            <a:ext cx="942887" cy="369332"/>
          </a:xfrm>
          <a:prstGeom prst="rect">
            <a:avLst/>
          </a:prstGeom>
          <a:solidFill>
            <a:schemeClr val="accent5">
              <a:lumMod val="20000"/>
              <a:lumOff val="80000"/>
            </a:schemeClr>
          </a:solidFill>
        </p:spPr>
        <p:txBody>
          <a:bodyPr wrap="none" rtlCol="0">
            <a:spAutoFit/>
          </a:bodyPr>
          <a:lstStyle/>
          <a:p>
            <a:r>
              <a:rPr lang="es-VE" dirty="0" smtClean="0">
                <a:latin typeface="Comic Sans MS" panose="030F0702030302020204" pitchFamily="66" charset="0"/>
              </a:rPr>
              <a:t>Sangre</a:t>
            </a:r>
            <a:endParaRPr lang="es-VE" dirty="0">
              <a:latin typeface="Comic Sans MS" panose="030F0702030302020204" pitchFamily="66" charset="0"/>
            </a:endParaRPr>
          </a:p>
        </p:txBody>
      </p:sp>
      <p:sp>
        <p:nvSpPr>
          <p:cNvPr id="10" name="CuadroTexto 9"/>
          <p:cNvSpPr txBox="1"/>
          <p:nvPr/>
        </p:nvSpPr>
        <p:spPr>
          <a:xfrm>
            <a:off x="5911514" y="1365970"/>
            <a:ext cx="1821332" cy="369332"/>
          </a:xfrm>
          <a:prstGeom prst="rect">
            <a:avLst/>
          </a:prstGeom>
          <a:solidFill>
            <a:schemeClr val="accent5">
              <a:lumMod val="20000"/>
              <a:lumOff val="80000"/>
            </a:schemeClr>
          </a:solidFill>
        </p:spPr>
        <p:txBody>
          <a:bodyPr wrap="none" rtlCol="0">
            <a:spAutoFit/>
          </a:bodyPr>
          <a:lstStyle/>
          <a:p>
            <a:r>
              <a:rPr lang="es-VE" dirty="0" smtClean="0">
                <a:latin typeface="Comic Sans MS" panose="030F0702030302020204" pitchFamily="66" charset="0"/>
              </a:rPr>
              <a:t>Órganos blanco</a:t>
            </a:r>
            <a:endParaRPr lang="es-VE" dirty="0">
              <a:latin typeface="Comic Sans MS" panose="030F0702030302020204" pitchFamily="66" charset="0"/>
            </a:endParaRPr>
          </a:p>
        </p:txBody>
      </p:sp>
      <p:sp>
        <p:nvSpPr>
          <p:cNvPr id="11" name="Rectángulo 10"/>
          <p:cNvSpPr/>
          <p:nvPr/>
        </p:nvSpPr>
        <p:spPr>
          <a:xfrm>
            <a:off x="5220071" y="5968443"/>
            <a:ext cx="3975403" cy="553998"/>
          </a:xfrm>
          <a:prstGeom prst="rect">
            <a:avLst/>
          </a:prstGeom>
        </p:spPr>
        <p:txBody>
          <a:bodyPr wrap="square">
            <a:spAutoFit/>
          </a:bodyPr>
          <a:lstStyle/>
          <a:p>
            <a:r>
              <a:rPr lang="en-US" sz="1000" dirty="0" smtClean="0">
                <a:latin typeface="Times New Roman" panose="02020603050405020304" pitchFamily="18" charset="0"/>
                <a:cs typeface="Times New Roman" panose="02020603050405020304" pitchFamily="18" charset="0"/>
              </a:rPr>
              <a:t>KE. </a:t>
            </a:r>
            <a:r>
              <a:rPr lang="en-US" sz="1000" dirty="0" err="1" smtClean="0">
                <a:latin typeface="Times New Roman" panose="02020603050405020304" pitchFamily="18" charset="0"/>
                <a:cs typeface="Times New Roman" panose="02020603050405020304" pitchFamily="18" charset="0"/>
              </a:rPr>
              <a:t>Bouter</a:t>
            </a:r>
            <a:r>
              <a:rPr lang="en-US" sz="1000" dirty="0" smtClean="0">
                <a:latin typeface="Times New Roman" panose="02020603050405020304" pitchFamily="18" charset="0"/>
                <a:cs typeface="Times New Roman" panose="02020603050405020304" pitchFamily="18" charset="0"/>
              </a:rPr>
              <a:t> at al. </a:t>
            </a:r>
            <a:r>
              <a:rPr lang="en-US" sz="1000" i="1" dirty="0" smtClean="0">
                <a:latin typeface="Times New Roman" panose="02020603050405020304" pitchFamily="18" charset="0"/>
                <a:cs typeface="Times New Roman" panose="02020603050405020304" pitchFamily="18" charset="0"/>
              </a:rPr>
              <a:t>Role </a:t>
            </a:r>
            <a:r>
              <a:rPr lang="en-US" sz="1000" i="1" dirty="0">
                <a:latin typeface="Times New Roman" panose="02020603050405020304" pitchFamily="18" charset="0"/>
                <a:cs typeface="Times New Roman" panose="02020603050405020304" pitchFamily="18" charset="0"/>
              </a:rPr>
              <a:t>of the Gut </a:t>
            </a:r>
            <a:r>
              <a:rPr lang="en-US" sz="1000" i="1" dirty="0" err="1">
                <a:latin typeface="Times New Roman" panose="02020603050405020304" pitchFamily="18" charset="0"/>
                <a:cs typeface="Times New Roman" panose="02020603050405020304" pitchFamily="18" charset="0"/>
              </a:rPr>
              <a:t>Microbiome</a:t>
            </a:r>
            <a:r>
              <a:rPr lang="en-US" sz="1000" i="1" dirty="0">
                <a:latin typeface="Times New Roman" panose="02020603050405020304" pitchFamily="18" charset="0"/>
                <a:cs typeface="Times New Roman" panose="02020603050405020304" pitchFamily="18" charset="0"/>
              </a:rPr>
              <a:t> in the Pathogenesis of Obesity </a:t>
            </a:r>
            <a:r>
              <a:rPr lang="en-US" sz="1000" i="1" dirty="0" smtClean="0">
                <a:latin typeface="Times New Roman" panose="02020603050405020304" pitchFamily="18" charset="0"/>
                <a:cs typeface="Times New Roman" panose="02020603050405020304" pitchFamily="18" charset="0"/>
              </a:rPr>
              <a:t>and </a:t>
            </a:r>
            <a:r>
              <a:rPr lang="es-VE" sz="1000" i="1" dirty="0" err="1" smtClean="0">
                <a:latin typeface="Times New Roman" panose="02020603050405020304" pitchFamily="18" charset="0"/>
                <a:cs typeface="Times New Roman" panose="02020603050405020304" pitchFamily="18" charset="0"/>
              </a:rPr>
              <a:t>Obesity-Related</a:t>
            </a:r>
            <a:r>
              <a:rPr lang="es-VE" sz="1000" i="1" dirty="0" smtClean="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Metabolic</a:t>
            </a:r>
            <a:r>
              <a:rPr lang="es-VE" sz="1000" i="1" dirty="0">
                <a:latin typeface="Times New Roman" panose="02020603050405020304" pitchFamily="18" charset="0"/>
                <a:cs typeface="Times New Roman" panose="02020603050405020304" pitchFamily="18" charset="0"/>
              </a:rPr>
              <a:t> </a:t>
            </a:r>
            <a:r>
              <a:rPr lang="es-VE" sz="1000" i="1" dirty="0" err="1" smtClean="0">
                <a:latin typeface="Times New Roman" panose="02020603050405020304" pitchFamily="18" charset="0"/>
                <a:cs typeface="Times New Roman" panose="02020603050405020304" pitchFamily="18" charset="0"/>
              </a:rPr>
              <a:t>Dysfunction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Gastroenterol</a:t>
            </a:r>
            <a:r>
              <a:rPr lang="es-VE" sz="1000" dirty="0" err="1">
                <a:latin typeface="Times New Roman" panose="02020603050405020304" pitchFamily="18" charset="0"/>
                <a:cs typeface="Times New Roman" panose="02020603050405020304" pitchFamily="18" charset="0"/>
              </a:rPr>
              <a:t>ogy</a:t>
            </a:r>
            <a:r>
              <a:rPr lang="es-VE" sz="1000" dirty="0">
                <a:latin typeface="Times New Roman" panose="02020603050405020304" pitchFamily="18" charset="0"/>
                <a:cs typeface="Times New Roman" panose="02020603050405020304" pitchFamily="18" charset="0"/>
              </a:rPr>
              <a:t> </a:t>
            </a:r>
            <a:r>
              <a:rPr lang="es-VE" sz="1000" b="1" dirty="0" smtClean="0">
                <a:latin typeface="Times New Roman" panose="02020603050405020304" pitchFamily="18" charset="0"/>
                <a:cs typeface="Times New Roman" panose="02020603050405020304" pitchFamily="18" charset="0"/>
              </a:rPr>
              <a:t>2017;</a:t>
            </a:r>
            <a:r>
              <a:rPr lang="es-VE" sz="1000" dirty="0" smtClean="0">
                <a:latin typeface="Times New Roman" panose="02020603050405020304" pitchFamily="18" charset="0"/>
                <a:cs typeface="Times New Roman" panose="02020603050405020304" pitchFamily="18" charset="0"/>
              </a:rPr>
              <a:t>152:1671–1678.</a:t>
            </a:r>
          </a:p>
        </p:txBody>
      </p:sp>
      <p:sp>
        <p:nvSpPr>
          <p:cNvPr id="12" name="6 CuadroTexto"/>
          <p:cNvSpPr txBox="1"/>
          <p:nvPr/>
        </p:nvSpPr>
        <p:spPr>
          <a:xfrm>
            <a:off x="203669" y="17418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3" name="4 CuadroTexto"/>
          <p:cNvSpPr txBox="1"/>
          <p:nvPr/>
        </p:nvSpPr>
        <p:spPr>
          <a:xfrm>
            <a:off x="203669" y="55800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
        <p:nvSpPr>
          <p:cNvPr id="2" name="Rectángulo 1"/>
          <p:cNvSpPr/>
          <p:nvPr/>
        </p:nvSpPr>
        <p:spPr>
          <a:xfrm>
            <a:off x="1335924" y="2249743"/>
            <a:ext cx="1152128"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CuadroTexto 13"/>
          <p:cNvSpPr txBox="1"/>
          <p:nvPr/>
        </p:nvSpPr>
        <p:spPr>
          <a:xfrm>
            <a:off x="1390795" y="2203866"/>
            <a:ext cx="1260281" cy="307777"/>
          </a:xfrm>
          <a:prstGeom prst="rect">
            <a:avLst/>
          </a:prstGeom>
          <a:noFill/>
        </p:spPr>
        <p:txBody>
          <a:bodyPr wrap="none" rtlCol="0">
            <a:spAutoFit/>
          </a:bodyPr>
          <a:lstStyle/>
          <a:p>
            <a:r>
              <a:rPr lang="es-VE" sz="1400" dirty="0" smtClean="0">
                <a:latin typeface="Comic Sans MS" panose="030F0702030302020204" pitchFamily="66" charset="0"/>
              </a:rPr>
              <a:t>Polisacáridos</a:t>
            </a:r>
            <a:endParaRPr lang="es-VE" sz="1400" dirty="0">
              <a:latin typeface="Comic Sans MS" panose="030F0702030302020204" pitchFamily="66" charset="0"/>
            </a:endParaRPr>
          </a:p>
        </p:txBody>
      </p:sp>
      <p:sp>
        <p:nvSpPr>
          <p:cNvPr id="3" name="Rectángulo 2"/>
          <p:cNvSpPr/>
          <p:nvPr/>
        </p:nvSpPr>
        <p:spPr>
          <a:xfrm>
            <a:off x="2727276" y="3094147"/>
            <a:ext cx="1700708" cy="1434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2653036" y="2989122"/>
            <a:ext cx="1874231" cy="307777"/>
          </a:xfrm>
          <a:prstGeom prst="rect">
            <a:avLst/>
          </a:prstGeom>
          <a:noFill/>
        </p:spPr>
        <p:txBody>
          <a:bodyPr wrap="none" rtlCol="0">
            <a:spAutoFit/>
          </a:bodyPr>
          <a:lstStyle/>
          <a:p>
            <a:r>
              <a:rPr lang="es-VE" sz="1400" dirty="0" err="1" smtClean="0">
                <a:latin typeface="Comic Sans MS" panose="030F0702030302020204" pitchFamily="66" charset="0"/>
              </a:rPr>
              <a:t>Fte</a:t>
            </a:r>
            <a:r>
              <a:rPr lang="es-VE" sz="1400" dirty="0" smtClean="0">
                <a:latin typeface="Comic Sans MS" panose="030F0702030302020204" pitchFamily="66" charset="0"/>
              </a:rPr>
              <a:t>. energía epitelio</a:t>
            </a:r>
            <a:endParaRPr lang="es-VE" sz="1400" dirty="0">
              <a:latin typeface="Comic Sans MS" panose="030F0702030302020204" pitchFamily="66" charset="0"/>
            </a:endParaRPr>
          </a:p>
        </p:txBody>
      </p:sp>
      <p:sp>
        <p:nvSpPr>
          <p:cNvPr id="5" name="Rectángulo 4"/>
          <p:cNvSpPr/>
          <p:nvPr/>
        </p:nvSpPr>
        <p:spPr>
          <a:xfrm>
            <a:off x="3577630" y="3989738"/>
            <a:ext cx="490314" cy="328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CuadroTexto 15"/>
          <p:cNvSpPr txBox="1"/>
          <p:nvPr/>
        </p:nvSpPr>
        <p:spPr>
          <a:xfrm>
            <a:off x="3544403" y="3853999"/>
            <a:ext cx="923651" cy="461665"/>
          </a:xfrm>
          <a:prstGeom prst="rect">
            <a:avLst/>
          </a:prstGeom>
          <a:noFill/>
        </p:spPr>
        <p:txBody>
          <a:bodyPr wrap="none" rtlCol="0">
            <a:spAutoFit/>
          </a:bodyPr>
          <a:lstStyle/>
          <a:p>
            <a:r>
              <a:rPr lang="es-VE" sz="1200" dirty="0" smtClean="0">
                <a:latin typeface="Comic Sans MS" panose="030F0702030302020204" pitchFamily="66" charset="0"/>
              </a:rPr>
              <a:t>Liberación</a:t>
            </a:r>
          </a:p>
          <a:p>
            <a:r>
              <a:rPr lang="es-VE" sz="1200" dirty="0" smtClean="0">
                <a:latin typeface="Comic Sans MS" panose="030F0702030302020204" pitchFamily="66" charset="0"/>
              </a:rPr>
              <a:t>GLP1</a:t>
            </a:r>
            <a:endParaRPr lang="es-VE" sz="1200" dirty="0">
              <a:latin typeface="Comic Sans MS" panose="030F0702030302020204" pitchFamily="66" charset="0"/>
            </a:endParaRPr>
          </a:p>
        </p:txBody>
      </p:sp>
      <p:sp>
        <p:nvSpPr>
          <p:cNvPr id="17" name="Rectángulo 16"/>
          <p:cNvSpPr/>
          <p:nvPr/>
        </p:nvSpPr>
        <p:spPr>
          <a:xfrm>
            <a:off x="1547664" y="4154010"/>
            <a:ext cx="648072" cy="524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CuadroTexto 17"/>
          <p:cNvSpPr txBox="1"/>
          <p:nvPr/>
        </p:nvSpPr>
        <p:spPr>
          <a:xfrm>
            <a:off x="1535565" y="4185333"/>
            <a:ext cx="899590" cy="461665"/>
          </a:xfrm>
          <a:prstGeom prst="rect">
            <a:avLst/>
          </a:prstGeom>
          <a:noFill/>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anose="030F0702030302020204" pitchFamily="66" charset="0"/>
              </a:rPr>
              <a:t>Bacterias </a:t>
            </a:r>
          </a:p>
          <a:p>
            <a:r>
              <a:rPr lang="es-VE" sz="1200" dirty="0" smtClean="0">
                <a:effectLst>
                  <a:outerShdw blurRad="38100" dist="38100" dir="2700000" algn="tl">
                    <a:srgbClr val="000000">
                      <a:alpha val="43137"/>
                    </a:srgbClr>
                  </a:outerShdw>
                </a:effectLst>
                <a:latin typeface="Comic Sans MS" panose="030F0702030302020204" pitchFamily="66" charset="0"/>
              </a:rPr>
              <a:t>Gram -</a:t>
            </a:r>
            <a:endParaRPr lang="es-VE" sz="1200" dirty="0">
              <a:effectLst>
                <a:outerShdw blurRad="38100" dist="38100" dir="2700000" algn="tl">
                  <a:srgbClr val="000000">
                    <a:alpha val="43137"/>
                  </a:srgbClr>
                </a:outerShdw>
              </a:effectLst>
              <a:latin typeface="Comic Sans MS" panose="030F0702030302020204" pitchFamily="66" charset="0"/>
            </a:endParaRPr>
          </a:p>
        </p:txBody>
      </p:sp>
      <p:sp>
        <p:nvSpPr>
          <p:cNvPr id="19" name="Rectángulo 18"/>
          <p:cNvSpPr/>
          <p:nvPr/>
        </p:nvSpPr>
        <p:spPr>
          <a:xfrm>
            <a:off x="4273459" y="5536939"/>
            <a:ext cx="946613" cy="2158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CuadroTexto 19"/>
          <p:cNvSpPr txBox="1"/>
          <p:nvPr/>
        </p:nvSpPr>
        <p:spPr>
          <a:xfrm>
            <a:off x="4114761" y="5497487"/>
            <a:ext cx="1208985" cy="307777"/>
          </a:xfrm>
          <a:prstGeom prst="rect">
            <a:avLst/>
          </a:prstGeom>
          <a:noFill/>
        </p:spPr>
        <p:txBody>
          <a:bodyPr wrap="none" rtlCol="0">
            <a:spAutoFit/>
          </a:bodyPr>
          <a:lstStyle/>
          <a:p>
            <a:r>
              <a:rPr lang="es-VE" sz="1400" dirty="0" smtClean="0">
                <a:latin typeface="Comic Sans MS" panose="030F0702030302020204" pitchFamily="66" charset="0"/>
              </a:rPr>
              <a:t>Macrófagos</a:t>
            </a:r>
            <a:endParaRPr lang="es-VE" sz="1400" dirty="0">
              <a:latin typeface="Comic Sans MS" panose="030F0702030302020204" pitchFamily="66" charset="0"/>
            </a:endParaRPr>
          </a:p>
        </p:txBody>
      </p:sp>
      <p:sp>
        <p:nvSpPr>
          <p:cNvPr id="21" name="Rectángulo 20"/>
          <p:cNvSpPr/>
          <p:nvPr/>
        </p:nvSpPr>
        <p:spPr>
          <a:xfrm>
            <a:off x="4932040" y="4747193"/>
            <a:ext cx="979474" cy="291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CuadroTexto 21"/>
          <p:cNvSpPr txBox="1"/>
          <p:nvPr/>
        </p:nvSpPr>
        <p:spPr>
          <a:xfrm>
            <a:off x="4893556" y="4606315"/>
            <a:ext cx="1149674" cy="523220"/>
          </a:xfrm>
          <a:prstGeom prst="rect">
            <a:avLst/>
          </a:prstGeom>
          <a:noFill/>
        </p:spPr>
        <p:txBody>
          <a:bodyPr wrap="none" rtlCol="0">
            <a:spAutoFit/>
          </a:bodyPr>
          <a:lstStyle/>
          <a:p>
            <a:r>
              <a:rPr lang="es-VE" sz="1400" dirty="0" smtClean="0">
                <a:latin typeface="Comic Sans MS" panose="030F0702030302020204" pitchFamily="66" charset="0"/>
              </a:rPr>
              <a:t>Activación </a:t>
            </a:r>
          </a:p>
          <a:p>
            <a:r>
              <a:rPr lang="es-VE" sz="1400" dirty="0" smtClean="0">
                <a:latin typeface="Comic Sans MS" panose="030F0702030302020204" pitchFamily="66" charset="0"/>
              </a:rPr>
              <a:t>macrófagos</a:t>
            </a:r>
            <a:endParaRPr lang="es-VE" sz="1400" dirty="0">
              <a:latin typeface="Comic Sans MS" panose="030F0702030302020204" pitchFamily="66" charset="0"/>
            </a:endParaRPr>
          </a:p>
        </p:txBody>
      </p:sp>
      <p:sp>
        <p:nvSpPr>
          <p:cNvPr id="27" name="Rectángulo 26"/>
          <p:cNvSpPr/>
          <p:nvPr/>
        </p:nvSpPr>
        <p:spPr>
          <a:xfrm>
            <a:off x="6516216" y="1870011"/>
            <a:ext cx="490029" cy="269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CuadroTexto 23"/>
          <p:cNvSpPr txBox="1"/>
          <p:nvPr/>
        </p:nvSpPr>
        <p:spPr>
          <a:xfrm>
            <a:off x="6442909" y="1840858"/>
            <a:ext cx="758541" cy="307777"/>
          </a:xfrm>
          <a:prstGeom prst="rect">
            <a:avLst/>
          </a:prstGeom>
          <a:noFill/>
        </p:spPr>
        <p:txBody>
          <a:bodyPr wrap="none" rtlCol="0">
            <a:spAutoFit/>
          </a:bodyPr>
          <a:lstStyle/>
          <a:p>
            <a:r>
              <a:rPr lang="es-VE" sz="1400" dirty="0" smtClean="0">
                <a:latin typeface="Comic Sans MS" panose="030F0702030302020204" pitchFamily="66" charset="0"/>
              </a:rPr>
              <a:t>Hígado</a:t>
            </a:r>
            <a:endParaRPr lang="es-VE" sz="1400" dirty="0">
              <a:latin typeface="Comic Sans MS" panose="030F0702030302020204" pitchFamily="66" charset="0"/>
            </a:endParaRPr>
          </a:p>
        </p:txBody>
      </p:sp>
      <p:sp>
        <p:nvSpPr>
          <p:cNvPr id="30" name="Rectángulo 29"/>
          <p:cNvSpPr/>
          <p:nvPr/>
        </p:nvSpPr>
        <p:spPr>
          <a:xfrm>
            <a:off x="6642994" y="2821918"/>
            <a:ext cx="363251" cy="141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CuadroTexto 22"/>
          <p:cNvSpPr txBox="1"/>
          <p:nvPr/>
        </p:nvSpPr>
        <p:spPr>
          <a:xfrm>
            <a:off x="6516216" y="2702342"/>
            <a:ext cx="861133" cy="307777"/>
          </a:xfrm>
          <a:prstGeom prst="rect">
            <a:avLst/>
          </a:prstGeom>
          <a:noFill/>
        </p:spPr>
        <p:txBody>
          <a:bodyPr wrap="none" rtlCol="0">
            <a:spAutoFit/>
          </a:bodyPr>
          <a:lstStyle/>
          <a:p>
            <a:r>
              <a:rPr lang="es-VE" sz="1400" dirty="0">
                <a:latin typeface="Comic Sans MS" panose="030F0702030302020204" pitchFamily="66" charset="0"/>
              </a:rPr>
              <a:t>C</a:t>
            </a:r>
            <a:r>
              <a:rPr lang="es-VE" sz="1400" dirty="0" smtClean="0">
                <a:latin typeface="Comic Sans MS" panose="030F0702030302020204" pitchFamily="66" charset="0"/>
              </a:rPr>
              <a:t>erebro</a:t>
            </a:r>
            <a:endParaRPr lang="es-VE" sz="1400" dirty="0">
              <a:latin typeface="Comic Sans MS" panose="030F0702030302020204" pitchFamily="66" charset="0"/>
            </a:endParaRPr>
          </a:p>
        </p:txBody>
      </p:sp>
      <p:sp>
        <p:nvSpPr>
          <p:cNvPr id="31" name="Rectángulo 30"/>
          <p:cNvSpPr/>
          <p:nvPr/>
        </p:nvSpPr>
        <p:spPr>
          <a:xfrm>
            <a:off x="7380312" y="3094147"/>
            <a:ext cx="513185" cy="202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CuadroTexto 25"/>
          <p:cNvSpPr txBox="1"/>
          <p:nvPr/>
        </p:nvSpPr>
        <p:spPr>
          <a:xfrm>
            <a:off x="7299780" y="3094146"/>
            <a:ext cx="944489" cy="307777"/>
          </a:xfrm>
          <a:prstGeom prst="rect">
            <a:avLst/>
          </a:prstGeom>
          <a:noFill/>
        </p:spPr>
        <p:txBody>
          <a:bodyPr wrap="none" rtlCol="0">
            <a:spAutoFit/>
          </a:bodyPr>
          <a:lstStyle/>
          <a:p>
            <a:r>
              <a:rPr lang="es-VE" sz="1400" dirty="0" smtClean="0">
                <a:latin typeface="Comic Sans MS" panose="030F0702030302020204" pitchFamily="66" charset="0"/>
              </a:rPr>
              <a:t>Saciedad</a:t>
            </a:r>
            <a:endParaRPr lang="es-VE" sz="1400" dirty="0">
              <a:latin typeface="Comic Sans MS" panose="030F0702030302020204" pitchFamily="66" charset="0"/>
            </a:endParaRPr>
          </a:p>
        </p:txBody>
      </p:sp>
      <p:sp>
        <p:nvSpPr>
          <p:cNvPr id="32" name="Rectángulo 31"/>
          <p:cNvSpPr/>
          <p:nvPr/>
        </p:nvSpPr>
        <p:spPr>
          <a:xfrm>
            <a:off x="7377349" y="3850606"/>
            <a:ext cx="701679" cy="404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CuadroTexto 24"/>
          <p:cNvSpPr txBox="1"/>
          <p:nvPr/>
        </p:nvSpPr>
        <p:spPr>
          <a:xfrm>
            <a:off x="7342258" y="3769684"/>
            <a:ext cx="859531" cy="523220"/>
          </a:xfrm>
          <a:prstGeom prst="rect">
            <a:avLst/>
          </a:prstGeom>
          <a:noFill/>
        </p:spPr>
        <p:txBody>
          <a:bodyPr wrap="none" rtlCol="0">
            <a:spAutoFit/>
          </a:bodyPr>
          <a:lstStyle/>
          <a:p>
            <a:r>
              <a:rPr lang="es-VE" sz="1400" dirty="0" smtClean="0">
                <a:latin typeface="Comic Sans MS" panose="030F0702030302020204" pitchFamily="66" charset="0"/>
              </a:rPr>
              <a:t>Tiempo </a:t>
            </a:r>
          </a:p>
          <a:p>
            <a:r>
              <a:rPr lang="es-VE" sz="1400" dirty="0" smtClean="0">
                <a:latin typeface="Comic Sans MS" panose="030F0702030302020204" pitchFamily="66" charset="0"/>
              </a:rPr>
              <a:t>tránsito</a:t>
            </a:r>
            <a:endParaRPr lang="es-VE" sz="1400" dirty="0">
              <a:latin typeface="Comic Sans MS" panose="030F0702030302020204" pitchFamily="66" charset="0"/>
            </a:endParaRPr>
          </a:p>
        </p:txBody>
      </p:sp>
      <p:sp>
        <p:nvSpPr>
          <p:cNvPr id="33" name="Rectángulo 32"/>
          <p:cNvSpPr/>
          <p:nvPr/>
        </p:nvSpPr>
        <p:spPr>
          <a:xfrm>
            <a:off x="6381229" y="4696677"/>
            <a:ext cx="904133" cy="1961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CuadroTexto 27"/>
          <p:cNvSpPr txBox="1"/>
          <p:nvPr/>
        </p:nvSpPr>
        <p:spPr>
          <a:xfrm>
            <a:off x="6304047" y="4622290"/>
            <a:ext cx="1194558" cy="307777"/>
          </a:xfrm>
          <a:prstGeom prst="rect">
            <a:avLst/>
          </a:prstGeom>
          <a:noFill/>
        </p:spPr>
        <p:txBody>
          <a:bodyPr wrap="none" rtlCol="0">
            <a:spAutoFit/>
          </a:bodyPr>
          <a:lstStyle/>
          <a:p>
            <a:r>
              <a:rPr lang="es-VE" sz="1400" dirty="0" err="1" smtClean="0">
                <a:latin typeface="Comic Sans MS" panose="030F0702030302020204" pitchFamily="66" charset="0"/>
              </a:rPr>
              <a:t>Tej</a:t>
            </a:r>
            <a:r>
              <a:rPr lang="es-VE" sz="1400" dirty="0" smtClean="0">
                <a:latin typeface="Comic Sans MS" panose="030F0702030302020204" pitchFamily="66" charset="0"/>
              </a:rPr>
              <a:t>. adiposo</a:t>
            </a:r>
            <a:endParaRPr lang="es-VE" sz="1400" dirty="0">
              <a:latin typeface="Comic Sans MS" panose="030F0702030302020204" pitchFamily="66" charset="0"/>
            </a:endParaRPr>
          </a:p>
        </p:txBody>
      </p:sp>
      <p:sp>
        <p:nvSpPr>
          <p:cNvPr id="34" name="Rectángulo 33"/>
          <p:cNvSpPr/>
          <p:nvPr/>
        </p:nvSpPr>
        <p:spPr>
          <a:xfrm>
            <a:off x="7377349" y="4924272"/>
            <a:ext cx="866920" cy="33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CuadroTexto 28"/>
          <p:cNvSpPr txBox="1"/>
          <p:nvPr/>
        </p:nvSpPr>
        <p:spPr>
          <a:xfrm>
            <a:off x="7395373" y="4946610"/>
            <a:ext cx="1172116" cy="307777"/>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sz="1400" dirty="0" smtClean="0">
                <a:latin typeface="Comic Sans MS" panose="030F0702030302020204" pitchFamily="66" charset="0"/>
              </a:rPr>
              <a:t>Inflamación</a:t>
            </a:r>
            <a:endParaRPr lang="es-VE" sz="1400" dirty="0">
              <a:latin typeface="Comic Sans MS" panose="030F0702030302020204" pitchFamily="66" charset="0"/>
            </a:endParaRPr>
          </a:p>
        </p:txBody>
      </p:sp>
      <p:sp>
        <p:nvSpPr>
          <p:cNvPr id="35" name="Rectángulo 34"/>
          <p:cNvSpPr/>
          <p:nvPr/>
        </p:nvSpPr>
        <p:spPr>
          <a:xfrm>
            <a:off x="40318" y="5491685"/>
            <a:ext cx="3014691" cy="1277273"/>
          </a:xfrm>
          <a:prstGeom prst="rect">
            <a:avLst/>
          </a:prstGeom>
          <a:effectLst>
            <a:outerShdw blurRad="50800" dist="38100" dir="2700000" algn="tl" rotWithShape="0">
              <a:prstClr val="black">
                <a:alpha val="40000"/>
              </a:prstClr>
            </a:outerShdw>
          </a:effectLst>
        </p:spPr>
        <p:txBody>
          <a:bodyPr wrap="square">
            <a:spAutoFit/>
          </a:bodyPr>
          <a:lstStyle/>
          <a:p>
            <a:r>
              <a:rPr lang="en-US" sz="1100" b="1" dirty="0" smtClean="0">
                <a:latin typeface="Comic Sans MS" panose="030F0702030302020204" pitchFamily="66" charset="0"/>
              </a:rPr>
              <a:t>SCFA: </a:t>
            </a:r>
            <a:r>
              <a:rPr lang="en-US" sz="1100" dirty="0">
                <a:latin typeface="Comic Sans MS" panose="030F0702030302020204" pitchFamily="66" charset="0"/>
              </a:rPr>
              <a:t>a</a:t>
            </a:r>
            <a:r>
              <a:rPr lang="en-US" sz="1100" dirty="0" smtClean="0">
                <a:latin typeface="Comic Sans MS" panose="030F0702030302020204" pitchFamily="66" charset="0"/>
              </a:rPr>
              <a:t>c. </a:t>
            </a:r>
            <a:r>
              <a:rPr lang="en-US" sz="1100" dirty="0" err="1">
                <a:latin typeface="Comic Sans MS" panose="030F0702030302020204" pitchFamily="66" charset="0"/>
              </a:rPr>
              <a:t>g</a:t>
            </a:r>
            <a:r>
              <a:rPr lang="en-US" sz="1100" dirty="0" err="1" smtClean="0">
                <a:latin typeface="Comic Sans MS" panose="030F0702030302020204" pitchFamily="66" charset="0"/>
              </a:rPr>
              <a:t>rasos</a:t>
            </a:r>
            <a:r>
              <a:rPr lang="en-US" sz="1100" dirty="0" smtClean="0">
                <a:latin typeface="Comic Sans MS" panose="030F0702030302020204" pitchFamily="66" charset="0"/>
              </a:rPr>
              <a:t> </a:t>
            </a:r>
            <a:r>
              <a:rPr lang="en-US" sz="1100" dirty="0" err="1" smtClean="0">
                <a:latin typeface="Comic Sans MS" panose="030F0702030302020204" pitchFamily="66" charset="0"/>
              </a:rPr>
              <a:t>cadena</a:t>
            </a:r>
            <a:r>
              <a:rPr lang="en-US" sz="1100" dirty="0" smtClean="0">
                <a:latin typeface="Comic Sans MS" panose="030F0702030302020204" pitchFamily="66" charset="0"/>
              </a:rPr>
              <a:t> </a:t>
            </a:r>
            <a:r>
              <a:rPr lang="en-US" sz="1100" dirty="0" err="1" smtClean="0">
                <a:latin typeface="Comic Sans MS" panose="030F0702030302020204" pitchFamily="66" charset="0"/>
              </a:rPr>
              <a:t>corta</a:t>
            </a:r>
            <a:endParaRPr lang="en-US" sz="1100" dirty="0" smtClean="0">
              <a:latin typeface="Comic Sans MS" panose="030F0702030302020204" pitchFamily="66" charset="0"/>
            </a:endParaRPr>
          </a:p>
          <a:p>
            <a:r>
              <a:rPr lang="en-US" sz="1100" b="1" dirty="0" smtClean="0">
                <a:latin typeface="Comic Sans MS" panose="030F0702030302020204" pitchFamily="66" charset="0"/>
              </a:rPr>
              <a:t>GPR41: </a:t>
            </a:r>
            <a:r>
              <a:rPr lang="en-US" sz="1100" dirty="0" smtClean="0">
                <a:latin typeface="Comic Sans MS" panose="030F0702030302020204" pitchFamily="66" charset="0"/>
              </a:rPr>
              <a:t>receptor 41 </a:t>
            </a:r>
            <a:r>
              <a:rPr lang="en-US" sz="1100" dirty="0" err="1" smtClean="0">
                <a:latin typeface="Comic Sans MS" panose="030F0702030302020204" pitchFamily="66" charset="0"/>
              </a:rPr>
              <a:t>acoplado</a:t>
            </a:r>
            <a:r>
              <a:rPr lang="en-US" sz="1100" dirty="0" smtClean="0">
                <a:latin typeface="Comic Sans MS" panose="030F0702030302020204" pitchFamily="66" charset="0"/>
              </a:rPr>
              <a:t> a </a:t>
            </a:r>
            <a:r>
              <a:rPr lang="en-US" sz="1100" dirty="0" err="1" smtClean="0">
                <a:latin typeface="Comic Sans MS" panose="030F0702030302020204" pitchFamily="66" charset="0"/>
              </a:rPr>
              <a:t>proteína</a:t>
            </a:r>
            <a:r>
              <a:rPr lang="en-US" sz="1100" dirty="0" smtClean="0">
                <a:latin typeface="Comic Sans MS" panose="030F0702030302020204" pitchFamily="66" charset="0"/>
              </a:rPr>
              <a:t> G </a:t>
            </a:r>
            <a:endParaRPr lang="es-VE" sz="1100" dirty="0" smtClean="0">
              <a:latin typeface="Comic Sans MS" panose="030F0702030302020204" pitchFamily="66" charset="0"/>
            </a:endParaRPr>
          </a:p>
          <a:p>
            <a:r>
              <a:rPr lang="es-VE" sz="1100" b="1" dirty="0" smtClean="0">
                <a:latin typeface="Comic Sans MS" panose="030F0702030302020204" pitchFamily="66" charset="0"/>
              </a:rPr>
              <a:t>GPR43: </a:t>
            </a:r>
            <a:r>
              <a:rPr lang="es-VE" sz="1100" dirty="0" smtClean="0">
                <a:latin typeface="Comic Sans MS" panose="030F0702030302020204" pitchFamily="66" charset="0"/>
              </a:rPr>
              <a:t>receptor 43 acoplado a proteína G </a:t>
            </a:r>
          </a:p>
          <a:p>
            <a:r>
              <a:rPr lang="es-VE" sz="1100" b="1" dirty="0" smtClean="0">
                <a:latin typeface="Comic Sans MS" panose="030F0702030302020204" pitchFamily="66" charset="0"/>
              </a:rPr>
              <a:t>GLP1: </a:t>
            </a:r>
            <a:r>
              <a:rPr lang="es-VE" sz="1100" dirty="0">
                <a:latin typeface="Comic Sans MS" panose="030F0702030302020204" pitchFamily="66" charset="0"/>
              </a:rPr>
              <a:t>glucagon </a:t>
            </a:r>
            <a:r>
              <a:rPr lang="es-VE" sz="1100" dirty="0" err="1">
                <a:latin typeface="Comic Sans MS" panose="030F0702030302020204" pitchFamily="66" charset="0"/>
              </a:rPr>
              <a:t>like</a:t>
            </a:r>
            <a:r>
              <a:rPr lang="es-VE" sz="1100" dirty="0">
                <a:latin typeface="Comic Sans MS" panose="030F0702030302020204" pitchFamily="66" charset="0"/>
              </a:rPr>
              <a:t> </a:t>
            </a:r>
            <a:r>
              <a:rPr lang="es-VE" sz="1100" dirty="0" smtClean="0">
                <a:latin typeface="Comic Sans MS" panose="030F0702030302020204" pitchFamily="66" charset="0"/>
              </a:rPr>
              <a:t>1 </a:t>
            </a:r>
          </a:p>
          <a:p>
            <a:r>
              <a:rPr lang="es-VE" sz="1100" b="1" dirty="0" smtClean="0">
                <a:latin typeface="Comic Sans MS" panose="030F0702030302020204" pitchFamily="66" charset="0"/>
              </a:rPr>
              <a:t>PYY</a:t>
            </a:r>
            <a:r>
              <a:rPr lang="es-VE" sz="1100" b="1" dirty="0">
                <a:latin typeface="Comic Sans MS" panose="030F0702030302020204" pitchFamily="66" charset="0"/>
              </a:rPr>
              <a:t>:</a:t>
            </a:r>
            <a:r>
              <a:rPr lang="es-VE" sz="1100" b="1" dirty="0" smtClean="0">
                <a:latin typeface="Comic Sans MS" panose="030F0702030302020204" pitchFamily="66" charset="0"/>
              </a:rPr>
              <a:t> </a:t>
            </a:r>
            <a:r>
              <a:rPr lang="es-VE" sz="1100" dirty="0" smtClean="0">
                <a:latin typeface="Comic Sans MS" panose="030F0702030302020204" pitchFamily="66" charset="0"/>
              </a:rPr>
              <a:t>péptido YY</a:t>
            </a:r>
          </a:p>
          <a:p>
            <a:r>
              <a:rPr lang="es-VE" sz="1100" b="1" dirty="0" smtClean="0">
                <a:latin typeface="Comic Sans MS" panose="030F0702030302020204" pitchFamily="66" charset="0"/>
              </a:rPr>
              <a:t>LPS: </a:t>
            </a:r>
            <a:r>
              <a:rPr lang="es-VE" sz="1100" dirty="0" smtClean="0">
                <a:latin typeface="Comic Sans MS" panose="030F0702030302020204" pitchFamily="66" charset="0"/>
              </a:rPr>
              <a:t>lipopolisacárido </a:t>
            </a:r>
          </a:p>
          <a:p>
            <a:r>
              <a:rPr lang="es-VE" sz="1100" b="1" dirty="0" smtClean="0">
                <a:latin typeface="Comic Sans MS" panose="030F0702030302020204" pitchFamily="66" charset="0"/>
              </a:rPr>
              <a:t>TLR4: </a:t>
            </a:r>
            <a:r>
              <a:rPr lang="es-VE" sz="1100" dirty="0" smtClean="0">
                <a:latin typeface="Comic Sans MS" panose="030F0702030302020204" pitchFamily="66" charset="0"/>
              </a:rPr>
              <a:t>receptor </a:t>
            </a:r>
            <a:r>
              <a:rPr lang="es-VE" sz="1100" dirty="0" err="1" smtClean="0">
                <a:latin typeface="Comic Sans MS" panose="030F0702030302020204" pitchFamily="66" charset="0"/>
              </a:rPr>
              <a:t>toll</a:t>
            </a:r>
            <a:r>
              <a:rPr lang="es-VE" sz="1100" dirty="0" smtClean="0">
                <a:latin typeface="Comic Sans MS" panose="030F0702030302020204" pitchFamily="66" charset="0"/>
              </a:rPr>
              <a:t> </a:t>
            </a:r>
            <a:r>
              <a:rPr lang="es-VE" sz="1100" dirty="0" err="1" smtClean="0">
                <a:latin typeface="Comic Sans MS" panose="030F0702030302020204" pitchFamily="66" charset="0"/>
              </a:rPr>
              <a:t>like</a:t>
            </a:r>
            <a:r>
              <a:rPr lang="es-VE" sz="1100" dirty="0" smtClean="0">
                <a:latin typeface="Comic Sans MS" panose="030F0702030302020204" pitchFamily="66" charset="0"/>
              </a:rPr>
              <a:t> 4; </a:t>
            </a:r>
          </a:p>
        </p:txBody>
      </p:sp>
      <p:sp>
        <p:nvSpPr>
          <p:cNvPr id="37" name="Rectángulo 36"/>
          <p:cNvSpPr/>
          <p:nvPr/>
        </p:nvSpPr>
        <p:spPr>
          <a:xfrm>
            <a:off x="1547664" y="2781724"/>
            <a:ext cx="903329" cy="307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6" name="CuadroTexto 35"/>
          <p:cNvSpPr txBox="1"/>
          <p:nvPr/>
        </p:nvSpPr>
        <p:spPr>
          <a:xfrm>
            <a:off x="1442971" y="2677832"/>
            <a:ext cx="1112805" cy="430887"/>
          </a:xfrm>
          <a:prstGeom prst="rect">
            <a:avLst/>
          </a:prstGeom>
          <a:noFill/>
        </p:spPr>
        <p:txBody>
          <a:bodyPr wrap="none" rtlCol="0">
            <a:spAutoFit/>
          </a:bodyPr>
          <a:lstStyle/>
          <a:p>
            <a:r>
              <a:rPr lang="es-VE" sz="1100" dirty="0" err="1" smtClean="0">
                <a:effectLst>
                  <a:outerShdw blurRad="38100" dist="38100" dir="2700000" algn="tl">
                    <a:srgbClr val="000000">
                      <a:alpha val="43137"/>
                    </a:srgbClr>
                  </a:outerShdw>
                </a:effectLst>
                <a:latin typeface="Comic Sans MS" panose="030F0702030302020204" pitchFamily="66" charset="0"/>
              </a:rPr>
              <a:t>Firmicutes</a:t>
            </a:r>
            <a:endParaRPr lang="es-VE" sz="1100" dirty="0" smtClean="0">
              <a:effectLst>
                <a:outerShdw blurRad="38100" dist="38100" dir="2700000" algn="tl">
                  <a:srgbClr val="000000">
                    <a:alpha val="43137"/>
                  </a:srgbClr>
                </a:outerShdw>
              </a:effectLst>
              <a:latin typeface="Comic Sans MS" panose="030F0702030302020204" pitchFamily="66" charset="0"/>
            </a:endParaRPr>
          </a:p>
          <a:p>
            <a:r>
              <a:rPr lang="es-VE" sz="1100" dirty="0" err="1" smtClean="0">
                <a:effectLst>
                  <a:outerShdw blurRad="38100" dist="38100" dir="2700000" algn="tl">
                    <a:srgbClr val="000000">
                      <a:alpha val="43137"/>
                    </a:srgbClr>
                  </a:outerShdw>
                </a:effectLst>
                <a:latin typeface="Comic Sans MS" panose="030F0702030302020204" pitchFamily="66" charset="0"/>
              </a:rPr>
              <a:t>Bacteroidetes</a:t>
            </a:r>
            <a:endParaRPr lang="es-VE" sz="1100" dirty="0">
              <a:effectLst>
                <a:outerShdw blurRad="38100" dist="38100" dir="2700000" algn="tl">
                  <a:srgbClr val="000000">
                    <a:alpha val="43137"/>
                  </a:srgbClr>
                </a:outerShdw>
              </a:effectLst>
              <a:latin typeface="Comic Sans MS" panose="030F0702030302020204" pitchFamily="66" charset="0"/>
            </a:endParaRPr>
          </a:p>
        </p:txBody>
      </p:sp>
      <p:sp>
        <p:nvSpPr>
          <p:cNvPr id="40" name="Rectángulo 39"/>
          <p:cNvSpPr/>
          <p:nvPr/>
        </p:nvSpPr>
        <p:spPr>
          <a:xfrm>
            <a:off x="1096701" y="3162058"/>
            <a:ext cx="531554" cy="1776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8" name="CuadroTexto 37"/>
          <p:cNvSpPr txBox="1"/>
          <p:nvPr/>
        </p:nvSpPr>
        <p:spPr>
          <a:xfrm>
            <a:off x="1033702" y="3132718"/>
            <a:ext cx="657552"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SCFA</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41" name="Rectángulo 40"/>
          <p:cNvSpPr/>
          <p:nvPr/>
        </p:nvSpPr>
        <p:spPr>
          <a:xfrm>
            <a:off x="3802016" y="2452567"/>
            <a:ext cx="346834" cy="3693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2" name="CuadroTexto 41"/>
          <p:cNvSpPr txBox="1"/>
          <p:nvPr/>
        </p:nvSpPr>
        <p:spPr>
          <a:xfrm>
            <a:off x="3646657" y="2402795"/>
            <a:ext cx="657552"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SCFA</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44" name="Rectángulo 43"/>
          <p:cNvSpPr/>
          <p:nvPr/>
        </p:nvSpPr>
        <p:spPr>
          <a:xfrm>
            <a:off x="7395373" y="2249743"/>
            <a:ext cx="1179565" cy="3874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3" name="CuadroTexto 42"/>
          <p:cNvSpPr txBox="1"/>
          <p:nvPr/>
        </p:nvSpPr>
        <p:spPr>
          <a:xfrm>
            <a:off x="7356927" y="2203865"/>
            <a:ext cx="1534394"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Gluconeogénesis</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45" name="Rectángulo 44"/>
          <p:cNvSpPr/>
          <p:nvPr/>
        </p:nvSpPr>
        <p:spPr>
          <a:xfrm>
            <a:off x="1628255" y="5129204"/>
            <a:ext cx="382566" cy="1645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9" name="CuadroTexto 38"/>
          <p:cNvSpPr txBox="1"/>
          <p:nvPr/>
        </p:nvSpPr>
        <p:spPr>
          <a:xfrm>
            <a:off x="1596952" y="5085184"/>
            <a:ext cx="502061"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LPS</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46" name="Rectángulo 45"/>
          <p:cNvSpPr/>
          <p:nvPr/>
        </p:nvSpPr>
        <p:spPr>
          <a:xfrm>
            <a:off x="3544403" y="4946610"/>
            <a:ext cx="278384" cy="201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7" name="CuadroTexto 46"/>
          <p:cNvSpPr txBox="1"/>
          <p:nvPr/>
        </p:nvSpPr>
        <p:spPr>
          <a:xfrm>
            <a:off x="3433132" y="4821427"/>
            <a:ext cx="502061"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LPS</a:t>
            </a:r>
            <a:endParaRPr lang="es-VE" sz="1400"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1313347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6" grpId="0"/>
      <p:bldP spid="29" grpId="0" animBg="1"/>
      <p:bldP spid="36" grpId="0"/>
      <p:bldP spid="38" grpId="0"/>
      <p:bldP spid="42" grpId="0"/>
      <p:bldP spid="43" grpId="0"/>
      <p:bldP spid="39" grpId="0"/>
      <p:bldP spid="4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t="63848" b="3170"/>
          <a:stretch/>
        </p:blipFill>
        <p:spPr>
          <a:xfrm>
            <a:off x="611560" y="1916816"/>
            <a:ext cx="7828460" cy="2727027"/>
          </a:xfrm>
          <a:prstGeom prst="rect">
            <a:avLst/>
          </a:prstGeom>
        </p:spPr>
      </p:pic>
      <p:sp>
        <p:nvSpPr>
          <p:cNvPr id="7" name="CuadroTexto 6"/>
          <p:cNvSpPr txBox="1"/>
          <p:nvPr/>
        </p:nvSpPr>
        <p:spPr>
          <a:xfrm>
            <a:off x="1060908" y="1517446"/>
            <a:ext cx="1630575" cy="369332"/>
          </a:xfrm>
          <a:prstGeom prst="rect">
            <a:avLst/>
          </a:prstGeom>
          <a:solidFill>
            <a:schemeClr val="accent5">
              <a:lumMod val="20000"/>
              <a:lumOff val="80000"/>
            </a:schemeClr>
          </a:solidFill>
        </p:spPr>
        <p:txBody>
          <a:bodyPr wrap="none" rtlCol="0">
            <a:spAutoFit/>
          </a:bodyPr>
          <a:lstStyle/>
          <a:p>
            <a:r>
              <a:rPr lang="es-VE" dirty="0" smtClean="0">
                <a:latin typeface="Comic Sans MS" panose="030F0702030302020204" pitchFamily="66" charset="0"/>
              </a:rPr>
              <a:t>Luz intestinal</a:t>
            </a:r>
            <a:endParaRPr lang="es-VE" dirty="0">
              <a:latin typeface="Comic Sans MS" panose="030F0702030302020204" pitchFamily="66" charset="0"/>
            </a:endParaRPr>
          </a:p>
        </p:txBody>
      </p:sp>
      <p:sp>
        <p:nvSpPr>
          <p:cNvPr id="8" name="CuadroTexto 7"/>
          <p:cNvSpPr txBox="1"/>
          <p:nvPr/>
        </p:nvSpPr>
        <p:spPr>
          <a:xfrm>
            <a:off x="3582903" y="1532465"/>
            <a:ext cx="942887" cy="369332"/>
          </a:xfrm>
          <a:prstGeom prst="rect">
            <a:avLst/>
          </a:prstGeom>
          <a:solidFill>
            <a:schemeClr val="accent5">
              <a:lumMod val="20000"/>
              <a:lumOff val="80000"/>
            </a:schemeClr>
          </a:solidFill>
        </p:spPr>
        <p:txBody>
          <a:bodyPr wrap="none" rtlCol="0">
            <a:spAutoFit/>
          </a:bodyPr>
          <a:lstStyle/>
          <a:p>
            <a:r>
              <a:rPr lang="es-VE" dirty="0" smtClean="0">
                <a:latin typeface="Comic Sans MS" panose="030F0702030302020204" pitchFamily="66" charset="0"/>
              </a:rPr>
              <a:t>Sangre</a:t>
            </a:r>
            <a:endParaRPr lang="es-VE" dirty="0">
              <a:latin typeface="Comic Sans MS" panose="030F0702030302020204" pitchFamily="66" charset="0"/>
            </a:endParaRPr>
          </a:p>
        </p:txBody>
      </p:sp>
      <p:sp>
        <p:nvSpPr>
          <p:cNvPr id="9" name="CuadroTexto 8"/>
          <p:cNvSpPr txBox="1"/>
          <p:nvPr/>
        </p:nvSpPr>
        <p:spPr>
          <a:xfrm>
            <a:off x="5116143" y="1499970"/>
            <a:ext cx="1821332" cy="369332"/>
          </a:xfrm>
          <a:prstGeom prst="rect">
            <a:avLst/>
          </a:prstGeom>
          <a:solidFill>
            <a:schemeClr val="accent5">
              <a:lumMod val="20000"/>
              <a:lumOff val="80000"/>
            </a:schemeClr>
          </a:solidFill>
        </p:spPr>
        <p:txBody>
          <a:bodyPr wrap="none" rtlCol="0">
            <a:spAutoFit/>
          </a:bodyPr>
          <a:lstStyle/>
          <a:p>
            <a:r>
              <a:rPr lang="es-VE" dirty="0" smtClean="0">
                <a:latin typeface="Comic Sans MS" panose="030F0702030302020204" pitchFamily="66" charset="0"/>
              </a:rPr>
              <a:t>Órganos blanco</a:t>
            </a:r>
            <a:endParaRPr lang="es-VE" dirty="0">
              <a:latin typeface="Comic Sans MS" panose="030F0702030302020204" pitchFamily="66" charset="0"/>
            </a:endParaRPr>
          </a:p>
        </p:txBody>
      </p:sp>
      <p:sp>
        <p:nvSpPr>
          <p:cNvPr id="11" name="6 CuadroTexto"/>
          <p:cNvSpPr txBox="1"/>
          <p:nvPr/>
        </p:nvSpPr>
        <p:spPr>
          <a:xfrm>
            <a:off x="197158" y="116632"/>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2" name="4 CuadroTexto"/>
          <p:cNvSpPr txBox="1"/>
          <p:nvPr/>
        </p:nvSpPr>
        <p:spPr>
          <a:xfrm>
            <a:off x="197158" y="500458"/>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
        <p:nvSpPr>
          <p:cNvPr id="13" name="7 CuadroTexto"/>
          <p:cNvSpPr txBox="1"/>
          <p:nvPr/>
        </p:nvSpPr>
        <p:spPr>
          <a:xfrm>
            <a:off x="6642994" y="6592163"/>
            <a:ext cx="2501006" cy="253916"/>
          </a:xfrm>
          <a:prstGeom prst="rect">
            <a:avLst/>
          </a:prstGeom>
          <a:noFill/>
        </p:spPr>
        <p:txBody>
          <a:bodyPr wrap="none" rtlCol="0">
            <a:spAutoFit/>
          </a:bodyPr>
          <a:lstStyle/>
          <a:p>
            <a:r>
              <a:rPr lang="es-VE" sz="105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50" dirty="0">
              <a:solidFill>
                <a:schemeClr val="bg1">
                  <a:lumMod val="65000"/>
                </a:schemeClr>
              </a:solidFill>
              <a:latin typeface="Arial" panose="020B0604020202020204" pitchFamily="34" charset="0"/>
              <a:cs typeface="Arial" panose="020B0604020202020204" pitchFamily="34" charset="0"/>
            </a:endParaRPr>
          </a:p>
        </p:txBody>
      </p:sp>
      <p:sp>
        <p:nvSpPr>
          <p:cNvPr id="14" name="Rectángulo 13"/>
          <p:cNvSpPr/>
          <p:nvPr/>
        </p:nvSpPr>
        <p:spPr>
          <a:xfrm>
            <a:off x="5332135" y="4898354"/>
            <a:ext cx="3539417" cy="553998"/>
          </a:xfrm>
          <a:prstGeom prst="rect">
            <a:avLst/>
          </a:prstGeom>
        </p:spPr>
        <p:txBody>
          <a:bodyPr wrap="square">
            <a:spAutoFit/>
          </a:bodyPr>
          <a:lstStyle/>
          <a:p>
            <a:r>
              <a:rPr lang="en-US" sz="1000" dirty="0" smtClean="0">
                <a:latin typeface="Times New Roman" panose="02020603050405020304" pitchFamily="18" charset="0"/>
                <a:cs typeface="Times New Roman" panose="02020603050405020304" pitchFamily="18" charset="0"/>
              </a:rPr>
              <a:t>KE. </a:t>
            </a:r>
            <a:r>
              <a:rPr lang="en-US" sz="1000" dirty="0" err="1" smtClean="0">
                <a:latin typeface="Times New Roman" panose="02020603050405020304" pitchFamily="18" charset="0"/>
                <a:cs typeface="Times New Roman" panose="02020603050405020304" pitchFamily="18" charset="0"/>
              </a:rPr>
              <a:t>Bouter</a:t>
            </a:r>
            <a:r>
              <a:rPr lang="en-US" sz="1000" dirty="0" smtClean="0">
                <a:latin typeface="Times New Roman" panose="02020603050405020304" pitchFamily="18" charset="0"/>
                <a:cs typeface="Times New Roman" panose="02020603050405020304" pitchFamily="18" charset="0"/>
              </a:rPr>
              <a:t> at al. </a:t>
            </a:r>
            <a:r>
              <a:rPr lang="en-US" sz="1000" i="1" dirty="0" smtClean="0">
                <a:latin typeface="Times New Roman" panose="02020603050405020304" pitchFamily="18" charset="0"/>
                <a:cs typeface="Times New Roman" panose="02020603050405020304" pitchFamily="18" charset="0"/>
              </a:rPr>
              <a:t>Role </a:t>
            </a:r>
            <a:r>
              <a:rPr lang="en-US" sz="1000" i="1" dirty="0">
                <a:latin typeface="Times New Roman" panose="02020603050405020304" pitchFamily="18" charset="0"/>
                <a:cs typeface="Times New Roman" panose="02020603050405020304" pitchFamily="18" charset="0"/>
              </a:rPr>
              <a:t>of the Gut </a:t>
            </a:r>
            <a:r>
              <a:rPr lang="en-US" sz="1000" i="1" dirty="0" err="1">
                <a:latin typeface="Times New Roman" panose="02020603050405020304" pitchFamily="18" charset="0"/>
                <a:cs typeface="Times New Roman" panose="02020603050405020304" pitchFamily="18" charset="0"/>
              </a:rPr>
              <a:t>Microbiome</a:t>
            </a:r>
            <a:r>
              <a:rPr lang="en-US" sz="1000" i="1" dirty="0">
                <a:latin typeface="Times New Roman" panose="02020603050405020304" pitchFamily="18" charset="0"/>
                <a:cs typeface="Times New Roman" panose="02020603050405020304" pitchFamily="18" charset="0"/>
              </a:rPr>
              <a:t> in the Pathogenesis of Obesity </a:t>
            </a:r>
            <a:r>
              <a:rPr lang="en-US" sz="1000" i="1" dirty="0" smtClean="0">
                <a:latin typeface="Times New Roman" panose="02020603050405020304" pitchFamily="18" charset="0"/>
                <a:cs typeface="Times New Roman" panose="02020603050405020304" pitchFamily="18" charset="0"/>
              </a:rPr>
              <a:t>and </a:t>
            </a:r>
            <a:r>
              <a:rPr lang="es-VE" sz="1000" i="1" dirty="0" err="1" smtClean="0">
                <a:latin typeface="Times New Roman" panose="02020603050405020304" pitchFamily="18" charset="0"/>
                <a:cs typeface="Times New Roman" panose="02020603050405020304" pitchFamily="18" charset="0"/>
              </a:rPr>
              <a:t>Obesity-Related</a:t>
            </a:r>
            <a:r>
              <a:rPr lang="es-VE" sz="1000" i="1" dirty="0" smtClean="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Metabolic</a:t>
            </a:r>
            <a:r>
              <a:rPr lang="es-VE" sz="1000" i="1" dirty="0">
                <a:latin typeface="Times New Roman" panose="02020603050405020304" pitchFamily="18" charset="0"/>
                <a:cs typeface="Times New Roman" panose="02020603050405020304" pitchFamily="18" charset="0"/>
              </a:rPr>
              <a:t> </a:t>
            </a:r>
            <a:r>
              <a:rPr lang="es-VE" sz="1000" i="1" dirty="0" err="1" smtClean="0">
                <a:latin typeface="Times New Roman" panose="02020603050405020304" pitchFamily="18" charset="0"/>
                <a:cs typeface="Times New Roman" panose="02020603050405020304" pitchFamily="18" charset="0"/>
              </a:rPr>
              <a:t>Dysfunction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Gastroenterol</a:t>
            </a:r>
            <a:r>
              <a:rPr lang="es-VE" sz="1000" dirty="0" err="1">
                <a:latin typeface="Times New Roman" panose="02020603050405020304" pitchFamily="18" charset="0"/>
                <a:cs typeface="Times New Roman" panose="02020603050405020304" pitchFamily="18" charset="0"/>
              </a:rPr>
              <a:t>ogy</a:t>
            </a:r>
            <a:r>
              <a:rPr lang="es-VE" sz="1000" dirty="0">
                <a:latin typeface="Times New Roman" panose="02020603050405020304" pitchFamily="18" charset="0"/>
                <a:cs typeface="Times New Roman" panose="02020603050405020304" pitchFamily="18" charset="0"/>
              </a:rPr>
              <a:t> </a:t>
            </a:r>
            <a:r>
              <a:rPr lang="es-VE" sz="1000" b="1" dirty="0" smtClean="0">
                <a:latin typeface="Times New Roman" panose="02020603050405020304" pitchFamily="18" charset="0"/>
                <a:cs typeface="Times New Roman" panose="02020603050405020304" pitchFamily="18" charset="0"/>
              </a:rPr>
              <a:t>2017;</a:t>
            </a:r>
            <a:r>
              <a:rPr lang="es-VE" sz="1000" dirty="0" smtClean="0">
                <a:latin typeface="Times New Roman" panose="02020603050405020304" pitchFamily="18" charset="0"/>
                <a:cs typeface="Times New Roman" panose="02020603050405020304" pitchFamily="18" charset="0"/>
              </a:rPr>
              <a:t>152:1671–1678.</a:t>
            </a:r>
          </a:p>
        </p:txBody>
      </p:sp>
      <p:sp>
        <p:nvSpPr>
          <p:cNvPr id="2" name="Rectángulo 1"/>
          <p:cNvSpPr/>
          <p:nvPr/>
        </p:nvSpPr>
        <p:spPr>
          <a:xfrm>
            <a:off x="1372735" y="2622712"/>
            <a:ext cx="765020" cy="416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1356533" y="2622712"/>
            <a:ext cx="1093569" cy="307777"/>
          </a:xfrm>
          <a:prstGeom prst="rect">
            <a:avLst/>
          </a:prstGeom>
          <a:noFill/>
        </p:spPr>
        <p:txBody>
          <a:bodyPr wrap="none" rtlCol="0">
            <a:spAutoFit/>
          </a:bodyPr>
          <a:lstStyle/>
          <a:p>
            <a:r>
              <a:rPr lang="es-VE" sz="1400" dirty="0" smtClean="0">
                <a:latin typeface="Comic Sans MS" panose="030F0702030302020204" pitchFamily="66" charset="0"/>
              </a:rPr>
              <a:t>Microbiota</a:t>
            </a:r>
            <a:endParaRPr lang="es-VE" sz="1400" dirty="0">
              <a:latin typeface="Comic Sans MS" panose="030F0702030302020204" pitchFamily="66" charset="0"/>
            </a:endParaRPr>
          </a:p>
        </p:txBody>
      </p:sp>
      <p:sp>
        <p:nvSpPr>
          <p:cNvPr id="3" name="Rectángulo 2"/>
          <p:cNvSpPr/>
          <p:nvPr/>
        </p:nvSpPr>
        <p:spPr>
          <a:xfrm>
            <a:off x="1345525" y="3834927"/>
            <a:ext cx="765020" cy="50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CuadroTexto 17"/>
          <p:cNvSpPr txBox="1"/>
          <p:nvPr/>
        </p:nvSpPr>
        <p:spPr>
          <a:xfrm>
            <a:off x="1096701" y="3867356"/>
            <a:ext cx="1132041" cy="523220"/>
          </a:xfrm>
          <a:prstGeom prst="rect">
            <a:avLst/>
          </a:prstGeom>
          <a:noFill/>
        </p:spPr>
        <p:txBody>
          <a:bodyPr wrap="none" rtlCol="0">
            <a:spAutoFit/>
          </a:bodyPr>
          <a:lstStyle/>
          <a:p>
            <a:r>
              <a:rPr lang="es-VE" sz="1400" dirty="0" smtClean="0">
                <a:latin typeface="Comic Sans MS" panose="030F0702030302020204" pitchFamily="66" charset="0"/>
              </a:rPr>
              <a:t>Conversión </a:t>
            </a:r>
          </a:p>
          <a:p>
            <a:r>
              <a:rPr lang="es-VE" sz="1400" dirty="0" err="1" smtClean="0">
                <a:latin typeface="Comic Sans MS" panose="030F0702030302020204" pitchFamily="66" charset="0"/>
              </a:rPr>
              <a:t>ac</a:t>
            </a:r>
            <a:r>
              <a:rPr lang="es-VE" sz="1400" dirty="0" smtClean="0">
                <a:latin typeface="Comic Sans MS" panose="030F0702030302020204" pitchFamily="66" charset="0"/>
              </a:rPr>
              <a:t>. biliares</a:t>
            </a:r>
            <a:endParaRPr lang="es-VE" sz="1400" dirty="0">
              <a:latin typeface="Comic Sans MS" panose="030F0702030302020204" pitchFamily="66" charset="0"/>
            </a:endParaRPr>
          </a:p>
        </p:txBody>
      </p:sp>
      <p:sp>
        <p:nvSpPr>
          <p:cNvPr id="4" name="Rectángulo 3"/>
          <p:cNvSpPr/>
          <p:nvPr/>
        </p:nvSpPr>
        <p:spPr>
          <a:xfrm>
            <a:off x="3347864" y="3834927"/>
            <a:ext cx="1397039" cy="4702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CuadroTexto 16"/>
          <p:cNvSpPr txBox="1"/>
          <p:nvPr/>
        </p:nvSpPr>
        <p:spPr>
          <a:xfrm>
            <a:off x="3286086" y="3792234"/>
            <a:ext cx="1792478" cy="523220"/>
          </a:xfrm>
          <a:prstGeom prst="rect">
            <a:avLst/>
          </a:prstGeom>
          <a:noFill/>
        </p:spPr>
        <p:txBody>
          <a:bodyPr wrap="none" rtlCol="0">
            <a:spAutoFit/>
          </a:bodyPr>
          <a:lstStyle/>
          <a:p>
            <a:r>
              <a:rPr lang="es-VE" sz="1400" dirty="0" smtClean="0">
                <a:latin typeface="Comic Sans MS" panose="030F0702030302020204" pitchFamily="66" charset="0"/>
              </a:rPr>
              <a:t>Ac. </a:t>
            </a:r>
            <a:r>
              <a:rPr lang="es-VE" sz="1400" dirty="0" err="1" smtClean="0">
                <a:latin typeface="Comic Sans MS" panose="030F0702030302020204" pitchFamily="66" charset="0"/>
              </a:rPr>
              <a:t>bil</a:t>
            </a:r>
            <a:r>
              <a:rPr lang="es-VE" sz="1400" dirty="0" smtClean="0">
                <a:latin typeface="Comic Sans MS" panose="030F0702030302020204" pitchFamily="66" charset="0"/>
              </a:rPr>
              <a:t> primarios</a:t>
            </a:r>
          </a:p>
          <a:p>
            <a:r>
              <a:rPr lang="es-VE" sz="1400" dirty="0" smtClean="0">
                <a:latin typeface="Comic Sans MS" panose="030F0702030302020204" pitchFamily="66" charset="0"/>
              </a:rPr>
              <a:t>Ac. </a:t>
            </a:r>
            <a:r>
              <a:rPr lang="es-VE" sz="1400" dirty="0" err="1" smtClean="0">
                <a:latin typeface="Comic Sans MS" panose="030F0702030302020204" pitchFamily="66" charset="0"/>
              </a:rPr>
              <a:t>bil</a:t>
            </a:r>
            <a:r>
              <a:rPr lang="es-VE" sz="1400" dirty="0" smtClean="0">
                <a:latin typeface="Comic Sans MS" panose="030F0702030302020204" pitchFamily="66" charset="0"/>
              </a:rPr>
              <a:t>. secundarios</a:t>
            </a:r>
            <a:endParaRPr lang="es-VE" sz="1400" dirty="0">
              <a:latin typeface="Comic Sans MS" panose="030F0702030302020204" pitchFamily="66" charset="0"/>
            </a:endParaRPr>
          </a:p>
        </p:txBody>
      </p:sp>
      <p:sp>
        <p:nvSpPr>
          <p:cNvPr id="10" name="Rectángulo 9"/>
          <p:cNvSpPr/>
          <p:nvPr/>
        </p:nvSpPr>
        <p:spPr>
          <a:xfrm>
            <a:off x="5056493" y="3834927"/>
            <a:ext cx="1171691" cy="4378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CuadroTexto 15"/>
          <p:cNvSpPr txBox="1"/>
          <p:nvPr/>
        </p:nvSpPr>
        <p:spPr>
          <a:xfrm>
            <a:off x="5254440" y="3778425"/>
            <a:ext cx="1053494" cy="738664"/>
          </a:xfrm>
          <a:prstGeom prst="rect">
            <a:avLst/>
          </a:prstGeom>
          <a:noFill/>
        </p:spPr>
        <p:txBody>
          <a:bodyPr wrap="none" rtlCol="0">
            <a:spAutoFit/>
          </a:bodyPr>
          <a:lstStyle/>
          <a:p>
            <a:r>
              <a:rPr lang="es-VE" sz="1400" dirty="0" smtClean="0">
                <a:latin typeface="Comic Sans MS" panose="030F0702030302020204" pitchFamily="66" charset="0"/>
              </a:rPr>
              <a:t>Activación</a:t>
            </a:r>
          </a:p>
          <a:p>
            <a:r>
              <a:rPr lang="es-VE" sz="1400" dirty="0" smtClean="0">
                <a:latin typeface="Comic Sans MS" panose="030F0702030302020204" pitchFamily="66" charset="0"/>
              </a:rPr>
              <a:t>FXR</a:t>
            </a:r>
          </a:p>
          <a:p>
            <a:r>
              <a:rPr lang="es-VE" sz="1400" dirty="0" smtClean="0">
                <a:latin typeface="Comic Sans MS" panose="030F0702030302020204" pitchFamily="66" charset="0"/>
              </a:rPr>
              <a:t>TGR5</a:t>
            </a:r>
            <a:endParaRPr lang="es-VE" sz="1400" dirty="0">
              <a:latin typeface="Comic Sans MS" panose="030F0702030302020204" pitchFamily="66" charset="0"/>
            </a:endParaRPr>
          </a:p>
        </p:txBody>
      </p:sp>
      <p:sp>
        <p:nvSpPr>
          <p:cNvPr id="19" name="Rectángulo 18"/>
          <p:cNvSpPr/>
          <p:nvPr/>
        </p:nvSpPr>
        <p:spPr>
          <a:xfrm>
            <a:off x="5642338" y="2506540"/>
            <a:ext cx="699717" cy="2700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Rectángulo 19"/>
          <p:cNvSpPr/>
          <p:nvPr/>
        </p:nvSpPr>
        <p:spPr>
          <a:xfrm>
            <a:off x="7483475" y="3834927"/>
            <a:ext cx="956545" cy="50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CuadroTexto 20"/>
          <p:cNvSpPr txBox="1"/>
          <p:nvPr/>
        </p:nvSpPr>
        <p:spPr>
          <a:xfrm>
            <a:off x="7365233" y="3778425"/>
            <a:ext cx="1250663" cy="523220"/>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Sensibilidad </a:t>
            </a:r>
          </a:p>
          <a:p>
            <a:r>
              <a:rPr lang="es-VE" sz="1400" dirty="0" smtClean="0">
                <a:effectLst>
                  <a:outerShdw blurRad="38100" dist="38100" dir="2700000" algn="tl">
                    <a:srgbClr val="000000">
                      <a:alpha val="43137"/>
                    </a:srgbClr>
                  </a:outerShdw>
                </a:effectLst>
                <a:latin typeface="Comic Sans MS" panose="030F0702030302020204" pitchFamily="66" charset="0"/>
              </a:rPr>
              <a:t>insulina</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22" name="Rectángulo 21"/>
          <p:cNvSpPr/>
          <p:nvPr/>
        </p:nvSpPr>
        <p:spPr>
          <a:xfrm>
            <a:off x="7308304" y="2341029"/>
            <a:ext cx="1131716" cy="1518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CuadroTexto 22"/>
          <p:cNvSpPr txBox="1"/>
          <p:nvPr/>
        </p:nvSpPr>
        <p:spPr>
          <a:xfrm>
            <a:off x="7308304" y="2171881"/>
            <a:ext cx="1563248" cy="307777"/>
          </a:xfrm>
          <a:prstGeom prst="rect">
            <a:avLst/>
          </a:prstGeom>
          <a:noFill/>
        </p:spPr>
        <p:txBody>
          <a:bodyPr wrap="none" rtlCol="0">
            <a:spAutoFit/>
          </a:bodyPr>
          <a:lstStyle/>
          <a:p>
            <a:r>
              <a:rPr lang="es-VE" sz="1400" dirty="0" smtClean="0">
                <a:latin typeface="Comic Sans MS" panose="030F0702030302020204" pitchFamily="66" charset="0"/>
              </a:rPr>
              <a:t>Ateroesclerosis</a:t>
            </a:r>
            <a:endParaRPr lang="es-VE" sz="1400" dirty="0">
              <a:latin typeface="Comic Sans MS" panose="030F0702030302020204" pitchFamily="66" charset="0"/>
            </a:endParaRPr>
          </a:p>
        </p:txBody>
      </p:sp>
      <p:sp>
        <p:nvSpPr>
          <p:cNvPr id="24" name="Rectángulo 23"/>
          <p:cNvSpPr/>
          <p:nvPr/>
        </p:nvSpPr>
        <p:spPr>
          <a:xfrm>
            <a:off x="2987929" y="310023"/>
            <a:ext cx="3272655" cy="646331"/>
          </a:xfrm>
          <a:prstGeom prst="rect">
            <a:avLst/>
          </a:prstGeom>
          <a:solidFill>
            <a:schemeClr val="accent6">
              <a:lumMod val="40000"/>
              <a:lumOff val="60000"/>
            </a:schemeClr>
          </a:solidFill>
          <a:ln w="28575">
            <a:solidFill>
              <a:srgbClr val="0000FF"/>
            </a:solidFill>
          </a:ln>
        </p:spPr>
        <p:txBody>
          <a:bodyPr wrap="square">
            <a:spAutoFit/>
          </a:bodyPr>
          <a:lstStyle/>
          <a:p>
            <a:pPr algn="ctr"/>
            <a:r>
              <a:rPr lang="en-US" dirty="0" err="1" smtClean="0">
                <a:latin typeface="Comic Sans MS" panose="030F0702030302020204" pitchFamily="66" charset="0"/>
              </a:rPr>
              <a:t>Funciones</a:t>
            </a:r>
            <a:r>
              <a:rPr lang="en-US" dirty="0" smtClean="0">
                <a:latin typeface="Comic Sans MS" panose="030F0702030302020204" pitchFamily="66" charset="0"/>
              </a:rPr>
              <a:t> </a:t>
            </a:r>
            <a:r>
              <a:rPr lang="en-US" dirty="0" err="1" smtClean="0">
                <a:latin typeface="Comic Sans MS" panose="030F0702030302020204" pitchFamily="66" charset="0"/>
              </a:rPr>
              <a:t>atribuidas</a:t>
            </a:r>
            <a:r>
              <a:rPr lang="en-US" dirty="0" smtClean="0">
                <a:latin typeface="Comic Sans MS" panose="030F0702030302020204" pitchFamily="66" charset="0"/>
              </a:rPr>
              <a:t> a </a:t>
            </a:r>
            <a:r>
              <a:rPr lang="en-US" dirty="0" err="1">
                <a:latin typeface="Comic Sans MS" panose="030F0702030302020204" pitchFamily="66" charset="0"/>
              </a:rPr>
              <a:t>c</a:t>
            </a:r>
            <a:r>
              <a:rPr lang="en-US" dirty="0" err="1" smtClean="0">
                <a:latin typeface="Comic Sans MS" panose="030F0702030302020204" pitchFamily="66" charset="0"/>
              </a:rPr>
              <a:t>epas</a:t>
            </a:r>
            <a:r>
              <a:rPr lang="en-US" dirty="0" smtClean="0">
                <a:latin typeface="Comic Sans MS" panose="030F0702030302020204" pitchFamily="66" charset="0"/>
              </a:rPr>
              <a:t> </a:t>
            </a:r>
            <a:r>
              <a:rPr lang="en-US" dirty="0" err="1" smtClean="0">
                <a:latin typeface="Comic Sans MS" panose="030F0702030302020204" pitchFamily="66" charset="0"/>
              </a:rPr>
              <a:t>bacterianas</a:t>
            </a:r>
            <a:r>
              <a:rPr lang="en-US" dirty="0" smtClean="0">
                <a:latin typeface="Comic Sans MS" panose="030F0702030302020204" pitchFamily="66" charset="0"/>
              </a:rPr>
              <a:t> </a:t>
            </a:r>
            <a:r>
              <a:rPr lang="en-US" dirty="0" err="1" smtClean="0">
                <a:latin typeface="Comic Sans MS" panose="030F0702030302020204" pitchFamily="66" charset="0"/>
              </a:rPr>
              <a:t>intestinales</a:t>
            </a:r>
            <a:endParaRPr lang="es-VE" dirty="0">
              <a:latin typeface="Comic Sans MS" panose="030F0702030302020204" pitchFamily="66" charset="0"/>
            </a:endParaRPr>
          </a:p>
        </p:txBody>
      </p:sp>
      <p:sp>
        <p:nvSpPr>
          <p:cNvPr id="25" name="Rectángulo 24"/>
          <p:cNvSpPr/>
          <p:nvPr/>
        </p:nvSpPr>
        <p:spPr>
          <a:xfrm>
            <a:off x="250696" y="4842710"/>
            <a:ext cx="4178341" cy="1200329"/>
          </a:xfrm>
          <a:prstGeom prst="rect">
            <a:avLst/>
          </a:prstGeom>
          <a:effectLst>
            <a:outerShdw blurRad="50800" dist="38100" dir="2700000" algn="tl" rotWithShape="0">
              <a:prstClr val="black">
                <a:alpha val="40000"/>
              </a:prstClr>
            </a:outerShdw>
          </a:effectLst>
        </p:spPr>
        <p:txBody>
          <a:bodyPr wrap="square">
            <a:spAutoFit/>
          </a:bodyPr>
          <a:lstStyle/>
          <a:p>
            <a:r>
              <a:rPr lang="es-VE" sz="1200" b="1" dirty="0" smtClean="0">
                <a:latin typeface="Comic Sans MS" panose="030F0702030302020204" pitchFamily="66" charset="0"/>
              </a:rPr>
              <a:t>TMA: </a:t>
            </a:r>
            <a:r>
              <a:rPr lang="es-VE" sz="1200" dirty="0" err="1" smtClean="0">
                <a:latin typeface="Comic Sans MS" panose="030F0702030302020204" pitchFamily="66" charset="0"/>
              </a:rPr>
              <a:t>trimetilamina</a:t>
            </a:r>
            <a:r>
              <a:rPr lang="es-VE" sz="1200" dirty="0" smtClean="0">
                <a:latin typeface="Comic Sans MS" panose="030F0702030302020204" pitchFamily="66" charset="0"/>
              </a:rPr>
              <a:t> </a:t>
            </a:r>
          </a:p>
          <a:p>
            <a:r>
              <a:rPr lang="es-VE" sz="1200" b="1" dirty="0" smtClean="0">
                <a:latin typeface="Comic Sans MS" panose="030F0702030302020204" pitchFamily="66" charset="0"/>
              </a:rPr>
              <a:t>FMO3: </a:t>
            </a:r>
            <a:r>
              <a:rPr lang="es-VE" sz="1200" dirty="0" err="1" smtClean="0">
                <a:latin typeface="Comic Sans MS" panose="030F0702030302020204" pitchFamily="66" charset="0"/>
              </a:rPr>
              <a:t>monooxigenasa</a:t>
            </a:r>
            <a:r>
              <a:rPr lang="es-VE" sz="1200" dirty="0" smtClean="0">
                <a:latin typeface="Comic Sans MS" panose="030F0702030302020204" pitchFamily="66" charset="0"/>
              </a:rPr>
              <a:t> que contiene </a:t>
            </a:r>
            <a:r>
              <a:rPr lang="es-VE" sz="1200" dirty="0" err="1" smtClean="0">
                <a:latin typeface="Comic Sans MS" panose="030F0702030302020204" pitchFamily="66" charset="0"/>
              </a:rPr>
              <a:t>flavina</a:t>
            </a:r>
            <a:r>
              <a:rPr lang="es-VE" sz="1200" dirty="0" smtClean="0">
                <a:latin typeface="Comic Sans MS" panose="030F0702030302020204" pitchFamily="66" charset="0"/>
              </a:rPr>
              <a:t> </a:t>
            </a:r>
          </a:p>
          <a:p>
            <a:r>
              <a:rPr lang="es-VE" sz="1200" b="1" dirty="0" smtClean="0">
                <a:latin typeface="Comic Sans MS" panose="030F0702030302020204" pitchFamily="66" charset="0"/>
              </a:rPr>
              <a:t>TMAO: </a:t>
            </a:r>
            <a:r>
              <a:rPr lang="es-VE" sz="1200" dirty="0" err="1" smtClean="0">
                <a:latin typeface="Comic Sans MS" panose="030F0702030302020204" pitchFamily="66" charset="0"/>
              </a:rPr>
              <a:t>trimetilamina</a:t>
            </a:r>
            <a:r>
              <a:rPr lang="es-VE" sz="1200" dirty="0" smtClean="0">
                <a:latin typeface="Comic Sans MS" panose="030F0702030302020204" pitchFamily="66" charset="0"/>
              </a:rPr>
              <a:t> –N-oxide </a:t>
            </a:r>
          </a:p>
          <a:p>
            <a:r>
              <a:rPr lang="es-VE" sz="1200" b="1" dirty="0" smtClean="0">
                <a:latin typeface="Comic Sans MS" panose="030F0702030302020204" pitchFamily="66" charset="0"/>
              </a:rPr>
              <a:t>FXR: </a:t>
            </a:r>
            <a:r>
              <a:rPr lang="es-VE" sz="1200" dirty="0" smtClean="0">
                <a:latin typeface="Comic Sans MS" panose="030F0702030302020204" pitchFamily="66" charset="0"/>
              </a:rPr>
              <a:t>receptor </a:t>
            </a:r>
            <a:r>
              <a:rPr lang="es-VE" sz="1200" dirty="0" err="1" smtClean="0">
                <a:latin typeface="Comic Sans MS" panose="030F0702030302020204" pitchFamily="66" charset="0"/>
              </a:rPr>
              <a:t>farnesoide</a:t>
            </a:r>
            <a:r>
              <a:rPr lang="es-VE" sz="1200" dirty="0" smtClean="0">
                <a:latin typeface="Comic Sans MS" panose="030F0702030302020204" pitchFamily="66" charset="0"/>
              </a:rPr>
              <a:t> X </a:t>
            </a:r>
          </a:p>
          <a:p>
            <a:r>
              <a:rPr lang="es-VE" sz="1200" b="1" dirty="0" smtClean="0">
                <a:latin typeface="Comic Sans MS" panose="030F0702030302020204" pitchFamily="66" charset="0"/>
              </a:rPr>
              <a:t>TGR5: </a:t>
            </a:r>
            <a:r>
              <a:rPr lang="es-VE" sz="1200" dirty="0" smtClean="0">
                <a:latin typeface="Comic Sans MS" panose="030F0702030302020204" pitchFamily="66" charset="0"/>
              </a:rPr>
              <a:t>receptor transmembrana acoplado a proteína G, </a:t>
            </a:r>
          </a:p>
          <a:p>
            <a:r>
              <a:rPr lang="es-VE" sz="1200" dirty="0" smtClean="0">
                <a:latin typeface="Comic Sans MS" panose="030F0702030302020204" pitchFamily="66" charset="0"/>
              </a:rPr>
              <a:t>receptor </a:t>
            </a:r>
            <a:r>
              <a:rPr lang="es-VE" sz="1200" dirty="0" err="1" smtClean="0">
                <a:latin typeface="Comic Sans MS" panose="030F0702030302020204" pitchFamily="66" charset="0"/>
              </a:rPr>
              <a:t>ac</a:t>
            </a:r>
            <a:r>
              <a:rPr lang="es-VE" sz="1200" dirty="0" smtClean="0">
                <a:latin typeface="Comic Sans MS" panose="030F0702030302020204" pitchFamily="66" charset="0"/>
              </a:rPr>
              <a:t>. biliar</a:t>
            </a:r>
            <a:endParaRPr lang="es-VE" sz="1200" dirty="0">
              <a:latin typeface="Comic Sans MS" panose="030F0702030302020204" pitchFamily="66" charset="0"/>
            </a:endParaRPr>
          </a:p>
        </p:txBody>
      </p:sp>
      <p:sp>
        <p:nvSpPr>
          <p:cNvPr id="6" name="Rectángulo 5"/>
          <p:cNvSpPr/>
          <p:nvPr/>
        </p:nvSpPr>
        <p:spPr>
          <a:xfrm>
            <a:off x="861122" y="3212976"/>
            <a:ext cx="484403" cy="2874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CuadroTexto 25"/>
          <p:cNvSpPr txBox="1"/>
          <p:nvPr/>
        </p:nvSpPr>
        <p:spPr>
          <a:xfrm>
            <a:off x="806709" y="3192661"/>
            <a:ext cx="596638"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TMA</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27" name="Rectángulo 26"/>
          <p:cNvSpPr/>
          <p:nvPr/>
        </p:nvSpPr>
        <p:spPr>
          <a:xfrm>
            <a:off x="4046383" y="3012937"/>
            <a:ext cx="479407" cy="252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CuadroTexto 27"/>
          <p:cNvSpPr txBox="1"/>
          <p:nvPr/>
        </p:nvSpPr>
        <p:spPr>
          <a:xfrm>
            <a:off x="3572188" y="2966577"/>
            <a:ext cx="596638"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TMA</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29" name="Rectángulo 28"/>
          <p:cNvSpPr/>
          <p:nvPr/>
        </p:nvSpPr>
        <p:spPr>
          <a:xfrm>
            <a:off x="6516216" y="3152324"/>
            <a:ext cx="585627" cy="348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0" name="CuadroTexto 29"/>
          <p:cNvSpPr txBox="1"/>
          <p:nvPr/>
        </p:nvSpPr>
        <p:spPr>
          <a:xfrm>
            <a:off x="6462480" y="3059087"/>
            <a:ext cx="739305"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TMAO</a:t>
            </a:r>
            <a:endParaRPr lang="es-VE" sz="1400"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3259871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P spid="17" grpId="0"/>
      <p:bldP spid="16" grpId="0"/>
      <p:bldP spid="21" grpId="0" animBg="1"/>
      <p:bldP spid="23" grpId="0"/>
      <p:bldP spid="26" grpId="0"/>
      <p:bldP spid="28" grpId="0"/>
      <p:bldP spid="30"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lum bright="-30000" contrast="55000"/>
          </a:blip>
          <a:stretch>
            <a:fillRect/>
          </a:stretch>
        </p:blipFill>
        <p:spPr>
          <a:xfrm>
            <a:off x="1168934" y="31616"/>
            <a:ext cx="6978285" cy="5950729"/>
          </a:xfrm>
          <a:prstGeom prst="rect">
            <a:avLst/>
          </a:prstGeom>
          <a:ln>
            <a:solidFill>
              <a:srgbClr val="0000CC"/>
            </a:solidFill>
          </a:ln>
        </p:spPr>
      </p:pic>
      <p:sp>
        <p:nvSpPr>
          <p:cNvPr id="9" name="Rectángulo 8"/>
          <p:cNvSpPr/>
          <p:nvPr/>
        </p:nvSpPr>
        <p:spPr>
          <a:xfrm>
            <a:off x="1632045" y="5972785"/>
            <a:ext cx="6533864" cy="461665"/>
          </a:xfrm>
          <a:prstGeom prst="rect">
            <a:avLst/>
          </a:prstGeom>
        </p:spPr>
        <p:txBody>
          <a:bodyPr wrap="square">
            <a:spAutoFit/>
          </a:bodyPr>
          <a:lstStyle/>
          <a:p>
            <a:pPr algn="ctr"/>
            <a:r>
              <a:rPr lang="en-US" sz="1200" dirty="0" smtClean="0">
                <a:latin typeface="Times New Roman" panose="02020603050405020304" pitchFamily="18" charset="0"/>
                <a:cs typeface="Times New Roman" panose="02020603050405020304" pitchFamily="18" charset="0"/>
              </a:rPr>
              <a:t>I. Moreno-</a:t>
            </a:r>
            <a:r>
              <a:rPr lang="en-US" sz="1200" dirty="0" err="1" smtClean="0">
                <a:latin typeface="Times New Roman" panose="02020603050405020304" pitchFamily="18" charset="0"/>
                <a:cs typeface="Times New Roman" panose="02020603050405020304" pitchFamily="18" charset="0"/>
              </a:rPr>
              <a:t>Indias</a:t>
            </a:r>
            <a:r>
              <a:rPr lang="en-US" sz="1200" dirty="0" smtClean="0">
                <a:latin typeface="Times New Roman" panose="02020603050405020304" pitchFamily="18" charset="0"/>
                <a:cs typeface="Times New Roman" panose="02020603050405020304" pitchFamily="18" charset="0"/>
              </a:rPr>
              <a:t> et al</a:t>
            </a:r>
            <a:r>
              <a:rPr lang="en-US" sz="1200" i="1" dirty="0" smtClean="0">
                <a:latin typeface="Times New Roman" panose="02020603050405020304" pitchFamily="18" charset="0"/>
                <a:cs typeface="Times New Roman" panose="02020603050405020304" pitchFamily="18" charset="0"/>
              </a:rPr>
              <a:t>. Impact </a:t>
            </a:r>
            <a:r>
              <a:rPr lang="en-US" sz="1200" i="1" dirty="0">
                <a:latin typeface="Times New Roman" panose="02020603050405020304" pitchFamily="18" charset="0"/>
                <a:cs typeface="Times New Roman" panose="02020603050405020304" pitchFamily="18" charset="0"/>
              </a:rPr>
              <a:t>of the gut microbiota on the development of obesity and type 2 diabetes mellitus. </a:t>
            </a:r>
            <a:r>
              <a:rPr lang="en-US" sz="1200" dirty="0">
                <a:latin typeface="Times New Roman" panose="02020603050405020304" pitchFamily="18" charset="0"/>
                <a:cs typeface="Times New Roman" panose="02020603050405020304" pitchFamily="18" charset="0"/>
              </a:rPr>
              <a:t>Frontiers in Microbiology </a:t>
            </a:r>
            <a:r>
              <a:rPr lang="en-US" sz="1200" dirty="0" smtClean="0">
                <a:latin typeface="Times New Roman" panose="02020603050405020304" pitchFamily="18" charset="0"/>
                <a:cs typeface="Times New Roman" panose="02020603050405020304" pitchFamily="18" charset="0"/>
              </a:rPr>
              <a:t>5:190 DOI</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10.3389/fmicb.2014.00190</a:t>
            </a:r>
            <a:endParaRPr lang="en-US" sz="1200" dirty="0">
              <a:latin typeface="Times New Roman" panose="02020603050405020304" pitchFamily="18" charset="0"/>
              <a:cs typeface="Times New Roman" panose="02020603050405020304" pitchFamily="18" charset="0"/>
            </a:endParaRPr>
          </a:p>
        </p:txBody>
      </p:sp>
      <p:sp>
        <p:nvSpPr>
          <p:cNvPr id="4" name="7 CuadroTexto"/>
          <p:cNvSpPr txBox="1"/>
          <p:nvPr/>
        </p:nvSpPr>
        <p:spPr>
          <a:xfrm>
            <a:off x="6537196" y="6596390"/>
            <a:ext cx="2606804" cy="261610"/>
          </a:xfrm>
          <a:prstGeom prst="rect">
            <a:avLst/>
          </a:prstGeom>
          <a:noFill/>
        </p:spPr>
        <p:txBody>
          <a:bodyPr wrap="none" rtlCol="0">
            <a:spAutoFit/>
          </a:bodyPr>
          <a:lstStyle/>
          <a:p>
            <a:r>
              <a:rPr lang="es-VE" sz="11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100" dirty="0">
              <a:solidFill>
                <a:schemeClr val="bg1">
                  <a:lumMod val="65000"/>
                </a:schemeClr>
              </a:solidFill>
              <a:latin typeface="Arial" panose="020B0604020202020204" pitchFamily="34" charset="0"/>
              <a:cs typeface="Arial" panose="020B0604020202020204" pitchFamily="34" charset="0"/>
            </a:endParaRPr>
          </a:p>
        </p:txBody>
      </p:sp>
      <p:sp>
        <p:nvSpPr>
          <p:cNvPr id="5" name="Rectángulo 4"/>
          <p:cNvSpPr/>
          <p:nvPr/>
        </p:nvSpPr>
        <p:spPr>
          <a:xfrm>
            <a:off x="6372855" y="203661"/>
            <a:ext cx="1631164" cy="1077218"/>
          </a:xfrm>
          <a:prstGeom prst="rect">
            <a:avLst/>
          </a:prstGeom>
          <a:solidFill>
            <a:schemeClr val="accent6">
              <a:lumMod val="40000"/>
              <a:lumOff val="60000"/>
            </a:schemeClr>
          </a:solidFill>
          <a:ln>
            <a:solidFill>
              <a:srgbClr val="0000FF"/>
            </a:solidFill>
          </a:ln>
        </p:spPr>
        <p:txBody>
          <a:bodyPr wrap="square">
            <a:spAutoFit/>
          </a:bodyPr>
          <a:lstStyle/>
          <a:p>
            <a:r>
              <a:rPr lang="es-VE" sz="1600" dirty="0">
                <a:latin typeface="Comic Sans MS" panose="030F0702030302020204" pitchFamily="66" charset="0"/>
              </a:rPr>
              <a:t>M</a:t>
            </a:r>
            <a:r>
              <a:rPr lang="es-VE" sz="1600" dirty="0" smtClean="0">
                <a:latin typeface="Comic Sans MS" panose="030F0702030302020204" pitchFamily="66" charset="0"/>
              </a:rPr>
              <a:t>icrobiota necesario para digerir algunos polisacáridos </a:t>
            </a:r>
            <a:endParaRPr lang="es-VE" sz="1600" dirty="0">
              <a:latin typeface="Comic Sans MS" panose="030F0702030302020204" pitchFamily="66" charset="0"/>
            </a:endParaRPr>
          </a:p>
        </p:txBody>
      </p:sp>
      <p:sp>
        <p:nvSpPr>
          <p:cNvPr id="6"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7" name="4 CuadroTexto"/>
          <p:cNvSpPr txBox="1"/>
          <p:nvPr/>
        </p:nvSpPr>
        <p:spPr>
          <a:xfrm>
            <a:off x="197158" y="70577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
        <p:nvSpPr>
          <p:cNvPr id="2" name="Rectángulo 1"/>
          <p:cNvSpPr/>
          <p:nvPr/>
        </p:nvSpPr>
        <p:spPr>
          <a:xfrm>
            <a:off x="3694796" y="188640"/>
            <a:ext cx="1309252" cy="550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3694796" y="237500"/>
            <a:ext cx="1313180" cy="523220"/>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Polisacáridos </a:t>
            </a:r>
          </a:p>
          <a:p>
            <a:r>
              <a:rPr lang="es-VE" sz="1400" dirty="0" smtClean="0">
                <a:effectLst>
                  <a:outerShdw blurRad="38100" dist="38100" dir="2700000" algn="tl">
                    <a:srgbClr val="000000">
                      <a:alpha val="43137"/>
                    </a:srgbClr>
                  </a:outerShdw>
                </a:effectLst>
                <a:latin typeface="Comic Sans MS" panose="030F0702030302020204" pitchFamily="66" charset="0"/>
              </a:rPr>
              <a:t>no digeribles</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3" name="Rectángulo 2"/>
          <p:cNvSpPr/>
          <p:nvPr/>
        </p:nvSpPr>
        <p:spPr>
          <a:xfrm>
            <a:off x="5095836" y="681113"/>
            <a:ext cx="432048" cy="314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5027318" y="584775"/>
            <a:ext cx="809837"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almidón</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12" name="Rectángulo 11"/>
          <p:cNvSpPr/>
          <p:nvPr/>
        </p:nvSpPr>
        <p:spPr>
          <a:xfrm>
            <a:off x="2865617" y="995185"/>
            <a:ext cx="829179" cy="345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CuadroTexto 12"/>
          <p:cNvSpPr txBox="1"/>
          <p:nvPr/>
        </p:nvSpPr>
        <p:spPr>
          <a:xfrm>
            <a:off x="2508679" y="994713"/>
            <a:ext cx="1204176" cy="338554"/>
          </a:xfrm>
          <a:prstGeom prst="rect">
            <a:avLst/>
          </a:prstGeom>
          <a:noFill/>
        </p:spPr>
        <p:txBody>
          <a:bodyPr wrap="none" rtlCol="0">
            <a:spAutoFit/>
          </a:bodyPr>
          <a:lstStyle/>
          <a:p>
            <a:r>
              <a:rPr lang="es-VE" sz="1600" i="1" dirty="0" err="1" smtClean="0">
                <a:effectLst>
                  <a:outerShdw blurRad="38100" dist="38100" dir="2700000" algn="tl">
                    <a:srgbClr val="000000">
                      <a:alpha val="43137"/>
                    </a:srgbClr>
                  </a:outerShdw>
                </a:effectLst>
                <a:latin typeface="Comic Sans MS" panose="030F0702030302020204" pitchFamily="66" charset="0"/>
              </a:rPr>
              <a:t>Firmicutes</a:t>
            </a:r>
            <a:endParaRPr lang="es-VE" sz="1600" i="1" dirty="0">
              <a:effectLst>
                <a:outerShdw blurRad="38100" dist="38100" dir="2700000" algn="tl">
                  <a:srgbClr val="000000">
                    <a:alpha val="43137"/>
                  </a:srgbClr>
                </a:outerShdw>
              </a:effectLst>
              <a:latin typeface="Comic Sans MS" panose="030F0702030302020204" pitchFamily="66" charset="0"/>
            </a:endParaRPr>
          </a:p>
        </p:txBody>
      </p:sp>
      <p:sp>
        <p:nvSpPr>
          <p:cNvPr id="14" name="Rectángulo 13"/>
          <p:cNvSpPr/>
          <p:nvPr/>
        </p:nvSpPr>
        <p:spPr>
          <a:xfrm>
            <a:off x="2293390" y="2132856"/>
            <a:ext cx="211057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1827197" y="2040458"/>
            <a:ext cx="3361818" cy="338554"/>
          </a:xfrm>
          <a:prstGeom prst="rect">
            <a:avLst/>
          </a:prstGeom>
          <a:noFill/>
        </p:spPr>
        <p:txBody>
          <a:bodyPr wrap="none" rtlCol="0">
            <a:spAutoFit/>
          </a:bodyPr>
          <a:lstStyle/>
          <a:p>
            <a:r>
              <a:rPr lang="es-VE" sz="1600" dirty="0" smtClean="0">
                <a:effectLst>
                  <a:outerShdw blurRad="38100" dist="38100" dir="2700000" algn="tl">
                    <a:srgbClr val="000000">
                      <a:alpha val="43137"/>
                    </a:srgbClr>
                  </a:outerShdw>
                </a:effectLst>
                <a:latin typeface="Comic Sans MS" panose="030F0702030302020204" pitchFamily="66" charset="0"/>
              </a:rPr>
              <a:t>Monosacáridos + </a:t>
            </a:r>
            <a:r>
              <a:rPr lang="es-VE" sz="1600" dirty="0" err="1" smtClean="0">
                <a:effectLst>
                  <a:outerShdw blurRad="38100" dist="38100" dir="2700000" algn="tl">
                    <a:srgbClr val="000000">
                      <a:alpha val="43137"/>
                    </a:srgbClr>
                  </a:outerShdw>
                </a:effectLst>
                <a:latin typeface="Comic Sans MS" panose="030F0702030302020204" pitchFamily="66" charset="0"/>
              </a:rPr>
              <a:t>ac</a:t>
            </a:r>
            <a:r>
              <a:rPr lang="es-VE" sz="1600" dirty="0" smtClean="0">
                <a:effectLst>
                  <a:outerShdw blurRad="38100" dist="38100" dir="2700000" algn="tl">
                    <a:srgbClr val="000000">
                      <a:alpha val="43137"/>
                    </a:srgbClr>
                  </a:outerShdw>
                </a:effectLst>
                <a:latin typeface="Comic Sans MS" panose="030F0702030302020204" pitchFamily="66" charset="0"/>
              </a:rPr>
              <a:t>. grasos libres</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16" name="Rectángulo 15"/>
          <p:cNvSpPr/>
          <p:nvPr/>
        </p:nvSpPr>
        <p:spPr>
          <a:xfrm>
            <a:off x="1979712" y="3006980"/>
            <a:ext cx="885905" cy="27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CuadroTexto 16"/>
          <p:cNvSpPr txBox="1"/>
          <p:nvPr/>
        </p:nvSpPr>
        <p:spPr>
          <a:xfrm>
            <a:off x="1992990" y="2981481"/>
            <a:ext cx="811441" cy="307777"/>
          </a:xfrm>
          <a:prstGeom prst="rect">
            <a:avLst/>
          </a:prstGeom>
          <a:noFill/>
        </p:spPr>
        <p:txBody>
          <a:bodyPr wrap="none" rtlCol="0">
            <a:spAutoFit/>
          </a:bodyPr>
          <a:lstStyle/>
          <a:p>
            <a:r>
              <a:rPr lang="es-VE" sz="1400" dirty="0">
                <a:effectLst>
                  <a:outerShdw blurRad="38100" dist="38100" dir="2700000" algn="tl">
                    <a:srgbClr val="000000">
                      <a:alpha val="43137"/>
                    </a:srgbClr>
                  </a:outerShdw>
                </a:effectLst>
                <a:latin typeface="Comic Sans MS" panose="030F0702030302020204" pitchFamily="66" charset="0"/>
              </a:rPr>
              <a:t>E</a:t>
            </a:r>
            <a:r>
              <a:rPr lang="es-VE" sz="1400" dirty="0" smtClean="0">
                <a:effectLst>
                  <a:outerShdw blurRad="38100" dist="38100" dir="2700000" algn="tl">
                    <a:srgbClr val="000000">
                      <a:alpha val="43137"/>
                    </a:srgbClr>
                  </a:outerShdw>
                </a:effectLst>
                <a:latin typeface="Comic Sans MS" panose="030F0702030302020204" pitchFamily="66" charset="0"/>
              </a:rPr>
              <a:t>nergía</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18" name="Rectángulo 17"/>
          <p:cNvSpPr/>
          <p:nvPr/>
        </p:nvSpPr>
        <p:spPr>
          <a:xfrm>
            <a:off x="6012160" y="2047858"/>
            <a:ext cx="1944216" cy="3478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CuadroTexto 18"/>
          <p:cNvSpPr txBox="1"/>
          <p:nvPr/>
        </p:nvSpPr>
        <p:spPr>
          <a:xfrm>
            <a:off x="5920861" y="2017321"/>
            <a:ext cx="1308371" cy="523220"/>
          </a:xfrm>
          <a:prstGeom prst="rect">
            <a:avLst/>
          </a:prstGeom>
          <a:noFill/>
        </p:spPr>
        <p:txBody>
          <a:bodyPr wrap="none" rtlCol="0">
            <a:spAutoFit/>
          </a:bodyPr>
          <a:lstStyle/>
          <a:p>
            <a:r>
              <a:rPr lang="es-VE" sz="1400" dirty="0" err="1" smtClean="0">
                <a:effectLst>
                  <a:outerShdw blurRad="38100" dist="38100" dir="2700000" algn="tl">
                    <a:srgbClr val="000000">
                      <a:alpha val="43137"/>
                    </a:srgbClr>
                  </a:outerShdw>
                </a:effectLst>
                <a:latin typeface="Comic Sans MS" panose="030F0702030302020204" pitchFamily="66" charset="0"/>
              </a:rPr>
              <a:t>Archaea</a:t>
            </a:r>
            <a:r>
              <a:rPr lang="es-VE" sz="1400" dirty="0" smtClean="0">
                <a:effectLst>
                  <a:outerShdw blurRad="38100" dist="38100" dir="2700000" algn="tl">
                    <a:srgbClr val="000000">
                      <a:alpha val="43137"/>
                    </a:srgbClr>
                  </a:outerShdw>
                </a:effectLst>
                <a:latin typeface="Comic Sans MS" panose="030F0702030302020204" pitchFamily="66" charset="0"/>
              </a:rPr>
              <a:t> </a:t>
            </a:r>
          </a:p>
          <a:p>
            <a:r>
              <a:rPr lang="es-VE" sz="1400" dirty="0" err="1" smtClean="0">
                <a:effectLst>
                  <a:outerShdw blurRad="38100" dist="38100" dir="2700000" algn="tl">
                    <a:srgbClr val="000000">
                      <a:alpha val="43137"/>
                    </a:srgbClr>
                  </a:outerShdw>
                </a:effectLst>
                <a:latin typeface="Comic Sans MS" panose="030F0702030302020204" pitchFamily="66" charset="0"/>
              </a:rPr>
              <a:t>metanogénica</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20" name="Rectángulo 19"/>
          <p:cNvSpPr/>
          <p:nvPr/>
        </p:nvSpPr>
        <p:spPr>
          <a:xfrm>
            <a:off x="6275011" y="3330097"/>
            <a:ext cx="709257" cy="3506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CuadroTexto 20"/>
          <p:cNvSpPr txBox="1"/>
          <p:nvPr/>
        </p:nvSpPr>
        <p:spPr>
          <a:xfrm>
            <a:off x="6177637" y="3315091"/>
            <a:ext cx="894797" cy="338554"/>
          </a:xfrm>
          <a:prstGeom prst="rect">
            <a:avLst/>
          </a:prstGeom>
          <a:noFill/>
        </p:spPr>
        <p:txBody>
          <a:bodyPr wrap="none" rtlCol="0">
            <a:spAutoFit/>
          </a:bodyPr>
          <a:lstStyle/>
          <a:p>
            <a:r>
              <a:rPr lang="es-VE" sz="1600" dirty="0" smtClean="0">
                <a:effectLst>
                  <a:outerShdw blurRad="38100" dist="38100" dir="2700000" algn="tl">
                    <a:srgbClr val="000000">
                      <a:alpha val="43137"/>
                    </a:srgbClr>
                  </a:outerShdw>
                </a:effectLst>
                <a:latin typeface="Comic Sans MS" panose="030F0702030302020204" pitchFamily="66" charset="0"/>
              </a:rPr>
              <a:t>Metano</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22" name="Rectángulo 21"/>
          <p:cNvSpPr/>
          <p:nvPr/>
        </p:nvSpPr>
        <p:spPr>
          <a:xfrm>
            <a:off x="1979712" y="4471894"/>
            <a:ext cx="489530" cy="313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CuadroTexto 22"/>
          <p:cNvSpPr txBox="1"/>
          <p:nvPr/>
        </p:nvSpPr>
        <p:spPr>
          <a:xfrm>
            <a:off x="1729547" y="4446477"/>
            <a:ext cx="1069524"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Daño moco</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25" name="Rectángulo 24"/>
          <p:cNvSpPr/>
          <p:nvPr/>
        </p:nvSpPr>
        <p:spPr>
          <a:xfrm>
            <a:off x="3348676" y="4600365"/>
            <a:ext cx="791276" cy="3239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CuadroTexto 23"/>
          <p:cNvSpPr txBox="1"/>
          <p:nvPr/>
        </p:nvSpPr>
        <p:spPr>
          <a:xfrm>
            <a:off x="3244227" y="4455307"/>
            <a:ext cx="1075936" cy="523220"/>
          </a:xfrm>
          <a:prstGeom prst="rect">
            <a:avLst/>
          </a:prstGeom>
          <a:noFill/>
        </p:spPr>
        <p:txBody>
          <a:bodyPr wrap="none" rtlCol="0">
            <a:spAutoFit/>
          </a:bodyPr>
          <a:lstStyle/>
          <a:p>
            <a:pPr algn="ctr"/>
            <a:r>
              <a:rPr lang="es-VE" sz="1400" dirty="0" smtClean="0">
                <a:effectLst>
                  <a:outerShdw blurRad="38100" dist="38100" dir="2700000" algn="tl">
                    <a:srgbClr val="000000">
                      <a:alpha val="43137"/>
                    </a:srgbClr>
                  </a:outerShdw>
                </a:effectLst>
                <a:latin typeface="Comic Sans MS" panose="030F0702030302020204" pitchFamily="66" charset="0"/>
              </a:rPr>
              <a:t>Absorción </a:t>
            </a:r>
          </a:p>
          <a:p>
            <a:pPr algn="ctr"/>
            <a:r>
              <a:rPr lang="es-VE" sz="1400" dirty="0" smtClean="0">
                <a:effectLst>
                  <a:outerShdw blurRad="38100" dist="38100" dir="2700000" algn="tl">
                    <a:srgbClr val="000000">
                      <a:alpha val="43137"/>
                    </a:srgbClr>
                  </a:outerShdw>
                </a:effectLst>
                <a:latin typeface="Comic Sans MS" panose="030F0702030302020204" pitchFamily="66" charset="0"/>
              </a:rPr>
              <a:t>SCFA</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26" name="Rectángulo 25"/>
          <p:cNvSpPr/>
          <p:nvPr/>
        </p:nvSpPr>
        <p:spPr>
          <a:xfrm>
            <a:off x="6012160" y="4446477"/>
            <a:ext cx="525036" cy="396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CuadroTexto 27"/>
          <p:cNvSpPr txBox="1"/>
          <p:nvPr/>
        </p:nvSpPr>
        <p:spPr>
          <a:xfrm>
            <a:off x="5942601" y="4371129"/>
            <a:ext cx="623889" cy="523220"/>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Capa </a:t>
            </a:r>
          </a:p>
          <a:p>
            <a:r>
              <a:rPr lang="es-VE" sz="1400" dirty="0" smtClean="0">
                <a:effectLst>
                  <a:outerShdw blurRad="38100" dist="38100" dir="2700000" algn="tl">
                    <a:srgbClr val="000000">
                      <a:alpha val="43137"/>
                    </a:srgbClr>
                  </a:outerShdw>
                </a:effectLst>
                <a:latin typeface="Comic Sans MS" panose="030F0702030302020204" pitchFamily="66" charset="0"/>
              </a:rPr>
              <a:t>moco</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29" name="Rectángulo 28"/>
          <p:cNvSpPr/>
          <p:nvPr/>
        </p:nvSpPr>
        <p:spPr>
          <a:xfrm>
            <a:off x="2224477" y="5339982"/>
            <a:ext cx="778819" cy="535660"/>
          </a:xfrm>
          <a:prstGeom prst="rect">
            <a:avLst/>
          </a:prstGeom>
          <a:solidFill>
            <a:srgbClr val="F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0" name="CuadroTexto 29"/>
          <p:cNvSpPr txBox="1"/>
          <p:nvPr/>
        </p:nvSpPr>
        <p:spPr>
          <a:xfrm>
            <a:off x="2102158" y="5300035"/>
            <a:ext cx="813043" cy="646331"/>
          </a:xfrm>
          <a:prstGeom prst="rect">
            <a:avLst/>
          </a:prstGeom>
          <a:noFill/>
        </p:spPr>
        <p:txBody>
          <a:bodyPr wrap="none" rtlCol="0">
            <a:spAutoFit/>
          </a:bodyPr>
          <a:lstStyle/>
          <a:p>
            <a:r>
              <a:rPr lang="es-VE" sz="1200" dirty="0" smtClean="0">
                <a:effectLst>
                  <a:outerShdw blurRad="38100" dist="38100" dir="2700000" algn="tl">
                    <a:srgbClr val="000000">
                      <a:alpha val="43137"/>
                    </a:srgbClr>
                  </a:outerShdw>
                </a:effectLst>
                <a:latin typeface="Comic Sans MS" panose="030F0702030302020204" pitchFamily="66" charset="0"/>
              </a:rPr>
              <a:t>Aumenta</a:t>
            </a:r>
          </a:p>
          <a:p>
            <a:r>
              <a:rPr lang="es-VE" sz="1200" dirty="0">
                <a:effectLst>
                  <a:outerShdw blurRad="38100" dist="38100" dir="2700000" algn="tl">
                    <a:srgbClr val="000000">
                      <a:alpha val="43137"/>
                    </a:srgbClr>
                  </a:outerShdw>
                </a:effectLst>
                <a:latin typeface="Comic Sans MS" panose="030F0702030302020204" pitchFamily="66" charset="0"/>
              </a:rPr>
              <a:t>s</a:t>
            </a:r>
            <a:r>
              <a:rPr lang="es-VE" sz="1200" dirty="0" smtClean="0">
                <a:effectLst>
                  <a:outerShdw blurRad="38100" dist="38100" dir="2700000" algn="tl">
                    <a:srgbClr val="000000">
                      <a:alpha val="43137"/>
                    </a:srgbClr>
                  </a:outerShdw>
                </a:effectLst>
                <a:latin typeface="Comic Sans MS" panose="030F0702030302020204" pitchFamily="66" charset="0"/>
              </a:rPr>
              <a:t>alud </a:t>
            </a:r>
          </a:p>
          <a:p>
            <a:r>
              <a:rPr lang="es-VE" sz="1200" dirty="0" smtClean="0">
                <a:effectLst>
                  <a:outerShdw blurRad="38100" dist="38100" dir="2700000" algn="tl">
                    <a:srgbClr val="000000">
                      <a:alpha val="43137"/>
                    </a:srgbClr>
                  </a:outerShdw>
                </a:effectLst>
                <a:latin typeface="Comic Sans MS" panose="030F0702030302020204" pitchFamily="66" charset="0"/>
              </a:rPr>
              <a:t>tejido</a:t>
            </a:r>
            <a:endParaRPr lang="es-VE" sz="1200" dirty="0">
              <a:effectLst>
                <a:outerShdw blurRad="38100" dist="38100" dir="2700000" algn="tl">
                  <a:srgbClr val="000000">
                    <a:alpha val="43137"/>
                  </a:srgbClr>
                </a:outerShdw>
              </a:effectLst>
              <a:latin typeface="Comic Sans MS" panose="030F0702030302020204" pitchFamily="66" charset="0"/>
            </a:endParaRPr>
          </a:p>
        </p:txBody>
      </p:sp>
      <p:sp>
        <p:nvSpPr>
          <p:cNvPr id="31" name="CuadroTexto 30"/>
          <p:cNvSpPr txBox="1"/>
          <p:nvPr/>
        </p:nvSpPr>
        <p:spPr>
          <a:xfrm>
            <a:off x="2380439" y="3487154"/>
            <a:ext cx="1069524"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Daño moco</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32" name="Rectángulo 31"/>
          <p:cNvSpPr/>
          <p:nvPr/>
        </p:nvSpPr>
        <p:spPr>
          <a:xfrm>
            <a:off x="3420684" y="5639175"/>
            <a:ext cx="647260" cy="245234"/>
          </a:xfrm>
          <a:prstGeom prst="rect">
            <a:avLst/>
          </a:prstGeom>
          <a:solidFill>
            <a:srgbClr val="F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CuadroTexto 32"/>
          <p:cNvSpPr txBox="1"/>
          <p:nvPr/>
        </p:nvSpPr>
        <p:spPr>
          <a:xfrm>
            <a:off x="3348676" y="5623520"/>
            <a:ext cx="958917" cy="276999"/>
          </a:xfrm>
          <a:prstGeom prst="rect">
            <a:avLst/>
          </a:prstGeom>
          <a:noFill/>
        </p:spPr>
        <p:txBody>
          <a:bodyPr wrap="none" rtlCol="0">
            <a:spAutoFit/>
          </a:bodyPr>
          <a:lstStyle/>
          <a:p>
            <a:r>
              <a:rPr lang="es-VE" sz="1200" dirty="0" smtClean="0">
                <a:effectLst>
                  <a:outerShdw blurRad="38100" dist="38100" dir="2700000" algn="tl">
                    <a:srgbClr val="000000">
                      <a:alpha val="43137"/>
                    </a:srgbClr>
                  </a:outerShdw>
                </a:effectLst>
                <a:latin typeface="Comic Sans MS" panose="030F0702030302020204" pitchFamily="66" charset="0"/>
              </a:rPr>
              <a:t>Péptido YY</a:t>
            </a:r>
            <a:endParaRPr lang="es-VE" sz="1200" dirty="0">
              <a:effectLst>
                <a:outerShdw blurRad="38100" dist="38100" dir="2700000" algn="tl">
                  <a:srgbClr val="000000">
                    <a:alpha val="43137"/>
                  </a:srgbClr>
                </a:outerShdw>
              </a:effectLst>
              <a:latin typeface="Comic Sans MS" panose="030F0702030302020204" pitchFamily="66" charset="0"/>
            </a:endParaRPr>
          </a:p>
        </p:txBody>
      </p:sp>
      <p:sp>
        <p:nvSpPr>
          <p:cNvPr id="34" name="Rectángulo 33"/>
          <p:cNvSpPr/>
          <p:nvPr/>
        </p:nvSpPr>
        <p:spPr>
          <a:xfrm>
            <a:off x="5095799" y="5339982"/>
            <a:ext cx="628329" cy="445732"/>
          </a:xfrm>
          <a:prstGeom prst="rect">
            <a:avLst/>
          </a:prstGeom>
          <a:solidFill>
            <a:srgbClr val="FDE2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5" name="CuadroTexto 34"/>
          <p:cNvSpPr txBox="1"/>
          <p:nvPr/>
        </p:nvSpPr>
        <p:spPr>
          <a:xfrm>
            <a:off x="4767981" y="5408959"/>
            <a:ext cx="1152880"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Daño tejido</a:t>
            </a:r>
            <a:endParaRPr lang="es-VE" sz="1400"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34181189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0 CuadroTexto"/>
          <p:cNvSpPr txBox="1"/>
          <p:nvPr/>
        </p:nvSpPr>
        <p:spPr>
          <a:xfrm>
            <a:off x="6735968" y="6551330"/>
            <a:ext cx="2408032"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CuadroTexto 4"/>
          <p:cNvSpPr txBox="1"/>
          <p:nvPr/>
        </p:nvSpPr>
        <p:spPr>
          <a:xfrm>
            <a:off x="604877" y="733158"/>
            <a:ext cx="7898631" cy="4893647"/>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es-VE" sz="2400" dirty="0" smtClean="0">
                <a:latin typeface="Comic Sans MS" panose="030F0702030302020204" pitchFamily="66" charset="0"/>
              </a:rPr>
              <a:t>Una perspectiva microbiana de la biología del desarrollo humano</a:t>
            </a:r>
          </a:p>
          <a:p>
            <a:endParaRPr lang="es-VE" sz="2400" dirty="0" smtClean="0">
              <a:latin typeface="Comic Sans MS" panose="030F0702030302020204" pitchFamily="66" charset="0"/>
            </a:endParaRPr>
          </a:p>
          <a:p>
            <a:r>
              <a:rPr lang="es-VE" sz="2400" dirty="0" smtClean="0">
                <a:latin typeface="Comic Sans MS" panose="030F0702030302020204" pitchFamily="66" charset="0"/>
              </a:rPr>
              <a:t>Revisiones</a:t>
            </a:r>
          </a:p>
          <a:p>
            <a:pPr marL="342900" indent="-342900">
              <a:buFont typeface="Arial" panose="020B0604020202020204" pitchFamily="34" charset="0"/>
              <a:buChar char="•"/>
            </a:pPr>
            <a:r>
              <a:rPr lang="es-VE" sz="2400" dirty="0" smtClean="0">
                <a:latin typeface="Comic Sans MS" panose="030F0702030302020204" pitchFamily="66" charset="0"/>
              </a:rPr>
              <a:t>Interacciones microbiota-dieta como moderadores del metabolismo humano</a:t>
            </a:r>
          </a:p>
          <a:p>
            <a:pPr marL="342900" indent="-342900">
              <a:buFont typeface="Arial" panose="020B0604020202020204" pitchFamily="34" charset="0"/>
              <a:buChar char="•"/>
            </a:pPr>
            <a:r>
              <a:rPr lang="es-VE" sz="2400" dirty="0" smtClean="0">
                <a:latin typeface="Comic Sans MS" panose="030F0702030302020204" pitchFamily="66" charset="0"/>
              </a:rPr>
              <a:t>El microbioma y la inmunidad innata</a:t>
            </a:r>
          </a:p>
          <a:p>
            <a:pPr marL="342900" indent="-342900">
              <a:buFont typeface="Arial" panose="020B0604020202020204" pitchFamily="34" charset="0"/>
              <a:buChar char="•"/>
            </a:pPr>
            <a:r>
              <a:rPr lang="es-VE" sz="2400" dirty="0" smtClean="0">
                <a:latin typeface="Comic Sans MS" panose="030F0702030302020204" pitchFamily="66" charset="0"/>
              </a:rPr>
              <a:t>El microbiota en la homeostasis de inmunidad adaptativa y enfermedad</a:t>
            </a:r>
          </a:p>
          <a:p>
            <a:pPr marL="342900" indent="-342900">
              <a:buFont typeface="Arial" panose="020B0604020202020204" pitchFamily="34" charset="0"/>
              <a:buChar char="•"/>
            </a:pPr>
            <a:r>
              <a:rPr lang="es-VE" sz="2400" dirty="0" smtClean="0">
                <a:latin typeface="Comic Sans MS" panose="030F0702030302020204" pitchFamily="66" charset="0"/>
              </a:rPr>
              <a:t>Interacciones entre el microbiota y las bacterias patógenas en el intestino</a:t>
            </a:r>
          </a:p>
          <a:p>
            <a:pPr marL="342900" indent="-342900">
              <a:buFont typeface="Arial" panose="020B0604020202020204" pitchFamily="34" charset="0"/>
              <a:buChar char="•"/>
            </a:pPr>
            <a:r>
              <a:rPr lang="es-VE" sz="2400" dirty="0" smtClean="0">
                <a:latin typeface="Comic Sans MS" panose="030F0702030302020204" pitchFamily="66" charset="0"/>
              </a:rPr>
              <a:t>Estudios de asociación de microbioma enlazan consorcio de dinámica microbiana a la enfermedad</a:t>
            </a:r>
          </a:p>
        </p:txBody>
      </p:sp>
      <p:sp>
        <p:nvSpPr>
          <p:cNvPr id="6" name="CuadroTexto 5"/>
          <p:cNvSpPr txBox="1"/>
          <p:nvPr/>
        </p:nvSpPr>
        <p:spPr>
          <a:xfrm>
            <a:off x="4035617" y="5663706"/>
            <a:ext cx="4467891" cy="830997"/>
          </a:xfrm>
          <a:prstGeom prst="rect">
            <a:avLst/>
          </a:prstGeom>
          <a:noFill/>
        </p:spPr>
        <p:txBody>
          <a:bodyPr wrap="none" rtlCol="0">
            <a:spAutoFit/>
          </a:bodyPr>
          <a:lstStyle/>
          <a:p>
            <a:pPr algn="r"/>
            <a:r>
              <a:rPr lang="es-VE" sz="1600" dirty="0" err="1" smtClean="0">
                <a:latin typeface="Comic Sans MS" panose="030F0702030302020204" pitchFamily="66" charset="0"/>
              </a:rPr>
              <a:t>Nature</a:t>
            </a:r>
            <a:r>
              <a:rPr lang="es-VE" sz="1600" dirty="0" smtClean="0">
                <a:latin typeface="Comic Sans MS" panose="030F0702030302020204" pitchFamily="66" charset="0"/>
              </a:rPr>
              <a:t> </a:t>
            </a:r>
            <a:r>
              <a:rPr lang="es-VE" sz="1600" dirty="0" err="1" smtClean="0">
                <a:latin typeface="Comic Sans MS" panose="030F0702030302020204" pitchFamily="66" charset="0"/>
              </a:rPr>
              <a:t>insight</a:t>
            </a:r>
            <a:endParaRPr lang="es-VE" sz="1600" dirty="0" smtClean="0">
              <a:latin typeface="Comic Sans MS" panose="030F0702030302020204" pitchFamily="66" charset="0"/>
            </a:endParaRPr>
          </a:p>
          <a:p>
            <a:pPr algn="r"/>
            <a:r>
              <a:rPr lang="es-VE" sz="1600" b="1" i="1" dirty="0" smtClean="0">
                <a:latin typeface="Comic Sans MS" panose="030F0702030302020204" pitchFamily="66" charset="0"/>
              </a:rPr>
              <a:t>Intestinal microbiota in </a:t>
            </a:r>
            <a:r>
              <a:rPr lang="es-VE" sz="1600" b="1" i="1" dirty="0" err="1" smtClean="0">
                <a:latin typeface="Comic Sans MS" panose="030F0702030302020204" pitchFamily="66" charset="0"/>
              </a:rPr>
              <a:t>health</a:t>
            </a:r>
            <a:r>
              <a:rPr lang="es-VE" sz="1600" b="1" i="1" dirty="0" smtClean="0">
                <a:latin typeface="Comic Sans MS" panose="030F0702030302020204" pitchFamily="66" charset="0"/>
              </a:rPr>
              <a:t> and </a:t>
            </a:r>
            <a:r>
              <a:rPr lang="es-VE" sz="1600" b="1" i="1" dirty="0" err="1" smtClean="0">
                <a:latin typeface="Comic Sans MS" panose="030F0702030302020204" pitchFamily="66" charset="0"/>
              </a:rPr>
              <a:t>disease</a:t>
            </a:r>
            <a:endParaRPr lang="es-VE" sz="1600" b="1" i="1" dirty="0" smtClean="0">
              <a:latin typeface="Comic Sans MS" panose="030F0702030302020204" pitchFamily="66" charset="0"/>
            </a:endParaRPr>
          </a:p>
          <a:p>
            <a:pPr algn="r"/>
            <a:r>
              <a:rPr lang="es-VE" sz="1600" b="1" dirty="0" smtClean="0">
                <a:latin typeface="Comic Sans MS" panose="030F0702030302020204" pitchFamily="66" charset="0"/>
              </a:rPr>
              <a:t>Julio 7, 2016</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406375297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484784" y="2040477"/>
            <a:ext cx="6174432" cy="2862322"/>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s-VE" dirty="0" smtClean="0">
                <a:latin typeface="Comic Sans MS" panose="030F0702030302020204" pitchFamily="66" charset="0"/>
              </a:rPr>
              <a:t>Microbiota digiere polisacáridos en monosacáridos y SCFA.</a:t>
            </a:r>
          </a:p>
          <a:p>
            <a:endParaRPr lang="es-VE" sz="900" dirty="0" smtClean="0">
              <a:latin typeface="Comic Sans MS" panose="030F0702030302020204" pitchFamily="66" charset="0"/>
            </a:endParaRPr>
          </a:p>
          <a:p>
            <a:r>
              <a:rPr lang="es-VE" b="1" dirty="0" err="1" smtClean="0">
                <a:latin typeface="Comic Sans MS" panose="030F0702030302020204" pitchFamily="66" charset="0"/>
              </a:rPr>
              <a:t>SCFAs</a:t>
            </a:r>
            <a:r>
              <a:rPr lang="es-VE" dirty="0" smtClean="0">
                <a:latin typeface="Comic Sans MS" panose="030F0702030302020204" pitchFamily="66" charset="0"/>
              </a:rPr>
              <a:t> enlazan y activan receptores acoplados a proteína G (</a:t>
            </a:r>
            <a:r>
              <a:rPr lang="es-VE" b="1" dirty="0" smtClean="0">
                <a:latin typeface="Comic Sans MS" panose="030F0702030302020204" pitchFamily="66" charset="0"/>
              </a:rPr>
              <a:t>GPR41 y GPR4</a:t>
            </a:r>
            <a:r>
              <a:rPr lang="es-VE" dirty="0" smtClean="0">
                <a:latin typeface="Comic Sans MS" panose="030F0702030302020204" pitchFamily="66" charset="0"/>
              </a:rPr>
              <a:t>3) de  los enterocitos. </a:t>
            </a:r>
          </a:p>
          <a:p>
            <a:r>
              <a:rPr lang="es-VE" dirty="0" smtClean="0">
                <a:latin typeface="Comic Sans MS" panose="030F0702030302020204" pitchFamily="66" charset="0"/>
              </a:rPr>
              <a:t>La activación de esos receptores induce </a:t>
            </a:r>
            <a:r>
              <a:rPr lang="es-VE" b="1" dirty="0" smtClean="0">
                <a:latin typeface="Comic Sans MS" panose="030F0702030302020204" pitchFamily="66" charset="0"/>
              </a:rPr>
              <a:t>péptido YY</a:t>
            </a:r>
            <a:r>
              <a:rPr lang="es-VE" dirty="0" smtClean="0">
                <a:latin typeface="Comic Sans MS" panose="030F0702030302020204" pitchFamily="66" charset="0"/>
              </a:rPr>
              <a:t>. </a:t>
            </a:r>
          </a:p>
          <a:p>
            <a:endParaRPr lang="es-VE" sz="900" dirty="0" smtClean="0">
              <a:latin typeface="Comic Sans MS" panose="030F0702030302020204" pitchFamily="66" charset="0"/>
            </a:endParaRPr>
          </a:p>
          <a:p>
            <a:r>
              <a:rPr lang="es-VE" dirty="0" smtClean="0">
                <a:latin typeface="Comic Sans MS" panose="030F0702030302020204" pitchFamily="66" charset="0"/>
              </a:rPr>
              <a:t>La digestión de almidón es un ejemplo de este proceso: Se produce H</a:t>
            </a:r>
            <a:r>
              <a:rPr lang="es-VE" baseline="-25000" dirty="0" smtClean="0">
                <a:latin typeface="Comic Sans MS" panose="030F0702030302020204" pitchFamily="66" charset="0"/>
              </a:rPr>
              <a:t>2</a:t>
            </a:r>
            <a:r>
              <a:rPr lang="es-VE" dirty="0" smtClean="0">
                <a:latin typeface="Comic Sans MS" panose="030F0702030302020204" pitchFamily="66" charset="0"/>
              </a:rPr>
              <a:t> y su aumento inhibe la digestión de almidón, momento en que </a:t>
            </a:r>
            <a:r>
              <a:rPr lang="es-VE" b="1" dirty="0" smtClean="0">
                <a:latin typeface="Comic Sans MS" panose="030F0702030302020204" pitchFamily="66" charset="0"/>
              </a:rPr>
              <a:t>otros grupos bacterianos</a:t>
            </a:r>
            <a:r>
              <a:rPr lang="es-VE" dirty="0" smtClean="0">
                <a:latin typeface="Comic Sans MS" panose="030F0702030302020204" pitchFamily="66" charset="0"/>
              </a:rPr>
              <a:t> trabajan y transforman </a:t>
            </a:r>
            <a:r>
              <a:rPr lang="es-VE" b="1" dirty="0" smtClean="0">
                <a:latin typeface="Comic Sans MS" panose="030F0702030302020204" pitchFamily="66" charset="0"/>
              </a:rPr>
              <a:t>H</a:t>
            </a:r>
            <a:r>
              <a:rPr lang="es-VE" b="1" baseline="-25000" dirty="0" smtClean="0">
                <a:latin typeface="Comic Sans MS" panose="030F0702030302020204" pitchFamily="66" charset="0"/>
              </a:rPr>
              <a:t>2</a:t>
            </a:r>
            <a:r>
              <a:rPr lang="es-VE" b="1" dirty="0" smtClean="0">
                <a:latin typeface="Comic Sans MS" panose="030F0702030302020204" pitchFamily="66" charset="0"/>
              </a:rPr>
              <a:t> en metano</a:t>
            </a:r>
            <a:r>
              <a:rPr lang="es-VE" dirty="0" smtClean="0">
                <a:latin typeface="Comic Sans MS" panose="030F0702030302020204" pitchFamily="66" charset="0"/>
              </a:rPr>
              <a:t>.</a:t>
            </a:r>
            <a:endParaRPr lang="es-VE" dirty="0">
              <a:latin typeface="Comic Sans MS" panose="030F0702030302020204" pitchFamily="66" charset="0"/>
            </a:endParaRPr>
          </a:p>
        </p:txBody>
      </p:sp>
      <p:sp>
        <p:nvSpPr>
          <p:cNvPr id="6" name="Rectángulo 5"/>
          <p:cNvSpPr/>
          <p:nvPr/>
        </p:nvSpPr>
        <p:spPr>
          <a:xfrm>
            <a:off x="1632045" y="5115981"/>
            <a:ext cx="5879909" cy="461665"/>
          </a:xfrm>
          <a:prstGeom prst="rect">
            <a:avLst/>
          </a:prstGeom>
        </p:spPr>
        <p:txBody>
          <a:bodyPr wrap="square">
            <a:spAutoFit/>
          </a:bodyPr>
          <a:lstStyle/>
          <a:p>
            <a:pPr algn="ctr"/>
            <a:r>
              <a:rPr lang="en-US" sz="1200" dirty="0" smtClean="0">
                <a:latin typeface="Times New Roman" panose="02020603050405020304" pitchFamily="18" charset="0"/>
                <a:cs typeface="Times New Roman" panose="02020603050405020304" pitchFamily="18" charset="0"/>
              </a:rPr>
              <a:t>I. Moreno-</a:t>
            </a:r>
            <a:r>
              <a:rPr lang="en-US" sz="1200" dirty="0" err="1" smtClean="0">
                <a:latin typeface="Times New Roman" panose="02020603050405020304" pitchFamily="18" charset="0"/>
                <a:cs typeface="Times New Roman" panose="02020603050405020304" pitchFamily="18" charset="0"/>
              </a:rPr>
              <a:t>Indias</a:t>
            </a:r>
            <a:r>
              <a:rPr lang="en-US" sz="1200" dirty="0" smtClean="0">
                <a:latin typeface="Times New Roman" panose="02020603050405020304" pitchFamily="18" charset="0"/>
                <a:cs typeface="Times New Roman" panose="02020603050405020304" pitchFamily="18" charset="0"/>
              </a:rPr>
              <a:t> et al</a:t>
            </a:r>
            <a:r>
              <a:rPr lang="en-US" sz="1200" i="1" dirty="0" smtClean="0">
                <a:latin typeface="Times New Roman" panose="02020603050405020304" pitchFamily="18" charset="0"/>
                <a:cs typeface="Times New Roman" panose="02020603050405020304" pitchFamily="18" charset="0"/>
              </a:rPr>
              <a:t>. Impact </a:t>
            </a:r>
            <a:r>
              <a:rPr lang="en-US" sz="1200" i="1" dirty="0">
                <a:latin typeface="Times New Roman" panose="02020603050405020304" pitchFamily="18" charset="0"/>
                <a:cs typeface="Times New Roman" panose="02020603050405020304" pitchFamily="18" charset="0"/>
              </a:rPr>
              <a:t>of the gut microbiota on the development of obesity and type 2 diabetes mellitus. </a:t>
            </a:r>
            <a:r>
              <a:rPr lang="en-US" sz="1200" dirty="0">
                <a:latin typeface="Times New Roman" panose="02020603050405020304" pitchFamily="18" charset="0"/>
                <a:cs typeface="Times New Roman" panose="02020603050405020304" pitchFamily="18" charset="0"/>
              </a:rPr>
              <a:t>Frontiers in Microbiology </a:t>
            </a:r>
            <a:r>
              <a:rPr lang="en-US" sz="1200" dirty="0" smtClean="0">
                <a:latin typeface="Times New Roman" panose="02020603050405020304" pitchFamily="18" charset="0"/>
                <a:cs typeface="Times New Roman" panose="02020603050405020304" pitchFamily="18" charset="0"/>
              </a:rPr>
              <a:t>5:190 DOI</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10.3389/fmicb.2014.00190</a:t>
            </a:r>
            <a:endParaRPr lang="en-US" sz="1200" dirty="0">
              <a:latin typeface="Times New Roman" panose="02020603050405020304" pitchFamily="18" charset="0"/>
              <a:cs typeface="Times New Roman" panose="02020603050405020304" pitchFamily="18" charset="0"/>
            </a:endParaRPr>
          </a:p>
        </p:txBody>
      </p:sp>
      <p:sp>
        <p:nvSpPr>
          <p:cNvPr id="4" name="7 CuadroTexto"/>
          <p:cNvSpPr txBox="1"/>
          <p:nvPr/>
        </p:nvSpPr>
        <p:spPr>
          <a:xfrm>
            <a:off x="7184809" y="6592163"/>
            <a:ext cx="1959191" cy="215444"/>
          </a:xfrm>
          <a:prstGeom prst="rect">
            <a:avLst/>
          </a:prstGeom>
          <a:noFill/>
        </p:spPr>
        <p:txBody>
          <a:bodyPr wrap="none" rtlCol="0">
            <a:spAutoFit/>
          </a:bodyPr>
          <a:lstStyle/>
          <a:p>
            <a:r>
              <a:rPr lang="es-VE" sz="8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800" dirty="0">
              <a:solidFill>
                <a:schemeClr val="bg1">
                  <a:lumMod val="65000"/>
                </a:schemeClr>
              </a:solidFill>
              <a:latin typeface="Arial" panose="020B0604020202020204" pitchFamily="34" charset="0"/>
              <a:cs typeface="Arial" panose="020B0604020202020204" pitchFamily="34" charset="0"/>
            </a:endParaRPr>
          </a:p>
        </p:txBody>
      </p:sp>
      <p:sp>
        <p:nvSpPr>
          <p:cNvPr id="7"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8" name="4 CuadroTexto"/>
          <p:cNvSpPr txBox="1"/>
          <p:nvPr/>
        </p:nvSpPr>
        <p:spPr>
          <a:xfrm>
            <a:off x="197158" y="70577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
        <p:nvSpPr>
          <p:cNvPr id="9" name="Rectángulo 8"/>
          <p:cNvSpPr/>
          <p:nvPr/>
        </p:nvSpPr>
        <p:spPr>
          <a:xfrm>
            <a:off x="2434561" y="1090498"/>
            <a:ext cx="4569399" cy="707886"/>
          </a:xfrm>
          <a:prstGeom prst="rect">
            <a:avLst/>
          </a:prstGeom>
          <a:solidFill>
            <a:schemeClr val="accent6">
              <a:lumMod val="40000"/>
              <a:lumOff val="60000"/>
            </a:schemeClr>
          </a:solidFill>
          <a:ln>
            <a:solidFill>
              <a:srgbClr val="0000FF"/>
            </a:solidFill>
          </a:ln>
        </p:spPr>
        <p:txBody>
          <a:bodyPr wrap="square">
            <a:spAutoFit/>
          </a:bodyPr>
          <a:lstStyle/>
          <a:p>
            <a:pPr algn="ctr"/>
            <a:r>
              <a:rPr lang="es-VE" sz="2000" dirty="0" smtClean="0">
                <a:latin typeface="Comic Sans MS" panose="030F0702030302020204" pitchFamily="66" charset="0"/>
              </a:rPr>
              <a:t>La acción del microbiota es necesaria para digerir algunos  polisacáridos</a:t>
            </a:r>
            <a:endParaRPr lang="es-VE" sz="2000" dirty="0">
              <a:latin typeface="Comic Sans MS" panose="030F0702030302020204" pitchFamily="66" charset="0"/>
            </a:endParaRPr>
          </a:p>
        </p:txBody>
      </p:sp>
    </p:spTree>
    <p:extLst>
      <p:ext uri="{BB962C8B-B14F-4D97-AF65-F5344CB8AC3E}">
        <p14:creationId xmlns:p14="http://schemas.microsoft.com/office/powerpoint/2010/main" val="426328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lum bright="-16000" contrast="31000"/>
          </a:blip>
          <a:srcRect t="6636"/>
          <a:stretch/>
        </p:blipFill>
        <p:spPr>
          <a:xfrm>
            <a:off x="1115616" y="1052736"/>
            <a:ext cx="7547471" cy="4530000"/>
          </a:xfrm>
          <a:prstGeom prst="rect">
            <a:avLst/>
          </a:prstGeom>
        </p:spPr>
      </p:pic>
      <p:sp>
        <p:nvSpPr>
          <p:cNvPr id="5" name="Rectángulo 4"/>
          <p:cNvSpPr/>
          <p:nvPr/>
        </p:nvSpPr>
        <p:spPr>
          <a:xfrm>
            <a:off x="1324955" y="5860769"/>
            <a:ext cx="7128792" cy="461665"/>
          </a:xfrm>
          <a:prstGeom prst="rect">
            <a:avLst/>
          </a:prstGeom>
        </p:spPr>
        <p:txBody>
          <a:bodyPr wrap="square">
            <a:spAutoFit/>
          </a:bodyPr>
          <a:lstStyle/>
          <a:p>
            <a:pPr algn="ctr"/>
            <a:r>
              <a:rPr lang="en-US" sz="1200" dirty="0" smtClean="0">
                <a:latin typeface="Times New Roman" panose="02020603050405020304" pitchFamily="18" charset="0"/>
                <a:cs typeface="Times New Roman" panose="02020603050405020304" pitchFamily="18" charset="0"/>
              </a:rPr>
              <a:t>I. Moreno-</a:t>
            </a:r>
            <a:r>
              <a:rPr lang="en-US" sz="1200" dirty="0" err="1" smtClean="0">
                <a:latin typeface="Times New Roman" panose="02020603050405020304" pitchFamily="18" charset="0"/>
                <a:cs typeface="Times New Roman" panose="02020603050405020304" pitchFamily="18" charset="0"/>
              </a:rPr>
              <a:t>Indias</a:t>
            </a:r>
            <a:r>
              <a:rPr lang="en-US" sz="1200" dirty="0" smtClean="0">
                <a:latin typeface="Times New Roman" panose="02020603050405020304" pitchFamily="18" charset="0"/>
                <a:cs typeface="Times New Roman" panose="02020603050405020304" pitchFamily="18" charset="0"/>
              </a:rPr>
              <a:t> et al</a:t>
            </a:r>
            <a:r>
              <a:rPr lang="en-US" sz="1200" i="1" dirty="0" smtClean="0">
                <a:latin typeface="Times New Roman" panose="02020603050405020304" pitchFamily="18" charset="0"/>
                <a:cs typeface="Times New Roman" panose="02020603050405020304" pitchFamily="18" charset="0"/>
              </a:rPr>
              <a:t>. Impact </a:t>
            </a:r>
            <a:r>
              <a:rPr lang="en-US" sz="1200" i="1" dirty="0">
                <a:latin typeface="Times New Roman" panose="02020603050405020304" pitchFamily="18" charset="0"/>
                <a:cs typeface="Times New Roman" panose="02020603050405020304" pitchFamily="18" charset="0"/>
              </a:rPr>
              <a:t>of the gut microbiota on the development of obesity and type 2 diabetes mellitus. </a:t>
            </a:r>
            <a:r>
              <a:rPr lang="en-US" sz="1200" dirty="0">
                <a:latin typeface="Times New Roman" panose="02020603050405020304" pitchFamily="18" charset="0"/>
                <a:cs typeface="Times New Roman" panose="02020603050405020304" pitchFamily="18" charset="0"/>
              </a:rPr>
              <a:t>Frontiers in Microbiology </a:t>
            </a:r>
            <a:r>
              <a:rPr lang="en-US" sz="1200" dirty="0" smtClean="0">
                <a:latin typeface="Times New Roman" panose="02020603050405020304" pitchFamily="18" charset="0"/>
                <a:cs typeface="Times New Roman" panose="02020603050405020304" pitchFamily="18" charset="0"/>
              </a:rPr>
              <a:t>5:190 DOI</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10.3389/fmicb.2014.00190</a:t>
            </a:r>
            <a:endParaRPr lang="en-US" sz="1200" dirty="0">
              <a:latin typeface="Times New Roman" panose="02020603050405020304" pitchFamily="18" charset="0"/>
              <a:cs typeface="Times New Roman" panose="02020603050405020304" pitchFamily="18" charset="0"/>
            </a:endParaRPr>
          </a:p>
        </p:txBody>
      </p:sp>
      <p:sp>
        <p:nvSpPr>
          <p:cNvPr id="6" name="7 CuadroTexto"/>
          <p:cNvSpPr txBox="1"/>
          <p:nvPr/>
        </p:nvSpPr>
        <p:spPr>
          <a:xfrm>
            <a:off x="7184809" y="6592163"/>
            <a:ext cx="1959191" cy="215444"/>
          </a:xfrm>
          <a:prstGeom prst="rect">
            <a:avLst/>
          </a:prstGeom>
          <a:noFill/>
        </p:spPr>
        <p:txBody>
          <a:bodyPr wrap="none" rtlCol="0">
            <a:spAutoFit/>
          </a:bodyPr>
          <a:lstStyle/>
          <a:p>
            <a:r>
              <a:rPr lang="es-VE" sz="8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800" dirty="0">
              <a:solidFill>
                <a:schemeClr val="bg1">
                  <a:lumMod val="65000"/>
                </a:schemeClr>
              </a:solidFill>
              <a:latin typeface="Arial" panose="020B0604020202020204" pitchFamily="34" charset="0"/>
              <a:cs typeface="Arial" panose="020B0604020202020204" pitchFamily="34" charset="0"/>
            </a:endParaRPr>
          </a:p>
        </p:txBody>
      </p:sp>
      <p:sp>
        <p:nvSpPr>
          <p:cNvPr id="7"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8" name="4 CuadroTexto"/>
          <p:cNvSpPr txBox="1"/>
          <p:nvPr/>
        </p:nvSpPr>
        <p:spPr>
          <a:xfrm>
            <a:off x="197158" y="70577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
        <p:nvSpPr>
          <p:cNvPr id="9" name="Rectángulo 8"/>
          <p:cNvSpPr/>
          <p:nvPr/>
        </p:nvSpPr>
        <p:spPr>
          <a:xfrm>
            <a:off x="855601" y="2497829"/>
            <a:ext cx="1710546" cy="2862322"/>
          </a:xfrm>
          <a:prstGeom prst="rect">
            <a:avLst/>
          </a:prstGeom>
          <a:solidFill>
            <a:schemeClr val="accent6">
              <a:lumMod val="40000"/>
              <a:lumOff val="6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r>
              <a:rPr lang="es-VE" dirty="0" smtClean="0">
                <a:latin typeface="Comic Sans MS" panose="030F0702030302020204" pitchFamily="66" charset="0"/>
              </a:rPr>
              <a:t>Vías por las cuales el </a:t>
            </a:r>
            <a:r>
              <a:rPr lang="es-VE" dirty="0" smtClean="0">
                <a:effectLst>
                  <a:outerShdw blurRad="38100" dist="38100" dir="2700000" algn="tl">
                    <a:srgbClr val="000000">
                      <a:alpha val="43137"/>
                    </a:srgbClr>
                  </a:outerShdw>
                </a:effectLst>
                <a:latin typeface="Comic Sans MS" panose="030F0702030302020204" pitchFamily="66" charset="0"/>
              </a:rPr>
              <a:t>microbiota </a:t>
            </a:r>
            <a:r>
              <a:rPr lang="es-VE" dirty="0" smtClean="0">
                <a:latin typeface="Comic Sans MS" panose="030F0702030302020204" pitchFamily="66" charset="0"/>
              </a:rPr>
              <a:t>puede alterar metabolismo humano y </a:t>
            </a:r>
            <a:r>
              <a:rPr lang="es-VE" dirty="0" smtClean="0">
                <a:effectLst>
                  <a:outerShdw blurRad="38100" dist="38100" dir="2700000" algn="tl">
                    <a:srgbClr val="000000">
                      <a:alpha val="43137"/>
                    </a:srgbClr>
                  </a:outerShdw>
                </a:effectLst>
                <a:latin typeface="Comic Sans MS" panose="030F0702030302020204" pitchFamily="66" charset="0"/>
              </a:rPr>
              <a:t>producir obesidad y resistencia a insulina</a:t>
            </a:r>
            <a:endParaRPr lang="es-VE" dirty="0">
              <a:effectLst>
                <a:outerShdw blurRad="38100" dist="38100" dir="2700000" algn="tl">
                  <a:srgbClr val="000000">
                    <a:alpha val="43137"/>
                  </a:srgbClr>
                </a:outerShdw>
              </a:effectLst>
              <a:latin typeface="Comic Sans MS" panose="030F0702030302020204" pitchFamily="66" charset="0"/>
            </a:endParaRPr>
          </a:p>
        </p:txBody>
      </p:sp>
      <p:sp>
        <p:nvSpPr>
          <p:cNvPr id="10" name="CuadroTexto 9"/>
          <p:cNvSpPr txBox="1"/>
          <p:nvPr/>
        </p:nvSpPr>
        <p:spPr>
          <a:xfrm>
            <a:off x="3190866" y="604619"/>
            <a:ext cx="2699778" cy="400110"/>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Resistencia a insulina</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2" name="Rectángulo 1"/>
          <p:cNvSpPr/>
          <p:nvPr/>
        </p:nvSpPr>
        <p:spPr>
          <a:xfrm>
            <a:off x="974304" y="1652486"/>
            <a:ext cx="1854562" cy="4014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1417692" y="1637579"/>
            <a:ext cx="1106393" cy="738664"/>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Activación </a:t>
            </a:r>
          </a:p>
          <a:p>
            <a:r>
              <a:rPr lang="es-VE" sz="1400" dirty="0" smtClean="0">
                <a:effectLst>
                  <a:outerShdw blurRad="38100" dist="38100" dir="2700000" algn="tl">
                    <a:srgbClr val="000000">
                      <a:alpha val="43137"/>
                    </a:srgbClr>
                  </a:outerShdw>
                </a:effectLst>
                <a:latin typeface="Comic Sans MS" panose="030F0702030302020204" pitchFamily="66" charset="0"/>
              </a:rPr>
              <a:t>c. Kupffer</a:t>
            </a:r>
          </a:p>
          <a:p>
            <a:r>
              <a:rPr lang="es-VE" sz="1400" dirty="0" smtClean="0">
                <a:effectLst>
                  <a:outerShdw blurRad="38100" dist="38100" dir="2700000" algn="tl">
                    <a:srgbClr val="000000">
                      <a:alpha val="43137"/>
                    </a:srgbClr>
                  </a:outerShdw>
                </a:effectLst>
                <a:latin typeface="Comic Sans MS" panose="030F0702030302020204" pitchFamily="66" charset="0"/>
              </a:rPr>
              <a:t>NAFLD</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3" name="Rectángulo 2"/>
          <p:cNvSpPr/>
          <p:nvPr/>
        </p:nvSpPr>
        <p:spPr>
          <a:xfrm>
            <a:off x="4067944" y="1760179"/>
            <a:ext cx="504056" cy="192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CuadroTexto 11"/>
          <p:cNvSpPr txBox="1"/>
          <p:nvPr/>
        </p:nvSpPr>
        <p:spPr>
          <a:xfrm>
            <a:off x="4067567" y="1652486"/>
            <a:ext cx="502061"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LPS</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14" name="Rectángulo 13"/>
          <p:cNvSpPr/>
          <p:nvPr/>
        </p:nvSpPr>
        <p:spPr>
          <a:xfrm>
            <a:off x="5076056" y="1528674"/>
            <a:ext cx="1080120" cy="5401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CuadroTexto 12"/>
          <p:cNvSpPr txBox="1"/>
          <p:nvPr/>
        </p:nvSpPr>
        <p:spPr>
          <a:xfrm>
            <a:off x="5000243" y="1528674"/>
            <a:ext cx="1149674" cy="523220"/>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Activación </a:t>
            </a:r>
          </a:p>
          <a:p>
            <a:r>
              <a:rPr lang="es-VE" sz="1400" dirty="0" smtClean="0">
                <a:effectLst>
                  <a:outerShdw blurRad="38100" dist="38100" dir="2700000" algn="tl">
                    <a:srgbClr val="000000">
                      <a:alpha val="43137"/>
                    </a:srgbClr>
                  </a:outerShdw>
                </a:effectLst>
                <a:latin typeface="Comic Sans MS" panose="030F0702030302020204" pitchFamily="66" charset="0"/>
              </a:rPr>
              <a:t>macrófagos</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15" name="Rectángulo 14"/>
          <p:cNvSpPr/>
          <p:nvPr/>
        </p:nvSpPr>
        <p:spPr>
          <a:xfrm>
            <a:off x="6834794" y="1444441"/>
            <a:ext cx="1828293" cy="4976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CuadroTexto 15"/>
          <p:cNvSpPr txBox="1"/>
          <p:nvPr/>
        </p:nvSpPr>
        <p:spPr>
          <a:xfrm>
            <a:off x="6892832" y="1458062"/>
            <a:ext cx="1374094" cy="830997"/>
          </a:xfrm>
          <a:prstGeom prst="rect">
            <a:avLst/>
          </a:prstGeom>
          <a:solidFill>
            <a:schemeClr val="accent2">
              <a:lumMod val="20000"/>
              <a:lumOff val="80000"/>
            </a:schemeClr>
          </a:solidFill>
        </p:spPr>
        <p:txBody>
          <a:bodyPr wrap="none" rtlCol="0">
            <a:spAutoFit/>
          </a:bodyPr>
          <a:lstStyle/>
          <a:p>
            <a:pPr algn="ctr"/>
            <a:r>
              <a:rPr lang="es-VE" sz="1600" dirty="0" smtClean="0">
                <a:effectLst>
                  <a:outerShdw blurRad="38100" dist="38100" dir="2700000" algn="tl">
                    <a:srgbClr val="000000">
                      <a:alpha val="43137"/>
                    </a:srgbClr>
                  </a:outerShdw>
                </a:effectLst>
                <a:latin typeface="Comic Sans MS" panose="030F0702030302020204" pitchFamily="66" charset="0"/>
              </a:rPr>
              <a:t>Inflamación </a:t>
            </a:r>
          </a:p>
          <a:p>
            <a:pPr algn="ctr"/>
            <a:r>
              <a:rPr lang="es-VE" sz="1600" dirty="0" smtClean="0">
                <a:effectLst>
                  <a:outerShdw blurRad="38100" dist="38100" dir="2700000" algn="tl">
                    <a:srgbClr val="000000">
                      <a:alpha val="43137"/>
                    </a:srgbClr>
                  </a:outerShdw>
                </a:effectLst>
                <a:latin typeface="Comic Sans MS" panose="030F0702030302020204" pitchFamily="66" charset="0"/>
              </a:rPr>
              <a:t>visceral </a:t>
            </a:r>
          </a:p>
          <a:p>
            <a:pPr algn="ctr"/>
            <a:r>
              <a:rPr lang="es-VE" sz="1600" dirty="0" err="1" smtClean="0">
                <a:effectLst>
                  <a:outerShdw blurRad="38100" dist="38100" dir="2700000" algn="tl">
                    <a:srgbClr val="000000">
                      <a:alpha val="43137"/>
                    </a:srgbClr>
                  </a:outerShdw>
                </a:effectLst>
                <a:latin typeface="Comic Sans MS" panose="030F0702030302020204" pitchFamily="66" charset="0"/>
              </a:rPr>
              <a:t>tej</a:t>
            </a:r>
            <a:r>
              <a:rPr lang="es-VE" sz="1600" dirty="0" smtClean="0">
                <a:effectLst>
                  <a:outerShdw blurRad="38100" dist="38100" dir="2700000" algn="tl">
                    <a:srgbClr val="000000">
                      <a:alpha val="43137"/>
                    </a:srgbClr>
                  </a:outerShdw>
                </a:effectLst>
                <a:latin typeface="Comic Sans MS" panose="030F0702030302020204" pitchFamily="66" charset="0"/>
              </a:rPr>
              <a:t>. adiposo</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17" name="Rectángulo 16"/>
          <p:cNvSpPr/>
          <p:nvPr/>
        </p:nvSpPr>
        <p:spPr>
          <a:xfrm>
            <a:off x="3193521" y="2204864"/>
            <a:ext cx="2956396" cy="210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CuadroTexto 17"/>
          <p:cNvSpPr txBox="1"/>
          <p:nvPr/>
        </p:nvSpPr>
        <p:spPr>
          <a:xfrm>
            <a:off x="3132023" y="2153333"/>
            <a:ext cx="1260281" cy="307777"/>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Polisacáridos</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19" name="CuadroTexto 18"/>
          <p:cNvSpPr txBox="1"/>
          <p:nvPr/>
        </p:nvSpPr>
        <p:spPr>
          <a:xfrm>
            <a:off x="4889351" y="2229855"/>
            <a:ext cx="1353256" cy="369332"/>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Microbiota</a:t>
            </a:r>
            <a:endParaRPr lang="es-VE" dirty="0">
              <a:latin typeface="Comic Sans MS" panose="030F0702030302020204" pitchFamily="66" charset="0"/>
            </a:endParaRPr>
          </a:p>
        </p:txBody>
      </p:sp>
      <p:sp>
        <p:nvSpPr>
          <p:cNvPr id="20" name="Rectángulo 19"/>
          <p:cNvSpPr/>
          <p:nvPr/>
        </p:nvSpPr>
        <p:spPr>
          <a:xfrm>
            <a:off x="4461772" y="3740757"/>
            <a:ext cx="1043831"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CuadroTexto 20"/>
          <p:cNvSpPr txBox="1"/>
          <p:nvPr/>
        </p:nvSpPr>
        <p:spPr>
          <a:xfrm>
            <a:off x="4505055" y="3906295"/>
            <a:ext cx="1199367" cy="369332"/>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Obesidad</a:t>
            </a:r>
            <a:endParaRPr lang="es-VE" dirty="0">
              <a:effectLst>
                <a:outerShdw blurRad="38100" dist="38100" dir="2700000" algn="tl">
                  <a:srgbClr val="000000">
                    <a:alpha val="43137"/>
                  </a:srgbClr>
                </a:outerShdw>
              </a:effectLst>
              <a:latin typeface="Comic Sans MS" panose="030F0702030302020204" pitchFamily="66" charset="0"/>
            </a:endParaRPr>
          </a:p>
        </p:txBody>
      </p:sp>
      <p:sp>
        <p:nvSpPr>
          <p:cNvPr id="22" name="Rectángulo 21"/>
          <p:cNvSpPr/>
          <p:nvPr/>
        </p:nvSpPr>
        <p:spPr>
          <a:xfrm>
            <a:off x="3459766" y="4296617"/>
            <a:ext cx="818822" cy="2231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CuadroTexto 22"/>
          <p:cNvSpPr txBox="1"/>
          <p:nvPr/>
        </p:nvSpPr>
        <p:spPr>
          <a:xfrm>
            <a:off x="3161763" y="4340714"/>
            <a:ext cx="745717" cy="307777"/>
          </a:xfrm>
          <a:prstGeom prst="rect">
            <a:avLst/>
          </a:prstGeom>
          <a:noFill/>
        </p:spPr>
        <p:txBody>
          <a:bodyPr wrap="none" rtlCol="0">
            <a:spAutoFit/>
          </a:bodyPr>
          <a:lstStyle/>
          <a:p>
            <a:r>
              <a:rPr lang="es-VE" sz="1400" dirty="0" err="1" smtClean="0">
                <a:effectLst>
                  <a:outerShdw blurRad="38100" dist="38100" dir="2700000" algn="tl">
                    <a:srgbClr val="000000">
                      <a:alpha val="43137"/>
                    </a:srgbClr>
                  </a:outerShdw>
                </a:effectLst>
                <a:latin typeface="Comic Sans MS" panose="030F0702030302020204" pitchFamily="66" charset="0"/>
              </a:rPr>
              <a:t>SCFAs</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24" name="Rectángulo 23"/>
          <p:cNvSpPr/>
          <p:nvPr/>
        </p:nvSpPr>
        <p:spPr>
          <a:xfrm>
            <a:off x="3383953" y="5125182"/>
            <a:ext cx="1616290" cy="425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CuadroTexto 24"/>
          <p:cNvSpPr txBox="1"/>
          <p:nvPr/>
        </p:nvSpPr>
        <p:spPr>
          <a:xfrm>
            <a:off x="3383952" y="5136001"/>
            <a:ext cx="1789272" cy="523220"/>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De </a:t>
            </a:r>
            <a:r>
              <a:rPr lang="es-VE" sz="1400" dirty="0" err="1" smtClean="0">
                <a:effectLst>
                  <a:outerShdw blurRad="38100" dist="38100" dir="2700000" algn="tl">
                    <a:srgbClr val="000000">
                      <a:alpha val="43137"/>
                    </a:srgbClr>
                  </a:outerShdw>
                </a:effectLst>
                <a:latin typeface="Comic Sans MS" panose="030F0702030302020204" pitchFamily="66" charset="0"/>
              </a:rPr>
              <a:t>novo</a:t>
            </a:r>
            <a:r>
              <a:rPr lang="es-VE" sz="1400" dirty="0" smtClean="0">
                <a:effectLst>
                  <a:outerShdw blurRad="38100" dist="38100" dir="2700000" algn="tl">
                    <a:srgbClr val="000000">
                      <a:alpha val="43137"/>
                    </a:srgbClr>
                  </a:outerShdw>
                </a:effectLst>
                <a:latin typeface="Comic Sans MS" panose="030F0702030302020204" pitchFamily="66" charset="0"/>
              </a:rPr>
              <a:t> </a:t>
            </a:r>
            <a:r>
              <a:rPr lang="es-VE" sz="1400" dirty="0" err="1" smtClean="0">
                <a:effectLst>
                  <a:outerShdw blurRad="38100" dist="38100" dir="2700000" algn="tl">
                    <a:srgbClr val="000000">
                      <a:alpha val="43137"/>
                    </a:srgbClr>
                  </a:outerShdw>
                </a:effectLst>
                <a:latin typeface="Comic Sans MS" panose="030F0702030302020204" pitchFamily="66" charset="0"/>
              </a:rPr>
              <a:t>lipogénesis</a:t>
            </a:r>
            <a:endParaRPr lang="es-VE" sz="1400" dirty="0" smtClean="0">
              <a:effectLst>
                <a:outerShdw blurRad="38100" dist="38100" dir="2700000" algn="tl">
                  <a:srgbClr val="000000">
                    <a:alpha val="43137"/>
                  </a:srgbClr>
                </a:outerShdw>
              </a:effectLst>
              <a:latin typeface="Comic Sans MS" panose="030F0702030302020204" pitchFamily="66" charset="0"/>
            </a:endParaRPr>
          </a:p>
          <a:p>
            <a:r>
              <a:rPr lang="es-VE" sz="1400" dirty="0" smtClean="0">
                <a:effectLst>
                  <a:outerShdw blurRad="38100" dist="38100" dir="2700000" algn="tl">
                    <a:srgbClr val="000000">
                      <a:alpha val="43137"/>
                    </a:srgbClr>
                  </a:outerShdw>
                </a:effectLst>
                <a:latin typeface="Comic Sans MS" panose="030F0702030302020204" pitchFamily="66" charset="0"/>
              </a:rPr>
              <a:t>Glucogénesis</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26" name="Rectángulo 25"/>
          <p:cNvSpPr/>
          <p:nvPr/>
        </p:nvSpPr>
        <p:spPr>
          <a:xfrm>
            <a:off x="6149917" y="5040315"/>
            <a:ext cx="1034892" cy="431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7" name="CuadroTexto 26"/>
          <p:cNvSpPr txBox="1"/>
          <p:nvPr/>
        </p:nvSpPr>
        <p:spPr>
          <a:xfrm>
            <a:off x="6193942" y="4982112"/>
            <a:ext cx="2295821" cy="523220"/>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Almacenamiento de grasa</a:t>
            </a:r>
          </a:p>
          <a:p>
            <a:r>
              <a:rPr lang="es-VE" sz="1400" dirty="0" smtClean="0">
                <a:effectLst>
                  <a:outerShdw blurRad="38100" dist="38100" dir="2700000" algn="tl">
                    <a:srgbClr val="000000">
                      <a:alpha val="43137"/>
                    </a:srgbClr>
                  </a:outerShdw>
                </a:effectLst>
                <a:latin typeface="Comic Sans MS" panose="030F0702030302020204" pitchFamily="66" charset="0"/>
              </a:rPr>
              <a:t>Ac. grasos libres FFA</a:t>
            </a:r>
            <a:endParaRPr lang="es-VE" sz="1400"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1111398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6" grpId="0" animBg="1"/>
      <p:bldP spid="23" grpId="0"/>
      <p:bldP spid="25" grpId="0"/>
      <p:bldP spid="2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268760" y="2292330"/>
            <a:ext cx="6606480" cy="2585323"/>
          </a:xfrm>
          <a:prstGeom prst="rect">
            <a:avLst/>
          </a:prstGeom>
        </p:spPr>
        <p:txBody>
          <a:bodyPr wrap="square">
            <a:spAutoFit/>
          </a:bodyPr>
          <a:lstStyle/>
          <a:p>
            <a:r>
              <a:rPr lang="es-VE" b="1" dirty="0" smtClean="0">
                <a:latin typeface="Comic Sans MS" panose="030F0702030302020204" pitchFamily="66" charset="0"/>
              </a:rPr>
              <a:t>Translocación bacteriana </a:t>
            </a:r>
            <a:r>
              <a:rPr lang="es-VE" dirty="0" smtClean="0">
                <a:latin typeface="Comic Sans MS" panose="030F0702030302020204" pitchFamily="66" charset="0"/>
              </a:rPr>
              <a:t>crónica debida a </a:t>
            </a:r>
            <a:r>
              <a:rPr lang="es-VE" b="1" dirty="0" smtClean="0">
                <a:latin typeface="Comic Sans MS" panose="030F0702030302020204" pitchFamily="66" charset="0"/>
              </a:rPr>
              <a:t>aumento de permeabilidad intestinal</a:t>
            </a:r>
            <a:r>
              <a:rPr lang="es-VE" dirty="0" smtClean="0">
                <a:latin typeface="Comic Sans MS" panose="030F0702030302020204" pitchFamily="66" charset="0"/>
              </a:rPr>
              <a:t> que puede llevar a </a:t>
            </a:r>
            <a:r>
              <a:rPr lang="es-VE" b="1" dirty="0" smtClean="0">
                <a:latin typeface="Comic Sans MS" panose="030F0702030302020204" pitchFamily="66" charset="0"/>
              </a:rPr>
              <a:t>inflamación sistémica </a:t>
            </a:r>
            <a:r>
              <a:rPr lang="es-VE" dirty="0" smtClean="0">
                <a:latin typeface="Comic Sans MS" panose="030F0702030302020204" pitchFamily="66" charset="0"/>
              </a:rPr>
              <a:t>que lleva </a:t>
            </a:r>
            <a:r>
              <a:rPr lang="es-VE" b="1" dirty="0" smtClean="0">
                <a:latin typeface="Comic Sans MS" panose="030F0702030302020204" pitchFamily="66" charset="0"/>
              </a:rPr>
              <a:t>a influjo de macrófagos </a:t>
            </a:r>
            <a:r>
              <a:rPr lang="es-VE" dirty="0" smtClean="0">
                <a:latin typeface="Comic Sans MS" panose="030F0702030302020204" pitchFamily="66" charset="0"/>
              </a:rPr>
              <a:t>dentro del </a:t>
            </a:r>
            <a:r>
              <a:rPr lang="es-VE" b="1" dirty="0" smtClean="0">
                <a:latin typeface="Comic Sans MS" panose="030F0702030302020204" pitchFamily="66" charset="0"/>
              </a:rPr>
              <a:t>tejido adiposo visceral</a:t>
            </a:r>
            <a:r>
              <a:rPr lang="es-VE" dirty="0" smtClean="0">
                <a:latin typeface="Comic Sans MS" panose="030F0702030302020204" pitchFamily="66" charset="0"/>
              </a:rPr>
              <a:t>, </a:t>
            </a:r>
            <a:r>
              <a:rPr lang="es-VE" b="1" dirty="0" smtClean="0">
                <a:latin typeface="Comic Sans MS" panose="030F0702030302020204" pitchFamily="66" charset="0"/>
              </a:rPr>
              <a:t>activación de c. Kupffer hepáticas </a:t>
            </a:r>
            <a:r>
              <a:rPr lang="es-VE" dirty="0" smtClean="0">
                <a:latin typeface="Comic Sans MS" panose="030F0702030302020204" pitchFamily="66" charset="0"/>
              </a:rPr>
              <a:t>y </a:t>
            </a:r>
            <a:r>
              <a:rPr lang="es-VE" b="1" dirty="0" smtClean="0">
                <a:latin typeface="Comic Sans MS" panose="030F0702030302020204" pitchFamily="66" charset="0"/>
              </a:rPr>
              <a:t>resistencia a insulina</a:t>
            </a:r>
            <a:r>
              <a:rPr lang="es-VE" dirty="0" smtClean="0">
                <a:latin typeface="Comic Sans MS" panose="030F0702030302020204" pitchFamily="66" charset="0"/>
              </a:rPr>
              <a:t>. </a:t>
            </a:r>
          </a:p>
          <a:p>
            <a:endParaRPr lang="es-VE" dirty="0">
              <a:latin typeface="Comic Sans MS" panose="030F0702030302020204" pitchFamily="66" charset="0"/>
            </a:endParaRPr>
          </a:p>
          <a:p>
            <a:r>
              <a:rPr lang="es-VE" b="1" dirty="0" smtClean="0">
                <a:latin typeface="Comic Sans MS" panose="030F0702030302020204" pitchFamily="66" charset="0"/>
              </a:rPr>
              <a:t>SCFA </a:t>
            </a:r>
            <a:r>
              <a:rPr lang="es-VE" dirty="0" smtClean="0">
                <a:latin typeface="Comic Sans MS" panose="030F0702030302020204" pitchFamily="66" charset="0"/>
              </a:rPr>
              <a:t>normalizan la permeabilidad y </a:t>
            </a:r>
            <a:r>
              <a:rPr lang="es-VE" b="1" dirty="0" smtClean="0">
                <a:latin typeface="Comic Sans MS" panose="030F0702030302020204" pitchFamily="66" charset="0"/>
              </a:rPr>
              <a:t>alteran la gluconeogénesis y </a:t>
            </a:r>
            <a:r>
              <a:rPr lang="es-VE" b="1" dirty="0" err="1" smtClean="0">
                <a:latin typeface="Comic Sans MS" panose="030F0702030302020204" pitchFamily="66" charset="0"/>
              </a:rPr>
              <a:t>lipogénesis</a:t>
            </a:r>
            <a:r>
              <a:rPr lang="es-VE" b="1" dirty="0" smtClean="0">
                <a:latin typeface="Comic Sans MS" panose="030F0702030302020204" pitchFamily="66" charset="0"/>
              </a:rPr>
              <a:t> de </a:t>
            </a:r>
            <a:r>
              <a:rPr lang="es-VE" b="1" dirty="0" err="1" smtClean="0">
                <a:latin typeface="Comic Sans MS" panose="030F0702030302020204" pitchFamily="66" charset="0"/>
              </a:rPr>
              <a:t>novo</a:t>
            </a:r>
            <a:r>
              <a:rPr lang="es-VE" b="1" dirty="0" smtClean="0">
                <a:latin typeface="Comic Sans MS" panose="030F0702030302020204" pitchFamily="66" charset="0"/>
              </a:rPr>
              <a:t> </a:t>
            </a:r>
            <a:r>
              <a:rPr lang="es-VE" dirty="0" smtClean="0">
                <a:latin typeface="Comic Sans MS" panose="030F0702030302020204" pitchFamily="66" charset="0"/>
              </a:rPr>
              <a:t>vía reducción de producción de </a:t>
            </a:r>
            <a:r>
              <a:rPr lang="es-VE" dirty="0" err="1" smtClean="0">
                <a:latin typeface="Comic Sans MS" panose="030F0702030302020204" pitchFamily="66" charset="0"/>
              </a:rPr>
              <a:t>ac</a:t>
            </a:r>
            <a:r>
              <a:rPr lang="es-VE" dirty="0" smtClean="0">
                <a:latin typeface="Comic Sans MS" panose="030F0702030302020204" pitchFamily="66" charset="0"/>
              </a:rPr>
              <a:t>. grasos libres por tejido adiposo visceral. </a:t>
            </a:r>
            <a:endParaRPr lang="es-VE" dirty="0">
              <a:latin typeface="Comic Sans MS" panose="030F0702030302020204" pitchFamily="66" charset="0"/>
            </a:endParaRPr>
          </a:p>
        </p:txBody>
      </p:sp>
      <p:sp>
        <p:nvSpPr>
          <p:cNvPr id="6" name="Rectángulo 5"/>
          <p:cNvSpPr/>
          <p:nvPr/>
        </p:nvSpPr>
        <p:spPr>
          <a:xfrm>
            <a:off x="1268760" y="4911551"/>
            <a:ext cx="6626006" cy="461665"/>
          </a:xfrm>
          <a:prstGeom prst="rect">
            <a:avLst/>
          </a:prstGeom>
        </p:spPr>
        <p:txBody>
          <a:bodyPr wrap="square">
            <a:spAutoFit/>
          </a:bodyPr>
          <a:lstStyle/>
          <a:p>
            <a:r>
              <a:rPr lang="en-US" sz="1200" dirty="0" smtClean="0">
                <a:latin typeface="Times New Roman" panose="02020603050405020304" pitchFamily="18" charset="0"/>
                <a:cs typeface="Times New Roman" panose="02020603050405020304" pitchFamily="18" charset="0"/>
              </a:rPr>
              <a:t>I. Moreno-</a:t>
            </a:r>
            <a:r>
              <a:rPr lang="en-US" sz="1200" dirty="0" err="1" smtClean="0">
                <a:latin typeface="Times New Roman" panose="02020603050405020304" pitchFamily="18" charset="0"/>
                <a:cs typeface="Times New Roman" panose="02020603050405020304" pitchFamily="18" charset="0"/>
              </a:rPr>
              <a:t>Indias</a:t>
            </a:r>
            <a:r>
              <a:rPr lang="en-US" sz="1200" dirty="0" smtClean="0">
                <a:latin typeface="Times New Roman" panose="02020603050405020304" pitchFamily="18" charset="0"/>
                <a:cs typeface="Times New Roman" panose="02020603050405020304" pitchFamily="18" charset="0"/>
              </a:rPr>
              <a:t> et al</a:t>
            </a:r>
            <a:r>
              <a:rPr lang="en-US" sz="1200" i="1" dirty="0" smtClean="0">
                <a:latin typeface="Times New Roman" panose="02020603050405020304" pitchFamily="18" charset="0"/>
                <a:cs typeface="Times New Roman" panose="02020603050405020304" pitchFamily="18" charset="0"/>
              </a:rPr>
              <a:t>. Impact </a:t>
            </a:r>
            <a:r>
              <a:rPr lang="en-US" sz="1200" i="1" dirty="0">
                <a:latin typeface="Times New Roman" panose="02020603050405020304" pitchFamily="18" charset="0"/>
                <a:cs typeface="Times New Roman" panose="02020603050405020304" pitchFamily="18" charset="0"/>
              </a:rPr>
              <a:t>of the gut microbiota on the development of obesity and type 2 diabetes mellitus. </a:t>
            </a:r>
            <a:r>
              <a:rPr lang="en-US" sz="1200" dirty="0">
                <a:latin typeface="Times New Roman" panose="02020603050405020304" pitchFamily="18" charset="0"/>
                <a:cs typeface="Times New Roman" panose="02020603050405020304" pitchFamily="18" charset="0"/>
              </a:rPr>
              <a:t>Frontiers in Microbiology </a:t>
            </a:r>
            <a:r>
              <a:rPr lang="en-US" sz="1200" dirty="0" smtClean="0">
                <a:latin typeface="Times New Roman" panose="02020603050405020304" pitchFamily="18" charset="0"/>
                <a:cs typeface="Times New Roman" panose="02020603050405020304" pitchFamily="18" charset="0"/>
              </a:rPr>
              <a:t>2014: 5:190  DOI</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10.3389/fmicb.2014.00190</a:t>
            </a:r>
            <a:endParaRPr lang="en-US" sz="1200" dirty="0">
              <a:latin typeface="Times New Roman" panose="02020603050405020304" pitchFamily="18" charset="0"/>
              <a:cs typeface="Times New Roman" panose="02020603050405020304" pitchFamily="18" charset="0"/>
            </a:endParaRPr>
          </a:p>
        </p:txBody>
      </p:sp>
      <p:sp>
        <p:nvSpPr>
          <p:cNvPr id="4" name="7 CuadroTexto"/>
          <p:cNvSpPr txBox="1"/>
          <p:nvPr/>
        </p:nvSpPr>
        <p:spPr>
          <a:xfrm>
            <a:off x="7184809" y="6592163"/>
            <a:ext cx="1959191" cy="215444"/>
          </a:xfrm>
          <a:prstGeom prst="rect">
            <a:avLst/>
          </a:prstGeom>
          <a:noFill/>
        </p:spPr>
        <p:txBody>
          <a:bodyPr wrap="none" rtlCol="0">
            <a:spAutoFit/>
          </a:bodyPr>
          <a:lstStyle/>
          <a:p>
            <a:r>
              <a:rPr lang="es-VE" sz="8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800" dirty="0">
              <a:solidFill>
                <a:schemeClr val="bg1">
                  <a:lumMod val="65000"/>
                </a:schemeClr>
              </a:solidFill>
              <a:latin typeface="Arial" panose="020B0604020202020204" pitchFamily="34" charset="0"/>
              <a:cs typeface="Arial" panose="020B0604020202020204" pitchFamily="34" charset="0"/>
            </a:endParaRPr>
          </a:p>
        </p:txBody>
      </p:sp>
      <p:sp>
        <p:nvSpPr>
          <p:cNvPr id="7" name="Rectángulo 6"/>
          <p:cNvSpPr/>
          <p:nvPr/>
        </p:nvSpPr>
        <p:spPr>
          <a:xfrm>
            <a:off x="1323038" y="1381268"/>
            <a:ext cx="6535082" cy="646331"/>
          </a:xfrm>
          <a:prstGeom prst="rect">
            <a:avLst/>
          </a:prstGeom>
          <a:solidFill>
            <a:schemeClr val="accent6">
              <a:lumMod val="40000"/>
              <a:lumOff val="60000"/>
            </a:schemeClr>
          </a:solidFill>
          <a:ln>
            <a:solidFill>
              <a:srgbClr val="0000FF"/>
            </a:solidFill>
          </a:ln>
        </p:spPr>
        <p:txBody>
          <a:bodyPr wrap="square">
            <a:spAutoFit/>
          </a:bodyPr>
          <a:lstStyle/>
          <a:p>
            <a:pPr algn="ctr"/>
            <a:r>
              <a:rPr lang="es-VE" dirty="0" smtClean="0">
                <a:latin typeface="Comic Sans MS" panose="030F0702030302020204" pitchFamily="66" charset="0"/>
              </a:rPr>
              <a:t>Vías por las cuales el microbiota puede alterar metabolismo humano y producir </a:t>
            </a:r>
            <a:r>
              <a:rPr lang="es-VE" b="1" dirty="0" smtClean="0">
                <a:latin typeface="Comic Sans MS" panose="030F0702030302020204" pitchFamily="66" charset="0"/>
              </a:rPr>
              <a:t>obesidad y resistencia a insulina</a:t>
            </a:r>
            <a:endParaRPr lang="es-VE" b="1" dirty="0">
              <a:latin typeface="Comic Sans MS" panose="030F0702030302020204" pitchFamily="66" charset="0"/>
            </a:endParaRPr>
          </a:p>
        </p:txBody>
      </p:sp>
      <p:sp>
        <p:nvSpPr>
          <p:cNvPr id="8"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9" name="4 CuadroTexto"/>
          <p:cNvSpPr txBox="1"/>
          <p:nvPr/>
        </p:nvSpPr>
        <p:spPr>
          <a:xfrm>
            <a:off x="197158" y="70577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2075904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4751" y="1246178"/>
            <a:ext cx="7182097" cy="4752528"/>
          </a:xfrm>
          <a:prstGeom prst="rect">
            <a:avLst/>
          </a:prstGeom>
        </p:spPr>
      </p:pic>
      <p:sp>
        <p:nvSpPr>
          <p:cNvPr id="5" name="Rectángulo 4"/>
          <p:cNvSpPr/>
          <p:nvPr/>
        </p:nvSpPr>
        <p:spPr>
          <a:xfrm>
            <a:off x="1619672" y="6315164"/>
            <a:ext cx="6192688" cy="276999"/>
          </a:xfrm>
          <a:prstGeom prst="rect">
            <a:avLst/>
          </a:prstGeom>
        </p:spPr>
        <p:txBody>
          <a:bodyPr wrap="square">
            <a:spAutoFit/>
          </a:bodyPr>
          <a:lstStyle/>
          <a:p>
            <a:r>
              <a:rPr lang="es-VE" sz="1200" dirty="0" err="1">
                <a:latin typeface="Times New Roman" panose="02020603050405020304" pitchFamily="18" charset="0"/>
                <a:cs typeface="Times New Roman" panose="02020603050405020304" pitchFamily="18" charset="0"/>
              </a:rPr>
              <a:t>Haiming</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Cao. </a:t>
            </a:r>
            <a:r>
              <a:rPr lang="en-US" sz="1200" i="1" dirty="0" err="1" smtClean="0">
                <a:latin typeface="Times New Roman" panose="02020603050405020304" pitchFamily="18" charset="0"/>
                <a:cs typeface="Times New Roman" panose="02020603050405020304" pitchFamily="18" charset="0"/>
              </a:rPr>
              <a:t>Adipocytokines</a:t>
            </a:r>
            <a:r>
              <a:rPr lang="en-US" sz="1200" i="1" dirty="0" smtClean="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in obesity and metabolic diseas</a:t>
            </a:r>
            <a:r>
              <a:rPr lang="en-US" sz="1200" dirty="0">
                <a:latin typeface="Times New Roman" panose="02020603050405020304" pitchFamily="18" charset="0"/>
                <a:cs typeface="Times New Roman" panose="02020603050405020304" pitchFamily="18" charset="0"/>
              </a:rPr>
              <a:t>e. J </a:t>
            </a:r>
            <a:r>
              <a:rPr lang="en-US" sz="1200" dirty="0" err="1">
                <a:latin typeface="Times New Roman" panose="02020603050405020304" pitchFamily="18" charset="0"/>
                <a:cs typeface="Times New Roman" panose="02020603050405020304" pitchFamily="18" charset="0"/>
              </a:rPr>
              <a:t>Endocrinol</a:t>
            </a:r>
            <a:r>
              <a:rPr lang="en-US" sz="1200" dirty="0">
                <a:latin typeface="Times New Roman" panose="02020603050405020304" pitchFamily="18" charset="0"/>
                <a:cs typeface="Times New Roman" panose="02020603050405020304" pitchFamily="18" charset="0"/>
              </a:rPr>
              <a:t>. 2014 </a:t>
            </a:r>
            <a:r>
              <a:rPr lang="en-US" sz="1200" dirty="0" smtClean="0">
                <a:latin typeface="Times New Roman" panose="02020603050405020304" pitchFamily="18" charset="0"/>
                <a:cs typeface="Times New Roman" panose="02020603050405020304" pitchFamily="18" charset="0"/>
              </a:rPr>
              <a:t>8;220:T47-59</a:t>
            </a:r>
            <a:r>
              <a:rPr lang="en-US" sz="1200" dirty="0">
                <a:latin typeface="Times New Roman" panose="02020603050405020304" pitchFamily="18" charset="0"/>
                <a:cs typeface="Times New Roman" panose="02020603050405020304" pitchFamily="18" charset="0"/>
              </a:rPr>
              <a:t>. </a:t>
            </a:r>
          </a:p>
        </p:txBody>
      </p:sp>
      <p:sp>
        <p:nvSpPr>
          <p:cNvPr id="6" name="7 CuadroTexto"/>
          <p:cNvSpPr txBox="1"/>
          <p:nvPr/>
        </p:nvSpPr>
        <p:spPr>
          <a:xfrm>
            <a:off x="7184809" y="6592163"/>
            <a:ext cx="1959191" cy="215444"/>
          </a:xfrm>
          <a:prstGeom prst="rect">
            <a:avLst/>
          </a:prstGeom>
          <a:noFill/>
        </p:spPr>
        <p:txBody>
          <a:bodyPr wrap="none" rtlCol="0">
            <a:spAutoFit/>
          </a:bodyPr>
          <a:lstStyle/>
          <a:p>
            <a:r>
              <a:rPr lang="es-VE" sz="8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800" dirty="0">
              <a:solidFill>
                <a:schemeClr val="bg1">
                  <a:lumMod val="65000"/>
                </a:schemeClr>
              </a:solidFill>
              <a:latin typeface="Arial" panose="020B0604020202020204" pitchFamily="34" charset="0"/>
              <a:cs typeface="Arial" panose="020B0604020202020204" pitchFamily="34" charset="0"/>
            </a:endParaRPr>
          </a:p>
        </p:txBody>
      </p:sp>
      <p:sp>
        <p:nvSpPr>
          <p:cNvPr id="7" name="Rectángulo 6"/>
          <p:cNvSpPr/>
          <p:nvPr/>
        </p:nvSpPr>
        <p:spPr>
          <a:xfrm>
            <a:off x="980951" y="260648"/>
            <a:ext cx="4730911" cy="830997"/>
          </a:xfrm>
          <a:prstGeom prst="rect">
            <a:avLst/>
          </a:prstGeom>
          <a:solidFill>
            <a:srgbClr val="F4CBB2"/>
          </a:solidFill>
          <a:ln>
            <a:solidFill>
              <a:srgbClr val="0000FF"/>
            </a:solidFill>
          </a:ln>
          <a:effectLst>
            <a:outerShdw blurRad="50800" dist="38100" dir="2700000" algn="tl" rotWithShape="0">
              <a:prstClr val="black">
                <a:alpha val="40000"/>
              </a:prstClr>
            </a:outerShdw>
          </a:effectLst>
        </p:spPr>
        <p:txBody>
          <a:bodyPr wrap="square">
            <a:spAutoFit/>
          </a:bodyPr>
          <a:lstStyle/>
          <a:p>
            <a:pPr algn="ctr"/>
            <a:r>
              <a:rPr lang="es-VE" sz="2400" dirty="0" err="1" smtClean="0">
                <a:latin typeface="Comic Sans MS" panose="030F0702030302020204" pitchFamily="66" charset="0"/>
              </a:rPr>
              <a:t>Adipokinas</a:t>
            </a:r>
            <a:r>
              <a:rPr lang="es-VE" sz="2400" dirty="0" smtClean="0">
                <a:latin typeface="Comic Sans MS" panose="030F0702030302020204" pitchFamily="66" charset="0"/>
              </a:rPr>
              <a:t> e inflamación metabólica en tejido adiposo</a:t>
            </a:r>
            <a:endParaRPr lang="es-VE" sz="2400" dirty="0"/>
          </a:p>
        </p:txBody>
      </p:sp>
      <p:sp>
        <p:nvSpPr>
          <p:cNvPr id="2" name="Rectángulo 1"/>
          <p:cNvSpPr/>
          <p:nvPr/>
        </p:nvSpPr>
        <p:spPr>
          <a:xfrm>
            <a:off x="4139952" y="1703503"/>
            <a:ext cx="936104" cy="10054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CuadroTexto 8"/>
          <p:cNvSpPr txBox="1"/>
          <p:nvPr/>
        </p:nvSpPr>
        <p:spPr>
          <a:xfrm>
            <a:off x="3973856" y="1606046"/>
            <a:ext cx="1268296" cy="1200329"/>
          </a:xfrm>
          <a:prstGeom prst="rect">
            <a:avLst/>
          </a:prstGeom>
          <a:noFill/>
        </p:spPr>
        <p:txBody>
          <a:bodyPr wrap="none" rtlCol="0">
            <a:spAutoFit/>
          </a:bodyPr>
          <a:lstStyle/>
          <a:p>
            <a:r>
              <a:rPr lang="es-VE" sz="1600" b="1" dirty="0" smtClean="0">
                <a:latin typeface="Comic Sans MS" panose="030F0702030302020204" pitchFamily="66" charset="0"/>
              </a:rPr>
              <a:t>Adipokina</a:t>
            </a:r>
          </a:p>
          <a:p>
            <a:r>
              <a:rPr lang="es-VE" sz="1400" dirty="0" smtClean="0">
                <a:latin typeface="Comic Sans MS" panose="030F0702030302020204" pitchFamily="66" charset="0"/>
              </a:rPr>
              <a:t>Leptina</a:t>
            </a:r>
          </a:p>
          <a:p>
            <a:r>
              <a:rPr lang="es-VE" sz="1400" dirty="0" err="1" smtClean="0">
                <a:latin typeface="Comic Sans MS" panose="030F0702030302020204" pitchFamily="66" charset="0"/>
              </a:rPr>
              <a:t>Adiponectina</a:t>
            </a:r>
            <a:endParaRPr lang="es-VE" sz="1400" dirty="0" smtClean="0">
              <a:latin typeface="Comic Sans MS" panose="030F0702030302020204" pitchFamily="66" charset="0"/>
            </a:endParaRPr>
          </a:p>
          <a:p>
            <a:r>
              <a:rPr lang="es-VE" sz="1400" dirty="0" smtClean="0">
                <a:latin typeface="Comic Sans MS" panose="030F0702030302020204" pitchFamily="66" charset="0"/>
              </a:rPr>
              <a:t>Resistina</a:t>
            </a:r>
          </a:p>
          <a:p>
            <a:r>
              <a:rPr lang="es-VE" sz="1400" dirty="0" smtClean="0">
                <a:latin typeface="Comic Sans MS" panose="030F0702030302020204" pitchFamily="66" charset="0"/>
              </a:rPr>
              <a:t>aP2</a:t>
            </a:r>
            <a:endParaRPr lang="es-VE" sz="1400" dirty="0">
              <a:latin typeface="Comic Sans MS" panose="030F0702030302020204" pitchFamily="66" charset="0"/>
            </a:endParaRPr>
          </a:p>
        </p:txBody>
      </p:sp>
      <p:sp>
        <p:nvSpPr>
          <p:cNvPr id="3" name="Rectángulo 2"/>
          <p:cNvSpPr/>
          <p:nvPr/>
        </p:nvSpPr>
        <p:spPr>
          <a:xfrm>
            <a:off x="2051720" y="5085184"/>
            <a:ext cx="720080"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1013576" y="5008530"/>
            <a:ext cx="1212191" cy="369332"/>
          </a:xfrm>
          <a:prstGeom prst="rect">
            <a:avLst/>
          </a:prstGeom>
          <a:noFill/>
        </p:spPr>
        <p:txBody>
          <a:bodyPr wrap="none" rtlCol="0">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Adipocito</a:t>
            </a:r>
            <a:endParaRPr lang="es-VE" dirty="0">
              <a:effectLst>
                <a:outerShdw blurRad="38100" dist="38100" dir="2700000" algn="tl">
                  <a:srgbClr val="000000">
                    <a:alpha val="43137"/>
                  </a:srgbClr>
                </a:outerShdw>
              </a:effectLst>
              <a:latin typeface="Comic Sans MS" panose="030F0702030302020204" pitchFamily="66" charset="0"/>
            </a:endParaRPr>
          </a:p>
        </p:txBody>
      </p:sp>
      <p:sp>
        <p:nvSpPr>
          <p:cNvPr id="11" name="Rectángulo 10"/>
          <p:cNvSpPr/>
          <p:nvPr/>
        </p:nvSpPr>
        <p:spPr>
          <a:xfrm>
            <a:off x="3707904" y="5779343"/>
            <a:ext cx="1152128" cy="4579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CuadroTexto 11"/>
          <p:cNvSpPr txBox="1"/>
          <p:nvPr/>
        </p:nvSpPr>
        <p:spPr>
          <a:xfrm>
            <a:off x="3403187" y="5694054"/>
            <a:ext cx="1838965" cy="369332"/>
          </a:xfrm>
          <a:prstGeom prst="rect">
            <a:avLst/>
          </a:prstGeom>
          <a:noFill/>
        </p:spPr>
        <p:txBody>
          <a:bodyPr wrap="none" rtlCol="0">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Células inmunes</a:t>
            </a:r>
            <a:endParaRPr lang="es-VE" dirty="0">
              <a:effectLst>
                <a:outerShdw blurRad="38100" dist="38100" dir="2700000" algn="tl">
                  <a:srgbClr val="000000">
                    <a:alpha val="43137"/>
                  </a:srgbClr>
                </a:outerShdw>
              </a:effectLst>
              <a:latin typeface="Comic Sans MS" panose="030F0702030302020204" pitchFamily="66" charset="0"/>
            </a:endParaRPr>
          </a:p>
        </p:txBody>
      </p:sp>
      <p:sp>
        <p:nvSpPr>
          <p:cNvPr id="13" name="Rectángulo 12"/>
          <p:cNvSpPr/>
          <p:nvPr/>
        </p:nvSpPr>
        <p:spPr>
          <a:xfrm rot="19863836">
            <a:off x="2627784" y="5243448"/>
            <a:ext cx="718622" cy="249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CuadroTexto 13"/>
          <p:cNvSpPr txBox="1"/>
          <p:nvPr/>
        </p:nvSpPr>
        <p:spPr>
          <a:xfrm rot="19930494">
            <a:off x="2850306" y="5040718"/>
            <a:ext cx="433132" cy="338554"/>
          </a:xfrm>
          <a:prstGeom prst="rect">
            <a:avLst/>
          </a:prstGeom>
          <a:noFill/>
        </p:spPr>
        <p:txBody>
          <a:bodyPr wrap="none" rtlCol="0">
            <a:spAutoFit/>
          </a:bodyPr>
          <a:lstStyle/>
          <a:p>
            <a:r>
              <a:rPr lang="es-VE" sz="1600" dirty="0" smtClean="0">
                <a:effectLst>
                  <a:outerShdw blurRad="38100" dist="38100" dir="2700000" algn="tl">
                    <a:srgbClr val="000000">
                      <a:alpha val="43137"/>
                    </a:srgbClr>
                  </a:outerShdw>
                </a:effectLst>
                <a:latin typeface="Comic Sans MS" panose="030F0702030302020204" pitchFamily="66" charset="0"/>
              </a:rPr>
              <a:t>CK</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16" name="Rectángulo 15"/>
          <p:cNvSpPr/>
          <p:nvPr/>
        </p:nvSpPr>
        <p:spPr>
          <a:xfrm>
            <a:off x="4716016" y="4221088"/>
            <a:ext cx="692232" cy="710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4679776" y="4073862"/>
            <a:ext cx="962123" cy="769441"/>
          </a:xfrm>
          <a:prstGeom prst="rect">
            <a:avLst/>
          </a:prstGeom>
          <a:noFill/>
        </p:spPr>
        <p:txBody>
          <a:bodyPr wrap="none" rtlCol="0">
            <a:spAutoFit/>
          </a:bodyPr>
          <a:lstStyle/>
          <a:p>
            <a:r>
              <a:rPr lang="es-VE" sz="1600" b="1" dirty="0" smtClean="0">
                <a:latin typeface="Comic Sans MS" panose="030F0702030302020204" pitchFamily="66" charset="0"/>
              </a:rPr>
              <a:t>Citokina</a:t>
            </a:r>
          </a:p>
          <a:p>
            <a:r>
              <a:rPr lang="es-VE" sz="1400" dirty="0" err="1" smtClean="0">
                <a:latin typeface="Comic Sans MS" panose="030F0702030302020204" pitchFamily="66" charset="0"/>
              </a:rPr>
              <a:t>TNFa</a:t>
            </a:r>
            <a:endParaRPr lang="es-VE" sz="1400" dirty="0" smtClean="0">
              <a:latin typeface="Comic Sans MS" panose="030F0702030302020204" pitchFamily="66" charset="0"/>
            </a:endParaRPr>
          </a:p>
          <a:p>
            <a:r>
              <a:rPr lang="es-VE" sz="1400" dirty="0" smtClean="0">
                <a:latin typeface="Comic Sans MS" panose="030F0702030302020204" pitchFamily="66" charset="0"/>
              </a:rPr>
              <a:t>IL-6</a:t>
            </a:r>
            <a:endParaRPr lang="es-VE" sz="1400" dirty="0">
              <a:latin typeface="Comic Sans MS" panose="030F0702030302020204" pitchFamily="66" charset="0"/>
            </a:endParaRPr>
          </a:p>
        </p:txBody>
      </p:sp>
    </p:spTree>
    <p:extLst>
      <p:ext uri="{BB962C8B-B14F-4D97-AF65-F5344CB8AC3E}">
        <p14:creationId xmlns:p14="http://schemas.microsoft.com/office/powerpoint/2010/main" val="1367438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72815" y="1895921"/>
            <a:ext cx="5598368" cy="4247317"/>
          </a:xfrm>
          <a:prstGeom prst="rect">
            <a:avLst/>
          </a:prstGeom>
          <a:solidFill>
            <a:srgbClr val="FEF2E8"/>
          </a:solidFill>
        </p:spPr>
        <p:txBody>
          <a:bodyPr wrap="square">
            <a:spAutoFit/>
          </a:bodyPr>
          <a:lstStyle/>
          <a:p>
            <a:pPr marL="285750" indent="-285750">
              <a:buFont typeface="Arial" panose="020B0604020202020204" pitchFamily="34" charset="0"/>
              <a:buChar char="•"/>
            </a:pPr>
            <a:r>
              <a:rPr lang="es-VE" b="1" dirty="0" err="1" smtClean="0">
                <a:latin typeface="Comic Sans MS" panose="030F0702030302020204" pitchFamily="66" charset="0"/>
              </a:rPr>
              <a:t>Adipokinas</a:t>
            </a:r>
            <a:r>
              <a:rPr lang="es-VE" dirty="0" smtClean="0">
                <a:latin typeface="Comic Sans MS" panose="030F0702030302020204" pitchFamily="66" charset="0"/>
              </a:rPr>
              <a:t> derivadas del tejido adiposo son resultado de interacción entretejida entre </a:t>
            </a:r>
            <a:r>
              <a:rPr lang="es-VE" b="1" dirty="0" smtClean="0">
                <a:latin typeface="Comic Sans MS" panose="030F0702030302020204" pitchFamily="66" charset="0"/>
              </a:rPr>
              <a:t>adipocitos y células inmunes</a:t>
            </a:r>
            <a:r>
              <a:rPr lang="es-VE" dirty="0" smtClean="0">
                <a:latin typeface="Comic Sans MS" panose="030F0702030302020204" pitchFamily="66" charset="0"/>
              </a:rPr>
              <a:t> que infiltran el tejido adiposo. </a:t>
            </a:r>
          </a:p>
          <a:p>
            <a:pPr marL="285750" indent="-285750">
              <a:buFont typeface="Arial" panose="020B0604020202020204" pitchFamily="34" charset="0"/>
              <a:buChar char="•"/>
            </a:pPr>
            <a:endParaRPr lang="es-VE" dirty="0">
              <a:latin typeface="Comic Sans MS" panose="030F0702030302020204" pitchFamily="66" charset="0"/>
            </a:endParaRPr>
          </a:p>
          <a:p>
            <a:pPr marL="285750" indent="-285750">
              <a:buFont typeface="Arial" panose="020B0604020202020204" pitchFamily="34" charset="0"/>
              <a:buChar char="•"/>
            </a:pPr>
            <a:r>
              <a:rPr lang="es-VE" b="1" dirty="0" smtClean="0">
                <a:latin typeface="Comic Sans MS" panose="030F0702030302020204" pitchFamily="66" charset="0"/>
              </a:rPr>
              <a:t>Adipocitokinas median conversación </a:t>
            </a:r>
            <a:r>
              <a:rPr lang="es-VE" dirty="0" smtClean="0">
                <a:latin typeface="Comic Sans MS" panose="030F0702030302020204" pitchFamily="66" charset="0"/>
              </a:rPr>
              <a:t>cruzada </a:t>
            </a:r>
            <a:r>
              <a:rPr lang="es-VE" b="1" dirty="0" smtClean="0">
                <a:latin typeface="Comic Sans MS" panose="030F0702030302020204" pitchFamily="66" charset="0"/>
              </a:rPr>
              <a:t>entre diferentes poblaciones celulares </a:t>
            </a:r>
            <a:r>
              <a:rPr lang="es-VE" dirty="0" smtClean="0">
                <a:latin typeface="Comic Sans MS" panose="030F0702030302020204" pitchFamily="66" charset="0"/>
              </a:rPr>
              <a:t>dentro del  </a:t>
            </a:r>
            <a:r>
              <a:rPr lang="es-VE" b="1" dirty="0" smtClean="0">
                <a:latin typeface="Comic Sans MS" panose="030F0702030302020204" pitchFamily="66" charset="0"/>
              </a:rPr>
              <a:t>tejido adiposo </a:t>
            </a:r>
            <a:r>
              <a:rPr lang="es-VE" dirty="0" smtClean="0">
                <a:latin typeface="Comic Sans MS" panose="030F0702030302020204" pitchFamily="66" charset="0"/>
              </a:rPr>
              <a:t>y también viajan a </a:t>
            </a:r>
            <a:r>
              <a:rPr lang="es-VE" b="1" dirty="0" smtClean="0">
                <a:latin typeface="Comic Sans MS" panose="030F0702030302020204" pitchFamily="66" charset="0"/>
              </a:rPr>
              <a:t>órganos remotos</a:t>
            </a:r>
            <a:r>
              <a:rPr lang="es-VE" dirty="0" smtClean="0">
                <a:latin typeface="Comic Sans MS" panose="030F0702030302020204" pitchFamily="66" charset="0"/>
              </a:rPr>
              <a:t> para </a:t>
            </a:r>
            <a:r>
              <a:rPr lang="es-VE" b="1" dirty="0" smtClean="0">
                <a:latin typeface="Comic Sans MS" panose="030F0702030302020204" pitchFamily="66" charset="0"/>
              </a:rPr>
              <a:t>regular metabolismo </a:t>
            </a:r>
            <a:r>
              <a:rPr lang="es-VE" dirty="0" smtClean="0">
                <a:latin typeface="Comic Sans MS" panose="030F0702030302020204" pitchFamily="66" charset="0"/>
              </a:rPr>
              <a:t>sistémico de la </a:t>
            </a:r>
            <a:r>
              <a:rPr lang="es-VE" b="1" dirty="0" smtClean="0">
                <a:latin typeface="Comic Sans MS" panose="030F0702030302020204" pitchFamily="66" charset="0"/>
              </a:rPr>
              <a:t>energía</a:t>
            </a:r>
            <a:r>
              <a:rPr lang="es-VE" dirty="0" smtClean="0">
                <a:latin typeface="Comic Sans MS" panose="030F0702030302020204" pitchFamily="66" charset="0"/>
              </a:rPr>
              <a:t>. </a:t>
            </a:r>
          </a:p>
          <a:p>
            <a:pPr marL="285750" indent="-285750">
              <a:buFont typeface="Arial" panose="020B0604020202020204" pitchFamily="34" charset="0"/>
              <a:buChar char="•"/>
            </a:pPr>
            <a:endParaRPr lang="es-VE"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El </a:t>
            </a:r>
            <a:r>
              <a:rPr lang="es-VE" b="1" dirty="0" smtClean="0">
                <a:latin typeface="Comic Sans MS" panose="030F0702030302020204" pitchFamily="66" charset="0"/>
              </a:rPr>
              <a:t>nivel de acción de adipocitokinas</a:t>
            </a:r>
            <a:r>
              <a:rPr lang="es-VE" dirty="0" smtClean="0">
                <a:latin typeface="Comic Sans MS" panose="030F0702030302020204" pitchFamily="66" charset="0"/>
              </a:rPr>
              <a:t> con frecuencia </a:t>
            </a:r>
            <a:r>
              <a:rPr lang="es-VE" b="1" dirty="0" smtClean="0">
                <a:latin typeface="Comic Sans MS" panose="030F0702030302020204" pitchFamily="66" charset="0"/>
              </a:rPr>
              <a:t>están alterados </a:t>
            </a:r>
            <a:r>
              <a:rPr lang="es-VE" dirty="0" smtClean="0">
                <a:latin typeface="Comic Sans MS" panose="030F0702030302020204" pitchFamily="66" charset="0"/>
              </a:rPr>
              <a:t>en </a:t>
            </a:r>
            <a:r>
              <a:rPr lang="es-VE" b="1" dirty="0" smtClean="0">
                <a:latin typeface="Comic Sans MS" panose="030F0702030302020204" pitchFamily="66" charset="0"/>
              </a:rPr>
              <a:t>obesos</a:t>
            </a:r>
            <a:r>
              <a:rPr lang="es-VE" dirty="0" smtClean="0">
                <a:latin typeface="Comic Sans MS" panose="030F0702030302020204" pitchFamily="66" charset="0"/>
              </a:rPr>
              <a:t> lo que contribuye a alteraciones inducidas por obesidad. </a:t>
            </a:r>
            <a:endParaRPr lang="es-VE" dirty="0">
              <a:latin typeface="Comic Sans MS" panose="030F0702030302020204" pitchFamily="66" charset="0"/>
            </a:endParaRPr>
          </a:p>
        </p:txBody>
      </p:sp>
      <p:sp>
        <p:nvSpPr>
          <p:cNvPr id="6" name="7 CuadroTexto"/>
          <p:cNvSpPr txBox="1"/>
          <p:nvPr/>
        </p:nvSpPr>
        <p:spPr>
          <a:xfrm>
            <a:off x="7184809" y="6592163"/>
            <a:ext cx="1959191" cy="215444"/>
          </a:xfrm>
          <a:prstGeom prst="rect">
            <a:avLst/>
          </a:prstGeom>
          <a:noFill/>
        </p:spPr>
        <p:txBody>
          <a:bodyPr wrap="none" rtlCol="0">
            <a:spAutoFit/>
          </a:bodyPr>
          <a:lstStyle/>
          <a:p>
            <a:r>
              <a:rPr lang="es-VE" sz="8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800" dirty="0">
              <a:solidFill>
                <a:schemeClr val="bg1">
                  <a:lumMod val="65000"/>
                </a:schemeClr>
              </a:solidFill>
              <a:latin typeface="Arial" panose="020B0604020202020204" pitchFamily="34" charset="0"/>
              <a:cs typeface="Arial" panose="020B0604020202020204" pitchFamily="34" charset="0"/>
            </a:endParaRPr>
          </a:p>
        </p:txBody>
      </p:sp>
      <p:sp>
        <p:nvSpPr>
          <p:cNvPr id="7" name="Rectángulo 6"/>
          <p:cNvSpPr/>
          <p:nvPr/>
        </p:nvSpPr>
        <p:spPr>
          <a:xfrm>
            <a:off x="1619672" y="6240482"/>
            <a:ext cx="6192688" cy="276999"/>
          </a:xfrm>
          <a:prstGeom prst="rect">
            <a:avLst/>
          </a:prstGeom>
        </p:spPr>
        <p:txBody>
          <a:bodyPr wrap="square">
            <a:spAutoFit/>
          </a:bodyPr>
          <a:lstStyle/>
          <a:p>
            <a:r>
              <a:rPr lang="es-VE" sz="1200" dirty="0" err="1">
                <a:latin typeface="Times New Roman" panose="02020603050405020304" pitchFamily="18" charset="0"/>
                <a:cs typeface="Times New Roman" panose="02020603050405020304" pitchFamily="18" charset="0"/>
              </a:rPr>
              <a:t>Haiming</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Cao. </a:t>
            </a:r>
            <a:r>
              <a:rPr lang="en-US" sz="1200" i="1" dirty="0" err="1" smtClean="0">
                <a:latin typeface="Times New Roman" panose="02020603050405020304" pitchFamily="18" charset="0"/>
                <a:cs typeface="Times New Roman" panose="02020603050405020304" pitchFamily="18" charset="0"/>
              </a:rPr>
              <a:t>Adipocytokines</a:t>
            </a:r>
            <a:r>
              <a:rPr lang="en-US" sz="1200" i="1" dirty="0" smtClean="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in obesity and metabolic diseas</a:t>
            </a:r>
            <a:r>
              <a:rPr lang="en-US" sz="1200" dirty="0">
                <a:latin typeface="Times New Roman" panose="02020603050405020304" pitchFamily="18" charset="0"/>
                <a:cs typeface="Times New Roman" panose="02020603050405020304" pitchFamily="18" charset="0"/>
              </a:rPr>
              <a:t>e. J </a:t>
            </a:r>
            <a:r>
              <a:rPr lang="en-US" sz="1200" dirty="0" err="1">
                <a:latin typeface="Times New Roman" panose="02020603050405020304" pitchFamily="18" charset="0"/>
                <a:cs typeface="Times New Roman" panose="02020603050405020304" pitchFamily="18" charset="0"/>
              </a:rPr>
              <a:t>Endocrinol</a:t>
            </a:r>
            <a:r>
              <a:rPr lang="en-US" sz="1200" dirty="0">
                <a:latin typeface="Times New Roman" panose="02020603050405020304" pitchFamily="18" charset="0"/>
                <a:cs typeface="Times New Roman" panose="02020603050405020304" pitchFamily="18" charset="0"/>
              </a:rPr>
              <a:t>. 2014 </a:t>
            </a:r>
            <a:r>
              <a:rPr lang="en-US" sz="1200" dirty="0" smtClean="0">
                <a:latin typeface="Times New Roman" panose="02020603050405020304" pitchFamily="18" charset="0"/>
                <a:cs typeface="Times New Roman" panose="02020603050405020304" pitchFamily="18" charset="0"/>
              </a:rPr>
              <a:t>8;220:T47-59</a:t>
            </a:r>
            <a:r>
              <a:rPr lang="en-US" sz="1200" dirty="0">
                <a:latin typeface="Times New Roman" panose="02020603050405020304" pitchFamily="18" charset="0"/>
                <a:cs typeface="Times New Roman" panose="02020603050405020304" pitchFamily="18" charset="0"/>
              </a:rPr>
              <a:t>. </a:t>
            </a:r>
          </a:p>
        </p:txBody>
      </p:sp>
      <p:sp>
        <p:nvSpPr>
          <p:cNvPr id="2" name="Rectángulo 1"/>
          <p:cNvSpPr/>
          <p:nvPr/>
        </p:nvSpPr>
        <p:spPr>
          <a:xfrm>
            <a:off x="2206544" y="886058"/>
            <a:ext cx="4730911" cy="830997"/>
          </a:xfrm>
          <a:prstGeom prst="rect">
            <a:avLst/>
          </a:prstGeom>
          <a:solidFill>
            <a:srgbClr val="F4CBB2"/>
          </a:solidFill>
          <a:ln>
            <a:solidFill>
              <a:srgbClr val="0000FF"/>
            </a:solidFill>
          </a:ln>
          <a:effectLst>
            <a:outerShdw blurRad="50800" dist="38100" dir="2700000" algn="tl" rotWithShape="0">
              <a:prstClr val="black">
                <a:alpha val="40000"/>
              </a:prstClr>
            </a:outerShdw>
          </a:effectLst>
        </p:spPr>
        <p:txBody>
          <a:bodyPr wrap="square">
            <a:spAutoFit/>
          </a:bodyPr>
          <a:lstStyle/>
          <a:p>
            <a:pPr algn="ctr"/>
            <a:r>
              <a:rPr lang="es-VE" sz="2400" dirty="0" err="1" smtClean="0">
                <a:latin typeface="Comic Sans MS" panose="030F0702030302020204" pitchFamily="66" charset="0"/>
              </a:rPr>
              <a:t>Adipokinas</a:t>
            </a:r>
            <a:r>
              <a:rPr lang="es-VE" sz="2400" dirty="0" smtClean="0">
                <a:latin typeface="Comic Sans MS" panose="030F0702030302020204" pitchFamily="66" charset="0"/>
              </a:rPr>
              <a:t> e inflamación metabólica en tejido adiposo</a:t>
            </a:r>
            <a:endParaRPr lang="es-VE" sz="2400" dirty="0"/>
          </a:p>
        </p:txBody>
      </p:sp>
      <p:sp>
        <p:nvSpPr>
          <p:cNvPr id="8"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9" name="4 CuadroTexto"/>
          <p:cNvSpPr txBox="1"/>
          <p:nvPr/>
        </p:nvSpPr>
        <p:spPr>
          <a:xfrm>
            <a:off x="197158" y="705777"/>
            <a:ext cx="1275809" cy="95410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p>
          <a:p>
            <a:r>
              <a:rPr lang="es-VE" sz="1400" b="1" dirty="0" smtClean="0">
                <a:latin typeface="Comic Sans MS" pitchFamily="66" charset="0"/>
              </a:rPr>
              <a:t>Obesidad</a:t>
            </a:r>
            <a:r>
              <a:rPr lang="es-VE" sz="1400" dirty="0" smtClean="0">
                <a:latin typeface="Comic Sans MS" pitchFamily="66" charset="0"/>
              </a:rPr>
              <a:t> </a:t>
            </a:r>
          </a:p>
        </p:txBody>
      </p:sp>
    </p:spTree>
    <p:extLst>
      <p:ext uri="{BB962C8B-B14F-4D97-AF65-F5344CB8AC3E}">
        <p14:creationId xmlns:p14="http://schemas.microsoft.com/office/powerpoint/2010/main" val="1623191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cstate="print">
            <a:extLst>
              <a:ext uri="{28A0092B-C50C-407E-A947-70E740481C1C}">
                <a14:useLocalDpi xmlns:a14="http://schemas.microsoft.com/office/drawing/2010/main" val="0"/>
              </a:ext>
            </a:extLst>
          </a:blip>
          <a:srcRect b="3879"/>
          <a:stretch/>
        </p:blipFill>
        <p:spPr>
          <a:xfrm>
            <a:off x="597617" y="401340"/>
            <a:ext cx="7948766" cy="4536504"/>
          </a:xfrm>
          <a:prstGeom prst="rect">
            <a:avLst/>
          </a:prstGeom>
        </p:spPr>
      </p:pic>
      <p:sp>
        <p:nvSpPr>
          <p:cNvPr id="6" name="7 CuadroTexto"/>
          <p:cNvSpPr txBox="1"/>
          <p:nvPr/>
        </p:nvSpPr>
        <p:spPr>
          <a:xfrm>
            <a:off x="7184809" y="6592163"/>
            <a:ext cx="1959191" cy="215444"/>
          </a:xfrm>
          <a:prstGeom prst="rect">
            <a:avLst/>
          </a:prstGeom>
          <a:noFill/>
        </p:spPr>
        <p:txBody>
          <a:bodyPr wrap="none" rtlCol="0">
            <a:spAutoFit/>
          </a:bodyPr>
          <a:lstStyle/>
          <a:p>
            <a:r>
              <a:rPr lang="es-VE" sz="8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800" dirty="0">
              <a:solidFill>
                <a:schemeClr val="bg1">
                  <a:lumMod val="65000"/>
                </a:schemeClr>
              </a:solidFill>
              <a:latin typeface="Arial" panose="020B0604020202020204" pitchFamily="34" charset="0"/>
              <a:cs typeface="Arial" panose="020B0604020202020204" pitchFamily="34" charset="0"/>
            </a:endParaRPr>
          </a:p>
        </p:txBody>
      </p:sp>
      <p:sp>
        <p:nvSpPr>
          <p:cNvPr id="7" name="Rectángulo 6"/>
          <p:cNvSpPr/>
          <p:nvPr/>
        </p:nvSpPr>
        <p:spPr>
          <a:xfrm>
            <a:off x="1475656" y="6363892"/>
            <a:ext cx="6192688" cy="276999"/>
          </a:xfrm>
          <a:prstGeom prst="rect">
            <a:avLst/>
          </a:prstGeom>
        </p:spPr>
        <p:txBody>
          <a:bodyPr wrap="square">
            <a:spAutoFit/>
          </a:bodyPr>
          <a:lstStyle/>
          <a:p>
            <a:r>
              <a:rPr lang="es-VE" sz="1200" dirty="0" err="1">
                <a:latin typeface="Times New Roman" panose="02020603050405020304" pitchFamily="18" charset="0"/>
                <a:cs typeface="Times New Roman" panose="02020603050405020304" pitchFamily="18" charset="0"/>
              </a:rPr>
              <a:t>Haiming</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Cao. </a:t>
            </a:r>
            <a:r>
              <a:rPr lang="en-US" sz="1200" i="1" dirty="0" err="1" smtClean="0">
                <a:latin typeface="Times New Roman" panose="02020603050405020304" pitchFamily="18" charset="0"/>
                <a:cs typeface="Times New Roman" panose="02020603050405020304" pitchFamily="18" charset="0"/>
              </a:rPr>
              <a:t>Adipocytokines</a:t>
            </a:r>
            <a:r>
              <a:rPr lang="en-US" sz="1200" i="1" dirty="0" smtClean="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in obesity and metabolic diseas</a:t>
            </a:r>
            <a:r>
              <a:rPr lang="en-US" sz="1200" dirty="0">
                <a:latin typeface="Times New Roman" panose="02020603050405020304" pitchFamily="18" charset="0"/>
                <a:cs typeface="Times New Roman" panose="02020603050405020304" pitchFamily="18" charset="0"/>
              </a:rPr>
              <a:t>e. J </a:t>
            </a:r>
            <a:r>
              <a:rPr lang="en-US" sz="1200" dirty="0" err="1">
                <a:latin typeface="Times New Roman" panose="02020603050405020304" pitchFamily="18" charset="0"/>
                <a:cs typeface="Times New Roman" panose="02020603050405020304" pitchFamily="18" charset="0"/>
              </a:rPr>
              <a:t>Endocrinol</a:t>
            </a:r>
            <a:r>
              <a:rPr lang="en-US" sz="1200" dirty="0">
                <a:latin typeface="Times New Roman" panose="02020603050405020304" pitchFamily="18" charset="0"/>
                <a:cs typeface="Times New Roman" panose="02020603050405020304" pitchFamily="18" charset="0"/>
              </a:rPr>
              <a:t>. 2014 </a:t>
            </a:r>
            <a:r>
              <a:rPr lang="en-US" sz="1200" dirty="0" smtClean="0">
                <a:latin typeface="Times New Roman" panose="02020603050405020304" pitchFamily="18" charset="0"/>
                <a:cs typeface="Times New Roman" panose="02020603050405020304" pitchFamily="18" charset="0"/>
              </a:rPr>
              <a:t>8;220:T47-59</a:t>
            </a:r>
            <a:r>
              <a:rPr lang="en-US" sz="1200" dirty="0">
                <a:latin typeface="Times New Roman" panose="02020603050405020304" pitchFamily="18" charset="0"/>
                <a:cs typeface="Times New Roman" panose="02020603050405020304" pitchFamily="18" charset="0"/>
              </a:rPr>
              <a:t>. </a:t>
            </a:r>
          </a:p>
        </p:txBody>
      </p:sp>
      <p:sp>
        <p:nvSpPr>
          <p:cNvPr id="2" name="Rectángulo 1"/>
          <p:cNvSpPr/>
          <p:nvPr/>
        </p:nvSpPr>
        <p:spPr>
          <a:xfrm>
            <a:off x="1907704" y="4217764"/>
            <a:ext cx="792088"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 name="CuadroTexto 4"/>
          <p:cNvSpPr txBox="1"/>
          <p:nvPr/>
        </p:nvSpPr>
        <p:spPr>
          <a:xfrm>
            <a:off x="1091557" y="4220300"/>
            <a:ext cx="1212191" cy="369332"/>
          </a:xfrm>
          <a:prstGeom prst="rect">
            <a:avLst/>
          </a:prstGeom>
          <a:noFill/>
        </p:spPr>
        <p:txBody>
          <a:bodyPr wrap="none" rtlCol="0">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Adipocito</a:t>
            </a:r>
            <a:endParaRPr lang="es-VE" dirty="0">
              <a:effectLst>
                <a:outerShdw blurRad="38100" dist="38100" dir="2700000" algn="tl">
                  <a:srgbClr val="000000">
                    <a:alpha val="43137"/>
                  </a:srgbClr>
                </a:outerShdw>
              </a:effectLst>
              <a:latin typeface="Comic Sans MS" panose="030F0702030302020204" pitchFamily="66" charset="0"/>
            </a:endParaRPr>
          </a:p>
        </p:txBody>
      </p:sp>
      <p:sp>
        <p:nvSpPr>
          <p:cNvPr id="8" name="CuadroTexto 7"/>
          <p:cNvSpPr txBox="1"/>
          <p:nvPr/>
        </p:nvSpPr>
        <p:spPr>
          <a:xfrm>
            <a:off x="2551176" y="4589632"/>
            <a:ext cx="1386918" cy="369332"/>
          </a:xfrm>
          <a:prstGeom prst="rect">
            <a:avLst/>
          </a:prstGeom>
          <a:noFill/>
        </p:spPr>
        <p:txBody>
          <a:bodyPr wrap="none" rtlCol="0">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Macrófago</a:t>
            </a:r>
            <a:endParaRPr lang="es-VE" dirty="0">
              <a:effectLst>
                <a:outerShdw blurRad="38100" dist="38100" dir="2700000" algn="tl">
                  <a:srgbClr val="000000">
                    <a:alpha val="43137"/>
                  </a:srgbClr>
                </a:outerShdw>
              </a:effectLst>
              <a:latin typeface="Comic Sans MS" panose="030F0702030302020204" pitchFamily="66" charset="0"/>
            </a:endParaRPr>
          </a:p>
        </p:txBody>
      </p:sp>
      <p:sp>
        <p:nvSpPr>
          <p:cNvPr id="3" name="Rectángulo 2"/>
          <p:cNvSpPr/>
          <p:nvPr/>
        </p:nvSpPr>
        <p:spPr>
          <a:xfrm>
            <a:off x="5292080" y="1409452"/>
            <a:ext cx="1368152"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CuadroTexto 8"/>
          <p:cNvSpPr txBox="1"/>
          <p:nvPr/>
        </p:nvSpPr>
        <p:spPr>
          <a:xfrm>
            <a:off x="5230252" y="977751"/>
            <a:ext cx="1694695" cy="830997"/>
          </a:xfrm>
          <a:prstGeom prst="rect">
            <a:avLst/>
          </a:prstGeom>
          <a:noFill/>
        </p:spPr>
        <p:txBody>
          <a:bodyPr wrap="none" rtlCol="0">
            <a:spAutoFit/>
          </a:bodyPr>
          <a:lstStyle/>
          <a:p>
            <a:pPr algn="ctr"/>
            <a:r>
              <a:rPr lang="es-VE" sz="1600" dirty="0" smtClean="0">
                <a:effectLst>
                  <a:outerShdw blurRad="38100" dist="38100" dir="2700000" algn="tl">
                    <a:srgbClr val="000000">
                      <a:alpha val="43137"/>
                    </a:srgbClr>
                  </a:outerShdw>
                </a:effectLst>
                <a:latin typeface="Comic Sans MS" panose="030F0702030302020204" pitchFamily="66" charset="0"/>
              </a:rPr>
              <a:t>Producción </a:t>
            </a:r>
          </a:p>
          <a:p>
            <a:pPr algn="ctr"/>
            <a:r>
              <a:rPr lang="es-VE" sz="1600" dirty="0" smtClean="0">
                <a:effectLst>
                  <a:outerShdw blurRad="38100" dist="38100" dir="2700000" algn="tl">
                    <a:srgbClr val="000000">
                      <a:alpha val="43137"/>
                    </a:srgbClr>
                  </a:outerShdw>
                </a:effectLst>
                <a:latin typeface="Comic Sans MS" panose="030F0702030302020204" pitchFamily="66" charset="0"/>
              </a:rPr>
              <a:t>de glucosa</a:t>
            </a:r>
          </a:p>
          <a:p>
            <a:pPr algn="ctr"/>
            <a:r>
              <a:rPr lang="es-VE" sz="1600" dirty="0" smtClean="0">
                <a:effectLst>
                  <a:outerShdw blurRad="38100" dist="38100" dir="2700000" algn="tl">
                    <a:srgbClr val="000000">
                      <a:alpha val="43137"/>
                    </a:srgbClr>
                  </a:outerShdw>
                </a:effectLst>
                <a:latin typeface="Comic Sans MS" panose="030F0702030302020204" pitchFamily="66" charset="0"/>
              </a:rPr>
              <a:t>gluconeogénesis</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10" name="Rectángulo 9"/>
          <p:cNvSpPr/>
          <p:nvPr/>
        </p:nvSpPr>
        <p:spPr>
          <a:xfrm>
            <a:off x="2956603" y="1529720"/>
            <a:ext cx="576064" cy="280432"/>
          </a:xfrm>
          <a:prstGeom prst="rect">
            <a:avLst/>
          </a:prstGeom>
          <a:solidFill>
            <a:srgbClr val="CC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2819678" y="1526123"/>
            <a:ext cx="1035861" cy="369332"/>
          </a:xfrm>
          <a:prstGeom prst="rect">
            <a:avLst/>
          </a:prstGeom>
          <a:noFill/>
        </p:spPr>
        <p:txBody>
          <a:bodyPr wrap="none" rtlCol="0">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Lipolisis</a:t>
            </a:r>
            <a:endParaRPr lang="es-VE" dirty="0">
              <a:effectLst>
                <a:outerShdw blurRad="38100" dist="38100" dir="2700000" algn="tl">
                  <a:srgbClr val="000000">
                    <a:alpha val="43137"/>
                  </a:srgbClr>
                </a:outerShdw>
              </a:effectLst>
              <a:latin typeface="Comic Sans MS" panose="030F0702030302020204" pitchFamily="66" charset="0"/>
            </a:endParaRPr>
          </a:p>
        </p:txBody>
      </p:sp>
      <p:sp>
        <p:nvSpPr>
          <p:cNvPr id="12" name="Rectángulo 11"/>
          <p:cNvSpPr/>
          <p:nvPr/>
        </p:nvSpPr>
        <p:spPr>
          <a:xfrm>
            <a:off x="4139952" y="270410"/>
            <a:ext cx="4701928" cy="400110"/>
          </a:xfrm>
          <a:prstGeom prst="rect">
            <a:avLst/>
          </a:prstGeom>
        </p:spPr>
        <p:txBody>
          <a:bodyPr wrap="none">
            <a:spAutoFit/>
          </a:bodyPr>
          <a:lstStyle/>
          <a:p>
            <a:r>
              <a:rPr lang="en-US" sz="2000" dirty="0">
                <a:latin typeface="Comic Sans MS" panose="030F0702030302020204" pitchFamily="66" charset="0"/>
              </a:rPr>
              <a:t>aP2 </a:t>
            </a:r>
            <a:r>
              <a:rPr lang="en-US" sz="2000" dirty="0" err="1" smtClean="0">
                <a:latin typeface="Comic Sans MS" panose="030F0702030302020204" pitchFamily="66" charset="0"/>
              </a:rPr>
              <a:t>una</a:t>
            </a:r>
            <a:r>
              <a:rPr lang="en-US" sz="2000" dirty="0" smtClean="0">
                <a:latin typeface="Comic Sans MS" panose="030F0702030302020204" pitchFamily="66" charset="0"/>
              </a:rPr>
              <a:t> </a:t>
            </a:r>
            <a:r>
              <a:rPr lang="en-US" sz="2000" dirty="0" err="1" smtClean="0">
                <a:latin typeface="Comic Sans MS" panose="030F0702030302020204" pitchFamily="66" charset="0"/>
              </a:rPr>
              <a:t>adipokina</a:t>
            </a:r>
            <a:r>
              <a:rPr lang="en-US" sz="2000" dirty="0" smtClean="0">
                <a:latin typeface="Comic Sans MS" panose="030F0702030302020204" pitchFamily="66" charset="0"/>
              </a:rPr>
              <a:t> </a:t>
            </a:r>
            <a:r>
              <a:rPr lang="en-US" sz="2000" dirty="0" err="1" smtClean="0">
                <a:latin typeface="Comic Sans MS" panose="030F0702030302020204" pitchFamily="66" charset="0"/>
              </a:rPr>
              <a:t>activada</a:t>
            </a:r>
            <a:r>
              <a:rPr lang="en-US" sz="2000" dirty="0" smtClean="0">
                <a:latin typeface="Comic Sans MS" panose="030F0702030302020204" pitchFamily="66" charset="0"/>
              </a:rPr>
              <a:t> </a:t>
            </a:r>
            <a:r>
              <a:rPr lang="en-US" sz="2000" dirty="0" err="1" smtClean="0">
                <a:latin typeface="Comic Sans MS" panose="030F0702030302020204" pitchFamily="66" charset="0"/>
              </a:rPr>
              <a:t>por</a:t>
            </a:r>
            <a:r>
              <a:rPr lang="en-US" sz="2000" dirty="0" smtClean="0">
                <a:latin typeface="Comic Sans MS" panose="030F0702030302020204" pitchFamily="66" charset="0"/>
              </a:rPr>
              <a:t> </a:t>
            </a:r>
            <a:r>
              <a:rPr lang="en-US" sz="2000" dirty="0" err="1" smtClean="0">
                <a:latin typeface="Comic Sans MS" panose="030F0702030302020204" pitchFamily="66" charset="0"/>
              </a:rPr>
              <a:t>lípidos</a:t>
            </a:r>
            <a:endParaRPr lang="es-VE" sz="2000" dirty="0"/>
          </a:p>
        </p:txBody>
      </p:sp>
      <p:sp>
        <p:nvSpPr>
          <p:cNvPr id="13" name="Rectángulo 12"/>
          <p:cNvSpPr/>
          <p:nvPr/>
        </p:nvSpPr>
        <p:spPr>
          <a:xfrm>
            <a:off x="953327" y="5084603"/>
            <a:ext cx="7237345" cy="1200329"/>
          </a:xfrm>
          <a:prstGeom prst="rect">
            <a:avLst/>
          </a:prstGeom>
        </p:spPr>
        <p:txBody>
          <a:bodyPr wrap="square">
            <a:spAutoFit/>
          </a:bodyPr>
          <a:lstStyle/>
          <a:p>
            <a:r>
              <a:rPr lang="en-US" dirty="0" smtClean="0">
                <a:latin typeface="Comic Sans MS" panose="030F0702030302020204" pitchFamily="66" charset="0"/>
              </a:rPr>
              <a:t>aP2 </a:t>
            </a:r>
            <a:r>
              <a:rPr lang="en-US" dirty="0" err="1" smtClean="0">
                <a:latin typeface="Comic Sans MS" panose="030F0702030302020204" pitchFamily="66" charset="0"/>
              </a:rPr>
              <a:t>es</a:t>
            </a:r>
            <a:r>
              <a:rPr lang="en-US" dirty="0" smtClean="0">
                <a:latin typeface="Comic Sans MS" panose="030F0702030302020204" pitchFamily="66" charset="0"/>
              </a:rPr>
              <a:t> </a:t>
            </a:r>
            <a:r>
              <a:rPr lang="en-US" dirty="0" err="1" smtClean="0">
                <a:latin typeface="Comic Sans MS" panose="030F0702030302020204" pitchFamily="66" charset="0"/>
              </a:rPr>
              <a:t>secretada</a:t>
            </a:r>
            <a:r>
              <a:rPr lang="en-US" dirty="0" smtClean="0">
                <a:latin typeface="Comic Sans MS" panose="030F0702030302020204" pitchFamily="66" charset="0"/>
              </a:rPr>
              <a:t> de </a:t>
            </a:r>
            <a:r>
              <a:rPr lang="en-US" dirty="0" err="1" smtClean="0">
                <a:latin typeface="Comic Sans MS" panose="030F0702030302020204" pitchFamily="66" charset="0"/>
              </a:rPr>
              <a:t>adipocitos</a:t>
            </a:r>
            <a:r>
              <a:rPr lang="en-US" dirty="0" smtClean="0">
                <a:latin typeface="Comic Sans MS" panose="030F0702030302020204" pitchFamily="66" charset="0"/>
              </a:rPr>
              <a:t> a </a:t>
            </a:r>
            <a:r>
              <a:rPr lang="en-US" dirty="0" err="1" smtClean="0">
                <a:latin typeface="Comic Sans MS" panose="030F0702030302020204" pitchFamily="66" charset="0"/>
              </a:rPr>
              <a:t>través</a:t>
            </a:r>
            <a:r>
              <a:rPr lang="en-US" dirty="0" smtClean="0">
                <a:latin typeface="Comic Sans MS" panose="030F0702030302020204" pitchFamily="66" charset="0"/>
              </a:rPr>
              <a:t> de </a:t>
            </a:r>
            <a:r>
              <a:rPr lang="en-US" dirty="0" err="1" smtClean="0">
                <a:latin typeface="Comic Sans MS" panose="030F0702030302020204" pitchFamily="66" charset="0"/>
              </a:rPr>
              <a:t>proceso</a:t>
            </a:r>
            <a:r>
              <a:rPr lang="en-US" dirty="0" smtClean="0">
                <a:latin typeface="Comic Sans MS" panose="030F0702030302020204" pitchFamily="66" charset="0"/>
              </a:rPr>
              <a:t> </a:t>
            </a:r>
            <a:r>
              <a:rPr lang="en-US" dirty="0" err="1" smtClean="0">
                <a:latin typeface="Comic Sans MS" panose="030F0702030302020204" pitchFamily="66" charset="0"/>
              </a:rPr>
              <a:t>regulado</a:t>
            </a:r>
            <a:r>
              <a:rPr lang="en-US" dirty="0" smtClean="0">
                <a:latin typeface="Comic Sans MS" panose="030F0702030302020204" pitchFamily="66" charset="0"/>
              </a:rPr>
              <a:t> </a:t>
            </a:r>
            <a:r>
              <a:rPr lang="en-US" dirty="0" err="1" smtClean="0">
                <a:latin typeface="Comic Sans MS" panose="030F0702030302020204" pitchFamily="66" charset="0"/>
              </a:rPr>
              <a:t>por</a:t>
            </a:r>
            <a:r>
              <a:rPr lang="en-US" dirty="0" smtClean="0">
                <a:latin typeface="Comic Sans MS" panose="030F0702030302020204" pitchFamily="66" charset="0"/>
              </a:rPr>
              <a:t> </a:t>
            </a:r>
            <a:r>
              <a:rPr lang="en-US" dirty="0" err="1" smtClean="0">
                <a:latin typeface="Comic Sans MS" panose="030F0702030302020204" pitchFamily="66" charset="0"/>
              </a:rPr>
              <a:t>ayuno</a:t>
            </a:r>
            <a:r>
              <a:rPr lang="en-US" dirty="0" smtClean="0">
                <a:latin typeface="Comic Sans MS" panose="030F0702030302020204" pitchFamily="66" charset="0"/>
              </a:rPr>
              <a:t> y </a:t>
            </a:r>
            <a:r>
              <a:rPr lang="en-US" dirty="0" err="1" smtClean="0">
                <a:latin typeface="Comic Sans MS" panose="030F0702030302020204" pitchFamily="66" charset="0"/>
              </a:rPr>
              <a:t>lipolisis</a:t>
            </a:r>
            <a:r>
              <a:rPr lang="en-US" dirty="0" smtClean="0">
                <a:latin typeface="Comic Sans MS" panose="030F0702030302020204" pitchFamily="66" charset="0"/>
              </a:rPr>
              <a:t>. </a:t>
            </a:r>
          </a:p>
          <a:p>
            <a:r>
              <a:rPr lang="en-US" dirty="0" smtClean="0">
                <a:latin typeface="Comic Sans MS" panose="030F0702030302020204" pitchFamily="66" charset="0"/>
              </a:rPr>
              <a:t>aP2 </a:t>
            </a:r>
            <a:r>
              <a:rPr lang="en-US" dirty="0" err="1" smtClean="0">
                <a:latin typeface="Comic Sans MS" panose="030F0702030302020204" pitchFamily="66" charset="0"/>
              </a:rPr>
              <a:t>circulante</a:t>
            </a:r>
            <a:r>
              <a:rPr lang="en-US" dirty="0" smtClean="0">
                <a:latin typeface="Comic Sans MS" panose="030F0702030302020204" pitchFamily="66" charset="0"/>
              </a:rPr>
              <a:t> </a:t>
            </a:r>
            <a:r>
              <a:rPr lang="en-US" dirty="0" err="1" smtClean="0">
                <a:latin typeface="Comic Sans MS" panose="030F0702030302020204" pitchFamily="66" charset="0"/>
              </a:rPr>
              <a:t>actúa</a:t>
            </a:r>
            <a:r>
              <a:rPr lang="en-US" dirty="0" smtClean="0">
                <a:latin typeface="Comic Sans MS" panose="030F0702030302020204" pitchFamily="66" charset="0"/>
              </a:rPr>
              <a:t> </a:t>
            </a:r>
            <a:r>
              <a:rPr lang="en-US" dirty="0" err="1" smtClean="0">
                <a:latin typeface="Comic Sans MS" panose="030F0702030302020204" pitchFamily="66" charset="0"/>
              </a:rPr>
              <a:t>sobre</a:t>
            </a:r>
            <a:r>
              <a:rPr lang="en-US" dirty="0" smtClean="0">
                <a:latin typeface="Comic Sans MS" panose="030F0702030302020204" pitchFamily="66" charset="0"/>
              </a:rPr>
              <a:t> el </a:t>
            </a:r>
            <a:r>
              <a:rPr lang="en-US" dirty="0" err="1" smtClean="0">
                <a:latin typeface="Comic Sans MS" panose="030F0702030302020204" pitchFamily="66" charset="0"/>
              </a:rPr>
              <a:t>hígado</a:t>
            </a:r>
            <a:r>
              <a:rPr lang="en-US" dirty="0" smtClean="0">
                <a:latin typeface="Comic Sans MS" panose="030F0702030302020204" pitchFamily="66" charset="0"/>
              </a:rPr>
              <a:t> para </a:t>
            </a:r>
            <a:r>
              <a:rPr lang="en-US" dirty="0" err="1" smtClean="0">
                <a:latin typeface="Comic Sans MS" panose="030F0702030302020204" pitchFamily="66" charset="0"/>
              </a:rPr>
              <a:t>estimular</a:t>
            </a:r>
            <a:r>
              <a:rPr lang="en-US" dirty="0" smtClean="0">
                <a:latin typeface="Comic Sans MS" panose="030F0702030302020204" pitchFamily="66" charset="0"/>
              </a:rPr>
              <a:t> el </a:t>
            </a:r>
            <a:r>
              <a:rPr lang="en-US" dirty="0" err="1" smtClean="0">
                <a:latin typeface="Comic Sans MS" panose="030F0702030302020204" pitchFamily="66" charset="0"/>
              </a:rPr>
              <a:t>programa</a:t>
            </a:r>
            <a:r>
              <a:rPr lang="en-US" dirty="0" smtClean="0">
                <a:latin typeface="Comic Sans MS" panose="030F0702030302020204" pitchFamily="66" charset="0"/>
              </a:rPr>
              <a:t> </a:t>
            </a:r>
            <a:r>
              <a:rPr lang="en-US" dirty="0" err="1" smtClean="0">
                <a:latin typeface="Comic Sans MS" panose="030F0702030302020204" pitchFamily="66" charset="0"/>
              </a:rPr>
              <a:t>gluconeogénico</a:t>
            </a:r>
            <a:r>
              <a:rPr lang="en-US" dirty="0" smtClean="0">
                <a:latin typeface="Comic Sans MS" panose="030F0702030302020204" pitchFamily="66" charset="0"/>
              </a:rPr>
              <a:t> y </a:t>
            </a:r>
            <a:r>
              <a:rPr lang="en-US" dirty="0" err="1" smtClean="0">
                <a:latin typeface="Comic Sans MS" panose="030F0702030302020204" pitchFamily="66" charset="0"/>
              </a:rPr>
              <a:t>aumentar</a:t>
            </a:r>
            <a:r>
              <a:rPr lang="en-US" dirty="0" smtClean="0">
                <a:latin typeface="Comic Sans MS" panose="030F0702030302020204" pitchFamily="66" charset="0"/>
              </a:rPr>
              <a:t> </a:t>
            </a:r>
            <a:r>
              <a:rPr lang="en-US" dirty="0" err="1" smtClean="0">
                <a:latin typeface="Comic Sans MS" panose="030F0702030302020204" pitchFamily="66" charset="0"/>
              </a:rPr>
              <a:t>producción</a:t>
            </a:r>
            <a:r>
              <a:rPr lang="en-US" dirty="0" smtClean="0">
                <a:latin typeface="Comic Sans MS" panose="030F0702030302020204" pitchFamily="66" charset="0"/>
              </a:rPr>
              <a:t> de </a:t>
            </a:r>
            <a:r>
              <a:rPr lang="en-US" dirty="0" err="1" smtClean="0">
                <a:latin typeface="Comic Sans MS" panose="030F0702030302020204" pitchFamily="66" charset="0"/>
              </a:rPr>
              <a:t>glucosa</a:t>
            </a:r>
            <a:r>
              <a:rPr lang="en-US" dirty="0" smtClean="0">
                <a:latin typeface="Comic Sans MS" panose="030F0702030302020204" pitchFamily="66" charset="0"/>
              </a:rPr>
              <a:t> </a:t>
            </a:r>
            <a:r>
              <a:rPr lang="en-US" dirty="0" err="1" smtClean="0">
                <a:latin typeface="Comic Sans MS" panose="030F0702030302020204" pitchFamily="66" charset="0"/>
              </a:rPr>
              <a:t>hepática</a:t>
            </a:r>
            <a:r>
              <a:rPr lang="en-US" dirty="0" smtClean="0">
                <a:latin typeface="Comic Sans MS" panose="030F0702030302020204" pitchFamily="66" charset="0"/>
              </a:rPr>
              <a:t>.</a:t>
            </a:r>
          </a:p>
        </p:txBody>
      </p:sp>
    </p:spTree>
    <p:extLst>
      <p:ext uri="{BB962C8B-B14F-4D97-AF65-F5344CB8AC3E}">
        <p14:creationId xmlns:p14="http://schemas.microsoft.com/office/powerpoint/2010/main" val="313129623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BEBA8EAE-BF5A-486C-A8C5-ECC9F3942E4B}">
                <a14:imgProps xmlns:a14="http://schemas.microsoft.com/office/drawing/2010/main">
                  <a14:imgLayer r:embed="rId3">
                    <a14:imgEffect>
                      <a14:sharpenSoften amount="46000"/>
                    </a14:imgEffect>
                  </a14:imgLayer>
                </a14:imgProps>
              </a:ext>
              <a:ext uri="{28A0092B-C50C-407E-A947-70E740481C1C}">
                <a14:useLocalDpi xmlns:a14="http://schemas.microsoft.com/office/drawing/2010/main" val="0"/>
              </a:ext>
            </a:extLst>
          </a:blip>
          <a:stretch>
            <a:fillRect/>
          </a:stretch>
        </p:blipFill>
        <p:spPr>
          <a:xfrm>
            <a:off x="616446" y="127680"/>
            <a:ext cx="7911108" cy="5854960"/>
          </a:xfrm>
          <a:prstGeom prst="rect">
            <a:avLst/>
          </a:prstGeom>
        </p:spPr>
      </p:pic>
      <p:sp>
        <p:nvSpPr>
          <p:cNvPr id="6" name="Rectángulo 5"/>
          <p:cNvSpPr/>
          <p:nvPr/>
        </p:nvSpPr>
        <p:spPr>
          <a:xfrm>
            <a:off x="1602900" y="6108799"/>
            <a:ext cx="6534472" cy="646331"/>
          </a:xfrm>
          <a:prstGeom prst="rect">
            <a:avLst/>
          </a:prstGeom>
        </p:spPr>
        <p:txBody>
          <a:bodyPr wrap="square">
            <a:spAutoFit/>
          </a:bodyPr>
          <a:lstStyle/>
          <a:p>
            <a:r>
              <a:rPr lang="en-US" sz="1200" dirty="0">
                <a:latin typeface="Times New Roman" panose="02020603050405020304" pitchFamily="18" charset="0"/>
                <a:cs typeface="Times New Roman" panose="02020603050405020304" pitchFamily="18" charset="0"/>
              </a:rPr>
              <a:t> Sung </a:t>
            </a:r>
            <a:r>
              <a:rPr lang="en-US" sz="1200" dirty="0" err="1">
                <a:latin typeface="Times New Roman" panose="02020603050405020304" pitchFamily="18" charset="0"/>
                <a:cs typeface="Times New Roman" panose="02020603050405020304" pitchFamily="18" charset="0"/>
              </a:rPr>
              <a:t>Hee</a:t>
            </a:r>
            <a:r>
              <a:rPr lang="en-US" sz="1200" dirty="0">
                <a:latin typeface="Times New Roman" panose="02020603050405020304" pitchFamily="18" charset="0"/>
                <a:cs typeface="Times New Roman" panose="02020603050405020304" pitchFamily="18" charset="0"/>
              </a:rPr>
              <a:t> Choi*, </a:t>
            </a:r>
            <a:r>
              <a:rPr lang="en-US" sz="1200" dirty="0" err="1">
                <a:latin typeface="Times New Roman" panose="02020603050405020304" pitchFamily="18" charset="0"/>
                <a:cs typeface="Times New Roman" panose="02020603050405020304" pitchFamily="18" charset="0"/>
              </a:rPr>
              <a:t>Eun</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Shil</a:t>
            </a:r>
            <a:r>
              <a:rPr lang="en-US" sz="1200" dirty="0">
                <a:latin typeface="Times New Roman" panose="02020603050405020304" pitchFamily="18" charset="0"/>
                <a:cs typeface="Times New Roman" panose="02020603050405020304" pitchFamily="18" charset="0"/>
              </a:rPr>
              <a:t> Hong and </a:t>
            </a:r>
            <a:r>
              <a:rPr lang="en-US" sz="1200" dirty="0" err="1">
                <a:latin typeface="Times New Roman" panose="02020603050405020304" pitchFamily="18" charset="0"/>
                <a:cs typeface="Times New Roman" panose="02020603050405020304" pitchFamily="18" charset="0"/>
              </a:rPr>
              <a:t>Soo</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Lim. </a:t>
            </a:r>
            <a:r>
              <a:rPr lang="en-US" sz="1200" i="1" dirty="0">
                <a:latin typeface="Times New Roman" panose="02020603050405020304" pitchFamily="18" charset="0"/>
                <a:cs typeface="Times New Roman" panose="02020603050405020304" pitchFamily="18" charset="0"/>
              </a:rPr>
              <a:t>Clinical implications of </a:t>
            </a:r>
            <a:r>
              <a:rPr lang="en-US" sz="1200" i="1" dirty="0" err="1">
                <a:latin typeface="Times New Roman" panose="02020603050405020304" pitchFamily="18" charset="0"/>
                <a:cs typeface="Times New Roman" panose="02020603050405020304" pitchFamily="18" charset="0"/>
              </a:rPr>
              <a:t>adipocytokines</a:t>
            </a:r>
            <a:r>
              <a:rPr lang="en-US" sz="1200" i="1" dirty="0">
                <a:latin typeface="Times New Roman" panose="02020603050405020304" pitchFamily="18" charset="0"/>
                <a:cs typeface="Times New Roman" panose="02020603050405020304" pitchFamily="18" charset="0"/>
              </a:rPr>
              <a:t> and newly emerging </a:t>
            </a:r>
            <a:r>
              <a:rPr lang="en-US" sz="1050" i="1" dirty="0">
                <a:latin typeface="Times New Roman" panose="02020603050405020304" pitchFamily="18" charset="0"/>
                <a:cs typeface="Times New Roman" panose="02020603050405020304" pitchFamily="18" charset="0"/>
              </a:rPr>
              <a:t>metabolic</a:t>
            </a:r>
            <a:r>
              <a:rPr lang="en-US" sz="1200" i="1" dirty="0">
                <a:latin typeface="Times New Roman" panose="02020603050405020304" pitchFamily="18" charset="0"/>
                <a:cs typeface="Times New Roman" panose="02020603050405020304" pitchFamily="18" charset="0"/>
              </a:rPr>
              <a:t> factors with relation to insulin resistance and cardiovascular health</a:t>
            </a:r>
            <a:endParaRPr lang="es-VE" sz="1200" i="1" dirty="0">
              <a:latin typeface="Times New Roman" panose="02020603050405020304" pitchFamily="18" charset="0"/>
              <a:cs typeface="Times New Roman" panose="02020603050405020304" pitchFamily="18" charset="0"/>
            </a:endParaRPr>
          </a:p>
          <a:p>
            <a:r>
              <a:rPr lang="en-US" sz="1200" dirty="0" smtClean="0">
                <a:latin typeface="Times New Roman" panose="02020603050405020304" pitchFamily="18" charset="0"/>
                <a:cs typeface="Times New Roman" panose="02020603050405020304" pitchFamily="18" charset="0"/>
              </a:rPr>
              <a:t>Front</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Endocrinol</a:t>
            </a:r>
            <a:r>
              <a:rPr lang="en-US" sz="1200" dirty="0">
                <a:latin typeface="Times New Roman" panose="02020603050405020304" pitchFamily="18" charset="0"/>
                <a:cs typeface="Times New Roman" panose="02020603050405020304" pitchFamily="18" charset="0"/>
              </a:rPr>
              <a:t>., 21 August 2013 | https://</a:t>
            </a:r>
            <a:r>
              <a:rPr lang="en-US" sz="1200" dirty="0" smtClean="0">
                <a:latin typeface="Times New Roman" panose="02020603050405020304" pitchFamily="18" charset="0"/>
                <a:cs typeface="Times New Roman" panose="02020603050405020304" pitchFamily="18" charset="0"/>
              </a:rPr>
              <a:t>doi.org/10.3389/fendo.2013.00097</a:t>
            </a:r>
            <a:endParaRPr lang="en-US" sz="1200" dirty="0">
              <a:latin typeface="Times New Roman" panose="02020603050405020304" pitchFamily="18" charset="0"/>
              <a:cs typeface="Times New Roman" panose="02020603050405020304" pitchFamily="18" charset="0"/>
            </a:endParaRPr>
          </a:p>
        </p:txBody>
      </p:sp>
      <p:sp>
        <p:nvSpPr>
          <p:cNvPr id="5" name="7 CuadroTexto"/>
          <p:cNvSpPr txBox="1"/>
          <p:nvPr/>
        </p:nvSpPr>
        <p:spPr>
          <a:xfrm>
            <a:off x="7184809" y="6592163"/>
            <a:ext cx="1959191" cy="215444"/>
          </a:xfrm>
          <a:prstGeom prst="rect">
            <a:avLst/>
          </a:prstGeom>
          <a:noFill/>
        </p:spPr>
        <p:txBody>
          <a:bodyPr wrap="none" rtlCol="0">
            <a:spAutoFit/>
          </a:bodyPr>
          <a:lstStyle/>
          <a:p>
            <a:r>
              <a:rPr lang="es-VE" sz="8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800" dirty="0">
              <a:solidFill>
                <a:schemeClr val="bg1">
                  <a:lumMod val="65000"/>
                </a:schemeClr>
              </a:solidFill>
              <a:latin typeface="Arial" panose="020B0604020202020204" pitchFamily="34" charset="0"/>
              <a:cs typeface="Arial" panose="020B0604020202020204" pitchFamily="34" charset="0"/>
            </a:endParaRPr>
          </a:p>
        </p:txBody>
      </p:sp>
      <p:sp>
        <p:nvSpPr>
          <p:cNvPr id="2" name="Rectángulo 1"/>
          <p:cNvSpPr/>
          <p:nvPr/>
        </p:nvSpPr>
        <p:spPr>
          <a:xfrm>
            <a:off x="5868144" y="1988840"/>
            <a:ext cx="2448272"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Rectángulo 6"/>
          <p:cNvSpPr/>
          <p:nvPr/>
        </p:nvSpPr>
        <p:spPr>
          <a:xfrm>
            <a:off x="5905124" y="1773686"/>
            <a:ext cx="2232248" cy="646331"/>
          </a:xfrm>
          <a:prstGeom prst="rect">
            <a:avLst/>
          </a:prstGeom>
        </p:spPr>
        <p:txBody>
          <a:bodyPr wrap="square">
            <a:spAutoFit/>
          </a:bodyPr>
          <a:lstStyle/>
          <a:p>
            <a:r>
              <a:rPr lang="en-US" dirty="0" err="1" smtClean="0">
                <a:latin typeface="Comic Sans MS" panose="030F0702030302020204" pitchFamily="66" charset="0"/>
              </a:rPr>
              <a:t>Principalmente</a:t>
            </a:r>
            <a:r>
              <a:rPr lang="en-US" dirty="0" smtClean="0">
                <a:latin typeface="Comic Sans MS" panose="030F0702030302020204" pitchFamily="66" charset="0"/>
              </a:rPr>
              <a:t> de c. </a:t>
            </a:r>
            <a:r>
              <a:rPr lang="en-US" dirty="0" err="1" smtClean="0">
                <a:latin typeface="Comic Sans MS" panose="030F0702030302020204" pitchFamily="66" charset="0"/>
              </a:rPr>
              <a:t>inflamatorias</a:t>
            </a:r>
            <a:endParaRPr lang="en-US" dirty="0" smtClean="0">
              <a:latin typeface="Comic Sans MS" panose="030F0702030302020204" pitchFamily="66" charset="0"/>
            </a:endParaRPr>
          </a:p>
        </p:txBody>
      </p:sp>
      <p:sp>
        <p:nvSpPr>
          <p:cNvPr id="3" name="Rectángulo 2"/>
          <p:cNvSpPr/>
          <p:nvPr/>
        </p:nvSpPr>
        <p:spPr>
          <a:xfrm>
            <a:off x="1979712" y="2420888"/>
            <a:ext cx="1008112"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1807715" y="2447667"/>
            <a:ext cx="1352105" cy="400110"/>
          </a:xfrm>
          <a:prstGeom prst="rect">
            <a:avLst/>
          </a:prstGeom>
        </p:spPr>
        <p:txBody>
          <a:bodyPr wrap="square">
            <a:spAutoFit/>
          </a:bodyPr>
          <a:lstStyle/>
          <a:p>
            <a:r>
              <a:rPr lang="en-US" sz="2000" dirty="0" err="1" smtClean="0">
                <a:effectLst>
                  <a:outerShdw blurRad="38100" dist="38100" dir="2700000" algn="tl">
                    <a:srgbClr val="000000">
                      <a:alpha val="43137"/>
                    </a:srgbClr>
                  </a:outerShdw>
                </a:effectLst>
                <a:latin typeface="Comic Sans MS" panose="030F0702030302020204" pitchFamily="66" charset="0"/>
              </a:rPr>
              <a:t>Obesidad</a:t>
            </a:r>
            <a:endParaRPr lang="en-US" sz="2000" dirty="0" smtClean="0">
              <a:effectLst>
                <a:outerShdw blurRad="38100" dist="38100" dir="2700000" algn="tl">
                  <a:srgbClr val="000000">
                    <a:alpha val="43137"/>
                  </a:srgbClr>
                </a:outerShdw>
              </a:effectLst>
              <a:latin typeface="Comic Sans MS" panose="030F0702030302020204" pitchFamily="66" charset="0"/>
            </a:endParaRPr>
          </a:p>
        </p:txBody>
      </p:sp>
      <p:sp>
        <p:nvSpPr>
          <p:cNvPr id="9" name="Rectángulo 8"/>
          <p:cNvSpPr/>
          <p:nvPr/>
        </p:nvSpPr>
        <p:spPr>
          <a:xfrm>
            <a:off x="1979712" y="4005064"/>
            <a:ext cx="1008112" cy="2126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Rectángulo 9"/>
          <p:cNvSpPr/>
          <p:nvPr/>
        </p:nvSpPr>
        <p:spPr>
          <a:xfrm>
            <a:off x="1771710" y="3926732"/>
            <a:ext cx="1424113" cy="369332"/>
          </a:xfrm>
          <a:prstGeom prst="rect">
            <a:avLst/>
          </a:prstGeom>
        </p:spPr>
        <p:txBody>
          <a:bodyPr wrap="square">
            <a:spAutoFit/>
          </a:bodyPr>
          <a:lstStyle/>
          <a:p>
            <a:r>
              <a:rPr lang="en-US" dirty="0" err="1" smtClean="0">
                <a:latin typeface="Comic Sans MS" panose="030F0702030302020204" pitchFamily="66" charset="0"/>
              </a:rPr>
              <a:t>Macrófago</a:t>
            </a:r>
            <a:endParaRPr lang="en-US" dirty="0" smtClean="0">
              <a:latin typeface="Comic Sans MS" panose="030F0702030302020204" pitchFamily="66" charset="0"/>
            </a:endParaRPr>
          </a:p>
        </p:txBody>
      </p:sp>
      <p:sp>
        <p:nvSpPr>
          <p:cNvPr id="11" name="Rectángulo 10"/>
          <p:cNvSpPr/>
          <p:nvPr/>
        </p:nvSpPr>
        <p:spPr>
          <a:xfrm>
            <a:off x="5720462" y="3233011"/>
            <a:ext cx="1800200" cy="6458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5765679" y="2995128"/>
            <a:ext cx="1352105" cy="707886"/>
          </a:xfrm>
          <a:prstGeom prst="rect">
            <a:avLst/>
          </a:prstGeom>
          <a:solidFill>
            <a:schemeClr val="accent2">
              <a:lumMod val="60000"/>
              <a:lumOff val="40000"/>
            </a:schemeClr>
          </a:solidFill>
          <a:effectLst>
            <a:outerShdw blurRad="50800" dist="38100" dir="2700000" algn="tl" rotWithShape="0">
              <a:prstClr val="black">
                <a:alpha val="40000"/>
              </a:prstClr>
            </a:outerShdw>
          </a:effectLst>
        </p:spPr>
        <p:txBody>
          <a:bodyPr wrap="square">
            <a:spAutoFit/>
          </a:bodyPr>
          <a:lstStyle/>
          <a:p>
            <a:r>
              <a:rPr lang="en-US" sz="2000" dirty="0" err="1" smtClean="0">
                <a:latin typeface="Comic Sans MS" panose="030F0702030302020204" pitchFamily="66" charset="0"/>
              </a:rPr>
              <a:t>Grasa</a:t>
            </a:r>
            <a:r>
              <a:rPr lang="en-US" sz="2000" dirty="0" smtClean="0">
                <a:latin typeface="Comic Sans MS" panose="030F0702030302020204" pitchFamily="66" charset="0"/>
              </a:rPr>
              <a:t> </a:t>
            </a:r>
            <a:r>
              <a:rPr lang="en-US" sz="2000" dirty="0" err="1" smtClean="0">
                <a:latin typeface="Comic Sans MS" panose="030F0702030302020204" pitchFamily="66" charset="0"/>
              </a:rPr>
              <a:t>inflamada</a:t>
            </a:r>
            <a:endParaRPr lang="en-US" sz="2000" dirty="0" smtClean="0">
              <a:latin typeface="Comic Sans MS" panose="030F0702030302020204" pitchFamily="66" charset="0"/>
            </a:endParaRPr>
          </a:p>
        </p:txBody>
      </p:sp>
      <p:sp>
        <p:nvSpPr>
          <p:cNvPr id="17" name="Rectángulo redondeado 16"/>
          <p:cNvSpPr/>
          <p:nvPr/>
        </p:nvSpPr>
        <p:spPr>
          <a:xfrm>
            <a:off x="755576" y="127678"/>
            <a:ext cx="3672408" cy="155443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719570" y="103977"/>
            <a:ext cx="3889410" cy="1585049"/>
          </a:xfrm>
          <a:prstGeom prst="rect">
            <a:avLst/>
          </a:prstGeom>
          <a:solidFill>
            <a:schemeClr val="tx2">
              <a:lumMod val="20000"/>
              <a:lumOff val="80000"/>
            </a:schemeClr>
          </a:solidFill>
        </p:spPr>
        <p:txBody>
          <a:bodyPr wrap="square">
            <a:spAutoFit/>
          </a:bodyPr>
          <a:lstStyle/>
          <a:p>
            <a:r>
              <a:rPr lang="en-US" dirty="0" smtClean="0">
                <a:effectLst>
                  <a:outerShdw blurRad="38100" dist="38100" dir="2700000" algn="tl">
                    <a:srgbClr val="000000">
                      <a:alpha val="43137"/>
                    </a:srgbClr>
                  </a:outerShdw>
                </a:effectLst>
                <a:latin typeface="Comic Sans MS" panose="030F0702030302020204" pitchFamily="66" charset="0"/>
              </a:rPr>
              <a:t>Baja </a:t>
            </a:r>
            <a:r>
              <a:rPr lang="en-US" dirty="0" err="1" smtClean="0">
                <a:effectLst>
                  <a:outerShdw blurRad="38100" dist="38100" dir="2700000" algn="tl">
                    <a:srgbClr val="000000">
                      <a:alpha val="43137"/>
                    </a:srgbClr>
                  </a:outerShdw>
                </a:effectLst>
                <a:latin typeface="Comic Sans MS" panose="030F0702030302020204" pitchFamily="66" charset="0"/>
              </a:rPr>
              <a:t>Adiponectina</a:t>
            </a:r>
            <a:r>
              <a:rPr lang="en-US" dirty="0" smtClean="0">
                <a:effectLst>
                  <a:outerShdw blurRad="38100" dist="38100" dir="2700000" algn="tl">
                    <a:srgbClr val="000000">
                      <a:alpha val="43137"/>
                    </a:srgbClr>
                  </a:outerShdw>
                </a:effectLst>
                <a:latin typeface="Comic Sans MS" panose="030F0702030302020204" pitchFamily="66" charset="0"/>
              </a:rPr>
              <a:t> </a:t>
            </a:r>
            <a:r>
              <a:rPr lang="en-US" sz="1600" dirty="0" err="1" smtClean="0">
                <a:latin typeface="Comic Sans MS" panose="030F0702030302020204" pitchFamily="66" charset="0"/>
              </a:rPr>
              <a:t>asociada</a:t>
            </a:r>
            <a:r>
              <a:rPr lang="en-US" sz="1600" dirty="0">
                <a:latin typeface="Comic Sans MS" panose="030F0702030302020204" pitchFamily="66" charset="0"/>
              </a:rPr>
              <a:t> </a:t>
            </a:r>
            <a:r>
              <a:rPr lang="en-US" sz="1600" dirty="0" smtClean="0">
                <a:latin typeface="Comic Sans MS" panose="030F0702030302020204" pitchFamily="66" charset="0"/>
              </a:rPr>
              <a:t>con:</a:t>
            </a:r>
          </a:p>
          <a:p>
            <a:endParaRPr lang="en-US" sz="900" dirty="0" smtClean="0">
              <a:latin typeface="Comic Sans MS" panose="030F0702030302020204" pitchFamily="66" charset="0"/>
            </a:endParaRPr>
          </a:p>
          <a:p>
            <a:pPr marL="182563" indent="-182563">
              <a:buFont typeface="Arial" panose="020B0604020202020204" pitchFamily="34" charset="0"/>
              <a:buChar char="•"/>
            </a:pPr>
            <a:r>
              <a:rPr lang="en-US" sz="1400" dirty="0" smtClean="0">
                <a:latin typeface="Comic Sans MS" panose="030F0702030302020204" pitchFamily="66" charset="0"/>
              </a:rPr>
              <a:t>Resistencia a </a:t>
            </a:r>
            <a:r>
              <a:rPr lang="en-US" sz="1400" dirty="0" err="1">
                <a:latin typeface="Comic Sans MS" panose="030F0702030302020204" pitchFamily="66" charset="0"/>
              </a:rPr>
              <a:t>I</a:t>
            </a:r>
            <a:r>
              <a:rPr lang="en-US" sz="1400" dirty="0" err="1" smtClean="0">
                <a:latin typeface="Comic Sans MS" panose="030F0702030302020204" pitchFamily="66" charset="0"/>
              </a:rPr>
              <a:t>nsulina</a:t>
            </a:r>
            <a:r>
              <a:rPr lang="en-US" sz="1400" dirty="0" smtClean="0">
                <a:latin typeface="Comic Sans MS" panose="030F0702030302020204" pitchFamily="66" charset="0"/>
              </a:rPr>
              <a:t>, </a:t>
            </a:r>
            <a:r>
              <a:rPr lang="en-US" sz="1400" dirty="0" err="1">
                <a:latin typeface="Comic Sans MS" panose="030F0702030302020204" pitchFamily="66" charset="0"/>
              </a:rPr>
              <a:t>O</a:t>
            </a:r>
            <a:r>
              <a:rPr lang="en-US" sz="1400" dirty="0" err="1" smtClean="0">
                <a:latin typeface="Comic Sans MS" panose="030F0702030302020204" pitchFamily="66" charset="0"/>
              </a:rPr>
              <a:t>besidad</a:t>
            </a:r>
            <a:r>
              <a:rPr lang="en-US" sz="1400" dirty="0" smtClean="0">
                <a:latin typeface="Comic Sans MS" panose="030F0702030302020204" pitchFamily="66" charset="0"/>
              </a:rPr>
              <a:t> visceral</a:t>
            </a:r>
          </a:p>
          <a:p>
            <a:pPr marL="182563" indent="-182563">
              <a:buFont typeface="Arial" panose="020B0604020202020204" pitchFamily="34" charset="0"/>
              <a:buChar char="•"/>
            </a:pPr>
            <a:r>
              <a:rPr lang="en-US" sz="1400" dirty="0" err="1" smtClean="0">
                <a:latin typeface="Comic Sans MS" panose="030F0702030302020204" pitchFamily="66" charset="0"/>
              </a:rPr>
              <a:t>Inflamación</a:t>
            </a:r>
            <a:endParaRPr lang="en-US" sz="1400" dirty="0" smtClean="0">
              <a:latin typeface="Comic Sans MS" panose="030F0702030302020204" pitchFamily="66" charset="0"/>
            </a:endParaRPr>
          </a:p>
          <a:p>
            <a:pPr marL="182563" indent="-182563">
              <a:buFont typeface="Arial" panose="020B0604020202020204" pitchFamily="34" charset="0"/>
              <a:buChar char="•"/>
            </a:pPr>
            <a:r>
              <a:rPr lang="en-US" sz="1400" dirty="0" smtClean="0">
                <a:latin typeface="Comic Sans MS" panose="030F0702030302020204" pitchFamily="66" charset="0"/>
              </a:rPr>
              <a:t>Diabetes, </a:t>
            </a:r>
            <a:r>
              <a:rPr lang="en-US" sz="1400" dirty="0" err="1">
                <a:latin typeface="Comic Sans MS" panose="030F0702030302020204" pitchFamily="66" charset="0"/>
              </a:rPr>
              <a:t>A</a:t>
            </a:r>
            <a:r>
              <a:rPr lang="en-US" sz="1400" dirty="0" err="1" smtClean="0">
                <a:latin typeface="Comic Sans MS" panose="030F0702030302020204" pitchFamily="66" charset="0"/>
              </a:rPr>
              <a:t>teroesclerosis</a:t>
            </a:r>
            <a:r>
              <a:rPr lang="en-US" sz="1400" dirty="0" smtClean="0">
                <a:latin typeface="Comic Sans MS" panose="030F0702030302020204" pitchFamily="66" charset="0"/>
              </a:rPr>
              <a:t>, </a:t>
            </a:r>
          </a:p>
          <a:p>
            <a:pPr marL="182563" indent="-182563">
              <a:buFont typeface="Arial" panose="020B0604020202020204" pitchFamily="34" charset="0"/>
              <a:buChar char="•"/>
            </a:pPr>
            <a:r>
              <a:rPr lang="en-US" sz="1400" dirty="0" err="1">
                <a:latin typeface="Comic Sans MS" panose="030F0702030302020204" pitchFamily="66" charset="0"/>
              </a:rPr>
              <a:t>E</a:t>
            </a:r>
            <a:r>
              <a:rPr lang="en-US" sz="1400" dirty="0" err="1" smtClean="0">
                <a:latin typeface="Comic Sans MS" panose="030F0702030302020204" pitchFamily="66" charset="0"/>
              </a:rPr>
              <a:t>nf</a:t>
            </a:r>
            <a:r>
              <a:rPr lang="en-US" sz="1400" dirty="0" smtClean="0">
                <a:latin typeface="Comic Sans MS" panose="030F0702030302020204" pitchFamily="66" charset="0"/>
              </a:rPr>
              <a:t>. CV</a:t>
            </a:r>
          </a:p>
          <a:p>
            <a:pPr marL="182563" indent="-182563">
              <a:buFont typeface="Arial" panose="020B0604020202020204" pitchFamily="34" charset="0"/>
              <a:buChar char="•"/>
            </a:pPr>
            <a:r>
              <a:rPr lang="en-US" sz="1400" dirty="0" err="1" smtClean="0">
                <a:latin typeface="Comic Sans MS" panose="030F0702030302020204" pitchFamily="66" charset="0"/>
              </a:rPr>
              <a:t>Aumento</a:t>
            </a:r>
            <a:r>
              <a:rPr lang="en-US" sz="1400" dirty="0" smtClean="0">
                <a:latin typeface="Comic Sans MS" panose="030F0702030302020204" pitchFamily="66" charset="0"/>
              </a:rPr>
              <a:t> </a:t>
            </a:r>
            <a:r>
              <a:rPr lang="en-US" sz="1400" dirty="0" err="1" smtClean="0">
                <a:latin typeface="Comic Sans MS" panose="030F0702030302020204" pitchFamily="66" charset="0"/>
              </a:rPr>
              <a:t>TNF</a:t>
            </a:r>
            <a:r>
              <a:rPr lang="en-US" sz="1400" dirty="0" err="1" smtClean="0">
                <a:latin typeface="Symbol" panose="05050102010706020507" pitchFamily="18" charset="2"/>
              </a:rPr>
              <a:t>a</a:t>
            </a:r>
            <a:r>
              <a:rPr lang="en-US" sz="1400" dirty="0" smtClean="0">
                <a:latin typeface="Comic Sans MS" panose="030F0702030302020204" pitchFamily="66" charset="0"/>
              </a:rPr>
              <a:t>, IL6</a:t>
            </a:r>
          </a:p>
        </p:txBody>
      </p:sp>
      <p:sp>
        <p:nvSpPr>
          <p:cNvPr id="18" name="Rectángulo redondeado 17"/>
          <p:cNvSpPr/>
          <p:nvPr/>
        </p:nvSpPr>
        <p:spPr>
          <a:xfrm>
            <a:off x="4870136" y="0"/>
            <a:ext cx="3657418" cy="170080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4999162" y="115759"/>
            <a:ext cx="3863508" cy="1585049"/>
          </a:xfrm>
          <a:prstGeom prst="rect">
            <a:avLst/>
          </a:prstGeom>
          <a:solidFill>
            <a:srgbClr val="FF66CC"/>
          </a:solidFill>
        </p:spPr>
        <p:txBody>
          <a:bodyPr wrap="square">
            <a:spAutoFit/>
          </a:bodyPr>
          <a:lstStyle/>
          <a:p>
            <a:r>
              <a:rPr lang="en-US" dirty="0" smtClean="0">
                <a:effectLst>
                  <a:outerShdw blurRad="38100" dist="38100" dir="2700000" algn="tl">
                    <a:srgbClr val="000000">
                      <a:alpha val="43137"/>
                    </a:srgbClr>
                  </a:outerShdw>
                </a:effectLst>
                <a:latin typeface="Comic Sans MS" panose="030F0702030302020204" pitchFamily="66" charset="0"/>
              </a:rPr>
              <a:t>Alta Resistina </a:t>
            </a:r>
            <a:r>
              <a:rPr lang="en-US" sz="1600" dirty="0" err="1" smtClean="0">
                <a:latin typeface="Comic Sans MS" panose="030F0702030302020204" pitchFamily="66" charset="0"/>
              </a:rPr>
              <a:t>asociada</a:t>
            </a:r>
            <a:r>
              <a:rPr lang="en-US" sz="1600" dirty="0">
                <a:latin typeface="Comic Sans MS" panose="030F0702030302020204" pitchFamily="66" charset="0"/>
              </a:rPr>
              <a:t> </a:t>
            </a:r>
            <a:r>
              <a:rPr lang="en-US" sz="1600" dirty="0" smtClean="0">
                <a:latin typeface="Comic Sans MS" panose="030F0702030302020204" pitchFamily="66" charset="0"/>
              </a:rPr>
              <a:t>con:</a:t>
            </a:r>
          </a:p>
          <a:p>
            <a:endParaRPr lang="en-US" sz="900" dirty="0" smtClean="0">
              <a:latin typeface="Comic Sans MS" panose="030F0702030302020204" pitchFamily="66" charset="0"/>
            </a:endParaRPr>
          </a:p>
          <a:p>
            <a:pPr marL="182563" indent="-182563">
              <a:buFont typeface="Arial" panose="020B0604020202020204" pitchFamily="34" charset="0"/>
              <a:buChar char="•"/>
            </a:pPr>
            <a:r>
              <a:rPr lang="en-US" sz="1400" dirty="0" smtClean="0">
                <a:latin typeface="Comic Sans MS" panose="030F0702030302020204" pitchFamily="66" charset="0"/>
              </a:rPr>
              <a:t>Resistencia a </a:t>
            </a:r>
            <a:r>
              <a:rPr lang="en-US" sz="1400" dirty="0" err="1">
                <a:latin typeface="Comic Sans MS" panose="030F0702030302020204" pitchFamily="66" charset="0"/>
              </a:rPr>
              <a:t>I</a:t>
            </a:r>
            <a:r>
              <a:rPr lang="en-US" sz="1400" dirty="0" err="1" smtClean="0">
                <a:latin typeface="Comic Sans MS" panose="030F0702030302020204" pitchFamily="66" charset="0"/>
              </a:rPr>
              <a:t>nsulina</a:t>
            </a:r>
            <a:r>
              <a:rPr lang="en-US" sz="1400" dirty="0" smtClean="0">
                <a:latin typeface="Comic Sans MS" panose="030F0702030302020204" pitchFamily="66" charset="0"/>
              </a:rPr>
              <a:t>, </a:t>
            </a:r>
            <a:r>
              <a:rPr lang="en-US" sz="1400" dirty="0" err="1">
                <a:latin typeface="Comic Sans MS" panose="030F0702030302020204" pitchFamily="66" charset="0"/>
              </a:rPr>
              <a:t>O</a:t>
            </a:r>
            <a:r>
              <a:rPr lang="en-US" sz="1400" dirty="0" err="1" smtClean="0">
                <a:latin typeface="Comic Sans MS" panose="030F0702030302020204" pitchFamily="66" charset="0"/>
              </a:rPr>
              <a:t>besidad</a:t>
            </a:r>
            <a:r>
              <a:rPr lang="en-US" sz="1400" dirty="0" smtClean="0">
                <a:latin typeface="Comic Sans MS" panose="030F0702030302020204" pitchFamily="66" charset="0"/>
              </a:rPr>
              <a:t> visceral</a:t>
            </a:r>
          </a:p>
          <a:p>
            <a:pPr marL="182563" indent="-182563">
              <a:buFont typeface="Arial" panose="020B0604020202020204" pitchFamily="34" charset="0"/>
              <a:buChar char="•"/>
            </a:pPr>
            <a:r>
              <a:rPr lang="en-US" sz="1400" dirty="0" err="1" smtClean="0">
                <a:latin typeface="Comic Sans MS" panose="030F0702030302020204" pitchFamily="66" charset="0"/>
              </a:rPr>
              <a:t>Inflamación</a:t>
            </a:r>
            <a:endParaRPr lang="en-US" sz="1400" dirty="0" smtClean="0">
              <a:latin typeface="Comic Sans MS" panose="030F0702030302020204" pitchFamily="66" charset="0"/>
            </a:endParaRPr>
          </a:p>
          <a:p>
            <a:pPr marL="182563" indent="-182563">
              <a:buFont typeface="Arial" panose="020B0604020202020204" pitchFamily="34" charset="0"/>
              <a:buChar char="•"/>
            </a:pPr>
            <a:r>
              <a:rPr lang="en-US" sz="1400" dirty="0" err="1" smtClean="0">
                <a:latin typeface="Comic Sans MS" panose="030F0702030302020204" pitchFamily="66" charset="0"/>
              </a:rPr>
              <a:t>Disfunción</a:t>
            </a:r>
            <a:r>
              <a:rPr lang="en-US" sz="1400" dirty="0" smtClean="0">
                <a:latin typeface="Comic Sans MS" panose="030F0702030302020204" pitchFamily="66" charset="0"/>
              </a:rPr>
              <a:t> endothelial</a:t>
            </a:r>
          </a:p>
          <a:p>
            <a:pPr marL="182563" indent="-182563">
              <a:buFont typeface="Arial" panose="020B0604020202020204" pitchFamily="34" charset="0"/>
              <a:buChar char="•"/>
            </a:pPr>
            <a:r>
              <a:rPr lang="en-US" sz="1400" dirty="0" err="1">
                <a:latin typeface="Comic Sans MS" panose="030F0702030302020204" pitchFamily="66" charset="0"/>
              </a:rPr>
              <a:t>A</a:t>
            </a:r>
            <a:r>
              <a:rPr lang="en-US" sz="1400" dirty="0" err="1" smtClean="0">
                <a:latin typeface="Comic Sans MS" panose="030F0702030302020204" pitchFamily="66" charset="0"/>
              </a:rPr>
              <a:t>teroesclerosis</a:t>
            </a:r>
            <a:r>
              <a:rPr lang="en-US" sz="1400" dirty="0" smtClean="0">
                <a:latin typeface="Comic Sans MS" panose="030F0702030302020204" pitchFamily="66" charset="0"/>
              </a:rPr>
              <a:t>, </a:t>
            </a:r>
            <a:r>
              <a:rPr lang="en-US" sz="1400" dirty="0" err="1" smtClean="0">
                <a:latin typeface="Comic Sans MS" panose="030F0702030302020204" pitchFamily="66" charset="0"/>
              </a:rPr>
              <a:t>enf</a:t>
            </a:r>
            <a:r>
              <a:rPr lang="en-US" sz="1400" dirty="0" smtClean="0">
                <a:latin typeface="Comic Sans MS" panose="030F0702030302020204" pitchFamily="66" charset="0"/>
              </a:rPr>
              <a:t>. </a:t>
            </a:r>
            <a:r>
              <a:rPr lang="en-US" sz="1400" dirty="0" err="1" smtClean="0">
                <a:latin typeface="Comic Sans MS" panose="030F0702030302020204" pitchFamily="66" charset="0"/>
              </a:rPr>
              <a:t>coronaria</a:t>
            </a:r>
            <a:endParaRPr lang="en-US" sz="1400" dirty="0" smtClean="0">
              <a:latin typeface="Comic Sans MS" panose="030F0702030302020204" pitchFamily="66" charset="0"/>
            </a:endParaRPr>
          </a:p>
          <a:p>
            <a:pPr marL="182563" indent="-182563">
              <a:buFont typeface="Arial" panose="020B0604020202020204" pitchFamily="34" charset="0"/>
              <a:buChar char="•"/>
            </a:pPr>
            <a:r>
              <a:rPr lang="en-US" sz="1400" dirty="0" err="1" smtClean="0">
                <a:latin typeface="Comic Sans MS" panose="030F0702030302020204" pitchFamily="66" charset="0"/>
              </a:rPr>
              <a:t>Aumento</a:t>
            </a:r>
            <a:r>
              <a:rPr lang="en-US" sz="1400" dirty="0" smtClean="0">
                <a:latin typeface="Comic Sans MS" panose="030F0702030302020204" pitchFamily="66" charset="0"/>
              </a:rPr>
              <a:t> </a:t>
            </a:r>
            <a:r>
              <a:rPr lang="en-US" sz="1400" dirty="0" err="1" smtClean="0">
                <a:latin typeface="Comic Sans MS" panose="030F0702030302020204" pitchFamily="66" charset="0"/>
              </a:rPr>
              <a:t>TNF</a:t>
            </a:r>
            <a:r>
              <a:rPr lang="en-US" sz="1400" dirty="0" err="1" smtClean="0">
                <a:latin typeface="Symbol" panose="05050102010706020507" pitchFamily="18" charset="2"/>
              </a:rPr>
              <a:t>a</a:t>
            </a:r>
            <a:r>
              <a:rPr lang="en-US" sz="1400" dirty="0" smtClean="0">
                <a:latin typeface="Comic Sans MS" panose="030F0702030302020204" pitchFamily="66" charset="0"/>
              </a:rPr>
              <a:t>, IL6</a:t>
            </a:r>
          </a:p>
        </p:txBody>
      </p:sp>
      <p:sp>
        <p:nvSpPr>
          <p:cNvPr id="19" name="Rectángulo redondeado 18"/>
          <p:cNvSpPr/>
          <p:nvPr/>
        </p:nvSpPr>
        <p:spPr>
          <a:xfrm>
            <a:off x="755576" y="4374396"/>
            <a:ext cx="3672408" cy="172885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827584" y="4381309"/>
            <a:ext cx="3528392" cy="1492716"/>
          </a:xfrm>
          <a:prstGeom prst="rect">
            <a:avLst/>
          </a:prstGeom>
          <a:solidFill>
            <a:srgbClr val="CC99FF"/>
          </a:solidFill>
        </p:spPr>
        <p:txBody>
          <a:bodyPr wrap="square">
            <a:spAutoFit/>
          </a:bodyPr>
          <a:lstStyle/>
          <a:p>
            <a:r>
              <a:rPr lang="en-US" dirty="0" smtClean="0">
                <a:effectLst>
                  <a:outerShdw blurRad="38100" dist="38100" dir="2700000" algn="tl">
                    <a:srgbClr val="000000">
                      <a:alpha val="43137"/>
                    </a:srgbClr>
                  </a:outerShdw>
                </a:effectLst>
                <a:latin typeface="Comic Sans MS" panose="030F0702030302020204" pitchFamily="66" charset="0"/>
              </a:rPr>
              <a:t>Alta RBP4 </a:t>
            </a:r>
            <a:r>
              <a:rPr lang="en-US" sz="1600" dirty="0" err="1" smtClean="0">
                <a:latin typeface="Comic Sans MS" panose="030F0702030302020204" pitchFamily="66" charset="0"/>
              </a:rPr>
              <a:t>asociada</a:t>
            </a:r>
            <a:r>
              <a:rPr lang="en-US" sz="1600" dirty="0">
                <a:latin typeface="Comic Sans MS" panose="030F0702030302020204" pitchFamily="66" charset="0"/>
              </a:rPr>
              <a:t> </a:t>
            </a:r>
            <a:r>
              <a:rPr lang="en-US" sz="1600" dirty="0" smtClean="0">
                <a:latin typeface="Comic Sans MS" panose="030F0702030302020204" pitchFamily="66" charset="0"/>
              </a:rPr>
              <a:t>con:</a:t>
            </a:r>
          </a:p>
          <a:p>
            <a:endParaRPr lang="en-US" sz="900" dirty="0" smtClean="0">
              <a:latin typeface="Comic Sans MS" panose="030F0702030302020204" pitchFamily="66" charset="0"/>
            </a:endParaRPr>
          </a:p>
          <a:p>
            <a:pPr marL="182563" indent="-182563">
              <a:buFont typeface="Arial" panose="020B0604020202020204" pitchFamily="34" charset="0"/>
              <a:buChar char="•"/>
            </a:pPr>
            <a:r>
              <a:rPr lang="en-US" sz="1600" dirty="0" smtClean="0">
                <a:latin typeface="Comic Sans MS" panose="030F0702030302020204" pitchFamily="66" charset="0"/>
              </a:rPr>
              <a:t>Resistencia a </a:t>
            </a:r>
            <a:r>
              <a:rPr lang="en-US" sz="1600" dirty="0" err="1" smtClean="0">
                <a:latin typeface="Comic Sans MS" panose="030F0702030302020204" pitchFamily="66" charset="0"/>
              </a:rPr>
              <a:t>insulina</a:t>
            </a:r>
            <a:r>
              <a:rPr lang="en-US" sz="1600" dirty="0" smtClean="0">
                <a:latin typeface="Comic Sans MS" panose="030F0702030302020204" pitchFamily="66" charset="0"/>
              </a:rPr>
              <a:t>, </a:t>
            </a:r>
            <a:r>
              <a:rPr lang="en-US" sz="1600" dirty="0" err="1">
                <a:latin typeface="Comic Sans MS" panose="030F0702030302020204" pitchFamily="66" charset="0"/>
              </a:rPr>
              <a:t>O</a:t>
            </a:r>
            <a:r>
              <a:rPr lang="en-US" sz="1600" dirty="0" err="1" smtClean="0">
                <a:latin typeface="Comic Sans MS" panose="030F0702030302020204" pitchFamily="66" charset="0"/>
              </a:rPr>
              <a:t>besidad</a:t>
            </a:r>
            <a:r>
              <a:rPr lang="en-US" sz="1600" dirty="0" smtClean="0">
                <a:latin typeface="Comic Sans MS" panose="030F0702030302020204" pitchFamily="66" charset="0"/>
              </a:rPr>
              <a:t>, </a:t>
            </a:r>
            <a:r>
              <a:rPr lang="en-US" sz="1600" dirty="0" err="1">
                <a:latin typeface="Comic Sans MS" panose="030F0702030302020204" pitchFamily="66" charset="0"/>
              </a:rPr>
              <a:t>H</a:t>
            </a:r>
            <a:r>
              <a:rPr lang="en-US" sz="1600" dirty="0" err="1" smtClean="0">
                <a:latin typeface="Comic Sans MS" panose="030F0702030302020204" pitchFamily="66" charset="0"/>
              </a:rPr>
              <a:t>ipertensión</a:t>
            </a:r>
            <a:r>
              <a:rPr lang="en-US" sz="1600" dirty="0" smtClean="0">
                <a:latin typeface="Comic Sans MS" panose="030F0702030302020204" pitchFamily="66" charset="0"/>
              </a:rPr>
              <a:t> </a:t>
            </a:r>
          </a:p>
          <a:p>
            <a:pPr marL="182563" indent="-182563">
              <a:buFont typeface="Arial" panose="020B0604020202020204" pitchFamily="34" charset="0"/>
              <a:buChar char="•"/>
            </a:pPr>
            <a:r>
              <a:rPr lang="en-US" sz="1600" dirty="0" smtClean="0">
                <a:latin typeface="Comic Sans MS" panose="030F0702030302020204" pitchFamily="66" charset="0"/>
              </a:rPr>
              <a:t>S. </a:t>
            </a:r>
            <a:r>
              <a:rPr lang="en-US" sz="1600" dirty="0" err="1" smtClean="0">
                <a:latin typeface="Comic Sans MS" panose="030F0702030302020204" pitchFamily="66" charset="0"/>
              </a:rPr>
              <a:t>metabólico</a:t>
            </a:r>
            <a:endParaRPr lang="en-US" sz="1600" dirty="0" smtClean="0">
              <a:latin typeface="Comic Sans MS" panose="030F0702030302020204" pitchFamily="66" charset="0"/>
            </a:endParaRPr>
          </a:p>
          <a:p>
            <a:pPr marL="182563" indent="-182563">
              <a:buFont typeface="Arial" panose="020B0604020202020204" pitchFamily="34" charset="0"/>
              <a:buChar char="•"/>
            </a:pPr>
            <a:r>
              <a:rPr lang="en-US" sz="1600" dirty="0" err="1">
                <a:latin typeface="Comic Sans MS" panose="030F0702030302020204" pitchFamily="66" charset="0"/>
              </a:rPr>
              <a:t>A</a:t>
            </a:r>
            <a:r>
              <a:rPr lang="en-US" sz="1600" dirty="0" err="1" smtClean="0">
                <a:latin typeface="Comic Sans MS" panose="030F0702030302020204" pitchFamily="66" charset="0"/>
              </a:rPr>
              <a:t>teroesclerosis</a:t>
            </a:r>
            <a:r>
              <a:rPr lang="en-US" sz="1600" dirty="0" smtClean="0">
                <a:latin typeface="Comic Sans MS" panose="030F0702030302020204" pitchFamily="66" charset="0"/>
              </a:rPr>
              <a:t>, </a:t>
            </a:r>
            <a:r>
              <a:rPr lang="en-US" sz="1600" dirty="0" err="1">
                <a:latin typeface="Comic Sans MS" panose="030F0702030302020204" pitchFamily="66" charset="0"/>
              </a:rPr>
              <a:t>E</a:t>
            </a:r>
            <a:r>
              <a:rPr lang="en-US" sz="1600" dirty="0" err="1" smtClean="0">
                <a:latin typeface="Comic Sans MS" panose="030F0702030302020204" pitchFamily="66" charset="0"/>
              </a:rPr>
              <a:t>nf</a:t>
            </a:r>
            <a:r>
              <a:rPr lang="en-US" sz="1600" dirty="0" smtClean="0">
                <a:latin typeface="Comic Sans MS" panose="030F0702030302020204" pitchFamily="66" charset="0"/>
              </a:rPr>
              <a:t>. </a:t>
            </a:r>
            <a:r>
              <a:rPr lang="en-US" sz="1600" dirty="0" err="1" smtClean="0">
                <a:latin typeface="Comic Sans MS" panose="030F0702030302020204" pitchFamily="66" charset="0"/>
              </a:rPr>
              <a:t>coronaria</a:t>
            </a:r>
            <a:endParaRPr lang="en-US" sz="1600" dirty="0" smtClean="0">
              <a:latin typeface="Comic Sans MS" panose="030F0702030302020204" pitchFamily="66" charset="0"/>
            </a:endParaRPr>
          </a:p>
        </p:txBody>
      </p:sp>
      <p:sp>
        <p:nvSpPr>
          <p:cNvPr id="20" name="Rectángulo redondeado 19"/>
          <p:cNvSpPr/>
          <p:nvPr/>
        </p:nvSpPr>
        <p:spPr>
          <a:xfrm>
            <a:off x="4713573" y="4422223"/>
            <a:ext cx="3813981" cy="156041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Rectángulo 15"/>
          <p:cNvSpPr/>
          <p:nvPr/>
        </p:nvSpPr>
        <p:spPr>
          <a:xfrm>
            <a:off x="5101568" y="4430481"/>
            <a:ext cx="3194554" cy="1492716"/>
          </a:xfrm>
          <a:prstGeom prst="rect">
            <a:avLst/>
          </a:prstGeom>
          <a:solidFill>
            <a:srgbClr val="33CCCC"/>
          </a:solidFill>
        </p:spPr>
        <p:txBody>
          <a:bodyPr wrap="square">
            <a:spAutoFit/>
          </a:bodyPr>
          <a:lstStyle/>
          <a:p>
            <a:r>
              <a:rPr lang="en-US" dirty="0" smtClean="0">
                <a:effectLst>
                  <a:outerShdw blurRad="38100" dist="38100" dir="2700000" algn="tl">
                    <a:srgbClr val="000000">
                      <a:alpha val="43137"/>
                    </a:srgbClr>
                  </a:outerShdw>
                </a:effectLst>
                <a:latin typeface="Comic Sans MS" panose="030F0702030302020204" pitchFamily="66" charset="0"/>
              </a:rPr>
              <a:t>Alta C1QTNF5 </a:t>
            </a:r>
            <a:r>
              <a:rPr lang="en-US" sz="1600" dirty="0" err="1" smtClean="0">
                <a:latin typeface="Comic Sans MS" panose="030F0702030302020204" pitchFamily="66" charset="0"/>
              </a:rPr>
              <a:t>asociada</a:t>
            </a:r>
            <a:r>
              <a:rPr lang="en-US" sz="1600" dirty="0">
                <a:latin typeface="Comic Sans MS" panose="030F0702030302020204" pitchFamily="66" charset="0"/>
              </a:rPr>
              <a:t> </a:t>
            </a:r>
            <a:r>
              <a:rPr lang="en-US" sz="1600" dirty="0" smtClean="0">
                <a:latin typeface="Comic Sans MS" panose="030F0702030302020204" pitchFamily="66" charset="0"/>
              </a:rPr>
              <a:t>con:</a:t>
            </a:r>
          </a:p>
          <a:p>
            <a:endParaRPr lang="en-US" sz="900" dirty="0" smtClean="0">
              <a:latin typeface="Comic Sans MS" panose="030F0702030302020204" pitchFamily="66" charset="0"/>
            </a:endParaRPr>
          </a:p>
          <a:p>
            <a:pPr marL="182563" indent="-182563">
              <a:buFont typeface="Arial" panose="020B0604020202020204" pitchFamily="34" charset="0"/>
              <a:buChar char="•"/>
            </a:pPr>
            <a:r>
              <a:rPr lang="en-US" sz="1600" dirty="0" smtClean="0">
                <a:latin typeface="Comic Sans MS" panose="030F0702030302020204" pitchFamily="66" charset="0"/>
              </a:rPr>
              <a:t>Resistencia a </a:t>
            </a:r>
            <a:r>
              <a:rPr lang="en-US" sz="1600" dirty="0" err="1" smtClean="0">
                <a:latin typeface="Comic Sans MS" panose="030F0702030302020204" pitchFamily="66" charset="0"/>
              </a:rPr>
              <a:t>insulina</a:t>
            </a:r>
            <a:r>
              <a:rPr lang="en-US" sz="1600" dirty="0" smtClean="0">
                <a:latin typeface="Comic Sans MS" panose="030F0702030302020204" pitchFamily="66" charset="0"/>
              </a:rPr>
              <a:t>, </a:t>
            </a:r>
          </a:p>
          <a:p>
            <a:pPr marL="182563" indent="-182563">
              <a:buFont typeface="Arial" panose="020B0604020202020204" pitchFamily="34" charset="0"/>
              <a:buChar char="•"/>
            </a:pPr>
            <a:r>
              <a:rPr lang="en-US" sz="1600" dirty="0" err="1">
                <a:latin typeface="Comic Sans MS" panose="030F0702030302020204" pitchFamily="66" charset="0"/>
              </a:rPr>
              <a:t>O</a:t>
            </a:r>
            <a:r>
              <a:rPr lang="en-US" sz="1600" dirty="0" err="1" smtClean="0">
                <a:latin typeface="Comic Sans MS" panose="030F0702030302020204" pitchFamily="66" charset="0"/>
              </a:rPr>
              <a:t>besidad</a:t>
            </a:r>
            <a:r>
              <a:rPr lang="en-US" sz="1600" dirty="0" smtClean="0">
                <a:latin typeface="Comic Sans MS" panose="030F0702030302020204" pitchFamily="66" charset="0"/>
              </a:rPr>
              <a:t> </a:t>
            </a:r>
          </a:p>
          <a:p>
            <a:pPr marL="182563" indent="-182563">
              <a:buFont typeface="Arial" panose="020B0604020202020204" pitchFamily="34" charset="0"/>
              <a:buChar char="•"/>
            </a:pPr>
            <a:r>
              <a:rPr lang="en-US" sz="1600" dirty="0" smtClean="0">
                <a:latin typeface="Comic Sans MS" panose="030F0702030302020204" pitchFamily="66" charset="0"/>
              </a:rPr>
              <a:t>Diabetes</a:t>
            </a:r>
          </a:p>
          <a:p>
            <a:pPr marL="182563" indent="-182563">
              <a:buFont typeface="Arial" panose="020B0604020202020204" pitchFamily="34" charset="0"/>
              <a:buChar char="•"/>
            </a:pPr>
            <a:r>
              <a:rPr lang="en-US" sz="1600" dirty="0" err="1" smtClean="0">
                <a:latin typeface="Comic Sans MS" panose="030F0702030302020204" pitchFamily="66" charset="0"/>
              </a:rPr>
              <a:t>Disfunción</a:t>
            </a:r>
            <a:r>
              <a:rPr lang="en-US" sz="1600" dirty="0" smtClean="0">
                <a:latin typeface="Comic Sans MS" panose="030F0702030302020204" pitchFamily="66" charset="0"/>
              </a:rPr>
              <a:t> </a:t>
            </a:r>
            <a:r>
              <a:rPr lang="en-US" sz="1600" dirty="0" err="1" smtClean="0">
                <a:latin typeface="Comic Sans MS" panose="030F0702030302020204" pitchFamily="66" charset="0"/>
              </a:rPr>
              <a:t>mitocondrial</a:t>
            </a:r>
            <a:endParaRPr lang="en-US" sz="1600" dirty="0" smtClean="0">
              <a:latin typeface="Comic Sans MS" panose="030F0702030302020204" pitchFamily="66" charset="0"/>
            </a:endParaRPr>
          </a:p>
        </p:txBody>
      </p:sp>
    </p:spTree>
    <p:extLst>
      <p:ext uri="{BB962C8B-B14F-4D97-AF65-F5344CB8AC3E}">
        <p14:creationId xmlns:p14="http://schemas.microsoft.com/office/powerpoint/2010/main" val="1763714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2" grpId="0" animBg="1"/>
      <p:bldP spid="13" grpId="0" animBg="1"/>
      <p:bldP spid="14" grpId="0" animBg="1"/>
      <p:bldP spid="15" grpId="0" animBg="1"/>
      <p:bldP spid="16"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CuadroTexto"/>
          <p:cNvSpPr txBox="1"/>
          <p:nvPr/>
        </p:nvSpPr>
        <p:spPr>
          <a:xfrm>
            <a:off x="6876256" y="6611054"/>
            <a:ext cx="2165978" cy="230832"/>
          </a:xfrm>
          <a:prstGeom prst="rect">
            <a:avLst/>
          </a:prstGeom>
          <a:noFill/>
        </p:spPr>
        <p:txBody>
          <a:bodyPr wrap="none" rtlCol="0">
            <a:spAutoFit/>
          </a:bodyPr>
          <a:lstStyle/>
          <a:p>
            <a:r>
              <a:rPr lang="es-VE" sz="9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Rectángulo 4"/>
          <p:cNvSpPr/>
          <p:nvPr/>
        </p:nvSpPr>
        <p:spPr>
          <a:xfrm>
            <a:off x="2097151" y="6279285"/>
            <a:ext cx="4299575" cy="246221"/>
          </a:xfrm>
          <a:prstGeom prst="rect">
            <a:avLst/>
          </a:prstGeom>
        </p:spPr>
        <p:txBody>
          <a:bodyPr wrap="none">
            <a:spAutoFit/>
          </a:bodyPr>
          <a:lstStyle/>
          <a:p>
            <a:r>
              <a:rPr lang="es-VE" sz="1000" dirty="0" smtClean="0">
                <a:latin typeface="Times New Roman" panose="02020603050405020304" pitchFamily="18" charset="0"/>
                <a:cs typeface="Times New Roman" panose="02020603050405020304" pitchFamily="18" charset="0"/>
              </a:rPr>
              <a:t>T. </a:t>
            </a:r>
            <a:r>
              <a:rPr lang="es-VE" sz="1000" dirty="0" err="1" smtClean="0">
                <a:latin typeface="Times New Roman" panose="02020603050405020304" pitchFamily="18" charset="0"/>
                <a:cs typeface="Times New Roman" panose="02020603050405020304" pitchFamily="18" charset="0"/>
              </a:rPr>
              <a:t>Jess</a:t>
            </a:r>
            <a:r>
              <a:rPr lang="es-VE" sz="1000" dirty="0" smtClean="0">
                <a:latin typeface="Times New Roman" panose="02020603050405020304" pitchFamily="18" charset="0"/>
                <a:cs typeface="Times New Roman" panose="02020603050405020304" pitchFamily="18" charset="0"/>
              </a:rPr>
              <a:t>. </a:t>
            </a:r>
            <a:r>
              <a:rPr lang="es-VE" sz="1000" i="1" dirty="0" smtClean="0">
                <a:latin typeface="Times New Roman" panose="02020603050405020304" pitchFamily="18" charset="0"/>
                <a:cs typeface="Times New Roman" panose="02020603050405020304" pitchFamily="18" charset="0"/>
              </a:rPr>
              <a:t>Microbiota</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Antibiotics</a:t>
            </a:r>
            <a:r>
              <a:rPr lang="es-VE" sz="1000" i="1" dirty="0">
                <a:latin typeface="Times New Roman" panose="02020603050405020304" pitchFamily="18" charset="0"/>
                <a:cs typeface="Times New Roman" panose="02020603050405020304" pitchFamily="18" charset="0"/>
              </a:rPr>
              <a:t>, and </a:t>
            </a:r>
            <a:r>
              <a:rPr lang="es-VE" sz="1000" i="1" dirty="0" err="1" smtClean="0">
                <a:latin typeface="Times New Roman" panose="02020603050405020304" pitchFamily="18" charset="0"/>
                <a:cs typeface="Times New Roman" panose="02020603050405020304" pitchFamily="18" charset="0"/>
              </a:rPr>
              <a:t>Obesity</a:t>
            </a:r>
            <a:r>
              <a:rPr lang="es-VE" sz="1000" i="1" dirty="0" smtClean="0">
                <a:latin typeface="Times New Roman" panose="02020603050405020304" pitchFamily="18" charset="0"/>
                <a:cs typeface="Times New Roman" panose="02020603050405020304" pitchFamily="18" charset="0"/>
              </a:rPr>
              <a:t> . </a:t>
            </a:r>
            <a:r>
              <a:rPr lang="es-VE" sz="1000" dirty="0" smtClean="0">
                <a:latin typeface="Times New Roman" panose="02020603050405020304" pitchFamily="18" charset="0"/>
                <a:cs typeface="Times New Roman" panose="02020603050405020304" pitchFamily="18" charset="0"/>
              </a:rPr>
              <a:t>N </a:t>
            </a:r>
            <a:r>
              <a:rPr lang="es-VE" sz="1000" dirty="0" err="1">
                <a:latin typeface="Times New Roman" panose="02020603050405020304" pitchFamily="18" charset="0"/>
                <a:cs typeface="Times New Roman" panose="02020603050405020304" pitchFamily="18" charset="0"/>
              </a:rPr>
              <a:t>E</a:t>
            </a:r>
            <a:r>
              <a:rPr lang="es-VE" sz="1000" dirty="0" err="1" smtClean="0">
                <a:latin typeface="Times New Roman" panose="02020603050405020304" pitchFamily="18" charset="0"/>
                <a:cs typeface="Times New Roman" panose="02020603050405020304" pitchFamily="18" charset="0"/>
              </a:rPr>
              <a:t>ngl</a:t>
            </a:r>
            <a:r>
              <a:rPr lang="es-VE" sz="1000" dirty="0" smtClean="0">
                <a:latin typeface="Times New Roman" panose="02020603050405020304" pitchFamily="18" charset="0"/>
                <a:cs typeface="Times New Roman" panose="02020603050405020304" pitchFamily="18" charset="0"/>
              </a:rPr>
              <a:t> J </a:t>
            </a:r>
            <a:r>
              <a:rPr lang="es-VE" sz="1000" dirty="0" err="1" smtClean="0">
                <a:latin typeface="Times New Roman" panose="02020603050405020304" pitchFamily="18" charset="0"/>
                <a:cs typeface="Times New Roman" panose="02020603050405020304" pitchFamily="18" charset="0"/>
              </a:rPr>
              <a:t>Med</a:t>
            </a:r>
            <a:r>
              <a:rPr lang="es-VE" sz="1000" dirty="0" smtClean="0">
                <a:latin typeface="Times New Roman" panose="02020603050405020304" pitchFamily="18" charset="0"/>
                <a:cs typeface="Times New Roman" panose="02020603050405020304" pitchFamily="18" charset="0"/>
              </a:rPr>
              <a:t> 2014: 371;2526-28</a:t>
            </a:r>
            <a:endParaRPr lang="es-VE" sz="1000" dirty="0">
              <a:latin typeface="Times New Roman" panose="02020603050405020304" pitchFamily="18" charset="0"/>
              <a:cs typeface="Times New Roman" panose="02020603050405020304" pitchFamily="18" charset="0"/>
            </a:endParaRPr>
          </a:p>
        </p:txBody>
      </p:sp>
      <p:sp>
        <p:nvSpPr>
          <p:cNvPr id="7" name="Rectángulo 6"/>
          <p:cNvSpPr/>
          <p:nvPr/>
        </p:nvSpPr>
        <p:spPr>
          <a:xfrm>
            <a:off x="2015145" y="170432"/>
            <a:ext cx="5753153" cy="400110"/>
          </a:xfrm>
          <a:prstGeom prst="rect">
            <a:avLst/>
          </a:prstGeom>
          <a:solidFill>
            <a:schemeClr val="accent6">
              <a:lumMod val="40000"/>
              <a:lumOff val="60000"/>
            </a:schemeClr>
          </a:solidFill>
          <a:ln>
            <a:solidFill>
              <a:srgbClr val="0000FF"/>
            </a:solidFill>
          </a:ln>
        </p:spPr>
        <p:txBody>
          <a:bodyPr wrap="square">
            <a:spAutoFit/>
          </a:bodyPr>
          <a:lstStyle/>
          <a:p>
            <a:r>
              <a:rPr lang="en-US" sz="2000" dirty="0" err="1" smtClean="0">
                <a:latin typeface="Comic Sans MS" panose="030F0702030302020204" pitchFamily="66" charset="0"/>
              </a:rPr>
              <a:t>Tratamiento</a:t>
            </a:r>
            <a:r>
              <a:rPr lang="en-US" sz="2000" dirty="0" smtClean="0">
                <a:latin typeface="Comic Sans MS" panose="030F0702030302020204" pitchFamily="66" charset="0"/>
              </a:rPr>
              <a:t> </a:t>
            </a:r>
            <a:r>
              <a:rPr lang="en-US" sz="2000" dirty="0" err="1" smtClean="0">
                <a:latin typeface="Comic Sans MS" panose="030F0702030302020204" pitchFamily="66" charset="0"/>
              </a:rPr>
              <a:t>antibiótico</a:t>
            </a:r>
            <a:r>
              <a:rPr lang="en-US" sz="2000" dirty="0" smtClean="0">
                <a:latin typeface="Comic Sans MS" panose="030F0702030302020204" pitchFamily="66" charset="0"/>
              </a:rPr>
              <a:t> y </a:t>
            </a:r>
            <a:r>
              <a:rPr lang="en-US" sz="2000" dirty="0" err="1" smtClean="0">
                <a:latin typeface="Comic Sans MS" panose="030F0702030302020204" pitchFamily="66" charset="0"/>
              </a:rPr>
              <a:t>riesgo</a:t>
            </a:r>
            <a:r>
              <a:rPr lang="en-US" sz="2000" dirty="0" smtClean="0">
                <a:latin typeface="Comic Sans MS" panose="030F0702030302020204" pitchFamily="66" charset="0"/>
              </a:rPr>
              <a:t> de </a:t>
            </a:r>
            <a:r>
              <a:rPr lang="en-US" sz="2000" dirty="0" err="1">
                <a:latin typeface="Comic Sans MS" panose="030F0702030302020204" pitchFamily="66" charset="0"/>
              </a:rPr>
              <a:t>O</a:t>
            </a:r>
            <a:r>
              <a:rPr lang="en-US" sz="2000" dirty="0" err="1" smtClean="0">
                <a:latin typeface="Comic Sans MS" panose="030F0702030302020204" pitchFamily="66" charset="0"/>
              </a:rPr>
              <a:t>besidad</a:t>
            </a:r>
            <a:endParaRPr lang="es-VE" sz="20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6" y="625312"/>
            <a:ext cx="6364653" cy="5639083"/>
          </a:xfrm>
          <a:prstGeom prst="rect">
            <a:avLst/>
          </a:prstGeom>
        </p:spPr>
      </p:pic>
      <p:sp>
        <p:nvSpPr>
          <p:cNvPr id="3" name="Rectángulo 2"/>
          <p:cNvSpPr/>
          <p:nvPr/>
        </p:nvSpPr>
        <p:spPr>
          <a:xfrm>
            <a:off x="2146177" y="1018446"/>
            <a:ext cx="695437" cy="24973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1966022" y="840755"/>
            <a:ext cx="1056700" cy="400110"/>
          </a:xfrm>
          <a:prstGeom prst="rect">
            <a:avLst/>
          </a:prstGeom>
          <a:noFill/>
        </p:spPr>
        <p:txBody>
          <a:bodyPr wrap="none" rtlCol="0">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Control</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16" name="Rectángulo 15"/>
          <p:cNvSpPr/>
          <p:nvPr/>
        </p:nvSpPr>
        <p:spPr>
          <a:xfrm>
            <a:off x="2015146" y="2159092"/>
            <a:ext cx="875121" cy="1719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CuadroTexto 8"/>
          <p:cNvSpPr txBox="1"/>
          <p:nvPr/>
        </p:nvSpPr>
        <p:spPr>
          <a:xfrm>
            <a:off x="1533535" y="1992479"/>
            <a:ext cx="1702710" cy="307777"/>
          </a:xfrm>
          <a:prstGeom prst="rect">
            <a:avLst/>
          </a:prstGeom>
          <a:noFill/>
        </p:spPr>
        <p:txBody>
          <a:bodyPr wrap="none" rtlCol="0">
            <a:spAutoFit/>
          </a:bodyPr>
          <a:lstStyle/>
          <a:p>
            <a:r>
              <a:rPr lang="es-VE" sz="1400" dirty="0" smtClean="0">
                <a:latin typeface="Comic Sans MS" panose="030F0702030302020204" pitchFamily="66" charset="0"/>
              </a:rPr>
              <a:t>Microbiota normal</a:t>
            </a:r>
            <a:endParaRPr lang="es-VE" sz="1400" dirty="0">
              <a:latin typeface="Comic Sans MS" panose="030F0702030302020204" pitchFamily="66" charset="0"/>
            </a:endParaRPr>
          </a:p>
        </p:txBody>
      </p:sp>
      <p:sp>
        <p:nvSpPr>
          <p:cNvPr id="17" name="Rectángulo 16"/>
          <p:cNvSpPr/>
          <p:nvPr/>
        </p:nvSpPr>
        <p:spPr>
          <a:xfrm>
            <a:off x="5076057" y="2184590"/>
            <a:ext cx="1008112" cy="1625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CuadroTexto 12"/>
          <p:cNvSpPr txBox="1"/>
          <p:nvPr/>
        </p:nvSpPr>
        <p:spPr>
          <a:xfrm>
            <a:off x="4643438" y="2089559"/>
            <a:ext cx="1848583" cy="307777"/>
          </a:xfrm>
          <a:prstGeom prst="rect">
            <a:avLst/>
          </a:prstGeom>
          <a:noFill/>
        </p:spPr>
        <p:txBody>
          <a:bodyPr wrap="none" rtlCol="0">
            <a:spAutoFit/>
          </a:bodyPr>
          <a:lstStyle/>
          <a:p>
            <a:r>
              <a:rPr lang="es-VE" sz="1400" dirty="0" smtClean="0">
                <a:latin typeface="Comic Sans MS" panose="030F0702030302020204" pitchFamily="66" charset="0"/>
              </a:rPr>
              <a:t>Microbiota alterado</a:t>
            </a:r>
            <a:endParaRPr lang="es-VE" sz="1400" dirty="0">
              <a:latin typeface="Comic Sans MS" panose="030F0702030302020204" pitchFamily="66" charset="0"/>
            </a:endParaRPr>
          </a:p>
        </p:txBody>
      </p:sp>
      <p:sp>
        <p:nvSpPr>
          <p:cNvPr id="18" name="Rectángulo 17"/>
          <p:cNvSpPr/>
          <p:nvPr/>
        </p:nvSpPr>
        <p:spPr>
          <a:xfrm>
            <a:off x="3585095" y="4294262"/>
            <a:ext cx="1901373" cy="17597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CuadroTexto 13"/>
          <p:cNvSpPr txBox="1"/>
          <p:nvPr/>
        </p:nvSpPr>
        <p:spPr>
          <a:xfrm>
            <a:off x="3413774" y="4120637"/>
            <a:ext cx="2459328" cy="523220"/>
          </a:xfrm>
          <a:prstGeom prst="rect">
            <a:avLst/>
          </a:prstGeom>
          <a:noFill/>
        </p:spPr>
        <p:txBody>
          <a:bodyPr wrap="none" rtlCol="0">
            <a:spAutoFit/>
          </a:bodyPr>
          <a:lstStyle/>
          <a:p>
            <a:r>
              <a:rPr lang="es-VE" sz="1400" dirty="0" smtClean="0">
                <a:latin typeface="Comic Sans MS" panose="030F0702030302020204" pitchFamily="66" charset="0"/>
              </a:rPr>
              <a:t>Microbiota transferido a </a:t>
            </a:r>
          </a:p>
          <a:p>
            <a:r>
              <a:rPr lang="es-VE" sz="1400" dirty="0" smtClean="0">
                <a:latin typeface="Comic Sans MS" panose="030F0702030302020204" pitchFamily="66" charset="0"/>
              </a:rPr>
              <a:t>ratones libres de gérmenes</a:t>
            </a:r>
            <a:endParaRPr lang="es-VE" sz="1400" dirty="0">
              <a:latin typeface="Comic Sans MS" panose="030F0702030302020204" pitchFamily="66" charset="0"/>
            </a:endParaRPr>
          </a:p>
        </p:txBody>
      </p:sp>
      <p:sp>
        <p:nvSpPr>
          <p:cNvPr id="19" name="Rectángulo 18"/>
          <p:cNvSpPr/>
          <p:nvPr/>
        </p:nvSpPr>
        <p:spPr>
          <a:xfrm>
            <a:off x="3585095" y="5152650"/>
            <a:ext cx="2427065" cy="6068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3463429" y="4948222"/>
            <a:ext cx="2670395" cy="1015663"/>
          </a:xfrm>
          <a:prstGeom prst="rect">
            <a:avLst/>
          </a:prstGeom>
          <a:noFill/>
        </p:spPr>
        <p:txBody>
          <a:bodyPr wrap="square" rtlCol="0">
            <a:spAutoFit/>
          </a:bodyPr>
          <a:lstStyle/>
          <a:p>
            <a:r>
              <a:rPr lang="es-VE" sz="1200" dirty="0" smtClean="0">
                <a:latin typeface="Comic Sans MS" panose="030F0702030302020204" pitchFamily="66" charset="0"/>
              </a:rPr>
              <a:t>Ratones que recibieron microbiota alterado ganaron masa total y masa grasa a una tasa más rápida que los ratones que recibieron</a:t>
            </a:r>
          </a:p>
          <a:p>
            <a:r>
              <a:rPr lang="es-VE" sz="1200" dirty="0">
                <a:latin typeface="Comic Sans MS" panose="030F0702030302020204" pitchFamily="66" charset="0"/>
              </a:rPr>
              <a:t>m</a:t>
            </a:r>
            <a:r>
              <a:rPr lang="es-VE" sz="1200" dirty="0" smtClean="0">
                <a:latin typeface="Comic Sans MS" panose="030F0702030302020204" pitchFamily="66" charset="0"/>
              </a:rPr>
              <a:t>icrobiota normal</a:t>
            </a:r>
            <a:endParaRPr lang="es-VE" sz="1200" dirty="0">
              <a:latin typeface="Comic Sans MS" panose="030F0702030302020204" pitchFamily="66" charset="0"/>
            </a:endParaRPr>
          </a:p>
        </p:txBody>
      </p:sp>
      <p:sp>
        <p:nvSpPr>
          <p:cNvPr id="20" name="Rectángulo 19"/>
          <p:cNvSpPr/>
          <p:nvPr/>
        </p:nvSpPr>
        <p:spPr>
          <a:xfrm>
            <a:off x="4798626" y="801282"/>
            <a:ext cx="1573574" cy="1205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3839920" y="702663"/>
            <a:ext cx="3413114" cy="338554"/>
          </a:xfrm>
          <a:prstGeom prst="rect">
            <a:avLst/>
          </a:prstGeom>
          <a:noFill/>
        </p:spPr>
        <p:txBody>
          <a:bodyPr wrap="none" rtlCol="0">
            <a:spAutoFit/>
          </a:bodyPr>
          <a:lstStyle/>
          <a:p>
            <a:r>
              <a:rPr lang="es-VE" sz="1600" dirty="0" smtClean="0">
                <a:latin typeface="Comic Sans MS" panose="030F0702030302020204" pitchFamily="66" charset="0"/>
              </a:rPr>
              <a:t>Exposición a bajas dosis penicilina</a:t>
            </a:r>
            <a:endParaRPr lang="es-VE" sz="1600" dirty="0">
              <a:latin typeface="Comic Sans MS" panose="030F0702030302020204" pitchFamily="66" charset="0"/>
            </a:endParaRPr>
          </a:p>
        </p:txBody>
      </p:sp>
      <p:sp>
        <p:nvSpPr>
          <p:cNvPr id="21" name="Rectángulo 20"/>
          <p:cNvSpPr/>
          <p:nvPr/>
        </p:nvSpPr>
        <p:spPr>
          <a:xfrm>
            <a:off x="4139952" y="1095428"/>
            <a:ext cx="792088" cy="150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3653731" y="1056198"/>
            <a:ext cx="1585690" cy="307777"/>
          </a:xfrm>
          <a:prstGeom prst="rect">
            <a:avLst/>
          </a:prstGeom>
          <a:noFill/>
        </p:spPr>
        <p:txBody>
          <a:bodyPr wrap="none" rtlCol="0">
            <a:spAutoFit/>
          </a:bodyPr>
          <a:lstStyle/>
          <a:p>
            <a:r>
              <a:rPr lang="es-VE" sz="1400" dirty="0" smtClean="0">
                <a:latin typeface="Comic Sans MS" panose="030F0702030302020204" pitchFamily="66" charset="0"/>
              </a:rPr>
              <a:t>Después destete</a:t>
            </a:r>
            <a:endParaRPr lang="es-VE" sz="1400" dirty="0">
              <a:latin typeface="Comic Sans MS" panose="030F0702030302020204" pitchFamily="66" charset="0"/>
            </a:endParaRPr>
          </a:p>
        </p:txBody>
      </p:sp>
      <p:sp>
        <p:nvSpPr>
          <p:cNvPr id="22" name="Rectángulo 21"/>
          <p:cNvSpPr/>
          <p:nvPr/>
        </p:nvSpPr>
        <p:spPr>
          <a:xfrm>
            <a:off x="6012160" y="1007351"/>
            <a:ext cx="1240874" cy="2579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CuadroTexto 11"/>
          <p:cNvSpPr txBox="1"/>
          <p:nvPr/>
        </p:nvSpPr>
        <p:spPr>
          <a:xfrm>
            <a:off x="5810897" y="939703"/>
            <a:ext cx="1643399" cy="461665"/>
          </a:xfrm>
          <a:prstGeom prst="rect">
            <a:avLst/>
          </a:prstGeom>
          <a:noFill/>
        </p:spPr>
        <p:txBody>
          <a:bodyPr wrap="none" rtlCol="0">
            <a:spAutoFit/>
          </a:bodyPr>
          <a:lstStyle/>
          <a:p>
            <a:r>
              <a:rPr lang="es-VE" sz="1200" dirty="0" smtClean="0">
                <a:latin typeface="Comic Sans MS" panose="030F0702030302020204" pitchFamily="66" charset="0"/>
              </a:rPr>
              <a:t>Madre expuesta y </a:t>
            </a:r>
          </a:p>
          <a:p>
            <a:r>
              <a:rPr lang="es-VE" sz="1200" dirty="0" smtClean="0">
                <a:latin typeface="Comic Sans MS" panose="030F0702030302020204" pitchFamily="66" charset="0"/>
              </a:rPr>
              <a:t>a través del destete</a:t>
            </a:r>
            <a:endParaRPr lang="es-VE" sz="1200" dirty="0">
              <a:latin typeface="Comic Sans MS" panose="030F0702030302020204" pitchFamily="66" charset="0"/>
            </a:endParaRPr>
          </a:p>
        </p:txBody>
      </p:sp>
      <p:sp>
        <p:nvSpPr>
          <p:cNvPr id="23"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24" name="4 CuadroTexto"/>
          <p:cNvSpPr txBox="1"/>
          <p:nvPr/>
        </p:nvSpPr>
        <p:spPr>
          <a:xfrm>
            <a:off x="179512" y="541635"/>
            <a:ext cx="1368152"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latin typeface="Comic Sans MS" pitchFamily="66" charset="0"/>
              </a:rPr>
              <a:t>Microbiota y </a:t>
            </a:r>
            <a:r>
              <a:rPr lang="es-VE" sz="1200" dirty="0" err="1" smtClean="0">
                <a:latin typeface="Comic Sans MS" pitchFamily="66" charset="0"/>
              </a:rPr>
              <a:t>Enf</a:t>
            </a:r>
            <a:r>
              <a:rPr lang="es-VE" sz="1200" dirty="0" smtClean="0">
                <a:latin typeface="Comic Sans MS" pitchFamily="66" charset="0"/>
              </a:rPr>
              <a:t>. Metabólica </a:t>
            </a:r>
          </a:p>
        </p:txBody>
      </p:sp>
      <p:sp>
        <p:nvSpPr>
          <p:cNvPr id="25" name="4 CuadroTexto"/>
          <p:cNvSpPr txBox="1"/>
          <p:nvPr/>
        </p:nvSpPr>
        <p:spPr>
          <a:xfrm>
            <a:off x="170653" y="1136307"/>
            <a:ext cx="983251" cy="523220"/>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effectLst>
                  <a:outerShdw blurRad="38100" dist="38100" dir="2700000" algn="tl">
                    <a:srgbClr val="000000">
                      <a:alpha val="43137"/>
                    </a:srgbClr>
                  </a:outerShdw>
                </a:effectLst>
                <a:latin typeface="Comic Sans MS" pitchFamily="66" charset="0"/>
              </a:rPr>
              <a:t>Obesidad</a:t>
            </a:r>
          </a:p>
          <a:p>
            <a:r>
              <a:rPr lang="es-VE" sz="1400" dirty="0" smtClean="0">
                <a:effectLst>
                  <a:outerShdw blurRad="38100" dist="38100" dir="2700000" algn="tl">
                    <a:srgbClr val="000000">
                      <a:alpha val="43137"/>
                    </a:srgbClr>
                  </a:outerShdw>
                </a:effectLst>
                <a:latin typeface="Comic Sans MS" pitchFamily="66" charset="0"/>
              </a:rPr>
              <a:t>Diabetes</a:t>
            </a:r>
          </a:p>
        </p:txBody>
      </p:sp>
    </p:spTree>
    <p:extLst>
      <p:ext uri="{BB962C8B-B14F-4D97-AF65-F5344CB8AC3E}">
        <p14:creationId xmlns:p14="http://schemas.microsoft.com/office/powerpoint/2010/main" val="32574597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280757" y="1239549"/>
            <a:ext cx="6678488" cy="4770537"/>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182563" indent="-182563">
              <a:buFont typeface="Arial" panose="020B0604020202020204" pitchFamily="34" charset="0"/>
              <a:buChar char="•"/>
            </a:pPr>
            <a:r>
              <a:rPr lang="en-US" sz="1600" b="1" dirty="0" err="1" smtClean="0">
                <a:latin typeface="Comic Sans MS" panose="030F0702030302020204" pitchFamily="66" charset="0"/>
              </a:rPr>
              <a:t>Transferencia</a:t>
            </a:r>
            <a:r>
              <a:rPr lang="en-US" sz="1600" b="1" dirty="0" smtClean="0">
                <a:latin typeface="Comic Sans MS" panose="030F0702030302020204" pitchFamily="66" charset="0"/>
              </a:rPr>
              <a:t> de microbiota </a:t>
            </a:r>
            <a:r>
              <a:rPr lang="en-US" sz="1600" dirty="0" err="1" smtClean="0">
                <a:latin typeface="Comic Sans MS" panose="030F0702030302020204" pitchFamily="66" charset="0"/>
              </a:rPr>
              <a:t>cecal</a:t>
            </a:r>
            <a:r>
              <a:rPr lang="en-US" sz="1600" dirty="0" smtClean="0">
                <a:latin typeface="Comic Sans MS" panose="030F0702030302020204" pitchFamily="66" charset="0"/>
              </a:rPr>
              <a:t> de </a:t>
            </a:r>
            <a:r>
              <a:rPr lang="en-US" sz="1600" b="1" dirty="0" err="1" smtClean="0">
                <a:latin typeface="Comic Sans MS" panose="030F0702030302020204" pitchFamily="66" charset="0"/>
              </a:rPr>
              <a:t>ratones</a:t>
            </a:r>
            <a:r>
              <a:rPr lang="en-US" sz="1600" b="1" dirty="0" smtClean="0">
                <a:latin typeface="Comic Sans MS" panose="030F0702030302020204" pitchFamily="66" charset="0"/>
              </a:rPr>
              <a:t> </a:t>
            </a:r>
            <a:r>
              <a:rPr lang="en-US" sz="1600" b="1" dirty="0" err="1" smtClean="0">
                <a:latin typeface="Comic Sans MS" panose="030F0702030302020204" pitchFamily="66" charset="0"/>
              </a:rPr>
              <a:t>controles</a:t>
            </a:r>
            <a:r>
              <a:rPr lang="en-US" sz="1600" b="1" dirty="0" smtClean="0">
                <a:latin typeface="Comic Sans MS" panose="030F0702030302020204" pitchFamily="66" charset="0"/>
              </a:rPr>
              <a:t> </a:t>
            </a:r>
            <a:r>
              <a:rPr lang="en-US" sz="1600" dirty="0" smtClean="0">
                <a:latin typeface="Comic Sans MS" panose="030F0702030302020204" pitchFamily="66" charset="0"/>
              </a:rPr>
              <a:t>de 18 </a:t>
            </a:r>
            <a:r>
              <a:rPr lang="en-US" sz="1600" dirty="0" err="1" smtClean="0">
                <a:latin typeface="Comic Sans MS" panose="030F0702030302020204" pitchFamily="66" charset="0"/>
              </a:rPr>
              <a:t>semanas</a:t>
            </a:r>
            <a:r>
              <a:rPr lang="en-US" sz="1600" dirty="0" smtClean="0">
                <a:latin typeface="Comic Sans MS" panose="030F0702030302020204" pitchFamily="66" charset="0"/>
              </a:rPr>
              <a:t> y de </a:t>
            </a:r>
            <a:r>
              <a:rPr lang="en-US" sz="1600" b="1" dirty="0" err="1" smtClean="0">
                <a:latin typeface="Comic Sans MS" panose="030F0702030302020204" pitchFamily="66" charset="0"/>
              </a:rPr>
              <a:t>tratados</a:t>
            </a:r>
            <a:r>
              <a:rPr lang="en-US" sz="1600" b="1" dirty="0" smtClean="0">
                <a:latin typeface="Comic Sans MS" panose="030F0702030302020204" pitchFamily="66" charset="0"/>
              </a:rPr>
              <a:t> con </a:t>
            </a:r>
            <a:r>
              <a:rPr lang="en-US" sz="1600" b="1" dirty="0" err="1" smtClean="0">
                <a:latin typeface="Comic Sans MS" panose="030F0702030302020204" pitchFamily="66" charset="0"/>
              </a:rPr>
              <a:t>penicilina</a:t>
            </a:r>
            <a:r>
              <a:rPr lang="en-US" sz="1600" dirty="0" smtClean="0">
                <a:latin typeface="Comic Sans MS" panose="030F0702030302020204" pitchFamily="66" charset="0"/>
              </a:rPr>
              <a:t> a </a:t>
            </a:r>
            <a:r>
              <a:rPr lang="en-US" sz="1600" b="1" dirty="0" err="1" smtClean="0">
                <a:latin typeface="Comic Sans MS" panose="030F0702030302020204" pitchFamily="66" charset="0"/>
              </a:rPr>
              <a:t>ratones</a:t>
            </a:r>
            <a:r>
              <a:rPr lang="en-US" sz="1600" b="1" dirty="0" smtClean="0">
                <a:latin typeface="Comic Sans MS" panose="030F0702030302020204" pitchFamily="66" charset="0"/>
              </a:rPr>
              <a:t> </a:t>
            </a:r>
            <a:r>
              <a:rPr lang="en-US" sz="1600" b="1" dirty="0" err="1" smtClean="0">
                <a:latin typeface="Comic Sans MS" panose="030F0702030302020204" pitchFamily="66" charset="0"/>
              </a:rPr>
              <a:t>gnotobióticos</a:t>
            </a:r>
            <a:r>
              <a:rPr lang="en-US" sz="1600" b="1" dirty="0" smtClean="0">
                <a:latin typeface="Comic Sans MS" panose="030F0702030302020204" pitchFamily="66" charset="0"/>
              </a:rPr>
              <a:t> </a:t>
            </a:r>
            <a:r>
              <a:rPr lang="en-US" sz="1600" dirty="0" smtClean="0">
                <a:latin typeface="Comic Sans MS" panose="030F0702030302020204" pitchFamily="66" charset="0"/>
              </a:rPr>
              <a:t>de 3 </a:t>
            </a:r>
            <a:r>
              <a:rPr lang="en-US" sz="1600" dirty="0" err="1" smtClean="0">
                <a:latin typeface="Comic Sans MS" panose="030F0702030302020204" pitchFamily="66" charset="0"/>
              </a:rPr>
              <a:t>semanas</a:t>
            </a:r>
            <a:r>
              <a:rPr lang="en-US" sz="1600" dirty="0" smtClean="0">
                <a:latin typeface="Comic Sans MS" panose="030F0702030302020204" pitchFamily="66" charset="0"/>
              </a:rPr>
              <a:t> para </a:t>
            </a:r>
            <a:r>
              <a:rPr lang="en-US" sz="1600" dirty="0" err="1" smtClean="0">
                <a:latin typeface="Comic Sans MS" panose="030F0702030302020204" pitchFamily="66" charset="0"/>
              </a:rPr>
              <a:t>investigar</a:t>
            </a:r>
            <a:r>
              <a:rPr lang="en-US" sz="1600" dirty="0" smtClean="0">
                <a:latin typeface="Comic Sans MS" panose="030F0702030302020204" pitchFamily="66" charset="0"/>
              </a:rPr>
              <a:t> los </a:t>
            </a:r>
            <a:r>
              <a:rPr lang="en-US" sz="1600" dirty="0" err="1" smtClean="0">
                <a:latin typeface="Comic Sans MS" panose="030F0702030302020204" pitchFamily="66" charset="0"/>
              </a:rPr>
              <a:t>efectos</a:t>
            </a:r>
            <a:r>
              <a:rPr lang="en-US" sz="1600" dirty="0" smtClean="0">
                <a:latin typeface="Comic Sans MS" panose="030F0702030302020204" pitchFamily="66" charset="0"/>
              </a:rPr>
              <a:t> </a:t>
            </a:r>
            <a:r>
              <a:rPr lang="en-US" sz="1600" dirty="0" err="1" smtClean="0">
                <a:latin typeface="Comic Sans MS" panose="030F0702030302020204" pitchFamily="66" charset="0"/>
              </a:rPr>
              <a:t>sobre</a:t>
            </a:r>
            <a:r>
              <a:rPr lang="en-US" sz="1600" dirty="0" smtClean="0">
                <a:latin typeface="Comic Sans MS" panose="030F0702030302020204" pitchFamily="66" charset="0"/>
              </a:rPr>
              <a:t> la </a:t>
            </a:r>
            <a:r>
              <a:rPr lang="en-US" sz="1600" dirty="0" err="1" smtClean="0">
                <a:latin typeface="Comic Sans MS" panose="030F0702030302020204" pitchFamily="66" charset="0"/>
              </a:rPr>
              <a:t>composición</a:t>
            </a:r>
            <a:r>
              <a:rPr lang="en-US" sz="1600" dirty="0" smtClean="0">
                <a:latin typeface="Comic Sans MS" panose="030F0702030302020204" pitchFamily="66" charset="0"/>
              </a:rPr>
              <a:t> corporal y </a:t>
            </a:r>
            <a:r>
              <a:rPr lang="en-US" sz="1600" dirty="0" err="1" smtClean="0">
                <a:latin typeface="Comic Sans MS" panose="030F0702030302020204" pitchFamily="66" charset="0"/>
              </a:rPr>
              <a:t>metabolismo</a:t>
            </a:r>
            <a:r>
              <a:rPr lang="en-US" sz="1600" dirty="0" smtClean="0">
                <a:latin typeface="Comic Sans MS" panose="030F0702030302020204" pitchFamily="66" charset="0"/>
              </a:rPr>
              <a:t>. </a:t>
            </a:r>
          </a:p>
          <a:p>
            <a:pPr marL="182563" indent="-182563">
              <a:buFont typeface="Arial" panose="020B0604020202020204" pitchFamily="34" charset="0"/>
              <a:buChar char="•"/>
            </a:pPr>
            <a:endParaRPr lang="en-US" sz="1600" dirty="0">
              <a:latin typeface="Comic Sans MS" panose="030F0702030302020204" pitchFamily="66" charset="0"/>
            </a:endParaRPr>
          </a:p>
          <a:p>
            <a:pPr marL="182563" indent="-182563">
              <a:buFont typeface="Arial" panose="020B0604020202020204" pitchFamily="34" charset="0"/>
              <a:buChar char="•"/>
            </a:pPr>
            <a:r>
              <a:rPr lang="en-US" sz="1600" dirty="0" err="1" smtClean="0">
                <a:latin typeface="Comic Sans MS" panose="030F0702030302020204" pitchFamily="66" charset="0"/>
              </a:rPr>
              <a:t>Ratones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recibieron</a:t>
            </a:r>
            <a:r>
              <a:rPr lang="en-US" sz="1600" dirty="0" smtClean="0">
                <a:latin typeface="Comic Sans MS" panose="030F0702030302020204" pitchFamily="66" charset="0"/>
              </a:rPr>
              <a:t> </a:t>
            </a:r>
            <a:r>
              <a:rPr lang="en-US" sz="1600" b="1" dirty="0" smtClean="0">
                <a:latin typeface="Comic Sans MS" panose="030F0702030302020204" pitchFamily="66" charset="0"/>
              </a:rPr>
              <a:t>microbiota </a:t>
            </a:r>
            <a:r>
              <a:rPr lang="en-US" sz="1600" b="1" dirty="0" err="1" smtClean="0">
                <a:latin typeface="Comic Sans MS" panose="030F0702030302020204" pitchFamily="66" charset="0"/>
              </a:rPr>
              <a:t>alterado</a:t>
            </a:r>
            <a:r>
              <a:rPr lang="en-US" sz="1600" dirty="0" smtClean="0">
                <a:latin typeface="Comic Sans MS" panose="030F0702030302020204" pitchFamily="66" charset="0"/>
              </a:rPr>
              <a:t> </a:t>
            </a:r>
            <a:r>
              <a:rPr lang="en-US" sz="1600" b="1" dirty="0" err="1" smtClean="0">
                <a:latin typeface="Comic Sans MS" panose="030F0702030302020204" pitchFamily="66" charset="0"/>
              </a:rPr>
              <a:t>por</a:t>
            </a:r>
            <a:r>
              <a:rPr lang="en-US" sz="1600" b="1" dirty="0" smtClean="0">
                <a:latin typeface="Comic Sans MS" panose="030F0702030302020204" pitchFamily="66" charset="0"/>
              </a:rPr>
              <a:t> </a:t>
            </a:r>
            <a:r>
              <a:rPr lang="en-US" sz="1600" b="1" dirty="0" err="1" smtClean="0">
                <a:latin typeface="Comic Sans MS" panose="030F0702030302020204" pitchFamily="66" charset="0"/>
              </a:rPr>
              <a:t>tratamiento</a:t>
            </a:r>
            <a:r>
              <a:rPr lang="en-US" sz="1600" b="1" dirty="0" smtClean="0">
                <a:latin typeface="Comic Sans MS" panose="030F0702030302020204" pitchFamily="66" charset="0"/>
              </a:rPr>
              <a:t> con </a:t>
            </a:r>
            <a:r>
              <a:rPr lang="en-US" sz="1600" b="1" dirty="0" err="1" smtClean="0">
                <a:latin typeface="Comic Sans MS" panose="030F0702030302020204" pitchFamily="66" charset="0"/>
              </a:rPr>
              <a:t>penicilina</a:t>
            </a:r>
            <a:r>
              <a:rPr lang="en-US" sz="1600" b="1" dirty="0" smtClean="0">
                <a:latin typeface="Comic Sans MS" panose="030F0702030302020204" pitchFamily="66" charset="0"/>
              </a:rPr>
              <a:t> </a:t>
            </a:r>
            <a:r>
              <a:rPr lang="en-US" sz="1600" b="1" dirty="0" err="1" smtClean="0">
                <a:latin typeface="Comic Sans MS" panose="030F0702030302020204" pitchFamily="66" charset="0"/>
              </a:rPr>
              <a:t>ganaron</a:t>
            </a:r>
            <a:r>
              <a:rPr lang="en-US" sz="1600" b="1" dirty="0" smtClean="0">
                <a:latin typeface="Comic Sans MS" panose="030F0702030302020204" pitchFamily="66" charset="0"/>
              </a:rPr>
              <a:t> </a:t>
            </a:r>
            <a:r>
              <a:rPr lang="en-US" sz="1600" b="1" dirty="0" err="1" smtClean="0">
                <a:latin typeface="Comic Sans MS" panose="030F0702030302020204" pitchFamily="66" charset="0"/>
              </a:rPr>
              <a:t>más</a:t>
            </a:r>
            <a:r>
              <a:rPr lang="en-US" sz="1600" b="1" dirty="0" smtClean="0">
                <a:latin typeface="Comic Sans MS" panose="030F0702030302020204" pitchFamily="66" charset="0"/>
              </a:rPr>
              <a:t> </a:t>
            </a:r>
            <a:r>
              <a:rPr lang="en-US" sz="1600" b="1" dirty="0" err="1" smtClean="0">
                <a:latin typeface="Comic Sans MS" panose="030F0702030302020204" pitchFamily="66" charset="0"/>
              </a:rPr>
              <a:t>masa</a:t>
            </a:r>
            <a:r>
              <a:rPr lang="en-US" sz="1600" b="1" dirty="0" smtClean="0">
                <a:latin typeface="Comic Sans MS" panose="030F0702030302020204" pitchFamily="66" charset="0"/>
              </a:rPr>
              <a:t> total y </a:t>
            </a:r>
            <a:r>
              <a:rPr lang="en-US" sz="1600" b="1" dirty="0" err="1" smtClean="0">
                <a:latin typeface="Comic Sans MS" panose="030F0702030302020204" pitchFamily="66" charset="0"/>
              </a:rPr>
              <a:t>grasa</a:t>
            </a:r>
            <a:r>
              <a:rPr lang="en-US" sz="1600" b="1" dirty="0" smtClean="0">
                <a:latin typeface="Comic Sans MS" panose="030F0702030302020204" pitchFamily="66" charset="0"/>
              </a:rPr>
              <a:t> </a:t>
            </a:r>
            <a:r>
              <a:rPr lang="en-US" sz="1600" dirty="0" smtClean="0">
                <a:latin typeface="Comic Sans MS" panose="030F0702030302020204" pitchFamily="66" charset="0"/>
              </a:rPr>
              <a:t>a </a:t>
            </a:r>
            <a:r>
              <a:rPr lang="en-US" sz="1600" dirty="0" err="1" smtClean="0">
                <a:latin typeface="Comic Sans MS" panose="030F0702030302020204" pitchFamily="66" charset="0"/>
              </a:rPr>
              <a:t>una</a:t>
            </a:r>
            <a:r>
              <a:rPr lang="en-US" sz="1600" dirty="0" smtClean="0">
                <a:latin typeface="Comic Sans MS" panose="030F0702030302020204" pitchFamily="66" charset="0"/>
              </a:rPr>
              <a:t> </a:t>
            </a:r>
            <a:r>
              <a:rPr lang="en-US" sz="1600" b="1" dirty="0" err="1" smtClean="0">
                <a:latin typeface="Comic Sans MS" panose="030F0702030302020204" pitchFamily="66" charset="0"/>
              </a:rPr>
              <a:t>tasa</a:t>
            </a:r>
            <a:r>
              <a:rPr lang="en-US" sz="1600" b="1" dirty="0" smtClean="0">
                <a:latin typeface="Comic Sans MS" panose="030F0702030302020204" pitchFamily="66" charset="0"/>
              </a:rPr>
              <a:t> </a:t>
            </a:r>
            <a:r>
              <a:rPr lang="en-US" sz="1600" b="1" dirty="0" err="1" smtClean="0">
                <a:latin typeface="Comic Sans MS" panose="030F0702030302020204" pitchFamily="66" charset="0"/>
              </a:rPr>
              <a:t>más</a:t>
            </a:r>
            <a:r>
              <a:rPr lang="en-US" sz="1600" b="1" dirty="0" smtClean="0">
                <a:latin typeface="Comic Sans MS" panose="030F0702030302020204" pitchFamily="66" charset="0"/>
              </a:rPr>
              <a:t> </a:t>
            </a:r>
            <a:r>
              <a:rPr lang="en-US" sz="1600" b="1" dirty="0" err="1" smtClean="0">
                <a:latin typeface="Comic Sans MS" panose="030F0702030302020204" pitchFamily="66" charset="0"/>
              </a:rPr>
              <a:t>rápida</a:t>
            </a:r>
            <a:r>
              <a:rPr lang="en-US" sz="1600" b="1"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los </a:t>
            </a:r>
            <a:r>
              <a:rPr lang="en-US" sz="1600" dirty="0" err="1" smtClean="0">
                <a:latin typeface="Comic Sans MS" panose="030F0702030302020204" pitchFamily="66" charset="0"/>
              </a:rPr>
              <a:t>ratones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recibieron</a:t>
            </a:r>
            <a:r>
              <a:rPr lang="en-US" sz="1600" dirty="0" smtClean="0">
                <a:latin typeface="Comic Sans MS" panose="030F0702030302020204" pitchFamily="66" charset="0"/>
              </a:rPr>
              <a:t> microbiota de </a:t>
            </a:r>
            <a:r>
              <a:rPr lang="en-US" sz="1600" b="1" dirty="0" err="1" smtClean="0">
                <a:latin typeface="Comic Sans MS" panose="030F0702030302020204" pitchFamily="66" charset="0"/>
              </a:rPr>
              <a:t>controles</a:t>
            </a:r>
            <a:r>
              <a:rPr lang="en-US" sz="1600" dirty="0" smtClean="0">
                <a:latin typeface="Comic Sans MS" panose="030F0702030302020204" pitchFamily="66" charset="0"/>
              </a:rPr>
              <a:t>. </a:t>
            </a:r>
          </a:p>
          <a:p>
            <a:pPr marL="182563" indent="-182563">
              <a:buFont typeface="Arial" panose="020B0604020202020204" pitchFamily="34" charset="0"/>
              <a:buChar char="•"/>
            </a:pPr>
            <a:endParaRPr lang="en-US" sz="1600" dirty="0">
              <a:latin typeface="Comic Sans MS" panose="030F0702030302020204" pitchFamily="66" charset="0"/>
            </a:endParaRPr>
          </a:p>
          <a:p>
            <a:pPr marL="182563" indent="-182563">
              <a:buFont typeface="Arial" panose="020B0604020202020204" pitchFamily="34" charset="0"/>
              <a:buChar char="•"/>
            </a:pPr>
            <a:r>
              <a:rPr lang="en-US" sz="1600" b="1" dirty="0" err="1" smtClean="0">
                <a:latin typeface="Comic Sans MS" panose="030F0702030302020204" pitchFamily="66" charset="0"/>
              </a:rPr>
              <a:t>Ratones</a:t>
            </a:r>
            <a:r>
              <a:rPr lang="en-US" sz="1600" b="1" dirty="0" smtClean="0">
                <a:latin typeface="Comic Sans MS" panose="030F0702030302020204" pitchFamily="66" charset="0"/>
              </a:rPr>
              <a:t> </a:t>
            </a:r>
            <a:r>
              <a:rPr lang="en-US" sz="1600" b="1" dirty="0" err="1" smtClean="0">
                <a:latin typeface="Comic Sans MS" panose="030F0702030302020204" pitchFamily="66" charset="0"/>
              </a:rPr>
              <a:t>cuyas</a:t>
            </a:r>
            <a:r>
              <a:rPr lang="en-US" sz="1600" b="1" dirty="0" smtClean="0">
                <a:latin typeface="Comic Sans MS" panose="030F0702030302020204" pitchFamily="66" charset="0"/>
              </a:rPr>
              <a:t> </a:t>
            </a:r>
            <a:r>
              <a:rPr lang="en-US" sz="1600" b="1" dirty="0" err="1" smtClean="0">
                <a:latin typeface="Comic Sans MS" panose="030F0702030302020204" pitchFamily="66" charset="0"/>
              </a:rPr>
              <a:t>madres</a:t>
            </a:r>
            <a:r>
              <a:rPr lang="en-US" sz="1600" b="1" dirty="0" smtClean="0">
                <a:latin typeface="Comic Sans MS" panose="030F0702030302020204" pitchFamily="66" charset="0"/>
              </a:rPr>
              <a:t> </a:t>
            </a:r>
            <a:r>
              <a:rPr lang="en-US" sz="1600" b="1" dirty="0" err="1" smtClean="0">
                <a:latin typeface="Comic Sans MS" panose="030F0702030302020204" pitchFamily="66" charset="0"/>
              </a:rPr>
              <a:t>fueron</a:t>
            </a:r>
            <a:r>
              <a:rPr lang="en-US" sz="1600" b="1" dirty="0" smtClean="0">
                <a:latin typeface="Comic Sans MS" panose="030F0702030302020204" pitchFamily="66" charset="0"/>
              </a:rPr>
              <a:t> </a:t>
            </a:r>
            <a:r>
              <a:rPr lang="en-US" sz="1600" b="1" dirty="0" err="1" smtClean="0">
                <a:latin typeface="Comic Sans MS" panose="030F0702030302020204" pitchFamily="66" charset="0"/>
              </a:rPr>
              <a:t>tratadas</a:t>
            </a:r>
            <a:r>
              <a:rPr lang="en-US" sz="1600" b="1" dirty="0" smtClean="0">
                <a:latin typeface="Comic Sans MS" panose="030F0702030302020204" pitchFamily="66" charset="0"/>
              </a:rPr>
              <a:t> con </a:t>
            </a:r>
            <a:r>
              <a:rPr lang="en-US" sz="1600" b="1" dirty="0" err="1" smtClean="0">
                <a:latin typeface="Comic Sans MS" panose="030F0702030302020204" pitchFamily="66" charset="0"/>
              </a:rPr>
              <a:t>peniclina</a:t>
            </a:r>
            <a:r>
              <a:rPr lang="en-US" sz="1600" b="1" dirty="0" smtClean="0">
                <a:latin typeface="Comic Sans MS" panose="030F0702030302020204" pitchFamily="66" charset="0"/>
              </a:rPr>
              <a:t> </a:t>
            </a:r>
            <a:r>
              <a:rPr lang="en-US" sz="1600" dirty="0" smtClean="0">
                <a:latin typeface="Comic Sans MS" panose="030F0702030302020204" pitchFamily="66" charset="0"/>
              </a:rPr>
              <a:t>antes del </a:t>
            </a:r>
            <a:r>
              <a:rPr lang="en-US" sz="1600" dirty="0" err="1" smtClean="0">
                <a:latin typeface="Comic Sans MS" panose="030F0702030302020204" pitchFamily="66" charset="0"/>
              </a:rPr>
              <a:t>nacimiento</a:t>
            </a:r>
            <a:r>
              <a:rPr lang="en-US" sz="1600" dirty="0" smtClean="0">
                <a:latin typeface="Comic Sans MS" panose="030F0702030302020204" pitchFamily="66" charset="0"/>
              </a:rPr>
              <a:t> de </a:t>
            </a:r>
            <a:r>
              <a:rPr lang="en-US" sz="1600" dirty="0" err="1" smtClean="0">
                <a:latin typeface="Comic Sans MS" panose="030F0702030302020204" pitchFamily="66" charset="0"/>
              </a:rPr>
              <a:t>las</a:t>
            </a:r>
            <a:r>
              <a:rPr lang="en-US" sz="1600" dirty="0" smtClean="0">
                <a:latin typeface="Comic Sans MS" panose="030F0702030302020204" pitchFamily="66" charset="0"/>
              </a:rPr>
              <a:t> </a:t>
            </a:r>
            <a:r>
              <a:rPr lang="en-US" sz="1600" dirty="0" err="1" smtClean="0">
                <a:latin typeface="Comic Sans MS" panose="030F0702030302020204" pitchFamily="66" charset="0"/>
              </a:rPr>
              <a:t>crias</a:t>
            </a:r>
            <a:r>
              <a:rPr lang="en-US" sz="1600" dirty="0" smtClean="0">
                <a:latin typeface="Comic Sans MS" panose="030F0702030302020204" pitchFamily="66" charset="0"/>
              </a:rPr>
              <a:t> y a </a:t>
            </a:r>
            <a:r>
              <a:rPr lang="en-US" sz="1600" dirty="0" err="1" smtClean="0">
                <a:latin typeface="Comic Sans MS" panose="030F0702030302020204" pitchFamily="66" charset="0"/>
              </a:rPr>
              <a:t>través</a:t>
            </a:r>
            <a:r>
              <a:rPr lang="en-US" sz="1600" dirty="0" smtClean="0">
                <a:latin typeface="Comic Sans MS" panose="030F0702030302020204" pitchFamily="66" charset="0"/>
              </a:rPr>
              <a:t> del </a:t>
            </a:r>
            <a:r>
              <a:rPr lang="en-US" sz="1600" dirty="0" err="1" smtClean="0">
                <a:latin typeface="Comic Sans MS" panose="030F0702030302020204" pitchFamily="66" charset="0"/>
              </a:rPr>
              <a:t>proceso</a:t>
            </a:r>
            <a:r>
              <a:rPr lang="en-US" sz="1600" dirty="0" smtClean="0">
                <a:latin typeface="Comic Sans MS" panose="030F0702030302020204" pitchFamily="66" charset="0"/>
              </a:rPr>
              <a:t> de </a:t>
            </a:r>
            <a:r>
              <a:rPr lang="en-US" sz="1600" dirty="0" err="1" smtClean="0">
                <a:latin typeface="Comic Sans MS" panose="030F0702030302020204" pitchFamily="66" charset="0"/>
              </a:rPr>
              <a:t>destete</a:t>
            </a:r>
            <a:r>
              <a:rPr lang="en-US" sz="1600" dirty="0" smtClean="0">
                <a:latin typeface="Comic Sans MS" panose="030F0702030302020204" pitchFamily="66" charset="0"/>
              </a:rPr>
              <a:t> </a:t>
            </a:r>
            <a:r>
              <a:rPr lang="en-US" sz="1600" dirty="0" err="1" smtClean="0">
                <a:latin typeface="Comic Sans MS" panose="030F0702030302020204" pitchFamily="66" charset="0"/>
              </a:rPr>
              <a:t>tuvieron</a:t>
            </a:r>
            <a:r>
              <a:rPr lang="en-US" sz="1600" dirty="0" smtClean="0">
                <a:latin typeface="Comic Sans MS" panose="030F0702030302020204" pitchFamily="66" charset="0"/>
              </a:rPr>
              <a:t> </a:t>
            </a:r>
            <a:r>
              <a:rPr lang="en-US" sz="1600" dirty="0" err="1" smtClean="0">
                <a:latin typeface="Comic Sans MS" panose="030F0702030302020204" pitchFamily="66" charset="0"/>
              </a:rPr>
              <a:t>una</a:t>
            </a:r>
            <a:r>
              <a:rPr lang="en-US" sz="1600" dirty="0" smtClean="0">
                <a:latin typeface="Comic Sans MS" panose="030F0702030302020204" pitchFamily="66" charset="0"/>
              </a:rPr>
              <a:t> </a:t>
            </a:r>
            <a:r>
              <a:rPr lang="en-US" sz="1600" b="1" dirty="0" err="1" smtClean="0">
                <a:latin typeface="Comic Sans MS" panose="030F0702030302020204" pitchFamily="66" charset="0"/>
              </a:rPr>
              <a:t>composición</a:t>
            </a:r>
            <a:r>
              <a:rPr lang="en-US" sz="1600" b="1" dirty="0" smtClean="0">
                <a:latin typeface="Comic Sans MS" panose="030F0702030302020204" pitchFamily="66" charset="0"/>
              </a:rPr>
              <a:t> corporal </a:t>
            </a:r>
            <a:r>
              <a:rPr lang="en-US" sz="1600" b="1" dirty="0" err="1" smtClean="0">
                <a:latin typeface="Comic Sans MS" panose="030F0702030302020204" pitchFamily="66" charset="0"/>
              </a:rPr>
              <a:t>marcadamente</a:t>
            </a:r>
            <a:r>
              <a:rPr lang="en-US" sz="1600" b="1" dirty="0" smtClean="0">
                <a:latin typeface="Comic Sans MS" panose="030F0702030302020204" pitchFamily="66" charset="0"/>
              </a:rPr>
              <a:t> </a:t>
            </a:r>
            <a:r>
              <a:rPr lang="en-US" sz="1600" b="1" dirty="0" err="1" smtClean="0">
                <a:latin typeface="Comic Sans MS" panose="030F0702030302020204" pitchFamily="66" charset="0"/>
              </a:rPr>
              <a:t>alterada</a:t>
            </a:r>
            <a:r>
              <a:rPr lang="en-US" sz="1600" b="1" dirty="0" smtClean="0">
                <a:latin typeface="Comic Sans MS" panose="030F0702030302020204" pitchFamily="66" charset="0"/>
              </a:rPr>
              <a:t>  </a:t>
            </a:r>
            <a:r>
              <a:rPr lang="en-US" sz="1600" dirty="0" smtClean="0">
                <a:latin typeface="Comic Sans MS" panose="030F0702030302020204" pitchFamily="66" charset="0"/>
              </a:rPr>
              <a:t>en </a:t>
            </a:r>
            <a:r>
              <a:rPr lang="en-US" sz="1600" dirty="0" err="1" smtClean="0">
                <a:latin typeface="Comic Sans MS" panose="030F0702030302020204" pitchFamily="66" charset="0"/>
              </a:rPr>
              <a:t>adultez</a:t>
            </a:r>
            <a:r>
              <a:rPr lang="en-US" sz="1600" dirty="0" smtClean="0">
                <a:latin typeface="Comic Sans MS" panose="030F0702030302020204" pitchFamily="66" charset="0"/>
              </a:rPr>
              <a:t> con </a:t>
            </a:r>
            <a:r>
              <a:rPr lang="en-US" sz="1600" b="1" dirty="0" err="1" smtClean="0">
                <a:latin typeface="Comic Sans MS" panose="030F0702030302020204" pitchFamily="66" charset="0"/>
              </a:rPr>
              <a:t>aumento</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masa</a:t>
            </a:r>
            <a:r>
              <a:rPr lang="en-US" sz="1600" b="1" dirty="0">
                <a:latin typeface="Comic Sans MS" panose="030F0702030302020204" pitchFamily="66" charset="0"/>
              </a:rPr>
              <a:t> </a:t>
            </a:r>
            <a:r>
              <a:rPr lang="en-US" sz="1600" b="1" dirty="0" smtClean="0">
                <a:latin typeface="Comic Sans MS" panose="030F0702030302020204" pitchFamily="66" charset="0"/>
              </a:rPr>
              <a:t>corporal total y de </a:t>
            </a:r>
            <a:r>
              <a:rPr lang="en-US" sz="1600" b="1" dirty="0" err="1" smtClean="0">
                <a:latin typeface="Comic Sans MS" panose="030F0702030302020204" pitchFamily="66" charset="0"/>
              </a:rPr>
              <a:t>grasa</a:t>
            </a:r>
            <a:r>
              <a:rPr lang="en-US" sz="1600" b="1" dirty="0" smtClean="0">
                <a:latin typeface="Comic Sans MS" panose="030F0702030302020204" pitchFamily="66" charset="0"/>
              </a:rPr>
              <a:t>, </a:t>
            </a:r>
            <a:r>
              <a:rPr lang="en-US" sz="1600" b="1" dirty="0" err="1" smtClean="0">
                <a:latin typeface="Comic Sans MS" panose="030F0702030302020204" pitchFamily="66" charset="0"/>
              </a:rPr>
              <a:t>depósito</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grasa</a:t>
            </a:r>
            <a:r>
              <a:rPr lang="en-US" sz="1600" b="1" dirty="0" smtClean="0">
                <a:latin typeface="Comic Sans MS" panose="030F0702030302020204" pitchFamily="66" charset="0"/>
              </a:rPr>
              <a:t> </a:t>
            </a:r>
            <a:r>
              <a:rPr lang="en-US" sz="1600" dirty="0" err="1" smtClean="0">
                <a:latin typeface="Comic Sans MS" panose="030F0702030302020204" pitchFamily="66" charset="0"/>
              </a:rPr>
              <a:t>ectópica</a:t>
            </a:r>
            <a:r>
              <a:rPr lang="en-US" sz="1600" dirty="0" smtClean="0">
                <a:latin typeface="Comic Sans MS" panose="030F0702030302020204" pitchFamily="66" charset="0"/>
              </a:rPr>
              <a:t> </a:t>
            </a:r>
            <a:r>
              <a:rPr lang="en-US" sz="1600" dirty="0" err="1" smtClean="0">
                <a:latin typeface="Comic Sans MS" panose="030F0702030302020204" pitchFamily="66" charset="0"/>
              </a:rPr>
              <a:t>aumentada</a:t>
            </a:r>
            <a:r>
              <a:rPr lang="en-US" sz="1600" dirty="0" smtClean="0">
                <a:latin typeface="Comic Sans MS" panose="030F0702030302020204" pitchFamily="66" charset="0"/>
              </a:rPr>
              <a:t>, </a:t>
            </a:r>
            <a:r>
              <a:rPr lang="en-US" sz="1600" b="1" dirty="0" err="1" smtClean="0">
                <a:latin typeface="Comic Sans MS" panose="030F0702030302020204" pitchFamily="66" charset="0"/>
              </a:rPr>
              <a:t>aumento</a:t>
            </a:r>
            <a:r>
              <a:rPr lang="en-US" sz="1600" b="1" dirty="0" smtClean="0">
                <a:latin typeface="Comic Sans MS" panose="030F0702030302020204" pitchFamily="66" charset="0"/>
              </a:rPr>
              <a:t> de la </a:t>
            </a:r>
            <a:r>
              <a:rPr lang="en-US" sz="1600" b="1" dirty="0" err="1" smtClean="0">
                <a:latin typeface="Comic Sans MS" panose="030F0702030302020204" pitchFamily="66" charset="0"/>
              </a:rPr>
              <a:t>expresión</a:t>
            </a:r>
            <a:r>
              <a:rPr lang="en-US" sz="1600" b="1" dirty="0" smtClean="0">
                <a:latin typeface="Comic Sans MS" panose="030F0702030302020204" pitchFamily="66" charset="0"/>
              </a:rPr>
              <a:t> </a:t>
            </a:r>
            <a:r>
              <a:rPr lang="en-US" sz="1600" b="1" dirty="0" err="1" smtClean="0">
                <a:latin typeface="Comic Sans MS" panose="030F0702030302020204" pitchFamily="66" charset="0"/>
              </a:rPr>
              <a:t>hepática</a:t>
            </a:r>
            <a:r>
              <a:rPr lang="en-US" sz="1600" b="1" dirty="0" smtClean="0">
                <a:latin typeface="Comic Sans MS" panose="030F0702030302020204" pitchFamily="66" charset="0"/>
              </a:rPr>
              <a:t> de genes</a:t>
            </a:r>
            <a:r>
              <a:rPr lang="en-US" sz="1600" dirty="0" smtClean="0">
                <a:latin typeface="Comic Sans MS" panose="030F0702030302020204" pitchFamily="66" charset="0"/>
              </a:rPr>
              <a:t>, </a:t>
            </a:r>
            <a:r>
              <a:rPr lang="en-US" sz="1600" dirty="0" err="1" smtClean="0">
                <a:latin typeface="Comic Sans MS" panose="030F0702030302020204" pitchFamily="66" charset="0"/>
              </a:rPr>
              <a:t>implicados</a:t>
            </a:r>
            <a:r>
              <a:rPr lang="en-US" sz="1600" dirty="0" smtClean="0">
                <a:latin typeface="Comic Sans MS" panose="030F0702030302020204" pitchFamily="66" charset="0"/>
              </a:rPr>
              <a:t> en </a:t>
            </a:r>
            <a:r>
              <a:rPr lang="en-US" sz="1600" b="1" dirty="0" err="1" smtClean="0">
                <a:latin typeface="Comic Sans MS" panose="030F0702030302020204" pitchFamily="66" charset="0"/>
              </a:rPr>
              <a:t>adipogenesis</a:t>
            </a:r>
            <a:r>
              <a:rPr lang="en-US" sz="1600" dirty="0" smtClean="0">
                <a:latin typeface="Comic Sans MS" panose="030F0702030302020204" pitchFamily="66" charset="0"/>
              </a:rPr>
              <a:t>, </a:t>
            </a:r>
            <a:r>
              <a:rPr lang="en-US" sz="1600" dirty="0" err="1" smtClean="0">
                <a:latin typeface="Comic Sans MS" panose="030F0702030302020204" pitchFamily="66" charset="0"/>
              </a:rPr>
              <a:t>contenido</a:t>
            </a:r>
            <a:r>
              <a:rPr lang="en-US" sz="1600" dirty="0" smtClean="0">
                <a:latin typeface="Comic Sans MS" panose="030F0702030302020204" pitchFamily="66" charset="0"/>
              </a:rPr>
              <a:t> mineral </a:t>
            </a:r>
            <a:r>
              <a:rPr lang="en-US" sz="1600" dirty="0" err="1" smtClean="0">
                <a:latin typeface="Comic Sans MS" panose="030F0702030302020204" pitchFamily="66" charset="0"/>
              </a:rPr>
              <a:t>disminuido</a:t>
            </a:r>
            <a:r>
              <a:rPr lang="en-US" sz="1600" dirty="0" smtClean="0">
                <a:latin typeface="Comic Sans MS" panose="030F0702030302020204" pitchFamily="66" charset="0"/>
              </a:rPr>
              <a:t> en </a:t>
            </a:r>
            <a:r>
              <a:rPr lang="en-US" sz="1600" dirty="0" err="1" smtClean="0">
                <a:latin typeface="Comic Sans MS" panose="030F0702030302020204" pitchFamily="66" charset="0"/>
              </a:rPr>
              <a:t>hueso</a:t>
            </a:r>
            <a:r>
              <a:rPr lang="en-US" sz="1600" dirty="0" smtClean="0">
                <a:latin typeface="Comic Sans MS" panose="030F0702030302020204" pitchFamily="66" charset="0"/>
              </a:rPr>
              <a:t> y </a:t>
            </a:r>
            <a:r>
              <a:rPr lang="en-US" sz="1600" dirty="0" err="1" smtClean="0">
                <a:latin typeface="Comic Sans MS" panose="030F0702030302020204" pitchFamily="66" charset="0"/>
              </a:rPr>
              <a:t>aumento</a:t>
            </a:r>
            <a:r>
              <a:rPr lang="en-US" sz="1600" dirty="0" smtClean="0">
                <a:latin typeface="Comic Sans MS" panose="030F0702030302020204" pitchFamily="66" charset="0"/>
              </a:rPr>
              <a:t> de </a:t>
            </a:r>
            <a:r>
              <a:rPr lang="en-US" sz="1600" dirty="0" err="1" smtClean="0">
                <a:latin typeface="Comic Sans MS" panose="030F0702030302020204" pitchFamily="66" charset="0"/>
              </a:rPr>
              <a:t>área</a:t>
            </a:r>
            <a:r>
              <a:rPr lang="en-US" sz="1600" dirty="0" smtClean="0">
                <a:latin typeface="Comic Sans MS" panose="030F0702030302020204" pitchFamily="66" charset="0"/>
              </a:rPr>
              <a:t> </a:t>
            </a:r>
            <a:r>
              <a:rPr lang="en-US" sz="1600" dirty="0" err="1" smtClean="0">
                <a:latin typeface="Comic Sans MS" panose="030F0702030302020204" pitchFamily="66" charset="0"/>
              </a:rPr>
              <a:t>ósea</a:t>
            </a:r>
            <a:r>
              <a:rPr lang="en-US" sz="1600" dirty="0" smtClean="0">
                <a:latin typeface="Comic Sans MS" panose="030F0702030302020204" pitchFamily="66" charset="0"/>
              </a:rPr>
              <a:t>. </a:t>
            </a:r>
          </a:p>
          <a:p>
            <a:pPr marL="182563" indent="-182563">
              <a:buFont typeface="Arial" panose="020B0604020202020204" pitchFamily="34" charset="0"/>
              <a:buChar char="•"/>
            </a:pPr>
            <a:endParaRPr lang="en-US" sz="1600" dirty="0">
              <a:latin typeface="Comic Sans MS" panose="030F0702030302020204" pitchFamily="66" charset="0"/>
            </a:endParaRPr>
          </a:p>
          <a:p>
            <a:pPr marL="182563" indent="-182563">
              <a:buFont typeface="Arial" panose="020B0604020202020204" pitchFamily="34" charset="0"/>
              <a:buChar char="•"/>
            </a:pPr>
            <a:r>
              <a:rPr lang="en-US" sz="1600" dirty="0" smtClean="0">
                <a:latin typeface="Comic Sans MS" panose="030F0702030302020204" pitchFamily="66" charset="0"/>
              </a:rPr>
              <a:t>La </a:t>
            </a:r>
            <a:r>
              <a:rPr lang="en-US" sz="1600" dirty="0" err="1" smtClean="0">
                <a:latin typeface="Comic Sans MS" panose="030F0702030302020204" pitchFamily="66" charset="0"/>
              </a:rPr>
              <a:t>composición</a:t>
            </a:r>
            <a:r>
              <a:rPr lang="en-US" sz="1600" dirty="0" smtClean="0">
                <a:latin typeface="Comic Sans MS" panose="030F0702030302020204" pitchFamily="66" charset="0"/>
              </a:rPr>
              <a:t> corporal de </a:t>
            </a:r>
            <a:r>
              <a:rPr lang="en-US" sz="1600" dirty="0" err="1" smtClean="0">
                <a:latin typeface="Comic Sans MS" panose="030F0702030302020204" pitchFamily="66" charset="0"/>
              </a:rPr>
              <a:t>ratones</a:t>
            </a:r>
            <a:r>
              <a:rPr lang="en-US" sz="1600" dirty="0" smtClean="0">
                <a:latin typeface="Comic Sans MS" panose="030F0702030302020204" pitchFamily="66" charset="0"/>
              </a:rPr>
              <a:t> </a:t>
            </a:r>
            <a:r>
              <a:rPr lang="en-US" sz="1600" dirty="0" err="1" smtClean="0">
                <a:latin typeface="Comic Sans MS" panose="030F0702030302020204" pitchFamily="66" charset="0"/>
              </a:rPr>
              <a:t>adultos</a:t>
            </a:r>
            <a:r>
              <a:rPr lang="en-US" sz="1600" dirty="0" smtClean="0">
                <a:latin typeface="Comic Sans MS" panose="030F0702030302020204" pitchFamily="66" charset="0"/>
              </a:rPr>
              <a:t> macho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b="1" dirty="0" err="1" smtClean="0">
                <a:latin typeface="Comic Sans MS" panose="030F0702030302020204" pitchFamily="66" charset="0"/>
              </a:rPr>
              <a:t>recibieron</a:t>
            </a:r>
            <a:r>
              <a:rPr lang="en-US" sz="1600" b="1" dirty="0" smtClean="0">
                <a:latin typeface="Comic Sans MS" panose="030F0702030302020204" pitchFamily="66" charset="0"/>
              </a:rPr>
              <a:t> </a:t>
            </a:r>
            <a:r>
              <a:rPr lang="en-US" sz="1600" b="1" dirty="0" err="1" smtClean="0">
                <a:latin typeface="Comic Sans MS" panose="030F0702030302020204" pitchFamily="66" charset="0"/>
              </a:rPr>
              <a:t>penicilina</a:t>
            </a:r>
            <a:r>
              <a:rPr lang="en-US" sz="1600" b="1" dirty="0" smtClean="0">
                <a:latin typeface="Comic Sans MS" panose="030F0702030302020204" pitchFamily="66" charset="0"/>
              </a:rPr>
              <a:t> </a:t>
            </a:r>
            <a:r>
              <a:rPr lang="en-US" sz="1600" b="1" dirty="0" err="1" smtClean="0">
                <a:latin typeface="Comic Sans MS" panose="030F0702030302020204" pitchFamily="66" charset="0"/>
              </a:rPr>
              <a:t>después</a:t>
            </a:r>
            <a:r>
              <a:rPr lang="en-US" sz="1600" b="1" dirty="0" smtClean="0">
                <a:latin typeface="Comic Sans MS" panose="030F0702030302020204" pitchFamily="66" charset="0"/>
              </a:rPr>
              <a:t> del </a:t>
            </a:r>
            <a:r>
              <a:rPr lang="en-US" sz="1600" b="1" dirty="0" err="1" smtClean="0">
                <a:latin typeface="Comic Sans MS" panose="030F0702030302020204" pitchFamily="66" charset="0"/>
              </a:rPr>
              <a:t>destete</a:t>
            </a:r>
            <a:r>
              <a:rPr lang="en-US" sz="1600" dirty="0" smtClean="0">
                <a:latin typeface="Comic Sans MS" panose="030F0702030302020204" pitchFamily="66" charset="0"/>
              </a:rPr>
              <a:t> </a:t>
            </a:r>
            <a:r>
              <a:rPr lang="en-US" sz="1600" dirty="0" err="1" smtClean="0">
                <a:latin typeface="Comic Sans MS" panose="030F0702030302020204" pitchFamily="66" charset="0"/>
              </a:rPr>
              <a:t>fue</a:t>
            </a:r>
            <a:r>
              <a:rPr lang="en-US" sz="1600" dirty="0" smtClean="0">
                <a:latin typeface="Comic Sans MS" panose="030F0702030302020204" pitchFamily="66" charset="0"/>
              </a:rPr>
              <a:t> </a:t>
            </a:r>
            <a:r>
              <a:rPr lang="en-US" sz="1600" b="1" dirty="0" smtClean="0">
                <a:latin typeface="Comic Sans MS" panose="030F0702030302020204" pitchFamily="66" charset="0"/>
              </a:rPr>
              <a:t>similar a la de </a:t>
            </a:r>
            <a:r>
              <a:rPr lang="en-US" sz="1600" b="1" dirty="0" err="1" smtClean="0">
                <a:latin typeface="Comic Sans MS" panose="030F0702030302020204" pitchFamily="66" charset="0"/>
              </a:rPr>
              <a:t>controles</a:t>
            </a:r>
            <a:r>
              <a:rPr lang="en-US" sz="1600" dirty="0" smtClean="0">
                <a:latin typeface="Comic Sans MS" panose="030F0702030302020204" pitchFamily="66" charset="0"/>
              </a:rPr>
              <a:t>. </a:t>
            </a:r>
            <a:endParaRPr lang="es-VE" sz="1600" dirty="0">
              <a:latin typeface="Comic Sans MS" panose="030F0702030302020204" pitchFamily="66" charset="0"/>
            </a:endParaRPr>
          </a:p>
        </p:txBody>
      </p:sp>
      <p:sp>
        <p:nvSpPr>
          <p:cNvPr id="6" name="Rectángulo 5"/>
          <p:cNvSpPr/>
          <p:nvPr/>
        </p:nvSpPr>
        <p:spPr>
          <a:xfrm>
            <a:off x="1871700" y="6163646"/>
            <a:ext cx="5108450" cy="276999"/>
          </a:xfrm>
          <a:prstGeom prst="rect">
            <a:avLst/>
          </a:prstGeom>
        </p:spPr>
        <p:txBody>
          <a:bodyPr wrap="none">
            <a:spAutoFit/>
          </a:bodyPr>
          <a:lstStyle/>
          <a:p>
            <a:r>
              <a:rPr lang="es-VE" sz="1200" dirty="0" smtClean="0">
                <a:latin typeface="Times New Roman" panose="02020603050405020304" pitchFamily="18" charset="0"/>
                <a:cs typeface="Times New Roman" panose="02020603050405020304" pitchFamily="18" charset="0"/>
              </a:rPr>
              <a:t>T. </a:t>
            </a:r>
            <a:r>
              <a:rPr lang="es-VE" sz="1200" dirty="0" err="1" smtClean="0">
                <a:latin typeface="Times New Roman" panose="02020603050405020304" pitchFamily="18" charset="0"/>
                <a:cs typeface="Times New Roman" panose="02020603050405020304" pitchFamily="18" charset="0"/>
              </a:rPr>
              <a:t>Jess</a:t>
            </a:r>
            <a:r>
              <a:rPr lang="es-VE" sz="1200" dirty="0" smtClean="0">
                <a:latin typeface="Times New Roman" panose="02020603050405020304" pitchFamily="18" charset="0"/>
                <a:cs typeface="Times New Roman" panose="02020603050405020304" pitchFamily="18" charset="0"/>
              </a:rPr>
              <a:t>. </a:t>
            </a:r>
            <a:r>
              <a:rPr lang="es-VE" sz="1200" i="1" dirty="0" smtClean="0">
                <a:latin typeface="Times New Roman" panose="02020603050405020304" pitchFamily="18" charset="0"/>
                <a:cs typeface="Times New Roman" panose="02020603050405020304" pitchFamily="18" charset="0"/>
              </a:rPr>
              <a:t>Microbiota</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Antibiotics</a:t>
            </a:r>
            <a:r>
              <a:rPr lang="es-VE" sz="1200" i="1" dirty="0">
                <a:latin typeface="Times New Roman" panose="02020603050405020304" pitchFamily="18" charset="0"/>
                <a:cs typeface="Times New Roman" panose="02020603050405020304" pitchFamily="18" charset="0"/>
              </a:rPr>
              <a:t>, and </a:t>
            </a:r>
            <a:r>
              <a:rPr lang="es-VE" sz="1200" i="1" dirty="0" err="1" smtClean="0">
                <a:latin typeface="Times New Roman" panose="02020603050405020304" pitchFamily="18" charset="0"/>
                <a:cs typeface="Times New Roman" panose="02020603050405020304" pitchFamily="18" charset="0"/>
              </a:rPr>
              <a:t>Obesity</a:t>
            </a:r>
            <a:r>
              <a:rPr lang="es-VE" sz="1200" i="1" dirty="0" smtClean="0">
                <a:latin typeface="Times New Roman" panose="02020603050405020304" pitchFamily="18" charset="0"/>
                <a:cs typeface="Times New Roman" panose="02020603050405020304" pitchFamily="18" charset="0"/>
              </a:rPr>
              <a:t> . </a:t>
            </a:r>
            <a:r>
              <a:rPr lang="es-VE" sz="1200" dirty="0" smtClean="0">
                <a:latin typeface="Times New Roman" panose="02020603050405020304" pitchFamily="18" charset="0"/>
                <a:cs typeface="Times New Roman" panose="02020603050405020304" pitchFamily="18" charset="0"/>
              </a:rPr>
              <a:t>N </a:t>
            </a:r>
            <a:r>
              <a:rPr lang="es-VE" sz="1200" dirty="0" err="1">
                <a:latin typeface="Times New Roman" panose="02020603050405020304" pitchFamily="18" charset="0"/>
                <a:cs typeface="Times New Roman" panose="02020603050405020304" pitchFamily="18" charset="0"/>
              </a:rPr>
              <a:t>E</a:t>
            </a:r>
            <a:r>
              <a:rPr lang="es-VE" sz="1200" dirty="0" err="1" smtClean="0">
                <a:latin typeface="Times New Roman" panose="02020603050405020304" pitchFamily="18" charset="0"/>
                <a:cs typeface="Times New Roman" panose="02020603050405020304" pitchFamily="18" charset="0"/>
              </a:rPr>
              <a:t>ngl</a:t>
            </a:r>
            <a:r>
              <a:rPr lang="es-VE" sz="1200" dirty="0" smtClean="0">
                <a:latin typeface="Times New Roman" panose="02020603050405020304" pitchFamily="18" charset="0"/>
                <a:cs typeface="Times New Roman" panose="02020603050405020304" pitchFamily="18" charset="0"/>
              </a:rPr>
              <a:t> J </a:t>
            </a:r>
            <a:r>
              <a:rPr lang="es-VE" sz="1200" dirty="0" err="1" smtClean="0">
                <a:latin typeface="Times New Roman" panose="02020603050405020304" pitchFamily="18" charset="0"/>
                <a:cs typeface="Times New Roman" panose="02020603050405020304" pitchFamily="18" charset="0"/>
              </a:rPr>
              <a:t>Med</a:t>
            </a:r>
            <a:r>
              <a:rPr lang="es-VE" sz="1200" dirty="0" smtClean="0">
                <a:latin typeface="Times New Roman" panose="02020603050405020304" pitchFamily="18" charset="0"/>
                <a:cs typeface="Times New Roman" panose="02020603050405020304" pitchFamily="18" charset="0"/>
              </a:rPr>
              <a:t> 2014: 371;2526-28</a:t>
            </a:r>
            <a:endParaRPr lang="es-VE" sz="1200" dirty="0">
              <a:latin typeface="Times New Roman" panose="02020603050405020304" pitchFamily="18" charset="0"/>
              <a:cs typeface="Times New Roman" panose="02020603050405020304" pitchFamily="18" charset="0"/>
            </a:endParaRPr>
          </a:p>
        </p:txBody>
      </p:sp>
      <p:sp>
        <p:nvSpPr>
          <p:cNvPr id="4" name="Rectángulo 3"/>
          <p:cNvSpPr/>
          <p:nvPr/>
        </p:nvSpPr>
        <p:spPr>
          <a:xfrm>
            <a:off x="1871700" y="657558"/>
            <a:ext cx="5400600" cy="400110"/>
          </a:xfrm>
          <a:prstGeom prst="rect">
            <a:avLst/>
          </a:prstGeom>
          <a:solidFill>
            <a:schemeClr val="accent6">
              <a:lumMod val="60000"/>
              <a:lumOff val="4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r>
              <a:rPr lang="en-US" sz="2000" dirty="0" err="1" smtClean="0">
                <a:latin typeface="Comic Sans MS" panose="030F0702030302020204" pitchFamily="66" charset="0"/>
              </a:rPr>
              <a:t>Antibiótico</a:t>
            </a:r>
            <a:r>
              <a:rPr lang="en-US" sz="2000" dirty="0" smtClean="0">
                <a:latin typeface="Comic Sans MS" panose="030F0702030302020204" pitchFamily="66" charset="0"/>
              </a:rPr>
              <a:t> </a:t>
            </a:r>
            <a:r>
              <a:rPr lang="en-US" sz="2000" dirty="0" err="1" smtClean="0">
                <a:latin typeface="Comic Sans MS" panose="030F0702030302020204" pitchFamily="66" charset="0"/>
              </a:rPr>
              <a:t>temprano</a:t>
            </a:r>
            <a:r>
              <a:rPr lang="en-US" sz="2000" dirty="0" smtClean="0">
                <a:latin typeface="Comic Sans MS" panose="030F0702030302020204" pitchFamily="66" charset="0"/>
              </a:rPr>
              <a:t> y </a:t>
            </a:r>
            <a:r>
              <a:rPr lang="en-US" sz="2000" dirty="0" err="1" smtClean="0">
                <a:latin typeface="Comic Sans MS" panose="030F0702030302020204" pitchFamily="66" charset="0"/>
              </a:rPr>
              <a:t>riesgo</a:t>
            </a:r>
            <a:r>
              <a:rPr lang="en-US" sz="2000" dirty="0" smtClean="0">
                <a:latin typeface="Comic Sans MS" panose="030F0702030302020204" pitchFamily="66" charset="0"/>
              </a:rPr>
              <a:t> de </a:t>
            </a:r>
            <a:r>
              <a:rPr lang="en-US" sz="2000" dirty="0" err="1" smtClean="0">
                <a:latin typeface="Comic Sans MS" panose="030F0702030302020204" pitchFamily="66" charset="0"/>
              </a:rPr>
              <a:t>obesidad</a:t>
            </a:r>
            <a:endParaRPr lang="es-VE" sz="2000" dirty="0"/>
          </a:p>
        </p:txBody>
      </p:sp>
      <p:sp>
        <p:nvSpPr>
          <p:cNvPr id="7" name="2 CuadroTexto"/>
          <p:cNvSpPr txBox="1"/>
          <p:nvPr/>
        </p:nvSpPr>
        <p:spPr>
          <a:xfrm>
            <a:off x="6876256" y="6611054"/>
            <a:ext cx="2165978" cy="230832"/>
          </a:xfrm>
          <a:prstGeom prst="rect">
            <a:avLst/>
          </a:prstGeom>
          <a:noFill/>
        </p:spPr>
        <p:txBody>
          <a:bodyPr wrap="none" rtlCol="0">
            <a:spAutoFit/>
          </a:bodyPr>
          <a:lstStyle/>
          <a:p>
            <a:r>
              <a:rPr lang="es-VE" sz="9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179512" y="194156"/>
            <a:ext cx="543739"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IIB2</a:t>
            </a:r>
            <a:endParaRPr lang="es-VE" sz="1200" dirty="0">
              <a:solidFill>
                <a:prstClr val="white"/>
              </a:solidFill>
              <a:latin typeface="Comic Sans MS" pitchFamily="66" charset="0"/>
            </a:endParaRPr>
          </a:p>
        </p:txBody>
      </p:sp>
      <p:sp>
        <p:nvSpPr>
          <p:cNvPr id="9" name="4 CuadroTexto"/>
          <p:cNvSpPr txBox="1"/>
          <p:nvPr/>
        </p:nvSpPr>
        <p:spPr>
          <a:xfrm>
            <a:off x="170654" y="596003"/>
            <a:ext cx="1368152"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latin typeface="Comic Sans MS" pitchFamily="66" charset="0"/>
              </a:rPr>
              <a:t>Microbiota y </a:t>
            </a:r>
            <a:r>
              <a:rPr lang="es-VE" sz="1200" dirty="0" err="1" smtClean="0">
                <a:latin typeface="Comic Sans MS" pitchFamily="66" charset="0"/>
              </a:rPr>
              <a:t>Enf</a:t>
            </a:r>
            <a:r>
              <a:rPr lang="es-VE" sz="1200" dirty="0" smtClean="0">
                <a:latin typeface="Comic Sans MS" pitchFamily="66" charset="0"/>
              </a:rPr>
              <a:t>. Metabólica </a:t>
            </a:r>
          </a:p>
        </p:txBody>
      </p:sp>
      <p:sp>
        <p:nvSpPr>
          <p:cNvPr id="10" name="4 CuadroTexto"/>
          <p:cNvSpPr txBox="1"/>
          <p:nvPr/>
        </p:nvSpPr>
        <p:spPr>
          <a:xfrm>
            <a:off x="170654" y="1136307"/>
            <a:ext cx="1016970" cy="523220"/>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effectLst>
                  <a:outerShdw blurRad="38100" dist="38100" dir="2700000" algn="tl">
                    <a:srgbClr val="000000">
                      <a:alpha val="43137"/>
                    </a:srgbClr>
                  </a:outerShdw>
                </a:effectLst>
                <a:latin typeface="Comic Sans MS" pitchFamily="66" charset="0"/>
              </a:rPr>
              <a:t>Obesidad</a:t>
            </a:r>
          </a:p>
          <a:p>
            <a:r>
              <a:rPr lang="es-VE" sz="1400" dirty="0" smtClean="0">
                <a:effectLst>
                  <a:outerShdw blurRad="38100" dist="38100" dir="2700000" algn="tl">
                    <a:srgbClr val="000000">
                      <a:alpha val="43137"/>
                    </a:srgbClr>
                  </a:outerShdw>
                </a:effectLst>
                <a:latin typeface="Comic Sans MS" pitchFamily="66" charset="0"/>
              </a:rPr>
              <a:t>Diabetes</a:t>
            </a:r>
          </a:p>
        </p:txBody>
      </p:sp>
    </p:spTree>
    <p:extLst>
      <p:ext uri="{BB962C8B-B14F-4D97-AF65-F5344CB8AC3E}">
        <p14:creationId xmlns:p14="http://schemas.microsoft.com/office/powerpoint/2010/main" val="91173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t="3653"/>
          <a:stretch/>
        </p:blipFill>
        <p:spPr>
          <a:xfrm>
            <a:off x="323528" y="548680"/>
            <a:ext cx="8224801" cy="5369412"/>
          </a:xfrm>
          <a:prstGeom prst="rect">
            <a:avLst/>
          </a:prstGeom>
        </p:spPr>
      </p:pic>
      <p:sp>
        <p:nvSpPr>
          <p:cNvPr id="5" name="Rectangle 1"/>
          <p:cNvSpPr>
            <a:spLocks noChangeArrowheads="1"/>
          </p:cNvSpPr>
          <p:nvPr/>
        </p:nvSpPr>
        <p:spPr bwMode="auto">
          <a:xfrm>
            <a:off x="1620322" y="6233617"/>
            <a:ext cx="61926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r>
              <a:rPr lang="en-US" sz="1000" dirty="0">
                <a:latin typeface="Times New Roman" panose="02020603050405020304" pitchFamily="18" charset="0"/>
                <a:cs typeface="Times New Roman" panose="02020603050405020304" pitchFamily="18" charset="0"/>
              </a:rPr>
              <a:t>W. </a:t>
            </a:r>
            <a:r>
              <a:rPr lang="en-US" sz="1000" dirty="0" err="1">
                <a:latin typeface="Times New Roman" panose="02020603050405020304" pitchFamily="18" charset="0"/>
                <a:cs typeface="Times New Roman" panose="02020603050405020304" pitchFamily="18" charset="0"/>
              </a:rPr>
              <a:t>Gohir</a:t>
            </a:r>
            <a:r>
              <a:rPr lang="en-US" sz="1000" dirty="0">
                <a:latin typeface="Times New Roman" panose="02020603050405020304" pitchFamily="18" charset="0"/>
                <a:cs typeface="Times New Roman" panose="02020603050405020304" pitchFamily="18" charset="0"/>
              </a:rPr>
              <a:t>, EM. </a:t>
            </a:r>
            <a:r>
              <a:rPr lang="en-US" sz="1000" dirty="0" err="1">
                <a:latin typeface="Times New Roman" panose="02020603050405020304" pitchFamily="18" charset="0"/>
                <a:cs typeface="Times New Roman" panose="02020603050405020304" pitchFamily="18" charset="0"/>
              </a:rPr>
              <a:t>Ratcliffe</a:t>
            </a:r>
            <a:r>
              <a:rPr lang="en-US" sz="1000" dirty="0">
                <a:latin typeface="Times New Roman" panose="02020603050405020304" pitchFamily="18" charset="0"/>
                <a:cs typeface="Times New Roman" panose="02020603050405020304" pitchFamily="18" charset="0"/>
              </a:rPr>
              <a:t>, DM. </a:t>
            </a:r>
            <a:r>
              <a:rPr lang="en-US" sz="1000" dirty="0" err="1">
                <a:latin typeface="Times New Roman" panose="02020603050405020304" pitchFamily="18" charset="0"/>
                <a:cs typeface="Times New Roman" panose="02020603050405020304" pitchFamily="18" charset="0"/>
              </a:rPr>
              <a:t>Sloboda</a:t>
            </a:r>
            <a:r>
              <a:rPr lang="en-US" sz="1000" dirty="0">
                <a:latin typeface="Times New Roman" panose="02020603050405020304" pitchFamily="18" charset="0"/>
                <a:cs typeface="Times New Roman" panose="02020603050405020304" pitchFamily="18" charset="0"/>
              </a:rPr>
              <a:t>. </a:t>
            </a:r>
            <a:r>
              <a:rPr lang="es-VE" sz="1000" i="1" dirty="0" smtClean="0">
                <a:latin typeface="Times New Roman" panose="02020603050405020304" pitchFamily="18" charset="0"/>
                <a:cs typeface="Times New Roman" panose="02020603050405020304" pitchFamily="18" charset="0"/>
              </a:rPr>
              <a:t>Of </a:t>
            </a:r>
            <a:r>
              <a:rPr lang="es-VE" sz="1000" i="1" dirty="0" err="1">
                <a:latin typeface="Times New Roman" panose="02020603050405020304" pitchFamily="18" charset="0"/>
                <a:cs typeface="Times New Roman" panose="02020603050405020304" pitchFamily="18" charset="0"/>
              </a:rPr>
              <a:t>the</a:t>
            </a:r>
            <a:r>
              <a:rPr lang="es-VE" sz="1000" i="1" dirty="0">
                <a:latin typeface="Times New Roman" panose="02020603050405020304" pitchFamily="18" charset="0"/>
                <a:cs typeface="Times New Roman" panose="02020603050405020304" pitchFamily="18" charset="0"/>
              </a:rPr>
              <a:t> bugs </a:t>
            </a:r>
            <a:r>
              <a:rPr lang="es-VE" sz="1000" i="1" dirty="0" err="1">
                <a:latin typeface="Times New Roman" panose="02020603050405020304" pitchFamily="18" charset="0"/>
                <a:cs typeface="Times New Roman" panose="02020603050405020304" pitchFamily="18" charset="0"/>
              </a:rPr>
              <a:t>that</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shape</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us</a:t>
            </a:r>
            <a:r>
              <a:rPr lang="es-VE" sz="1000" i="1" dirty="0">
                <a:latin typeface="Times New Roman" panose="02020603050405020304" pitchFamily="18" charset="0"/>
                <a:cs typeface="Times New Roman" panose="02020603050405020304" pitchFamily="18" charset="0"/>
              </a:rPr>
              <a:t>: maternal </a:t>
            </a:r>
            <a:r>
              <a:rPr lang="es-VE" sz="1000" i="1" dirty="0" err="1">
                <a:latin typeface="Times New Roman" panose="02020603050405020304" pitchFamily="18" charset="0"/>
                <a:cs typeface="Times New Roman" panose="02020603050405020304" pitchFamily="18" charset="0"/>
              </a:rPr>
              <a:t>obesity</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gut</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microbiome</a:t>
            </a:r>
            <a:r>
              <a:rPr lang="es-VE" sz="1000" i="1" dirty="0">
                <a:latin typeface="Times New Roman" panose="02020603050405020304" pitchFamily="18" charset="0"/>
                <a:cs typeface="Times New Roman" panose="02020603050405020304" pitchFamily="18" charset="0"/>
              </a:rPr>
              <a:t> </a:t>
            </a:r>
            <a:r>
              <a:rPr lang="es-VE" sz="1000" i="1" dirty="0" smtClean="0">
                <a:latin typeface="Times New Roman" panose="02020603050405020304" pitchFamily="18" charset="0"/>
                <a:cs typeface="Times New Roman" panose="02020603050405020304" pitchFamily="18" charset="0"/>
              </a:rPr>
              <a:t>and </a:t>
            </a:r>
            <a:r>
              <a:rPr lang="es-VE" sz="1000" i="1" dirty="0" err="1" smtClean="0">
                <a:latin typeface="Times New Roman" panose="02020603050405020304" pitchFamily="18" charset="0"/>
                <a:cs typeface="Times New Roman" panose="02020603050405020304" pitchFamily="18" charset="0"/>
              </a:rPr>
              <a:t>long-term</a:t>
            </a:r>
            <a:r>
              <a:rPr lang="es-VE" sz="1000" i="1" dirty="0" smtClean="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disease</a:t>
            </a:r>
            <a:r>
              <a:rPr lang="es-VE" sz="1000" i="1" dirty="0">
                <a:latin typeface="Times New Roman" panose="02020603050405020304" pitchFamily="18" charset="0"/>
                <a:cs typeface="Times New Roman" panose="02020603050405020304" pitchFamily="18" charset="0"/>
              </a:rPr>
              <a:t> </a:t>
            </a:r>
            <a:r>
              <a:rPr lang="es-VE" sz="1000" i="1" dirty="0" err="1" smtClean="0">
                <a:latin typeface="Times New Roman" panose="02020603050405020304" pitchFamily="18" charset="0"/>
                <a:cs typeface="Times New Roman" panose="02020603050405020304" pitchFamily="18" charset="0"/>
              </a:rPr>
              <a:t>risk</a:t>
            </a:r>
            <a:r>
              <a:rPr lang="es-VE" sz="1000" i="1" dirty="0" smtClean="0">
                <a:latin typeface="Times New Roman" panose="02020603050405020304" pitchFamily="18" charset="0"/>
                <a:cs typeface="Times New Roman" panose="02020603050405020304" pitchFamily="18" charset="0"/>
              </a:rPr>
              <a:t>. </a:t>
            </a:r>
            <a:r>
              <a:rPr kumimoji="0" lang="es-VE" sz="1000" b="0" i="0" strike="noStrike" cap="none" normalizeH="0" baseline="0" dirty="0" err="1" smtClean="0">
                <a:ln>
                  <a:noFill/>
                </a:ln>
                <a:effectLst/>
                <a:latin typeface="Times New Roman" panose="02020603050405020304" pitchFamily="18" charset="0"/>
                <a:cs typeface="Times New Roman" panose="02020603050405020304" pitchFamily="18" charset="0"/>
              </a:rPr>
              <a:t>Pediatric</a:t>
            </a:r>
            <a:r>
              <a:rPr kumimoji="0" lang="es-VE" sz="1000" b="0" i="0" strike="noStrike" cap="none" normalizeH="0" baseline="0" dirty="0" smtClean="0">
                <a:ln>
                  <a:noFill/>
                </a:ln>
                <a:effectLst/>
                <a:latin typeface="Times New Roman" panose="02020603050405020304" pitchFamily="18" charset="0"/>
                <a:cs typeface="Times New Roman" panose="02020603050405020304" pitchFamily="18" charset="0"/>
              </a:rPr>
              <a:t> </a:t>
            </a:r>
            <a:r>
              <a:rPr kumimoji="0" lang="es-VE" sz="1000" b="0" i="0" strike="noStrike" cap="none" normalizeH="0" baseline="0" dirty="0" err="1" smtClean="0">
                <a:ln>
                  <a:noFill/>
                </a:ln>
                <a:effectLst/>
                <a:latin typeface="Times New Roman" panose="02020603050405020304" pitchFamily="18" charset="0"/>
                <a:cs typeface="Times New Roman" panose="02020603050405020304" pitchFamily="18" charset="0"/>
              </a:rPr>
              <a:t>Research</a:t>
            </a:r>
            <a:r>
              <a:rPr kumimoji="0" lang="es-VE" sz="1000" b="0" i="0" strike="noStrike" cap="none" normalizeH="0" baseline="0" dirty="0" smtClean="0">
                <a:ln>
                  <a:noFill/>
                </a:ln>
                <a:effectLst/>
                <a:latin typeface="Times New Roman" panose="02020603050405020304" pitchFamily="18" charset="0"/>
                <a:cs typeface="Times New Roman" panose="02020603050405020304" pitchFamily="18" charset="0"/>
              </a:rPr>
              <a:t> </a:t>
            </a:r>
            <a:r>
              <a:rPr lang="es-VE" sz="1000" b="1" dirty="0" smtClean="0">
                <a:latin typeface="Times New Roman" panose="02020603050405020304" pitchFamily="18" charset="0"/>
                <a:cs typeface="Times New Roman" panose="02020603050405020304" pitchFamily="18" charset="0"/>
              </a:rPr>
              <a:t>2015</a:t>
            </a:r>
            <a:r>
              <a:rPr lang="es-VE" sz="1000" dirty="0" smtClean="0">
                <a:latin typeface="Times New Roman" panose="02020603050405020304" pitchFamily="18" charset="0"/>
                <a:cs typeface="Times New Roman" panose="02020603050405020304" pitchFamily="18" charset="0"/>
              </a:rPr>
              <a:t>; 77: 196–204</a:t>
            </a:r>
            <a:endParaRPr lang="es-VE" sz="1000" dirty="0">
              <a:latin typeface="Times New Roman" panose="02020603050405020304" pitchFamily="18" charset="0"/>
              <a:cs typeface="Times New Roman" panose="02020603050405020304" pitchFamily="18" charset="0"/>
            </a:endParaRPr>
          </a:p>
        </p:txBody>
      </p:sp>
      <p:sp>
        <p:nvSpPr>
          <p:cNvPr id="3" name="CuadroTexto 2"/>
          <p:cNvSpPr txBox="1"/>
          <p:nvPr/>
        </p:nvSpPr>
        <p:spPr>
          <a:xfrm>
            <a:off x="1434726" y="221492"/>
            <a:ext cx="1733167" cy="400110"/>
          </a:xfrm>
          <a:prstGeom prst="rect">
            <a:avLst/>
          </a:prstGeom>
          <a:solidFill>
            <a:schemeClr val="accent6">
              <a:lumMod val="40000"/>
              <a:lumOff val="60000"/>
            </a:schemeClr>
          </a:solidFill>
        </p:spPr>
        <p:txBody>
          <a:bodyPr wrap="none" rtlCol="0">
            <a:spAutoFit/>
          </a:bodyPr>
          <a:lstStyle/>
          <a:p>
            <a:r>
              <a:rPr lang="es-VE" sz="2000" dirty="0" err="1" smtClean="0">
                <a:effectLst>
                  <a:outerShdw blurRad="38100" dist="38100" dir="2700000" algn="tl">
                    <a:srgbClr val="000000">
                      <a:alpha val="43137"/>
                    </a:srgbClr>
                  </a:outerShdw>
                </a:effectLst>
                <a:latin typeface="Comic Sans MS" panose="030F0702030302020204" pitchFamily="66" charset="0"/>
              </a:rPr>
              <a:t>Preembarazo</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6" name="CuadroTexto 5"/>
          <p:cNvSpPr txBox="1"/>
          <p:nvPr/>
        </p:nvSpPr>
        <p:spPr>
          <a:xfrm>
            <a:off x="4708162" y="303207"/>
            <a:ext cx="1354858" cy="400110"/>
          </a:xfrm>
          <a:prstGeom prst="rect">
            <a:avLst/>
          </a:prstGeom>
          <a:solidFill>
            <a:schemeClr val="accent6">
              <a:lumMod val="40000"/>
              <a:lumOff val="60000"/>
            </a:schemeClr>
          </a:solidFill>
        </p:spPr>
        <p:txBody>
          <a:bodyPr wrap="none" rtlCol="0">
            <a:spAutoFit/>
          </a:bodyPr>
          <a:lstStyle/>
          <a:p>
            <a:r>
              <a:rPr lang="es-VE" sz="2000" dirty="0">
                <a:effectLst>
                  <a:outerShdw blurRad="38100" dist="38100" dir="2700000" algn="tl">
                    <a:srgbClr val="000000">
                      <a:alpha val="43137"/>
                    </a:srgbClr>
                  </a:outerShdw>
                </a:effectLst>
                <a:latin typeface="Comic Sans MS" panose="030F0702030302020204" pitchFamily="66" charset="0"/>
              </a:rPr>
              <a:t>E</a:t>
            </a:r>
            <a:r>
              <a:rPr lang="es-VE" sz="2000" dirty="0" smtClean="0">
                <a:effectLst>
                  <a:outerShdw blurRad="38100" dist="38100" dir="2700000" algn="tl">
                    <a:srgbClr val="000000">
                      <a:alpha val="43137"/>
                    </a:srgbClr>
                  </a:outerShdw>
                </a:effectLst>
                <a:latin typeface="Comic Sans MS" panose="030F0702030302020204" pitchFamily="66" charset="0"/>
              </a:rPr>
              <a:t>mbarazo</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7" name="CuadroTexto 6"/>
          <p:cNvSpPr txBox="1"/>
          <p:nvPr/>
        </p:nvSpPr>
        <p:spPr>
          <a:xfrm>
            <a:off x="7085435" y="303207"/>
            <a:ext cx="1803699" cy="400110"/>
          </a:xfrm>
          <a:prstGeom prst="rect">
            <a:avLst/>
          </a:prstGeom>
          <a:solidFill>
            <a:schemeClr val="accent6">
              <a:lumMod val="40000"/>
              <a:lumOff val="60000"/>
            </a:schemeClr>
          </a:solidFill>
        </p:spPr>
        <p:txBody>
          <a:bodyPr wrap="none" rtlCol="0">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Descendencia</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8" name="Rectángulo 7"/>
          <p:cNvSpPr/>
          <p:nvPr/>
        </p:nvSpPr>
        <p:spPr>
          <a:xfrm>
            <a:off x="2117228" y="1412776"/>
            <a:ext cx="798588"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CuadroTexto 8"/>
          <p:cNvSpPr txBox="1"/>
          <p:nvPr/>
        </p:nvSpPr>
        <p:spPr>
          <a:xfrm>
            <a:off x="2044098" y="1284746"/>
            <a:ext cx="962123" cy="461665"/>
          </a:xfrm>
          <a:prstGeom prst="rect">
            <a:avLst/>
          </a:prstGeom>
          <a:noFill/>
        </p:spPr>
        <p:txBody>
          <a:bodyPr wrap="none" rtlCol="0">
            <a:spAutoFit/>
          </a:bodyPr>
          <a:lstStyle/>
          <a:p>
            <a:pPr algn="ctr"/>
            <a:r>
              <a:rPr lang="es-VE" sz="1200" dirty="0" smtClean="0">
                <a:latin typeface="Comic Sans MS" panose="030F0702030302020204" pitchFamily="66" charset="0"/>
              </a:rPr>
              <a:t>Microbiota</a:t>
            </a:r>
          </a:p>
          <a:p>
            <a:pPr algn="ctr"/>
            <a:r>
              <a:rPr lang="es-VE" sz="1200" dirty="0" smtClean="0">
                <a:latin typeface="Comic Sans MS" panose="030F0702030302020204" pitchFamily="66" charset="0"/>
              </a:rPr>
              <a:t>normal</a:t>
            </a:r>
            <a:endParaRPr lang="es-VE" sz="1200" dirty="0">
              <a:latin typeface="Comic Sans MS" panose="030F0702030302020204" pitchFamily="66" charset="0"/>
            </a:endParaRPr>
          </a:p>
        </p:txBody>
      </p:sp>
      <p:sp>
        <p:nvSpPr>
          <p:cNvPr id="11" name="Rectángulo 10"/>
          <p:cNvSpPr/>
          <p:nvPr/>
        </p:nvSpPr>
        <p:spPr>
          <a:xfrm>
            <a:off x="2035460" y="3614621"/>
            <a:ext cx="1096380" cy="390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2047497" y="3614621"/>
            <a:ext cx="1101585" cy="523220"/>
          </a:xfrm>
          <a:prstGeom prst="rect">
            <a:avLst/>
          </a:prstGeom>
          <a:noFill/>
        </p:spPr>
        <p:txBody>
          <a:bodyPr wrap="none" rtlCol="0">
            <a:spAutoFit/>
          </a:bodyPr>
          <a:lstStyle/>
          <a:p>
            <a:pPr algn="ctr"/>
            <a:r>
              <a:rPr lang="es-VE" sz="1400" b="1" dirty="0" smtClean="0">
                <a:effectLst>
                  <a:outerShdw blurRad="38100" dist="38100" dir="2700000" algn="tl">
                    <a:srgbClr val="000000">
                      <a:alpha val="43137"/>
                    </a:srgbClr>
                  </a:outerShdw>
                </a:effectLst>
                <a:latin typeface="Comic Sans MS" panose="030F0702030302020204" pitchFamily="66" charset="0"/>
              </a:rPr>
              <a:t>Microbiota</a:t>
            </a:r>
          </a:p>
          <a:p>
            <a:pPr algn="ctr"/>
            <a:r>
              <a:rPr lang="es-VE" sz="1400" b="1" dirty="0" smtClean="0">
                <a:effectLst>
                  <a:outerShdw blurRad="38100" dist="38100" dir="2700000" algn="tl">
                    <a:srgbClr val="000000">
                      <a:alpha val="43137"/>
                    </a:srgbClr>
                  </a:outerShdw>
                </a:effectLst>
                <a:latin typeface="Comic Sans MS" panose="030F0702030302020204" pitchFamily="66" charset="0"/>
              </a:rPr>
              <a:t>alterado</a:t>
            </a:r>
            <a:endParaRPr lang="es-VE" sz="1400" b="1" dirty="0">
              <a:effectLst>
                <a:outerShdw blurRad="38100" dist="38100" dir="2700000" algn="tl">
                  <a:srgbClr val="000000">
                    <a:alpha val="43137"/>
                  </a:srgbClr>
                </a:outerShdw>
              </a:effectLst>
              <a:latin typeface="Comic Sans MS" panose="030F0702030302020204" pitchFamily="66" charset="0"/>
            </a:endParaRPr>
          </a:p>
        </p:txBody>
      </p:sp>
      <p:sp>
        <p:nvSpPr>
          <p:cNvPr id="12" name="Rectángulo 11"/>
          <p:cNvSpPr/>
          <p:nvPr/>
        </p:nvSpPr>
        <p:spPr>
          <a:xfrm>
            <a:off x="4860033" y="908720"/>
            <a:ext cx="936104" cy="3760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CuadroTexto 12"/>
          <p:cNvSpPr txBox="1"/>
          <p:nvPr/>
        </p:nvSpPr>
        <p:spPr>
          <a:xfrm>
            <a:off x="4815151" y="865900"/>
            <a:ext cx="962123" cy="461665"/>
          </a:xfrm>
          <a:prstGeom prst="rect">
            <a:avLst/>
          </a:prstGeom>
          <a:noFill/>
        </p:spPr>
        <p:txBody>
          <a:bodyPr wrap="none" rtlCol="0">
            <a:spAutoFit/>
          </a:bodyPr>
          <a:lstStyle/>
          <a:p>
            <a:pPr algn="ctr"/>
            <a:r>
              <a:rPr lang="es-VE" sz="1200" dirty="0" smtClean="0">
                <a:latin typeface="Comic Sans MS" panose="030F0702030302020204" pitchFamily="66" charset="0"/>
              </a:rPr>
              <a:t>Microbiota</a:t>
            </a:r>
          </a:p>
          <a:p>
            <a:pPr algn="ctr"/>
            <a:r>
              <a:rPr lang="es-VE" sz="1200" dirty="0" smtClean="0">
                <a:latin typeface="Comic Sans MS" panose="030F0702030302020204" pitchFamily="66" charset="0"/>
              </a:rPr>
              <a:t>materno</a:t>
            </a:r>
            <a:endParaRPr lang="es-VE" sz="1200" dirty="0">
              <a:latin typeface="Comic Sans MS" panose="030F0702030302020204" pitchFamily="66" charset="0"/>
            </a:endParaRPr>
          </a:p>
        </p:txBody>
      </p:sp>
      <p:sp>
        <p:nvSpPr>
          <p:cNvPr id="15" name="Rectángulo 14"/>
          <p:cNvSpPr/>
          <p:nvPr/>
        </p:nvSpPr>
        <p:spPr>
          <a:xfrm>
            <a:off x="5436096" y="2708920"/>
            <a:ext cx="1296144"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CuadroTexto 13"/>
          <p:cNvSpPr txBox="1"/>
          <p:nvPr/>
        </p:nvSpPr>
        <p:spPr>
          <a:xfrm>
            <a:off x="5392804" y="2693609"/>
            <a:ext cx="1340432" cy="461665"/>
          </a:xfrm>
          <a:prstGeom prst="rect">
            <a:avLst/>
          </a:prstGeom>
          <a:noFill/>
        </p:spPr>
        <p:txBody>
          <a:bodyPr wrap="none" rtlCol="0">
            <a:spAutoFit/>
          </a:bodyPr>
          <a:lstStyle/>
          <a:p>
            <a:pPr algn="ctr"/>
            <a:r>
              <a:rPr lang="es-VE" sz="1200" dirty="0" smtClean="0">
                <a:latin typeface="Comic Sans MS" panose="030F0702030302020204" pitchFamily="66" charset="0"/>
              </a:rPr>
              <a:t>Microbiota</a:t>
            </a:r>
          </a:p>
          <a:p>
            <a:pPr algn="ctr"/>
            <a:r>
              <a:rPr lang="es-VE" sz="1200" dirty="0" smtClean="0">
                <a:latin typeface="Comic Sans MS" panose="030F0702030302020204" pitchFamily="66" charset="0"/>
              </a:rPr>
              <a:t>Intestinal fetal</a:t>
            </a:r>
            <a:endParaRPr lang="es-VE" sz="1200" dirty="0">
              <a:latin typeface="Comic Sans MS" panose="030F0702030302020204" pitchFamily="66" charset="0"/>
            </a:endParaRPr>
          </a:p>
        </p:txBody>
      </p:sp>
      <p:sp>
        <p:nvSpPr>
          <p:cNvPr id="16" name="Rectángulo 15"/>
          <p:cNvSpPr/>
          <p:nvPr/>
        </p:nvSpPr>
        <p:spPr>
          <a:xfrm>
            <a:off x="7339232" y="2537049"/>
            <a:ext cx="1152128" cy="4457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CuadroTexto 16"/>
          <p:cNvSpPr txBox="1"/>
          <p:nvPr/>
        </p:nvSpPr>
        <p:spPr>
          <a:xfrm>
            <a:off x="7091177" y="2541379"/>
            <a:ext cx="1742785" cy="584775"/>
          </a:xfrm>
          <a:prstGeom prst="rect">
            <a:avLst/>
          </a:prstGeom>
          <a:solidFill>
            <a:schemeClr val="tx2">
              <a:lumMod val="20000"/>
              <a:lumOff val="80000"/>
            </a:schemeClr>
          </a:solidFill>
        </p:spPr>
        <p:txBody>
          <a:bodyPr wrap="none" rtlCol="0">
            <a:spAutoFit/>
          </a:bodyPr>
          <a:lstStyle/>
          <a:p>
            <a:pPr algn="ctr"/>
            <a:r>
              <a:rPr lang="es-VE" sz="1600" b="1" dirty="0" smtClean="0">
                <a:latin typeface="Comic Sans MS" panose="030F0702030302020204" pitchFamily="66" charset="0"/>
              </a:rPr>
              <a:t>Resultado </a:t>
            </a:r>
          </a:p>
          <a:p>
            <a:pPr algn="ctr"/>
            <a:r>
              <a:rPr lang="es-VE" sz="1600" b="1" dirty="0" smtClean="0">
                <a:latin typeface="Comic Sans MS" panose="030F0702030302020204" pitchFamily="66" charset="0"/>
              </a:rPr>
              <a:t>metabólico sano</a:t>
            </a:r>
            <a:endParaRPr lang="es-VE" sz="1600" b="1" dirty="0">
              <a:latin typeface="Comic Sans MS" panose="030F0702030302020204" pitchFamily="66" charset="0"/>
            </a:endParaRPr>
          </a:p>
        </p:txBody>
      </p:sp>
      <p:sp>
        <p:nvSpPr>
          <p:cNvPr id="19" name="Rectángulo 18"/>
          <p:cNvSpPr/>
          <p:nvPr/>
        </p:nvSpPr>
        <p:spPr>
          <a:xfrm>
            <a:off x="7416427" y="4891291"/>
            <a:ext cx="1290865"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CuadroTexto 17"/>
          <p:cNvSpPr txBox="1"/>
          <p:nvPr/>
        </p:nvSpPr>
        <p:spPr>
          <a:xfrm>
            <a:off x="7139141" y="5076595"/>
            <a:ext cx="1455848" cy="923330"/>
          </a:xfrm>
          <a:prstGeom prst="rect">
            <a:avLst/>
          </a:prstGeom>
          <a:solidFill>
            <a:srgbClr val="FFC000"/>
          </a:solidFill>
          <a:effectLst>
            <a:outerShdw blurRad="50800" dist="38100" dir="2700000" algn="tl" rotWithShape="0">
              <a:prstClr val="black">
                <a:alpha val="40000"/>
              </a:prstClr>
            </a:outerShdw>
          </a:effectLst>
        </p:spPr>
        <p:txBody>
          <a:bodyPr wrap="none" rtlCol="0">
            <a:spAutoFit/>
          </a:bodyPr>
          <a:lstStyle/>
          <a:p>
            <a:pPr algn="ctr"/>
            <a:r>
              <a:rPr lang="es-VE" b="1" dirty="0" smtClean="0">
                <a:latin typeface="Comic Sans MS" panose="030F0702030302020204" pitchFamily="66" charset="0"/>
              </a:rPr>
              <a:t>Resultado </a:t>
            </a:r>
          </a:p>
          <a:p>
            <a:pPr algn="ctr"/>
            <a:r>
              <a:rPr lang="es-VE" b="1" dirty="0" smtClean="0">
                <a:latin typeface="Comic Sans MS" panose="030F0702030302020204" pitchFamily="66" charset="0"/>
              </a:rPr>
              <a:t>metabólico </a:t>
            </a:r>
          </a:p>
          <a:p>
            <a:pPr algn="ctr"/>
            <a:r>
              <a:rPr lang="es-VE" b="1" dirty="0" smtClean="0">
                <a:latin typeface="Comic Sans MS" panose="030F0702030302020204" pitchFamily="66" charset="0"/>
              </a:rPr>
              <a:t>adverso</a:t>
            </a:r>
            <a:endParaRPr lang="es-VE" b="1" dirty="0">
              <a:latin typeface="Comic Sans MS" panose="030F0702030302020204" pitchFamily="66" charset="0"/>
            </a:endParaRPr>
          </a:p>
        </p:txBody>
      </p:sp>
      <p:sp>
        <p:nvSpPr>
          <p:cNvPr id="20" name="CuadroTexto 19"/>
          <p:cNvSpPr txBox="1"/>
          <p:nvPr/>
        </p:nvSpPr>
        <p:spPr>
          <a:xfrm>
            <a:off x="5089622" y="3243644"/>
            <a:ext cx="962123" cy="461665"/>
          </a:xfrm>
          <a:prstGeom prst="rect">
            <a:avLst/>
          </a:prstGeom>
          <a:solidFill>
            <a:schemeClr val="bg1"/>
          </a:solidFill>
        </p:spPr>
        <p:txBody>
          <a:bodyPr wrap="none" rtlCol="0">
            <a:spAutoFit/>
          </a:bodyPr>
          <a:lstStyle/>
          <a:p>
            <a:pPr algn="ctr"/>
            <a:r>
              <a:rPr lang="es-VE" sz="1200" dirty="0" smtClean="0">
                <a:effectLst>
                  <a:outerShdw blurRad="38100" dist="38100" dir="2700000" algn="tl">
                    <a:srgbClr val="000000">
                      <a:alpha val="43137"/>
                    </a:srgbClr>
                  </a:outerShdw>
                </a:effectLst>
                <a:latin typeface="Comic Sans MS" panose="030F0702030302020204" pitchFamily="66" charset="0"/>
              </a:rPr>
              <a:t>Microbiota</a:t>
            </a:r>
          </a:p>
          <a:p>
            <a:pPr algn="ctr"/>
            <a:r>
              <a:rPr lang="es-VE" sz="1200" b="1" dirty="0" smtClean="0">
                <a:effectLst>
                  <a:outerShdw blurRad="38100" dist="38100" dir="2700000" algn="tl">
                    <a:srgbClr val="000000">
                      <a:alpha val="43137"/>
                    </a:srgbClr>
                  </a:outerShdw>
                </a:effectLst>
                <a:latin typeface="Comic Sans MS" panose="030F0702030302020204" pitchFamily="66" charset="0"/>
              </a:rPr>
              <a:t>materno</a:t>
            </a:r>
            <a:endParaRPr lang="es-VE" sz="1200" b="1" dirty="0">
              <a:effectLst>
                <a:outerShdw blurRad="38100" dist="38100" dir="2700000" algn="tl">
                  <a:srgbClr val="000000">
                    <a:alpha val="43137"/>
                  </a:srgbClr>
                </a:outerShdw>
              </a:effectLst>
              <a:latin typeface="Comic Sans MS" panose="030F0702030302020204" pitchFamily="66" charset="0"/>
            </a:endParaRPr>
          </a:p>
        </p:txBody>
      </p:sp>
      <p:sp>
        <p:nvSpPr>
          <p:cNvPr id="22" name="Rectángulo 21"/>
          <p:cNvSpPr/>
          <p:nvPr/>
        </p:nvSpPr>
        <p:spPr>
          <a:xfrm>
            <a:off x="5580112" y="5055995"/>
            <a:ext cx="1368152" cy="3465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CuadroTexto 20"/>
          <p:cNvSpPr txBox="1"/>
          <p:nvPr/>
        </p:nvSpPr>
        <p:spPr>
          <a:xfrm>
            <a:off x="5612641" y="5048964"/>
            <a:ext cx="1335623" cy="461665"/>
          </a:xfrm>
          <a:prstGeom prst="rect">
            <a:avLst/>
          </a:prstGeom>
          <a:noFill/>
        </p:spPr>
        <p:txBody>
          <a:bodyPr wrap="none" rtlCol="0">
            <a:spAutoFit/>
          </a:bodyPr>
          <a:lstStyle/>
          <a:p>
            <a:pPr algn="ctr"/>
            <a:r>
              <a:rPr lang="es-VE" sz="1200" b="1" dirty="0" smtClean="0">
                <a:effectLst>
                  <a:outerShdw blurRad="38100" dist="38100" dir="2700000" algn="tl">
                    <a:srgbClr val="000000">
                      <a:alpha val="43137"/>
                    </a:srgbClr>
                  </a:outerShdw>
                </a:effectLst>
                <a:latin typeface="Comic Sans MS" panose="030F0702030302020204" pitchFamily="66" charset="0"/>
              </a:rPr>
              <a:t>Microbiota</a:t>
            </a:r>
          </a:p>
          <a:p>
            <a:pPr algn="ctr"/>
            <a:r>
              <a:rPr lang="es-VE" sz="1200" b="1" dirty="0">
                <a:effectLst>
                  <a:outerShdw blurRad="38100" dist="38100" dir="2700000" algn="tl">
                    <a:srgbClr val="000000">
                      <a:alpha val="43137"/>
                    </a:srgbClr>
                  </a:outerShdw>
                </a:effectLst>
                <a:latin typeface="Comic Sans MS" panose="030F0702030302020204" pitchFamily="66" charset="0"/>
              </a:rPr>
              <a:t>I</a:t>
            </a:r>
            <a:r>
              <a:rPr lang="es-VE" sz="1200" b="1" dirty="0" smtClean="0">
                <a:effectLst>
                  <a:outerShdw blurRad="38100" dist="38100" dir="2700000" algn="tl">
                    <a:srgbClr val="000000">
                      <a:alpha val="43137"/>
                    </a:srgbClr>
                  </a:outerShdw>
                </a:effectLst>
                <a:latin typeface="Comic Sans MS" panose="030F0702030302020204" pitchFamily="66" charset="0"/>
              </a:rPr>
              <a:t>ntestinal fetal</a:t>
            </a:r>
            <a:endParaRPr lang="es-VE" sz="1200" b="1" dirty="0">
              <a:effectLst>
                <a:outerShdw blurRad="38100" dist="38100" dir="2700000" algn="tl">
                  <a:srgbClr val="000000">
                    <a:alpha val="43137"/>
                  </a:srgbClr>
                </a:outerShdw>
              </a:effectLst>
              <a:latin typeface="Comic Sans MS" panose="030F0702030302020204" pitchFamily="66" charset="0"/>
            </a:endParaRPr>
          </a:p>
        </p:txBody>
      </p:sp>
      <p:sp>
        <p:nvSpPr>
          <p:cNvPr id="23" name="7 CuadroTexto"/>
          <p:cNvSpPr txBox="1"/>
          <p:nvPr/>
        </p:nvSpPr>
        <p:spPr>
          <a:xfrm>
            <a:off x="6509608" y="6628237"/>
            <a:ext cx="2606804" cy="261610"/>
          </a:xfrm>
          <a:prstGeom prst="rect">
            <a:avLst/>
          </a:prstGeom>
          <a:noFill/>
        </p:spPr>
        <p:txBody>
          <a:bodyPr wrap="none" rtlCol="0">
            <a:spAutoFit/>
          </a:bodyPr>
          <a:lstStyle/>
          <a:p>
            <a:r>
              <a:rPr lang="es-VE" sz="11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100" dirty="0">
              <a:solidFill>
                <a:schemeClr val="bg1">
                  <a:lumMod val="65000"/>
                </a:schemeClr>
              </a:solidFill>
              <a:latin typeface="Arial" panose="020B0604020202020204" pitchFamily="34" charset="0"/>
              <a:cs typeface="Arial" panose="020B0604020202020204" pitchFamily="34" charset="0"/>
            </a:endParaRPr>
          </a:p>
        </p:txBody>
      </p:sp>
      <p:sp>
        <p:nvSpPr>
          <p:cNvPr id="24" name="Rectángulo 23"/>
          <p:cNvSpPr/>
          <p:nvPr/>
        </p:nvSpPr>
        <p:spPr>
          <a:xfrm>
            <a:off x="323528" y="414259"/>
            <a:ext cx="216024" cy="451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sz="1600"/>
          </a:p>
        </p:txBody>
      </p:sp>
      <p:sp>
        <p:nvSpPr>
          <p:cNvPr id="25" name="Rectángulo 24"/>
          <p:cNvSpPr/>
          <p:nvPr/>
        </p:nvSpPr>
        <p:spPr>
          <a:xfrm>
            <a:off x="241760" y="2852936"/>
            <a:ext cx="324070" cy="3907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CuadroTexto 25"/>
          <p:cNvSpPr txBox="1"/>
          <p:nvPr/>
        </p:nvSpPr>
        <p:spPr>
          <a:xfrm>
            <a:off x="651072" y="5279796"/>
            <a:ext cx="1539204" cy="338554"/>
          </a:xfrm>
          <a:prstGeom prst="rect">
            <a:avLst/>
          </a:prstGeom>
          <a:solidFill>
            <a:schemeClr val="tx2">
              <a:lumMod val="20000"/>
              <a:lumOff val="80000"/>
            </a:schemeClr>
          </a:solidFill>
        </p:spPr>
        <p:txBody>
          <a:bodyPr wrap="none" rtlCol="0">
            <a:spAutoFit/>
          </a:bodyPr>
          <a:lstStyle/>
          <a:p>
            <a:r>
              <a:rPr lang="es-VE" sz="1600" dirty="0" err="1" smtClean="0">
                <a:effectLst>
                  <a:outerShdw blurRad="38100" dist="38100" dir="2700000" algn="tl">
                    <a:srgbClr val="000000">
                      <a:alpha val="43137"/>
                    </a:srgbClr>
                  </a:outerShdw>
                </a:effectLst>
                <a:latin typeface="Comic Sans MS" panose="030F0702030302020204" pitchFamily="66" charset="0"/>
              </a:rPr>
              <a:t>Bacteroidetes</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27" name="CuadroTexto 26"/>
          <p:cNvSpPr txBox="1"/>
          <p:nvPr/>
        </p:nvSpPr>
        <p:spPr>
          <a:xfrm>
            <a:off x="976219" y="5605942"/>
            <a:ext cx="1204176" cy="338554"/>
          </a:xfrm>
          <a:prstGeom prst="rect">
            <a:avLst/>
          </a:prstGeom>
          <a:solidFill>
            <a:srgbClr val="92D050"/>
          </a:solidFill>
        </p:spPr>
        <p:txBody>
          <a:bodyPr wrap="none" rtlCol="0">
            <a:spAutoFit/>
          </a:bodyPr>
          <a:lstStyle/>
          <a:p>
            <a:r>
              <a:rPr lang="es-VE" sz="1600" b="1" dirty="0" err="1" smtClean="0">
                <a:effectLst>
                  <a:outerShdw blurRad="38100" dist="38100" dir="2700000" algn="tl">
                    <a:srgbClr val="000000">
                      <a:alpha val="43137"/>
                    </a:srgbClr>
                  </a:outerShdw>
                </a:effectLst>
                <a:latin typeface="Comic Sans MS" panose="030F0702030302020204" pitchFamily="66" charset="0"/>
              </a:rPr>
              <a:t>Firmicutes</a:t>
            </a:r>
            <a:endParaRPr lang="es-VE" sz="1600" b="1" dirty="0">
              <a:effectLst>
                <a:outerShdw blurRad="38100" dist="38100" dir="2700000" algn="tl">
                  <a:srgbClr val="000000">
                    <a:alpha val="43137"/>
                  </a:srgbClr>
                </a:outerShdw>
              </a:effectLst>
              <a:latin typeface="Comic Sans MS" panose="030F0702030302020204" pitchFamily="66" charset="0"/>
            </a:endParaRPr>
          </a:p>
        </p:txBody>
      </p:sp>
      <p:sp>
        <p:nvSpPr>
          <p:cNvPr id="30" name="Rectángulo 29"/>
          <p:cNvSpPr/>
          <p:nvPr/>
        </p:nvSpPr>
        <p:spPr>
          <a:xfrm>
            <a:off x="2444890" y="5402574"/>
            <a:ext cx="866584" cy="54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1" name="Rectángulo 30"/>
          <p:cNvSpPr/>
          <p:nvPr/>
        </p:nvSpPr>
        <p:spPr>
          <a:xfrm>
            <a:off x="4012501" y="5435996"/>
            <a:ext cx="866584" cy="54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CuadroTexto 27"/>
          <p:cNvSpPr txBox="1"/>
          <p:nvPr/>
        </p:nvSpPr>
        <p:spPr>
          <a:xfrm>
            <a:off x="4058080" y="5300202"/>
            <a:ext cx="1633781" cy="338554"/>
          </a:xfrm>
          <a:prstGeom prst="rect">
            <a:avLst/>
          </a:prstGeom>
          <a:solidFill>
            <a:srgbClr val="FFC000"/>
          </a:solidFill>
        </p:spPr>
        <p:txBody>
          <a:bodyPr wrap="none" rtlCol="0">
            <a:spAutoFit/>
          </a:bodyPr>
          <a:lstStyle/>
          <a:p>
            <a:r>
              <a:rPr lang="es-VE" sz="1600" b="1" dirty="0" err="1" smtClean="0">
                <a:effectLst>
                  <a:outerShdw blurRad="38100" dist="38100" dir="2700000" algn="tl">
                    <a:srgbClr val="000000">
                      <a:alpha val="43137"/>
                    </a:srgbClr>
                  </a:outerShdw>
                </a:effectLst>
                <a:latin typeface="Comic Sans MS" panose="030F0702030302020204" pitchFamily="66" charset="0"/>
              </a:rPr>
              <a:t>Actinobacteria</a:t>
            </a:r>
            <a:endParaRPr lang="es-VE" sz="1600" b="1" dirty="0">
              <a:effectLst>
                <a:outerShdw blurRad="38100" dist="38100" dir="2700000" algn="tl">
                  <a:srgbClr val="000000">
                    <a:alpha val="43137"/>
                  </a:srgbClr>
                </a:outerShdw>
              </a:effectLst>
              <a:latin typeface="Comic Sans MS" panose="030F0702030302020204" pitchFamily="66" charset="0"/>
            </a:endParaRPr>
          </a:p>
        </p:txBody>
      </p:sp>
      <p:sp>
        <p:nvSpPr>
          <p:cNvPr id="29" name="CuadroTexto 28"/>
          <p:cNvSpPr txBox="1"/>
          <p:nvPr/>
        </p:nvSpPr>
        <p:spPr>
          <a:xfrm>
            <a:off x="4032766" y="5682734"/>
            <a:ext cx="1619354" cy="338554"/>
          </a:xfrm>
          <a:prstGeom prst="rect">
            <a:avLst/>
          </a:prstGeom>
          <a:solidFill>
            <a:srgbClr val="FF9B9B"/>
          </a:solidFill>
        </p:spPr>
        <p:txBody>
          <a:bodyPr wrap="none" rtlCol="0">
            <a:spAutoFit/>
          </a:bodyPr>
          <a:lstStyle/>
          <a:p>
            <a:r>
              <a:rPr lang="es-VE" sz="1600" dirty="0" err="1" smtClean="0">
                <a:effectLst>
                  <a:outerShdw blurRad="38100" dist="38100" dir="2700000" algn="tl">
                    <a:srgbClr val="000000">
                      <a:alpha val="43137"/>
                    </a:srgbClr>
                  </a:outerShdw>
                </a:effectLst>
                <a:latin typeface="Comic Sans MS" panose="030F0702030302020204" pitchFamily="66" charset="0"/>
              </a:rPr>
              <a:t>Proteobacteria</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2" name="CuadroTexto 1"/>
          <p:cNvSpPr txBox="1"/>
          <p:nvPr/>
        </p:nvSpPr>
        <p:spPr>
          <a:xfrm>
            <a:off x="1578307" y="3065376"/>
            <a:ext cx="1087157" cy="461665"/>
          </a:xfrm>
          <a:prstGeom prst="rect">
            <a:avLst/>
          </a:prstGeom>
          <a:solidFill>
            <a:srgbClr val="FFC000"/>
          </a:solidFill>
          <a:effectLst>
            <a:outerShdw blurRad="50800" dist="38100" dir="2700000" algn="tl" rotWithShape="0">
              <a:prstClr val="black">
                <a:alpha val="40000"/>
              </a:prstClr>
            </a:outerShdw>
          </a:effectLst>
        </p:spPr>
        <p:txBody>
          <a:bodyPr wrap="none" rtlCol="0">
            <a:spAutoFit/>
          </a:bodyPr>
          <a:lstStyle/>
          <a:p>
            <a:r>
              <a:rPr lang="es-VE" sz="2400" dirty="0" smtClean="0">
                <a:effectLst>
                  <a:outerShdw blurRad="38100" dist="38100" dir="2700000" algn="tl">
                    <a:srgbClr val="000000">
                      <a:alpha val="43137"/>
                    </a:srgbClr>
                  </a:outerShdw>
                </a:effectLst>
                <a:latin typeface="Comic Sans MS" panose="030F0702030302020204" pitchFamily="66" charset="0"/>
              </a:rPr>
              <a:t>Obesa</a:t>
            </a:r>
            <a:endParaRPr lang="es-VE" sz="2400" dirty="0">
              <a:effectLst>
                <a:outerShdw blurRad="38100" dist="38100" dir="2700000" algn="tl">
                  <a:srgbClr val="000000">
                    <a:alpha val="43137"/>
                  </a:srgbClr>
                </a:outerShdw>
              </a:effectLst>
              <a:latin typeface="Comic Sans MS" panose="030F0702030302020204" pitchFamily="66" charset="0"/>
            </a:endParaRPr>
          </a:p>
        </p:txBody>
      </p:sp>
      <p:sp>
        <p:nvSpPr>
          <p:cNvPr id="32" name="CuadroTexto 31"/>
          <p:cNvSpPr txBox="1"/>
          <p:nvPr/>
        </p:nvSpPr>
        <p:spPr>
          <a:xfrm>
            <a:off x="1562428" y="854239"/>
            <a:ext cx="1058303" cy="369332"/>
          </a:xfrm>
          <a:prstGeom prst="rect">
            <a:avLst/>
          </a:prstGeom>
          <a:solidFill>
            <a:schemeClr val="tx2">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b="1" dirty="0" smtClean="0">
                <a:latin typeface="Comic Sans MS" panose="030F0702030302020204" pitchFamily="66" charset="0"/>
              </a:rPr>
              <a:t>Delgada</a:t>
            </a:r>
            <a:endParaRPr lang="es-VE" b="1" dirty="0">
              <a:latin typeface="Comic Sans MS" panose="030F0702030302020204" pitchFamily="66" charset="0"/>
            </a:endParaRPr>
          </a:p>
        </p:txBody>
      </p:sp>
      <p:sp>
        <p:nvSpPr>
          <p:cNvPr id="33" name="CuadroTexto 32"/>
          <p:cNvSpPr txBox="1"/>
          <p:nvPr/>
        </p:nvSpPr>
        <p:spPr>
          <a:xfrm>
            <a:off x="90119" y="520522"/>
            <a:ext cx="869149" cy="276999"/>
          </a:xfrm>
          <a:prstGeom prst="rect">
            <a:avLst/>
          </a:prstGeom>
          <a:solidFill>
            <a:schemeClr val="accent6">
              <a:lumMod val="60000"/>
              <a:lumOff val="40000"/>
            </a:schemeClr>
          </a:solidFill>
          <a:ln w="28575">
            <a:solidFill>
              <a:schemeClr val="accent1"/>
            </a:solidFill>
          </a:ln>
          <a:effectLst>
            <a:outerShdw blurRad="50800" dist="38100" dir="2700000" algn="tl" rotWithShape="0">
              <a:prstClr val="black">
                <a:alpha val="40000"/>
              </a:prstClr>
            </a:outerShdw>
          </a:effectLst>
        </p:spPr>
        <p:txBody>
          <a:bodyPr wrap="none" rtlCol="0">
            <a:spAutoFit/>
          </a:bodyPr>
          <a:lstStyle/>
          <a:p>
            <a:r>
              <a:rPr lang="es-VE" sz="1200" b="1" dirty="0" smtClean="0">
                <a:latin typeface="Comic Sans MS" panose="030F0702030302020204" pitchFamily="66" charset="0"/>
              </a:rPr>
              <a:t>Obesidad</a:t>
            </a:r>
            <a:endParaRPr lang="es-VE" sz="1200" b="1" dirty="0">
              <a:latin typeface="Comic Sans MS" panose="030F0702030302020204" pitchFamily="66" charset="0"/>
            </a:endParaRPr>
          </a:p>
        </p:txBody>
      </p:sp>
      <p:sp>
        <p:nvSpPr>
          <p:cNvPr id="34" name="6 CuadroTexto"/>
          <p:cNvSpPr txBox="1"/>
          <p:nvPr/>
        </p:nvSpPr>
        <p:spPr>
          <a:xfrm>
            <a:off x="71813" y="117938"/>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Tree>
    <p:extLst>
      <p:ext uri="{BB962C8B-B14F-4D97-AF65-F5344CB8AC3E}">
        <p14:creationId xmlns:p14="http://schemas.microsoft.com/office/powerpoint/2010/main" val="1324097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3" grpId="0"/>
      <p:bldP spid="14" grpId="0"/>
      <p:bldP spid="17" grpId="0" animBg="1"/>
      <p:bldP spid="18" grpId="0" animBg="1"/>
      <p:bldP spid="20" grpId="0" animBg="1"/>
      <p:bldP spid="21" grpId="0"/>
      <p:bldP spid="2" grpId="0" animBg="1"/>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7" name="6 CuadroTexto"/>
          <p:cNvSpPr txBox="1"/>
          <p:nvPr/>
        </p:nvSpPr>
        <p:spPr>
          <a:xfrm>
            <a:off x="971600" y="1124744"/>
            <a:ext cx="575799" cy="523220"/>
          </a:xfrm>
          <a:prstGeom prst="rect">
            <a:avLst/>
          </a:prstGeom>
          <a:solidFill>
            <a:srgbClr val="0047D6"/>
          </a:solidFill>
        </p:spPr>
        <p:txBody>
          <a:bodyPr wrap="none" rtlCol="0">
            <a:spAutoFit/>
          </a:bodyPr>
          <a:lstStyle/>
          <a:p>
            <a:r>
              <a:rPr lang="es-VE" sz="2800" dirty="0" smtClean="0">
                <a:solidFill>
                  <a:prstClr val="white"/>
                </a:solidFill>
                <a:latin typeface="Comic Sans MS" pitchFamily="66" charset="0"/>
              </a:rPr>
              <a:t>II</a:t>
            </a:r>
            <a:endParaRPr lang="es-VE" sz="2800" dirty="0">
              <a:solidFill>
                <a:prstClr val="white"/>
              </a:solidFill>
              <a:latin typeface="Comic Sans MS" pitchFamily="66" charset="0"/>
            </a:endParaRPr>
          </a:p>
        </p:txBody>
      </p:sp>
      <p:cxnSp>
        <p:nvCxnSpPr>
          <p:cNvPr id="12" name="Conector recto 11"/>
          <p:cNvCxnSpPr/>
          <p:nvPr/>
        </p:nvCxnSpPr>
        <p:spPr>
          <a:xfrm>
            <a:off x="1691680" y="1116466"/>
            <a:ext cx="0" cy="492311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Rectángulo 2"/>
          <p:cNvSpPr/>
          <p:nvPr/>
        </p:nvSpPr>
        <p:spPr>
          <a:xfrm>
            <a:off x="1691680" y="684269"/>
            <a:ext cx="6886653" cy="5509200"/>
          </a:xfrm>
          <a:prstGeom prst="rect">
            <a:avLst/>
          </a:prstGeom>
        </p:spPr>
        <p:txBody>
          <a:bodyPr wrap="square">
            <a:spAutoFit/>
          </a:bodyPr>
          <a:lstStyle/>
          <a:p>
            <a:pPr marL="630238" indent="-188913">
              <a:buClr>
                <a:srgbClr val="3399FF"/>
              </a:buClr>
              <a:buSzPct val="130000"/>
              <a:buFont typeface="Wingdings" panose="05000000000000000000" pitchFamily="2" charset="2"/>
              <a:buChar char="ü"/>
            </a:pPr>
            <a:endParaRPr lang="es-VE" sz="2000" dirty="0" smtClean="0">
              <a:solidFill>
                <a:srgbClr val="F79646">
                  <a:lumMod val="60000"/>
                  <a:lumOff val="40000"/>
                </a:srgbClr>
              </a:solidFill>
              <a:latin typeface="Comic Sans MS" pitchFamily="66" charset="0"/>
            </a:endParaRPr>
          </a:p>
          <a:p>
            <a:pPr>
              <a:buClr>
                <a:srgbClr val="3399FF"/>
              </a:buClr>
              <a:buSzPct val="130000"/>
              <a:tabLst>
                <a:tab pos="273050" algn="l"/>
                <a:tab pos="531813" algn="l"/>
              </a:tabLst>
            </a:pPr>
            <a:r>
              <a:rPr lang="es-VE" sz="2400" dirty="0" smtClean="0">
                <a:solidFill>
                  <a:prstClr val="white"/>
                </a:solidFill>
                <a:latin typeface="Comic Sans MS" pitchFamily="66" charset="0"/>
              </a:rPr>
              <a:t>B. </a:t>
            </a:r>
            <a:r>
              <a:rPr lang="es-VE" sz="2800" dirty="0" smtClean="0">
                <a:solidFill>
                  <a:srgbClr val="F57E1B"/>
                </a:solidFill>
                <a:effectLst>
                  <a:outerShdw blurRad="38100" dist="38100" dir="2700000" algn="tl">
                    <a:srgbClr val="000000">
                      <a:alpha val="43137"/>
                    </a:srgbClr>
                  </a:outerShdw>
                </a:effectLst>
                <a:latin typeface="Comic Sans MS" pitchFamily="66" charset="0"/>
              </a:rPr>
              <a:t>Microbiota Intestinal y </a:t>
            </a:r>
            <a:r>
              <a:rPr lang="es-VE" sz="2800" dirty="0" err="1" smtClean="0">
                <a:solidFill>
                  <a:srgbClr val="F57E1B"/>
                </a:solidFill>
                <a:effectLst>
                  <a:outerShdw blurRad="38100" dist="38100" dir="2700000" algn="tl">
                    <a:srgbClr val="000000">
                      <a:alpha val="43137"/>
                    </a:srgbClr>
                  </a:outerShdw>
                </a:effectLst>
                <a:latin typeface="Comic Sans MS" pitchFamily="66" charset="0"/>
              </a:rPr>
              <a:t>Enf</a:t>
            </a:r>
            <a:r>
              <a:rPr lang="es-VE" sz="2800" dirty="0" smtClean="0">
                <a:solidFill>
                  <a:srgbClr val="F57E1B"/>
                </a:solidFill>
                <a:effectLst>
                  <a:outerShdw blurRad="38100" dist="38100" dir="2700000" algn="tl">
                    <a:srgbClr val="000000">
                      <a:alpha val="43137"/>
                    </a:srgbClr>
                  </a:outerShdw>
                </a:effectLst>
                <a:latin typeface="Comic Sans MS" pitchFamily="66" charset="0"/>
              </a:rPr>
              <a:t>. as</a:t>
            </a:r>
            <a:r>
              <a:rPr lang="es-VE" sz="2800" dirty="0" smtClean="0">
                <a:solidFill>
                  <a:srgbClr val="F57E1B"/>
                </a:solidFill>
                <a:latin typeface="Comic Sans MS" pitchFamily="66" charset="0"/>
              </a:rPr>
              <a:t>ociadas</a:t>
            </a:r>
          </a:p>
          <a:p>
            <a:pPr marL="441325">
              <a:buClr>
                <a:srgbClr val="3399FF"/>
              </a:buClr>
              <a:buSzPct val="130000"/>
            </a:pPr>
            <a:r>
              <a:rPr lang="es-VE" sz="2000" dirty="0" smtClean="0">
                <a:solidFill>
                  <a:schemeClr val="bg1"/>
                </a:solidFill>
                <a:latin typeface="Comic Sans MS" pitchFamily="66" charset="0"/>
              </a:rPr>
              <a:t>B1. </a:t>
            </a:r>
            <a:r>
              <a:rPr lang="es-VE" sz="2000" dirty="0" smtClean="0">
                <a:solidFill>
                  <a:schemeClr val="accent6">
                    <a:lumMod val="60000"/>
                    <a:lumOff val="40000"/>
                  </a:schemeClr>
                </a:solidFill>
                <a:latin typeface="Comic Sans MS" pitchFamily="66" charset="0"/>
              </a:rPr>
              <a:t>Generalidades. Disbiosis</a:t>
            </a:r>
          </a:p>
          <a:p>
            <a:pPr marL="441325">
              <a:buClr>
                <a:srgbClr val="3399FF"/>
              </a:buClr>
              <a:buSzPct val="130000"/>
            </a:pPr>
            <a:r>
              <a:rPr lang="es-VE" sz="2000" dirty="0" smtClean="0">
                <a:solidFill>
                  <a:schemeClr val="bg1"/>
                </a:solidFill>
                <a:latin typeface="Comic Sans MS" pitchFamily="66" charset="0"/>
              </a:rPr>
              <a:t>B2. </a:t>
            </a:r>
            <a:r>
              <a:rPr lang="es-VE" sz="2000" dirty="0" err="1" smtClean="0">
                <a:solidFill>
                  <a:srgbClr val="F8A764"/>
                </a:solidFill>
                <a:latin typeface="Comic Sans MS" pitchFamily="66" charset="0"/>
              </a:rPr>
              <a:t>Enf</a:t>
            </a:r>
            <a:r>
              <a:rPr lang="es-VE" sz="2000" dirty="0" smtClean="0">
                <a:solidFill>
                  <a:srgbClr val="F8A764"/>
                </a:solidFill>
                <a:latin typeface="Comic Sans MS" pitchFamily="66" charset="0"/>
              </a:rPr>
              <a:t>. Locales</a:t>
            </a:r>
            <a:r>
              <a:rPr lang="es-VE" sz="2000" dirty="0" smtClean="0">
                <a:solidFill>
                  <a:srgbClr val="F79646">
                    <a:lumMod val="60000"/>
                    <a:lumOff val="40000"/>
                  </a:srgbClr>
                </a:solidFill>
                <a:latin typeface="Comic Sans MS" pitchFamily="66" charset="0"/>
              </a:rPr>
              <a:t>: </a:t>
            </a:r>
            <a:r>
              <a:rPr lang="es-VE" sz="2000" dirty="0" smtClean="0">
                <a:solidFill>
                  <a:schemeClr val="accent6">
                    <a:lumMod val="60000"/>
                    <a:lumOff val="40000"/>
                  </a:schemeClr>
                </a:solidFill>
                <a:latin typeface="Comic Sans MS" pitchFamily="66" charset="0"/>
              </a:rPr>
              <a:t>Gastrointestinales</a:t>
            </a:r>
          </a:p>
          <a:p>
            <a:pPr marL="441325">
              <a:buClr>
                <a:srgbClr val="3399FF"/>
              </a:buClr>
              <a:buSzPct val="130000"/>
            </a:pPr>
            <a:endParaRPr lang="es-VE" sz="2000" dirty="0" smtClean="0">
              <a:solidFill>
                <a:srgbClr val="F79646">
                  <a:lumMod val="60000"/>
                  <a:lumOff val="40000"/>
                </a:srgbClr>
              </a:solidFill>
              <a:latin typeface="Comic Sans MS" pitchFamily="66" charset="0"/>
            </a:endParaRPr>
          </a:p>
          <a:p>
            <a:pPr marL="441325">
              <a:buClr>
                <a:srgbClr val="3399FF"/>
              </a:buClr>
              <a:buSzPct val="130000"/>
            </a:pPr>
            <a:endParaRPr lang="es-VE" sz="2000" dirty="0">
              <a:solidFill>
                <a:srgbClr val="F79646">
                  <a:lumMod val="60000"/>
                  <a:lumOff val="40000"/>
                </a:srgbClr>
              </a:solidFill>
              <a:latin typeface="Comic Sans MS" pitchFamily="66" charset="0"/>
            </a:endParaRPr>
          </a:p>
          <a:p>
            <a:pPr marL="441325">
              <a:buClr>
                <a:srgbClr val="3399FF"/>
              </a:buClr>
              <a:buSzPct val="130000"/>
            </a:pPr>
            <a:r>
              <a:rPr lang="es-VE" sz="2800" dirty="0" smtClean="0">
                <a:solidFill>
                  <a:schemeClr val="bg1"/>
                </a:solidFill>
                <a:latin typeface="Comic Sans MS" pitchFamily="66" charset="0"/>
              </a:rPr>
              <a:t>B3. </a:t>
            </a:r>
            <a:r>
              <a:rPr lang="es-VE" sz="2800" dirty="0" err="1" smtClean="0">
                <a:solidFill>
                  <a:srgbClr val="F8A764"/>
                </a:solidFill>
                <a:latin typeface="Comic Sans MS" pitchFamily="66" charset="0"/>
              </a:rPr>
              <a:t>Enf</a:t>
            </a:r>
            <a:r>
              <a:rPr lang="es-VE" sz="2800" dirty="0" smtClean="0">
                <a:solidFill>
                  <a:srgbClr val="F8A764"/>
                </a:solidFill>
                <a:latin typeface="Comic Sans MS" pitchFamily="66" charset="0"/>
              </a:rPr>
              <a:t>. Sistémicas</a:t>
            </a:r>
          </a:p>
          <a:p>
            <a:pPr>
              <a:buClr>
                <a:srgbClr val="3399FF"/>
              </a:buClr>
              <a:buSzPct val="130000"/>
              <a:tabLst>
                <a:tab pos="273050" algn="l"/>
                <a:tab pos="531813" algn="l"/>
              </a:tabLst>
            </a:pPr>
            <a:r>
              <a:rPr lang="es-VE" sz="2000" dirty="0">
                <a:solidFill>
                  <a:srgbClr val="F79646">
                    <a:lumMod val="20000"/>
                    <a:lumOff val="80000"/>
                  </a:srgbClr>
                </a:solidFill>
                <a:latin typeface="Comic Sans MS" pitchFamily="66" charset="0"/>
              </a:rPr>
              <a:t> </a:t>
            </a:r>
            <a:r>
              <a:rPr lang="es-VE" sz="2000" dirty="0" smtClean="0">
                <a:solidFill>
                  <a:srgbClr val="F79646">
                    <a:lumMod val="20000"/>
                    <a:lumOff val="80000"/>
                  </a:srgbClr>
                </a:solidFill>
                <a:latin typeface="Comic Sans MS" pitchFamily="66" charset="0"/>
              </a:rPr>
              <a:t>        </a:t>
            </a:r>
          </a:p>
          <a:p>
            <a:pPr marL="1073150">
              <a:buClr>
                <a:srgbClr val="3399FF"/>
              </a:buClr>
              <a:buSzPct val="130000"/>
            </a:pPr>
            <a:r>
              <a:rPr lang="es-VE" sz="2400" dirty="0" err="1" smtClean="0">
                <a:solidFill>
                  <a:srgbClr val="FAC498"/>
                </a:solidFill>
                <a:effectLst>
                  <a:outerShdw blurRad="38100" dist="38100" dir="2700000" algn="tl">
                    <a:srgbClr val="000000">
                      <a:alpha val="43137"/>
                    </a:srgbClr>
                  </a:outerShdw>
                </a:effectLst>
                <a:latin typeface="Comic Sans MS" pitchFamily="66" charset="0"/>
              </a:rPr>
              <a:t>Enf</a:t>
            </a:r>
            <a:r>
              <a:rPr lang="es-VE" sz="2400" dirty="0">
                <a:solidFill>
                  <a:srgbClr val="FAC498"/>
                </a:solidFill>
                <a:effectLst>
                  <a:outerShdw blurRad="38100" dist="38100" dir="2700000" algn="tl">
                    <a:srgbClr val="000000">
                      <a:alpha val="43137"/>
                    </a:srgbClr>
                  </a:outerShdw>
                </a:effectLst>
                <a:latin typeface="Comic Sans MS" pitchFamily="66" charset="0"/>
              </a:rPr>
              <a:t>. </a:t>
            </a:r>
            <a:r>
              <a:rPr lang="es-VE" sz="2400" dirty="0" smtClean="0">
                <a:solidFill>
                  <a:srgbClr val="FAC498"/>
                </a:solidFill>
                <a:effectLst>
                  <a:outerShdw blurRad="38100" dist="38100" dir="2700000" algn="tl">
                    <a:srgbClr val="000000">
                      <a:alpha val="43137"/>
                    </a:srgbClr>
                  </a:outerShdw>
                </a:effectLst>
                <a:latin typeface="Comic Sans MS" pitchFamily="66" charset="0"/>
              </a:rPr>
              <a:t>Metabólicas</a:t>
            </a:r>
            <a:r>
              <a:rPr lang="es-VE" sz="2400" dirty="0" smtClean="0">
                <a:solidFill>
                  <a:srgbClr val="F79646">
                    <a:lumMod val="20000"/>
                    <a:lumOff val="80000"/>
                  </a:srgbClr>
                </a:solidFill>
                <a:effectLst>
                  <a:outerShdw blurRad="38100" dist="38100" dir="2700000" algn="tl">
                    <a:srgbClr val="000000">
                      <a:alpha val="43137"/>
                    </a:srgbClr>
                  </a:outerShdw>
                </a:effectLst>
                <a:latin typeface="Comic Sans MS" pitchFamily="66" charset="0"/>
              </a:rPr>
              <a:t>:</a:t>
            </a:r>
            <a:r>
              <a:rPr lang="es-VE" dirty="0" smtClean="0">
                <a:solidFill>
                  <a:srgbClr val="F79646">
                    <a:lumMod val="20000"/>
                    <a:lumOff val="80000"/>
                  </a:srgbClr>
                </a:solidFill>
                <a:effectLst>
                  <a:outerShdw blurRad="38100" dist="38100" dir="2700000" algn="tl">
                    <a:srgbClr val="000000">
                      <a:alpha val="43137"/>
                    </a:srgbClr>
                  </a:outerShdw>
                </a:effectLst>
                <a:latin typeface="Comic Sans MS" pitchFamily="66" charset="0"/>
              </a:rPr>
              <a:t> </a:t>
            </a:r>
          </a:p>
          <a:p>
            <a:pPr marL="1336675">
              <a:buClr>
                <a:srgbClr val="3399FF"/>
              </a:buClr>
              <a:buSzPct val="130000"/>
            </a:pPr>
            <a:r>
              <a:rPr lang="es-VE" sz="2000" dirty="0" smtClean="0">
                <a:solidFill>
                  <a:schemeClr val="bg1"/>
                </a:solidFill>
                <a:latin typeface="Comic Sans MS" pitchFamily="66" charset="0"/>
              </a:rPr>
              <a:t>Obesidad </a:t>
            </a:r>
          </a:p>
          <a:p>
            <a:pPr marL="1336675">
              <a:buClr>
                <a:srgbClr val="3399FF"/>
              </a:buClr>
              <a:buSzPct val="130000"/>
            </a:pPr>
            <a:r>
              <a:rPr lang="es-VE" sz="2000" dirty="0" smtClean="0">
                <a:solidFill>
                  <a:schemeClr val="bg1"/>
                </a:solidFill>
                <a:latin typeface="Comic Sans MS" pitchFamily="66" charset="0"/>
              </a:rPr>
              <a:t>Diabetes </a:t>
            </a:r>
          </a:p>
          <a:p>
            <a:pPr marL="1336675">
              <a:buClr>
                <a:srgbClr val="3399FF"/>
              </a:buClr>
              <a:buSzPct val="130000"/>
            </a:pPr>
            <a:r>
              <a:rPr lang="es-VE" sz="2000" dirty="0" smtClean="0">
                <a:solidFill>
                  <a:schemeClr val="bg1"/>
                </a:solidFill>
                <a:latin typeface="Comic Sans MS" pitchFamily="66" charset="0"/>
              </a:rPr>
              <a:t>Resistencia a insulina  </a:t>
            </a:r>
          </a:p>
          <a:p>
            <a:pPr marL="1336675">
              <a:buClr>
                <a:srgbClr val="3399FF"/>
              </a:buClr>
              <a:buSzPct val="130000"/>
            </a:pPr>
            <a:r>
              <a:rPr lang="es-VE" sz="2000" dirty="0" smtClean="0">
                <a:solidFill>
                  <a:schemeClr val="bg1"/>
                </a:solidFill>
                <a:latin typeface="Comic Sans MS" pitchFamily="66" charset="0"/>
              </a:rPr>
              <a:t>Hígado graso no alcohólico</a:t>
            </a:r>
            <a:endParaRPr lang="es-VE" sz="2000" dirty="0">
              <a:solidFill>
                <a:schemeClr val="bg1"/>
              </a:solidFill>
              <a:latin typeface="Comic Sans MS" pitchFamily="66" charset="0"/>
            </a:endParaRPr>
          </a:p>
          <a:p>
            <a:pPr>
              <a:buClr>
                <a:srgbClr val="3399FF"/>
              </a:buClr>
              <a:buSzPct val="130000"/>
              <a:tabLst>
                <a:tab pos="273050" algn="l"/>
                <a:tab pos="531813" algn="l"/>
              </a:tabLst>
            </a:pPr>
            <a:r>
              <a:rPr lang="es-VE" dirty="0">
                <a:solidFill>
                  <a:srgbClr val="F79646">
                    <a:lumMod val="20000"/>
                    <a:lumOff val="80000"/>
                  </a:srgbClr>
                </a:solidFill>
                <a:latin typeface="Comic Sans MS" pitchFamily="66" charset="0"/>
              </a:rPr>
              <a:t>        </a:t>
            </a:r>
            <a:r>
              <a:rPr lang="es-VE" dirty="0" smtClean="0">
                <a:solidFill>
                  <a:srgbClr val="F79646">
                    <a:lumMod val="20000"/>
                    <a:lumOff val="80000"/>
                  </a:srgbClr>
                </a:solidFill>
                <a:latin typeface="Comic Sans MS" pitchFamily="66" charset="0"/>
              </a:rPr>
              <a:t>  </a:t>
            </a:r>
          </a:p>
          <a:p>
            <a:pPr marL="1073150">
              <a:buClr>
                <a:srgbClr val="3399FF"/>
              </a:buClr>
              <a:buSzPct val="130000"/>
            </a:pPr>
            <a:r>
              <a:rPr lang="es-VE" dirty="0">
                <a:solidFill>
                  <a:srgbClr val="F9B67F"/>
                </a:solidFill>
                <a:latin typeface="Comic Sans MS" pitchFamily="66" charset="0"/>
              </a:rPr>
              <a:t> </a:t>
            </a:r>
            <a:r>
              <a:rPr lang="es-VE" dirty="0" err="1" smtClean="0">
                <a:solidFill>
                  <a:srgbClr val="F9B67F"/>
                </a:solidFill>
                <a:latin typeface="Comic Sans MS" pitchFamily="66" charset="0"/>
              </a:rPr>
              <a:t>Enf</a:t>
            </a:r>
            <a:r>
              <a:rPr lang="es-VE" dirty="0">
                <a:solidFill>
                  <a:srgbClr val="F9B67F"/>
                </a:solidFill>
                <a:latin typeface="Comic Sans MS" pitchFamily="66" charset="0"/>
              </a:rPr>
              <a:t>. </a:t>
            </a:r>
            <a:r>
              <a:rPr lang="es-VE" dirty="0" smtClean="0">
                <a:solidFill>
                  <a:srgbClr val="F9B67F"/>
                </a:solidFill>
                <a:latin typeface="Comic Sans MS" pitchFamily="66" charset="0"/>
              </a:rPr>
              <a:t>Cardiovasculares</a:t>
            </a:r>
            <a:endParaRPr lang="es-VE" dirty="0">
              <a:solidFill>
                <a:srgbClr val="F9B67F"/>
              </a:solidFill>
              <a:latin typeface="Comic Sans MS" pitchFamily="66" charset="0"/>
            </a:endParaRPr>
          </a:p>
          <a:p>
            <a:pPr marL="1160463">
              <a:buClr>
                <a:srgbClr val="3399FF"/>
              </a:buClr>
              <a:buSzPct val="130000"/>
            </a:pPr>
            <a:r>
              <a:rPr lang="es-VE" dirty="0" err="1" smtClean="0">
                <a:solidFill>
                  <a:srgbClr val="F9B67F"/>
                </a:solidFill>
                <a:latin typeface="Comic Sans MS" pitchFamily="66" charset="0"/>
              </a:rPr>
              <a:t>Enf</a:t>
            </a:r>
            <a:r>
              <a:rPr lang="es-VE" dirty="0">
                <a:solidFill>
                  <a:srgbClr val="F9B67F"/>
                </a:solidFill>
                <a:latin typeface="Comic Sans MS" pitchFamily="66" charset="0"/>
              </a:rPr>
              <a:t>. </a:t>
            </a:r>
            <a:r>
              <a:rPr lang="es-VE" dirty="0" err="1" smtClean="0">
                <a:solidFill>
                  <a:srgbClr val="F9B67F"/>
                </a:solidFill>
                <a:latin typeface="Comic Sans MS" pitchFamily="66" charset="0"/>
              </a:rPr>
              <a:t>Neuropsiquiátricas</a:t>
            </a:r>
            <a:endParaRPr lang="es-VE" dirty="0">
              <a:solidFill>
                <a:srgbClr val="F9B67F"/>
              </a:solidFill>
              <a:latin typeface="Comic Sans MS" pitchFamily="66" charset="0"/>
            </a:endParaRPr>
          </a:p>
          <a:p>
            <a:pPr marL="1160463">
              <a:buClr>
                <a:srgbClr val="3399FF"/>
              </a:buClr>
              <a:buSzPct val="130000"/>
            </a:pPr>
            <a:r>
              <a:rPr lang="es-VE" dirty="0" smtClean="0">
                <a:solidFill>
                  <a:srgbClr val="F9B67F"/>
                </a:solidFill>
                <a:latin typeface="Comic Sans MS" pitchFamily="66" charset="0"/>
              </a:rPr>
              <a:t>Otras</a:t>
            </a:r>
          </a:p>
        </p:txBody>
      </p:sp>
    </p:spTree>
    <p:extLst>
      <p:ext uri="{BB962C8B-B14F-4D97-AF65-F5344CB8AC3E}">
        <p14:creationId xmlns:p14="http://schemas.microsoft.com/office/powerpoint/2010/main" val="2694096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56184" y="1376779"/>
            <a:ext cx="6831632" cy="4247317"/>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dirty="0" err="1" smtClean="0">
                <a:latin typeface="Comic Sans MS" panose="030F0702030302020204" pitchFamily="66" charset="0"/>
              </a:rPr>
              <a:t>Microbioata</a:t>
            </a:r>
            <a:r>
              <a:rPr lang="en-US" dirty="0" smtClean="0">
                <a:latin typeface="Comic Sans MS" panose="030F0702030302020204" pitchFamily="66" charset="0"/>
              </a:rPr>
              <a:t> </a:t>
            </a:r>
            <a:r>
              <a:rPr lang="en-US" dirty="0" err="1" smtClean="0">
                <a:latin typeface="Comic Sans MS" panose="030F0702030302020204" pitchFamily="66" charset="0"/>
              </a:rPr>
              <a:t>materno</a:t>
            </a:r>
            <a:r>
              <a:rPr lang="en-US" dirty="0" smtClean="0">
                <a:latin typeface="Comic Sans MS" panose="030F0702030302020204" pitchFamily="66" charset="0"/>
              </a:rPr>
              <a:t> cambia </a:t>
            </a:r>
            <a:r>
              <a:rPr lang="en-US" dirty="0" err="1" smtClean="0">
                <a:latin typeface="Comic Sans MS" panose="030F0702030302020204" pitchFamily="66" charset="0"/>
              </a:rPr>
              <a:t>composición</a:t>
            </a:r>
            <a:r>
              <a:rPr lang="en-US" dirty="0" smtClean="0">
                <a:latin typeface="Comic Sans MS" panose="030F0702030302020204" pitchFamily="66" charset="0"/>
              </a:rPr>
              <a:t> en el </a:t>
            </a:r>
            <a:r>
              <a:rPr lang="en-US" dirty="0" err="1" smtClean="0">
                <a:latin typeface="Comic Sans MS" panose="030F0702030302020204" pitchFamily="66" charset="0"/>
              </a:rPr>
              <a:t>curso</a:t>
            </a:r>
            <a:r>
              <a:rPr lang="en-US" dirty="0" smtClean="0">
                <a:latin typeface="Comic Sans MS" panose="030F0702030302020204" pitchFamily="66" charset="0"/>
              </a:rPr>
              <a:t> del </a:t>
            </a:r>
            <a:r>
              <a:rPr lang="en-US" dirty="0" err="1" smtClean="0">
                <a:latin typeface="Comic Sans MS" panose="030F0702030302020204" pitchFamily="66" charset="0"/>
              </a:rPr>
              <a:t>embarazo</a:t>
            </a:r>
            <a:r>
              <a:rPr lang="en-US" dirty="0" smtClean="0">
                <a:latin typeface="Comic Sans MS" panose="030F0702030302020204" pitchFamily="66" charset="0"/>
              </a:rPr>
              <a:t>. </a:t>
            </a:r>
          </a:p>
          <a:p>
            <a:endParaRPr lang="en-US" sz="900" dirty="0" smtClean="0">
              <a:latin typeface="Comic Sans MS" panose="030F0702030302020204" pitchFamily="66" charset="0"/>
            </a:endParaRPr>
          </a:p>
          <a:p>
            <a:r>
              <a:rPr lang="en-US" b="1" dirty="0" smtClean="0">
                <a:latin typeface="Comic Sans MS" panose="030F0702030302020204" pitchFamily="66" charset="0"/>
              </a:rPr>
              <a:t>A. </a:t>
            </a:r>
            <a:r>
              <a:rPr lang="en-US" dirty="0" err="1" smtClean="0">
                <a:latin typeface="Comic Sans MS" panose="030F0702030302020204" pitchFamily="66" charset="0"/>
              </a:rPr>
              <a:t>Una</a:t>
            </a:r>
            <a:r>
              <a:rPr lang="en-US" dirty="0" smtClean="0">
                <a:latin typeface="Comic Sans MS" panose="030F0702030302020204" pitchFamily="66" charset="0"/>
              </a:rPr>
              <a:t> </a:t>
            </a:r>
            <a:r>
              <a:rPr lang="en-US" b="1" dirty="0" err="1" smtClean="0">
                <a:latin typeface="Comic Sans MS" panose="030F0702030302020204" pitchFamily="66" charset="0"/>
              </a:rPr>
              <a:t>mujer</a:t>
            </a:r>
            <a:r>
              <a:rPr lang="en-US" b="1" dirty="0" smtClean="0">
                <a:latin typeface="Comic Sans MS" panose="030F0702030302020204" pitchFamily="66" charset="0"/>
              </a:rPr>
              <a:t> </a:t>
            </a:r>
            <a:r>
              <a:rPr lang="en-US" b="1" dirty="0" err="1" smtClean="0">
                <a:latin typeface="Comic Sans MS" panose="030F0702030302020204" pitchFamily="66" charset="0"/>
              </a:rPr>
              <a:t>delgada</a:t>
            </a:r>
            <a:r>
              <a:rPr lang="en-US" b="1" dirty="0" smtClean="0">
                <a:latin typeface="Comic Sans MS" panose="030F0702030302020204" pitchFamily="66" charset="0"/>
              </a:rPr>
              <a:t> </a:t>
            </a:r>
            <a:r>
              <a:rPr lang="en-US" dirty="0" err="1" smtClean="0">
                <a:latin typeface="Comic Sans MS" panose="030F0702030302020204" pitchFamily="66" charset="0"/>
              </a:rPr>
              <a:t>posee</a:t>
            </a:r>
            <a:r>
              <a:rPr lang="en-US" dirty="0" smtClean="0">
                <a:latin typeface="Comic Sans MS" panose="030F0702030302020204" pitchFamily="66" charset="0"/>
              </a:rPr>
              <a:t> un microbiota </a:t>
            </a:r>
            <a:r>
              <a:rPr lang="en-US" dirty="0" err="1" smtClean="0">
                <a:latin typeface="Comic Sans MS" panose="030F0702030302020204" pitchFamily="66" charset="0"/>
              </a:rPr>
              <a:t>estable</a:t>
            </a:r>
            <a:r>
              <a:rPr lang="en-US" dirty="0" smtClean="0">
                <a:latin typeface="Comic Sans MS" panose="030F0702030302020204" pitchFamily="66" charset="0"/>
              </a:rPr>
              <a:t> </a:t>
            </a:r>
            <a:r>
              <a:rPr lang="en-US" dirty="0" err="1" smtClean="0">
                <a:latin typeface="Comic Sans MS" panose="030F0702030302020204" pitchFamily="66" charset="0"/>
              </a:rPr>
              <a:t>saludable</a:t>
            </a:r>
            <a:r>
              <a:rPr lang="en-US" dirty="0" smtClean="0">
                <a:latin typeface="Comic Sans MS" panose="030F0702030302020204" pitchFamily="66" charset="0"/>
              </a:rPr>
              <a:t> </a:t>
            </a:r>
            <a:r>
              <a:rPr lang="en-US" dirty="0" err="1" smtClean="0">
                <a:latin typeface="Comic Sans MS" panose="030F0702030302020204" pitchFamily="66" charset="0"/>
              </a:rPr>
              <a:t>que</a:t>
            </a:r>
            <a:r>
              <a:rPr lang="en-US" dirty="0" smtClean="0">
                <a:latin typeface="Comic Sans MS" panose="030F0702030302020204" pitchFamily="66" charset="0"/>
              </a:rPr>
              <a:t> </a:t>
            </a:r>
            <a:r>
              <a:rPr lang="en-US" dirty="0" err="1" smtClean="0">
                <a:latin typeface="Comic Sans MS" panose="030F0702030302020204" pitchFamily="66" charset="0"/>
              </a:rPr>
              <a:t>es</a:t>
            </a:r>
            <a:r>
              <a:rPr lang="en-US" dirty="0" smtClean="0">
                <a:latin typeface="Comic Sans MS" panose="030F0702030302020204" pitchFamily="66" charset="0"/>
              </a:rPr>
              <a:t> </a:t>
            </a:r>
            <a:r>
              <a:rPr lang="en-US" dirty="0" err="1" smtClean="0">
                <a:latin typeface="Comic Sans MS" panose="030F0702030302020204" pitchFamily="66" charset="0"/>
              </a:rPr>
              <a:t>modulado</a:t>
            </a:r>
            <a:r>
              <a:rPr lang="en-US" dirty="0" smtClean="0">
                <a:latin typeface="Comic Sans MS" panose="030F0702030302020204" pitchFamily="66" charset="0"/>
              </a:rPr>
              <a:t> en el </a:t>
            </a:r>
            <a:r>
              <a:rPr lang="en-US" dirty="0" err="1" smtClean="0">
                <a:latin typeface="Comic Sans MS" panose="030F0702030302020204" pitchFamily="66" charset="0"/>
              </a:rPr>
              <a:t>curso</a:t>
            </a:r>
            <a:r>
              <a:rPr lang="en-US" dirty="0" smtClean="0">
                <a:latin typeface="Comic Sans MS" panose="030F0702030302020204" pitchFamily="66" charset="0"/>
              </a:rPr>
              <a:t> del </a:t>
            </a:r>
            <a:r>
              <a:rPr lang="en-US" dirty="0" err="1" smtClean="0">
                <a:latin typeface="Comic Sans MS" panose="030F0702030302020204" pitchFamily="66" charset="0"/>
              </a:rPr>
              <a:t>embarazo</a:t>
            </a:r>
            <a:r>
              <a:rPr lang="en-US" dirty="0" smtClean="0">
                <a:latin typeface="Comic Sans MS" panose="030F0702030302020204" pitchFamily="66" charset="0"/>
              </a:rPr>
              <a:t>. </a:t>
            </a:r>
          </a:p>
          <a:p>
            <a:r>
              <a:rPr lang="en-US" dirty="0" err="1" smtClean="0">
                <a:latin typeface="Comic Sans MS" panose="030F0702030302020204" pitchFamily="66" charset="0"/>
              </a:rPr>
              <a:t>Cómo</a:t>
            </a:r>
            <a:r>
              <a:rPr lang="en-US" dirty="0" smtClean="0">
                <a:latin typeface="Comic Sans MS" panose="030F0702030302020204" pitchFamily="66" charset="0"/>
              </a:rPr>
              <a:t> </a:t>
            </a:r>
            <a:r>
              <a:rPr lang="en-US" dirty="0" err="1" smtClean="0">
                <a:latin typeface="Comic Sans MS" panose="030F0702030302020204" pitchFamily="66" charset="0"/>
              </a:rPr>
              <a:t>es</a:t>
            </a:r>
            <a:r>
              <a:rPr lang="en-US" dirty="0" smtClean="0">
                <a:latin typeface="Comic Sans MS" panose="030F0702030302020204" pitchFamily="66" charset="0"/>
              </a:rPr>
              <a:t> </a:t>
            </a:r>
            <a:r>
              <a:rPr lang="en-US" dirty="0" err="1" smtClean="0">
                <a:latin typeface="Comic Sans MS" panose="030F0702030302020204" pitchFamily="66" charset="0"/>
              </a:rPr>
              <a:t>transferido</a:t>
            </a:r>
            <a:r>
              <a:rPr lang="en-US" dirty="0" smtClean="0">
                <a:latin typeface="Comic Sans MS" panose="030F0702030302020204" pitchFamily="66" charset="0"/>
              </a:rPr>
              <a:t> al </a:t>
            </a:r>
            <a:r>
              <a:rPr lang="en-US" dirty="0" err="1" smtClean="0">
                <a:latin typeface="Comic Sans MS" panose="030F0702030302020204" pitchFamily="66" charset="0"/>
              </a:rPr>
              <a:t>feto</a:t>
            </a:r>
            <a:r>
              <a:rPr lang="en-US" dirty="0" smtClean="0">
                <a:latin typeface="Comic Sans MS" panose="030F0702030302020204" pitchFamily="66" charset="0"/>
              </a:rPr>
              <a:t> en el </a:t>
            </a:r>
            <a:r>
              <a:rPr lang="en-US" dirty="0" err="1" smtClean="0">
                <a:latin typeface="Comic Sans MS" panose="030F0702030302020204" pitchFamily="66" charset="0"/>
              </a:rPr>
              <a:t>útero</a:t>
            </a:r>
            <a:r>
              <a:rPr lang="en-US" dirty="0" smtClean="0">
                <a:latin typeface="Comic Sans MS" panose="030F0702030302020204" pitchFamily="66" charset="0"/>
              </a:rPr>
              <a:t> no se </a:t>
            </a:r>
            <a:r>
              <a:rPr lang="en-US" dirty="0" err="1" smtClean="0">
                <a:latin typeface="Comic Sans MS" panose="030F0702030302020204" pitchFamily="66" charset="0"/>
              </a:rPr>
              <a:t>sabe</a:t>
            </a:r>
            <a:r>
              <a:rPr lang="en-US" dirty="0" smtClean="0">
                <a:latin typeface="Comic Sans MS" panose="030F0702030302020204" pitchFamily="66" charset="0"/>
              </a:rPr>
              <a:t>, </a:t>
            </a:r>
            <a:r>
              <a:rPr lang="en-US" dirty="0" err="1" smtClean="0">
                <a:latin typeface="Comic Sans MS" panose="030F0702030302020204" pitchFamily="66" charset="0"/>
              </a:rPr>
              <a:t>pero</a:t>
            </a:r>
            <a:r>
              <a:rPr lang="en-US" dirty="0" smtClean="0">
                <a:latin typeface="Comic Sans MS" panose="030F0702030302020204" pitchFamily="66" charset="0"/>
              </a:rPr>
              <a:t> </a:t>
            </a:r>
            <a:r>
              <a:rPr lang="en-US" dirty="0" err="1" smtClean="0">
                <a:latin typeface="Comic Sans MS" panose="030F0702030302020204" pitchFamily="66" charset="0"/>
              </a:rPr>
              <a:t>puede</a:t>
            </a:r>
            <a:r>
              <a:rPr lang="en-US" dirty="0" smtClean="0">
                <a:latin typeface="Comic Sans MS" panose="030F0702030302020204" pitchFamily="66" charset="0"/>
              </a:rPr>
              <a:t> </a:t>
            </a:r>
            <a:r>
              <a:rPr lang="en-US" dirty="0" err="1" smtClean="0">
                <a:latin typeface="Comic Sans MS" panose="030F0702030302020204" pitchFamily="66" charset="0"/>
              </a:rPr>
              <a:t>facilitar</a:t>
            </a:r>
            <a:r>
              <a:rPr lang="en-US" dirty="0" smtClean="0">
                <a:latin typeface="Comic Sans MS" panose="030F0702030302020204" pitchFamily="66" charset="0"/>
              </a:rPr>
              <a:t> </a:t>
            </a:r>
            <a:r>
              <a:rPr lang="en-US" dirty="0" err="1" smtClean="0">
                <a:latin typeface="Comic Sans MS" panose="030F0702030302020204" pitchFamily="66" charset="0"/>
              </a:rPr>
              <a:t>desarrollo</a:t>
            </a:r>
            <a:r>
              <a:rPr lang="en-US" dirty="0" smtClean="0">
                <a:latin typeface="Comic Sans MS" panose="030F0702030302020204" pitchFamily="66" charset="0"/>
              </a:rPr>
              <a:t> normal </a:t>
            </a:r>
            <a:r>
              <a:rPr lang="en-US" dirty="0" err="1" smtClean="0">
                <a:latin typeface="Comic Sans MS" panose="030F0702030302020204" pitchFamily="66" charset="0"/>
              </a:rPr>
              <a:t>intestino</a:t>
            </a:r>
            <a:r>
              <a:rPr lang="en-US" dirty="0" smtClean="0">
                <a:latin typeface="Comic Sans MS" panose="030F0702030302020204" pitchFamily="66" charset="0"/>
              </a:rPr>
              <a:t> y </a:t>
            </a:r>
            <a:r>
              <a:rPr lang="en-US" dirty="0" err="1" smtClean="0">
                <a:latin typeface="Comic Sans MS" panose="030F0702030302020204" pitchFamily="66" charset="0"/>
              </a:rPr>
              <a:t>función</a:t>
            </a:r>
            <a:r>
              <a:rPr lang="en-US" dirty="0" smtClean="0">
                <a:latin typeface="Comic Sans MS" panose="030F0702030302020204" pitchFamily="66" charset="0"/>
              </a:rPr>
              <a:t> </a:t>
            </a:r>
            <a:r>
              <a:rPr lang="en-US" dirty="0" err="1" smtClean="0">
                <a:latin typeface="Comic Sans MS" panose="030F0702030302020204" pitchFamily="66" charset="0"/>
              </a:rPr>
              <a:t>metabólica</a:t>
            </a:r>
            <a:r>
              <a:rPr lang="en-US" dirty="0" smtClean="0">
                <a:latin typeface="Comic Sans MS" panose="030F0702030302020204" pitchFamily="66" charset="0"/>
              </a:rPr>
              <a:t> d </a:t>
            </a:r>
            <a:r>
              <a:rPr lang="en-US" dirty="0" err="1" smtClean="0">
                <a:latin typeface="Comic Sans MS" panose="030F0702030302020204" pitchFamily="66" charset="0"/>
              </a:rPr>
              <a:t>ela</a:t>
            </a:r>
            <a:r>
              <a:rPr lang="en-US" dirty="0" smtClean="0">
                <a:latin typeface="Comic Sans MS" panose="030F0702030302020204" pitchFamily="66" charset="0"/>
              </a:rPr>
              <a:t> </a:t>
            </a:r>
            <a:r>
              <a:rPr lang="en-US" dirty="0" err="1" smtClean="0">
                <a:latin typeface="Comic Sans MS" panose="030F0702030302020204" pitchFamily="66" charset="0"/>
              </a:rPr>
              <a:t>descendencia</a:t>
            </a:r>
            <a:r>
              <a:rPr lang="en-US" dirty="0" smtClean="0">
                <a:latin typeface="Comic Sans MS" panose="030F0702030302020204" pitchFamily="66" charset="0"/>
              </a:rPr>
              <a:t>. </a:t>
            </a:r>
          </a:p>
          <a:p>
            <a:endParaRPr lang="en-US" sz="900" dirty="0" smtClean="0">
              <a:latin typeface="Comic Sans MS" panose="030F0702030302020204" pitchFamily="66" charset="0"/>
            </a:endParaRPr>
          </a:p>
          <a:p>
            <a:r>
              <a:rPr lang="en-US" b="1" dirty="0" smtClean="0">
                <a:latin typeface="Comic Sans MS" panose="030F0702030302020204" pitchFamily="66" charset="0"/>
              </a:rPr>
              <a:t>B. </a:t>
            </a:r>
            <a:r>
              <a:rPr lang="en-US" b="1" dirty="0" err="1" smtClean="0">
                <a:latin typeface="Comic Sans MS" panose="030F0702030302020204" pitchFamily="66" charset="0"/>
              </a:rPr>
              <a:t>Mujeres</a:t>
            </a:r>
            <a:r>
              <a:rPr lang="en-US" b="1" dirty="0" smtClean="0">
                <a:latin typeface="Comic Sans MS" panose="030F0702030302020204" pitchFamily="66" charset="0"/>
              </a:rPr>
              <a:t> </a:t>
            </a:r>
            <a:r>
              <a:rPr lang="en-US" b="1" dirty="0" err="1" smtClean="0">
                <a:latin typeface="Comic Sans MS" panose="030F0702030302020204" pitchFamily="66" charset="0"/>
              </a:rPr>
              <a:t>obesas</a:t>
            </a:r>
            <a:r>
              <a:rPr lang="en-US" b="1" dirty="0" smtClean="0">
                <a:latin typeface="Comic Sans MS" panose="030F0702030302020204" pitchFamily="66" charset="0"/>
              </a:rPr>
              <a:t> </a:t>
            </a:r>
            <a:r>
              <a:rPr lang="en-US" dirty="0" err="1" smtClean="0">
                <a:latin typeface="Comic Sans MS" panose="030F0702030302020204" pitchFamily="66" charset="0"/>
              </a:rPr>
              <a:t>probablemente</a:t>
            </a:r>
            <a:r>
              <a:rPr lang="en-US" dirty="0" smtClean="0">
                <a:latin typeface="Comic Sans MS" panose="030F0702030302020204" pitchFamily="66" charset="0"/>
              </a:rPr>
              <a:t> </a:t>
            </a:r>
            <a:r>
              <a:rPr lang="en-US" dirty="0" err="1" smtClean="0">
                <a:latin typeface="Comic Sans MS" panose="030F0702030302020204" pitchFamily="66" charset="0"/>
              </a:rPr>
              <a:t>presentan</a:t>
            </a:r>
            <a:r>
              <a:rPr lang="en-US" dirty="0" smtClean="0">
                <a:latin typeface="Comic Sans MS" panose="030F0702030302020204" pitchFamily="66" charset="0"/>
              </a:rPr>
              <a:t> un microbiota </a:t>
            </a:r>
            <a:r>
              <a:rPr lang="en-US" dirty="0" err="1" smtClean="0">
                <a:latin typeface="Comic Sans MS" panose="030F0702030302020204" pitchFamily="66" charset="0"/>
              </a:rPr>
              <a:t>ya</a:t>
            </a:r>
            <a:r>
              <a:rPr lang="en-US" dirty="0" smtClean="0">
                <a:latin typeface="Comic Sans MS" panose="030F0702030302020204" pitchFamily="66" charset="0"/>
              </a:rPr>
              <a:t> </a:t>
            </a:r>
            <a:r>
              <a:rPr lang="en-US" dirty="0" err="1" smtClean="0">
                <a:latin typeface="Comic Sans MS" panose="030F0702030302020204" pitchFamily="66" charset="0"/>
              </a:rPr>
              <a:t>alterado</a:t>
            </a:r>
            <a:r>
              <a:rPr lang="en-US" dirty="0" smtClean="0">
                <a:latin typeface="Comic Sans MS" panose="030F0702030302020204" pitchFamily="66" charset="0"/>
              </a:rPr>
              <a:t> antes del </a:t>
            </a:r>
            <a:r>
              <a:rPr lang="en-US" dirty="0" err="1" smtClean="0">
                <a:latin typeface="Comic Sans MS" panose="030F0702030302020204" pitchFamily="66" charset="0"/>
              </a:rPr>
              <a:t>embarazo</a:t>
            </a:r>
            <a:r>
              <a:rPr lang="en-US" dirty="0">
                <a:latin typeface="Comic Sans MS" panose="030F0702030302020204" pitchFamily="66" charset="0"/>
              </a:rPr>
              <a:t> </a:t>
            </a:r>
            <a:r>
              <a:rPr lang="en-US" dirty="0" err="1" smtClean="0">
                <a:latin typeface="Comic Sans MS" panose="030F0702030302020204" pitchFamily="66" charset="0"/>
              </a:rPr>
              <a:t>que</a:t>
            </a:r>
            <a:r>
              <a:rPr lang="en-US" dirty="0" smtClean="0">
                <a:latin typeface="Comic Sans MS" panose="030F0702030302020204" pitchFamily="66" charset="0"/>
              </a:rPr>
              <a:t> </a:t>
            </a:r>
            <a:r>
              <a:rPr lang="en-US" dirty="0" err="1" smtClean="0">
                <a:latin typeface="Comic Sans MS" panose="030F0702030302020204" pitchFamily="66" charset="0"/>
              </a:rPr>
              <a:t>es</a:t>
            </a:r>
            <a:r>
              <a:rPr lang="en-US" dirty="0" smtClean="0">
                <a:latin typeface="Comic Sans MS" panose="030F0702030302020204" pitchFamily="66" charset="0"/>
              </a:rPr>
              <a:t> o </a:t>
            </a:r>
            <a:r>
              <a:rPr lang="en-US" dirty="0" err="1" smtClean="0">
                <a:latin typeface="Comic Sans MS" panose="030F0702030302020204" pitchFamily="66" charset="0"/>
              </a:rPr>
              <a:t>amplificado</a:t>
            </a:r>
            <a:r>
              <a:rPr lang="en-US" dirty="0" smtClean="0">
                <a:latin typeface="Comic Sans MS" panose="030F0702030302020204" pitchFamily="66" charset="0"/>
              </a:rPr>
              <a:t> o </a:t>
            </a:r>
            <a:r>
              <a:rPr lang="en-US" dirty="0" err="1" smtClean="0">
                <a:latin typeface="Comic Sans MS" panose="030F0702030302020204" pitchFamily="66" charset="0"/>
              </a:rPr>
              <a:t>modificado</a:t>
            </a:r>
            <a:r>
              <a:rPr lang="en-US" dirty="0" smtClean="0">
                <a:latin typeface="Comic Sans MS" panose="030F0702030302020204" pitchFamily="66" charset="0"/>
              </a:rPr>
              <a:t> </a:t>
            </a:r>
            <a:r>
              <a:rPr lang="en-US" dirty="0" err="1" smtClean="0">
                <a:latin typeface="Comic Sans MS" panose="030F0702030302020204" pitchFamily="66" charset="0"/>
              </a:rPr>
              <a:t>adicionalmente</a:t>
            </a:r>
            <a:r>
              <a:rPr lang="en-US" dirty="0" smtClean="0">
                <a:latin typeface="Comic Sans MS" panose="030F0702030302020204" pitchFamily="66" charset="0"/>
              </a:rPr>
              <a:t> en el </a:t>
            </a:r>
            <a:r>
              <a:rPr lang="en-US" dirty="0" err="1" smtClean="0">
                <a:latin typeface="Comic Sans MS" panose="030F0702030302020204" pitchFamily="66" charset="0"/>
              </a:rPr>
              <a:t>embarazo</a:t>
            </a:r>
            <a:r>
              <a:rPr lang="en-US" dirty="0" smtClean="0">
                <a:latin typeface="Comic Sans MS" panose="030F0702030302020204" pitchFamily="66" charset="0"/>
              </a:rPr>
              <a:t>. </a:t>
            </a:r>
          </a:p>
          <a:p>
            <a:endParaRPr lang="en-US" sz="900" dirty="0">
              <a:latin typeface="Comic Sans MS" panose="030F0702030302020204" pitchFamily="66" charset="0"/>
            </a:endParaRPr>
          </a:p>
          <a:p>
            <a:r>
              <a:rPr lang="en-US" dirty="0" err="1" smtClean="0">
                <a:latin typeface="Comic Sans MS" panose="030F0702030302020204" pitchFamily="66" charset="0"/>
              </a:rPr>
              <a:t>Estas</a:t>
            </a:r>
            <a:r>
              <a:rPr lang="en-US" dirty="0" smtClean="0">
                <a:latin typeface="Comic Sans MS" panose="030F0702030302020204" pitchFamily="66" charset="0"/>
              </a:rPr>
              <a:t> </a:t>
            </a:r>
            <a:r>
              <a:rPr lang="en-US" dirty="0" err="1" smtClean="0">
                <a:latin typeface="Comic Sans MS" panose="030F0702030302020204" pitchFamily="66" charset="0"/>
              </a:rPr>
              <a:t>modificaciones</a:t>
            </a:r>
            <a:r>
              <a:rPr lang="en-US" dirty="0" smtClean="0">
                <a:latin typeface="Comic Sans MS" panose="030F0702030302020204" pitchFamily="66" charset="0"/>
              </a:rPr>
              <a:t> </a:t>
            </a:r>
            <a:r>
              <a:rPr lang="en-US" dirty="0" err="1" smtClean="0">
                <a:latin typeface="Comic Sans MS" panose="030F0702030302020204" pitchFamily="66" charset="0"/>
              </a:rPr>
              <a:t>llevan</a:t>
            </a:r>
            <a:r>
              <a:rPr lang="en-US" dirty="0" smtClean="0">
                <a:latin typeface="Comic Sans MS" panose="030F0702030302020204" pitchFamily="66" charset="0"/>
              </a:rPr>
              <a:t> a </a:t>
            </a:r>
            <a:r>
              <a:rPr lang="en-US" dirty="0" err="1" smtClean="0">
                <a:latin typeface="Comic Sans MS" panose="030F0702030302020204" pitchFamily="66" charset="0"/>
              </a:rPr>
              <a:t>ambiente</a:t>
            </a:r>
            <a:r>
              <a:rPr lang="en-US" dirty="0" smtClean="0">
                <a:latin typeface="Comic Sans MS" panose="030F0702030302020204" pitchFamily="66" charset="0"/>
              </a:rPr>
              <a:t> </a:t>
            </a:r>
            <a:r>
              <a:rPr lang="en-US" dirty="0" err="1" smtClean="0">
                <a:latin typeface="Comic Sans MS" panose="030F0702030302020204" pitchFamily="66" charset="0"/>
              </a:rPr>
              <a:t>intrauterino</a:t>
            </a:r>
            <a:r>
              <a:rPr lang="en-US" dirty="0" smtClean="0">
                <a:latin typeface="Comic Sans MS" panose="030F0702030302020204" pitchFamily="66" charset="0"/>
              </a:rPr>
              <a:t> </a:t>
            </a:r>
            <a:r>
              <a:rPr lang="en-US" dirty="0" err="1" smtClean="0">
                <a:latin typeface="Comic Sans MS" panose="030F0702030302020204" pitchFamily="66" charset="0"/>
              </a:rPr>
              <a:t>aberrante</a:t>
            </a:r>
            <a:r>
              <a:rPr lang="en-US" dirty="0" smtClean="0">
                <a:latin typeface="Comic Sans MS" panose="030F0702030302020204" pitchFamily="66" charset="0"/>
              </a:rPr>
              <a:t>  </a:t>
            </a:r>
            <a:r>
              <a:rPr lang="en-US" dirty="0" err="1" smtClean="0">
                <a:latin typeface="Comic Sans MS" panose="030F0702030302020204" pitchFamily="66" charset="0"/>
              </a:rPr>
              <a:t>que</a:t>
            </a:r>
            <a:r>
              <a:rPr lang="en-US" dirty="0" smtClean="0">
                <a:latin typeface="Comic Sans MS" panose="030F0702030302020204" pitchFamily="66" charset="0"/>
              </a:rPr>
              <a:t> </a:t>
            </a:r>
            <a:r>
              <a:rPr lang="en-US" dirty="0" err="1" smtClean="0">
                <a:latin typeface="Comic Sans MS" panose="030F0702030302020204" pitchFamily="66" charset="0"/>
              </a:rPr>
              <a:t>podría</a:t>
            </a:r>
            <a:r>
              <a:rPr lang="en-US" dirty="0" smtClean="0">
                <a:latin typeface="Comic Sans MS" panose="030F0702030302020204" pitchFamily="66" charset="0"/>
              </a:rPr>
              <a:t> </a:t>
            </a:r>
            <a:r>
              <a:rPr lang="en-US" dirty="0" err="1" smtClean="0">
                <a:latin typeface="Comic Sans MS" panose="030F0702030302020204" pitchFamily="66" charset="0"/>
              </a:rPr>
              <a:t>llevar</a:t>
            </a:r>
            <a:r>
              <a:rPr lang="en-US" dirty="0" smtClean="0">
                <a:latin typeface="Comic Sans MS" panose="030F0702030302020204" pitchFamily="66" charset="0"/>
              </a:rPr>
              <a:t> a </a:t>
            </a:r>
            <a:r>
              <a:rPr lang="en-US" dirty="0" err="1" smtClean="0">
                <a:latin typeface="Comic Sans MS" panose="030F0702030302020204" pitchFamily="66" charset="0"/>
              </a:rPr>
              <a:t>pobre</a:t>
            </a:r>
            <a:r>
              <a:rPr lang="en-US" dirty="0" smtClean="0">
                <a:latin typeface="Comic Sans MS" panose="030F0702030302020204" pitchFamily="66" charset="0"/>
              </a:rPr>
              <a:t> o </a:t>
            </a:r>
            <a:r>
              <a:rPr lang="en-US" dirty="0" err="1" smtClean="0">
                <a:latin typeface="Comic Sans MS" panose="030F0702030302020204" pitchFamily="66" charset="0"/>
              </a:rPr>
              <a:t>alterado</a:t>
            </a:r>
            <a:r>
              <a:rPr lang="en-US" dirty="0" smtClean="0">
                <a:latin typeface="Comic Sans MS" panose="030F0702030302020204" pitchFamily="66" charset="0"/>
              </a:rPr>
              <a:t> </a:t>
            </a:r>
            <a:r>
              <a:rPr lang="en-US" dirty="0" err="1" smtClean="0">
                <a:latin typeface="Comic Sans MS" panose="030F0702030302020204" pitchFamily="66" charset="0"/>
              </a:rPr>
              <a:t>desarrollo</a:t>
            </a:r>
            <a:r>
              <a:rPr lang="en-US" dirty="0" smtClean="0">
                <a:latin typeface="Comic Sans MS" panose="030F0702030302020204" pitchFamily="66" charset="0"/>
              </a:rPr>
              <a:t> intestinal fetal  y a </a:t>
            </a:r>
            <a:r>
              <a:rPr lang="en-US" dirty="0" err="1" smtClean="0">
                <a:latin typeface="Comic Sans MS" panose="030F0702030302020204" pitchFamily="66" charset="0"/>
              </a:rPr>
              <a:t>riesgo</a:t>
            </a:r>
            <a:r>
              <a:rPr lang="en-US" dirty="0" smtClean="0">
                <a:latin typeface="Comic Sans MS" panose="030F0702030302020204" pitchFamily="66" charset="0"/>
              </a:rPr>
              <a:t> </a:t>
            </a:r>
            <a:r>
              <a:rPr lang="en-US" dirty="0" err="1" smtClean="0">
                <a:latin typeface="Comic Sans MS" panose="030F0702030302020204" pitchFamily="66" charset="0"/>
              </a:rPr>
              <a:t>aumentado</a:t>
            </a:r>
            <a:r>
              <a:rPr lang="en-US" dirty="0" smtClean="0">
                <a:latin typeface="Comic Sans MS" panose="030F0702030302020204" pitchFamily="66" charset="0"/>
              </a:rPr>
              <a:t> de </a:t>
            </a:r>
            <a:r>
              <a:rPr lang="en-US" dirty="0" err="1" smtClean="0">
                <a:latin typeface="Comic Sans MS" panose="030F0702030302020204" pitchFamily="66" charset="0"/>
              </a:rPr>
              <a:t>enfermedad</a:t>
            </a:r>
            <a:r>
              <a:rPr lang="en-US" dirty="0" smtClean="0">
                <a:latin typeface="Comic Sans MS" panose="030F0702030302020204" pitchFamily="66" charset="0"/>
              </a:rPr>
              <a:t> </a:t>
            </a:r>
            <a:r>
              <a:rPr lang="en-US" dirty="0" err="1" smtClean="0">
                <a:latin typeface="Comic Sans MS" panose="030F0702030302020204" pitchFamily="66" charset="0"/>
              </a:rPr>
              <a:t>crónica</a:t>
            </a:r>
            <a:r>
              <a:rPr lang="en-US" dirty="0" smtClean="0">
                <a:latin typeface="Comic Sans MS" panose="030F0702030302020204" pitchFamily="66" charset="0"/>
              </a:rPr>
              <a:t>. </a:t>
            </a:r>
            <a:endParaRPr lang="es-VE" dirty="0">
              <a:latin typeface="Comic Sans MS" panose="030F0702030302020204" pitchFamily="66" charset="0"/>
            </a:endParaRPr>
          </a:p>
        </p:txBody>
      </p:sp>
      <p:sp>
        <p:nvSpPr>
          <p:cNvPr id="5" name="Rectangle 1"/>
          <p:cNvSpPr>
            <a:spLocks noChangeArrowheads="1"/>
          </p:cNvSpPr>
          <p:nvPr/>
        </p:nvSpPr>
        <p:spPr bwMode="auto">
          <a:xfrm>
            <a:off x="1475656" y="5837783"/>
            <a:ext cx="61926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r>
              <a:rPr lang="en-US" sz="1000" dirty="0">
                <a:latin typeface="Times New Roman" panose="02020603050405020304" pitchFamily="18" charset="0"/>
                <a:cs typeface="Times New Roman" panose="02020603050405020304" pitchFamily="18" charset="0"/>
              </a:rPr>
              <a:t>W. </a:t>
            </a:r>
            <a:r>
              <a:rPr lang="en-US" sz="1000" dirty="0" err="1">
                <a:latin typeface="Times New Roman" panose="02020603050405020304" pitchFamily="18" charset="0"/>
                <a:cs typeface="Times New Roman" panose="02020603050405020304" pitchFamily="18" charset="0"/>
              </a:rPr>
              <a:t>Gohir</a:t>
            </a:r>
            <a:r>
              <a:rPr lang="en-US" sz="1000" dirty="0">
                <a:latin typeface="Times New Roman" panose="02020603050405020304" pitchFamily="18" charset="0"/>
                <a:cs typeface="Times New Roman" panose="02020603050405020304" pitchFamily="18" charset="0"/>
              </a:rPr>
              <a:t>, EM. </a:t>
            </a:r>
            <a:r>
              <a:rPr lang="en-US" sz="1000" dirty="0" err="1">
                <a:latin typeface="Times New Roman" panose="02020603050405020304" pitchFamily="18" charset="0"/>
                <a:cs typeface="Times New Roman" panose="02020603050405020304" pitchFamily="18" charset="0"/>
              </a:rPr>
              <a:t>Ratcliffe</a:t>
            </a:r>
            <a:r>
              <a:rPr lang="en-US" sz="1000" dirty="0">
                <a:latin typeface="Times New Roman" panose="02020603050405020304" pitchFamily="18" charset="0"/>
                <a:cs typeface="Times New Roman" panose="02020603050405020304" pitchFamily="18" charset="0"/>
              </a:rPr>
              <a:t>, DM. </a:t>
            </a:r>
            <a:r>
              <a:rPr lang="en-US" sz="1000" dirty="0" err="1">
                <a:latin typeface="Times New Roman" panose="02020603050405020304" pitchFamily="18" charset="0"/>
                <a:cs typeface="Times New Roman" panose="02020603050405020304" pitchFamily="18" charset="0"/>
              </a:rPr>
              <a:t>Sloboda</a:t>
            </a:r>
            <a:r>
              <a:rPr lang="en-US" sz="1000" dirty="0">
                <a:latin typeface="Times New Roman" panose="02020603050405020304" pitchFamily="18" charset="0"/>
                <a:cs typeface="Times New Roman" panose="02020603050405020304" pitchFamily="18" charset="0"/>
              </a:rPr>
              <a:t>. </a:t>
            </a:r>
            <a:r>
              <a:rPr lang="es-VE" sz="1000" i="1" dirty="0" smtClean="0">
                <a:latin typeface="Times New Roman" panose="02020603050405020304" pitchFamily="18" charset="0"/>
                <a:cs typeface="Times New Roman" panose="02020603050405020304" pitchFamily="18" charset="0"/>
              </a:rPr>
              <a:t>Of </a:t>
            </a:r>
            <a:r>
              <a:rPr lang="es-VE" sz="1000" i="1" dirty="0" err="1">
                <a:latin typeface="Times New Roman" panose="02020603050405020304" pitchFamily="18" charset="0"/>
                <a:cs typeface="Times New Roman" panose="02020603050405020304" pitchFamily="18" charset="0"/>
              </a:rPr>
              <a:t>the</a:t>
            </a:r>
            <a:r>
              <a:rPr lang="es-VE" sz="1000" i="1" dirty="0">
                <a:latin typeface="Times New Roman" panose="02020603050405020304" pitchFamily="18" charset="0"/>
                <a:cs typeface="Times New Roman" panose="02020603050405020304" pitchFamily="18" charset="0"/>
              </a:rPr>
              <a:t> bugs </a:t>
            </a:r>
            <a:r>
              <a:rPr lang="es-VE" sz="1000" i="1" dirty="0" err="1">
                <a:latin typeface="Times New Roman" panose="02020603050405020304" pitchFamily="18" charset="0"/>
                <a:cs typeface="Times New Roman" panose="02020603050405020304" pitchFamily="18" charset="0"/>
              </a:rPr>
              <a:t>that</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shape</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us</a:t>
            </a:r>
            <a:r>
              <a:rPr lang="es-VE" sz="1000" i="1" dirty="0">
                <a:latin typeface="Times New Roman" panose="02020603050405020304" pitchFamily="18" charset="0"/>
                <a:cs typeface="Times New Roman" panose="02020603050405020304" pitchFamily="18" charset="0"/>
              </a:rPr>
              <a:t>: maternal </a:t>
            </a:r>
            <a:r>
              <a:rPr lang="es-VE" sz="1000" i="1" dirty="0" err="1">
                <a:latin typeface="Times New Roman" panose="02020603050405020304" pitchFamily="18" charset="0"/>
                <a:cs typeface="Times New Roman" panose="02020603050405020304" pitchFamily="18" charset="0"/>
              </a:rPr>
              <a:t>obesity</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gut</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microbiome</a:t>
            </a:r>
            <a:r>
              <a:rPr lang="es-VE" sz="1000" i="1" dirty="0">
                <a:latin typeface="Times New Roman" panose="02020603050405020304" pitchFamily="18" charset="0"/>
                <a:cs typeface="Times New Roman" panose="02020603050405020304" pitchFamily="18" charset="0"/>
              </a:rPr>
              <a:t> </a:t>
            </a:r>
            <a:r>
              <a:rPr lang="es-VE" sz="1000" i="1" dirty="0" smtClean="0">
                <a:latin typeface="Times New Roman" panose="02020603050405020304" pitchFamily="18" charset="0"/>
                <a:cs typeface="Times New Roman" panose="02020603050405020304" pitchFamily="18" charset="0"/>
              </a:rPr>
              <a:t>and </a:t>
            </a:r>
            <a:r>
              <a:rPr lang="es-VE" sz="1000" i="1" dirty="0" err="1" smtClean="0">
                <a:latin typeface="Times New Roman" panose="02020603050405020304" pitchFamily="18" charset="0"/>
                <a:cs typeface="Times New Roman" panose="02020603050405020304" pitchFamily="18" charset="0"/>
              </a:rPr>
              <a:t>long-term</a:t>
            </a:r>
            <a:r>
              <a:rPr lang="es-VE" sz="1000" i="1" dirty="0" smtClean="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disease</a:t>
            </a:r>
            <a:r>
              <a:rPr lang="es-VE" sz="1000" i="1" dirty="0">
                <a:latin typeface="Times New Roman" panose="02020603050405020304" pitchFamily="18" charset="0"/>
                <a:cs typeface="Times New Roman" panose="02020603050405020304" pitchFamily="18" charset="0"/>
              </a:rPr>
              <a:t> </a:t>
            </a:r>
            <a:r>
              <a:rPr lang="es-VE" sz="1000" i="1" dirty="0" err="1" smtClean="0">
                <a:latin typeface="Times New Roman" panose="02020603050405020304" pitchFamily="18" charset="0"/>
                <a:cs typeface="Times New Roman" panose="02020603050405020304" pitchFamily="18" charset="0"/>
              </a:rPr>
              <a:t>risk</a:t>
            </a:r>
            <a:r>
              <a:rPr lang="es-VE" sz="1000" i="1" dirty="0" smtClean="0">
                <a:latin typeface="Times New Roman" panose="02020603050405020304" pitchFamily="18" charset="0"/>
                <a:cs typeface="Times New Roman" panose="02020603050405020304" pitchFamily="18" charset="0"/>
              </a:rPr>
              <a:t>. </a:t>
            </a:r>
            <a:r>
              <a:rPr kumimoji="0" lang="es-VE" sz="1000" b="0" i="0" strike="noStrike" cap="none" normalizeH="0" baseline="0" dirty="0" err="1" smtClean="0">
                <a:ln>
                  <a:noFill/>
                </a:ln>
                <a:effectLst/>
                <a:latin typeface="Times New Roman" panose="02020603050405020304" pitchFamily="18" charset="0"/>
                <a:cs typeface="Times New Roman" panose="02020603050405020304" pitchFamily="18" charset="0"/>
              </a:rPr>
              <a:t>Pediatric</a:t>
            </a:r>
            <a:r>
              <a:rPr kumimoji="0" lang="es-VE" sz="1000" b="0" i="0" strike="noStrike" cap="none" normalizeH="0" baseline="0" dirty="0" smtClean="0">
                <a:ln>
                  <a:noFill/>
                </a:ln>
                <a:effectLst/>
                <a:latin typeface="Times New Roman" panose="02020603050405020304" pitchFamily="18" charset="0"/>
                <a:cs typeface="Times New Roman" panose="02020603050405020304" pitchFamily="18" charset="0"/>
              </a:rPr>
              <a:t> </a:t>
            </a:r>
            <a:r>
              <a:rPr kumimoji="0" lang="es-VE" sz="1000" b="0" i="0" strike="noStrike" cap="none" normalizeH="0" baseline="0" dirty="0" err="1" smtClean="0">
                <a:ln>
                  <a:noFill/>
                </a:ln>
                <a:effectLst/>
                <a:latin typeface="Times New Roman" panose="02020603050405020304" pitchFamily="18" charset="0"/>
                <a:cs typeface="Times New Roman" panose="02020603050405020304" pitchFamily="18" charset="0"/>
              </a:rPr>
              <a:t>Research</a:t>
            </a:r>
            <a:r>
              <a:rPr kumimoji="0" lang="es-VE" sz="1000" b="0" i="0" strike="noStrike" cap="none" normalizeH="0" baseline="0" dirty="0" smtClean="0">
                <a:ln>
                  <a:noFill/>
                </a:ln>
                <a:effectLst/>
                <a:latin typeface="Times New Roman" panose="02020603050405020304" pitchFamily="18" charset="0"/>
                <a:cs typeface="Times New Roman" panose="02020603050405020304" pitchFamily="18" charset="0"/>
              </a:rPr>
              <a:t> </a:t>
            </a:r>
            <a:r>
              <a:rPr lang="es-VE" sz="1000" b="1" dirty="0" smtClean="0">
                <a:latin typeface="Times New Roman" panose="02020603050405020304" pitchFamily="18" charset="0"/>
                <a:cs typeface="Times New Roman" panose="02020603050405020304" pitchFamily="18" charset="0"/>
              </a:rPr>
              <a:t>2015</a:t>
            </a:r>
            <a:r>
              <a:rPr lang="es-VE" sz="1000" dirty="0" smtClean="0">
                <a:latin typeface="Times New Roman" panose="02020603050405020304" pitchFamily="18" charset="0"/>
                <a:cs typeface="Times New Roman" panose="02020603050405020304" pitchFamily="18" charset="0"/>
              </a:rPr>
              <a:t>; 77: 196–204</a:t>
            </a:r>
            <a:endParaRPr lang="es-VE" sz="1000" dirty="0">
              <a:latin typeface="Times New Roman" panose="02020603050405020304" pitchFamily="18" charset="0"/>
              <a:cs typeface="Times New Roman" panose="02020603050405020304" pitchFamily="18" charset="0"/>
            </a:endParaRPr>
          </a:p>
        </p:txBody>
      </p:sp>
      <p:sp>
        <p:nvSpPr>
          <p:cNvPr id="6" name="Rectángulo 5"/>
          <p:cNvSpPr/>
          <p:nvPr/>
        </p:nvSpPr>
        <p:spPr>
          <a:xfrm>
            <a:off x="2519772" y="414833"/>
            <a:ext cx="4104456" cy="707886"/>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r>
              <a:rPr lang="en-US" sz="2000" dirty="0" smtClean="0">
                <a:latin typeface="Comic Sans MS" panose="030F0702030302020204" pitchFamily="66" charset="0"/>
              </a:rPr>
              <a:t>Microbiota </a:t>
            </a:r>
            <a:r>
              <a:rPr lang="en-US" sz="2000" dirty="0" err="1" smtClean="0">
                <a:latin typeface="Comic Sans MS" panose="030F0702030302020204" pitchFamily="66" charset="0"/>
              </a:rPr>
              <a:t>materno</a:t>
            </a:r>
            <a:r>
              <a:rPr lang="en-US" sz="2000" dirty="0" smtClean="0">
                <a:latin typeface="Comic Sans MS" panose="030F0702030302020204" pitchFamily="66" charset="0"/>
              </a:rPr>
              <a:t> </a:t>
            </a:r>
            <a:r>
              <a:rPr lang="en-US" sz="2000" dirty="0" err="1" smtClean="0">
                <a:latin typeface="Comic Sans MS" panose="030F0702030302020204" pitchFamily="66" charset="0"/>
              </a:rPr>
              <a:t>modulación</a:t>
            </a:r>
            <a:r>
              <a:rPr lang="en-US" sz="2000" dirty="0" smtClean="0">
                <a:latin typeface="Comic Sans MS" panose="030F0702030302020204" pitchFamily="66" charset="0"/>
              </a:rPr>
              <a:t> con </a:t>
            </a:r>
            <a:r>
              <a:rPr lang="en-US" sz="2000" dirty="0" err="1" smtClean="0">
                <a:latin typeface="Comic Sans MS" panose="030F0702030302020204" pitchFamily="66" charset="0"/>
              </a:rPr>
              <a:t>embarazo</a:t>
            </a:r>
            <a:r>
              <a:rPr lang="en-US" sz="2000" dirty="0" smtClean="0">
                <a:latin typeface="Comic Sans MS" panose="030F0702030302020204" pitchFamily="66" charset="0"/>
              </a:rPr>
              <a:t> con/sin </a:t>
            </a:r>
            <a:r>
              <a:rPr lang="en-US" sz="2000" dirty="0" err="1" smtClean="0">
                <a:latin typeface="Comic Sans MS" panose="030F0702030302020204" pitchFamily="66" charset="0"/>
              </a:rPr>
              <a:t>obesidad</a:t>
            </a:r>
            <a:endParaRPr lang="es-VE" sz="2000" dirty="0">
              <a:latin typeface="Comic Sans MS" panose="030F0702030302020204" pitchFamily="66" charset="0"/>
            </a:endParaRPr>
          </a:p>
        </p:txBody>
      </p:sp>
      <p:sp>
        <p:nvSpPr>
          <p:cNvPr id="8" name="CuadroTexto 7"/>
          <p:cNvSpPr txBox="1"/>
          <p:nvPr/>
        </p:nvSpPr>
        <p:spPr>
          <a:xfrm>
            <a:off x="90119" y="520522"/>
            <a:ext cx="869149" cy="276999"/>
          </a:xfrm>
          <a:prstGeom prst="rect">
            <a:avLst/>
          </a:prstGeom>
          <a:solidFill>
            <a:schemeClr val="accent6">
              <a:lumMod val="60000"/>
              <a:lumOff val="40000"/>
            </a:schemeClr>
          </a:solidFill>
          <a:ln w="28575">
            <a:solidFill>
              <a:schemeClr val="accent1"/>
            </a:solidFill>
          </a:ln>
          <a:effectLst>
            <a:outerShdw blurRad="50800" dist="38100" dir="2700000" algn="tl" rotWithShape="0">
              <a:prstClr val="black">
                <a:alpha val="40000"/>
              </a:prstClr>
            </a:outerShdw>
          </a:effectLst>
        </p:spPr>
        <p:txBody>
          <a:bodyPr wrap="none" rtlCol="0">
            <a:spAutoFit/>
          </a:bodyPr>
          <a:lstStyle/>
          <a:p>
            <a:r>
              <a:rPr lang="es-VE" sz="1200" b="1" dirty="0" smtClean="0">
                <a:latin typeface="Comic Sans MS" panose="030F0702030302020204" pitchFamily="66" charset="0"/>
              </a:rPr>
              <a:t>Obesidad</a:t>
            </a:r>
            <a:endParaRPr lang="es-VE" sz="1200" b="1" dirty="0">
              <a:latin typeface="Comic Sans MS" panose="030F0702030302020204" pitchFamily="66" charset="0"/>
            </a:endParaRPr>
          </a:p>
        </p:txBody>
      </p:sp>
      <p:sp>
        <p:nvSpPr>
          <p:cNvPr id="9" name="6 CuadroTexto"/>
          <p:cNvSpPr txBox="1"/>
          <p:nvPr/>
        </p:nvSpPr>
        <p:spPr>
          <a:xfrm>
            <a:off x="71813" y="117938"/>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Tree>
    <p:extLst>
      <p:ext uri="{BB962C8B-B14F-4D97-AF65-F5344CB8AC3E}">
        <p14:creationId xmlns:p14="http://schemas.microsoft.com/office/powerpoint/2010/main" val="4159485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62703" y="2091620"/>
            <a:ext cx="6051361" cy="3785652"/>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pPr marL="342900" indent="-342900">
              <a:buFont typeface="Arial" panose="020B0604020202020204" pitchFamily="34" charset="0"/>
              <a:buChar char="•"/>
            </a:pPr>
            <a:r>
              <a:rPr lang="en-US" sz="1600" dirty="0" smtClean="0">
                <a:latin typeface="Comic Sans MS" panose="030F0702030302020204" pitchFamily="66" charset="0"/>
              </a:rPr>
              <a:t>Se </a:t>
            </a:r>
            <a:r>
              <a:rPr lang="en-US" sz="1600" dirty="0" err="1" smtClean="0">
                <a:latin typeface="Comic Sans MS" panose="030F0702030302020204" pitchFamily="66" charset="0"/>
              </a:rPr>
              <a:t>promueve</a:t>
            </a:r>
            <a:r>
              <a:rPr lang="en-US" sz="1600" dirty="0" smtClean="0">
                <a:latin typeface="Comic Sans MS" panose="030F0702030302020204" pitchFamily="66" charset="0"/>
              </a:rPr>
              <a:t> </a:t>
            </a:r>
            <a:r>
              <a:rPr lang="en-US" sz="1600" dirty="0" err="1" smtClean="0">
                <a:latin typeface="Comic Sans MS" panose="030F0702030302020204" pitchFamily="66" charset="0"/>
              </a:rPr>
              <a:t>procesos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permiten</a:t>
            </a:r>
            <a:r>
              <a:rPr lang="en-US" sz="1600" dirty="0" smtClean="0">
                <a:latin typeface="Comic Sans MS" panose="030F0702030302020204" pitchFamily="66" charset="0"/>
              </a:rPr>
              <a:t> </a:t>
            </a:r>
            <a:r>
              <a:rPr lang="en-US" sz="1600" b="1" dirty="0" err="1" smtClean="0">
                <a:latin typeface="Comic Sans MS" panose="030F0702030302020204" pitchFamily="66" charset="0"/>
              </a:rPr>
              <a:t>pasar</a:t>
            </a:r>
            <a:r>
              <a:rPr lang="en-US" sz="1600" b="1" dirty="0" smtClean="0">
                <a:latin typeface="Comic Sans MS" panose="030F0702030302020204" pitchFamily="66" charset="0"/>
              </a:rPr>
              <a:t> </a:t>
            </a:r>
            <a:r>
              <a:rPr lang="en-US" sz="1600" b="1" dirty="0" err="1" smtClean="0">
                <a:latin typeface="Comic Sans MS" panose="030F0702030302020204" pitchFamily="66" charset="0"/>
              </a:rPr>
              <a:t>productos</a:t>
            </a:r>
            <a:r>
              <a:rPr lang="en-US" sz="1600" b="1" dirty="0" smtClean="0">
                <a:latin typeface="Comic Sans MS" panose="030F0702030302020204" pitchFamily="66" charset="0"/>
              </a:rPr>
              <a:t> </a:t>
            </a:r>
            <a:r>
              <a:rPr lang="en-US" sz="1600" b="1" dirty="0" err="1" smtClean="0">
                <a:latin typeface="Comic Sans MS" panose="030F0702030302020204" pitchFamily="66" charset="0"/>
              </a:rPr>
              <a:t>bacterianos</a:t>
            </a:r>
            <a:r>
              <a:rPr lang="en-US" sz="1600" b="1" dirty="0" smtClean="0">
                <a:latin typeface="Comic Sans MS" panose="030F0702030302020204" pitchFamily="66" charset="0"/>
              </a:rPr>
              <a:t> y </a:t>
            </a:r>
            <a:r>
              <a:rPr lang="en-US" sz="1600" b="1" dirty="0" err="1" smtClean="0">
                <a:latin typeface="Comic Sans MS" panose="030F0702030302020204" pitchFamily="66" charset="0"/>
              </a:rPr>
              <a:t>traslocación</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bacterias</a:t>
            </a:r>
            <a:r>
              <a:rPr lang="en-US" sz="1600" b="1" dirty="0" smtClean="0">
                <a:latin typeface="Comic Sans MS" panose="030F0702030302020204" pitchFamily="66" charset="0"/>
              </a:rPr>
              <a:t> </a:t>
            </a:r>
            <a:r>
              <a:rPr lang="en-US" sz="1600" dirty="0" smtClean="0">
                <a:latin typeface="Comic Sans MS" panose="030F0702030302020204" pitchFamily="66" charset="0"/>
              </a:rPr>
              <a:t>a la </a:t>
            </a:r>
            <a:r>
              <a:rPr lang="en-US" sz="1600" dirty="0" err="1" smtClean="0">
                <a:latin typeface="Comic Sans MS" panose="030F0702030302020204" pitchFamily="66" charset="0"/>
              </a:rPr>
              <a:t>circulación</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b="1" dirty="0" err="1" smtClean="0">
                <a:latin typeface="Comic Sans MS" panose="030F0702030302020204" pitchFamily="66" charset="0"/>
              </a:rPr>
              <a:t>aumento</a:t>
            </a:r>
            <a:r>
              <a:rPr lang="en-US" sz="1600" b="1" dirty="0" smtClean="0">
                <a:latin typeface="Comic Sans MS" panose="030F0702030302020204" pitchFamily="66" charset="0"/>
              </a:rPr>
              <a:t> de la </a:t>
            </a:r>
            <a:r>
              <a:rPr lang="en-US" sz="1600" b="1" dirty="0" err="1" smtClean="0">
                <a:latin typeface="Comic Sans MS" panose="030F0702030302020204" pitchFamily="66" charset="0"/>
              </a:rPr>
              <a:t>permeabilidad</a:t>
            </a:r>
            <a:r>
              <a:rPr lang="en-US" sz="1600" b="1" dirty="0" smtClean="0">
                <a:latin typeface="Comic Sans MS" panose="030F0702030302020204" pitchFamily="66" charset="0"/>
              </a:rPr>
              <a:t> </a:t>
            </a:r>
            <a:r>
              <a:rPr lang="en-US" sz="1600" dirty="0" smtClean="0">
                <a:latin typeface="Comic Sans MS" panose="030F0702030302020204" pitchFamily="66" charset="0"/>
              </a:rPr>
              <a:t>intestinal </a:t>
            </a:r>
            <a:r>
              <a:rPr lang="en-US" sz="1600" dirty="0" err="1" smtClean="0">
                <a:latin typeface="Comic Sans MS" panose="030F0702030302020204" pitchFamily="66" charset="0"/>
              </a:rPr>
              <a:t>causada</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b="1" dirty="0" err="1" smtClean="0">
                <a:latin typeface="Comic Sans MS" panose="030F0702030302020204" pitchFamily="66" charset="0"/>
              </a:rPr>
              <a:t>reducción</a:t>
            </a:r>
            <a:r>
              <a:rPr lang="en-US" sz="1600" dirty="0" smtClean="0">
                <a:latin typeface="Comic Sans MS" panose="030F0702030302020204" pitchFamily="66" charset="0"/>
              </a:rPr>
              <a:t> en la </a:t>
            </a:r>
            <a:r>
              <a:rPr lang="en-US" sz="1600" dirty="0" err="1" smtClean="0">
                <a:latin typeface="Comic Sans MS" panose="030F0702030302020204" pitchFamily="66" charset="0"/>
              </a:rPr>
              <a:t>expresión</a:t>
            </a:r>
            <a:r>
              <a:rPr lang="en-US" sz="1600" dirty="0" smtClean="0">
                <a:latin typeface="Comic Sans MS" panose="030F0702030302020204" pitchFamily="66" charset="0"/>
              </a:rPr>
              <a:t> </a:t>
            </a:r>
            <a:r>
              <a:rPr lang="en-US" sz="1600" b="1" dirty="0" smtClean="0">
                <a:latin typeface="Comic Sans MS" panose="030F0702030302020204" pitchFamily="66" charset="0"/>
              </a:rPr>
              <a:t>de </a:t>
            </a:r>
            <a:r>
              <a:rPr lang="en-US" sz="1600" b="1" dirty="0" err="1" smtClean="0">
                <a:latin typeface="Comic Sans MS" panose="030F0702030302020204" pitchFamily="66" charset="0"/>
              </a:rPr>
              <a:t>uniones</a:t>
            </a:r>
            <a:r>
              <a:rPr lang="en-US" sz="1600" b="1" dirty="0" smtClean="0">
                <a:latin typeface="Comic Sans MS" panose="030F0702030302020204" pitchFamily="66" charset="0"/>
              </a:rPr>
              <a:t> </a:t>
            </a:r>
            <a:r>
              <a:rPr lang="en-US" sz="1600" b="1" dirty="0" err="1" smtClean="0">
                <a:latin typeface="Comic Sans MS" panose="030F0702030302020204" pitchFamily="66" charset="0"/>
              </a:rPr>
              <a:t>estrechas</a:t>
            </a:r>
            <a:r>
              <a:rPr lang="en-US" sz="1600" dirty="0" smtClean="0">
                <a:latin typeface="Comic Sans MS" panose="030F0702030302020204" pitchFamily="66" charset="0"/>
              </a:rPr>
              <a:t>.</a:t>
            </a:r>
          </a:p>
          <a:p>
            <a:endParaRPr lang="en-US" sz="1600" dirty="0">
              <a:latin typeface="Comic Sans MS" panose="030F0702030302020204" pitchFamily="66" charset="0"/>
            </a:endParaRPr>
          </a:p>
          <a:p>
            <a:pPr marL="342900" indent="-342900">
              <a:buFont typeface="Arial" panose="020B0604020202020204" pitchFamily="34" charset="0"/>
              <a:buChar char="•"/>
            </a:pPr>
            <a:r>
              <a:rPr lang="en-US" sz="1600" dirty="0" smtClean="0">
                <a:effectLst>
                  <a:outerShdw blurRad="38100" dist="38100" dir="2700000" algn="tl">
                    <a:srgbClr val="000000">
                      <a:alpha val="43137"/>
                    </a:srgbClr>
                  </a:outerShdw>
                </a:effectLst>
                <a:latin typeface="Comic Sans MS" panose="030F0702030302020204" pitchFamily="66" charset="0"/>
              </a:rPr>
              <a:t>Hay </a:t>
            </a:r>
            <a:r>
              <a:rPr lang="en-US" sz="1600" dirty="0" err="1" smtClean="0">
                <a:effectLst>
                  <a:outerShdw blurRad="38100" dist="38100" dir="2700000" algn="tl">
                    <a:srgbClr val="000000">
                      <a:alpha val="43137"/>
                    </a:srgbClr>
                  </a:outerShdw>
                </a:effectLst>
                <a:latin typeface="Comic Sans MS" panose="030F0702030302020204" pitchFamily="66" charset="0"/>
              </a:rPr>
              <a:t>respuesta</a:t>
            </a:r>
            <a:r>
              <a:rPr lang="en-US" sz="1600" dirty="0" smtClean="0">
                <a:effectLst>
                  <a:outerShdw blurRad="38100" dist="38100" dir="2700000" algn="tl">
                    <a:srgbClr val="000000">
                      <a:alpha val="43137"/>
                    </a:srgbClr>
                  </a:outerShdw>
                </a:effectLst>
                <a:latin typeface="Comic Sans MS" panose="030F0702030302020204" pitchFamily="66" charset="0"/>
              </a:rPr>
              <a:t> immune, </a:t>
            </a:r>
            <a:r>
              <a:rPr lang="en-US" sz="1600" dirty="0" err="1" smtClean="0">
                <a:effectLst>
                  <a:outerShdw blurRad="38100" dist="38100" dir="2700000" algn="tl">
                    <a:srgbClr val="000000">
                      <a:alpha val="43137"/>
                    </a:srgbClr>
                  </a:outerShdw>
                </a:effectLst>
                <a:latin typeface="Comic Sans MS" panose="030F0702030302020204" pitchFamily="66" charset="0"/>
              </a:rPr>
              <a:t>inflamación</a:t>
            </a:r>
            <a:r>
              <a:rPr lang="en-US" sz="1600" dirty="0" smtClean="0">
                <a:effectLst>
                  <a:outerShdw blurRad="38100" dist="38100" dir="2700000" algn="tl">
                    <a:srgbClr val="000000">
                      <a:alpha val="43137"/>
                    </a:srgbClr>
                  </a:outerShdw>
                </a:effectLst>
                <a:latin typeface="Comic Sans MS" panose="030F0702030302020204" pitchFamily="66" charset="0"/>
              </a:rPr>
              <a:t> </a:t>
            </a:r>
            <a:r>
              <a:rPr lang="en-US" sz="1600" dirty="0" smtClean="0">
                <a:latin typeface="Comic Sans MS" panose="030F0702030302020204" pitchFamily="66" charset="0"/>
              </a:rPr>
              <a:t>e </a:t>
            </a:r>
            <a:r>
              <a:rPr lang="en-US" sz="1600" dirty="0" err="1" smtClean="0">
                <a:effectLst>
                  <a:outerShdw blurRad="38100" dist="38100" dir="2700000" algn="tl">
                    <a:srgbClr val="000000">
                      <a:alpha val="43137"/>
                    </a:srgbClr>
                  </a:outerShdw>
                </a:effectLst>
                <a:latin typeface="Comic Sans MS" panose="030F0702030302020204" pitchFamily="66" charset="0"/>
              </a:rPr>
              <a:t>infiltración</a:t>
            </a:r>
            <a:r>
              <a:rPr lang="en-US" sz="1600" dirty="0" smtClean="0">
                <a:effectLst>
                  <a:outerShdw blurRad="38100" dist="38100" dir="2700000" algn="tl">
                    <a:srgbClr val="000000">
                      <a:alpha val="43137"/>
                    </a:srgbClr>
                  </a:outerShdw>
                </a:effectLst>
                <a:latin typeface="Comic Sans MS" panose="030F0702030302020204" pitchFamily="66" charset="0"/>
              </a:rPr>
              <a:t> de </a:t>
            </a:r>
            <a:r>
              <a:rPr lang="en-US" sz="1600" dirty="0" err="1" smtClean="0">
                <a:effectLst>
                  <a:outerShdw blurRad="38100" dist="38100" dir="2700000" algn="tl">
                    <a:srgbClr val="000000">
                      <a:alpha val="43137"/>
                    </a:srgbClr>
                  </a:outerShdw>
                </a:effectLst>
                <a:latin typeface="Comic Sans MS" panose="030F0702030302020204" pitchFamily="66" charset="0"/>
              </a:rPr>
              <a:t>células</a:t>
            </a:r>
            <a:r>
              <a:rPr lang="en-US" sz="1600" dirty="0" smtClean="0">
                <a:effectLst>
                  <a:outerShdw blurRad="38100" dist="38100" dir="2700000" algn="tl">
                    <a:srgbClr val="000000">
                      <a:alpha val="43137"/>
                    </a:srgbClr>
                  </a:outerShdw>
                </a:effectLst>
                <a:latin typeface="Comic Sans MS" panose="030F0702030302020204" pitchFamily="66" charset="0"/>
              </a:rPr>
              <a:t> </a:t>
            </a:r>
            <a:r>
              <a:rPr lang="en-US" sz="1600" dirty="0" err="1" smtClean="0">
                <a:effectLst>
                  <a:outerShdw blurRad="38100" dist="38100" dir="2700000" algn="tl">
                    <a:srgbClr val="000000">
                      <a:alpha val="43137"/>
                    </a:srgbClr>
                  </a:outerShdw>
                </a:effectLst>
                <a:latin typeface="Comic Sans MS" panose="030F0702030302020204" pitchFamily="66" charset="0"/>
              </a:rPr>
              <a:t>inmunes</a:t>
            </a:r>
            <a:r>
              <a:rPr lang="en-US" sz="1600" dirty="0" smtClean="0">
                <a:effectLst>
                  <a:outerShdw blurRad="38100" dist="38100" dir="2700000" algn="tl">
                    <a:srgbClr val="000000">
                      <a:alpha val="43137"/>
                    </a:srgbClr>
                  </a:outerShdw>
                </a:effectLst>
                <a:latin typeface="Comic Sans MS" panose="030F0702030302020204" pitchFamily="66" charset="0"/>
              </a:rPr>
              <a:t> en </a:t>
            </a:r>
            <a:r>
              <a:rPr lang="en-US" sz="1600" dirty="0" err="1" smtClean="0">
                <a:effectLst>
                  <a:outerShdw blurRad="38100" dist="38100" dir="2700000" algn="tl">
                    <a:srgbClr val="000000">
                      <a:alpha val="43137"/>
                    </a:srgbClr>
                  </a:outerShdw>
                </a:effectLst>
                <a:latin typeface="Comic Sans MS" panose="030F0702030302020204" pitchFamily="66" charset="0"/>
              </a:rPr>
              <a:t>hígado</a:t>
            </a:r>
            <a:r>
              <a:rPr lang="en-US" sz="1600" dirty="0" smtClean="0">
                <a:effectLst>
                  <a:outerShdw blurRad="38100" dist="38100" dir="2700000" algn="tl">
                    <a:srgbClr val="000000">
                      <a:alpha val="43137"/>
                    </a:srgbClr>
                  </a:outerShdw>
                </a:effectLst>
                <a:latin typeface="Comic Sans MS" panose="030F0702030302020204" pitchFamily="66" charset="0"/>
              </a:rPr>
              <a:t> y </a:t>
            </a:r>
            <a:r>
              <a:rPr lang="en-US" sz="1600" dirty="0" err="1" smtClean="0">
                <a:effectLst>
                  <a:outerShdw blurRad="38100" dist="38100" dir="2700000" algn="tl">
                    <a:srgbClr val="000000">
                      <a:alpha val="43137"/>
                    </a:srgbClr>
                  </a:outerShdw>
                </a:effectLst>
                <a:latin typeface="Comic Sans MS" panose="030F0702030302020204" pitchFamily="66" charset="0"/>
              </a:rPr>
              <a:t>tejido</a:t>
            </a:r>
            <a:r>
              <a:rPr lang="en-US" sz="1600" dirty="0" smtClean="0">
                <a:effectLst>
                  <a:outerShdw blurRad="38100" dist="38100" dir="2700000" algn="tl">
                    <a:srgbClr val="000000">
                      <a:alpha val="43137"/>
                    </a:srgbClr>
                  </a:outerShdw>
                </a:effectLst>
                <a:latin typeface="Comic Sans MS" panose="030F0702030302020204" pitchFamily="66" charset="0"/>
              </a:rPr>
              <a:t> </a:t>
            </a:r>
            <a:r>
              <a:rPr lang="en-US" sz="1600" dirty="0" err="1" smtClean="0">
                <a:effectLst>
                  <a:outerShdw blurRad="38100" dist="38100" dir="2700000" algn="tl">
                    <a:srgbClr val="000000">
                      <a:alpha val="43137"/>
                    </a:srgbClr>
                  </a:outerShdw>
                </a:effectLst>
                <a:latin typeface="Comic Sans MS" panose="030F0702030302020204" pitchFamily="66" charset="0"/>
              </a:rPr>
              <a:t>adiposo</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smtClean="0">
                <a:effectLst>
                  <a:outerShdw blurRad="38100" dist="38100" dir="2700000" algn="tl">
                    <a:srgbClr val="000000">
                      <a:alpha val="43137"/>
                    </a:srgbClr>
                  </a:outerShdw>
                </a:effectLst>
                <a:latin typeface="Comic Sans MS" panose="030F0702030302020204" pitchFamily="66" charset="0"/>
              </a:rPr>
              <a:t>induce </a:t>
            </a:r>
            <a:r>
              <a:rPr lang="en-US" sz="1600" dirty="0" err="1" smtClean="0">
                <a:effectLst>
                  <a:outerShdw blurRad="38100" dist="38100" dir="2700000" algn="tl">
                    <a:srgbClr val="000000">
                      <a:alpha val="43137"/>
                    </a:srgbClr>
                  </a:outerShdw>
                </a:effectLst>
                <a:latin typeface="Comic Sans MS" panose="030F0702030302020204" pitchFamily="66" charset="0"/>
              </a:rPr>
              <a:t>resistencia</a:t>
            </a:r>
            <a:r>
              <a:rPr lang="en-US" sz="1600" dirty="0" smtClean="0">
                <a:effectLst>
                  <a:outerShdw blurRad="38100" dist="38100" dir="2700000" algn="tl">
                    <a:srgbClr val="000000">
                      <a:alpha val="43137"/>
                    </a:srgbClr>
                  </a:outerShdw>
                </a:effectLst>
                <a:latin typeface="Comic Sans MS" panose="030F0702030302020204" pitchFamily="66" charset="0"/>
              </a:rPr>
              <a:t> a la </a:t>
            </a:r>
            <a:r>
              <a:rPr lang="en-US" sz="1600" dirty="0" err="1" smtClean="0">
                <a:effectLst>
                  <a:outerShdw blurRad="38100" dist="38100" dir="2700000" algn="tl">
                    <a:srgbClr val="000000">
                      <a:alpha val="43137"/>
                    </a:srgbClr>
                  </a:outerShdw>
                </a:effectLst>
                <a:latin typeface="Comic Sans MS" panose="030F0702030302020204" pitchFamily="66" charset="0"/>
              </a:rPr>
              <a:t>insulina</a:t>
            </a:r>
            <a:r>
              <a:rPr lang="en-US" sz="1600" b="1" dirty="0" smtClean="0">
                <a:latin typeface="Comic Sans MS" panose="030F0702030302020204" pitchFamily="66" charset="0"/>
              </a:rPr>
              <a:t> </a:t>
            </a:r>
            <a:r>
              <a:rPr lang="en-US" sz="1600" dirty="0" smtClean="0">
                <a:latin typeface="Comic Sans MS" panose="030F0702030302020204" pitchFamily="66" charset="0"/>
              </a:rPr>
              <a:t>en </a:t>
            </a:r>
            <a:r>
              <a:rPr lang="en-US" sz="1600" dirty="0" err="1" smtClean="0">
                <a:latin typeface="Comic Sans MS" panose="030F0702030302020204" pitchFamily="66" charset="0"/>
              </a:rPr>
              <a:t>diversos</a:t>
            </a:r>
            <a:r>
              <a:rPr lang="en-US" sz="1600" dirty="0" smtClean="0">
                <a:latin typeface="Comic Sans MS" panose="030F0702030302020204" pitchFamily="66" charset="0"/>
              </a:rPr>
              <a:t> </a:t>
            </a:r>
            <a:r>
              <a:rPr lang="en-US" sz="1600" dirty="0" err="1" smtClean="0">
                <a:latin typeface="Comic Sans MS" panose="030F0702030302020204" pitchFamily="66" charset="0"/>
              </a:rPr>
              <a:t>tejidos</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varios</a:t>
            </a:r>
            <a:r>
              <a:rPr lang="en-US" sz="1600" dirty="0" smtClean="0">
                <a:latin typeface="Comic Sans MS" panose="030F0702030302020204" pitchFamily="66" charset="0"/>
              </a:rPr>
              <a:t> </a:t>
            </a:r>
            <a:r>
              <a:rPr lang="en-US" sz="1600" dirty="0" err="1" smtClean="0">
                <a:latin typeface="Comic Sans MS" panose="030F0702030302020204" pitchFamily="66" charset="0"/>
              </a:rPr>
              <a:t>mecanismos</a:t>
            </a:r>
            <a:r>
              <a:rPr lang="en-US" sz="1600" dirty="0" smtClean="0">
                <a:latin typeface="Comic Sans MS" panose="030F0702030302020204" pitchFamily="66" charset="0"/>
              </a:rPr>
              <a:t> y </a:t>
            </a:r>
            <a:r>
              <a:rPr lang="en-US" sz="1600" b="1" dirty="0" err="1" smtClean="0">
                <a:latin typeface="Comic Sans MS" panose="030F0702030302020204" pitchFamily="66" charset="0"/>
              </a:rPr>
              <a:t>alteración</a:t>
            </a:r>
            <a:r>
              <a:rPr lang="en-US" sz="1600" b="1" dirty="0" smtClean="0">
                <a:latin typeface="Comic Sans MS" panose="030F0702030302020204" pitchFamily="66" charset="0"/>
              </a:rPr>
              <a:t> de la </a:t>
            </a:r>
            <a:r>
              <a:rPr lang="en-US" sz="1600" b="1" dirty="0" err="1" smtClean="0">
                <a:latin typeface="Comic Sans MS" panose="030F0702030302020204" pitchFamily="66" charset="0"/>
              </a:rPr>
              <a:t>regulación</a:t>
            </a:r>
            <a:r>
              <a:rPr lang="en-US" sz="1600" b="1" dirty="0" smtClean="0">
                <a:latin typeface="Comic Sans MS" panose="030F0702030302020204" pitchFamily="66" charset="0"/>
              </a:rPr>
              <a:t> de la </a:t>
            </a:r>
            <a:r>
              <a:rPr lang="en-US" sz="1600" b="1" dirty="0" err="1" smtClean="0">
                <a:latin typeface="Comic Sans MS" panose="030F0702030302020204" pitchFamily="66" charset="0"/>
              </a:rPr>
              <a:t>ingesta</a:t>
            </a:r>
            <a:r>
              <a:rPr lang="en-US" sz="1600" b="1" dirty="0" smtClean="0">
                <a:latin typeface="Comic Sans MS" panose="030F0702030302020204" pitchFamily="66" charset="0"/>
              </a:rPr>
              <a:t> en el </a:t>
            </a:r>
            <a:r>
              <a:rPr lang="en-US" sz="1600" b="1" dirty="0" err="1" smtClean="0">
                <a:latin typeface="Comic Sans MS" panose="030F0702030302020204" pitchFamily="66" charset="0"/>
              </a:rPr>
              <a:t>hipotálamo</a:t>
            </a:r>
            <a:r>
              <a:rPr lang="en-US" sz="1600" b="1" dirty="0" smtClean="0">
                <a:latin typeface="Comic Sans MS" panose="030F0702030302020204" pitchFamily="66" charset="0"/>
              </a:rPr>
              <a:t> </a:t>
            </a:r>
            <a:r>
              <a:rPr lang="en-US" sz="1600" dirty="0" err="1" smtClean="0">
                <a:latin typeface="Comic Sans MS" panose="030F0702030302020204" pitchFamily="66" charset="0"/>
              </a:rPr>
              <a:t>promovida</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la </a:t>
            </a:r>
            <a:r>
              <a:rPr lang="en-US" sz="1600" dirty="0" err="1">
                <a:latin typeface="Comic Sans MS" panose="030F0702030302020204" pitchFamily="66" charset="0"/>
              </a:rPr>
              <a:t>r</a:t>
            </a:r>
            <a:r>
              <a:rPr lang="en-US" sz="1600" dirty="0" err="1" smtClean="0">
                <a:latin typeface="Comic Sans MS" panose="030F0702030302020204" pitchFamily="66" charset="0"/>
              </a:rPr>
              <a:t>esistencia</a:t>
            </a:r>
            <a:r>
              <a:rPr lang="en-US" sz="1600" dirty="0" smtClean="0">
                <a:latin typeface="Comic Sans MS" panose="030F0702030302020204" pitchFamily="66" charset="0"/>
              </a:rPr>
              <a:t> a </a:t>
            </a:r>
            <a:r>
              <a:rPr lang="en-US" sz="1600" dirty="0" err="1" smtClean="0">
                <a:latin typeface="Comic Sans MS" panose="030F0702030302020204" pitchFamily="66" charset="0"/>
              </a:rPr>
              <a:t>insulina</a:t>
            </a:r>
            <a:r>
              <a:rPr lang="en-US" sz="1600" dirty="0" smtClean="0">
                <a:latin typeface="Comic Sans MS" panose="030F0702030302020204" pitchFamily="66" charset="0"/>
              </a:rPr>
              <a:t> y </a:t>
            </a:r>
            <a:r>
              <a:rPr lang="en-US" sz="1600" dirty="0" err="1" smtClean="0">
                <a:latin typeface="Comic Sans MS" panose="030F0702030302020204" pitchFamily="66" charset="0"/>
              </a:rPr>
              <a:t>leptina</a:t>
            </a:r>
            <a:r>
              <a:rPr lang="en-US" sz="1600" dirty="0" smtClean="0">
                <a:latin typeface="Comic Sans MS" panose="030F0702030302020204" pitchFamily="66" charset="0"/>
              </a:rPr>
              <a:t> y </a:t>
            </a:r>
            <a:r>
              <a:rPr lang="en-US" sz="1600" dirty="0" err="1" smtClean="0">
                <a:latin typeface="Comic Sans MS" panose="030F0702030302020204" pitchFamily="66" charset="0"/>
              </a:rPr>
              <a:t>también</a:t>
            </a:r>
            <a:r>
              <a:rPr lang="en-US" sz="1600" dirty="0" smtClean="0">
                <a:latin typeface="Comic Sans MS" panose="030F0702030302020204" pitchFamily="66" charset="0"/>
              </a:rPr>
              <a:t> a la </a:t>
            </a:r>
            <a:r>
              <a:rPr lang="en-US" sz="1600" dirty="0" err="1" smtClean="0">
                <a:effectLst>
                  <a:outerShdw blurRad="38100" dist="38100" dir="2700000" algn="tl">
                    <a:srgbClr val="000000">
                      <a:alpha val="43137"/>
                    </a:srgbClr>
                  </a:outerShdw>
                </a:effectLst>
                <a:latin typeface="Comic Sans MS" panose="030F0702030302020204" pitchFamily="66" charset="0"/>
              </a:rPr>
              <a:t>inhibición</a:t>
            </a:r>
            <a:r>
              <a:rPr lang="en-US" sz="1600" dirty="0" smtClean="0">
                <a:effectLst>
                  <a:outerShdw blurRad="38100" dist="38100" dir="2700000" algn="tl">
                    <a:srgbClr val="000000">
                      <a:alpha val="43137"/>
                    </a:srgbClr>
                  </a:outerShdw>
                </a:effectLst>
                <a:latin typeface="Comic Sans MS" panose="030F0702030302020204" pitchFamily="66" charset="0"/>
              </a:rPr>
              <a:t> de </a:t>
            </a:r>
            <a:r>
              <a:rPr lang="en-US" sz="1600" dirty="0" err="1" smtClean="0">
                <a:effectLst>
                  <a:outerShdw blurRad="38100" dist="38100" dir="2700000" algn="tl">
                    <a:srgbClr val="000000">
                      <a:alpha val="43137"/>
                    </a:srgbClr>
                  </a:outerShdw>
                </a:effectLst>
                <a:latin typeface="Comic Sans MS" panose="030F0702030302020204" pitchFamily="66" charset="0"/>
              </a:rPr>
              <a:t>expresión</a:t>
            </a:r>
            <a:r>
              <a:rPr lang="en-US" sz="1600" dirty="0" smtClean="0">
                <a:effectLst>
                  <a:outerShdw blurRad="38100" dist="38100" dir="2700000" algn="tl">
                    <a:srgbClr val="000000">
                      <a:alpha val="43137"/>
                    </a:srgbClr>
                  </a:outerShdw>
                </a:effectLst>
                <a:latin typeface="Comic Sans MS" panose="030F0702030302020204" pitchFamily="66" charset="0"/>
              </a:rPr>
              <a:t> </a:t>
            </a:r>
            <a:r>
              <a:rPr lang="en-US" sz="1600" dirty="0" smtClean="0">
                <a:latin typeface="Comic Sans MS" panose="030F0702030302020204" pitchFamily="66" charset="0"/>
              </a:rPr>
              <a:t>de </a:t>
            </a:r>
            <a:r>
              <a:rPr lang="en-US" sz="1600" dirty="0" err="1" smtClean="0">
                <a:latin typeface="Comic Sans MS" panose="030F0702030302020204" pitchFamily="66" charset="0"/>
              </a:rPr>
              <a:t>hormonas</a:t>
            </a:r>
            <a:r>
              <a:rPr lang="en-US" sz="1600" dirty="0" smtClean="0">
                <a:latin typeface="Comic Sans MS" panose="030F0702030302020204" pitchFamily="66" charset="0"/>
              </a:rPr>
              <a:t> </a:t>
            </a:r>
            <a:r>
              <a:rPr lang="en-US" sz="1600" dirty="0" err="1" smtClean="0">
                <a:latin typeface="Comic Sans MS" panose="030F0702030302020204" pitchFamily="66" charset="0"/>
              </a:rPr>
              <a:t>anorécticas</a:t>
            </a:r>
            <a:r>
              <a:rPr lang="en-US" sz="1600" dirty="0" smtClean="0">
                <a:latin typeface="Comic Sans MS" panose="030F0702030302020204" pitchFamily="66" charset="0"/>
              </a:rPr>
              <a:t> </a:t>
            </a:r>
            <a:r>
              <a:rPr lang="en-US" sz="1600" dirty="0" err="1" smtClean="0">
                <a:latin typeface="Comic Sans MS" panose="030F0702030302020204" pitchFamily="66" charset="0"/>
              </a:rPr>
              <a:t>intestinales</a:t>
            </a:r>
            <a:r>
              <a:rPr lang="en-US" sz="1600" dirty="0" smtClean="0">
                <a:latin typeface="Comic Sans MS" panose="030F0702030302020204" pitchFamily="66" charset="0"/>
              </a:rPr>
              <a:t> </a:t>
            </a:r>
            <a:r>
              <a:rPr lang="en-US" sz="1600" dirty="0" err="1" smtClean="0">
                <a:latin typeface="Comic Sans MS" panose="030F0702030302020204" pitchFamily="66" charset="0"/>
              </a:rPr>
              <a:t>como</a:t>
            </a:r>
            <a:r>
              <a:rPr lang="en-US" sz="1600" dirty="0" smtClean="0">
                <a:latin typeface="Comic Sans MS" panose="030F0702030302020204" pitchFamily="66" charset="0"/>
              </a:rPr>
              <a:t> GLP-1 y </a:t>
            </a:r>
            <a:r>
              <a:rPr lang="en-US" sz="1600" dirty="0">
                <a:latin typeface="Comic Sans MS" panose="030F0702030302020204" pitchFamily="66" charset="0"/>
              </a:rPr>
              <a:t>PYY. </a:t>
            </a:r>
            <a:endParaRPr lang="en-US" sz="1600" dirty="0" smtClean="0">
              <a:latin typeface="Comic Sans MS" panose="030F0702030302020204" pitchFamily="66" charset="0"/>
            </a:endParaRPr>
          </a:p>
          <a:p>
            <a:endParaRPr lang="en-US" sz="1600" dirty="0">
              <a:latin typeface="Comic Sans MS" panose="030F0702030302020204" pitchFamily="66" charset="0"/>
            </a:endParaRPr>
          </a:p>
          <a:p>
            <a:pPr marL="342900" indent="-342900">
              <a:buFont typeface="Arial" panose="020B0604020202020204" pitchFamily="34" charset="0"/>
              <a:buChar char="•"/>
            </a:pPr>
            <a:r>
              <a:rPr lang="en-US" sz="1600" dirty="0" smtClean="0">
                <a:latin typeface="Comic Sans MS" panose="030F0702030302020204" pitchFamily="66" charset="0"/>
              </a:rPr>
              <a:t>Hay </a:t>
            </a:r>
            <a:r>
              <a:rPr lang="en-US" sz="1600" dirty="0" err="1" smtClean="0">
                <a:effectLst>
                  <a:outerShdw blurRad="38100" dist="38100" dir="2700000" algn="tl">
                    <a:srgbClr val="000000">
                      <a:alpha val="43137"/>
                    </a:srgbClr>
                  </a:outerShdw>
                </a:effectLst>
                <a:latin typeface="Comic Sans MS" panose="030F0702030302020204" pitchFamily="66" charset="0"/>
              </a:rPr>
              <a:t>reducción</a:t>
            </a:r>
            <a:r>
              <a:rPr lang="en-US" sz="1600" dirty="0" smtClean="0">
                <a:effectLst>
                  <a:outerShdw blurRad="38100" dist="38100" dir="2700000" algn="tl">
                    <a:srgbClr val="000000">
                      <a:alpha val="43137"/>
                    </a:srgbClr>
                  </a:outerShdw>
                </a:effectLst>
                <a:latin typeface="Comic Sans MS" panose="030F0702030302020204" pitchFamily="66" charset="0"/>
              </a:rPr>
              <a:t> en la expression de FIAF intestinal </a:t>
            </a:r>
            <a:r>
              <a:rPr lang="en-US" sz="1600" dirty="0" err="1" smtClean="0">
                <a:latin typeface="Comic Sans MS" panose="030F0702030302020204" pitchFamily="66" charset="0"/>
              </a:rPr>
              <a:t>mediada</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bacterias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favorece</a:t>
            </a:r>
            <a:r>
              <a:rPr lang="en-US" sz="1600" dirty="0" smtClean="0">
                <a:latin typeface="Comic Sans MS" panose="030F0702030302020204" pitchFamily="66" charset="0"/>
              </a:rPr>
              <a:t> el </a:t>
            </a:r>
            <a:r>
              <a:rPr lang="en-US" sz="1600" dirty="0" err="1" smtClean="0">
                <a:latin typeface="Comic Sans MS" panose="030F0702030302020204" pitchFamily="66" charset="0"/>
              </a:rPr>
              <a:t>fenotipo</a:t>
            </a:r>
            <a:r>
              <a:rPr lang="en-US" sz="1600" dirty="0" smtClean="0">
                <a:latin typeface="Comic Sans MS" panose="030F0702030302020204" pitchFamily="66" charset="0"/>
              </a:rPr>
              <a:t> </a:t>
            </a:r>
            <a:r>
              <a:rPr lang="en-US" sz="1600" dirty="0" smtClean="0">
                <a:effectLst>
                  <a:outerShdw blurRad="38100" dist="38100" dir="2700000" algn="tl">
                    <a:srgbClr val="000000">
                      <a:alpha val="43137"/>
                    </a:srgbClr>
                  </a:outerShdw>
                </a:effectLst>
                <a:latin typeface="Comic Sans MS" panose="030F0702030302020204" pitchFamily="66" charset="0"/>
              </a:rPr>
              <a:t>OBESO</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5" name="4 Rectángulo"/>
          <p:cNvSpPr/>
          <p:nvPr/>
        </p:nvSpPr>
        <p:spPr>
          <a:xfrm>
            <a:off x="2392505" y="6021288"/>
            <a:ext cx="4358989" cy="288032"/>
          </a:xfrm>
          <a:prstGeom prst="rect">
            <a:avLst/>
          </a:prstGeom>
        </p:spPr>
        <p:txBody>
          <a:bodyPr wrap="square">
            <a:spAutoFit/>
          </a:bodyPr>
          <a:lstStyle/>
          <a:p>
            <a:r>
              <a:rPr lang="es-VE" sz="1200" dirty="0">
                <a:latin typeface="Comic Sans MS" panose="030F0702030302020204" pitchFamily="66" charset="0"/>
              </a:rPr>
              <a:t>http://www.hindawi.com/journals/mi/2013/986734/fig1/</a:t>
            </a:r>
          </a:p>
        </p:txBody>
      </p:sp>
      <p:sp>
        <p:nvSpPr>
          <p:cNvPr id="6" name="7 CuadroTexto"/>
          <p:cNvSpPr txBox="1"/>
          <p:nvPr/>
        </p:nvSpPr>
        <p:spPr>
          <a:xfrm>
            <a:off x="6228184" y="6453336"/>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2" name="Rectángulo 1"/>
          <p:cNvSpPr/>
          <p:nvPr/>
        </p:nvSpPr>
        <p:spPr>
          <a:xfrm>
            <a:off x="1550649" y="1515556"/>
            <a:ext cx="6084106"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sz="2400" dirty="0" err="1">
                <a:latin typeface="Comic Sans MS" panose="030F0702030302020204" pitchFamily="66" charset="0"/>
              </a:rPr>
              <a:t>D</a:t>
            </a:r>
            <a:r>
              <a:rPr lang="en-US" sz="2400" dirty="0" err="1" smtClean="0">
                <a:latin typeface="Comic Sans MS" panose="030F0702030302020204" pitchFamily="66" charset="0"/>
              </a:rPr>
              <a:t>ieta</a:t>
            </a:r>
            <a:r>
              <a:rPr lang="en-US" sz="2400" dirty="0" smtClean="0">
                <a:latin typeface="Comic Sans MS" panose="030F0702030302020204" pitchFamily="66" charset="0"/>
              </a:rPr>
              <a:t> </a:t>
            </a:r>
            <a:r>
              <a:rPr lang="en-US" sz="2400" dirty="0" err="1">
                <a:latin typeface="Comic Sans MS" panose="030F0702030302020204" pitchFamily="66" charset="0"/>
              </a:rPr>
              <a:t>G</a:t>
            </a:r>
            <a:r>
              <a:rPr lang="en-US" sz="2400" dirty="0" err="1" smtClean="0">
                <a:latin typeface="Comic Sans MS" panose="030F0702030302020204" pitchFamily="66" charset="0"/>
              </a:rPr>
              <a:t>rasa</a:t>
            </a:r>
            <a:r>
              <a:rPr lang="en-US" sz="2400" dirty="0" smtClean="0">
                <a:latin typeface="Comic Sans MS" panose="030F0702030302020204" pitchFamily="66" charset="0"/>
              </a:rPr>
              <a:t> </a:t>
            </a:r>
            <a:r>
              <a:rPr lang="en-US" sz="2400" dirty="0" err="1" smtClean="0">
                <a:latin typeface="Comic Sans MS" panose="030F0702030302020204" pitchFamily="66" charset="0"/>
              </a:rPr>
              <a:t>altera</a:t>
            </a:r>
            <a:r>
              <a:rPr lang="en-US" sz="2400" dirty="0" smtClean="0">
                <a:latin typeface="Comic Sans MS" panose="030F0702030302020204" pitchFamily="66" charset="0"/>
              </a:rPr>
              <a:t> </a:t>
            </a:r>
            <a:r>
              <a:rPr lang="en-US" sz="2400" dirty="0">
                <a:latin typeface="Comic Sans MS" panose="030F0702030302020204" pitchFamily="66" charset="0"/>
              </a:rPr>
              <a:t>Microbiota Intestinal</a:t>
            </a:r>
            <a:endParaRPr lang="es-VE" sz="2400" dirty="0"/>
          </a:p>
        </p:txBody>
      </p:sp>
      <p:sp>
        <p:nvSpPr>
          <p:cNvPr id="7"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8" name="4 CuadroTexto"/>
          <p:cNvSpPr txBox="1"/>
          <p:nvPr/>
        </p:nvSpPr>
        <p:spPr>
          <a:xfrm>
            <a:off x="197158" y="70577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425643858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54314" y="1484784"/>
            <a:ext cx="1123276" cy="1569660"/>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s-VE" sz="2400" dirty="0" smtClean="0">
                <a:effectLst>
                  <a:outerShdw blurRad="38100" dist="38100" dir="2700000" algn="tl">
                    <a:srgbClr val="000000">
                      <a:alpha val="43137"/>
                    </a:srgbClr>
                  </a:outerShdw>
                </a:effectLst>
                <a:latin typeface="Comic Sans MS" panose="030F0702030302020204" pitchFamily="66" charset="0"/>
              </a:rPr>
              <a:t>Dieta </a:t>
            </a:r>
          </a:p>
          <a:p>
            <a:pPr algn="ctr"/>
            <a:r>
              <a:rPr lang="es-VE" sz="2400" dirty="0" smtClean="0">
                <a:effectLst>
                  <a:outerShdw blurRad="38100" dist="38100" dir="2700000" algn="tl">
                    <a:srgbClr val="000000">
                      <a:alpha val="43137"/>
                    </a:srgbClr>
                  </a:outerShdw>
                </a:effectLst>
                <a:latin typeface="Comic Sans MS" panose="030F0702030302020204" pitchFamily="66" charset="0"/>
              </a:rPr>
              <a:t>rica en grasa</a:t>
            </a:r>
            <a:endParaRPr lang="es-VE" sz="2400" dirty="0">
              <a:effectLst>
                <a:outerShdw blurRad="38100" dist="38100" dir="2700000" algn="tl">
                  <a:srgbClr val="000000">
                    <a:alpha val="43137"/>
                  </a:srgbClr>
                </a:outerShdw>
              </a:effectLst>
              <a:latin typeface="Comic Sans MS" panose="030F0702030302020204" pitchFamily="66" charset="0"/>
            </a:endParaRPr>
          </a:p>
        </p:txBody>
      </p:sp>
      <p:sp>
        <p:nvSpPr>
          <p:cNvPr id="5" name="CuadroTexto 4"/>
          <p:cNvSpPr txBox="1"/>
          <p:nvPr/>
        </p:nvSpPr>
        <p:spPr>
          <a:xfrm>
            <a:off x="2297410" y="1484784"/>
            <a:ext cx="1699646" cy="923330"/>
          </a:xfrm>
          <a:prstGeom prst="rect">
            <a:avLst/>
          </a:prstGeom>
          <a:solidFill>
            <a:srgbClr val="FFC000"/>
          </a:solidFill>
        </p:spPr>
        <p:txBody>
          <a:bodyPr wrap="square" rtlCol="0">
            <a:spAutoFit/>
          </a:bodyPr>
          <a:lstStyle/>
          <a:p>
            <a:r>
              <a:rPr lang="es-VE" b="1" dirty="0" smtClean="0">
                <a:latin typeface="Comic Sans MS" panose="030F0702030302020204" pitchFamily="66" charset="0"/>
              </a:rPr>
              <a:t>Concentración </a:t>
            </a:r>
          </a:p>
          <a:p>
            <a:r>
              <a:rPr lang="es-VE" b="1" dirty="0">
                <a:latin typeface="Comic Sans MS" panose="030F0702030302020204" pitchFamily="66" charset="0"/>
              </a:rPr>
              <a:t>a</a:t>
            </a:r>
            <a:r>
              <a:rPr lang="es-VE" b="1" dirty="0" smtClean="0">
                <a:latin typeface="Comic Sans MS" panose="030F0702030302020204" pitchFamily="66" charset="0"/>
              </a:rPr>
              <a:t>lterada de </a:t>
            </a:r>
          </a:p>
          <a:p>
            <a:r>
              <a:rPr lang="es-VE" b="1" dirty="0" smtClean="0">
                <a:latin typeface="Comic Sans MS" panose="030F0702030302020204" pitchFamily="66" charset="0"/>
              </a:rPr>
              <a:t>microbiota</a:t>
            </a:r>
          </a:p>
        </p:txBody>
      </p:sp>
      <p:sp>
        <p:nvSpPr>
          <p:cNvPr id="6" name="CuadroTexto 5"/>
          <p:cNvSpPr txBox="1"/>
          <p:nvPr/>
        </p:nvSpPr>
        <p:spPr>
          <a:xfrm>
            <a:off x="4643438" y="1628800"/>
            <a:ext cx="1754006" cy="923330"/>
          </a:xfrm>
          <a:prstGeom prst="rect">
            <a:avLst/>
          </a:prstGeom>
          <a:solidFill>
            <a:srgbClr val="FFC000"/>
          </a:solidFill>
        </p:spPr>
        <p:txBody>
          <a:bodyPr wrap="none" rtlCol="0">
            <a:spAutoFit/>
          </a:bodyPr>
          <a:lstStyle/>
          <a:p>
            <a:r>
              <a:rPr lang="es-VE" dirty="0" smtClean="0">
                <a:latin typeface="Comic Sans MS" panose="030F0702030302020204" pitchFamily="66" charset="0"/>
              </a:rPr>
              <a:t> Permeabilidad</a:t>
            </a:r>
          </a:p>
          <a:p>
            <a:r>
              <a:rPr lang="es-VE" dirty="0" smtClean="0">
                <a:latin typeface="Comic Sans MS" panose="030F0702030302020204" pitchFamily="66" charset="0"/>
              </a:rPr>
              <a:t> </a:t>
            </a:r>
            <a:r>
              <a:rPr lang="es-VE" dirty="0" err="1" smtClean="0">
                <a:latin typeface="Comic Sans MS" panose="030F0702030302020204" pitchFamily="66" charset="0"/>
              </a:rPr>
              <a:t>Intest</a:t>
            </a:r>
            <a:r>
              <a:rPr lang="es-VE" dirty="0" smtClean="0">
                <a:latin typeface="Comic Sans MS" panose="030F0702030302020204" pitchFamily="66" charset="0"/>
              </a:rPr>
              <a:t>. por</a:t>
            </a:r>
          </a:p>
          <a:p>
            <a:r>
              <a:rPr lang="es-VE" dirty="0" smtClean="0">
                <a:latin typeface="Comic Sans MS" panose="030F0702030302020204" pitchFamily="66" charset="0"/>
              </a:rPr>
              <a:t> GLP2</a:t>
            </a:r>
          </a:p>
        </p:txBody>
      </p:sp>
      <p:sp>
        <p:nvSpPr>
          <p:cNvPr id="7" name="CuadroTexto 6"/>
          <p:cNvSpPr txBox="1"/>
          <p:nvPr/>
        </p:nvSpPr>
        <p:spPr>
          <a:xfrm>
            <a:off x="6808260" y="1583062"/>
            <a:ext cx="1215397" cy="646331"/>
          </a:xfrm>
          <a:prstGeom prst="rect">
            <a:avLst/>
          </a:prstGeom>
          <a:solidFill>
            <a:srgbClr val="FFC000"/>
          </a:solidFill>
        </p:spPr>
        <p:txBody>
          <a:bodyPr wrap="none" rtlCol="0">
            <a:spAutoFit/>
          </a:bodyPr>
          <a:lstStyle/>
          <a:p>
            <a:r>
              <a:rPr lang="es-VE" b="1" dirty="0" smtClean="0">
                <a:latin typeface="Comic Sans MS" panose="030F0702030302020204" pitchFamily="66" charset="0"/>
              </a:rPr>
              <a:t>LPS </a:t>
            </a:r>
          </a:p>
          <a:p>
            <a:r>
              <a:rPr lang="es-VE" dirty="0" smtClean="0">
                <a:latin typeface="Comic Sans MS" panose="030F0702030302020204" pitchFamily="66" charset="0"/>
              </a:rPr>
              <a:t>en plasma</a:t>
            </a:r>
          </a:p>
        </p:txBody>
      </p:sp>
      <p:sp>
        <p:nvSpPr>
          <p:cNvPr id="8" name="CuadroTexto 7"/>
          <p:cNvSpPr txBox="1"/>
          <p:nvPr/>
        </p:nvSpPr>
        <p:spPr>
          <a:xfrm>
            <a:off x="2334921" y="2452881"/>
            <a:ext cx="1329210" cy="369332"/>
          </a:xfrm>
          <a:prstGeom prst="rect">
            <a:avLst/>
          </a:prstGeom>
          <a:solidFill>
            <a:srgbClr val="92D050"/>
          </a:solidFill>
        </p:spPr>
        <p:txBody>
          <a:bodyPr wrap="none" rtlCol="0">
            <a:spAutoFit/>
          </a:bodyPr>
          <a:lstStyle/>
          <a:p>
            <a:r>
              <a:rPr lang="es-VE" b="1" dirty="0" err="1" smtClean="0">
                <a:latin typeface="Comic Sans MS" panose="030F0702030302020204" pitchFamily="66" charset="0"/>
              </a:rPr>
              <a:t>Firmicutes</a:t>
            </a:r>
            <a:endParaRPr lang="es-VE" b="1" dirty="0" smtClean="0">
              <a:latin typeface="Comic Sans MS" panose="030F0702030302020204" pitchFamily="66" charset="0"/>
            </a:endParaRPr>
          </a:p>
        </p:txBody>
      </p:sp>
      <p:cxnSp>
        <p:nvCxnSpPr>
          <p:cNvPr id="10" name="Conector recto de flecha 9"/>
          <p:cNvCxnSpPr/>
          <p:nvPr/>
        </p:nvCxnSpPr>
        <p:spPr>
          <a:xfrm flipV="1">
            <a:off x="2260440" y="2432207"/>
            <a:ext cx="4653" cy="3271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a:off x="2260440" y="2973138"/>
            <a:ext cx="0" cy="32316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flipV="1">
            <a:off x="4566539" y="1628800"/>
            <a:ext cx="4653" cy="3271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4554069" y="2241739"/>
            <a:ext cx="0" cy="32316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flipV="1">
            <a:off x="6724936" y="1630079"/>
            <a:ext cx="4653" cy="3271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2260440" y="3728351"/>
            <a:ext cx="1887055" cy="369332"/>
          </a:xfrm>
          <a:prstGeom prst="rect">
            <a:avLst/>
          </a:prstGeom>
          <a:noFill/>
        </p:spPr>
        <p:txBody>
          <a:bodyPr wrap="none" rtlCol="0">
            <a:spAutoFit/>
          </a:bodyPr>
          <a:lstStyle/>
          <a:p>
            <a:r>
              <a:rPr lang="es-VE" dirty="0" smtClean="0">
                <a:latin typeface="Comic Sans MS" panose="030F0702030302020204" pitchFamily="66" charset="0"/>
              </a:rPr>
              <a:t>Expresión FIAF</a:t>
            </a:r>
            <a:endParaRPr lang="es-VE" dirty="0">
              <a:latin typeface="Comic Sans MS" panose="030F0702030302020204" pitchFamily="66" charset="0"/>
            </a:endParaRPr>
          </a:p>
        </p:txBody>
      </p:sp>
      <p:sp>
        <p:nvSpPr>
          <p:cNvPr id="18" name="CuadroTexto 17"/>
          <p:cNvSpPr txBox="1"/>
          <p:nvPr/>
        </p:nvSpPr>
        <p:spPr>
          <a:xfrm>
            <a:off x="2260440" y="4160399"/>
            <a:ext cx="2183611" cy="369332"/>
          </a:xfrm>
          <a:prstGeom prst="rect">
            <a:avLst/>
          </a:prstGeom>
          <a:noFill/>
        </p:spPr>
        <p:txBody>
          <a:bodyPr wrap="none" rtlCol="0">
            <a:spAutoFit/>
          </a:bodyPr>
          <a:lstStyle/>
          <a:p>
            <a:r>
              <a:rPr lang="es-VE" dirty="0" smtClean="0">
                <a:latin typeface="Comic Sans MS" panose="030F0702030302020204" pitchFamily="66" charset="0"/>
              </a:rPr>
              <a:t>Lipoproteína lipasa</a:t>
            </a:r>
            <a:endParaRPr lang="es-VE" dirty="0">
              <a:latin typeface="Comic Sans MS" panose="030F0702030302020204" pitchFamily="66" charset="0"/>
            </a:endParaRPr>
          </a:p>
        </p:txBody>
      </p:sp>
      <p:sp>
        <p:nvSpPr>
          <p:cNvPr id="19" name="CuadroTexto 18"/>
          <p:cNvSpPr txBox="1"/>
          <p:nvPr/>
        </p:nvSpPr>
        <p:spPr>
          <a:xfrm>
            <a:off x="2339879" y="4592447"/>
            <a:ext cx="2044150" cy="646331"/>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none" rtlCol="0">
            <a:spAutoFit/>
          </a:bodyPr>
          <a:lstStyle/>
          <a:p>
            <a:pPr algn="ctr"/>
            <a:r>
              <a:rPr lang="es-VE" b="1" dirty="0" smtClean="0">
                <a:effectLst>
                  <a:outerShdw blurRad="38100" dist="38100" dir="2700000" algn="tl">
                    <a:srgbClr val="000000">
                      <a:alpha val="43137"/>
                    </a:srgbClr>
                  </a:outerShdw>
                </a:effectLst>
                <a:latin typeface="Comic Sans MS" panose="030F0702030302020204" pitchFamily="66" charset="0"/>
              </a:rPr>
              <a:t>Almacenamiento </a:t>
            </a:r>
          </a:p>
          <a:p>
            <a:pPr algn="ctr"/>
            <a:r>
              <a:rPr lang="es-VE" b="1" dirty="0" smtClean="0">
                <a:effectLst>
                  <a:outerShdw blurRad="38100" dist="38100" dir="2700000" algn="tl">
                    <a:srgbClr val="000000">
                      <a:alpha val="43137"/>
                    </a:srgbClr>
                  </a:outerShdw>
                </a:effectLst>
                <a:latin typeface="Comic Sans MS" panose="030F0702030302020204" pitchFamily="66" charset="0"/>
              </a:rPr>
              <a:t>grasa</a:t>
            </a:r>
            <a:endParaRPr lang="es-VE" b="1" dirty="0">
              <a:effectLst>
                <a:outerShdw blurRad="38100" dist="38100" dir="2700000" algn="tl">
                  <a:srgbClr val="000000">
                    <a:alpha val="43137"/>
                  </a:srgbClr>
                </a:outerShdw>
              </a:effectLst>
              <a:latin typeface="Comic Sans MS" panose="030F0702030302020204" pitchFamily="66" charset="0"/>
            </a:endParaRPr>
          </a:p>
        </p:txBody>
      </p:sp>
      <p:cxnSp>
        <p:nvCxnSpPr>
          <p:cNvPr id="20" name="Conector recto de flecha 19"/>
          <p:cNvCxnSpPr/>
          <p:nvPr/>
        </p:nvCxnSpPr>
        <p:spPr>
          <a:xfrm>
            <a:off x="2260440" y="3693218"/>
            <a:ext cx="0" cy="32316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flipV="1">
            <a:off x="2255787" y="4193253"/>
            <a:ext cx="4653" cy="3271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flipV="1">
            <a:off x="2263091" y="4753563"/>
            <a:ext cx="4653" cy="3271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4" name="Flecha abajo 23"/>
          <p:cNvSpPr/>
          <p:nvPr/>
        </p:nvSpPr>
        <p:spPr>
          <a:xfrm>
            <a:off x="2980520" y="3296303"/>
            <a:ext cx="223447" cy="432048"/>
          </a:xfrm>
          <a:prstGeom prst="downArrow">
            <a:avLst/>
          </a:prstGeom>
          <a:solidFill>
            <a:schemeClr val="tx1"/>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cxnSp>
        <p:nvCxnSpPr>
          <p:cNvPr id="26" name="Conector recto de flecha 25"/>
          <p:cNvCxnSpPr/>
          <p:nvPr/>
        </p:nvCxnSpPr>
        <p:spPr>
          <a:xfrm>
            <a:off x="2980520" y="5276360"/>
            <a:ext cx="915265" cy="494475"/>
          </a:xfrm>
          <a:prstGeom prst="straightConnector1">
            <a:avLst/>
          </a:prstGeom>
          <a:ln w="57150">
            <a:solidFill>
              <a:srgbClr val="0047D6"/>
            </a:solidFill>
            <a:tailEnd type="triangle"/>
          </a:ln>
        </p:spPr>
        <p:style>
          <a:lnRef idx="1">
            <a:schemeClr val="accent1"/>
          </a:lnRef>
          <a:fillRef idx="0">
            <a:schemeClr val="accent1"/>
          </a:fillRef>
          <a:effectRef idx="0">
            <a:schemeClr val="accent1"/>
          </a:effectRef>
          <a:fontRef idx="minor">
            <a:schemeClr val="tx1"/>
          </a:fontRef>
        </p:style>
      </p:cxnSp>
      <p:sp>
        <p:nvSpPr>
          <p:cNvPr id="27" name="Flecha abajo 26"/>
          <p:cNvSpPr/>
          <p:nvPr/>
        </p:nvSpPr>
        <p:spPr>
          <a:xfrm>
            <a:off x="7170171" y="2465845"/>
            <a:ext cx="223447" cy="432048"/>
          </a:xfrm>
          <a:prstGeom prst="downArrow">
            <a:avLst/>
          </a:prstGeom>
          <a:solidFill>
            <a:schemeClr val="tx1"/>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CuadroTexto 27"/>
          <p:cNvSpPr txBox="1"/>
          <p:nvPr/>
        </p:nvSpPr>
        <p:spPr>
          <a:xfrm>
            <a:off x="6334008" y="3067421"/>
            <a:ext cx="1938351" cy="369332"/>
          </a:xfrm>
          <a:prstGeom prst="rect">
            <a:avLst/>
          </a:prstGeom>
          <a:noFill/>
        </p:spPr>
        <p:txBody>
          <a:bodyPr wrap="none" rtlCol="0">
            <a:spAutoFit/>
          </a:bodyPr>
          <a:lstStyle/>
          <a:p>
            <a:r>
              <a:rPr lang="es-VE" dirty="0" smtClean="0">
                <a:latin typeface="Comic Sans MS" panose="030F0702030302020204" pitchFamily="66" charset="0"/>
              </a:rPr>
              <a:t>Activación TLR4</a:t>
            </a:r>
            <a:endParaRPr lang="es-VE" dirty="0">
              <a:latin typeface="Comic Sans MS" panose="030F0702030302020204" pitchFamily="66" charset="0"/>
            </a:endParaRPr>
          </a:p>
        </p:txBody>
      </p:sp>
      <p:sp>
        <p:nvSpPr>
          <p:cNvPr id="29" name="CuadroTexto 28"/>
          <p:cNvSpPr txBox="1"/>
          <p:nvPr/>
        </p:nvSpPr>
        <p:spPr>
          <a:xfrm>
            <a:off x="6308075" y="3524336"/>
            <a:ext cx="2307042" cy="369332"/>
          </a:xfrm>
          <a:prstGeom prst="rect">
            <a:avLst/>
          </a:prstGeom>
          <a:noFill/>
        </p:spPr>
        <p:txBody>
          <a:bodyPr wrap="none" rtlCol="0">
            <a:spAutoFit/>
          </a:bodyPr>
          <a:lstStyle/>
          <a:p>
            <a:r>
              <a:rPr lang="es-VE" dirty="0" smtClean="0">
                <a:latin typeface="Comic Sans MS" panose="030F0702030302020204" pitchFamily="66" charset="0"/>
              </a:rPr>
              <a:t>CK </a:t>
            </a:r>
            <a:r>
              <a:rPr lang="es-VE" dirty="0" err="1" smtClean="0">
                <a:latin typeface="Comic Sans MS" panose="030F0702030302020204" pitchFamily="66" charset="0"/>
              </a:rPr>
              <a:t>proinflamatorias</a:t>
            </a:r>
            <a:endParaRPr lang="es-VE" dirty="0">
              <a:latin typeface="Comic Sans MS" panose="030F0702030302020204" pitchFamily="66" charset="0"/>
            </a:endParaRPr>
          </a:p>
        </p:txBody>
      </p:sp>
      <p:cxnSp>
        <p:nvCxnSpPr>
          <p:cNvPr id="30" name="Conector recto de flecha 29"/>
          <p:cNvCxnSpPr/>
          <p:nvPr/>
        </p:nvCxnSpPr>
        <p:spPr>
          <a:xfrm flipV="1">
            <a:off x="6347618" y="3013902"/>
            <a:ext cx="4653" cy="3271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p:cNvCxnSpPr/>
          <p:nvPr/>
        </p:nvCxnSpPr>
        <p:spPr>
          <a:xfrm flipV="1">
            <a:off x="6334008" y="3490272"/>
            <a:ext cx="4653" cy="3271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2" name="Flecha abajo 31"/>
          <p:cNvSpPr/>
          <p:nvPr/>
        </p:nvSpPr>
        <p:spPr>
          <a:xfrm>
            <a:off x="7166228" y="4033625"/>
            <a:ext cx="223447" cy="432048"/>
          </a:xfrm>
          <a:prstGeom prst="downArrow">
            <a:avLst/>
          </a:prstGeom>
          <a:solidFill>
            <a:schemeClr val="tx1"/>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CuadroTexto 32"/>
          <p:cNvSpPr txBox="1"/>
          <p:nvPr/>
        </p:nvSpPr>
        <p:spPr>
          <a:xfrm>
            <a:off x="6542012" y="4564865"/>
            <a:ext cx="1471878" cy="646331"/>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none" rtlCol="0">
            <a:spAutoFit/>
          </a:bodyPr>
          <a:lstStyle/>
          <a:p>
            <a:pPr algn="ctr"/>
            <a:r>
              <a:rPr lang="es-VE" b="1" dirty="0" smtClean="0">
                <a:latin typeface="Comic Sans MS" panose="030F0702030302020204" pitchFamily="66" charset="0"/>
              </a:rPr>
              <a:t>Inflamación</a:t>
            </a:r>
          </a:p>
          <a:p>
            <a:pPr algn="ctr"/>
            <a:r>
              <a:rPr lang="es-VE" b="1" dirty="0" smtClean="0">
                <a:latin typeface="Comic Sans MS" panose="030F0702030302020204" pitchFamily="66" charset="0"/>
              </a:rPr>
              <a:t>crónica</a:t>
            </a:r>
            <a:endParaRPr lang="es-VE" b="1" dirty="0">
              <a:latin typeface="Comic Sans MS" panose="030F0702030302020204" pitchFamily="66" charset="0"/>
            </a:endParaRPr>
          </a:p>
        </p:txBody>
      </p:sp>
      <p:cxnSp>
        <p:nvCxnSpPr>
          <p:cNvPr id="35" name="Conector recto de flecha 34"/>
          <p:cNvCxnSpPr/>
          <p:nvPr/>
        </p:nvCxnSpPr>
        <p:spPr>
          <a:xfrm flipH="1">
            <a:off x="6347618" y="5289841"/>
            <a:ext cx="921285" cy="527977"/>
          </a:xfrm>
          <a:prstGeom prst="straightConnector1">
            <a:avLst/>
          </a:prstGeom>
          <a:ln w="57150">
            <a:solidFill>
              <a:srgbClr val="0047D6"/>
            </a:solidFill>
            <a:tailEnd type="triangle"/>
          </a:ln>
        </p:spPr>
        <p:style>
          <a:lnRef idx="1">
            <a:schemeClr val="accent1"/>
          </a:lnRef>
          <a:fillRef idx="0">
            <a:schemeClr val="accent1"/>
          </a:fillRef>
          <a:effectRef idx="0">
            <a:schemeClr val="accent1"/>
          </a:effectRef>
          <a:fontRef idx="minor">
            <a:schemeClr val="tx1"/>
          </a:fontRef>
        </p:style>
      </p:cxnSp>
      <p:sp>
        <p:nvSpPr>
          <p:cNvPr id="36" name="CuadroTexto 35"/>
          <p:cNvSpPr txBox="1"/>
          <p:nvPr/>
        </p:nvSpPr>
        <p:spPr>
          <a:xfrm>
            <a:off x="3869243" y="5557386"/>
            <a:ext cx="2428870" cy="584775"/>
          </a:xfrm>
          <a:prstGeom prst="rect">
            <a:avLst/>
          </a:prstGeom>
          <a:solidFill>
            <a:schemeClr val="accent2">
              <a:lumMod val="60000"/>
              <a:lumOff val="40000"/>
            </a:schemeClr>
          </a:solidFill>
          <a:ln w="38100">
            <a:solidFill>
              <a:srgbClr val="0047D6"/>
            </a:solidFill>
          </a:ln>
          <a:effectLst>
            <a:outerShdw blurRad="50800" dist="38100" dir="2700000" algn="tl" rotWithShape="0">
              <a:prstClr val="black">
                <a:alpha val="40000"/>
              </a:prstClr>
            </a:outerShdw>
          </a:effectLst>
        </p:spPr>
        <p:txBody>
          <a:bodyPr wrap="none" rtlCol="0">
            <a:spAutoFit/>
          </a:bodyPr>
          <a:lstStyle/>
          <a:p>
            <a:r>
              <a:rPr lang="es-VE" sz="3200" dirty="0" smtClean="0">
                <a:latin typeface="Comic Sans MS" panose="030F0702030302020204" pitchFamily="66" charset="0"/>
              </a:rPr>
              <a:t>OBESIDAD</a:t>
            </a:r>
            <a:endParaRPr lang="es-VE" sz="3200" dirty="0">
              <a:latin typeface="Comic Sans MS" panose="030F0702030302020204" pitchFamily="66" charset="0"/>
            </a:endParaRPr>
          </a:p>
        </p:txBody>
      </p:sp>
      <p:sp>
        <p:nvSpPr>
          <p:cNvPr id="40" name="CuadroTexto 39"/>
          <p:cNvSpPr txBox="1"/>
          <p:nvPr/>
        </p:nvSpPr>
        <p:spPr>
          <a:xfrm>
            <a:off x="2588836" y="373585"/>
            <a:ext cx="4219424"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Microbiota con Composición </a:t>
            </a:r>
          </a:p>
          <a:p>
            <a:pPr algn="ctr"/>
            <a:r>
              <a:rPr lang="es-VE" sz="2400" dirty="0" smtClean="0">
                <a:latin typeface="Comic Sans MS" panose="030F0702030302020204" pitchFamily="66" charset="0"/>
              </a:rPr>
              <a:t>alterada lleva a Obesidad</a:t>
            </a:r>
            <a:endParaRPr lang="es-VE" sz="2400" dirty="0">
              <a:latin typeface="Comic Sans MS" panose="030F0702030302020204" pitchFamily="66" charset="0"/>
            </a:endParaRPr>
          </a:p>
        </p:txBody>
      </p:sp>
      <p:cxnSp>
        <p:nvCxnSpPr>
          <p:cNvPr id="42" name="Conector recto de flecha 41"/>
          <p:cNvCxnSpPr>
            <a:endCxn id="5" idx="1"/>
          </p:cNvCxnSpPr>
          <p:nvPr/>
        </p:nvCxnSpPr>
        <p:spPr>
          <a:xfrm flipV="1">
            <a:off x="1691680" y="1946449"/>
            <a:ext cx="605730" cy="953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42"/>
          <p:cNvCxnSpPr/>
          <p:nvPr/>
        </p:nvCxnSpPr>
        <p:spPr>
          <a:xfrm>
            <a:off x="4052997" y="1946449"/>
            <a:ext cx="446995" cy="953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p:cNvCxnSpPr/>
          <p:nvPr/>
        </p:nvCxnSpPr>
        <p:spPr>
          <a:xfrm>
            <a:off x="6367858" y="1864173"/>
            <a:ext cx="292374"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CuadroTexto 51"/>
          <p:cNvSpPr txBox="1"/>
          <p:nvPr/>
        </p:nvSpPr>
        <p:spPr>
          <a:xfrm>
            <a:off x="2108673" y="6201053"/>
            <a:ext cx="5069529" cy="276999"/>
          </a:xfrm>
          <a:prstGeom prst="rect">
            <a:avLst/>
          </a:prstGeom>
          <a:noFill/>
        </p:spPr>
        <p:txBody>
          <a:bodyPr wrap="none" rtlCol="0">
            <a:spAutoFit/>
          </a:bodyPr>
          <a:lstStyle/>
          <a:p>
            <a:r>
              <a:rPr lang="es-VE" sz="1200" dirty="0" smtClean="0">
                <a:latin typeface="Times New Roman" panose="02020603050405020304" pitchFamily="18" charset="0"/>
                <a:cs typeface="Times New Roman" panose="02020603050405020304" pitchFamily="18" charset="0"/>
              </a:rPr>
              <a:t>KJ Wolff, RG Lorenz. </a:t>
            </a:r>
            <a:r>
              <a:rPr lang="es-VE" sz="1200" i="1" dirty="0" err="1" smtClean="0">
                <a:latin typeface="Times New Roman" panose="02020603050405020304" pitchFamily="18" charset="0"/>
                <a:cs typeface="Times New Roman" panose="02020603050405020304" pitchFamily="18" charset="0"/>
              </a:rPr>
              <a:t>Cut</a:t>
            </a:r>
            <a:r>
              <a:rPr lang="es-VE" sz="1200" i="1" dirty="0" smtClean="0">
                <a:latin typeface="Times New Roman" panose="02020603050405020304" pitchFamily="18" charset="0"/>
                <a:cs typeface="Times New Roman" panose="02020603050405020304" pitchFamily="18" charset="0"/>
              </a:rPr>
              <a:t> Microbiota and </a:t>
            </a:r>
            <a:r>
              <a:rPr lang="es-VE" sz="1200" i="1" dirty="0" err="1" smtClean="0">
                <a:latin typeface="Times New Roman" panose="02020603050405020304" pitchFamily="18" charset="0"/>
                <a:cs typeface="Times New Roman" panose="02020603050405020304" pitchFamily="18" charset="0"/>
              </a:rPr>
              <a:t>Obesity</a:t>
            </a:r>
            <a:r>
              <a:rPr lang="es-VE" sz="1200" dirty="0" smtClean="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Curr</a:t>
            </a:r>
            <a:r>
              <a:rPr lang="es-VE" sz="1200" dirty="0" smtClean="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Obes</a:t>
            </a:r>
            <a:r>
              <a:rPr lang="es-VE" sz="1200" dirty="0" smtClean="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Rep</a:t>
            </a:r>
            <a:r>
              <a:rPr lang="es-VE" sz="1200" dirty="0" smtClean="0">
                <a:latin typeface="Times New Roman" panose="02020603050405020304" pitchFamily="18" charset="0"/>
                <a:cs typeface="Times New Roman" panose="02020603050405020304" pitchFamily="18" charset="0"/>
              </a:rPr>
              <a:t> 2012; 1:1-8</a:t>
            </a:r>
            <a:endParaRPr lang="es-VE" sz="1200" dirty="0">
              <a:latin typeface="Times New Roman" panose="02020603050405020304" pitchFamily="18" charset="0"/>
              <a:cs typeface="Times New Roman" panose="02020603050405020304" pitchFamily="18" charset="0"/>
            </a:endParaRPr>
          </a:p>
        </p:txBody>
      </p:sp>
      <p:sp>
        <p:nvSpPr>
          <p:cNvPr id="53" name="2 CuadroTexto"/>
          <p:cNvSpPr txBox="1"/>
          <p:nvPr/>
        </p:nvSpPr>
        <p:spPr>
          <a:xfrm>
            <a:off x="6663731" y="6567155"/>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2017</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8" name="CuadroTexto 37"/>
          <p:cNvSpPr txBox="1"/>
          <p:nvPr/>
        </p:nvSpPr>
        <p:spPr>
          <a:xfrm>
            <a:off x="2334921" y="2906973"/>
            <a:ext cx="1710725" cy="369332"/>
          </a:xfrm>
          <a:prstGeom prst="rect">
            <a:avLst/>
          </a:prstGeom>
          <a:solidFill>
            <a:schemeClr val="tx2">
              <a:lumMod val="20000"/>
              <a:lumOff val="80000"/>
            </a:schemeClr>
          </a:solidFill>
        </p:spPr>
        <p:txBody>
          <a:bodyPr wrap="none" rtlCol="0">
            <a:spAutoFit/>
          </a:bodyPr>
          <a:lstStyle/>
          <a:p>
            <a:r>
              <a:rPr lang="es-VE" dirty="0" err="1" smtClean="0">
                <a:latin typeface="Comic Sans MS" panose="030F0702030302020204" pitchFamily="66" charset="0"/>
              </a:rPr>
              <a:t>Bacteroidetes</a:t>
            </a:r>
            <a:endParaRPr lang="es-VE" dirty="0" smtClean="0">
              <a:latin typeface="Comic Sans MS" panose="030F0702030302020204" pitchFamily="66" charset="0"/>
            </a:endParaRPr>
          </a:p>
        </p:txBody>
      </p:sp>
      <p:sp>
        <p:nvSpPr>
          <p:cNvPr id="37" name="6 CuadroTexto"/>
          <p:cNvSpPr txBox="1"/>
          <p:nvPr/>
        </p:nvSpPr>
        <p:spPr>
          <a:xfrm>
            <a:off x="197157" y="116632"/>
            <a:ext cx="665363" cy="338554"/>
          </a:xfrm>
          <a:prstGeom prst="rect">
            <a:avLst/>
          </a:prstGeom>
          <a:solidFill>
            <a:srgbClr val="0047D6"/>
          </a:solidFill>
        </p:spPr>
        <p:txBody>
          <a:bodyPr wrap="squar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39" name="4 CuadroTexto"/>
          <p:cNvSpPr txBox="1"/>
          <p:nvPr/>
        </p:nvSpPr>
        <p:spPr>
          <a:xfrm>
            <a:off x="197158" y="500458"/>
            <a:ext cx="1278498"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22759159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39425" y="2450078"/>
            <a:ext cx="5208025" cy="2246769"/>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r>
              <a:rPr lang="en-US" sz="2000" b="1" dirty="0" err="1">
                <a:latin typeface="Comic Sans MS" panose="030F0702030302020204" pitchFamily="66" charset="0"/>
              </a:rPr>
              <a:t>T</a:t>
            </a:r>
            <a:r>
              <a:rPr lang="en-US" sz="2000" b="1" dirty="0" err="1" smtClean="0">
                <a:latin typeface="Comic Sans MS" panose="030F0702030302020204" pitchFamily="66" charset="0"/>
              </a:rPr>
              <a:t>ransporte</a:t>
            </a:r>
            <a:r>
              <a:rPr lang="en-US" sz="2000" b="1" dirty="0" smtClean="0">
                <a:latin typeface="Comic Sans MS" panose="030F0702030302020204" pitchFamily="66" charset="0"/>
              </a:rPr>
              <a:t> </a:t>
            </a:r>
            <a:r>
              <a:rPr lang="en-US" sz="2000" b="1" dirty="0" err="1">
                <a:latin typeface="Comic Sans MS" panose="030F0702030302020204" pitchFamily="66" charset="0"/>
              </a:rPr>
              <a:t>P</a:t>
            </a:r>
            <a:r>
              <a:rPr lang="en-US" sz="2000" b="1" dirty="0" err="1" smtClean="0">
                <a:latin typeface="Comic Sans MS" panose="030F0702030302020204" pitchFamily="66" charset="0"/>
              </a:rPr>
              <a:t>aracelular</a:t>
            </a:r>
            <a:r>
              <a:rPr lang="en-US" sz="2000" b="1" dirty="0" smtClean="0">
                <a:latin typeface="Comic Sans MS" panose="030F0702030302020204" pitchFamily="66" charset="0"/>
              </a:rPr>
              <a:t> </a:t>
            </a:r>
            <a:r>
              <a:rPr lang="en-US" sz="2000" dirty="0" smtClean="0">
                <a:latin typeface="Comic Sans MS" panose="030F0702030302020204" pitchFamily="66" charset="0"/>
              </a:rPr>
              <a:t>o “leaky </a:t>
            </a:r>
            <a:r>
              <a:rPr lang="en-US" sz="2000" dirty="0">
                <a:latin typeface="Comic Sans MS" panose="030F0702030302020204" pitchFamily="66" charset="0"/>
              </a:rPr>
              <a:t>gut” </a:t>
            </a:r>
            <a:r>
              <a:rPr lang="en-US" sz="2000" dirty="0" smtClean="0">
                <a:latin typeface="Comic Sans MS" panose="030F0702030302020204" pitchFamily="66" charset="0"/>
              </a:rPr>
              <a:t>la bacteria </a:t>
            </a:r>
            <a:r>
              <a:rPr lang="en-US" sz="2000" dirty="0" err="1" smtClean="0">
                <a:latin typeface="Comic Sans MS" panose="030F0702030302020204" pitchFamily="66" charset="0"/>
              </a:rPr>
              <a:t>entera</a:t>
            </a:r>
            <a:r>
              <a:rPr lang="en-US" sz="2000" dirty="0" smtClean="0">
                <a:latin typeface="Comic Sans MS" panose="030F0702030302020204" pitchFamily="66" charset="0"/>
              </a:rPr>
              <a:t> o </a:t>
            </a:r>
            <a:r>
              <a:rPr lang="en-US" sz="2000" dirty="0" err="1" smtClean="0">
                <a:latin typeface="Comic Sans MS" panose="030F0702030302020204" pitchFamily="66" charset="0"/>
              </a:rPr>
              <a:t>sus</a:t>
            </a:r>
            <a:r>
              <a:rPr lang="en-US" sz="2000" dirty="0" smtClean="0">
                <a:latin typeface="Comic Sans MS" panose="030F0702030302020204" pitchFamily="66" charset="0"/>
              </a:rPr>
              <a:t> components </a:t>
            </a:r>
            <a:r>
              <a:rPr lang="en-US" sz="2000" dirty="0" err="1" smtClean="0">
                <a:latin typeface="Comic Sans MS" panose="030F0702030302020204" pitchFamily="66" charset="0"/>
              </a:rPr>
              <a:t>como</a:t>
            </a:r>
            <a:r>
              <a:rPr lang="en-US" sz="2000" dirty="0" smtClean="0">
                <a:latin typeface="Comic Sans MS" panose="030F0702030302020204" pitchFamily="66" charset="0"/>
              </a:rPr>
              <a:t> LPS </a:t>
            </a:r>
            <a:r>
              <a:rPr lang="en-US" sz="2000" dirty="0" err="1" smtClean="0">
                <a:latin typeface="Comic Sans MS" panose="030F0702030302020204" pitchFamily="66" charset="0"/>
              </a:rPr>
              <a:t>entran</a:t>
            </a:r>
            <a:r>
              <a:rPr lang="en-US" sz="2000" dirty="0" smtClean="0">
                <a:latin typeface="Comic Sans MS" panose="030F0702030302020204" pitchFamily="66" charset="0"/>
              </a:rPr>
              <a:t> a </a:t>
            </a:r>
            <a:r>
              <a:rPr lang="en-US" sz="2000" dirty="0" err="1" smtClean="0">
                <a:latin typeface="Comic Sans MS" panose="030F0702030302020204" pitchFamily="66" charset="0"/>
              </a:rPr>
              <a:t>circulación</a:t>
            </a:r>
            <a:r>
              <a:rPr lang="en-US" sz="2000" dirty="0" smtClean="0">
                <a:latin typeface="Comic Sans MS" panose="030F0702030302020204" pitchFamily="66" charset="0"/>
              </a:rPr>
              <a:t>. </a:t>
            </a:r>
          </a:p>
          <a:p>
            <a:endParaRPr lang="en-US" sz="2000" dirty="0">
              <a:latin typeface="Comic Sans MS" panose="030F0702030302020204" pitchFamily="66" charset="0"/>
            </a:endParaRPr>
          </a:p>
          <a:p>
            <a:r>
              <a:rPr lang="en-US" sz="2000" b="1" dirty="0" err="1">
                <a:latin typeface="Comic Sans MS" panose="030F0702030302020204" pitchFamily="66" charset="0"/>
              </a:rPr>
              <a:t>T</a:t>
            </a:r>
            <a:r>
              <a:rPr lang="en-US" sz="2000" b="1" dirty="0" err="1" smtClean="0">
                <a:latin typeface="Comic Sans MS" panose="030F0702030302020204" pitchFamily="66" charset="0"/>
              </a:rPr>
              <a:t>ransporte</a:t>
            </a:r>
            <a:r>
              <a:rPr lang="en-US" sz="2000" b="1" dirty="0" smtClean="0">
                <a:latin typeface="Comic Sans MS" panose="030F0702030302020204" pitchFamily="66" charset="0"/>
              </a:rPr>
              <a:t> </a:t>
            </a:r>
            <a:r>
              <a:rPr lang="en-US" sz="2000" b="1" dirty="0" err="1">
                <a:latin typeface="Comic Sans MS" panose="030F0702030302020204" pitchFamily="66" charset="0"/>
              </a:rPr>
              <a:t>T</a:t>
            </a:r>
            <a:r>
              <a:rPr lang="en-US" sz="2000" b="1" dirty="0" err="1" smtClean="0">
                <a:latin typeface="Comic Sans MS" panose="030F0702030302020204" pitchFamily="66" charset="0"/>
              </a:rPr>
              <a:t>ranscelular</a:t>
            </a:r>
            <a:r>
              <a:rPr lang="en-US" sz="2000" b="1" dirty="0" smtClean="0">
                <a:latin typeface="Comic Sans MS" panose="030F0702030302020204" pitchFamily="66" charset="0"/>
              </a:rPr>
              <a:t> </a:t>
            </a:r>
            <a:r>
              <a:rPr lang="en-US" sz="2000" dirty="0" smtClean="0">
                <a:latin typeface="Comic Sans MS" panose="030F0702030302020204" pitchFamily="66" charset="0"/>
              </a:rPr>
              <a:t>los </a:t>
            </a:r>
            <a:r>
              <a:rPr lang="en-US" sz="2000" dirty="0" err="1" smtClean="0">
                <a:latin typeface="Comic Sans MS" panose="030F0702030302020204" pitchFamily="66" charset="0"/>
              </a:rPr>
              <a:t>quilomicrones</a:t>
            </a:r>
            <a:r>
              <a:rPr lang="en-US" sz="2000" dirty="0" smtClean="0">
                <a:latin typeface="Comic Sans MS" panose="030F0702030302020204" pitchFamily="66" charset="0"/>
              </a:rPr>
              <a:t> </a:t>
            </a:r>
            <a:r>
              <a:rPr lang="en-US" sz="2000" dirty="0" err="1" smtClean="0">
                <a:latin typeface="Comic Sans MS" panose="030F0702030302020204" pitchFamily="66" charset="0"/>
              </a:rPr>
              <a:t>llevan</a:t>
            </a:r>
            <a:r>
              <a:rPr lang="en-US" sz="2000" dirty="0" smtClean="0">
                <a:latin typeface="Comic Sans MS" panose="030F0702030302020204" pitchFamily="66" charset="0"/>
              </a:rPr>
              <a:t> </a:t>
            </a:r>
            <a:r>
              <a:rPr lang="en-US" sz="2000" b="1" dirty="0" smtClean="0">
                <a:latin typeface="Comic Sans MS" panose="030F0702030302020204" pitchFamily="66" charset="0"/>
              </a:rPr>
              <a:t>LPS</a:t>
            </a:r>
            <a:r>
              <a:rPr lang="en-US" sz="2000" dirty="0" smtClean="0">
                <a:latin typeface="Comic Sans MS" panose="030F0702030302020204" pitchFamily="66" charset="0"/>
              </a:rPr>
              <a:t> a </a:t>
            </a:r>
            <a:r>
              <a:rPr lang="en-US" sz="2000" dirty="0" err="1" smtClean="0">
                <a:latin typeface="Comic Sans MS" panose="030F0702030302020204" pitchFamily="66" charset="0"/>
              </a:rPr>
              <a:t>circulación</a:t>
            </a:r>
            <a:r>
              <a:rPr lang="en-US" sz="2000" dirty="0" smtClean="0">
                <a:latin typeface="Comic Sans MS" panose="030F0702030302020204" pitchFamily="66" charset="0"/>
              </a:rPr>
              <a:t> </a:t>
            </a:r>
            <a:r>
              <a:rPr lang="en-US" sz="2000" dirty="0" err="1" smtClean="0">
                <a:latin typeface="Comic Sans MS" panose="030F0702030302020204" pitchFamily="66" charset="0"/>
              </a:rPr>
              <a:t>causando</a:t>
            </a:r>
            <a:r>
              <a:rPr lang="en-US" sz="2000" dirty="0" smtClean="0">
                <a:latin typeface="Comic Sans MS" panose="030F0702030302020204" pitchFamily="66" charset="0"/>
              </a:rPr>
              <a:t> </a:t>
            </a:r>
            <a:r>
              <a:rPr lang="en-US" sz="2000" b="1" dirty="0" smtClean="0">
                <a:latin typeface="Comic Sans MS" panose="030F0702030302020204" pitchFamily="66" charset="0"/>
              </a:rPr>
              <a:t>Resistencia a la </a:t>
            </a:r>
            <a:r>
              <a:rPr lang="en-US" sz="2000" b="1" dirty="0" err="1">
                <a:latin typeface="Comic Sans MS" panose="030F0702030302020204" pitchFamily="66" charset="0"/>
              </a:rPr>
              <a:t>I</a:t>
            </a:r>
            <a:r>
              <a:rPr lang="en-US" sz="2000" b="1" dirty="0" err="1" smtClean="0">
                <a:latin typeface="Comic Sans MS" panose="030F0702030302020204" pitchFamily="66" charset="0"/>
              </a:rPr>
              <a:t>nsulina</a:t>
            </a:r>
            <a:endParaRPr lang="es-VE" sz="2000" b="1" dirty="0">
              <a:latin typeface="Comic Sans MS" panose="030F0702030302020204" pitchFamily="66" charset="0"/>
            </a:endParaRPr>
          </a:p>
        </p:txBody>
      </p:sp>
      <p:sp>
        <p:nvSpPr>
          <p:cNvPr id="5" name="Rectángulo 4"/>
          <p:cNvSpPr/>
          <p:nvPr/>
        </p:nvSpPr>
        <p:spPr>
          <a:xfrm>
            <a:off x="1556222" y="4903458"/>
            <a:ext cx="6174431" cy="430887"/>
          </a:xfrm>
          <a:prstGeom prst="rect">
            <a:avLst/>
          </a:prstGeom>
        </p:spPr>
        <p:txBody>
          <a:bodyPr wrap="square">
            <a:spAutoFit/>
          </a:bodyPr>
          <a:lstStyle/>
          <a:p>
            <a:pPr algn="ctr"/>
            <a:r>
              <a:rPr lang="en-US" sz="1100" dirty="0">
                <a:latin typeface="Times New Roman" panose="02020603050405020304" pitchFamily="18" charset="0"/>
                <a:cs typeface="Times New Roman" panose="02020603050405020304" pitchFamily="18" charset="0"/>
              </a:rPr>
              <a:t>K. Harris et al. </a:t>
            </a:r>
            <a:r>
              <a:rPr lang="es-VE" sz="1100" dirty="0" smtClean="0">
                <a:latin typeface="Times New Roman" panose="02020603050405020304" pitchFamily="18" charset="0"/>
                <a:cs typeface="Times New Roman" panose="02020603050405020304" pitchFamily="18" charset="0"/>
              </a:rPr>
              <a:t> </a:t>
            </a:r>
            <a:r>
              <a:rPr lang="en-US" sz="1100" i="1" dirty="0" smtClean="0">
                <a:latin typeface="Times New Roman" panose="02020603050405020304" pitchFamily="18" charset="0"/>
                <a:cs typeface="Times New Roman" panose="02020603050405020304" pitchFamily="18" charset="0"/>
              </a:rPr>
              <a:t>Is </a:t>
            </a:r>
            <a:r>
              <a:rPr lang="en-US" sz="1100" i="1" dirty="0">
                <a:latin typeface="Times New Roman" panose="02020603050405020304" pitchFamily="18" charset="0"/>
                <a:cs typeface="Times New Roman" panose="02020603050405020304" pitchFamily="18" charset="0"/>
              </a:rPr>
              <a:t>the </a:t>
            </a:r>
            <a:r>
              <a:rPr lang="en-US" sz="1100" i="1" dirty="0" smtClean="0">
                <a:latin typeface="Times New Roman" panose="02020603050405020304" pitchFamily="18" charset="0"/>
                <a:cs typeface="Times New Roman" panose="02020603050405020304" pitchFamily="18" charset="0"/>
              </a:rPr>
              <a:t>Gut Microbiota </a:t>
            </a:r>
            <a:r>
              <a:rPr lang="en-US" sz="1100" i="1" dirty="0">
                <a:latin typeface="Times New Roman" panose="02020603050405020304" pitchFamily="18" charset="0"/>
                <a:cs typeface="Times New Roman" panose="02020603050405020304" pitchFamily="18" charset="0"/>
              </a:rPr>
              <a:t>a New Factor Contributing to Obesity </a:t>
            </a:r>
            <a:r>
              <a:rPr lang="en-US" sz="1100" i="1" dirty="0" smtClean="0">
                <a:latin typeface="Times New Roman" panose="02020603050405020304" pitchFamily="18" charset="0"/>
                <a:cs typeface="Times New Roman" panose="02020603050405020304" pitchFamily="18" charset="0"/>
              </a:rPr>
              <a:t>and its Metabolic </a:t>
            </a:r>
            <a:r>
              <a:rPr lang="en-US" sz="1100" i="1" dirty="0">
                <a:latin typeface="Times New Roman" panose="02020603050405020304" pitchFamily="18" charset="0"/>
                <a:cs typeface="Times New Roman" panose="02020603050405020304" pitchFamily="18" charset="0"/>
              </a:rPr>
              <a:t>Disorders</a:t>
            </a:r>
            <a:r>
              <a:rPr lang="en-US" sz="1100" i="1" dirty="0" smtClean="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Journal</a:t>
            </a:r>
            <a:r>
              <a:rPr lang="es-VE" sz="1100" dirty="0">
                <a:latin typeface="Times New Roman" panose="02020603050405020304" pitchFamily="18" charset="0"/>
                <a:cs typeface="Times New Roman" panose="02020603050405020304" pitchFamily="18" charset="0"/>
              </a:rPr>
              <a:t> of </a:t>
            </a:r>
            <a:r>
              <a:rPr lang="es-VE" sz="1100" dirty="0" err="1" smtClean="0">
                <a:latin typeface="Times New Roman" panose="02020603050405020304" pitchFamily="18" charset="0"/>
                <a:cs typeface="Times New Roman" panose="02020603050405020304" pitchFamily="18" charset="0"/>
              </a:rPr>
              <a:t>Obesity</a:t>
            </a:r>
            <a:r>
              <a:rPr lang="es-VE" sz="1100" dirty="0">
                <a:latin typeface="Times New Roman" panose="02020603050405020304" pitchFamily="18" charset="0"/>
                <a:cs typeface="Times New Roman" panose="02020603050405020304" pitchFamily="18" charset="0"/>
              </a:rPr>
              <a:t> </a:t>
            </a:r>
            <a:r>
              <a:rPr lang="fr-FR" sz="1100" dirty="0" smtClean="0">
                <a:latin typeface="Times New Roman" panose="02020603050405020304" pitchFamily="18" charset="0"/>
                <a:cs typeface="Times New Roman" panose="02020603050405020304" pitchFamily="18" charset="0"/>
              </a:rPr>
              <a:t>Volume </a:t>
            </a:r>
            <a:r>
              <a:rPr lang="fr-FR" sz="1100" dirty="0">
                <a:latin typeface="Times New Roman" panose="02020603050405020304" pitchFamily="18" charset="0"/>
                <a:cs typeface="Times New Roman" panose="02020603050405020304" pitchFamily="18" charset="0"/>
              </a:rPr>
              <a:t>2012, Article ID </a:t>
            </a:r>
            <a:r>
              <a:rPr lang="fr-FR" sz="1100" dirty="0" smtClean="0">
                <a:latin typeface="Times New Roman" panose="02020603050405020304" pitchFamily="18" charset="0"/>
                <a:cs typeface="Times New Roman" panose="02020603050405020304" pitchFamily="18" charset="0"/>
              </a:rPr>
              <a:t>879151</a:t>
            </a:r>
            <a:r>
              <a:rPr lang="fr-FR" sz="1100" dirty="0">
                <a:latin typeface="Times New Roman" panose="02020603050405020304" pitchFamily="18" charset="0"/>
                <a:cs typeface="Times New Roman" panose="02020603050405020304" pitchFamily="18" charset="0"/>
              </a:rPr>
              <a:t> </a:t>
            </a:r>
            <a:r>
              <a:rPr lang="fr-FR" sz="1100" dirty="0" err="1" smtClean="0">
                <a:latin typeface="Times New Roman" panose="02020603050405020304" pitchFamily="18" charset="0"/>
                <a:cs typeface="Times New Roman" panose="02020603050405020304" pitchFamily="18" charset="0"/>
              </a:rPr>
              <a:t>doi</a:t>
            </a:r>
            <a:r>
              <a:rPr lang="fr-FR" sz="1100" dirty="0" smtClean="0">
                <a:latin typeface="Times New Roman" panose="02020603050405020304" pitchFamily="18" charset="0"/>
                <a:cs typeface="Times New Roman" panose="02020603050405020304" pitchFamily="18" charset="0"/>
              </a:rPr>
              <a:t>: </a:t>
            </a:r>
            <a:r>
              <a:rPr lang="es-VE" sz="1100" dirty="0">
                <a:latin typeface="Times New Roman" panose="02020603050405020304" pitchFamily="18" charset="0"/>
                <a:cs typeface="Times New Roman" panose="02020603050405020304" pitchFamily="18" charset="0"/>
              </a:rPr>
              <a:t>doi:10.1155/2012/879151</a:t>
            </a:r>
            <a:endParaRPr lang="en-US" sz="1100" dirty="0">
              <a:latin typeface="Times New Roman" panose="02020603050405020304" pitchFamily="18" charset="0"/>
              <a:cs typeface="Times New Roman" panose="02020603050405020304" pitchFamily="18" charset="0"/>
            </a:endParaRPr>
          </a:p>
        </p:txBody>
      </p:sp>
      <p:sp>
        <p:nvSpPr>
          <p:cNvPr id="6" name="7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2017</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8" name="Rectángulo 7"/>
          <p:cNvSpPr/>
          <p:nvPr/>
        </p:nvSpPr>
        <p:spPr>
          <a:xfrm>
            <a:off x="2537457" y="1412470"/>
            <a:ext cx="4211960" cy="830997"/>
          </a:xfrm>
          <a:prstGeom prst="rect">
            <a:avLst/>
          </a:prstGeom>
          <a:solidFill>
            <a:schemeClr val="accent6">
              <a:lumMod val="60000"/>
              <a:lumOff val="40000"/>
            </a:schemeClr>
          </a:solidFill>
          <a:ln w="38100">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sz="2400" dirty="0" err="1">
                <a:latin typeface="Comic Sans MS" panose="030F0702030302020204" pitchFamily="66" charset="0"/>
              </a:rPr>
              <a:t>F</a:t>
            </a:r>
            <a:r>
              <a:rPr lang="en-US" sz="2400" dirty="0" err="1" smtClean="0">
                <a:latin typeface="Comic Sans MS" panose="030F0702030302020204" pitchFamily="66" charset="0"/>
              </a:rPr>
              <a:t>ormas</a:t>
            </a:r>
            <a:r>
              <a:rPr lang="en-US" sz="2400" dirty="0" smtClean="0">
                <a:latin typeface="Comic Sans MS" panose="030F0702030302020204" pitchFamily="66" charset="0"/>
              </a:rPr>
              <a:t> de </a:t>
            </a:r>
            <a:r>
              <a:rPr lang="en-US" sz="2400" dirty="0" err="1" smtClean="0">
                <a:latin typeface="Comic Sans MS" panose="030F0702030302020204" pitchFamily="66" charset="0"/>
              </a:rPr>
              <a:t>entrada</a:t>
            </a:r>
            <a:r>
              <a:rPr lang="en-US" sz="2400" dirty="0" smtClean="0">
                <a:latin typeface="Comic Sans MS" panose="030F0702030302020204" pitchFamily="66" charset="0"/>
              </a:rPr>
              <a:t> del LPS </a:t>
            </a:r>
          </a:p>
          <a:p>
            <a:pPr algn="ctr"/>
            <a:r>
              <a:rPr lang="en-US" sz="2400" dirty="0" smtClean="0">
                <a:latin typeface="Comic Sans MS" panose="030F0702030302020204" pitchFamily="66" charset="0"/>
              </a:rPr>
              <a:t>a la </a:t>
            </a:r>
            <a:r>
              <a:rPr lang="en-US" sz="2400" dirty="0" err="1" smtClean="0">
                <a:latin typeface="Comic Sans MS" panose="030F0702030302020204" pitchFamily="66" charset="0"/>
              </a:rPr>
              <a:t>circulación</a:t>
            </a:r>
            <a:endParaRPr lang="es-VE" sz="2400" dirty="0">
              <a:latin typeface="Comic Sans MS" panose="030F0702030302020204" pitchFamily="66" charset="0"/>
            </a:endParaRPr>
          </a:p>
        </p:txBody>
      </p:sp>
      <p:sp>
        <p:nvSpPr>
          <p:cNvPr id="9"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11" name="4 CuadroTexto"/>
          <p:cNvSpPr txBox="1"/>
          <p:nvPr/>
        </p:nvSpPr>
        <p:spPr>
          <a:xfrm>
            <a:off x="197158" y="70577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2823247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6000"/>
                    </a14:imgEffect>
                  </a14:imgLayer>
                </a14:imgProps>
              </a:ext>
              <a:ext uri="{28A0092B-C50C-407E-A947-70E740481C1C}">
                <a14:useLocalDpi xmlns:a14="http://schemas.microsoft.com/office/drawing/2010/main" val="0"/>
              </a:ext>
            </a:extLst>
          </a:blip>
          <a:srcRect l="5000" t="5471" r="1250" b="2304"/>
          <a:stretch/>
        </p:blipFill>
        <p:spPr>
          <a:xfrm>
            <a:off x="971600" y="620689"/>
            <a:ext cx="5400600" cy="4896544"/>
          </a:xfrm>
          <a:prstGeom prst="rect">
            <a:avLst/>
          </a:prstGeom>
        </p:spPr>
      </p:pic>
      <p:sp>
        <p:nvSpPr>
          <p:cNvPr id="5" name="Rectángulo 4"/>
          <p:cNvSpPr/>
          <p:nvPr/>
        </p:nvSpPr>
        <p:spPr>
          <a:xfrm>
            <a:off x="468051" y="5744005"/>
            <a:ext cx="4572000" cy="600164"/>
          </a:xfrm>
          <a:prstGeom prst="rect">
            <a:avLst/>
          </a:prstGeom>
        </p:spPr>
        <p:txBody>
          <a:bodyPr>
            <a:spAutoFit/>
          </a:bodyPr>
          <a:lstStyle/>
          <a:p>
            <a:r>
              <a:rPr lang="en-US" sz="1100" dirty="0">
                <a:latin typeface="Times New Roman" panose="02020603050405020304" pitchFamily="18" charset="0"/>
                <a:cs typeface="Times New Roman" panose="02020603050405020304" pitchFamily="18" charset="0"/>
              </a:rPr>
              <a:t>K. Harris et al</a:t>
            </a:r>
            <a:r>
              <a:rPr lang="en-US" sz="1100" i="1" dirty="0">
                <a:latin typeface="Times New Roman" panose="02020603050405020304" pitchFamily="18" charset="0"/>
                <a:cs typeface="Times New Roman" panose="02020603050405020304" pitchFamily="18" charset="0"/>
              </a:rPr>
              <a:t>. </a:t>
            </a:r>
            <a:r>
              <a:rPr lang="es-VE" sz="1100" i="1" dirty="0" smtClean="0">
                <a:latin typeface="Times New Roman" panose="02020603050405020304" pitchFamily="18" charset="0"/>
                <a:cs typeface="Times New Roman" panose="02020603050405020304" pitchFamily="18" charset="0"/>
              </a:rPr>
              <a:t> </a:t>
            </a:r>
            <a:r>
              <a:rPr lang="en-US" sz="1100" i="1" dirty="0" smtClean="0">
                <a:latin typeface="Times New Roman" panose="02020603050405020304" pitchFamily="18" charset="0"/>
                <a:cs typeface="Times New Roman" panose="02020603050405020304" pitchFamily="18" charset="0"/>
              </a:rPr>
              <a:t>Is </a:t>
            </a:r>
            <a:r>
              <a:rPr lang="en-US" sz="1100" i="1" dirty="0">
                <a:latin typeface="Times New Roman" panose="02020603050405020304" pitchFamily="18" charset="0"/>
                <a:cs typeface="Times New Roman" panose="02020603050405020304" pitchFamily="18" charset="0"/>
              </a:rPr>
              <a:t>the </a:t>
            </a:r>
            <a:r>
              <a:rPr lang="en-US" sz="1100" i="1" dirty="0" err="1">
                <a:latin typeface="Times New Roman" panose="02020603050405020304" pitchFamily="18" charset="0"/>
                <a:cs typeface="Times New Roman" panose="02020603050405020304" pitchFamily="18" charset="0"/>
              </a:rPr>
              <a:t>GutMicrobiota</a:t>
            </a:r>
            <a:r>
              <a:rPr lang="en-US" sz="1100" i="1" dirty="0">
                <a:latin typeface="Times New Roman" panose="02020603050405020304" pitchFamily="18" charset="0"/>
                <a:cs typeface="Times New Roman" panose="02020603050405020304" pitchFamily="18" charset="0"/>
              </a:rPr>
              <a:t> a New Factor Contributing to Obesity </a:t>
            </a:r>
            <a:r>
              <a:rPr lang="en-US" sz="1100" i="1" dirty="0" smtClean="0">
                <a:latin typeface="Times New Roman" panose="02020603050405020304" pitchFamily="18" charset="0"/>
                <a:cs typeface="Times New Roman" panose="02020603050405020304" pitchFamily="18" charset="0"/>
              </a:rPr>
              <a:t>and </a:t>
            </a:r>
            <a:r>
              <a:rPr lang="en-US" sz="1100" i="1" dirty="0" err="1" smtClean="0">
                <a:latin typeface="Times New Roman" panose="02020603050405020304" pitchFamily="18" charset="0"/>
                <a:cs typeface="Times New Roman" panose="02020603050405020304" pitchFamily="18" charset="0"/>
              </a:rPr>
              <a:t>itsMetabolic</a:t>
            </a:r>
            <a:r>
              <a:rPr lang="en-US" sz="1100" i="1" dirty="0" smtClean="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Disorders</a:t>
            </a:r>
            <a:r>
              <a:rPr lang="en-US" sz="1100" i="1" dirty="0" smtClean="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Journal</a:t>
            </a:r>
            <a:r>
              <a:rPr lang="es-VE" sz="1100" dirty="0">
                <a:latin typeface="Times New Roman" panose="02020603050405020304" pitchFamily="18" charset="0"/>
                <a:cs typeface="Times New Roman" panose="02020603050405020304" pitchFamily="18" charset="0"/>
              </a:rPr>
              <a:t> of </a:t>
            </a:r>
            <a:r>
              <a:rPr lang="es-VE" sz="1100" dirty="0" err="1" smtClean="0">
                <a:latin typeface="Times New Roman" panose="02020603050405020304" pitchFamily="18" charset="0"/>
                <a:cs typeface="Times New Roman" panose="02020603050405020304" pitchFamily="18" charset="0"/>
              </a:rPr>
              <a:t>Obesity</a:t>
            </a:r>
            <a:r>
              <a:rPr lang="es-VE" sz="1100" dirty="0">
                <a:latin typeface="Times New Roman" panose="02020603050405020304" pitchFamily="18" charset="0"/>
                <a:cs typeface="Times New Roman" panose="02020603050405020304" pitchFamily="18" charset="0"/>
              </a:rPr>
              <a:t> </a:t>
            </a:r>
            <a:r>
              <a:rPr lang="fr-FR" sz="1100" dirty="0" smtClean="0">
                <a:latin typeface="Times New Roman" panose="02020603050405020304" pitchFamily="18" charset="0"/>
                <a:cs typeface="Times New Roman" panose="02020603050405020304" pitchFamily="18" charset="0"/>
              </a:rPr>
              <a:t>Volume </a:t>
            </a:r>
            <a:r>
              <a:rPr lang="fr-FR" sz="1100" dirty="0">
                <a:latin typeface="Times New Roman" panose="02020603050405020304" pitchFamily="18" charset="0"/>
                <a:cs typeface="Times New Roman" panose="02020603050405020304" pitchFamily="18" charset="0"/>
              </a:rPr>
              <a:t>2012, </a:t>
            </a:r>
            <a:r>
              <a:rPr lang="es-VE" sz="1100" dirty="0" smtClean="0">
                <a:latin typeface="Times New Roman" panose="02020603050405020304" pitchFamily="18" charset="0"/>
                <a:cs typeface="Times New Roman" panose="02020603050405020304" pitchFamily="18" charset="0"/>
              </a:rPr>
              <a:t>doi:10.1155/2012/879151</a:t>
            </a:r>
            <a:endParaRPr lang="en-US" sz="1100" dirty="0">
              <a:latin typeface="Times New Roman" panose="02020603050405020304" pitchFamily="18" charset="0"/>
              <a:cs typeface="Times New Roman" panose="02020603050405020304" pitchFamily="18" charset="0"/>
            </a:endParaRPr>
          </a:p>
        </p:txBody>
      </p:sp>
      <p:sp>
        <p:nvSpPr>
          <p:cNvPr id="7" name="7 CuadroTexto"/>
          <p:cNvSpPr txBox="1"/>
          <p:nvPr/>
        </p:nvSpPr>
        <p:spPr>
          <a:xfrm>
            <a:off x="6358018" y="6468415"/>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2" name="Rectángulo 1"/>
          <p:cNvSpPr/>
          <p:nvPr/>
        </p:nvSpPr>
        <p:spPr>
          <a:xfrm>
            <a:off x="4821739" y="292607"/>
            <a:ext cx="3532969" cy="707886"/>
          </a:xfrm>
          <a:prstGeom prst="rect">
            <a:avLst/>
          </a:prstGeom>
          <a:solidFill>
            <a:schemeClr val="accent6">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sz="2000" dirty="0" err="1">
                <a:latin typeface="Comic Sans MS" panose="030F0702030302020204" pitchFamily="66" charset="0"/>
              </a:rPr>
              <a:t>F</a:t>
            </a:r>
            <a:r>
              <a:rPr lang="en-US" sz="2000" dirty="0" err="1" smtClean="0">
                <a:latin typeface="Comic Sans MS" panose="030F0702030302020204" pitchFamily="66" charset="0"/>
              </a:rPr>
              <a:t>ormas</a:t>
            </a:r>
            <a:r>
              <a:rPr lang="en-US" sz="2000" dirty="0" smtClean="0">
                <a:latin typeface="Comic Sans MS" panose="030F0702030302020204" pitchFamily="66" charset="0"/>
              </a:rPr>
              <a:t> de </a:t>
            </a:r>
            <a:r>
              <a:rPr lang="en-US" sz="2000" dirty="0" err="1" smtClean="0">
                <a:latin typeface="Comic Sans MS" panose="030F0702030302020204" pitchFamily="66" charset="0"/>
              </a:rPr>
              <a:t>entrada</a:t>
            </a:r>
            <a:r>
              <a:rPr lang="en-US" sz="2000" dirty="0" smtClean="0">
                <a:latin typeface="Comic Sans MS" panose="030F0702030302020204" pitchFamily="66" charset="0"/>
              </a:rPr>
              <a:t> del LPS </a:t>
            </a:r>
          </a:p>
          <a:p>
            <a:pPr algn="ctr"/>
            <a:r>
              <a:rPr lang="en-US" sz="2000" dirty="0" smtClean="0">
                <a:latin typeface="Comic Sans MS" panose="030F0702030302020204" pitchFamily="66" charset="0"/>
              </a:rPr>
              <a:t>a la </a:t>
            </a:r>
            <a:r>
              <a:rPr lang="en-US" sz="2000" dirty="0" err="1" smtClean="0">
                <a:latin typeface="Comic Sans MS" panose="030F0702030302020204" pitchFamily="66" charset="0"/>
              </a:rPr>
              <a:t>circulación</a:t>
            </a:r>
            <a:endParaRPr lang="es-VE" sz="2000" dirty="0">
              <a:latin typeface="Comic Sans MS" panose="030F0702030302020204" pitchFamily="66" charset="0"/>
            </a:endParaRPr>
          </a:p>
        </p:txBody>
      </p:sp>
      <p:sp>
        <p:nvSpPr>
          <p:cNvPr id="3" name="Rectángulo 2"/>
          <p:cNvSpPr/>
          <p:nvPr/>
        </p:nvSpPr>
        <p:spPr>
          <a:xfrm>
            <a:off x="2627784" y="2636912"/>
            <a:ext cx="936104" cy="20470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1550195" y="4058506"/>
            <a:ext cx="2013693" cy="70788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none" rtlCol="0">
            <a:spAutoFit/>
          </a:bodyPr>
          <a:lstStyle/>
          <a:p>
            <a:pPr algn="ctr"/>
            <a:r>
              <a:rPr lang="es-VE" sz="2000" dirty="0" smtClean="0">
                <a:latin typeface="Comic Sans MS" panose="030F0702030302020204" pitchFamily="66" charset="0"/>
              </a:rPr>
              <a:t>T. </a:t>
            </a:r>
            <a:r>
              <a:rPr lang="es-VE" sz="2000" dirty="0" err="1" smtClean="0">
                <a:latin typeface="Comic Sans MS" panose="030F0702030302020204" pitchFamily="66" charset="0"/>
              </a:rPr>
              <a:t>transcelular</a:t>
            </a:r>
            <a:r>
              <a:rPr lang="es-VE" sz="2000" dirty="0" smtClean="0">
                <a:latin typeface="Comic Sans MS" panose="030F0702030302020204" pitchFamily="66" charset="0"/>
              </a:rPr>
              <a:t>:</a:t>
            </a:r>
          </a:p>
          <a:p>
            <a:pPr algn="ctr"/>
            <a:r>
              <a:rPr lang="es-VE" sz="2000" dirty="0" smtClean="0">
                <a:latin typeface="Comic Sans MS" panose="030F0702030302020204" pitchFamily="66" charset="0"/>
              </a:rPr>
              <a:t>quilomicrones</a:t>
            </a:r>
            <a:endParaRPr lang="es-VE" sz="2000" dirty="0">
              <a:latin typeface="Comic Sans MS" panose="030F0702030302020204" pitchFamily="66" charset="0"/>
            </a:endParaRPr>
          </a:p>
        </p:txBody>
      </p:sp>
      <p:sp>
        <p:nvSpPr>
          <p:cNvPr id="6" name="CuadroTexto 5"/>
          <p:cNvSpPr txBox="1"/>
          <p:nvPr/>
        </p:nvSpPr>
        <p:spPr>
          <a:xfrm>
            <a:off x="1737746" y="2499496"/>
            <a:ext cx="1826142" cy="70788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none" rtlCol="0">
            <a:spAutoFit/>
          </a:bodyPr>
          <a:lstStyle/>
          <a:p>
            <a:pPr algn="ctr"/>
            <a:r>
              <a:rPr lang="es-VE" sz="2000" dirty="0" smtClean="0">
                <a:latin typeface="Comic Sans MS" panose="030F0702030302020204" pitchFamily="66" charset="0"/>
              </a:rPr>
              <a:t>T. </a:t>
            </a:r>
            <a:r>
              <a:rPr lang="es-VE" sz="2000" dirty="0" err="1" smtClean="0">
                <a:latin typeface="Comic Sans MS" panose="030F0702030302020204" pitchFamily="66" charset="0"/>
              </a:rPr>
              <a:t>paracelular</a:t>
            </a:r>
            <a:endParaRPr lang="es-VE" sz="2000" dirty="0" smtClean="0">
              <a:latin typeface="Comic Sans MS" panose="030F0702030302020204" pitchFamily="66" charset="0"/>
            </a:endParaRPr>
          </a:p>
          <a:p>
            <a:pPr algn="ctr"/>
            <a:r>
              <a:rPr lang="es-VE" sz="2000" dirty="0" smtClean="0">
                <a:latin typeface="Comic Sans MS" panose="030F0702030302020204" pitchFamily="66" charset="0"/>
              </a:rPr>
              <a:t>“</a:t>
            </a:r>
            <a:r>
              <a:rPr lang="es-VE" sz="2000" dirty="0" err="1" smtClean="0">
                <a:latin typeface="Comic Sans MS" panose="030F0702030302020204" pitchFamily="66" charset="0"/>
              </a:rPr>
              <a:t>leaky</a:t>
            </a:r>
            <a:r>
              <a:rPr lang="es-VE" sz="2000" dirty="0" smtClean="0">
                <a:latin typeface="Comic Sans MS" panose="030F0702030302020204" pitchFamily="66" charset="0"/>
              </a:rPr>
              <a:t> </a:t>
            </a:r>
            <a:r>
              <a:rPr lang="es-VE" sz="2000" dirty="0" err="1" smtClean="0">
                <a:latin typeface="Comic Sans MS" panose="030F0702030302020204" pitchFamily="66" charset="0"/>
              </a:rPr>
              <a:t>gut</a:t>
            </a:r>
            <a:r>
              <a:rPr lang="es-VE" sz="2000" dirty="0" smtClean="0">
                <a:latin typeface="Comic Sans MS" panose="030F0702030302020204" pitchFamily="66" charset="0"/>
              </a:rPr>
              <a:t>”</a:t>
            </a:r>
            <a:endParaRPr lang="es-VE" sz="2000" dirty="0">
              <a:latin typeface="Comic Sans MS" panose="030F0702030302020204" pitchFamily="66" charset="0"/>
            </a:endParaRPr>
          </a:p>
        </p:txBody>
      </p:sp>
      <p:sp>
        <p:nvSpPr>
          <p:cNvPr id="9" name="Rectángulo 8"/>
          <p:cNvSpPr/>
          <p:nvPr/>
        </p:nvSpPr>
        <p:spPr>
          <a:xfrm>
            <a:off x="3779912" y="1268760"/>
            <a:ext cx="2160240"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3821474" y="1348213"/>
            <a:ext cx="750526" cy="369332"/>
          </a:xfrm>
          <a:prstGeom prst="rect">
            <a:avLst/>
          </a:prstGeom>
          <a:solidFill>
            <a:schemeClr val="bg2">
              <a:lumMod val="75000"/>
            </a:schemeClr>
          </a:solidFill>
        </p:spPr>
        <p:txBody>
          <a:bodyPr wrap="none" rtlCol="0">
            <a:spAutoFit/>
          </a:bodyPr>
          <a:lstStyle/>
          <a:p>
            <a:r>
              <a:rPr lang="es-VE" dirty="0" smtClean="0">
                <a:latin typeface="Comic Sans MS" panose="030F0702030302020204" pitchFamily="66" charset="0"/>
              </a:rPr>
              <a:t>Colon</a:t>
            </a:r>
            <a:endParaRPr lang="es-VE" dirty="0">
              <a:latin typeface="Comic Sans MS" panose="030F0702030302020204" pitchFamily="66" charset="0"/>
            </a:endParaRPr>
          </a:p>
        </p:txBody>
      </p:sp>
      <p:sp>
        <p:nvSpPr>
          <p:cNvPr id="11" name="CuadroTexto 10"/>
          <p:cNvSpPr txBox="1"/>
          <p:nvPr/>
        </p:nvSpPr>
        <p:spPr>
          <a:xfrm>
            <a:off x="4913376" y="1380297"/>
            <a:ext cx="1782860" cy="369332"/>
          </a:xfrm>
          <a:prstGeom prst="rect">
            <a:avLst/>
          </a:prstGeom>
          <a:solidFill>
            <a:srgbClr val="FF9B9B"/>
          </a:solidFill>
        </p:spPr>
        <p:txBody>
          <a:bodyPr wrap="none" rtlCol="0">
            <a:spAutoFit/>
          </a:bodyPr>
          <a:lstStyle/>
          <a:p>
            <a:r>
              <a:rPr lang="es-VE" dirty="0" smtClean="0">
                <a:latin typeface="Comic Sans MS" panose="030F0702030302020204" pitchFamily="66" charset="0"/>
              </a:rPr>
              <a:t>Vaso sanguíneo</a:t>
            </a:r>
            <a:endParaRPr lang="es-VE" dirty="0">
              <a:latin typeface="Comic Sans MS" panose="030F0702030302020204" pitchFamily="66" charset="0"/>
            </a:endParaRPr>
          </a:p>
        </p:txBody>
      </p:sp>
      <p:sp>
        <p:nvSpPr>
          <p:cNvPr id="12" name="Rectángulo 11"/>
          <p:cNvSpPr/>
          <p:nvPr/>
        </p:nvSpPr>
        <p:spPr>
          <a:xfrm>
            <a:off x="1187624" y="620689"/>
            <a:ext cx="1800200" cy="2880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CuadroTexto 12"/>
          <p:cNvSpPr txBox="1"/>
          <p:nvPr/>
        </p:nvSpPr>
        <p:spPr>
          <a:xfrm>
            <a:off x="1688991" y="190478"/>
            <a:ext cx="1218603" cy="646331"/>
          </a:xfrm>
          <a:prstGeom prst="rect">
            <a:avLst/>
          </a:prstGeom>
          <a:solidFill>
            <a:schemeClr val="bg1"/>
          </a:solidFill>
        </p:spPr>
        <p:txBody>
          <a:bodyPr wrap="none" rtlCol="0">
            <a:spAutoFit/>
          </a:bodyPr>
          <a:lstStyle/>
          <a:p>
            <a:r>
              <a:rPr lang="es-VE" b="1" dirty="0" smtClean="0">
                <a:latin typeface="Comic Sans MS" panose="030F0702030302020204" pitchFamily="66" charset="0"/>
              </a:rPr>
              <a:t>Bacteria </a:t>
            </a:r>
          </a:p>
          <a:p>
            <a:r>
              <a:rPr lang="es-VE" b="1" dirty="0" smtClean="0">
                <a:latin typeface="Comic Sans MS" panose="030F0702030302020204" pitchFamily="66" charset="0"/>
              </a:rPr>
              <a:t>Gram -</a:t>
            </a:r>
            <a:endParaRPr lang="es-VE" b="1" dirty="0">
              <a:latin typeface="Comic Sans MS" panose="030F0702030302020204" pitchFamily="66" charset="0"/>
            </a:endParaRPr>
          </a:p>
        </p:txBody>
      </p:sp>
      <p:sp>
        <p:nvSpPr>
          <p:cNvPr id="14" name="Rectángulo 13"/>
          <p:cNvSpPr/>
          <p:nvPr/>
        </p:nvSpPr>
        <p:spPr>
          <a:xfrm>
            <a:off x="792087" y="1588169"/>
            <a:ext cx="2736304" cy="472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957817" y="1513756"/>
            <a:ext cx="950901" cy="369332"/>
          </a:xfrm>
          <a:prstGeom prst="rect">
            <a:avLst/>
          </a:prstGeom>
          <a:solidFill>
            <a:schemeClr val="bg1"/>
          </a:solidFill>
        </p:spPr>
        <p:txBody>
          <a:bodyPr wrap="none" rtlCol="0">
            <a:spAutoFit/>
          </a:bodyPr>
          <a:lstStyle/>
          <a:p>
            <a:r>
              <a:rPr lang="es-VE" b="1" dirty="0" smtClean="0">
                <a:latin typeface="Comic Sans MS" panose="030F0702030302020204" pitchFamily="66" charset="0"/>
              </a:rPr>
              <a:t>Flagelo</a:t>
            </a:r>
            <a:endParaRPr lang="es-VE" b="1" dirty="0">
              <a:latin typeface="Comic Sans MS" panose="030F0702030302020204" pitchFamily="66" charset="0"/>
            </a:endParaRPr>
          </a:p>
        </p:txBody>
      </p:sp>
      <p:sp>
        <p:nvSpPr>
          <p:cNvPr id="16" name="Rectángulo 15"/>
          <p:cNvSpPr/>
          <p:nvPr/>
        </p:nvSpPr>
        <p:spPr>
          <a:xfrm>
            <a:off x="2160239" y="1412776"/>
            <a:ext cx="1187625" cy="232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CuadroTexto 17"/>
          <p:cNvSpPr txBox="1"/>
          <p:nvPr/>
        </p:nvSpPr>
        <p:spPr>
          <a:xfrm>
            <a:off x="1921464" y="1470777"/>
            <a:ext cx="1334020" cy="738664"/>
          </a:xfrm>
          <a:prstGeom prst="rect">
            <a:avLst/>
          </a:prstGeom>
          <a:solidFill>
            <a:schemeClr val="bg1"/>
          </a:solidFill>
        </p:spPr>
        <p:txBody>
          <a:bodyPr wrap="none" rtlCol="0">
            <a:spAutoFit/>
          </a:bodyPr>
          <a:lstStyle/>
          <a:p>
            <a:pPr algn="ctr"/>
            <a:r>
              <a:rPr lang="es-VE" sz="1400" dirty="0" smtClean="0">
                <a:latin typeface="Comic Sans MS" panose="030F0702030302020204" pitchFamily="66" charset="0"/>
              </a:rPr>
              <a:t>Lípidos </a:t>
            </a:r>
          </a:p>
          <a:p>
            <a:pPr algn="ctr"/>
            <a:r>
              <a:rPr lang="es-VE" sz="1400" dirty="0" smtClean="0">
                <a:latin typeface="Comic Sans MS" panose="030F0702030302020204" pitchFamily="66" charset="0"/>
              </a:rPr>
              <a:t>Estructurales</a:t>
            </a:r>
          </a:p>
          <a:p>
            <a:pPr algn="ctr"/>
            <a:r>
              <a:rPr lang="es-VE" sz="1400" b="1" dirty="0" smtClean="0">
                <a:latin typeface="Comic Sans MS" panose="030F0702030302020204" pitchFamily="66" charset="0"/>
              </a:rPr>
              <a:t>LPS</a:t>
            </a:r>
            <a:endParaRPr lang="es-VE" sz="1400" b="1" dirty="0">
              <a:latin typeface="Comic Sans MS" panose="030F0702030302020204" pitchFamily="66" charset="0"/>
            </a:endParaRPr>
          </a:p>
        </p:txBody>
      </p:sp>
      <p:sp>
        <p:nvSpPr>
          <p:cNvPr id="23" name="Rectángulo 22"/>
          <p:cNvSpPr/>
          <p:nvPr/>
        </p:nvSpPr>
        <p:spPr>
          <a:xfrm>
            <a:off x="5220072" y="3573016"/>
            <a:ext cx="1081049"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CuadroTexto 23"/>
          <p:cNvSpPr txBox="1"/>
          <p:nvPr/>
        </p:nvSpPr>
        <p:spPr>
          <a:xfrm>
            <a:off x="6004716" y="3751283"/>
            <a:ext cx="1771639" cy="369332"/>
          </a:xfrm>
          <a:prstGeom prst="rect">
            <a:avLst/>
          </a:prstGeom>
          <a:solidFill>
            <a:srgbClr val="FF9B9B"/>
          </a:solidFill>
        </p:spPr>
        <p:txBody>
          <a:bodyPr wrap="none" rtlCol="0">
            <a:spAutoFit/>
          </a:bodyPr>
          <a:lstStyle/>
          <a:p>
            <a:r>
              <a:rPr lang="es-VE" dirty="0" smtClean="0">
                <a:latin typeface="Comic Sans MS" panose="030F0702030302020204" pitchFamily="66" charset="0"/>
              </a:rPr>
              <a:t>Quilomicrones</a:t>
            </a:r>
            <a:endParaRPr lang="es-VE" dirty="0">
              <a:latin typeface="Comic Sans MS" panose="030F0702030302020204" pitchFamily="66" charset="0"/>
            </a:endParaRPr>
          </a:p>
        </p:txBody>
      </p:sp>
      <p:cxnSp>
        <p:nvCxnSpPr>
          <p:cNvPr id="20" name="Conector recto 19"/>
          <p:cNvCxnSpPr/>
          <p:nvPr/>
        </p:nvCxnSpPr>
        <p:spPr>
          <a:xfrm flipV="1">
            <a:off x="1187624" y="3608106"/>
            <a:ext cx="6588731" cy="20330"/>
          </a:xfrm>
          <a:prstGeom prst="line">
            <a:avLst/>
          </a:prstGeom>
          <a:ln w="57150">
            <a:solidFill>
              <a:srgbClr val="0047D6"/>
            </a:solidFill>
            <a:prstDash val="dash"/>
          </a:ln>
        </p:spPr>
        <p:style>
          <a:lnRef idx="1">
            <a:schemeClr val="accent1"/>
          </a:lnRef>
          <a:fillRef idx="0">
            <a:schemeClr val="accent1"/>
          </a:fillRef>
          <a:effectRef idx="0">
            <a:schemeClr val="accent1"/>
          </a:effectRef>
          <a:fontRef idx="minor">
            <a:schemeClr val="tx1"/>
          </a:fontRef>
        </p:style>
      </p:cxnSp>
      <p:sp>
        <p:nvSpPr>
          <p:cNvPr id="21" name="6 CuadroTexto"/>
          <p:cNvSpPr txBox="1"/>
          <p:nvPr/>
        </p:nvSpPr>
        <p:spPr>
          <a:xfrm>
            <a:off x="108070" y="12550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22" name="4 CuadroTexto"/>
          <p:cNvSpPr txBox="1"/>
          <p:nvPr/>
        </p:nvSpPr>
        <p:spPr>
          <a:xfrm>
            <a:off x="134130" y="524934"/>
            <a:ext cx="1122814"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a:t>
            </a:r>
            <a:r>
              <a:rPr lang="es-VE" sz="1400" dirty="0" smtClean="0">
                <a:latin typeface="Comic Sans MS" pitchFamily="66" charset="0"/>
              </a:rPr>
              <a:t> </a:t>
            </a:r>
          </a:p>
        </p:txBody>
      </p:sp>
    </p:spTree>
    <p:extLst>
      <p:ext uri="{BB962C8B-B14F-4D97-AF65-F5344CB8AC3E}">
        <p14:creationId xmlns:p14="http://schemas.microsoft.com/office/powerpoint/2010/main" val="415040008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367074" y="5960313"/>
            <a:ext cx="6552727" cy="276999"/>
          </a:xfrm>
          <a:prstGeom prst="rect">
            <a:avLst/>
          </a:prstGeom>
        </p:spPr>
        <p:txBody>
          <a:bodyPr wrap="square">
            <a:spAutoFit/>
          </a:bodyPr>
          <a:lstStyle/>
          <a:p>
            <a:r>
              <a:rPr lang="es-VE" sz="1200" dirty="0">
                <a:latin typeface="Times New Roman" panose="02020603050405020304" pitchFamily="18" charset="0"/>
                <a:cs typeface="Times New Roman" panose="02020603050405020304" pitchFamily="18" charset="0"/>
              </a:rPr>
              <a:t>http://www.mdpi.com/ijerph/ijerph-12-00162/article_deploy/html/images/ijerph-12-00162-g001.png</a:t>
            </a:r>
          </a:p>
        </p:txBody>
      </p:sp>
      <p:sp>
        <p:nvSpPr>
          <p:cNvPr id="6" name="7 CuadroTexto"/>
          <p:cNvSpPr txBox="1"/>
          <p:nvPr/>
        </p:nvSpPr>
        <p:spPr>
          <a:xfrm>
            <a:off x="6311639" y="6453336"/>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2017</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2" name="CuadroTexto 1"/>
          <p:cNvSpPr txBox="1"/>
          <p:nvPr/>
        </p:nvSpPr>
        <p:spPr>
          <a:xfrm>
            <a:off x="526791" y="3296943"/>
            <a:ext cx="1835759" cy="830997"/>
          </a:xfrm>
          <a:prstGeom prst="rect">
            <a:avLst/>
          </a:prstGeom>
          <a:solidFill>
            <a:srgbClr val="FFC000"/>
          </a:solidFill>
          <a:ln w="38100">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Microbiota </a:t>
            </a:r>
          </a:p>
          <a:p>
            <a:pPr algn="ctr"/>
            <a:r>
              <a:rPr lang="es-VE" sz="2400" dirty="0" smtClean="0">
                <a:latin typeface="Comic Sans MS" panose="030F0702030302020204" pitchFamily="66" charset="0"/>
              </a:rPr>
              <a:t>alterado</a:t>
            </a:r>
            <a:endParaRPr lang="es-VE" sz="2400" dirty="0">
              <a:latin typeface="Comic Sans MS" panose="030F0702030302020204" pitchFamily="66" charset="0"/>
            </a:endParaRPr>
          </a:p>
        </p:txBody>
      </p:sp>
      <p:sp>
        <p:nvSpPr>
          <p:cNvPr id="7" name="CuadroTexto 6"/>
          <p:cNvSpPr txBox="1"/>
          <p:nvPr/>
        </p:nvSpPr>
        <p:spPr>
          <a:xfrm>
            <a:off x="5191522" y="1783641"/>
            <a:ext cx="3206327" cy="707886"/>
          </a:xfrm>
          <a:prstGeom prst="rect">
            <a:avLst/>
          </a:prstGeom>
          <a:solidFill>
            <a:srgbClr val="FFC000"/>
          </a:solidFill>
        </p:spPr>
        <p:txBody>
          <a:bodyPr wrap="none" rtlCol="0">
            <a:spAutoFit/>
          </a:bodyPr>
          <a:lstStyle/>
          <a:p>
            <a:r>
              <a:rPr lang="es-VE" sz="2000" dirty="0" err="1" smtClean="0">
                <a:latin typeface="Comic Sans MS" panose="030F0702030302020204" pitchFamily="66" charset="0"/>
              </a:rPr>
              <a:t>Lipogénesis</a:t>
            </a:r>
            <a:endParaRPr lang="es-VE" sz="2000" dirty="0" smtClean="0">
              <a:latin typeface="Comic Sans MS" panose="030F0702030302020204" pitchFamily="66" charset="0"/>
            </a:endParaRPr>
          </a:p>
          <a:p>
            <a:r>
              <a:rPr lang="es-VE" sz="2000" dirty="0" smtClean="0">
                <a:latin typeface="Comic Sans MS" panose="030F0702030302020204" pitchFamily="66" charset="0"/>
              </a:rPr>
              <a:t>Almacenamiento de grasa</a:t>
            </a:r>
            <a:endParaRPr lang="es-VE" sz="2000" dirty="0">
              <a:latin typeface="Comic Sans MS" panose="030F0702030302020204" pitchFamily="66" charset="0"/>
            </a:endParaRPr>
          </a:p>
        </p:txBody>
      </p:sp>
      <p:sp>
        <p:nvSpPr>
          <p:cNvPr id="8" name="CuadroTexto 7"/>
          <p:cNvSpPr txBox="1"/>
          <p:nvPr/>
        </p:nvSpPr>
        <p:spPr>
          <a:xfrm>
            <a:off x="5182097" y="2764245"/>
            <a:ext cx="3206327" cy="707886"/>
          </a:xfrm>
          <a:prstGeom prst="rect">
            <a:avLst/>
          </a:prstGeom>
          <a:solidFill>
            <a:srgbClr val="FFC000"/>
          </a:solidFill>
        </p:spPr>
        <p:txBody>
          <a:bodyPr wrap="none" rtlCol="0">
            <a:spAutoFit/>
          </a:bodyPr>
          <a:lstStyle/>
          <a:p>
            <a:r>
              <a:rPr lang="es-VE" sz="2000" dirty="0" err="1" smtClean="0">
                <a:latin typeface="Comic Sans MS" panose="030F0702030302020204" pitchFamily="66" charset="0"/>
              </a:rPr>
              <a:t>Lipoprotein</a:t>
            </a:r>
            <a:r>
              <a:rPr lang="es-VE" sz="2000" dirty="0" smtClean="0">
                <a:latin typeface="Comic Sans MS" panose="030F0702030302020204" pitchFamily="66" charset="0"/>
              </a:rPr>
              <a:t> Lipasa (</a:t>
            </a:r>
            <a:r>
              <a:rPr lang="es-VE" sz="2000" dirty="0" err="1" smtClean="0">
                <a:latin typeface="Comic Sans MS" panose="030F0702030302020204" pitchFamily="66" charset="0"/>
              </a:rPr>
              <a:t>Lpl</a:t>
            </a:r>
            <a:r>
              <a:rPr lang="es-VE" sz="2000" dirty="0" smtClean="0">
                <a:latin typeface="Comic Sans MS" panose="030F0702030302020204" pitchFamily="66" charset="0"/>
              </a:rPr>
              <a:t>)</a:t>
            </a:r>
          </a:p>
          <a:p>
            <a:r>
              <a:rPr lang="es-VE" sz="2000" dirty="0" smtClean="0">
                <a:latin typeface="Comic Sans MS" panose="030F0702030302020204" pitchFamily="66" charset="0"/>
              </a:rPr>
              <a:t>Almacenamiento de grasa</a:t>
            </a:r>
            <a:endParaRPr lang="es-VE" sz="2000" dirty="0">
              <a:latin typeface="Comic Sans MS" panose="030F0702030302020204" pitchFamily="66" charset="0"/>
            </a:endParaRPr>
          </a:p>
        </p:txBody>
      </p:sp>
      <p:sp>
        <p:nvSpPr>
          <p:cNvPr id="11" name="CuadroTexto 10"/>
          <p:cNvSpPr txBox="1"/>
          <p:nvPr/>
        </p:nvSpPr>
        <p:spPr>
          <a:xfrm>
            <a:off x="6115037" y="3834996"/>
            <a:ext cx="2369559" cy="646331"/>
          </a:xfrm>
          <a:prstGeom prst="rect">
            <a:avLst/>
          </a:prstGeom>
          <a:noFill/>
        </p:spPr>
        <p:txBody>
          <a:bodyPr wrap="none" rtlCol="0">
            <a:spAutoFit/>
          </a:bodyPr>
          <a:lstStyle/>
          <a:p>
            <a:r>
              <a:rPr lang="es-VE" b="1" dirty="0" smtClean="0">
                <a:latin typeface="Comic Sans MS" panose="030F0702030302020204" pitchFamily="66" charset="0"/>
              </a:rPr>
              <a:t>CK </a:t>
            </a:r>
            <a:r>
              <a:rPr lang="es-VE" b="1" dirty="0" err="1" smtClean="0">
                <a:latin typeface="Comic Sans MS" panose="030F0702030302020204" pitchFamily="66" charset="0"/>
              </a:rPr>
              <a:t>proinflamatorias</a:t>
            </a:r>
            <a:endParaRPr lang="es-VE" b="1" dirty="0" smtClean="0">
              <a:latin typeface="Comic Sans MS" panose="030F0702030302020204" pitchFamily="66" charset="0"/>
            </a:endParaRPr>
          </a:p>
          <a:p>
            <a:r>
              <a:rPr lang="es-VE" dirty="0" err="1" smtClean="0">
                <a:latin typeface="Comic Sans MS" panose="030F0702030302020204" pitchFamily="66" charset="0"/>
              </a:rPr>
              <a:t>eCB</a:t>
            </a:r>
            <a:endParaRPr lang="es-VE" dirty="0">
              <a:latin typeface="Comic Sans MS" panose="030F0702030302020204" pitchFamily="66" charset="0"/>
            </a:endParaRPr>
          </a:p>
        </p:txBody>
      </p:sp>
      <p:sp>
        <p:nvSpPr>
          <p:cNvPr id="12" name="CuadroTexto 11"/>
          <p:cNvSpPr txBox="1"/>
          <p:nvPr/>
        </p:nvSpPr>
        <p:spPr>
          <a:xfrm>
            <a:off x="7128559" y="4162900"/>
            <a:ext cx="1582484" cy="369332"/>
          </a:xfrm>
          <a:prstGeom prst="rect">
            <a:avLst/>
          </a:prstGeom>
          <a:solidFill>
            <a:srgbClr val="FFC000"/>
          </a:solidFill>
        </p:spPr>
        <p:txBody>
          <a:bodyPr wrap="none" rtlCol="0">
            <a:spAutoFit/>
          </a:bodyPr>
          <a:lstStyle/>
          <a:p>
            <a:r>
              <a:rPr lang="es-VE" dirty="0" err="1" smtClean="0">
                <a:latin typeface="Comic Sans MS" panose="030F0702030302020204" pitchFamily="66" charset="0"/>
              </a:rPr>
              <a:t>Adipogénesis</a:t>
            </a:r>
            <a:endParaRPr lang="es-VE" dirty="0">
              <a:latin typeface="Comic Sans MS" panose="030F0702030302020204" pitchFamily="66" charset="0"/>
            </a:endParaRPr>
          </a:p>
        </p:txBody>
      </p:sp>
      <p:sp>
        <p:nvSpPr>
          <p:cNvPr id="13" name="CuadroTexto 12"/>
          <p:cNvSpPr txBox="1"/>
          <p:nvPr/>
        </p:nvSpPr>
        <p:spPr>
          <a:xfrm>
            <a:off x="7237988" y="4952470"/>
            <a:ext cx="1582484" cy="369332"/>
          </a:xfrm>
          <a:prstGeom prst="rect">
            <a:avLst/>
          </a:prstGeom>
          <a:solidFill>
            <a:srgbClr val="FFC000"/>
          </a:solidFill>
        </p:spPr>
        <p:txBody>
          <a:bodyPr wrap="none" rtlCol="0">
            <a:spAutoFit/>
          </a:bodyPr>
          <a:lstStyle/>
          <a:p>
            <a:r>
              <a:rPr lang="es-VE" dirty="0" err="1" smtClean="0">
                <a:latin typeface="Comic Sans MS" panose="030F0702030302020204" pitchFamily="66" charset="0"/>
              </a:rPr>
              <a:t>Adipogénesis</a:t>
            </a:r>
            <a:endParaRPr lang="es-VE" dirty="0">
              <a:latin typeface="Comic Sans MS" panose="030F0702030302020204" pitchFamily="66" charset="0"/>
            </a:endParaRPr>
          </a:p>
        </p:txBody>
      </p:sp>
      <p:sp>
        <p:nvSpPr>
          <p:cNvPr id="3" name="Rectángulo 2"/>
          <p:cNvSpPr/>
          <p:nvPr/>
        </p:nvSpPr>
        <p:spPr>
          <a:xfrm>
            <a:off x="2394666" y="1725692"/>
            <a:ext cx="1008112" cy="7319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CuadroTexto 13"/>
          <p:cNvSpPr txBox="1"/>
          <p:nvPr/>
        </p:nvSpPr>
        <p:spPr>
          <a:xfrm>
            <a:off x="3278138" y="1945262"/>
            <a:ext cx="859531" cy="400110"/>
          </a:xfrm>
          <a:prstGeom prst="rect">
            <a:avLst/>
          </a:prstGeom>
          <a:noFill/>
        </p:spPr>
        <p:txBody>
          <a:bodyPr wrap="none" rtlCol="0">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SCFA</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15" name="CuadroTexto 14"/>
          <p:cNvSpPr txBox="1"/>
          <p:nvPr/>
        </p:nvSpPr>
        <p:spPr>
          <a:xfrm>
            <a:off x="3237857" y="2794950"/>
            <a:ext cx="822661" cy="400110"/>
          </a:xfrm>
          <a:prstGeom prst="rect">
            <a:avLst/>
          </a:prstGeom>
          <a:noFill/>
        </p:spPr>
        <p:txBody>
          <a:bodyPr wrap="none" rtlCol="0">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FIAF</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16" name="CuadroTexto 15"/>
          <p:cNvSpPr txBox="1"/>
          <p:nvPr/>
        </p:nvSpPr>
        <p:spPr>
          <a:xfrm>
            <a:off x="3133822" y="3873682"/>
            <a:ext cx="1853392" cy="707886"/>
          </a:xfrm>
          <a:prstGeom prst="rect">
            <a:avLst/>
          </a:prstGeom>
          <a:noFill/>
        </p:spPr>
        <p:txBody>
          <a:bodyPr wrap="none" rtlCol="0">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Permeabilidad</a:t>
            </a:r>
          </a:p>
          <a:p>
            <a:r>
              <a:rPr lang="es-VE" sz="2000" dirty="0" smtClean="0">
                <a:effectLst>
                  <a:outerShdw blurRad="38100" dist="38100" dir="2700000" algn="tl">
                    <a:srgbClr val="000000">
                      <a:alpha val="43137"/>
                    </a:srgbClr>
                  </a:outerShdw>
                </a:effectLst>
                <a:latin typeface="Comic Sans MS" panose="030F0702030302020204" pitchFamily="66" charset="0"/>
              </a:rPr>
              <a:t>Intestinal</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17" name="CuadroTexto 16"/>
          <p:cNvSpPr txBox="1"/>
          <p:nvPr/>
        </p:nvSpPr>
        <p:spPr>
          <a:xfrm>
            <a:off x="3133822" y="4971223"/>
            <a:ext cx="888385" cy="400110"/>
          </a:xfrm>
          <a:prstGeom prst="rect">
            <a:avLst/>
          </a:prstGeom>
          <a:noFill/>
        </p:spPr>
        <p:txBody>
          <a:bodyPr wrap="none" rtlCol="0">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AMPK</a:t>
            </a:r>
            <a:endParaRPr lang="es-VE" sz="2000" dirty="0">
              <a:effectLst>
                <a:outerShdw blurRad="38100" dist="38100" dir="2700000" algn="tl">
                  <a:srgbClr val="000000">
                    <a:alpha val="43137"/>
                  </a:srgbClr>
                </a:outerShdw>
              </a:effectLst>
              <a:latin typeface="Comic Sans MS" panose="030F0702030302020204" pitchFamily="66" charset="0"/>
            </a:endParaRPr>
          </a:p>
        </p:txBody>
      </p:sp>
      <p:cxnSp>
        <p:nvCxnSpPr>
          <p:cNvPr id="19" name="Conector recto de flecha 18"/>
          <p:cNvCxnSpPr/>
          <p:nvPr/>
        </p:nvCxnSpPr>
        <p:spPr>
          <a:xfrm flipV="1">
            <a:off x="3115904" y="1786839"/>
            <a:ext cx="0" cy="68657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a:off x="3072526" y="2794950"/>
            <a:ext cx="0" cy="50020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flipH="1" flipV="1">
            <a:off x="3037035" y="3887611"/>
            <a:ext cx="21756" cy="56352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p:cNvCxnSpPr/>
          <p:nvPr/>
        </p:nvCxnSpPr>
        <p:spPr>
          <a:xfrm>
            <a:off x="3058791" y="4887035"/>
            <a:ext cx="0" cy="50020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ector recto 24"/>
          <p:cNvCxnSpPr/>
          <p:nvPr/>
        </p:nvCxnSpPr>
        <p:spPr>
          <a:xfrm>
            <a:off x="2699792" y="1666991"/>
            <a:ext cx="0" cy="381447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7" name="Conector recto 26"/>
          <p:cNvCxnSpPr/>
          <p:nvPr/>
        </p:nvCxnSpPr>
        <p:spPr>
          <a:xfrm>
            <a:off x="5060340" y="1666991"/>
            <a:ext cx="0" cy="795081"/>
          </a:xfrm>
          <a:prstGeom prst="line">
            <a:avLst/>
          </a:prstGeom>
          <a:ln w="57150">
            <a:solidFill>
              <a:srgbClr val="0047D6"/>
            </a:solidFill>
            <a:headEnd type="triangle" w="med" len="med"/>
            <a:tailEnd type="non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a:xfrm>
            <a:off x="5052382" y="2666895"/>
            <a:ext cx="0" cy="795081"/>
          </a:xfrm>
          <a:prstGeom prst="line">
            <a:avLst/>
          </a:prstGeom>
          <a:ln w="57150">
            <a:solidFill>
              <a:srgbClr val="0047D6"/>
            </a:solidFill>
            <a:headEnd type="triangle" w="med" len="med"/>
            <a:tailEnd type="non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a:xfrm>
            <a:off x="5052382" y="4643433"/>
            <a:ext cx="0" cy="795081"/>
          </a:xfrm>
          <a:prstGeom prst="line">
            <a:avLst/>
          </a:prstGeom>
          <a:ln w="57150">
            <a:solidFill>
              <a:srgbClr val="0047D6"/>
            </a:solidFill>
            <a:headEnd type="triangle" w="med" len="med"/>
            <a:tailEnd type="non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a:xfrm>
            <a:off x="5052382" y="3602220"/>
            <a:ext cx="0" cy="795081"/>
          </a:xfrm>
          <a:prstGeom prst="line">
            <a:avLst/>
          </a:prstGeom>
          <a:ln w="57150">
            <a:solidFill>
              <a:srgbClr val="0047D6"/>
            </a:solidFill>
            <a:headEnd type="triangle" w="med" len="med"/>
            <a:tailEnd type="non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7" name="Conector recto de flecha 36"/>
          <p:cNvCxnSpPr/>
          <p:nvPr/>
        </p:nvCxnSpPr>
        <p:spPr>
          <a:xfrm>
            <a:off x="5652120" y="4015311"/>
            <a:ext cx="508743" cy="0"/>
          </a:xfrm>
          <a:prstGeom prst="straightConnector1">
            <a:avLst/>
          </a:prstGeom>
          <a:ln w="28575">
            <a:solidFill>
              <a:srgbClr val="0047D6"/>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ector recto de flecha 37"/>
          <p:cNvCxnSpPr/>
          <p:nvPr/>
        </p:nvCxnSpPr>
        <p:spPr>
          <a:xfrm>
            <a:off x="6640481" y="4307118"/>
            <a:ext cx="508743" cy="0"/>
          </a:xfrm>
          <a:prstGeom prst="straightConnector1">
            <a:avLst/>
          </a:prstGeom>
          <a:ln w="28575">
            <a:solidFill>
              <a:srgbClr val="0047D6"/>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ector recto de flecha 38"/>
          <p:cNvCxnSpPr/>
          <p:nvPr/>
        </p:nvCxnSpPr>
        <p:spPr>
          <a:xfrm>
            <a:off x="6727553" y="5137136"/>
            <a:ext cx="508743" cy="0"/>
          </a:xfrm>
          <a:prstGeom prst="straightConnector1">
            <a:avLst/>
          </a:prstGeom>
          <a:ln w="28575">
            <a:solidFill>
              <a:srgbClr val="0047D6"/>
            </a:solidFill>
            <a:tailEnd type="triangle"/>
          </a:ln>
        </p:spPr>
        <p:style>
          <a:lnRef idx="1">
            <a:schemeClr val="accent1"/>
          </a:lnRef>
          <a:fillRef idx="0">
            <a:schemeClr val="accent1"/>
          </a:fillRef>
          <a:effectRef idx="0">
            <a:schemeClr val="accent1"/>
          </a:effectRef>
          <a:fontRef idx="minor">
            <a:schemeClr val="tx1"/>
          </a:fontRef>
        </p:style>
      </p:cxnSp>
      <p:sp>
        <p:nvSpPr>
          <p:cNvPr id="40" name="Triángulo isósceles 39"/>
          <p:cNvSpPr/>
          <p:nvPr/>
        </p:nvSpPr>
        <p:spPr>
          <a:xfrm rot="5400000" flipH="1">
            <a:off x="2665817" y="3544516"/>
            <a:ext cx="306426" cy="277277"/>
          </a:xfrm>
          <a:prstGeom prst="triangle">
            <a:avLst>
              <a:gd name="adj" fmla="val 424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CuadroTexto 8"/>
          <p:cNvSpPr txBox="1"/>
          <p:nvPr/>
        </p:nvSpPr>
        <p:spPr>
          <a:xfrm>
            <a:off x="5157623" y="3815256"/>
            <a:ext cx="636713" cy="400110"/>
          </a:xfrm>
          <a:prstGeom prst="rect">
            <a:avLst/>
          </a:prstGeom>
          <a:solidFill>
            <a:srgbClr val="FFC000"/>
          </a:solidFill>
        </p:spPr>
        <p:txBody>
          <a:bodyPr wrap="none" rtlCol="0">
            <a:spAutoFit/>
          </a:bodyPr>
          <a:lstStyle/>
          <a:p>
            <a:r>
              <a:rPr lang="es-VE" sz="2000" dirty="0" smtClean="0">
                <a:latin typeface="Comic Sans MS" panose="030F0702030302020204" pitchFamily="66" charset="0"/>
              </a:rPr>
              <a:t>LPS</a:t>
            </a:r>
            <a:endParaRPr lang="es-VE" sz="2000" dirty="0">
              <a:latin typeface="Comic Sans MS" panose="030F0702030302020204" pitchFamily="66" charset="0"/>
            </a:endParaRPr>
          </a:p>
        </p:txBody>
      </p:sp>
      <p:sp>
        <p:nvSpPr>
          <p:cNvPr id="10" name="CuadroTexto 9"/>
          <p:cNvSpPr txBox="1"/>
          <p:nvPr/>
        </p:nvSpPr>
        <p:spPr>
          <a:xfrm>
            <a:off x="5156430" y="4758546"/>
            <a:ext cx="1838965" cy="707886"/>
          </a:xfrm>
          <a:prstGeom prst="rect">
            <a:avLst/>
          </a:prstGeom>
          <a:solidFill>
            <a:srgbClr val="FFC000"/>
          </a:solidFill>
        </p:spPr>
        <p:txBody>
          <a:bodyPr wrap="none" rtlCol="0">
            <a:spAutoFit/>
          </a:bodyPr>
          <a:lstStyle/>
          <a:p>
            <a:r>
              <a:rPr lang="es-VE" sz="2000" dirty="0" smtClean="0">
                <a:latin typeface="Comic Sans MS" panose="030F0702030302020204" pitchFamily="66" charset="0"/>
              </a:rPr>
              <a:t>Oxidación</a:t>
            </a:r>
          </a:p>
          <a:p>
            <a:r>
              <a:rPr lang="es-VE" sz="2000" dirty="0" smtClean="0">
                <a:latin typeface="Comic Sans MS" panose="030F0702030302020204" pitchFamily="66" charset="0"/>
              </a:rPr>
              <a:t>Ácidos grasos</a:t>
            </a:r>
            <a:endParaRPr lang="es-VE" sz="2000" dirty="0">
              <a:latin typeface="Comic Sans MS" panose="030F0702030302020204" pitchFamily="66" charset="0"/>
            </a:endParaRPr>
          </a:p>
        </p:txBody>
      </p:sp>
      <p:sp>
        <p:nvSpPr>
          <p:cNvPr id="30" name="Rectángulo 29"/>
          <p:cNvSpPr/>
          <p:nvPr/>
        </p:nvSpPr>
        <p:spPr>
          <a:xfrm>
            <a:off x="2635225" y="406132"/>
            <a:ext cx="5092164" cy="830997"/>
          </a:xfrm>
          <a:prstGeom prst="rect">
            <a:avLst/>
          </a:prstGeom>
          <a:solidFill>
            <a:schemeClr val="accent6">
              <a:lumMod val="60000"/>
              <a:lumOff val="40000"/>
            </a:schemeClr>
          </a:solidFill>
          <a:ln w="38100">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sz="2400" dirty="0" err="1" smtClean="0">
                <a:latin typeface="Comic Sans MS" panose="030F0702030302020204" pitchFamily="66" charset="0"/>
              </a:rPr>
              <a:t>Efecto</a:t>
            </a:r>
            <a:r>
              <a:rPr lang="en-US" sz="2400" dirty="0" smtClean="0">
                <a:latin typeface="Comic Sans MS" panose="030F0702030302020204" pitchFamily="66" charset="0"/>
              </a:rPr>
              <a:t> del Microbiota Intestinal </a:t>
            </a:r>
          </a:p>
          <a:p>
            <a:pPr algn="ctr"/>
            <a:r>
              <a:rPr lang="en-US" sz="2400" dirty="0" smtClean="0">
                <a:latin typeface="Comic Sans MS" panose="030F0702030302020204" pitchFamily="66" charset="0"/>
              </a:rPr>
              <a:t>en </a:t>
            </a:r>
            <a:r>
              <a:rPr lang="en-US" sz="2400" dirty="0">
                <a:latin typeface="Comic Sans MS" panose="030F0702030302020204" pitchFamily="66" charset="0"/>
              </a:rPr>
              <a:t>la </a:t>
            </a:r>
            <a:r>
              <a:rPr lang="en-US" sz="2400" dirty="0" err="1" smtClean="0">
                <a:latin typeface="Comic Sans MS" panose="030F0702030302020204" pitchFamily="66" charset="0"/>
              </a:rPr>
              <a:t>salud</a:t>
            </a:r>
            <a:r>
              <a:rPr lang="en-US" sz="2400" dirty="0" smtClean="0">
                <a:latin typeface="Comic Sans MS" panose="030F0702030302020204" pitchFamily="66" charset="0"/>
              </a:rPr>
              <a:t> </a:t>
            </a:r>
            <a:r>
              <a:rPr lang="en-US" sz="2400" dirty="0">
                <a:latin typeface="Comic Sans MS" panose="030F0702030302020204" pitchFamily="66" charset="0"/>
              </a:rPr>
              <a:t>del </a:t>
            </a:r>
            <a:r>
              <a:rPr lang="en-US" sz="2400" dirty="0" err="1" smtClean="0">
                <a:latin typeface="Comic Sans MS" panose="030F0702030302020204" pitchFamily="66" charset="0"/>
              </a:rPr>
              <a:t>hospedero</a:t>
            </a:r>
            <a:endParaRPr lang="en-US" sz="2400" dirty="0">
              <a:latin typeface="Comic Sans MS" panose="030F0702030302020204" pitchFamily="66" charset="0"/>
            </a:endParaRPr>
          </a:p>
        </p:txBody>
      </p:sp>
      <p:sp>
        <p:nvSpPr>
          <p:cNvPr id="32" name="6 CuadroTexto"/>
          <p:cNvSpPr txBox="1"/>
          <p:nvPr/>
        </p:nvSpPr>
        <p:spPr>
          <a:xfrm>
            <a:off x="179512" y="194156"/>
            <a:ext cx="449162"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IIB</a:t>
            </a:r>
            <a:endParaRPr lang="es-VE" sz="1200" dirty="0">
              <a:solidFill>
                <a:prstClr val="white"/>
              </a:solidFill>
              <a:latin typeface="Comic Sans MS" pitchFamily="66" charset="0"/>
            </a:endParaRPr>
          </a:p>
        </p:txBody>
      </p:sp>
      <p:sp>
        <p:nvSpPr>
          <p:cNvPr id="33" name="4 CuadroTexto"/>
          <p:cNvSpPr txBox="1"/>
          <p:nvPr/>
        </p:nvSpPr>
        <p:spPr>
          <a:xfrm>
            <a:off x="179512" y="531286"/>
            <a:ext cx="1372146"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200" dirty="0" smtClean="0">
                <a:effectLst>
                  <a:outerShdw blurRad="38100" dist="38100" dir="2700000" algn="tl">
                    <a:srgbClr val="000000">
                      <a:alpha val="43137"/>
                    </a:srgbClr>
                  </a:outerShdw>
                </a:effectLst>
                <a:latin typeface="Comic Sans MS" pitchFamily="66" charset="0"/>
              </a:rPr>
              <a:t>Microbiota y </a:t>
            </a:r>
          </a:p>
          <a:p>
            <a:r>
              <a:rPr lang="es-VE" sz="1200" dirty="0" err="1" smtClean="0">
                <a:effectLst>
                  <a:outerShdw blurRad="38100" dist="38100" dir="2700000" algn="tl">
                    <a:srgbClr val="000000">
                      <a:alpha val="43137"/>
                    </a:srgbClr>
                  </a:outerShdw>
                </a:effectLst>
                <a:latin typeface="Comic Sans MS" pitchFamily="66" charset="0"/>
              </a:rPr>
              <a:t>Enf</a:t>
            </a:r>
            <a:r>
              <a:rPr lang="es-VE" sz="1200" dirty="0" smtClean="0">
                <a:effectLst>
                  <a:outerShdw blurRad="38100" dist="38100" dir="2700000" algn="tl">
                    <a:srgbClr val="000000">
                      <a:alpha val="43137"/>
                    </a:srgbClr>
                  </a:outerShdw>
                </a:effectLst>
                <a:latin typeface="Comic Sans MS" pitchFamily="66" charset="0"/>
              </a:rPr>
              <a:t>. Metabólica </a:t>
            </a:r>
          </a:p>
        </p:txBody>
      </p:sp>
    </p:spTree>
    <p:extLst>
      <p:ext uri="{BB962C8B-B14F-4D97-AF65-F5344CB8AC3E}">
        <p14:creationId xmlns:p14="http://schemas.microsoft.com/office/powerpoint/2010/main" val="400069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11" grpId="0"/>
      <p:bldP spid="12" grpId="0" animBg="1"/>
      <p:bldP spid="13" grpId="0" animBg="1"/>
      <p:bldP spid="14" grpId="0"/>
      <p:bldP spid="15" grpId="0"/>
      <p:bldP spid="16" grpId="0"/>
      <p:bldP spid="17" grpId="0"/>
      <p:bldP spid="9" grpId="0" animBg="1"/>
      <p:bldP spid="10"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76824" y="1934338"/>
            <a:ext cx="7172570" cy="348813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a:spAutoFit/>
          </a:bodyPr>
          <a:lstStyle/>
          <a:p>
            <a:pPr>
              <a:lnSpc>
                <a:spcPct val="107000"/>
              </a:lnSpc>
              <a:spcAft>
                <a:spcPts val="800"/>
              </a:spcAft>
            </a:pP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Microbiota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intestinal induce al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cuerpo</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secretar</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i="1" dirty="0" smtClean="0">
                <a:latin typeface="Comic Sans MS" panose="030F0702030302020204" pitchFamily="66" charset="0"/>
                <a:ea typeface="Times New Roman" panose="02020603050405020304" pitchFamily="18" charset="0"/>
                <a:cs typeface="Times New Roman" panose="02020603050405020304" pitchFamily="18" charset="0"/>
              </a:rPr>
              <a:t>Fasting induced adipose factor </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FIAF</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que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se </a:t>
            </a:r>
            <a:r>
              <a:rPr lang="en-US" sz="2000" dirty="0" err="1">
                <a:latin typeface="Comic Sans MS" panose="030F0702030302020204" pitchFamily="66" charset="0"/>
                <a:ea typeface="Times New Roman" panose="02020603050405020304" pitchFamily="18" charset="0"/>
                <a:cs typeface="Times New Roman" panose="02020603050405020304" pitchFamily="18" charset="0"/>
              </a:rPr>
              <a:t>fabrica</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en el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hígado</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Bloquea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a:latin typeface="Comic Sans MS" panose="030F0702030302020204" pitchFamily="66" charset="0"/>
                <a:ea typeface="Times New Roman" panose="02020603050405020304" pitchFamily="18" charset="0"/>
                <a:cs typeface="Times New Roman" panose="02020603050405020304" pitchFamily="18" charset="0"/>
              </a:rPr>
              <a:t>la lipoprotein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lipasa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i="1" dirty="0" err="1" smtClean="0">
                <a:latin typeface="Comic Sans MS" panose="030F0702030302020204" pitchFamily="66" charset="0"/>
                <a:ea typeface="Times New Roman" panose="02020603050405020304" pitchFamily="18" charset="0"/>
                <a:cs typeface="Times New Roman" panose="02020603050405020304" pitchFamily="18" charset="0"/>
              </a:rPr>
              <a:t>Lpl</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enzima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que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almacena</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grasa</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endParaRPr lang="en-US" sz="2000" dirty="0" smtClean="0">
              <a:latin typeface="Comic Sans MS" panose="030F0702030302020204" pitchFamily="66" charset="0"/>
              <a:ea typeface="Times New Roman" panose="02020603050405020304" pitchFamily="18" charset="0"/>
              <a:cs typeface="Times New Roman" panose="02020603050405020304" pitchFamily="18" charset="0"/>
            </a:endParaRPr>
          </a:p>
          <a:p>
            <a:pPr>
              <a:lnSpc>
                <a:spcPct val="107000"/>
              </a:lnSpc>
              <a:spcAft>
                <a:spcPts val="800"/>
              </a:spcAft>
            </a:pP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Cuando</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a:latin typeface="Comic Sans MS" panose="030F0702030302020204" pitchFamily="66" charset="0"/>
                <a:ea typeface="Times New Roman" panose="02020603050405020304" pitchFamily="18" charset="0"/>
                <a:cs typeface="Times New Roman" panose="02020603050405020304" pitchFamily="18" charset="0"/>
              </a:rPr>
              <a:t>FIAF</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está</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a:latin typeface="Comic Sans MS" panose="030F0702030302020204" pitchFamily="66" charset="0"/>
                <a:ea typeface="Times New Roman" panose="02020603050405020304" pitchFamily="18" charset="0"/>
                <a:cs typeface="Times New Roman" panose="02020603050405020304" pitchFamily="18" charset="0"/>
              </a:rPr>
              <a:t>alto </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se </a:t>
            </a:r>
            <a:r>
              <a:rPr lang="en-US" sz="2000" dirty="0" err="1">
                <a:latin typeface="Comic Sans MS" panose="030F0702030302020204" pitchFamily="66" charset="0"/>
                <a:ea typeface="Times New Roman" panose="02020603050405020304" pitchFamily="18" charset="0"/>
                <a:cs typeface="Times New Roman" panose="02020603050405020304" pitchFamily="18" charset="0"/>
              </a:rPr>
              <a:t>queman</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a:latin typeface="Comic Sans MS" panose="030F0702030302020204" pitchFamily="66" charset="0"/>
                <a:ea typeface="Times New Roman" panose="02020603050405020304" pitchFamily="18" charset="0"/>
                <a:cs typeface="Times New Roman" panose="02020603050405020304" pitchFamily="18" charset="0"/>
              </a:rPr>
              <a:t>grasas</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extra, </a:t>
            </a:r>
            <a:r>
              <a:rPr lang="en-US" sz="2000" dirty="0" err="1">
                <a:latin typeface="Comic Sans MS" panose="030F0702030302020204" pitchFamily="66" charset="0"/>
                <a:ea typeface="Times New Roman" panose="02020603050405020304" pitchFamily="18" charset="0"/>
                <a:cs typeface="Times New Roman" panose="02020603050405020304" pitchFamily="18" charset="0"/>
              </a:rPr>
              <a:t>es</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a:latin typeface="Comic Sans MS" panose="030F0702030302020204" pitchFamily="66" charset="0"/>
                <a:ea typeface="Times New Roman" panose="02020603050405020304" pitchFamily="18" charset="0"/>
                <a:cs typeface="Times New Roman" panose="02020603050405020304" pitchFamily="18" charset="0"/>
              </a:rPr>
              <a:t>decir</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a:latin typeface="Comic Sans MS" panose="030F0702030302020204" pitchFamily="66" charset="0"/>
                <a:ea typeface="Times New Roman" panose="02020603050405020304" pitchFamily="18" charset="0"/>
                <a:cs typeface="Times New Roman" panose="02020603050405020304" pitchFamily="18" charset="0"/>
              </a:rPr>
              <a:t>se </a:t>
            </a:r>
            <a:r>
              <a:rPr lang="en-US" sz="2000" b="1" dirty="0" err="1">
                <a:latin typeface="Comic Sans MS" panose="030F0702030302020204" pitchFamily="66" charset="0"/>
                <a:ea typeface="Times New Roman" panose="02020603050405020304" pitchFamily="18" charset="0"/>
                <a:cs typeface="Times New Roman" panose="02020603050405020304" pitchFamily="18" charset="0"/>
              </a:rPr>
              <a:t>pierde</a:t>
            </a:r>
            <a:r>
              <a:rPr lang="en-US" sz="2000" b="1" dirty="0">
                <a:latin typeface="Comic Sans MS" panose="030F0702030302020204" pitchFamily="66" charset="0"/>
                <a:ea typeface="Times New Roman" panose="02020603050405020304" pitchFamily="18" charset="0"/>
                <a:cs typeface="Times New Roman" panose="02020603050405020304" pitchFamily="18" charset="0"/>
              </a:rPr>
              <a:t> peso</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Diferentes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familias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bacterias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extraen</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diferentes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cantidades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calorias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de lo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que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se come.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Nuestras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propias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enzimas no son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suficientes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para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sacar</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todas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las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calorias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que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necesitamos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Dependemos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esas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extra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calorias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endParaRPr lang="en-US" sz="2000" dirty="0" smtClean="0">
              <a:latin typeface="Comic Sans MS" panose="030F0702030302020204" pitchFamily="66" charset="0"/>
              <a:ea typeface="Times New Roman" panose="02020603050405020304" pitchFamily="18" charset="0"/>
              <a:cs typeface="Times New Roman" panose="02020603050405020304" pitchFamily="18" charset="0"/>
            </a:endParaRPr>
          </a:p>
        </p:txBody>
      </p:sp>
      <p:sp>
        <p:nvSpPr>
          <p:cNvPr id="5" name="Rectángulo 4"/>
          <p:cNvSpPr/>
          <p:nvPr/>
        </p:nvSpPr>
        <p:spPr>
          <a:xfrm>
            <a:off x="1076824" y="5871954"/>
            <a:ext cx="6628223" cy="454612"/>
          </a:xfrm>
          <a:prstGeom prst="rect">
            <a:avLst/>
          </a:prstGeom>
        </p:spPr>
        <p:txBody>
          <a:bodyPr wrap="square">
            <a:spAutoFit/>
          </a:bodyPr>
          <a:lstStyle/>
          <a:p>
            <a:pPr algn="ctr">
              <a:lnSpc>
                <a:spcPct val="107000"/>
              </a:lnSpc>
              <a:spcAft>
                <a:spcPts val="800"/>
              </a:spcAft>
            </a:pPr>
            <a:r>
              <a:rPr lang="en-US" sz="1100" i="1" kern="1800" dirty="0">
                <a:latin typeface="Times New Roman" panose="02020603050405020304" pitchFamily="18" charset="0"/>
                <a:ea typeface="Times New Roman" panose="02020603050405020304" pitchFamily="18" charset="0"/>
                <a:cs typeface="Times New Roman" panose="02020603050405020304" pitchFamily="18" charset="0"/>
              </a:rPr>
              <a:t>FIAF – how to Control Your Weight with Fat.</a:t>
            </a:r>
            <a:r>
              <a:rPr lang="es-VE" sz="1100" i="1" dirty="0">
                <a:latin typeface="Times New Roman" panose="02020603050405020304" pitchFamily="18" charset="0"/>
                <a:ea typeface="Times New Roman" panose="02020603050405020304" pitchFamily="18" charset="0"/>
                <a:cs typeface="Times New Roman" panose="02020603050405020304" pitchFamily="18" charset="0"/>
              </a:rPr>
              <a:t> </a:t>
            </a:r>
            <a:r>
              <a:rPr lang="es-VE" sz="1100" u="sng" dirty="0">
                <a:latin typeface="Times New Roman" panose="02020603050405020304" pitchFamily="18" charset="0"/>
                <a:ea typeface="Calibri" panose="020F0502020204030204" pitchFamily="34" charset="0"/>
                <a:cs typeface="Times New Roman" panose="02020603050405020304" pitchFamily="18" charset="0"/>
                <a:hlinkClick r:id="rId2"/>
              </a:rPr>
              <a:t>http://blog.newsinnutrition.com/2015/07/fiaf-how-to-control-your-weight-with-fat/http://blog.newsinnutrition.com/2015/07/fiaf-how-to-control-your-weight-with-fat</a:t>
            </a:r>
            <a:r>
              <a:rPr lang="es-VE" sz="1100" u="sng" dirty="0">
                <a:solidFill>
                  <a:srgbClr val="0000FF"/>
                </a:solidFill>
                <a:latin typeface="Times New Roman" panose="02020603050405020304" pitchFamily="18" charset="0"/>
                <a:ea typeface="Calibri" panose="020F0502020204030204" pitchFamily="34" charset="0"/>
                <a:cs typeface="Times New Roman" panose="02020603050405020304" pitchFamily="18" charset="0"/>
                <a:hlinkClick r:id="rId2"/>
              </a:rPr>
              <a:t>/</a:t>
            </a:r>
            <a:endParaRPr lang="es-VE" sz="11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2 CuadroTexto"/>
          <p:cNvSpPr txBox="1"/>
          <p:nvPr/>
        </p:nvSpPr>
        <p:spPr>
          <a:xfrm>
            <a:off x="6301121" y="6608385"/>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2017</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Rectángulo 6"/>
          <p:cNvSpPr/>
          <p:nvPr/>
        </p:nvSpPr>
        <p:spPr>
          <a:xfrm>
            <a:off x="3032671" y="821522"/>
            <a:ext cx="3221534"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sz="2400" dirty="0">
                <a:latin typeface="Comic Sans MS" panose="030F0702030302020204" pitchFamily="66" charset="0"/>
              </a:rPr>
              <a:t>M</a:t>
            </a:r>
            <a:r>
              <a:rPr lang="en-US" sz="2400" dirty="0" smtClean="0">
                <a:latin typeface="Comic Sans MS" panose="030F0702030302020204" pitchFamily="66" charset="0"/>
              </a:rPr>
              <a:t>icrobiota </a:t>
            </a:r>
            <a:r>
              <a:rPr lang="en-US" sz="2400" dirty="0">
                <a:latin typeface="Comic Sans MS" panose="030F0702030302020204" pitchFamily="66" charset="0"/>
              </a:rPr>
              <a:t>intestinal </a:t>
            </a:r>
            <a:endParaRPr lang="en-US" sz="2400" dirty="0" smtClean="0">
              <a:latin typeface="Comic Sans MS" panose="030F0702030302020204" pitchFamily="66" charset="0"/>
            </a:endParaRPr>
          </a:p>
          <a:p>
            <a:pPr algn="ctr"/>
            <a:r>
              <a:rPr lang="en-US" sz="2400" dirty="0" smtClean="0">
                <a:latin typeface="Comic Sans MS" panose="030F0702030302020204" pitchFamily="66" charset="0"/>
              </a:rPr>
              <a:t>Y </a:t>
            </a:r>
            <a:r>
              <a:rPr lang="en-US" sz="2400" dirty="0" err="1" smtClean="0">
                <a:latin typeface="Comic Sans MS" panose="030F0702030302020204" pitchFamily="66" charset="0"/>
              </a:rPr>
              <a:t>Obesidad</a:t>
            </a:r>
            <a:endParaRPr lang="en-US" sz="2400" dirty="0">
              <a:latin typeface="Comic Sans MS" panose="030F0702030302020204" pitchFamily="66" charset="0"/>
            </a:endParaRPr>
          </a:p>
        </p:txBody>
      </p:sp>
      <p:sp>
        <p:nvSpPr>
          <p:cNvPr id="8"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9" name="4 CuadroTexto"/>
          <p:cNvSpPr txBox="1"/>
          <p:nvPr/>
        </p:nvSpPr>
        <p:spPr>
          <a:xfrm>
            <a:off x="197158" y="705777"/>
            <a:ext cx="127580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 </a:t>
            </a:r>
          </a:p>
          <a:p>
            <a:r>
              <a:rPr lang="es-VE" sz="1400" dirty="0" smtClean="0">
                <a:latin typeface="Comic Sans MS" pitchFamily="66" charset="0"/>
              </a:rPr>
              <a:t>y </a:t>
            </a:r>
            <a:r>
              <a:rPr lang="es-VE" sz="1400" dirty="0" err="1" smtClean="0">
                <a:latin typeface="Comic Sans MS" pitchFamily="66" charset="0"/>
              </a:rPr>
              <a:t>Enf</a:t>
            </a:r>
            <a:r>
              <a:rPr lang="es-VE" sz="1400" dirty="0" smtClean="0">
                <a:latin typeface="Comic Sans MS" pitchFamily="66" charset="0"/>
              </a:rPr>
              <a:t>. </a:t>
            </a:r>
            <a:r>
              <a:rPr lang="es-VE" sz="1400" dirty="0" err="1" smtClean="0">
                <a:latin typeface="Comic Sans MS" pitchFamily="66" charset="0"/>
              </a:rPr>
              <a:t>Sist</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61353017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691680" y="381016"/>
            <a:ext cx="6805073" cy="577183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a:spAutoFit/>
          </a:bodyPr>
          <a:lstStyle/>
          <a:p>
            <a:pPr>
              <a:lnSpc>
                <a:spcPct val="107000"/>
              </a:lnSpc>
              <a:spcAft>
                <a:spcPts val="800"/>
              </a:spcAft>
            </a:pP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Microbiota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también</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produce </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FIAF</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endParaRPr lang="en-US" sz="2000" dirty="0" smtClean="0">
              <a:latin typeface="Comic Sans MS" panose="030F0702030302020204" pitchFamily="66" charset="0"/>
              <a:ea typeface="Times New Roman" panose="02020603050405020304" pitchFamily="18" charset="0"/>
              <a:cs typeface="Times New Roman" panose="02020603050405020304" pitchFamily="18" charset="0"/>
            </a:endParaRPr>
          </a:p>
          <a:p>
            <a:pPr>
              <a:lnSpc>
                <a:spcPct val="107000"/>
              </a:lnSpc>
              <a:spcAft>
                <a:spcPts val="800"/>
              </a:spcAft>
            </a:pP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Dieta</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alta</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en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grasa</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y en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azúcares</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hace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que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las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bacterias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supriman</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FIAF</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y se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guarden</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grasas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Ahora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la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insulina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interrumpe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y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también</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incentiva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al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cuerpo</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guardar</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calorias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p>
          <a:p>
            <a:pPr>
              <a:lnSpc>
                <a:spcPct val="107000"/>
              </a:lnSpc>
              <a:spcAft>
                <a:spcPts val="800"/>
              </a:spcAft>
            </a:pP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Dieta</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baja</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en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carbohidratos</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y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azúcares</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hace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que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bacterias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fabriquen</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mucho </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FIAF</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La lipoprotein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lipasa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Lpl</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es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suprimida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y se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pierde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peso.  Con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menos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glucosa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los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mensajes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hormonales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para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secretar</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insulina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y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secretar</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y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almacenar</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grasa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tambien</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declinan</a:t>
            </a:r>
            <a:r>
              <a:rPr lang="en-US" sz="2000" dirty="0">
                <a:latin typeface="Comic Sans MS" panose="030F0702030302020204" pitchFamily="66" charset="0"/>
                <a:ea typeface="Times New Roman" panose="02020603050405020304" pitchFamily="18" charset="0"/>
                <a:cs typeface="Times New Roman" panose="02020603050405020304" pitchFamily="18" charset="0"/>
              </a:rPr>
              <a:t>.</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p>
          <a:p>
            <a:pPr>
              <a:lnSpc>
                <a:spcPct val="107000"/>
              </a:lnSpc>
              <a:spcAft>
                <a:spcPts val="800"/>
              </a:spcAft>
            </a:pPr>
            <a:r>
              <a:rPr lang="en-US" sz="2000" b="1" dirty="0" err="1">
                <a:latin typeface="Comic Sans MS" panose="030F0702030302020204" pitchFamily="66" charset="0"/>
                <a:ea typeface="Times New Roman" panose="02020603050405020304" pitchFamily="18" charset="0"/>
                <a:cs typeface="Times New Roman" panose="02020603050405020304" pitchFamily="18" charset="0"/>
              </a:rPr>
              <a:t>Dieta</a:t>
            </a:r>
            <a:r>
              <a:rPr lang="en-US" sz="2000" b="1"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err="1">
                <a:latin typeface="Comic Sans MS" panose="030F0702030302020204" pitchFamily="66" charset="0"/>
                <a:ea typeface="Times New Roman" panose="02020603050405020304" pitchFamily="18" charset="0"/>
                <a:cs typeface="Times New Roman" panose="02020603050405020304" pitchFamily="18" charset="0"/>
              </a:rPr>
              <a:t>alta</a:t>
            </a:r>
            <a:r>
              <a:rPr lang="en-US" sz="2000" b="1" dirty="0">
                <a:latin typeface="Comic Sans MS" panose="030F0702030302020204" pitchFamily="66" charset="0"/>
                <a:ea typeface="Times New Roman" panose="02020603050405020304" pitchFamily="18" charset="0"/>
                <a:cs typeface="Times New Roman" panose="02020603050405020304" pitchFamily="18" charset="0"/>
              </a:rPr>
              <a:t> en </a:t>
            </a:r>
            <a:r>
              <a:rPr lang="en-US" sz="2000" b="1" dirty="0" err="1">
                <a:latin typeface="Comic Sans MS" panose="030F0702030302020204" pitchFamily="66" charset="0"/>
                <a:ea typeface="Times New Roman" panose="02020603050405020304" pitchFamily="18" charset="0"/>
                <a:cs typeface="Times New Roman" panose="02020603050405020304" pitchFamily="18" charset="0"/>
              </a:rPr>
              <a:t>grasa</a:t>
            </a:r>
            <a:r>
              <a:rPr lang="en-US" sz="2000" b="1"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a:latin typeface="Comic Sans MS" panose="030F0702030302020204" pitchFamily="66" charset="0"/>
                <a:ea typeface="Times New Roman" panose="02020603050405020304" pitchFamily="18" charset="0"/>
                <a:cs typeface="Times New Roman" panose="02020603050405020304" pitchFamily="18" charset="0"/>
              </a:rPr>
              <a:t>aumenta</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err="1">
                <a:latin typeface="Comic Sans MS" panose="030F0702030302020204" pitchFamily="66" charset="0"/>
                <a:ea typeface="Times New Roman" panose="02020603050405020304" pitchFamily="18" charset="0"/>
                <a:cs typeface="Times New Roman" panose="02020603050405020304" pitchFamily="18" charset="0"/>
              </a:rPr>
              <a:t>Firmicutes</a:t>
            </a:r>
            <a:r>
              <a:rPr lang="en-US" sz="2000" b="1"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a:latin typeface="Comic Sans MS" panose="030F0702030302020204" pitchFamily="66" charset="0"/>
                <a:ea typeface="Times New Roman" panose="02020603050405020304" pitchFamily="18" charset="0"/>
                <a:cs typeface="Times New Roman" panose="02020603050405020304" pitchFamily="18" charset="0"/>
              </a:rPr>
              <a:t>y reduce </a:t>
            </a:r>
            <a:r>
              <a:rPr lang="en-US" sz="2000" dirty="0" err="1">
                <a:latin typeface="Comic Sans MS" panose="030F0702030302020204" pitchFamily="66" charset="0"/>
                <a:ea typeface="Times New Roman" panose="02020603050405020304" pitchFamily="18" charset="0"/>
                <a:cs typeface="Times New Roman" panose="02020603050405020304" pitchFamily="18" charset="0"/>
              </a:rPr>
              <a:t>Bacteroidetes</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p>
          <a:p>
            <a:pPr>
              <a:lnSpc>
                <a:spcPct val="107000"/>
              </a:lnSpc>
              <a:spcAft>
                <a:spcPts val="800"/>
              </a:spcAft>
            </a:pP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La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gente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delgada</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tiene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más</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Bacteroidetes</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en el </a:t>
            </a:r>
            <a:r>
              <a:rPr lang="en-US" sz="2000" b="1" dirty="0" err="1" smtClean="0">
                <a:latin typeface="Comic Sans MS" panose="030F0702030302020204" pitchFamily="66" charset="0"/>
                <a:ea typeface="Times New Roman" panose="02020603050405020304" pitchFamily="18" charset="0"/>
                <a:cs typeface="Times New Roman" panose="02020603050405020304" pitchFamily="18" charset="0"/>
              </a:rPr>
              <a:t>intestino</a:t>
            </a:r>
            <a:r>
              <a:rPr lang="en-US" sz="2000"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Pero</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no se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puede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consumir</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un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suplemento</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que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aumente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bacteroidetes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H</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ay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que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hacer</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el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ambiente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amigable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estas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bacterias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a:t>
            </a:r>
            <a:endParaRPr lang="es-VE" sz="2000" dirty="0">
              <a:latin typeface="Comic Sans MS" panose="030F0702030302020204" pitchFamily="66" charset="0"/>
              <a:ea typeface="Calibri" panose="020F0502020204030204" pitchFamily="34" charset="0"/>
              <a:cs typeface="Times New Roman" panose="02020603050405020304" pitchFamily="18" charset="0"/>
            </a:endParaRPr>
          </a:p>
        </p:txBody>
      </p:sp>
      <p:sp>
        <p:nvSpPr>
          <p:cNvPr id="6" name="Rectángulo 5"/>
          <p:cNvSpPr/>
          <p:nvPr/>
        </p:nvSpPr>
        <p:spPr>
          <a:xfrm>
            <a:off x="1457337" y="6176500"/>
            <a:ext cx="6372201" cy="454612"/>
          </a:xfrm>
          <a:prstGeom prst="rect">
            <a:avLst/>
          </a:prstGeom>
        </p:spPr>
        <p:txBody>
          <a:bodyPr wrap="square">
            <a:spAutoFit/>
          </a:bodyPr>
          <a:lstStyle/>
          <a:p>
            <a:pPr algn="ctr">
              <a:lnSpc>
                <a:spcPct val="107000"/>
              </a:lnSpc>
              <a:spcAft>
                <a:spcPts val="800"/>
              </a:spcAft>
            </a:pPr>
            <a:r>
              <a:rPr lang="en-US" sz="1100" kern="1800" dirty="0">
                <a:latin typeface="Times New Roman" panose="02020603050405020304" pitchFamily="18" charset="0"/>
                <a:ea typeface="Times New Roman" panose="02020603050405020304" pitchFamily="18" charset="0"/>
                <a:cs typeface="Times New Roman" panose="02020603050405020304" pitchFamily="18" charset="0"/>
              </a:rPr>
              <a:t>FIAF – how to Control Your Weight with Fat.</a:t>
            </a:r>
            <a:r>
              <a:rPr lang="es-VE" sz="1100" dirty="0">
                <a:latin typeface="Times New Roman" panose="02020603050405020304" pitchFamily="18" charset="0"/>
                <a:ea typeface="Times New Roman" panose="02020603050405020304" pitchFamily="18" charset="0"/>
                <a:cs typeface="Times New Roman" panose="02020603050405020304" pitchFamily="18" charset="0"/>
              </a:rPr>
              <a:t> </a:t>
            </a:r>
            <a:r>
              <a:rPr lang="es-VE" sz="1100" u="sng" dirty="0">
                <a:latin typeface="Times New Roman" panose="02020603050405020304" pitchFamily="18" charset="0"/>
                <a:ea typeface="Calibri" panose="020F0502020204030204" pitchFamily="34" charset="0"/>
                <a:cs typeface="Times New Roman" panose="02020603050405020304" pitchFamily="18" charset="0"/>
                <a:hlinkClick r:id="rId2"/>
              </a:rPr>
              <a:t>http://blog.newsinnutrition.com/2015/07/fiaf-how-to-control-your-weight-with-fat/http://blog.newsinnutrition.com/2015/07/fiaf-how-to-control-your-weight-with-fat</a:t>
            </a:r>
            <a:r>
              <a:rPr lang="es-VE" sz="1100" u="sng" dirty="0">
                <a:solidFill>
                  <a:srgbClr val="0000FF"/>
                </a:solidFill>
                <a:latin typeface="Times New Roman" panose="02020603050405020304" pitchFamily="18" charset="0"/>
                <a:ea typeface="Calibri" panose="020F0502020204030204" pitchFamily="34" charset="0"/>
                <a:cs typeface="Times New Roman" panose="02020603050405020304" pitchFamily="18" charset="0"/>
                <a:hlinkClick r:id="rId2"/>
              </a:rPr>
              <a:t>/</a:t>
            </a:r>
            <a:endParaRPr lang="es-VE" sz="11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2 CuadroTexto"/>
          <p:cNvSpPr txBox="1"/>
          <p:nvPr/>
        </p:nvSpPr>
        <p:spPr>
          <a:xfrm>
            <a:off x="6301121" y="6536377"/>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2017</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8" name="4 CuadroTexto"/>
          <p:cNvSpPr txBox="1"/>
          <p:nvPr/>
        </p:nvSpPr>
        <p:spPr>
          <a:xfrm>
            <a:off x="197158" y="705777"/>
            <a:ext cx="126017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a:t>
            </a:r>
          </a:p>
          <a:p>
            <a:r>
              <a:rPr lang="es-VE" sz="1400" dirty="0" smtClean="0">
                <a:latin typeface="Comic Sans MS" pitchFamily="66" charset="0"/>
              </a:rPr>
              <a:t> Y </a:t>
            </a:r>
            <a:r>
              <a:rPr lang="es-VE" sz="1400" dirty="0" err="1" smtClean="0">
                <a:latin typeface="Comic Sans MS" pitchFamily="66" charset="0"/>
              </a:rPr>
              <a:t>Enf</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Tree>
    <p:extLst>
      <p:ext uri="{BB962C8B-B14F-4D97-AF65-F5344CB8AC3E}">
        <p14:creationId xmlns:p14="http://schemas.microsoft.com/office/powerpoint/2010/main" val="254542433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9" name="Imagen 8"/>
          <p:cNvPicPr>
            <a:picLocks noChangeAspect="1"/>
          </p:cNvPicPr>
          <p:nvPr/>
        </p:nvPicPr>
        <p:blipFill>
          <a:blip r:embed="rId2">
            <a:lum bright="-11000" contrast="16000"/>
          </a:blip>
          <a:stretch>
            <a:fillRect/>
          </a:stretch>
        </p:blipFill>
        <p:spPr>
          <a:xfrm>
            <a:off x="0" y="1023563"/>
            <a:ext cx="8781620" cy="4953749"/>
          </a:xfrm>
          <a:prstGeom prst="rect">
            <a:avLst/>
          </a:prstGeom>
        </p:spPr>
      </p:pic>
      <p:sp>
        <p:nvSpPr>
          <p:cNvPr id="7"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8" name="4 CuadroTexto"/>
          <p:cNvSpPr txBox="1"/>
          <p:nvPr/>
        </p:nvSpPr>
        <p:spPr>
          <a:xfrm>
            <a:off x="197158" y="705777"/>
            <a:ext cx="126017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a:t>
            </a:r>
          </a:p>
          <a:p>
            <a:r>
              <a:rPr lang="es-VE" sz="1400" dirty="0" smtClean="0">
                <a:latin typeface="Comic Sans MS" pitchFamily="66" charset="0"/>
              </a:rPr>
              <a:t> Y </a:t>
            </a:r>
            <a:r>
              <a:rPr lang="es-VE" sz="1400" dirty="0" err="1" smtClean="0">
                <a:latin typeface="Comic Sans MS" pitchFamily="66" charset="0"/>
              </a:rPr>
              <a:t>Enf</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
        <p:nvSpPr>
          <p:cNvPr id="12" name="Rectángulo 11"/>
          <p:cNvSpPr/>
          <p:nvPr/>
        </p:nvSpPr>
        <p:spPr>
          <a:xfrm>
            <a:off x="1487842" y="6156598"/>
            <a:ext cx="5712333" cy="276999"/>
          </a:xfrm>
          <a:prstGeom prst="rect">
            <a:avLst/>
          </a:prstGeom>
        </p:spPr>
        <p:txBody>
          <a:bodyPr wrap="none">
            <a:spAutoFit/>
          </a:bodyPr>
          <a:lstStyle/>
          <a:p>
            <a:r>
              <a:rPr lang="es-VE" sz="1200" dirty="0" smtClean="0">
                <a:latin typeface="Times New Roman" panose="02020603050405020304" pitchFamily="18" charset="0"/>
                <a:cs typeface="Times New Roman" panose="02020603050405020304" pitchFamily="18" charset="0"/>
              </a:rPr>
              <a:t>PD. </a:t>
            </a:r>
            <a:r>
              <a:rPr lang="es-VE" sz="1200" dirty="0" err="1" smtClean="0">
                <a:latin typeface="Times New Roman" panose="02020603050405020304" pitchFamily="18" charset="0"/>
                <a:cs typeface="Times New Roman" panose="02020603050405020304" pitchFamily="18" charset="0"/>
              </a:rPr>
              <a:t>Cani</a:t>
            </a:r>
            <a:r>
              <a:rPr lang="es-VE" sz="1200" dirty="0" smtClean="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Human gut </a:t>
            </a:r>
            <a:r>
              <a:rPr lang="en-US" sz="1200" i="1" dirty="0" err="1">
                <a:latin typeface="Times New Roman" panose="02020603050405020304" pitchFamily="18" charset="0"/>
                <a:cs typeface="Times New Roman" panose="02020603050405020304" pitchFamily="18" charset="0"/>
              </a:rPr>
              <a:t>microbiome</a:t>
            </a:r>
            <a:r>
              <a:rPr lang="en-US" sz="1200" i="1" dirty="0">
                <a:latin typeface="Times New Roman" panose="02020603050405020304" pitchFamily="18" charset="0"/>
                <a:cs typeface="Times New Roman" panose="02020603050405020304" pitchFamily="18" charset="0"/>
              </a:rPr>
              <a:t>: hopes, threats and </a:t>
            </a:r>
            <a:r>
              <a:rPr lang="en-US" sz="1200" i="1" dirty="0" smtClean="0">
                <a:latin typeface="Times New Roman" panose="02020603050405020304" pitchFamily="18" charset="0"/>
                <a:cs typeface="Times New Roman" panose="02020603050405020304" pitchFamily="18" charset="0"/>
              </a:rPr>
              <a:t>promise</a:t>
            </a:r>
            <a:r>
              <a:rPr lang="en-US" sz="1200" dirty="0" smtClean="0">
                <a:latin typeface="Times New Roman" panose="02020603050405020304" pitchFamily="18" charset="0"/>
                <a:cs typeface="Times New Roman" panose="02020603050405020304" pitchFamily="18" charset="0"/>
              </a:rPr>
              <a:t>s. </a:t>
            </a:r>
            <a:r>
              <a:rPr lang="es-VE" sz="1200" dirty="0" err="1" smtClean="0">
                <a:latin typeface="Times New Roman" panose="02020603050405020304" pitchFamily="18" charset="0"/>
                <a:cs typeface="Times New Roman" panose="02020603050405020304" pitchFamily="18" charset="0"/>
              </a:rPr>
              <a:t>Gut</a:t>
            </a:r>
            <a:r>
              <a:rPr lang="es-VE" sz="1200" dirty="0" smtClean="0">
                <a:latin typeface="Times New Roman" panose="02020603050405020304" pitchFamily="18" charset="0"/>
                <a:cs typeface="Times New Roman" panose="02020603050405020304" pitchFamily="18" charset="0"/>
              </a:rPr>
              <a:t> </a:t>
            </a:r>
            <a:r>
              <a:rPr lang="es-VE" sz="1200" dirty="0">
                <a:latin typeface="Times New Roman" panose="02020603050405020304" pitchFamily="18" charset="0"/>
                <a:cs typeface="Times New Roman" panose="02020603050405020304" pitchFamily="18" charset="0"/>
              </a:rPr>
              <a:t>2018;</a:t>
            </a:r>
            <a:r>
              <a:rPr lang="es-VE" sz="1200" b="1" dirty="0">
                <a:latin typeface="Times New Roman" panose="02020603050405020304" pitchFamily="18" charset="0"/>
                <a:cs typeface="Times New Roman" panose="02020603050405020304" pitchFamily="18" charset="0"/>
              </a:rPr>
              <a:t>67</a:t>
            </a:r>
            <a:r>
              <a:rPr lang="es-VE" sz="1200" dirty="0">
                <a:latin typeface="Times New Roman" panose="02020603050405020304" pitchFamily="18" charset="0"/>
                <a:cs typeface="Times New Roman" panose="02020603050405020304" pitchFamily="18" charset="0"/>
              </a:rPr>
              <a:t>:1716–1725.</a:t>
            </a:r>
          </a:p>
        </p:txBody>
      </p:sp>
    </p:spTree>
    <p:extLst>
      <p:ext uri="{BB962C8B-B14F-4D97-AF65-F5344CB8AC3E}">
        <p14:creationId xmlns:p14="http://schemas.microsoft.com/office/powerpoint/2010/main" val="277897910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Rectángulo 2"/>
          <p:cNvSpPr/>
          <p:nvPr/>
        </p:nvSpPr>
        <p:spPr>
          <a:xfrm>
            <a:off x="1835696" y="1515279"/>
            <a:ext cx="5761987" cy="3693319"/>
          </a:xfrm>
          <a:prstGeom prst="rect">
            <a:avLst/>
          </a:prstGeom>
        </p:spPr>
        <p:txBody>
          <a:bodyPr wrap="square">
            <a:spAutoFit/>
          </a:bodyPr>
          <a:lstStyle/>
          <a:p>
            <a:r>
              <a:rPr lang="en-US" dirty="0" err="1" smtClean="0">
                <a:latin typeface="Comic Sans MS" panose="030F0702030302020204" pitchFamily="66" charset="0"/>
              </a:rPr>
              <a:t>Asociación</a:t>
            </a:r>
            <a:r>
              <a:rPr lang="en-US" dirty="0" smtClean="0">
                <a:latin typeface="Comic Sans MS" panose="030F0702030302020204" pitchFamily="66" charset="0"/>
              </a:rPr>
              <a:t> entre </a:t>
            </a:r>
            <a:r>
              <a:rPr lang="en-US" i="1" dirty="0" err="1" smtClean="0">
                <a:latin typeface="Comic Sans MS" panose="030F0702030302020204" pitchFamily="66" charset="0"/>
              </a:rPr>
              <a:t>Akkermansia</a:t>
            </a:r>
            <a:r>
              <a:rPr lang="en-US" i="1" dirty="0" smtClean="0">
                <a:latin typeface="Comic Sans MS" panose="030F0702030302020204" pitchFamily="66" charset="0"/>
              </a:rPr>
              <a:t> </a:t>
            </a:r>
            <a:r>
              <a:rPr lang="en-US" i="1" dirty="0" err="1">
                <a:latin typeface="Comic Sans MS" panose="030F0702030302020204" pitchFamily="66" charset="0"/>
              </a:rPr>
              <a:t>muciniphila</a:t>
            </a:r>
            <a:r>
              <a:rPr lang="en-US" i="1" dirty="0">
                <a:latin typeface="Comic Sans MS" panose="030F0702030302020204" pitchFamily="66" charset="0"/>
              </a:rPr>
              <a:t> </a:t>
            </a:r>
            <a:r>
              <a:rPr lang="en-US" dirty="0" smtClean="0">
                <a:latin typeface="Comic Sans MS" panose="030F0702030302020204" pitchFamily="66" charset="0"/>
              </a:rPr>
              <a:t>y </a:t>
            </a:r>
            <a:r>
              <a:rPr lang="en-US" dirty="0" err="1" smtClean="0">
                <a:latin typeface="Comic Sans MS" panose="030F0702030302020204" pitchFamily="66" charset="0"/>
              </a:rPr>
              <a:t>varias</a:t>
            </a:r>
            <a:r>
              <a:rPr lang="en-US" dirty="0" smtClean="0">
                <a:latin typeface="Comic Sans MS" panose="030F0702030302020204" pitchFamily="66" charset="0"/>
              </a:rPr>
              <a:t> </a:t>
            </a:r>
            <a:r>
              <a:rPr lang="en-US" dirty="0" err="1" smtClean="0">
                <a:latin typeface="Comic Sans MS" panose="030F0702030302020204" pitchFamily="66" charset="0"/>
              </a:rPr>
              <a:t>enfermedades</a:t>
            </a:r>
            <a:r>
              <a:rPr lang="en-US" dirty="0" smtClean="0">
                <a:latin typeface="Comic Sans MS" panose="030F0702030302020204" pitchFamily="66" charset="0"/>
              </a:rPr>
              <a:t>: </a:t>
            </a:r>
            <a:r>
              <a:rPr lang="en-US" dirty="0" err="1" smtClean="0">
                <a:latin typeface="Comic Sans MS" panose="030F0702030302020204" pitchFamily="66" charset="0"/>
              </a:rPr>
              <a:t>qué</a:t>
            </a:r>
            <a:r>
              <a:rPr lang="en-US" dirty="0" smtClean="0">
                <a:latin typeface="Comic Sans MS" panose="030F0702030302020204" pitchFamily="66" charset="0"/>
              </a:rPr>
              <a:t> se </a:t>
            </a:r>
            <a:r>
              <a:rPr lang="en-US" dirty="0" err="1">
                <a:latin typeface="Comic Sans MS" panose="030F0702030302020204" pitchFamily="66" charset="0"/>
              </a:rPr>
              <a:t>c</a:t>
            </a:r>
            <a:r>
              <a:rPr lang="en-US" dirty="0" err="1" smtClean="0">
                <a:latin typeface="Comic Sans MS" panose="030F0702030302020204" pitchFamily="66" charset="0"/>
              </a:rPr>
              <a:t>onoce</a:t>
            </a:r>
            <a:r>
              <a:rPr lang="en-US" dirty="0" smtClean="0">
                <a:latin typeface="Comic Sans MS" panose="030F0702030302020204" pitchFamily="66" charset="0"/>
              </a:rPr>
              <a:t>? </a:t>
            </a:r>
            <a:r>
              <a:rPr lang="en-US" dirty="0" err="1">
                <a:latin typeface="Comic Sans MS" panose="030F0702030302020204" pitchFamily="66" charset="0"/>
              </a:rPr>
              <a:t>C</a:t>
            </a:r>
            <a:r>
              <a:rPr lang="en-US" dirty="0" err="1" smtClean="0">
                <a:latin typeface="Comic Sans MS" panose="030F0702030302020204" pitchFamily="66" charset="0"/>
              </a:rPr>
              <a:t>uáles</a:t>
            </a:r>
            <a:r>
              <a:rPr lang="en-US" dirty="0" smtClean="0">
                <a:latin typeface="Comic Sans MS" panose="030F0702030302020204" pitchFamily="66" charset="0"/>
              </a:rPr>
              <a:t> son los </a:t>
            </a:r>
            <a:r>
              <a:rPr lang="en-US" dirty="0" err="1" smtClean="0">
                <a:latin typeface="Comic Sans MS" panose="030F0702030302020204" pitchFamily="66" charset="0"/>
              </a:rPr>
              <a:t>principales</a:t>
            </a:r>
            <a:r>
              <a:rPr lang="en-US" dirty="0" smtClean="0">
                <a:latin typeface="Comic Sans MS" panose="030F0702030302020204" pitchFamily="66" charset="0"/>
              </a:rPr>
              <a:t> </a:t>
            </a:r>
            <a:r>
              <a:rPr lang="en-US" dirty="0" err="1" smtClean="0">
                <a:latin typeface="Comic Sans MS" panose="030F0702030302020204" pitchFamily="66" charset="0"/>
              </a:rPr>
              <a:t>factores</a:t>
            </a:r>
            <a:r>
              <a:rPr lang="en-US" dirty="0" smtClean="0">
                <a:latin typeface="Comic Sans MS" panose="030F0702030302020204" pitchFamily="66" charset="0"/>
              </a:rPr>
              <a:t> </a:t>
            </a:r>
            <a:r>
              <a:rPr lang="en-US" dirty="0" err="1" smtClean="0">
                <a:latin typeface="Comic Sans MS" panose="030F0702030302020204" pitchFamily="66" charset="0"/>
              </a:rPr>
              <a:t>confusos</a:t>
            </a:r>
            <a:r>
              <a:rPr lang="en-US" dirty="0" smtClean="0">
                <a:latin typeface="Comic Sans MS" panose="030F0702030302020204" pitchFamily="66" charset="0"/>
              </a:rPr>
              <a:t>. </a:t>
            </a:r>
            <a:endParaRPr lang="en-US" dirty="0" smtClean="0">
              <a:latin typeface="Comic Sans MS" panose="030F0702030302020204" pitchFamily="66" charset="0"/>
            </a:endParaRPr>
          </a:p>
          <a:p>
            <a:r>
              <a:rPr lang="en-US" dirty="0" smtClean="0">
                <a:latin typeface="Comic Sans MS" panose="030F0702030302020204" pitchFamily="66" charset="0"/>
              </a:rPr>
              <a:t>En la </a:t>
            </a:r>
            <a:r>
              <a:rPr lang="en-US" dirty="0" err="1" smtClean="0">
                <a:latin typeface="Comic Sans MS" panose="030F0702030302020204" pitchFamily="66" charset="0"/>
              </a:rPr>
              <a:t>gráfica</a:t>
            </a:r>
            <a:r>
              <a:rPr lang="en-US" dirty="0" smtClean="0">
                <a:latin typeface="Comic Sans MS" panose="030F0702030302020204" pitchFamily="66" charset="0"/>
              </a:rPr>
              <a:t> se </a:t>
            </a:r>
            <a:r>
              <a:rPr lang="en-US" dirty="0" err="1" smtClean="0">
                <a:latin typeface="Comic Sans MS" panose="030F0702030302020204" pitchFamily="66" charset="0"/>
              </a:rPr>
              <a:t>muestran</a:t>
            </a:r>
            <a:r>
              <a:rPr lang="en-US" dirty="0" smtClean="0">
                <a:latin typeface="Comic Sans MS" panose="030F0702030302020204" pitchFamily="66" charset="0"/>
              </a:rPr>
              <a:t> </a:t>
            </a:r>
            <a:r>
              <a:rPr lang="en-US" dirty="0" err="1" smtClean="0">
                <a:latin typeface="Comic Sans MS" panose="030F0702030302020204" pitchFamily="66" charset="0"/>
              </a:rPr>
              <a:t>diferentes</a:t>
            </a:r>
            <a:r>
              <a:rPr lang="en-US" dirty="0" smtClean="0">
                <a:latin typeface="Comic Sans MS" panose="030F0702030302020204" pitchFamily="66" charset="0"/>
              </a:rPr>
              <a:t> </a:t>
            </a:r>
            <a:r>
              <a:rPr lang="en-US" dirty="0" err="1" smtClean="0">
                <a:latin typeface="Comic Sans MS" panose="030F0702030302020204" pitchFamily="66" charset="0"/>
              </a:rPr>
              <a:t>situaciones</a:t>
            </a:r>
            <a:r>
              <a:rPr lang="en-US" dirty="0" smtClean="0">
                <a:latin typeface="Comic Sans MS" panose="030F0702030302020204" pitchFamily="66" charset="0"/>
              </a:rPr>
              <a:t> </a:t>
            </a:r>
            <a:r>
              <a:rPr lang="en-US" dirty="0" err="1" smtClean="0">
                <a:latin typeface="Comic Sans MS" panose="030F0702030302020204" pitchFamily="66" charset="0"/>
              </a:rPr>
              <a:t>patológicas</a:t>
            </a:r>
            <a:r>
              <a:rPr lang="en-US" dirty="0" smtClean="0">
                <a:latin typeface="Comic Sans MS" panose="030F0702030302020204" pitchFamily="66" charset="0"/>
              </a:rPr>
              <a:t> </a:t>
            </a:r>
            <a:r>
              <a:rPr lang="en-US" dirty="0" err="1" smtClean="0">
                <a:latin typeface="Comic Sans MS" panose="030F0702030302020204" pitchFamily="66" charset="0"/>
              </a:rPr>
              <a:t>dodne</a:t>
            </a:r>
            <a:r>
              <a:rPr lang="en-US" dirty="0" smtClean="0">
                <a:latin typeface="Comic Sans MS" panose="030F0702030302020204" pitchFamily="66" charset="0"/>
              </a:rPr>
              <a:t> la </a:t>
            </a:r>
            <a:r>
              <a:rPr lang="en-US" dirty="0" err="1" smtClean="0">
                <a:latin typeface="Comic Sans MS" panose="030F0702030302020204" pitchFamily="66" charset="0"/>
              </a:rPr>
              <a:t>abundancia</a:t>
            </a:r>
            <a:r>
              <a:rPr lang="en-US" dirty="0" smtClean="0">
                <a:latin typeface="Comic Sans MS" panose="030F0702030302020204" pitchFamily="66" charset="0"/>
              </a:rPr>
              <a:t> de la bacteria </a:t>
            </a:r>
            <a:r>
              <a:rPr lang="en-US" i="1" dirty="0" smtClean="0">
                <a:latin typeface="Comic Sans MS" panose="030F0702030302020204" pitchFamily="66" charset="0"/>
              </a:rPr>
              <a:t>A</a:t>
            </a:r>
            <a:r>
              <a:rPr lang="en-US" i="1" dirty="0">
                <a:latin typeface="Comic Sans MS" panose="030F0702030302020204" pitchFamily="66" charset="0"/>
              </a:rPr>
              <a:t>. </a:t>
            </a:r>
            <a:r>
              <a:rPr lang="en-US" i="1" dirty="0" err="1">
                <a:latin typeface="Comic Sans MS" panose="030F0702030302020204" pitchFamily="66" charset="0"/>
              </a:rPr>
              <a:t>muciniphila</a:t>
            </a:r>
            <a:r>
              <a:rPr lang="en-US" i="1" dirty="0">
                <a:latin typeface="Comic Sans MS" panose="030F0702030302020204" pitchFamily="66" charset="0"/>
              </a:rPr>
              <a:t> </a:t>
            </a:r>
            <a:r>
              <a:rPr lang="en-US" dirty="0" smtClean="0">
                <a:latin typeface="Comic Sans MS" panose="030F0702030302020204" pitchFamily="66" charset="0"/>
              </a:rPr>
              <a:t>se ha </a:t>
            </a:r>
            <a:r>
              <a:rPr lang="en-US" dirty="0" err="1" smtClean="0">
                <a:latin typeface="Comic Sans MS" panose="030F0702030302020204" pitchFamily="66" charset="0"/>
              </a:rPr>
              <a:t>encontrado</a:t>
            </a:r>
            <a:r>
              <a:rPr lang="en-US" dirty="0" smtClean="0">
                <a:latin typeface="Comic Sans MS" panose="030F0702030302020204" pitchFamily="66" charset="0"/>
              </a:rPr>
              <a:t> </a:t>
            </a:r>
            <a:r>
              <a:rPr lang="en-US" dirty="0" err="1" smtClean="0">
                <a:latin typeface="Comic Sans MS" panose="030F0702030302020204" pitchFamily="66" charset="0"/>
              </a:rPr>
              <a:t>aumentada</a:t>
            </a:r>
            <a:r>
              <a:rPr lang="en-US" dirty="0" smtClean="0">
                <a:latin typeface="Comic Sans MS" panose="030F0702030302020204" pitchFamily="66" charset="0"/>
              </a:rPr>
              <a:t> o </a:t>
            </a:r>
            <a:r>
              <a:rPr lang="en-US" dirty="0" err="1" smtClean="0">
                <a:latin typeface="Comic Sans MS" panose="030F0702030302020204" pitchFamily="66" charset="0"/>
              </a:rPr>
              <a:t>disminuida</a:t>
            </a:r>
            <a:r>
              <a:rPr lang="en-US" dirty="0" smtClean="0">
                <a:latin typeface="Comic Sans MS" panose="030F0702030302020204" pitchFamily="66" charset="0"/>
              </a:rPr>
              <a:t>. </a:t>
            </a:r>
            <a:endParaRPr lang="en-US" dirty="0" smtClean="0">
              <a:latin typeface="Comic Sans MS" panose="030F0702030302020204" pitchFamily="66" charset="0"/>
            </a:endParaRPr>
          </a:p>
          <a:p>
            <a:r>
              <a:rPr lang="en-US" dirty="0" smtClean="0">
                <a:latin typeface="Comic Sans MS" panose="030F0702030302020204" pitchFamily="66" charset="0"/>
              </a:rPr>
              <a:t>Se </a:t>
            </a:r>
            <a:r>
              <a:rPr lang="en-US" dirty="0" err="1" smtClean="0">
                <a:latin typeface="Comic Sans MS" panose="030F0702030302020204" pitchFamily="66" charset="0"/>
              </a:rPr>
              <a:t>resalta</a:t>
            </a:r>
            <a:r>
              <a:rPr lang="en-US" dirty="0" smtClean="0">
                <a:latin typeface="Comic Sans MS" panose="030F0702030302020204" pitchFamily="66" charset="0"/>
              </a:rPr>
              <a:t> </a:t>
            </a:r>
            <a:r>
              <a:rPr lang="en-US" dirty="0" err="1" smtClean="0">
                <a:latin typeface="Comic Sans MS" panose="030F0702030302020204" pitchFamily="66" charset="0"/>
              </a:rPr>
              <a:t>varios</a:t>
            </a:r>
            <a:r>
              <a:rPr lang="en-US" dirty="0" smtClean="0">
                <a:latin typeface="Comic Sans MS" panose="030F0702030302020204" pitchFamily="66" charset="0"/>
              </a:rPr>
              <a:t> </a:t>
            </a:r>
            <a:r>
              <a:rPr lang="en-US" dirty="0" err="1" smtClean="0">
                <a:latin typeface="Comic Sans MS" panose="030F0702030302020204" pitchFamily="66" charset="0"/>
              </a:rPr>
              <a:t>factores</a:t>
            </a:r>
            <a:r>
              <a:rPr lang="en-US" dirty="0" smtClean="0">
                <a:latin typeface="Comic Sans MS" panose="030F0702030302020204" pitchFamily="66" charset="0"/>
              </a:rPr>
              <a:t> confuses </a:t>
            </a:r>
            <a:r>
              <a:rPr lang="en-US" dirty="0" err="1" smtClean="0">
                <a:latin typeface="Comic Sans MS" panose="030F0702030302020204" pitchFamily="66" charset="0"/>
              </a:rPr>
              <a:t>asociados</a:t>
            </a:r>
            <a:r>
              <a:rPr lang="en-US" dirty="0" smtClean="0">
                <a:latin typeface="Comic Sans MS" panose="030F0702030302020204" pitchFamily="66" charset="0"/>
              </a:rPr>
              <a:t> con la </a:t>
            </a:r>
            <a:r>
              <a:rPr lang="en-US" dirty="0" err="1" smtClean="0">
                <a:latin typeface="Comic Sans MS" panose="030F0702030302020204" pitchFamily="66" charset="0"/>
              </a:rPr>
              <a:t>modulación</a:t>
            </a:r>
            <a:r>
              <a:rPr lang="en-US" dirty="0" smtClean="0">
                <a:latin typeface="Comic Sans MS" panose="030F0702030302020204" pitchFamily="66" charset="0"/>
              </a:rPr>
              <a:t> del microbiota intestinal y </a:t>
            </a:r>
            <a:r>
              <a:rPr lang="en-US" dirty="0" err="1" smtClean="0">
                <a:latin typeface="Comic Sans MS" panose="030F0702030302020204" pitchFamily="66" charset="0"/>
              </a:rPr>
              <a:t>finalmente</a:t>
            </a:r>
            <a:r>
              <a:rPr lang="en-US" dirty="0" smtClean="0">
                <a:latin typeface="Comic Sans MS" panose="030F0702030302020204" pitchFamily="66" charset="0"/>
              </a:rPr>
              <a:t> la </a:t>
            </a:r>
            <a:r>
              <a:rPr lang="en-US" dirty="0" err="1" smtClean="0">
                <a:latin typeface="Comic Sans MS" panose="030F0702030302020204" pitchFamily="66" charset="0"/>
              </a:rPr>
              <a:t>abundancia</a:t>
            </a:r>
            <a:r>
              <a:rPr lang="en-US" dirty="0" smtClean="0">
                <a:latin typeface="Comic Sans MS" panose="030F0702030302020204" pitchFamily="66" charset="0"/>
              </a:rPr>
              <a:t> </a:t>
            </a:r>
            <a:r>
              <a:rPr lang="en-US" i="1" dirty="0" smtClean="0">
                <a:latin typeface="Comic Sans MS" panose="030F0702030302020204" pitchFamily="66" charset="0"/>
              </a:rPr>
              <a:t>A</a:t>
            </a:r>
            <a:r>
              <a:rPr lang="en-US" i="1" dirty="0">
                <a:latin typeface="Comic Sans MS" panose="030F0702030302020204" pitchFamily="66" charset="0"/>
              </a:rPr>
              <a:t>. </a:t>
            </a:r>
            <a:r>
              <a:rPr lang="en-US" i="1" dirty="0" err="1">
                <a:latin typeface="Comic Sans MS" panose="030F0702030302020204" pitchFamily="66" charset="0"/>
              </a:rPr>
              <a:t>muciniphila</a:t>
            </a:r>
            <a:r>
              <a:rPr lang="en-US" i="1" dirty="0">
                <a:latin typeface="Comic Sans MS" panose="030F0702030302020204" pitchFamily="66" charset="0"/>
              </a:rPr>
              <a:t> </a:t>
            </a:r>
            <a:r>
              <a:rPr lang="en-US" dirty="0" err="1" smtClean="0">
                <a:latin typeface="Comic Sans MS" panose="030F0702030302020204" pitchFamily="66" charset="0"/>
              </a:rPr>
              <a:t>según</a:t>
            </a:r>
            <a:r>
              <a:rPr lang="en-US" dirty="0" smtClean="0">
                <a:latin typeface="Comic Sans MS" panose="030F0702030302020204" pitchFamily="66" charset="0"/>
              </a:rPr>
              <a:t> la </a:t>
            </a:r>
            <a:r>
              <a:rPr lang="en-US" dirty="0" err="1" smtClean="0">
                <a:latin typeface="Comic Sans MS" panose="030F0702030302020204" pitchFamily="66" charset="0"/>
              </a:rPr>
              <a:t>situación</a:t>
            </a:r>
            <a:r>
              <a:rPr lang="en-US" dirty="0" smtClean="0">
                <a:latin typeface="Comic Sans MS" panose="030F0702030302020204" pitchFamily="66" charset="0"/>
              </a:rPr>
              <a:t> de </a:t>
            </a:r>
            <a:r>
              <a:rPr lang="en-US" dirty="0" err="1" smtClean="0">
                <a:latin typeface="Comic Sans MS" panose="030F0702030302020204" pitchFamily="66" charset="0"/>
              </a:rPr>
              <a:t>salud</a:t>
            </a:r>
            <a:r>
              <a:rPr lang="en-US" dirty="0" smtClean="0">
                <a:latin typeface="Comic Sans MS" panose="030F0702030302020204" pitchFamily="66" charset="0"/>
              </a:rPr>
              <a:t> y </a:t>
            </a:r>
            <a:r>
              <a:rPr lang="en-US" dirty="0" err="1" smtClean="0">
                <a:latin typeface="Comic Sans MS" panose="030F0702030302020204" pitchFamily="66" charset="0"/>
              </a:rPr>
              <a:t>muestra</a:t>
            </a:r>
            <a:r>
              <a:rPr lang="en-US" dirty="0" smtClean="0">
                <a:latin typeface="Comic Sans MS" panose="030F0702030302020204" pitchFamily="66" charset="0"/>
              </a:rPr>
              <a:t> los </a:t>
            </a:r>
            <a:r>
              <a:rPr lang="en-US" dirty="0" err="1" smtClean="0">
                <a:latin typeface="Comic Sans MS" panose="030F0702030302020204" pitchFamily="66" charset="0"/>
              </a:rPr>
              <a:t>datos</a:t>
            </a:r>
            <a:r>
              <a:rPr lang="en-US" dirty="0" smtClean="0">
                <a:latin typeface="Comic Sans MS" panose="030F0702030302020204" pitchFamily="66" charset="0"/>
              </a:rPr>
              <a:t> actuals para los </a:t>
            </a:r>
            <a:r>
              <a:rPr lang="en-US" dirty="0" err="1" smtClean="0">
                <a:latin typeface="Comic Sans MS" panose="030F0702030302020204" pitchFamily="66" charset="0"/>
              </a:rPr>
              <a:t>cuales</a:t>
            </a:r>
            <a:r>
              <a:rPr lang="en-US" dirty="0" smtClean="0">
                <a:latin typeface="Comic Sans MS" panose="030F0702030302020204" pitchFamily="66" charset="0"/>
              </a:rPr>
              <a:t> </a:t>
            </a:r>
            <a:r>
              <a:rPr lang="en-US" dirty="0" err="1" smtClean="0">
                <a:latin typeface="Comic Sans MS" panose="030F0702030302020204" pitchFamily="66" charset="0"/>
              </a:rPr>
              <a:t>una</a:t>
            </a:r>
            <a:r>
              <a:rPr lang="en-US" dirty="0" smtClean="0">
                <a:latin typeface="Comic Sans MS" panose="030F0702030302020204" pitchFamily="66" charset="0"/>
              </a:rPr>
              <a:t> </a:t>
            </a:r>
            <a:r>
              <a:rPr lang="en-US" dirty="0" err="1" smtClean="0">
                <a:latin typeface="Comic Sans MS" panose="030F0702030302020204" pitchFamily="66" charset="0"/>
              </a:rPr>
              <a:t>prueba</a:t>
            </a:r>
            <a:r>
              <a:rPr lang="en-US" dirty="0" smtClean="0">
                <a:latin typeface="Comic Sans MS" panose="030F0702030302020204" pitchFamily="66" charset="0"/>
              </a:rPr>
              <a:t> de </a:t>
            </a:r>
            <a:r>
              <a:rPr lang="en-US" dirty="0" err="1" smtClean="0">
                <a:latin typeface="Comic Sans MS" panose="030F0702030302020204" pitchFamily="66" charset="0"/>
              </a:rPr>
              <a:t>concepto</a:t>
            </a:r>
            <a:r>
              <a:rPr lang="en-US" dirty="0" smtClean="0">
                <a:latin typeface="Comic Sans MS" panose="030F0702030302020204" pitchFamily="66" charset="0"/>
              </a:rPr>
              <a:t> del enlace entre la </a:t>
            </a:r>
            <a:r>
              <a:rPr lang="en-US" dirty="0" err="1" smtClean="0">
                <a:latin typeface="Comic Sans MS" panose="030F0702030302020204" pitchFamily="66" charset="0"/>
              </a:rPr>
              <a:t>enfermedad</a:t>
            </a:r>
            <a:r>
              <a:rPr lang="en-US" dirty="0" smtClean="0">
                <a:latin typeface="Comic Sans MS" panose="030F0702030302020204" pitchFamily="66" charset="0"/>
              </a:rPr>
              <a:t> y la </a:t>
            </a:r>
            <a:r>
              <a:rPr lang="en-US" dirty="0" err="1" smtClean="0">
                <a:latin typeface="Comic Sans MS" panose="030F0702030302020204" pitchFamily="66" charset="0"/>
              </a:rPr>
              <a:t>presencia</a:t>
            </a:r>
            <a:r>
              <a:rPr lang="en-US" dirty="0" smtClean="0">
                <a:latin typeface="Comic Sans MS" panose="030F0702030302020204" pitchFamily="66" charset="0"/>
              </a:rPr>
              <a:t> de la bacteria se ha </a:t>
            </a:r>
            <a:r>
              <a:rPr lang="en-US" dirty="0" err="1" smtClean="0">
                <a:latin typeface="Comic Sans MS" panose="030F0702030302020204" pitchFamily="66" charset="0"/>
              </a:rPr>
              <a:t>hecho</a:t>
            </a:r>
            <a:r>
              <a:rPr lang="en-US" dirty="0" smtClean="0">
                <a:latin typeface="Comic Sans MS" panose="030F0702030302020204" pitchFamily="66" charset="0"/>
              </a:rPr>
              <a:t>. </a:t>
            </a:r>
            <a:endParaRPr lang="es-VE" dirty="0">
              <a:latin typeface="Comic Sans MS" panose="030F0702030302020204" pitchFamily="66" charset="0"/>
            </a:endParaRPr>
          </a:p>
        </p:txBody>
      </p:sp>
      <p:sp>
        <p:nvSpPr>
          <p:cNvPr id="7" name="6 CuadroTexto"/>
          <p:cNvSpPr txBox="1"/>
          <p:nvPr/>
        </p:nvSpPr>
        <p:spPr>
          <a:xfrm>
            <a:off x="197158" y="321951"/>
            <a:ext cx="663964"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IIB</a:t>
            </a:r>
            <a:r>
              <a:rPr lang="es-VE" sz="1400" dirty="0" smtClean="0">
                <a:solidFill>
                  <a:prstClr val="white"/>
                </a:solidFill>
                <a:latin typeface="Comic Sans MS" pitchFamily="66" charset="0"/>
              </a:rPr>
              <a:t>2</a:t>
            </a:r>
            <a:endParaRPr lang="es-VE" sz="1400" dirty="0">
              <a:solidFill>
                <a:prstClr val="white"/>
              </a:solidFill>
              <a:latin typeface="Comic Sans MS" pitchFamily="66" charset="0"/>
            </a:endParaRPr>
          </a:p>
        </p:txBody>
      </p:sp>
      <p:sp>
        <p:nvSpPr>
          <p:cNvPr id="8" name="4 CuadroTexto"/>
          <p:cNvSpPr txBox="1"/>
          <p:nvPr/>
        </p:nvSpPr>
        <p:spPr>
          <a:xfrm>
            <a:off x="197158" y="705777"/>
            <a:ext cx="1260179" cy="73866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r>
              <a:rPr lang="es-VE" sz="1400" dirty="0" smtClean="0">
                <a:latin typeface="Comic Sans MS" pitchFamily="66" charset="0"/>
              </a:rPr>
              <a:t>Microbiota</a:t>
            </a:r>
          </a:p>
          <a:p>
            <a:r>
              <a:rPr lang="es-VE" sz="1400" dirty="0" smtClean="0">
                <a:latin typeface="Comic Sans MS" pitchFamily="66" charset="0"/>
              </a:rPr>
              <a:t> Y </a:t>
            </a:r>
            <a:r>
              <a:rPr lang="es-VE" sz="1400" dirty="0" err="1" smtClean="0">
                <a:latin typeface="Comic Sans MS" pitchFamily="66" charset="0"/>
              </a:rPr>
              <a:t>Enf</a:t>
            </a:r>
            <a:r>
              <a:rPr lang="es-VE" sz="1400" dirty="0" smtClean="0">
                <a:latin typeface="Comic Sans MS" pitchFamily="66" charset="0"/>
              </a:rPr>
              <a:t>.</a:t>
            </a:r>
          </a:p>
          <a:p>
            <a:r>
              <a:rPr lang="es-VE" sz="1400" b="1" dirty="0" smtClean="0">
                <a:latin typeface="Comic Sans MS" pitchFamily="66" charset="0"/>
              </a:rPr>
              <a:t>Metabólicas</a:t>
            </a:r>
            <a:r>
              <a:rPr lang="es-VE" sz="1400" dirty="0" smtClean="0">
                <a:latin typeface="Comic Sans MS" pitchFamily="66" charset="0"/>
              </a:rPr>
              <a:t> </a:t>
            </a:r>
          </a:p>
        </p:txBody>
      </p:sp>
      <p:sp>
        <p:nvSpPr>
          <p:cNvPr id="9" name="Rectángulo 8"/>
          <p:cNvSpPr/>
          <p:nvPr/>
        </p:nvSpPr>
        <p:spPr>
          <a:xfrm>
            <a:off x="1860522" y="5373216"/>
            <a:ext cx="5712333" cy="276999"/>
          </a:xfrm>
          <a:prstGeom prst="rect">
            <a:avLst/>
          </a:prstGeom>
        </p:spPr>
        <p:txBody>
          <a:bodyPr wrap="none">
            <a:spAutoFit/>
          </a:bodyPr>
          <a:lstStyle/>
          <a:p>
            <a:r>
              <a:rPr lang="es-VE" sz="1200" dirty="0" smtClean="0">
                <a:latin typeface="Times New Roman" panose="02020603050405020304" pitchFamily="18" charset="0"/>
                <a:cs typeface="Times New Roman" panose="02020603050405020304" pitchFamily="18" charset="0"/>
              </a:rPr>
              <a:t>PD. </a:t>
            </a:r>
            <a:r>
              <a:rPr lang="es-VE" sz="1200" dirty="0" err="1" smtClean="0">
                <a:latin typeface="Times New Roman" panose="02020603050405020304" pitchFamily="18" charset="0"/>
                <a:cs typeface="Times New Roman" panose="02020603050405020304" pitchFamily="18" charset="0"/>
              </a:rPr>
              <a:t>Cani</a:t>
            </a:r>
            <a:r>
              <a:rPr lang="es-VE" sz="1200" dirty="0" smtClean="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Human gut </a:t>
            </a:r>
            <a:r>
              <a:rPr lang="en-US" sz="1200" i="1" dirty="0" err="1">
                <a:latin typeface="Times New Roman" panose="02020603050405020304" pitchFamily="18" charset="0"/>
                <a:cs typeface="Times New Roman" panose="02020603050405020304" pitchFamily="18" charset="0"/>
              </a:rPr>
              <a:t>microbiome</a:t>
            </a:r>
            <a:r>
              <a:rPr lang="en-US" sz="1200" i="1" dirty="0">
                <a:latin typeface="Times New Roman" panose="02020603050405020304" pitchFamily="18" charset="0"/>
                <a:cs typeface="Times New Roman" panose="02020603050405020304" pitchFamily="18" charset="0"/>
              </a:rPr>
              <a:t>: hopes, threats and </a:t>
            </a:r>
            <a:r>
              <a:rPr lang="en-US" sz="1200" i="1" dirty="0" smtClean="0">
                <a:latin typeface="Times New Roman" panose="02020603050405020304" pitchFamily="18" charset="0"/>
                <a:cs typeface="Times New Roman" panose="02020603050405020304" pitchFamily="18" charset="0"/>
              </a:rPr>
              <a:t>promise</a:t>
            </a:r>
            <a:r>
              <a:rPr lang="en-US" sz="1200" dirty="0" smtClean="0">
                <a:latin typeface="Times New Roman" panose="02020603050405020304" pitchFamily="18" charset="0"/>
                <a:cs typeface="Times New Roman" panose="02020603050405020304" pitchFamily="18" charset="0"/>
              </a:rPr>
              <a:t>s. </a:t>
            </a:r>
            <a:r>
              <a:rPr lang="es-VE" sz="1200" dirty="0" err="1" smtClean="0">
                <a:latin typeface="Times New Roman" panose="02020603050405020304" pitchFamily="18" charset="0"/>
                <a:cs typeface="Times New Roman" panose="02020603050405020304" pitchFamily="18" charset="0"/>
              </a:rPr>
              <a:t>Gut</a:t>
            </a:r>
            <a:r>
              <a:rPr lang="es-VE" sz="1200" dirty="0" smtClean="0">
                <a:latin typeface="Times New Roman" panose="02020603050405020304" pitchFamily="18" charset="0"/>
                <a:cs typeface="Times New Roman" panose="02020603050405020304" pitchFamily="18" charset="0"/>
              </a:rPr>
              <a:t> </a:t>
            </a:r>
            <a:r>
              <a:rPr lang="es-VE" sz="1200" dirty="0">
                <a:latin typeface="Times New Roman" panose="02020603050405020304" pitchFamily="18" charset="0"/>
                <a:cs typeface="Times New Roman" panose="02020603050405020304" pitchFamily="18" charset="0"/>
              </a:rPr>
              <a:t>2018;</a:t>
            </a:r>
            <a:r>
              <a:rPr lang="es-VE" sz="1200" b="1" dirty="0">
                <a:latin typeface="Times New Roman" panose="02020603050405020304" pitchFamily="18" charset="0"/>
                <a:cs typeface="Times New Roman" panose="02020603050405020304" pitchFamily="18" charset="0"/>
              </a:rPr>
              <a:t>67</a:t>
            </a:r>
            <a:r>
              <a:rPr lang="es-VE" sz="1200" dirty="0">
                <a:latin typeface="Times New Roman" panose="02020603050405020304" pitchFamily="18" charset="0"/>
                <a:cs typeface="Times New Roman" panose="02020603050405020304" pitchFamily="18" charset="0"/>
              </a:rPr>
              <a:t>:1716–1725.</a:t>
            </a:r>
          </a:p>
        </p:txBody>
      </p:sp>
    </p:spTree>
    <p:extLst>
      <p:ext uri="{BB962C8B-B14F-4D97-AF65-F5344CB8AC3E}">
        <p14:creationId xmlns:p14="http://schemas.microsoft.com/office/powerpoint/2010/main" val="8660687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255405" y="1213465"/>
            <a:ext cx="4776063" cy="5416868"/>
          </a:xfrm>
          <a:prstGeom prst="rect">
            <a:avLst/>
          </a:prstGeom>
          <a:solidFill>
            <a:schemeClr val="accent6">
              <a:lumMod val="20000"/>
              <a:lumOff val="80000"/>
            </a:schemeClr>
          </a:solidFill>
          <a:ln>
            <a:solidFill>
              <a:srgbClr val="0047D6"/>
            </a:solidFill>
          </a:ln>
          <a:effectLst>
            <a:outerShdw blurRad="50800" dist="38100" dir="2700000" algn="tl" rotWithShape="0">
              <a:prstClr val="black">
                <a:alpha val="40000"/>
              </a:prstClr>
            </a:outerShdw>
          </a:effectLst>
        </p:spPr>
        <p:txBody>
          <a:bodyPr wrap="square" rtlCol="0">
            <a:spAutoFit/>
          </a:bodyPr>
          <a:lstStyle/>
          <a:p>
            <a:pPr marL="342900" indent="-342900">
              <a:buFont typeface="Arial" panose="020B0604020202020204" pitchFamily="34" charset="0"/>
              <a:buChar char="•"/>
            </a:pPr>
            <a:r>
              <a:rPr lang="es-VE" sz="2000" dirty="0">
                <a:latin typeface="Comic Sans MS" panose="030F0702030302020204" pitchFamily="66" charset="0"/>
              </a:rPr>
              <a:t>Enfermedades GI:</a:t>
            </a:r>
          </a:p>
          <a:p>
            <a:pPr marL="542925"/>
            <a:r>
              <a:rPr lang="es-VE" sz="1600" dirty="0" err="1" smtClean="0">
                <a:latin typeface="Comic Sans MS" panose="030F0702030302020204" pitchFamily="66" charset="0"/>
              </a:rPr>
              <a:t>Enf</a:t>
            </a:r>
            <a:r>
              <a:rPr lang="es-VE" sz="1600" dirty="0" smtClean="0">
                <a:latin typeface="Comic Sans MS" panose="030F0702030302020204" pitchFamily="66" charset="0"/>
              </a:rPr>
              <a:t>. </a:t>
            </a:r>
            <a:r>
              <a:rPr lang="es-VE" sz="1600" dirty="0">
                <a:latin typeface="Comic Sans MS" panose="030F0702030302020204" pitchFamily="66" charset="0"/>
              </a:rPr>
              <a:t>I</a:t>
            </a:r>
            <a:r>
              <a:rPr lang="es-VE" sz="1600" dirty="0" smtClean="0">
                <a:latin typeface="Comic Sans MS" panose="030F0702030302020204" pitchFamily="66" charset="0"/>
              </a:rPr>
              <a:t>nflamatoria </a:t>
            </a:r>
          </a:p>
          <a:p>
            <a:pPr marL="542925"/>
            <a:r>
              <a:rPr lang="es-VE" sz="1600" dirty="0" err="1" smtClean="0">
                <a:latin typeface="Comic Sans MS" panose="030F0702030302020204" pitchFamily="66" charset="0"/>
              </a:rPr>
              <a:t>Enf</a:t>
            </a:r>
            <a:r>
              <a:rPr lang="es-VE" sz="1600" dirty="0" smtClean="0">
                <a:latin typeface="Comic Sans MS" panose="030F0702030302020204" pitchFamily="66" charset="0"/>
              </a:rPr>
              <a:t>. </a:t>
            </a:r>
            <a:r>
              <a:rPr lang="es-VE" sz="1600" dirty="0">
                <a:latin typeface="Comic Sans MS" panose="030F0702030302020204" pitchFamily="66" charset="0"/>
              </a:rPr>
              <a:t>Celiaca, </a:t>
            </a:r>
          </a:p>
          <a:p>
            <a:pPr marL="542925"/>
            <a:r>
              <a:rPr lang="es-VE" sz="1600" dirty="0">
                <a:latin typeface="Comic Sans MS" panose="030F0702030302020204" pitchFamily="66" charset="0"/>
              </a:rPr>
              <a:t>S. Intestino </a:t>
            </a:r>
            <a:r>
              <a:rPr lang="es-VE" sz="1600" dirty="0" smtClean="0">
                <a:latin typeface="Comic Sans MS" panose="030F0702030302020204" pitchFamily="66" charset="0"/>
              </a:rPr>
              <a:t>Irritable</a:t>
            </a:r>
            <a:endParaRPr lang="es-VE" sz="1600" dirty="0">
              <a:latin typeface="Comic Sans MS" panose="030F0702030302020204" pitchFamily="66" charset="0"/>
            </a:endParaRPr>
          </a:p>
          <a:p>
            <a:pPr marL="542925"/>
            <a:r>
              <a:rPr lang="es-VE" sz="1600" dirty="0">
                <a:latin typeface="Comic Sans MS" panose="030F0702030302020204" pitchFamily="66" charset="0"/>
              </a:rPr>
              <a:t>Cáncer GI</a:t>
            </a:r>
          </a:p>
          <a:p>
            <a:pPr marL="542925"/>
            <a:r>
              <a:rPr lang="es-VE" sz="1600" dirty="0" smtClean="0">
                <a:latin typeface="Comic Sans MS" panose="030F0702030302020204" pitchFamily="66" charset="0"/>
              </a:rPr>
              <a:t>Infección </a:t>
            </a:r>
            <a:r>
              <a:rPr lang="es-VE" sz="1600" i="1" dirty="0">
                <a:latin typeface="Comic Sans MS" panose="030F0702030302020204" pitchFamily="66" charset="0"/>
              </a:rPr>
              <a:t>C. difficile</a:t>
            </a:r>
          </a:p>
          <a:p>
            <a:pPr marL="542925"/>
            <a:endParaRPr lang="es-VE" sz="800" dirty="0">
              <a:latin typeface="Comic Sans MS" panose="030F0702030302020204" pitchFamily="66" charset="0"/>
            </a:endParaRPr>
          </a:p>
          <a:p>
            <a:pPr marL="342900" indent="-342900">
              <a:buFont typeface="Arial" panose="020B0604020202020204" pitchFamily="34" charset="0"/>
              <a:buChar char="•"/>
            </a:pPr>
            <a:r>
              <a:rPr lang="es-VE" sz="2800" dirty="0" err="1" smtClean="0">
                <a:latin typeface="Comic Sans MS" panose="030F0702030302020204" pitchFamily="66" charset="0"/>
              </a:rPr>
              <a:t>Enf</a:t>
            </a:r>
            <a:r>
              <a:rPr lang="es-VE" sz="2800" dirty="0">
                <a:latin typeface="Comic Sans MS" panose="030F0702030302020204" pitchFamily="66" charset="0"/>
              </a:rPr>
              <a:t>. </a:t>
            </a:r>
            <a:r>
              <a:rPr lang="es-VE" sz="2800" dirty="0" smtClean="0">
                <a:latin typeface="Comic Sans MS" panose="030F0702030302020204" pitchFamily="66" charset="0"/>
              </a:rPr>
              <a:t>Metabólicas</a:t>
            </a:r>
          </a:p>
          <a:p>
            <a:pPr marL="546100"/>
            <a:r>
              <a:rPr lang="es-VE" dirty="0" smtClean="0">
                <a:latin typeface="Comic Sans MS" panose="030F0702030302020204" pitchFamily="66" charset="0"/>
              </a:rPr>
              <a:t>Obesidad</a:t>
            </a:r>
          </a:p>
          <a:p>
            <a:pPr marL="546100"/>
            <a:r>
              <a:rPr lang="es-VE" dirty="0" smtClean="0">
                <a:latin typeface="Comic Sans MS" panose="030F0702030302020204" pitchFamily="66" charset="0"/>
              </a:rPr>
              <a:t>Diabetes</a:t>
            </a:r>
          </a:p>
          <a:p>
            <a:pPr marL="546100"/>
            <a:r>
              <a:rPr lang="es-VE" dirty="0" smtClean="0">
                <a:latin typeface="Comic Sans MS" panose="030F0702030302020204" pitchFamily="66" charset="0"/>
              </a:rPr>
              <a:t>Resistencia a Insulina </a:t>
            </a:r>
          </a:p>
          <a:p>
            <a:pPr marL="546100"/>
            <a:r>
              <a:rPr lang="es-VE" dirty="0" smtClean="0">
                <a:latin typeface="Comic Sans MS" panose="030F0702030302020204" pitchFamily="66" charset="0"/>
              </a:rPr>
              <a:t>Hígado graso no alcohólico</a:t>
            </a:r>
          </a:p>
          <a:p>
            <a:endParaRPr lang="es-VE" sz="800" dirty="0">
              <a:latin typeface="Comic Sans MS" panose="030F0702030302020204" pitchFamily="66" charset="0"/>
            </a:endParaRPr>
          </a:p>
          <a:p>
            <a:pPr marL="342900" indent="-342900">
              <a:buFont typeface="Arial" panose="020B0604020202020204" pitchFamily="34" charset="0"/>
              <a:buChar char="•"/>
            </a:pPr>
            <a:r>
              <a:rPr lang="es-VE" sz="2000" dirty="0" err="1" smtClean="0">
                <a:latin typeface="Comic Sans MS" panose="030F0702030302020204" pitchFamily="66" charset="0"/>
              </a:rPr>
              <a:t>Enf</a:t>
            </a:r>
            <a:r>
              <a:rPr lang="es-VE" sz="2000" dirty="0" smtClean="0">
                <a:latin typeface="Comic Sans MS" panose="030F0702030302020204" pitchFamily="66" charset="0"/>
              </a:rPr>
              <a:t>. Cardiovasculares</a:t>
            </a:r>
          </a:p>
          <a:p>
            <a:r>
              <a:rPr lang="es-VE" sz="2000" dirty="0">
                <a:latin typeface="Comic Sans MS" panose="030F0702030302020204" pitchFamily="66" charset="0"/>
              </a:rPr>
              <a:t> </a:t>
            </a:r>
            <a:r>
              <a:rPr lang="es-VE" sz="2000" dirty="0" smtClean="0">
                <a:latin typeface="Comic Sans MS" panose="030F0702030302020204" pitchFamily="66" charset="0"/>
              </a:rPr>
              <a:t>    </a:t>
            </a:r>
            <a:r>
              <a:rPr lang="es-VE" sz="1600" dirty="0" smtClean="0">
                <a:latin typeface="Comic Sans MS" panose="030F0702030302020204" pitchFamily="66" charset="0"/>
              </a:rPr>
              <a:t>Ateroesclerosis</a:t>
            </a:r>
          </a:p>
          <a:p>
            <a:pPr marL="342900" indent="-342900">
              <a:buFont typeface="Arial" panose="020B0604020202020204" pitchFamily="34" charset="0"/>
              <a:buChar char="•"/>
            </a:pPr>
            <a:endParaRPr lang="es-VE" sz="800" dirty="0" smtClean="0">
              <a:latin typeface="Comic Sans MS" panose="030F0702030302020204" pitchFamily="66" charset="0"/>
            </a:endParaRPr>
          </a:p>
          <a:p>
            <a:pPr marL="342900" indent="-342900">
              <a:buFont typeface="Arial" panose="020B0604020202020204" pitchFamily="34" charset="0"/>
              <a:buChar char="•"/>
            </a:pPr>
            <a:r>
              <a:rPr lang="es-VE" sz="2000" dirty="0" err="1" smtClean="0">
                <a:latin typeface="Comic Sans MS" panose="030F0702030302020204" pitchFamily="66" charset="0"/>
              </a:rPr>
              <a:t>Enf</a:t>
            </a:r>
            <a:r>
              <a:rPr lang="es-VE" sz="2000" dirty="0" smtClean="0">
                <a:latin typeface="Comic Sans MS" panose="030F0702030302020204" pitchFamily="66" charset="0"/>
              </a:rPr>
              <a:t>. Sistema Nervioso</a:t>
            </a:r>
          </a:p>
          <a:p>
            <a:r>
              <a:rPr lang="es-VE" sz="1600" dirty="0">
                <a:effectLst>
                  <a:outerShdw blurRad="38100" dist="38100" dir="2700000" algn="tl">
                    <a:srgbClr val="000000">
                      <a:alpha val="43137"/>
                    </a:srgbClr>
                  </a:outerShdw>
                </a:effectLst>
                <a:latin typeface="Comic Sans MS" panose="030F0702030302020204" pitchFamily="66" charset="0"/>
              </a:rPr>
              <a:t> </a:t>
            </a:r>
            <a:r>
              <a:rPr lang="es-VE" sz="1600" dirty="0" smtClean="0">
                <a:effectLst>
                  <a:outerShdw blurRad="38100" dist="38100" dir="2700000" algn="tl">
                    <a:srgbClr val="000000">
                      <a:alpha val="43137"/>
                    </a:srgbClr>
                  </a:outerShdw>
                </a:effectLst>
                <a:latin typeface="Comic Sans MS" panose="030F0702030302020204" pitchFamily="66" charset="0"/>
              </a:rPr>
              <a:t>     </a:t>
            </a:r>
            <a:r>
              <a:rPr lang="es-VE" sz="1600" dirty="0" smtClean="0">
                <a:latin typeface="Comic Sans MS" panose="030F0702030302020204" pitchFamily="66" charset="0"/>
              </a:rPr>
              <a:t>Ansiedad, autismo, otras</a:t>
            </a:r>
          </a:p>
          <a:p>
            <a:endParaRPr lang="es-VE" sz="800" dirty="0" smtClean="0">
              <a:latin typeface="Comic Sans MS" panose="030F0702030302020204" pitchFamily="66" charset="0"/>
            </a:endParaRPr>
          </a:p>
          <a:p>
            <a:pPr marL="342900" indent="-342900">
              <a:buFont typeface="Arial" panose="020B0604020202020204" pitchFamily="34" charset="0"/>
              <a:buChar char="•"/>
            </a:pPr>
            <a:r>
              <a:rPr lang="es-VE" sz="2000" dirty="0" err="1" smtClean="0">
                <a:latin typeface="Comic Sans MS" panose="030F0702030302020204" pitchFamily="66" charset="0"/>
              </a:rPr>
              <a:t>Enf</a:t>
            </a:r>
            <a:r>
              <a:rPr lang="es-VE" sz="2000" dirty="0" smtClean="0">
                <a:latin typeface="Comic Sans MS" panose="030F0702030302020204" pitchFamily="66" charset="0"/>
              </a:rPr>
              <a:t>. Inmunológicas</a:t>
            </a:r>
            <a:endParaRPr lang="es-VE" dirty="0">
              <a:latin typeface="Comic Sans MS" panose="030F0702030302020204" pitchFamily="66" charset="0"/>
            </a:endParaRPr>
          </a:p>
          <a:p>
            <a:r>
              <a:rPr lang="es-VE" dirty="0" smtClean="0">
                <a:latin typeface="Comic Sans MS" panose="030F0702030302020204" pitchFamily="66" charset="0"/>
              </a:rPr>
              <a:t>     Alergia, asma, </a:t>
            </a:r>
            <a:r>
              <a:rPr lang="es-VE" dirty="0" err="1" smtClean="0">
                <a:latin typeface="Comic Sans MS" panose="030F0702030302020204" pitchFamily="66" charset="0"/>
              </a:rPr>
              <a:t>enf</a:t>
            </a:r>
            <a:r>
              <a:rPr lang="es-VE" dirty="0" smtClean="0">
                <a:latin typeface="Comic Sans MS" panose="030F0702030302020204" pitchFamily="66" charset="0"/>
              </a:rPr>
              <a:t>. reumáticas</a:t>
            </a:r>
            <a:endParaRPr lang="es-VE" dirty="0">
              <a:latin typeface="Comic Sans MS" panose="030F0702030302020204" pitchFamily="66" charset="0"/>
            </a:endParaRPr>
          </a:p>
        </p:txBody>
      </p:sp>
      <p:sp>
        <p:nvSpPr>
          <p:cNvPr id="6" name="CuadroTexto 5"/>
          <p:cNvSpPr txBox="1"/>
          <p:nvPr/>
        </p:nvSpPr>
        <p:spPr>
          <a:xfrm>
            <a:off x="2458382" y="336611"/>
            <a:ext cx="4370107"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dirty="0">
                <a:latin typeface="Comic Sans MS" panose="030F0702030302020204" pitchFamily="66" charset="0"/>
              </a:rPr>
              <a:t>E</a:t>
            </a:r>
            <a:r>
              <a:rPr lang="es-VE" sz="2400" dirty="0" smtClean="0">
                <a:latin typeface="Comic Sans MS" panose="030F0702030302020204" pitchFamily="66" charset="0"/>
              </a:rPr>
              <a:t>nfermedades asociadas con </a:t>
            </a:r>
          </a:p>
          <a:p>
            <a:pPr algn="ctr"/>
            <a:r>
              <a:rPr lang="es-VE" sz="2400" dirty="0" smtClean="0">
                <a:latin typeface="Comic Sans MS" panose="030F0702030302020204" pitchFamily="66" charset="0"/>
              </a:rPr>
              <a:t>Disbiosis del microbiota</a:t>
            </a:r>
            <a:endParaRPr lang="es-VE" sz="2400" dirty="0">
              <a:latin typeface="Comic Sans MS" panose="030F0702030302020204" pitchFamily="66" charset="0"/>
            </a:endParaRPr>
          </a:p>
        </p:txBody>
      </p:sp>
      <p:sp>
        <p:nvSpPr>
          <p:cNvPr id="7" name="6 CuadroTexto"/>
          <p:cNvSpPr txBox="1"/>
          <p:nvPr/>
        </p:nvSpPr>
        <p:spPr>
          <a:xfrm>
            <a:off x="899592" y="336612"/>
            <a:ext cx="801823" cy="523220"/>
          </a:xfrm>
          <a:prstGeom prst="rect">
            <a:avLst/>
          </a:prstGeom>
          <a:solidFill>
            <a:srgbClr val="0047D6"/>
          </a:solidFill>
        </p:spPr>
        <p:txBody>
          <a:bodyPr wrap="none" rtlCol="0">
            <a:spAutoFit/>
          </a:bodyPr>
          <a:ls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VE" sz="2800" dirty="0" smtClean="0">
                <a:solidFill>
                  <a:prstClr val="white"/>
                </a:solidFill>
                <a:latin typeface="Comic Sans MS" pitchFamily="66" charset="0"/>
              </a:rPr>
              <a:t>IIB</a:t>
            </a:r>
            <a:endParaRPr lang="es-VE" sz="2800" dirty="0">
              <a:solidFill>
                <a:prstClr val="white"/>
              </a:solidFill>
              <a:latin typeface="Comic Sans MS" pitchFamily="66" charset="0"/>
            </a:endParaRPr>
          </a:p>
        </p:txBody>
      </p:sp>
      <p:sp>
        <p:nvSpPr>
          <p:cNvPr id="4" name="5 CuadroTexto"/>
          <p:cNvSpPr txBox="1"/>
          <p:nvPr/>
        </p:nvSpPr>
        <p:spPr>
          <a:xfrm>
            <a:off x="6843964" y="6676190"/>
            <a:ext cx="2372765" cy="246221"/>
          </a:xfrm>
          <a:prstGeom prst="rect">
            <a:avLst/>
          </a:prstGeom>
          <a:noFill/>
        </p:spPr>
        <p:txBody>
          <a:bodyPr wrap="none" rtlCol="0">
            <a:spAutoFit/>
          </a:bodyPr>
          <a:lstStyle/>
          <a:p>
            <a:r>
              <a:rPr lang="es-VE" sz="10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000" dirty="0">
              <a:solidFill>
                <a:schemeClr val="bg1">
                  <a:lumMod val="65000"/>
                </a:schemeClr>
              </a:solidFill>
              <a:latin typeface="Arial" panose="020B0604020202020204" pitchFamily="34" charset="0"/>
              <a:cs typeface="Arial" panose="020B0604020202020204" pitchFamily="34" charset="0"/>
            </a:endParaRPr>
          </a:p>
        </p:txBody>
      </p:sp>
      <p:sp>
        <p:nvSpPr>
          <p:cNvPr id="2" name="CuadroTexto 1"/>
          <p:cNvSpPr txBox="1"/>
          <p:nvPr/>
        </p:nvSpPr>
        <p:spPr>
          <a:xfrm>
            <a:off x="762612" y="1213465"/>
            <a:ext cx="1479892" cy="369332"/>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dirty="0" err="1" smtClean="0">
                <a:effectLst>
                  <a:outerShdw blurRad="38100" dist="38100" dir="2700000" algn="tl">
                    <a:srgbClr val="000000">
                      <a:alpha val="43137"/>
                    </a:srgbClr>
                  </a:outerShdw>
                </a:effectLst>
                <a:latin typeface="Comic Sans MS" panose="030F0702030302020204" pitchFamily="66" charset="0"/>
              </a:rPr>
              <a:t>Enf</a:t>
            </a:r>
            <a:r>
              <a:rPr lang="es-VE" dirty="0" smtClean="0">
                <a:effectLst>
                  <a:outerShdw blurRad="38100" dist="38100" dir="2700000" algn="tl">
                    <a:srgbClr val="000000">
                      <a:alpha val="43137"/>
                    </a:srgbClr>
                  </a:outerShdw>
                </a:effectLst>
                <a:latin typeface="Comic Sans MS" panose="030F0702030302020204" pitchFamily="66" charset="0"/>
              </a:rPr>
              <a:t>. Locales</a:t>
            </a:r>
            <a:endParaRPr lang="es-VE" dirty="0">
              <a:effectLst>
                <a:outerShdw blurRad="38100" dist="38100" dir="2700000" algn="tl">
                  <a:srgbClr val="000000">
                    <a:alpha val="43137"/>
                  </a:srgbClr>
                </a:outerShdw>
              </a:effectLst>
              <a:latin typeface="Comic Sans MS" panose="030F0702030302020204" pitchFamily="66" charset="0"/>
            </a:endParaRPr>
          </a:p>
        </p:txBody>
      </p:sp>
      <p:sp>
        <p:nvSpPr>
          <p:cNvPr id="8" name="CuadroTexto 7"/>
          <p:cNvSpPr txBox="1"/>
          <p:nvPr/>
        </p:nvSpPr>
        <p:spPr>
          <a:xfrm>
            <a:off x="371402" y="3059668"/>
            <a:ext cx="1858201" cy="369332"/>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dirty="0" err="1" smtClean="0">
                <a:effectLst>
                  <a:outerShdw blurRad="38100" dist="38100" dir="2700000" algn="tl">
                    <a:srgbClr val="000000">
                      <a:alpha val="43137"/>
                    </a:srgbClr>
                  </a:outerShdw>
                </a:effectLst>
                <a:latin typeface="Comic Sans MS" panose="030F0702030302020204" pitchFamily="66" charset="0"/>
              </a:rPr>
              <a:t>Enf</a:t>
            </a:r>
            <a:r>
              <a:rPr lang="es-VE" dirty="0" smtClean="0">
                <a:effectLst>
                  <a:outerShdw blurRad="38100" dist="38100" dir="2700000" algn="tl">
                    <a:srgbClr val="000000">
                      <a:alpha val="43137"/>
                    </a:srgbClr>
                  </a:outerShdw>
                </a:effectLst>
                <a:latin typeface="Comic Sans MS" panose="030F0702030302020204" pitchFamily="66" charset="0"/>
              </a:rPr>
              <a:t>. Sistémicas</a:t>
            </a:r>
            <a:endParaRPr lang="es-VE"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114363482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7" name="6 CuadroTexto"/>
          <p:cNvSpPr txBox="1"/>
          <p:nvPr/>
        </p:nvSpPr>
        <p:spPr>
          <a:xfrm>
            <a:off x="611560" y="1258893"/>
            <a:ext cx="575799" cy="523220"/>
          </a:xfrm>
          <a:prstGeom prst="rect">
            <a:avLst/>
          </a:prstGeom>
          <a:solidFill>
            <a:srgbClr val="0047D6"/>
          </a:solidFill>
        </p:spPr>
        <p:txBody>
          <a:bodyPr wrap="none" rtlCol="0">
            <a:spAutoFit/>
          </a:bodyPr>
          <a:lstStyle/>
          <a:p>
            <a:r>
              <a:rPr lang="es-VE" sz="2800" dirty="0" smtClean="0">
                <a:solidFill>
                  <a:prstClr val="white"/>
                </a:solidFill>
                <a:latin typeface="Comic Sans MS" pitchFamily="66" charset="0"/>
              </a:rPr>
              <a:t>II</a:t>
            </a:r>
            <a:endParaRPr lang="es-VE" sz="2800" dirty="0">
              <a:solidFill>
                <a:prstClr val="white"/>
              </a:solidFill>
              <a:latin typeface="Comic Sans MS" pitchFamily="66" charset="0"/>
            </a:endParaRPr>
          </a:p>
        </p:txBody>
      </p:sp>
      <p:sp>
        <p:nvSpPr>
          <p:cNvPr id="3" name="Rectángulo 2"/>
          <p:cNvSpPr/>
          <p:nvPr/>
        </p:nvSpPr>
        <p:spPr>
          <a:xfrm>
            <a:off x="1416307" y="908720"/>
            <a:ext cx="7102678" cy="4924425"/>
          </a:xfrm>
          <a:prstGeom prst="rect">
            <a:avLst/>
          </a:prstGeom>
        </p:spPr>
        <p:txBody>
          <a:bodyPr wrap="square">
            <a:spAutoFit/>
          </a:bodyPr>
          <a:lstStyle/>
          <a:p>
            <a:pPr marL="630238" indent="-188913">
              <a:buClr>
                <a:srgbClr val="3399FF"/>
              </a:buClr>
              <a:buSzPct val="130000"/>
              <a:buFont typeface="Wingdings" panose="05000000000000000000" pitchFamily="2" charset="2"/>
              <a:buChar char="ü"/>
            </a:pPr>
            <a:endParaRPr lang="es-VE" sz="2000" dirty="0" smtClean="0">
              <a:solidFill>
                <a:srgbClr val="F79646">
                  <a:lumMod val="60000"/>
                  <a:lumOff val="40000"/>
                </a:srgbClr>
              </a:solidFill>
              <a:latin typeface="Comic Sans MS" pitchFamily="66" charset="0"/>
            </a:endParaRPr>
          </a:p>
          <a:p>
            <a:pPr>
              <a:buClr>
                <a:srgbClr val="3399FF"/>
              </a:buClr>
              <a:buSzPct val="130000"/>
              <a:tabLst>
                <a:tab pos="273050" algn="l"/>
                <a:tab pos="531813" algn="l"/>
              </a:tabLst>
            </a:pPr>
            <a:r>
              <a:rPr lang="es-VE" sz="2800" dirty="0" smtClean="0">
                <a:solidFill>
                  <a:prstClr val="white"/>
                </a:solidFill>
                <a:latin typeface="Comic Sans MS" pitchFamily="66" charset="0"/>
              </a:rPr>
              <a:t>B. </a:t>
            </a:r>
            <a:r>
              <a:rPr lang="es-VE" sz="2800" dirty="0" smtClean="0">
                <a:solidFill>
                  <a:srgbClr val="F57E1B"/>
                </a:solidFill>
                <a:effectLst>
                  <a:outerShdw blurRad="38100" dist="38100" dir="2700000" algn="tl">
                    <a:srgbClr val="000000">
                      <a:alpha val="43137"/>
                    </a:srgbClr>
                  </a:outerShdw>
                </a:effectLst>
                <a:latin typeface="Comic Sans MS" pitchFamily="66" charset="0"/>
              </a:rPr>
              <a:t>Microbiota Intestinal y </a:t>
            </a:r>
            <a:r>
              <a:rPr lang="es-VE" sz="2800" dirty="0" err="1" smtClean="0">
                <a:solidFill>
                  <a:srgbClr val="F57E1B"/>
                </a:solidFill>
                <a:effectLst>
                  <a:outerShdw blurRad="38100" dist="38100" dir="2700000" algn="tl">
                    <a:srgbClr val="000000">
                      <a:alpha val="43137"/>
                    </a:srgbClr>
                  </a:outerShdw>
                </a:effectLst>
                <a:latin typeface="Comic Sans MS" pitchFamily="66" charset="0"/>
              </a:rPr>
              <a:t>Enf</a:t>
            </a:r>
            <a:r>
              <a:rPr lang="es-VE" sz="2800" dirty="0" smtClean="0">
                <a:solidFill>
                  <a:srgbClr val="F57E1B"/>
                </a:solidFill>
                <a:effectLst>
                  <a:outerShdw blurRad="38100" dist="38100" dir="2700000" algn="tl">
                    <a:srgbClr val="000000">
                      <a:alpha val="43137"/>
                    </a:srgbClr>
                  </a:outerShdw>
                </a:effectLst>
                <a:latin typeface="Comic Sans MS" pitchFamily="66" charset="0"/>
              </a:rPr>
              <a:t>. as</a:t>
            </a:r>
            <a:r>
              <a:rPr lang="es-VE" sz="2800" dirty="0" smtClean="0">
                <a:solidFill>
                  <a:srgbClr val="F57E1B"/>
                </a:solidFill>
                <a:latin typeface="Comic Sans MS" pitchFamily="66" charset="0"/>
              </a:rPr>
              <a:t>ociadas</a:t>
            </a:r>
          </a:p>
          <a:p>
            <a:pPr marL="441325">
              <a:buClr>
                <a:srgbClr val="3399FF"/>
              </a:buClr>
              <a:buSzPct val="130000"/>
            </a:pPr>
            <a:r>
              <a:rPr lang="es-VE" sz="2000" dirty="0" smtClean="0">
                <a:solidFill>
                  <a:srgbClr val="F79646">
                    <a:lumMod val="60000"/>
                    <a:lumOff val="40000"/>
                  </a:srgbClr>
                </a:solidFill>
                <a:latin typeface="Comic Sans MS" pitchFamily="66" charset="0"/>
              </a:rPr>
              <a:t>    </a:t>
            </a:r>
            <a:r>
              <a:rPr lang="es-VE" sz="1600" dirty="0" smtClean="0">
                <a:solidFill>
                  <a:schemeClr val="bg1"/>
                </a:solidFill>
                <a:latin typeface="Comic Sans MS" pitchFamily="66" charset="0"/>
              </a:rPr>
              <a:t>B1.</a:t>
            </a:r>
            <a:r>
              <a:rPr lang="es-VE" sz="1600" dirty="0" smtClean="0">
                <a:solidFill>
                  <a:srgbClr val="F79646">
                    <a:lumMod val="60000"/>
                    <a:lumOff val="40000"/>
                  </a:srgbClr>
                </a:solidFill>
                <a:latin typeface="Comic Sans MS" pitchFamily="66" charset="0"/>
              </a:rPr>
              <a:t> Generalidades. Disbiosis</a:t>
            </a:r>
          </a:p>
          <a:p>
            <a:pPr marL="441325">
              <a:buClr>
                <a:srgbClr val="3399FF"/>
              </a:buClr>
              <a:buSzPct val="130000"/>
            </a:pPr>
            <a:r>
              <a:rPr lang="es-VE" sz="1600" dirty="0">
                <a:solidFill>
                  <a:schemeClr val="bg1"/>
                </a:solidFill>
                <a:latin typeface="Comic Sans MS" pitchFamily="66" charset="0"/>
              </a:rPr>
              <a:t> </a:t>
            </a:r>
            <a:r>
              <a:rPr lang="es-VE" sz="1600" dirty="0" smtClean="0">
                <a:solidFill>
                  <a:schemeClr val="bg1"/>
                </a:solidFill>
                <a:latin typeface="Comic Sans MS" pitchFamily="66" charset="0"/>
              </a:rPr>
              <a:t>    B2.</a:t>
            </a:r>
            <a:r>
              <a:rPr lang="es-VE" sz="1600" dirty="0" smtClean="0">
                <a:solidFill>
                  <a:srgbClr val="F79646">
                    <a:lumMod val="60000"/>
                    <a:lumOff val="40000"/>
                  </a:srgbClr>
                </a:solidFill>
                <a:latin typeface="Comic Sans MS" pitchFamily="66" charset="0"/>
              </a:rPr>
              <a:t> </a:t>
            </a:r>
            <a:r>
              <a:rPr lang="es-VE" sz="1600" dirty="0" err="1" smtClean="0">
                <a:solidFill>
                  <a:srgbClr val="F79646">
                    <a:lumMod val="60000"/>
                    <a:lumOff val="40000"/>
                  </a:srgbClr>
                </a:solidFill>
                <a:latin typeface="Comic Sans MS" pitchFamily="66" charset="0"/>
              </a:rPr>
              <a:t>Enf</a:t>
            </a:r>
            <a:r>
              <a:rPr lang="es-VE" sz="1600" dirty="0" smtClean="0">
                <a:solidFill>
                  <a:srgbClr val="F79646">
                    <a:lumMod val="60000"/>
                    <a:lumOff val="40000"/>
                  </a:srgbClr>
                </a:solidFill>
                <a:latin typeface="Comic Sans MS" pitchFamily="66" charset="0"/>
              </a:rPr>
              <a:t>. Locales: </a:t>
            </a:r>
            <a:r>
              <a:rPr lang="es-VE" sz="1600" dirty="0" smtClean="0">
                <a:solidFill>
                  <a:srgbClr val="F79646">
                    <a:lumMod val="20000"/>
                    <a:lumOff val="80000"/>
                  </a:srgbClr>
                </a:solidFill>
                <a:latin typeface="Comic Sans MS" pitchFamily="66" charset="0"/>
              </a:rPr>
              <a:t>GI</a:t>
            </a:r>
          </a:p>
          <a:p>
            <a:pPr marL="630238" indent="-188913">
              <a:buClr>
                <a:srgbClr val="3399FF"/>
              </a:buClr>
              <a:buSzPct val="130000"/>
              <a:buFont typeface="Wingdings" panose="05000000000000000000" pitchFamily="2" charset="2"/>
              <a:buChar char="ü"/>
            </a:pPr>
            <a:endParaRPr lang="es-VE" sz="2000" dirty="0" smtClean="0">
              <a:solidFill>
                <a:srgbClr val="F79646">
                  <a:lumMod val="20000"/>
                  <a:lumOff val="80000"/>
                </a:srgbClr>
              </a:solidFill>
              <a:latin typeface="Comic Sans MS" pitchFamily="66" charset="0"/>
            </a:endParaRPr>
          </a:p>
          <a:p>
            <a:pPr marL="441325">
              <a:buClr>
                <a:srgbClr val="3399FF"/>
              </a:buClr>
              <a:buSzPct val="130000"/>
            </a:pPr>
            <a:r>
              <a:rPr lang="es-VE" sz="2000" dirty="0" smtClean="0">
                <a:solidFill>
                  <a:srgbClr val="F79646">
                    <a:lumMod val="60000"/>
                    <a:lumOff val="40000"/>
                  </a:srgbClr>
                </a:solidFill>
                <a:latin typeface="Comic Sans MS" pitchFamily="66" charset="0"/>
              </a:rPr>
              <a:t>    </a:t>
            </a:r>
            <a:r>
              <a:rPr lang="es-VE" sz="2000" dirty="0" smtClean="0">
                <a:solidFill>
                  <a:schemeClr val="bg1"/>
                </a:solidFill>
                <a:latin typeface="Comic Sans MS" pitchFamily="66" charset="0"/>
              </a:rPr>
              <a:t>B3.</a:t>
            </a:r>
            <a:r>
              <a:rPr lang="es-VE" sz="2000" dirty="0" smtClean="0">
                <a:solidFill>
                  <a:srgbClr val="F79646">
                    <a:lumMod val="60000"/>
                    <a:lumOff val="40000"/>
                  </a:srgbClr>
                </a:solidFill>
                <a:latin typeface="Comic Sans MS" pitchFamily="66" charset="0"/>
              </a:rPr>
              <a:t> </a:t>
            </a:r>
            <a:r>
              <a:rPr lang="es-VE" sz="2000" dirty="0" err="1" smtClean="0">
                <a:solidFill>
                  <a:srgbClr val="F79646">
                    <a:lumMod val="60000"/>
                    <a:lumOff val="40000"/>
                  </a:srgbClr>
                </a:solidFill>
                <a:latin typeface="Comic Sans MS" pitchFamily="66" charset="0"/>
              </a:rPr>
              <a:t>Enf</a:t>
            </a:r>
            <a:r>
              <a:rPr lang="es-VE" sz="2000" dirty="0" smtClean="0">
                <a:solidFill>
                  <a:srgbClr val="F79646">
                    <a:lumMod val="60000"/>
                    <a:lumOff val="40000"/>
                  </a:srgbClr>
                </a:solidFill>
                <a:latin typeface="Comic Sans MS" pitchFamily="66" charset="0"/>
              </a:rPr>
              <a:t>. Sistémicas</a:t>
            </a:r>
          </a:p>
          <a:p>
            <a:pPr>
              <a:buClr>
                <a:srgbClr val="3399FF"/>
              </a:buClr>
              <a:buSzPct val="130000"/>
              <a:tabLst>
                <a:tab pos="273050" algn="l"/>
                <a:tab pos="531813" algn="l"/>
              </a:tabLst>
            </a:pPr>
            <a:r>
              <a:rPr lang="es-VE" sz="1600" dirty="0">
                <a:solidFill>
                  <a:srgbClr val="F79646">
                    <a:lumMod val="20000"/>
                    <a:lumOff val="80000"/>
                  </a:srgbClr>
                </a:solidFill>
                <a:latin typeface="Comic Sans MS" pitchFamily="66" charset="0"/>
              </a:rPr>
              <a:t> </a:t>
            </a:r>
            <a:r>
              <a:rPr lang="es-VE" sz="1600" dirty="0" smtClean="0">
                <a:solidFill>
                  <a:srgbClr val="F79646">
                    <a:lumMod val="20000"/>
                    <a:lumOff val="80000"/>
                  </a:srgbClr>
                </a:solidFill>
                <a:latin typeface="Comic Sans MS" pitchFamily="66" charset="0"/>
              </a:rPr>
              <a:t>                   </a:t>
            </a:r>
            <a:r>
              <a:rPr lang="es-VE" sz="1600" dirty="0" err="1" smtClean="0">
                <a:solidFill>
                  <a:srgbClr val="F79646">
                    <a:lumMod val="20000"/>
                    <a:lumOff val="80000"/>
                  </a:srgbClr>
                </a:solidFill>
                <a:latin typeface="Comic Sans MS" pitchFamily="66" charset="0"/>
              </a:rPr>
              <a:t>Enf</a:t>
            </a:r>
            <a:r>
              <a:rPr lang="es-VE" sz="1600" dirty="0" smtClean="0">
                <a:solidFill>
                  <a:srgbClr val="F79646">
                    <a:lumMod val="20000"/>
                    <a:lumOff val="80000"/>
                  </a:srgbClr>
                </a:solidFill>
                <a:latin typeface="Comic Sans MS" pitchFamily="66" charset="0"/>
              </a:rPr>
              <a:t>. Metabólicas: </a:t>
            </a:r>
          </a:p>
          <a:p>
            <a:pPr>
              <a:buClr>
                <a:srgbClr val="3399FF"/>
              </a:buClr>
              <a:buSzPct val="130000"/>
              <a:tabLst>
                <a:tab pos="273050" algn="l"/>
                <a:tab pos="531813" algn="l"/>
              </a:tabLst>
            </a:pPr>
            <a:r>
              <a:rPr lang="es-VE" sz="1600" dirty="0">
                <a:solidFill>
                  <a:srgbClr val="F79646">
                    <a:lumMod val="20000"/>
                    <a:lumOff val="80000"/>
                  </a:srgbClr>
                </a:solidFill>
                <a:latin typeface="Comic Sans MS" pitchFamily="66" charset="0"/>
              </a:rPr>
              <a:t> </a:t>
            </a:r>
            <a:r>
              <a:rPr lang="es-VE" sz="1600" dirty="0" smtClean="0">
                <a:solidFill>
                  <a:srgbClr val="F79646">
                    <a:lumMod val="20000"/>
                    <a:lumOff val="80000"/>
                  </a:srgbClr>
                </a:solidFill>
                <a:latin typeface="Comic Sans MS" pitchFamily="66" charset="0"/>
              </a:rPr>
              <a:t>                          </a:t>
            </a:r>
            <a:r>
              <a:rPr lang="es-VE" sz="1400" dirty="0" smtClean="0">
                <a:solidFill>
                  <a:schemeClr val="bg1"/>
                </a:solidFill>
                <a:latin typeface="Comic Sans MS" pitchFamily="66" charset="0"/>
              </a:rPr>
              <a:t>Obesidad, Diabetes</a:t>
            </a:r>
          </a:p>
          <a:p>
            <a:pPr>
              <a:buClr>
                <a:srgbClr val="3399FF"/>
              </a:buClr>
              <a:buSzPct val="130000"/>
              <a:tabLst>
                <a:tab pos="273050" algn="l"/>
                <a:tab pos="531813" algn="l"/>
              </a:tabLst>
            </a:pPr>
            <a:endParaRPr lang="es-VE" sz="1400" dirty="0">
              <a:solidFill>
                <a:srgbClr val="F79646">
                  <a:lumMod val="20000"/>
                  <a:lumOff val="80000"/>
                </a:srgbClr>
              </a:solidFill>
              <a:latin typeface="Comic Sans MS" pitchFamily="66" charset="0"/>
            </a:endParaRPr>
          </a:p>
          <a:p>
            <a:pPr>
              <a:buClr>
                <a:srgbClr val="3399FF"/>
              </a:buClr>
              <a:buSzPct val="130000"/>
              <a:tabLst>
                <a:tab pos="273050" algn="l"/>
                <a:tab pos="531813" algn="l"/>
              </a:tabLst>
            </a:pPr>
            <a:endParaRPr lang="es-VE" sz="1400" dirty="0" smtClean="0">
              <a:solidFill>
                <a:srgbClr val="F79646">
                  <a:lumMod val="20000"/>
                  <a:lumOff val="80000"/>
                </a:srgbClr>
              </a:solidFill>
              <a:latin typeface="Comic Sans MS" pitchFamily="66" charset="0"/>
            </a:endParaRPr>
          </a:p>
          <a:p>
            <a:pPr>
              <a:buClr>
                <a:srgbClr val="3399FF"/>
              </a:buClr>
              <a:buSzPct val="130000"/>
              <a:tabLst>
                <a:tab pos="273050" algn="l"/>
                <a:tab pos="531813" algn="l"/>
              </a:tabLst>
            </a:pPr>
            <a:endParaRPr lang="es-VE" sz="1400" dirty="0" smtClean="0">
              <a:solidFill>
                <a:srgbClr val="F79646">
                  <a:lumMod val="20000"/>
                  <a:lumOff val="80000"/>
                </a:srgbClr>
              </a:solidFill>
              <a:latin typeface="Comic Sans MS" pitchFamily="66" charset="0"/>
            </a:endParaRPr>
          </a:p>
          <a:p>
            <a:pPr>
              <a:buClr>
                <a:srgbClr val="3399FF"/>
              </a:buClr>
              <a:buSzPct val="130000"/>
              <a:tabLst>
                <a:tab pos="273050" algn="l"/>
                <a:tab pos="531813" algn="l"/>
              </a:tabLst>
            </a:pPr>
            <a:r>
              <a:rPr lang="es-VE" sz="1400" dirty="0">
                <a:solidFill>
                  <a:srgbClr val="F79646">
                    <a:lumMod val="20000"/>
                    <a:lumOff val="80000"/>
                  </a:srgbClr>
                </a:solidFill>
                <a:latin typeface="Comic Sans MS" pitchFamily="66" charset="0"/>
              </a:rPr>
              <a:t>	</a:t>
            </a:r>
            <a:r>
              <a:rPr lang="es-VE" sz="1400" dirty="0" smtClean="0">
                <a:solidFill>
                  <a:srgbClr val="F79646">
                    <a:lumMod val="20000"/>
                    <a:lumOff val="80000"/>
                  </a:srgbClr>
                </a:solidFill>
                <a:latin typeface="Comic Sans MS" pitchFamily="66" charset="0"/>
              </a:rPr>
              <a:t>		              </a:t>
            </a:r>
            <a:r>
              <a:rPr lang="es-VE" sz="2000" dirty="0" smtClean="0">
                <a:solidFill>
                  <a:srgbClr val="F79646">
                    <a:lumMod val="20000"/>
                    <a:lumOff val="80000"/>
                  </a:srgbClr>
                </a:solidFill>
                <a:latin typeface="Comic Sans MS" pitchFamily="66" charset="0"/>
              </a:rPr>
              <a:t>Resistencia a insulina </a:t>
            </a:r>
          </a:p>
          <a:p>
            <a:pPr>
              <a:buClr>
                <a:srgbClr val="3399FF"/>
              </a:buClr>
              <a:buSzPct val="130000"/>
              <a:tabLst>
                <a:tab pos="273050" algn="l"/>
                <a:tab pos="531813" algn="l"/>
              </a:tabLst>
            </a:pPr>
            <a:r>
              <a:rPr lang="es-VE" sz="2000" dirty="0" smtClean="0">
                <a:solidFill>
                  <a:srgbClr val="F79646">
                    <a:lumMod val="20000"/>
                    <a:lumOff val="80000"/>
                  </a:srgbClr>
                </a:solidFill>
                <a:latin typeface="Comic Sans MS" pitchFamily="66" charset="0"/>
              </a:rPr>
              <a:t>                      Hígado graso no alcohólico</a:t>
            </a:r>
          </a:p>
          <a:p>
            <a:pPr marL="1160463">
              <a:buClr>
                <a:srgbClr val="3399FF"/>
              </a:buClr>
              <a:buSzPct val="130000"/>
            </a:pPr>
            <a:endParaRPr lang="es-VE" sz="2400" dirty="0" smtClean="0">
              <a:solidFill>
                <a:srgbClr val="F79646">
                  <a:lumMod val="20000"/>
                  <a:lumOff val="80000"/>
                </a:srgbClr>
              </a:solidFill>
              <a:latin typeface="Comic Sans MS" pitchFamily="66" charset="0"/>
            </a:endParaRPr>
          </a:p>
          <a:p>
            <a:pPr marL="1160463">
              <a:buClr>
                <a:srgbClr val="3399FF"/>
              </a:buClr>
              <a:buSzPct val="130000"/>
            </a:pPr>
            <a:r>
              <a:rPr lang="es-VE" sz="1600" dirty="0" err="1" smtClean="0">
                <a:solidFill>
                  <a:srgbClr val="F79646">
                    <a:lumMod val="20000"/>
                    <a:lumOff val="80000"/>
                  </a:srgbClr>
                </a:solidFill>
                <a:latin typeface="Comic Sans MS" pitchFamily="66" charset="0"/>
              </a:rPr>
              <a:t>Enf</a:t>
            </a:r>
            <a:r>
              <a:rPr lang="es-VE" sz="1600" dirty="0">
                <a:solidFill>
                  <a:srgbClr val="F79646">
                    <a:lumMod val="20000"/>
                    <a:lumOff val="80000"/>
                  </a:srgbClr>
                </a:solidFill>
                <a:latin typeface="Comic Sans MS" pitchFamily="66" charset="0"/>
              </a:rPr>
              <a:t>. Cardiacas y Vasculares</a:t>
            </a:r>
          </a:p>
          <a:p>
            <a:pPr marL="1160463">
              <a:buClr>
                <a:srgbClr val="3399FF"/>
              </a:buClr>
              <a:buSzPct val="130000"/>
            </a:pPr>
            <a:r>
              <a:rPr lang="es-VE" sz="1600" dirty="0" err="1" smtClean="0">
                <a:solidFill>
                  <a:srgbClr val="F79646">
                    <a:lumMod val="20000"/>
                    <a:lumOff val="80000"/>
                  </a:srgbClr>
                </a:solidFill>
                <a:latin typeface="Comic Sans MS" pitchFamily="66" charset="0"/>
              </a:rPr>
              <a:t>Enf</a:t>
            </a:r>
            <a:r>
              <a:rPr lang="es-VE" sz="1600" dirty="0">
                <a:solidFill>
                  <a:srgbClr val="F79646">
                    <a:lumMod val="20000"/>
                    <a:lumOff val="80000"/>
                  </a:srgbClr>
                </a:solidFill>
                <a:latin typeface="Comic Sans MS" pitchFamily="66" charset="0"/>
              </a:rPr>
              <a:t>. </a:t>
            </a:r>
            <a:r>
              <a:rPr lang="es-VE" sz="1600" dirty="0" err="1" smtClean="0">
                <a:solidFill>
                  <a:srgbClr val="F79646">
                    <a:lumMod val="20000"/>
                    <a:lumOff val="80000"/>
                  </a:srgbClr>
                </a:solidFill>
                <a:latin typeface="Comic Sans MS" pitchFamily="66" charset="0"/>
              </a:rPr>
              <a:t>Neuropsiquiátricas</a:t>
            </a:r>
            <a:endParaRPr lang="es-VE" sz="1600" dirty="0" smtClean="0">
              <a:solidFill>
                <a:srgbClr val="F79646">
                  <a:lumMod val="20000"/>
                  <a:lumOff val="80000"/>
                </a:srgbClr>
              </a:solidFill>
              <a:latin typeface="Comic Sans MS" pitchFamily="66" charset="0"/>
            </a:endParaRPr>
          </a:p>
          <a:p>
            <a:pPr marL="1160463">
              <a:buClr>
                <a:srgbClr val="3399FF"/>
              </a:buClr>
              <a:buSzPct val="130000"/>
            </a:pPr>
            <a:r>
              <a:rPr lang="es-VE" sz="1600" dirty="0" smtClean="0">
                <a:solidFill>
                  <a:srgbClr val="F79646">
                    <a:lumMod val="20000"/>
                    <a:lumOff val="80000"/>
                  </a:srgbClr>
                </a:solidFill>
                <a:latin typeface="Comic Sans MS" pitchFamily="66" charset="0"/>
              </a:rPr>
              <a:t>Otras</a:t>
            </a:r>
          </a:p>
        </p:txBody>
      </p:sp>
      <p:cxnSp>
        <p:nvCxnSpPr>
          <p:cNvPr id="6" name="Conector recto 5"/>
          <p:cNvCxnSpPr/>
          <p:nvPr/>
        </p:nvCxnSpPr>
        <p:spPr>
          <a:xfrm flipH="1">
            <a:off x="1416307" y="1258893"/>
            <a:ext cx="6896" cy="463580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CuadroTexto 1"/>
          <p:cNvSpPr txBox="1"/>
          <p:nvPr/>
        </p:nvSpPr>
        <p:spPr>
          <a:xfrm>
            <a:off x="4860032" y="3404076"/>
            <a:ext cx="1207382" cy="461665"/>
          </a:xfrm>
          <a:prstGeom prst="rect">
            <a:avLst/>
          </a:prstGeom>
          <a:noFill/>
        </p:spPr>
        <p:txBody>
          <a:bodyPr wrap="none" rtlCol="0">
            <a:spAutoFit/>
          </a:bodyPr>
          <a:lstStyle/>
          <a:p>
            <a:r>
              <a:rPr lang="es-VE" sz="2400" dirty="0" smtClean="0">
                <a:solidFill>
                  <a:schemeClr val="bg1"/>
                </a:solidFill>
                <a:latin typeface="Comic Sans MS" panose="030F0702030302020204" pitchFamily="66" charset="0"/>
              </a:rPr>
              <a:t>Sigue…</a:t>
            </a:r>
            <a:endParaRPr lang="es-VE" sz="2400"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4223184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1106" t="1973" b="32801"/>
          <a:stretch/>
        </p:blipFill>
        <p:spPr>
          <a:xfrm>
            <a:off x="2059561" y="746344"/>
            <a:ext cx="4567929" cy="5365312"/>
          </a:xfrm>
          <a:prstGeom prst="rect">
            <a:avLst/>
          </a:prstGeom>
        </p:spPr>
      </p:pic>
      <p:sp>
        <p:nvSpPr>
          <p:cNvPr id="5" name="4 CuadroTexto"/>
          <p:cNvSpPr txBox="1"/>
          <p:nvPr/>
        </p:nvSpPr>
        <p:spPr>
          <a:xfrm>
            <a:off x="5724128" y="6381328"/>
            <a:ext cx="2813142"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6" name="CuadroTexto 5"/>
          <p:cNvSpPr txBox="1"/>
          <p:nvPr/>
        </p:nvSpPr>
        <p:spPr>
          <a:xfrm>
            <a:off x="6660232" y="5085184"/>
            <a:ext cx="2087431" cy="584775"/>
          </a:xfrm>
          <a:prstGeom prst="rect">
            <a:avLst/>
          </a:prstGeom>
          <a:noFill/>
        </p:spPr>
        <p:txBody>
          <a:bodyPr wrap="none" rtlCol="0">
            <a:spAutoFit/>
          </a:bodyPr>
          <a:lstStyle/>
          <a:p>
            <a:r>
              <a:rPr lang="es-VE" sz="3200" dirty="0" smtClean="0">
                <a:solidFill>
                  <a:schemeClr val="bg1"/>
                </a:solidFill>
                <a:latin typeface="Comic Sans MS" panose="030F0702030302020204" pitchFamily="66" charset="0"/>
              </a:rPr>
              <a:t>Continua…</a:t>
            </a:r>
            <a:endParaRPr lang="es-VE" sz="3200"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2392443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7694</TotalTime>
  <Words>8912</Words>
  <Application>Microsoft Office PowerPoint</Application>
  <PresentationFormat>Presentación en pantalla (4:3)</PresentationFormat>
  <Paragraphs>1633</Paragraphs>
  <Slides>91</Slides>
  <Notes>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91</vt:i4>
      </vt:variant>
    </vt:vector>
  </HeadingPairs>
  <TitlesOfParts>
    <vt:vector size="100" baseType="lpstr">
      <vt:lpstr>Arial</vt:lpstr>
      <vt:lpstr>Calibri</vt:lpstr>
      <vt:lpstr>Comic Sans MS</vt:lpstr>
      <vt:lpstr>MGNMT I+ Minion Pro</vt:lpstr>
      <vt:lpstr>Minion Pro</vt:lpstr>
      <vt:lpstr>Symbol</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ximena</dc:creator>
  <cp:lastModifiedBy>ximena</cp:lastModifiedBy>
  <cp:revision>999</cp:revision>
  <dcterms:created xsi:type="dcterms:W3CDTF">2014-11-02T15:33:38Z</dcterms:created>
  <dcterms:modified xsi:type="dcterms:W3CDTF">2020-02-04T10:15:41Z</dcterms:modified>
</cp:coreProperties>
</file>