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1"/>
  </p:notesMasterIdLst>
  <p:sldIdLst>
    <p:sldId id="500" r:id="rId2"/>
    <p:sldId id="515" r:id="rId3"/>
    <p:sldId id="516" r:id="rId4"/>
    <p:sldId id="502" r:id="rId5"/>
    <p:sldId id="517" r:id="rId6"/>
    <p:sldId id="663" r:id="rId7"/>
    <p:sldId id="583" r:id="rId8"/>
    <p:sldId id="615" r:id="rId9"/>
    <p:sldId id="616" r:id="rId10"/>
    <p:sldId id="617" r:id="rId11"/>
    <p:sldId id="618" r:id="rId12"/>
    <p:sldId id="620" r:id="rId13"/>
    <p:sldId id="621" r:id="rId14"/>
    <p:sldId id="671" r:id="rId15"/>
    <p:sldId id="612" r:id="rId16"/>
    <p:sldId id="628" r:id="rId17"/>
    <p:sldId id="672" r:id="rId18"/>
    <p:sldId id="613" r:id="rId19"/>
    <p:sldId id="614" r:id="rId20"/>
    <p:sldId id="622" r:id="rId21"/>
    <p:sldId id="683" r:id="rId22"/>
    <p:sldId id="678" r:id="rId23"/>
    <p:sldId id="679" r:id="rId24"/>
    <p:sldId id="689" r:id="rId25"/>
    <p:sldId id="690" r:id="rId26"/>
    <p:sldId id="681" r:id="rId27"/>
    <p:sldId id="697" r:id="rId28"/>
    <p:sldId id="684" r:id="rId29"/>
    <p:sldId id="696" r:id="rId30"/>
    <p:sldId id="680" r:id="rId31"/>
    <p:sldId id="698" r:id="rId32"/>
    <p:sldId id="682" r:id="rId33"/>
    <p:sldId id="692" r:id="rId34"/>
    <p:sldId id="686" r:id="rId35"/>
    <p:sldId id="688" r:id="rId36"/>
    <p:sldId id="699" r:id="rId37"/>
    <p:sldId id="687" r:id="rId38"/>
    <p:sldId id="691" r:id="rId39"/>
    <p:sldId id="693" r:id="rId40"/>
    <p:sldId id="624" r:id="rId41"/>
    <p:sldId id="625" r:id="rId42"/>
    <p:sldId id="629" r:id="rId43"/>
    <p:sldId id="623" r:id="rId44"/>
    <p:sldId id="626" r:id="rId45"/>
    <p:sldId id="627" r:id="rId46"/>
    <p:sldId id="651" r:id="rId47"/>
    <p:sldId id="650" r:id="rId48"/>
    <p:sldId id="649" r:id="rId49"/>
    <p:sldId id="702" r:id="rId50"/>
    <p:sldId id="703" r:id="rId51"/>
    <p:sldId id="668" r:id="rId52"/>
    <p:sldId id="673" r:id="rId53"/>
    <p:sldId id="675" r:id="rId54"/>
    <p:sldId id="676" r:id="rId55"/>
    <p:sldId id="674" r:id="rId56"/>
    <p:sldId id="677" r:id="rId57"/>
    <p:sldId id="700" r:id="rId58"/>
    <p:sldId id="701" r:id="rId59"/>
    <p:sldId id="670" r:id="rId60"/>
  </p:sldIdLst>
  <p:sldSz cx="9144000" cy="6858000" type="screen4x3"/>
  <p:notesSz cx="6858000" cy="9144000"/>
  <p:defaultTextStyle>
    <a:defPPr>
      <a:defRPr lang="es-V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cción predeterminada" id="{16EC3B97-AFD3-4E87-ACED-888C392792EB}">
          <p14:sldIdLst>
            <p14:sldId id="500"/>
            <p14:sldId id="515"/>
            <p14:sldId id="516"/>
            <p14:sldId id="502"/>
            <p14:sldId id="517"/>
            <p14:sldId id="663"/>
            <p14:sldId id="583"/>
            <p14:sldId id="615"/>
            <p14:sldId id="616"/>
            <p14:sldId id="617"/>
            <p14:sldId id="618"/>
            <p14:sldId id="620"/>
            <p14:sldId id="621"/>
            <p14:sldId id="671"/>
            <p14:sldId id="612"/>
            <p14:sldId id="628"/>
            <p14:sldId id="672"/>
            <p14:sldId id="613"/>
            <p14:sldId id="614"/>
            <p14:sldId id="622"/>
            <p14:sldId id="683"/>
            <p14:sldId id="678"/>
            <p14:sldId id="679"/>
            <p14:sldId id="689"/>
            <p14:sldId id="690"/>
            <p14:sldId id="681"/>
            <p14:sldId id="697"/>
            <p14:sldId id="684"/>
            <p14:sldId id="696"/>
            <p14:sldId id="680"/>
            <p14:sldId id="698"/>
            <p14:sldId id="682"/>
            <p14:sldId id="692"/>
            <p14:sldId id="686"/>
            <p14:sldId id="688"/>
            <p14:sldId id="699"/>
            <p14:sldId id="687"/>
            <p14:sldId id="691"/>
            <p14:sldId id="693"/>
            <p14:sldId id="624"/>
            <p14:sldId id="625"/>
            <p14:sldId id="629"/>
            <p14:sldId id="623"/>
            <p14:sldId id="626"/>
            <p14:sldId id="627"/>
            <p14:sldId id="651"/>
            <p14:sldId id="650"/>
            <p14:sldId id="649"/>
            <p14:sldId id="702"/>
            <p14:sldId id="703"/>
            <p14:sldId id="668"/>
            <p14:sldId id="673"/>
            <p14:sldId id="675"/>
            <p14:sldId id="676"/>
            <p14:sldId id="674"/>
            <p14:sldId id="677"/>
            <p14:sldId id="700"/>
            <p14:sldId id="701"/>
          </p14:sldIdLst>
        </p14:section>
        <p14:section name="Sección sin título" id="{90150520-1847-48F9-91C1-66ECE594AEF9}">
          <p14:sldIdLst>
            <p14:sldId id="670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296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D9F0CC"/>
    <a:srgbClr val="E4F5DB"/>
    <a:srgbClr val="4478B6"/>
    <a:srgbClr val="7099CA"/>
    <a:srgbClr val="ADC5E1"/>
    <a:srgbClr val="FEF1E6"/>
    <a:srgbClr val="60D3EA"/>
    <a:srgbClr val="47CCE7"/>
    <a:srgbClr val="E0D2E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9970" autoAdjust="0"/>
    <p:restoredTop sz="94660"/>
  </p:normalViewPr>
  <p:slideViewPr>
    <p:cSldViewPr showGuides="1">
      <p:cViewPr varScale="1">
        <p:scale>
          <a:sx n="63" d="100"/>
          <a:sy n="63" d="100"/>
        </p:scale>
        <p:origin x="756" y="72"/>
      </p:cViewPr>
      <p:guideLst>
        <p:guide orient="horz" pos="2296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-2103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61" Type="http://schemas.openxmlformats.org/officeDocument/2006/relationships/notesMaster" Target="notesMasters/notesMaster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VE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6D86C3-2088-41E6-9012-2BE42E7791EF}" type="datetimeFigureOut">
              <a:rPr lang="es-VE" smtClean="0"/>
              <a:t>23/04/2019</a:t>
            </a:fld>
            <a:endParaRPr lang="es-VE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VE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VE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286F07-A86D-427E-A7CA-93311D117C0F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19807689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VE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F7CE59-3451-4546-B9A4-B04B5175E73E}" type="slidenum">
              <a:rPr lang="es-VE" smtClean="0"/>
              <a:t>12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11856687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V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D0CC5-9D9F-4833-A9EB-75487F6B142B}" type="datetimeFigureOut">
              <a:rPr lang="es-VE" smtClean="0"/>
              <a:t>23/04/2019</a:t>
            </a:fld>
            <a:endParaRPr lang="es-V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714B4-FF8F-4592-B7F0-9699B5ABE0A8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8587299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D0CC5-9D9F-4833-A9EB-75487F6B142B}" type="datetimeFigureOut">
              <a:rPr lang="es-VE" smtClean="0"/>
              <a:t>23/04/2019</a:t>
            </a:fld>
            <a:endParaRPr lang="es-V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714B4-FF8F-4592-B7F0-9699B5ABE0A8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38178249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D0CC5-9D9F-4833-A9EB-75487F6B142B}" type="datetimeFigureOut">
              <a:rPr lang="es-VE" smtClean="0"/>
              <a:t>23/04/2019</a:t>
            </a:fld>
            <a:endParaRPr lang="es-V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714B4-FF8F-4592-B7F0-9699B5ABE0A8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6624479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D0CC5-9D9F-4833-A9EB-75487F6B142B}" type="datetimeFigureOut">
              <a:rPr lang="es-VE" smtClean="0"/>
              <a:t>23/04/2019</a:t>
            </a:fld>
            <a:endParaRPr lang="es-V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714B4-FF8F-4592-B7F0-9699B5ABE0A8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4419481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D0CC5-9D9F-4833-A9EB-75487F6B142B}" type="datetimeFigureOut">
              <a:rPr lang="es-VE" smtClean="0"/>
              <a:t>23/04/2019</a:t>
            </a:fld>
            <a:endParaRPr lang="es-V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714B4-FF8F-4592-B7F0-9699B5ABE0A8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30466629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D0CC5-9D9F-4833-A9EB-75487F6B142B}" type="datetimeFigureOut">
              <a:rPr lang="es-VE" smtClean="0"/>
              <a:t>23/04/2019</a:t>
            </a:fld>
            <a:endParaRPr lang="es-VE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714B4-FF8F-4592-B7F0-9699B5ABE0A8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15410495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D0CC5-9D9F-4833-A9EB-75487F6B142B}" type="datetimeFigureOut">
              <a:rPr lang="es-VE" smtClean="0"/>
              <a:t>23/04/2019</a:t>
            </a:fld>
            <a:endParaRPr lang="es-VE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714B4-FF8F-4592-B7F0-9699B5ABE0A8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37014555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D0CC5-9D9F-4833-A9EB-75487F6B142B}" type="datetimeFigureOut">
              <a:rPr lang="es-VE" smtClean="0"/>
              <a:t>23/04/2019</a:t>
            </a:fld>
            <a:endParaRPr lang="es-VE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714B4-FF8F-4592-B7F0-9699B5ABE0A8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14214283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D0CC5-9D9F-4833-A9EB-75487F6B142B}" type="datetimeFigureOut">
              <a:rPr lang="es-VE" smtClean="0"/>
              <a:t>23/04/2019</a:t>
            </a:fld>
            <a:endParaRPr lang="es-VE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714B4-FF8F-4592-B7F0-9699B5ABE0A8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25742431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D0CC5-9D9F-4833-A9EB-75487F6B142B}" type="datetimeFigureOut">
              <a:rPr lang="es-VE" smtClean="0"/>
              <a:t>23/04/2019</a:t>
            </a:fld>
            <a:endParaRPr lang="es-VE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714B4-FF8F-4592-B7F0-9699B5ABE0A8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17035305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VE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D0CC5-9D9F-4833-A9EB-75487F6B142B}" type="datetimeFigureOut">
              <a:rPr lang="es-VE" smtClean="0"/>
              <a:t>23/04/2019</a:t>
            </a:fld>
            <a:endParaRPr lang="es-VE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714B4-FF8F-4592-B7F0-9699B5ABE0A8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12855209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8D0CC5-9D9F-4833-A9EB-75487F6B142B}" type="datetimeFigureOut">
              <a:rPr lang="es-VE" smtClean="0"/>
              <a:t>23/04/2019</a:t>
            </a:fld>
            <a:endParaRPr lang="es-V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V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9714B4-FF8F-4592-B7F0-9699B5ABE0A8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737431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V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microsoft.com/office/2007/relationships/hdphoto" Target="../media/hdphoto3.wdp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nature.com/articles/nrgastro.2013.178#auth-2" TargetMode="Externa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nature.com/articles/nrgastro.2013.178#auth-2" TargetMode="External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nature.com/articles/nrgastro.2013.178#auth-2" TargetMode="External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microsoft.com/office/2007/relationships/hdphoto" Target="../media/hdphoto7.wdp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1038019" y="1400432"/>
            <a:ext cx="7067961" cy="3539430"/>
          </a:xfrm>
          <a:prstGeom prst="rect">
            <a:avLst/>
          </a:prstGeom>
          <a:solidFill>
            <a:schemeClr val="accent2">
              <a:lumMod val="75000"/>
            </a:schemeClr>
          </a:solidFill>
          <a:ln w="28575">
            <a:solidFill>
              <a:srgbClr val="0070C0"/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none" rtlCol="0">
            <a:spAutoFit/>
          </a:bodyPr>
          <a:lstStyle/>
          <a:p>
            <a:pPr algn="ctr"/>
            <a:endParaRPr lang="es-VE" sz="1600" dirty="0" smtClean="0">
              <a:solidFill>
                <a:prstClr val="white"/>
              </a:solidFill>
              <a:latin typeface="Comic Sans MS" panose="030F0702030302020204" pitchFamily="66" charset="0"/>
            </a:endParaRPr>
          </a:p>
          <a:p>
            <a:pPr algn="ctr"/>
            <a:r>
              <a:rPr lang="es-VE" sz="6000" dirty="0" err="1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The</a:t>
            </a:r>
            <a:r>
              <a:rPr lang="es-VE" sz="60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MICROBIOTA</a:t>
            </a:r>
          </a:p>
          <a:p>
            <a:pPr algn="ctr"/>
            <a:endParaRPr lang="es-VE" sz="4400" dirty="0">
              <a:solidFill>
                <a:prstClr val="white"/>
              </a:solidFill>
              <a:latin typeface="Comic Sans MS" panose="030F0702030302020204" pitchFamily="66" charset="0"/>
            </a:endParaRPr>
          </a:p>
          <a:p>
            <a:pPr algn="ctr"/>
            <a:r>
              <a:rPr lang="es-VE" sz="44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…</a:t>
            </a:r>
            <a:r>
              <a:rPr lang="es-VE" sz="4400" dirty="0" err="1" smtClean="0">
                <a:solidFill>
                  <a:prstClr val="white"/>
                </a:solidFill>
                <a:latin typeface="Comic Sans MS" panose="030F0702030302020204" pitchFamily="66" charset="0"/>
              </a:rPr>
              <a:t>The</a:t>
            </a:r>
            <a:r>
              <a:rPr lang="es-VE" sz="44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 </a:t>
            </a:r>
            <a:r>
              <a:rPr lang="es-VE" sz="4400" dirty="0" err="1" smtClean="0">
                <a:solidFill>
                  <a:prstClr val="white"/>
                </a:solidFill>
                <a:latin typeface="Comic Sans MS" panose="030F0702030302020204" pitchFamily="66" charset="0"/>
              </a:rPr>
              <a:t>hottest</a:t>
            </a:r>
            <a:r>
              <a:rPr lang="es-VE" sz="44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 </a:t>
            </a:r>
            <a:r>
              <a:rPr lang="es-VE" sz="4400" dirty="0" err="1" smtClean="0">
                <a:solidFill>
                  <a:prstClr val="white"/>
                </a:solidFill>
                <a:latin typeface="Comic Sans MS" panose="030F0702030302020204" pitchFamily="66" charset="0"/>
              </a:rPr>
              <a:t>area</a:t>
            </a:r>
            <a:r>
              <a:rPr lang="es-VE" sz="44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 in </a:t>
            </a:r>
          </a:p>
          <a:p>
            <a:pPr algn="ctr"/>
            <a:r>
              <a:rPr lang="es-VE" sz="4400" dirty="0" err="1" smtClean="0">
                <a:solidFill>
                  <a:prstClr val="white"/>
                </a:solidFill>
                <a:latin typeface="Comic Sans MS" panose="030F0702030302020204" pitchFamily="66" charset="0"/>
              </a:rPr>
              <a:t>Biomedicine</a:t>
            </a:r>
            <a:r>
              <a:rPr lang="es-VE" sz="44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…</a:t>
            </a:r>
          </a:p>
          <a:p>
            <a:pPr algn="ctr"/>
            <a:endParaRPr lang="es-VE" sz="1600" dirty="0">
              <a:solidFill>
                <a:prstClr val="white"/>
              </a:solidFill>
              <a:latin typeface="Comic Sans MS" panose="030F0702030302020204" pitchFamily="66" charset="0"/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5261935" y="5105400"/>
            <a:ext cx="288732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s-VE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Eric </a:t>
            </a:r>
            <a:r>
              <a:rPr lang="es-VE" dirty="0" err="1" smtClean="0">
                <a:solidFill>
                  <a:prstClr val="white"/>
                </a:solidFill>
                <a:latin typeface="Comic Sans MS" panose="030F0702030302020204" pitchFamily="66" charset="0"/>
              </a:rPr>
              <a:t>Topol</a:t>
            </a:r>
            <a:r>
              <a:rPr lang="es-VE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 MD</a:t>
            </a:r>
          </a:p>
          <a:p>
            <a:pPr algn="r"/>
            <a:r>
              <a:rPr lang="es-VE" dirty="0" err="1" smtClean="0">
                <a:solidFill>
                  <a:prstClr val="white"/>
                </a:solidFill>
                <a:latin typeface="Comic Sans MS" panose="030F0702030302020204" pitchFamily="66" charset="0"/>
              </a:rPr>
              <a:t>Medscape</a:t>
            </a:r>
            <a:r>
              <a:rPr lang="es-VE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 Editor in </a:t>
            </a:r>
            <a:r>
              <a:rPr lang="es-VE" dirty="0" err="1" smtClean="0">
                <a:solidFill>
                  <a:prstClr val="white"/>
                </a:solidFill>
                <a:latin typeface="Comic Sans MS" panose="030F0702030302020204" pitchFamily="66" charset="0"/>
              </a:rPr>
              <a:t>chief</a:t>
            </a:r>
            <a:endParaRPr lang="es-VE" dirty="0" smtClean="0">
              <a:solidFill>
                <a:prstClr val="white"/>
              </a:solidFill>
              <a:latin typeface="Comic Sans MS" panose="030F0702030302020204" pitchFamily="66" charset="0"/>
            </a:endParaRPr>
          </a:p>
          <a:p>
            <a:pPr algn="r"/>
            <a:r>
              <a:rPr lang="es-VE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Junio 21 2016</a:t>
            </a:r>
            <a:endParaRPr lang="es-VE" dirty="0">
              <a:solidFill>
                <a:prstClr val="white"/>
              </a:solidFill>
              <a:latin typeface="Comic Sans MS" panose="030F0702030302020204" pitchFamily="66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6705600" y="6476629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prstClr val="black">
                  <a:lumMod val="50000"/>
                  <a:lumOff val="50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0477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836711" y="1324745"/>
            <a:ext cx="7470576" cy="4770537"/>
          </a:xfrm>
          <a:prstGeom prst="rect">
            <a:avLst/>
          </a:prstGeom>
          <a:solidFill>
            <a:srgbClr val="FEF2E8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US" sz="1600" dirty="0" smtClean="0">
                <a:latin typeface="Comic Sans MS" panose="030F0702030302020204" pitchFamily="66" charset="0"/>
              </a:rPr>
              <a:t>En </a:t>
            </a:r>
            <a:r>
              <a:rPr lang="en-US" sz="1600" b="1" dirty="0" smtClean="0">
                <a:latin typeface="Comic Sans MS" panose="030F0702030302020204" pitchFamily="66" charset="0"/>
              </a:rPr>
              <a:t>IBS</a:t>
            </a:r>
            <a:r>
              <a:rPr lang="en-US" sz="1600" dirty="0" smtClean="0">
                <a:latin typeface="Comic Sans MS" panose="030F0702030302020204" pitchFamily="66" charset="0"/>
              </a:rPr>
              <a:t>, el </a:t>
            </a:r>
            <a:r>
              <a:rPr lang="en-US" sz="1600" b="1" dirty="0" smtClean="0">
                <a:latin typeface="Comic Sans MS" panose="030F0702030302020204" pitchFamily="66" charset="0"/>
              </a:rPr>
              <a:t>microbiota</a:t>
            </a:r>
            <a:r>
              <a:rPr lang="en-US" sz="1600" dirty="0">
                <a:latin typeface="Comic Sans MS" panose="030F0702030302020204" pitchFamily="66" charset="0"/>
              </a:rPr>
              <a:t> </a:t>
            </a:r>
            <a:r>
              <a:rPr lang="en-US" sz="1600" dirty="0" smtClean="0">
                <a:latin typeface="Comic Sans MS" panose="030F0702030302020204" pitchFamily="66" charset="0"/>
              </a:rPr>
              <a:t>con </a:t>
            </a:r>
            <a:r>
              <a:rPr lang="en-US" sz="1600" dirty="0" err="1">
                <a:latin typeface="Comic Sans MS" panose="030F0702030302020204" pitchFamily="66" charset="0"/>
              </a:rPr>
              <a:t>composición</a:t>
            </a:r>
            <a:r>
              <a:rPr lang="en-US" sz="1600" dirty="0">
                <a:latin typeface="Comic Sans MS" panose="030F0702030302020204" pitchFamily="66" charset="0"/>
              </a:rPr>
              <a:t> y/o </a:t>
            </a:r>
            <a:r>
              <a:rPr lang="en-US" sz="1600" dirty="0" err="1" smtClean="0">
                <a:latin typeface="Comic Sans MS" panose="030F0702030302020204" pitchFamily="66" charset="0"/>
              </a:rPr>
              <a:t>actividad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alteradas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afecta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comunicación</a:t>
            </a:r>
            <a:r>
              <a:rPr lang="en-US" sz="1600" dirty="0" smtClean="0">
                <a:latin typeface="Comic Sans MS" panose="030F0702030302020204" pitchFamily="66" charset="0"/>
              </a:rPr>
              <a:t> con SN </a:t>
            </a:r>
            <a:r>
              <a:rPr lang="en-US" sz="1600" dirty="0" err="1" smtClean="0">
                <a:latin typeface="Comic Sans MS" panose="030F0702030302020204" pitchFamily="66" charset="0"/>
              </a:rPr>
              <a:t>llevando</a:t>
            </a:r>
            <a:r>
              <a:rPr lang="en-US" sz="1600" dirty="0" smtClean="0">
                <a:latin typeface="Comic Sans MS" panose="030F0702030302020204" pitchFamily="66" charset="0"/>
              </a:rPr>
              <a:t> a:</a:t>
            </a:r>
          </a:p>
          <a:p>
            <a:endParaRPr lang="en-US" sz="800" dirty="0" smtClean="0">
              <a:latin typeface="Comic Sans MS" panose="030F0702030302020204" pitchFamily="66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err="1">
                <a:latin typeface="Comic Sans MS" panose="030F0702030302020204" pitchFamily="66" charset="0"/>
              </a:rPr>
              <a:t>A</a:t>
            </a:r>
            <a:r>
              <a:rPr lang="en-US" sz="1600" b="1" dirty="0" err="1" smtClean="0">
                <a:latin typeface="Comic Sans MS" panose="030F0702030302020204" pitchFamily="66" charset="0"/>
              </a:rPr>
              <a:t>ctivación</a:t>
            </a:r>
            <a:r>
              <a:rPr lang="en-US" sz="1600" b="1" dirty="0" smtClean="0">
                <a:latin typeface="Comic Sans MS" panose="030F0702030302020204" pitchFamily="66" charset="0"/>
              </a:rPr>
              <a:t> del s. immune </a:t>
            </a:r>
            <a:r>
              <a:rPr lang="en-US" sz="1600" dirty="0" smtClean="0">
                <a:latin typeface="Comic Sans MS" panose="030F0702030302020204" pitchFamily="66" charset="0"/>
              </a:rPr>
              <a:t>y </a:t>
            </a:r>
            <a:r>
              <a:rPr lang="en-US" sz="1600" b="1" dirty="0" err="1" smtClean="0">
                <a:latin typeface="Comic Sans MS" panose="030F0702030302020204" pitchFamily="66" charset="0"/>
              </a:rPr>
              <a:t>producción</a:t>
            </a:r>
            <a:r>
              <a:rPr lang="en-US" sz="1600" b="1" dirty="0" smtClean="0">
                <a:latin typeface="Comic Sans MS" panose="030F0702030302020204" pitchFamily="66" charset="0"/>
              </a:rPr>
              <a:t> de CK proinflamatorias</a:t>
            </a:r>
            <a:r>
              <a:rPr lang="en-US" sz="1600" dirty="0" smtClean="0">
                <a:latin typeface="Comic Sans MS" panose="030F0702030302020204" pitchFamily="66" charset="0"/>
              </a:rPr>
              <a:t>,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 err="1">
                <a:latin typeface="Comic Sans MS" panose="030F0702030302020204" pitchFamily="66" charset="0"/>
              </a:rPr>
              <a:t>P</a:t>
            </a:r>
            <a:r>
              <a:rPr lang="en-US" sz="1600" b="1" dirty="0" err="1" smtClean="0">
                <a:latin typeface="Comic Sans MS" panose="030F0702030302020204" pitchFamily="66" charset="0"/>
              </a:rPr>
              <a:t>roducción</a:t>
            </a:r>
            <a:r>
              <a:rPr lang="en-US" sz="1600" b="1" dirty="0" smtClean="0">
                <a:latin typeface="Comic Sans MS" panose="030F0702030302020204" pitchFamily="66" charset="0"/>
              </a:rPr>
              <a:t> de </a:t>
            </a:r>
            <a:r>
              <a:rPr lang="en-US" sz="1600" b="1" dirty="0" err="1" smtClean="0">
                <a:latin typeface="Comic Sans MS" panose="030F0702030302020204" pitchFamily="66" charset="0"/>
              </a:rPr>
              <a:t>metabolitos</a:t>
            </a:r>
            <a:r>
              <a:rPr lang="en-US" sz="1600" b="1" dirty="0" smtClean="0">
                <a:latin typeface="Comic Sans MS" panose="030F0702030302020204" pitchFamily="66" charset="0"/>
              </a:rPr>
              <a:t> </a:t>
            </a:r>
            <a:r>
              <a:rPr lang="en-US" sz="1600" b="1" dirty="0" err="1" smtClean="0">
                <a:latin typeface="Comic Sans MS" panose="030F0702030302020204" pitchFamily="66" charset="0"/>
              </a:rPr>
              <a:t>microbianos</a:t>
            </a:r>
            <a:r>
              <a:rPr lang="en-US" sz="1600" b="1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como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b="1" dirty="0" smtClean="0">
                <a:latin typeface="Comic Sans MS" panose="030F0702030302020204" pitchFamily="66" charset="0"/>
              </a:rPr>
              <a:t>SCFAs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que</a:t>
            </a:r>
            <a:r>
              <a:rPr lang="en-US" sz="1600" dirty="0" smtClean="0">
                <a:latin typeface="Comic Sans MS" panose="030F0702030302020204" pitchFamily="66" charset="0"/>
              </a:rPr>
              <a:t> son </a:t>
            </a:r>
            <a:r>
              <a:rPr lang="en-US" sz="1600" dirty="0" err="1" smtClean="0">
                <a:latin typeface="Comic Sans MS" panose="030F0702030302020204" pitchFamily="66" charset="0"/>
              </a:rPr>
              <a:t>tóxicos</a:t>
            </a:r>
            <a:r>
              <a:rPr lang="en-US" sz="1600" dirty="0" smtClean="0">
                <a:latin typeface="Comic Sans MS" panose="030F0702030302020204" pitchFamily="66" charset="0"/>
              </a:rPr>
              <a:t> a </a:t>
            </a:r>
            <a:r>
              <a:rPr lang="en-US" sz="1600" dirty="0" err="1" smtClean="0">
                <a:latin typeface="Comic Sans MS" panose="030F0702030302020204" pitchFamily="66" charset="0"/>
              </a:rPr>
              <a:t>alta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concentración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 err="1">
                <a:latin typeface="Comic Sans MS" panose="030F0702030302020204" pitchFamily="66" charset="0"/>
              </a:rPr>
              <a:t>A</a:t>
            </a:r>
            <a:r>
              <a:rPr lang="en-US" sz="1600" b="1" dirty="0" err="1" smtClean="0">
                <a:latin typeface="Comic Sans MS" panose="030F0702030302020204" pitchFamily="66" charset="0"/>
              </a:rPr>
              <a:t>ctivación</a:t>
            </a:r>
            <a:r>
              <a:rPr lang="en-US" sz="1600" b="1" dirty="0" smtClean="0">
                <a:latin typeface="Comic Sans MS" panose="030F0702030302020204" pitchFamily="66" charset="0"/>
              </a:rPr>
              <a:t> del </a:t>
            </a:r>
            <a:r>
              <a:rPr lang="en-US" sz="1600" b="1" dirty="0" err="1" smtClean="0">
                <a:latin typeface="Comic Sans MS" panose="030F0702030302020204" pitchFamily="66" charset="0"/>
              </a:rPr>
              <a:t>eje</a:t>
            </a:r>
            <a:r>
              <a:rPr lang="en-US" sz="1600" b="1" dirty="0" smtClean="0">
                <a:latin typeface="Comic Sans MS" panose="030F0702030302020204" pitchFamily="66" charset="0"/>
              </a:rPr>
              <a:t> HPA</a:t>
            </a:r>
            <a:r>
              <a:rPr lang="en-US" sz="1600" dirty="0" smtClean="0">
                <a:latin typeface="Comic Sans MS" panose="030F0702030302020204" pitchFamily="66" charset="0"/>
              </a:rPr>
              <a:t> con </a:t>
            </a:r>
            <a:r>
              <a:rPr lang="en-US" sz="1600" b="1" dirty="0" err="1" smtClean="0">
                <a:latin typeface="Comic Sans MS" panose="030F0702030302020204" pitchFamily="66" charset="0"/>
              </a:rPr>
              <a:t>aumento</a:t>
            </a:r>
            <a:r>
              <a:rPr lang="en-US" sz="1600" b="1" dirty="0" smtClean="0">
                <a:latin typeface="Comic Sans MS" panose="030F0702030302020204" pitchFamily="66" charset="0"/>
              </a:rPr>
              <a:t> del cortisol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que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hace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retroalimentación</a:t>
            </a:r>
            <a:r>
              <a:rPr lang="en-US" sz="1600" dirty="0" smtClean="0">
                <a:latin typeface="Comic Sans MS" panose="030F0702030302020204" pitchFamily="66" charset="0"/>
              </a:rPr>
              <a:t> a </a:t>
            </a:r>
            <a:r>
              <a:rPr lang="en-US" sz="1600" dirty="0" err="1" smtClean="0">
                <a:latin typeface="Comic Sans MS" panose="030F0702030302020204" pitchFamily="66" charset="0"/>
              </a:rPr>
              <a:t>pituitaria</a:t>
            </a:r>
            <a:r>
              <a:rPr lang="en-US" sz="1600" dirty="0" smtClean="0">
                <a:latin typeface="Comic Sans MS" panose="030F0702030302020204" pitchFamily="66" charset="0"/>
              </a:rPr>
              <a:t>, </a:t>
            </a:r>
            <a:r>
              <a:rPr lang="en-US" sz="1600" dirty="0" err="1" smtClean="0">
                <a:latin typeface="Comic Sans MS" panose="030F0702030302020204" pitchFamily="66" charset="0"/>
              </a:rPr>
              <a:t>hipotálamo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amígdala</a:t>
            </a:r>
            <a:r>
              <a:rPr lang="en-US" sz="1600" dirty="0" smtClean="0">
                <a:latin typeface="Comic Sans MS" panose="030F0702030302020204" pitchFamily="66" charset="0"/>
              </a:rPr>
              <a:t>, </a:t>
            </a:r>
            <a:r>
              <a:rPr lang="en-US" sz="1600" dirty="0" err="1" smtClean="0">
                <a:latin typeface="Comic Sans MS" panose="030F0702030302020204" pitchFamily="66" charset="0"/>
              </a:rPr>
              <a:t>hipocampo</a:t>
            </a:r>
            <a:r>
              <a:rPr lang="en-US" sz="1600" dirty="0" smtClean="0">
                <a:latin typeface="Comic Sans MS" panose="030F0702030302020204" pitchFamily="66" charset="0"/>
              </a:rPr>
              <a:t> y </a:t>
            </a:r>
            <a:r>
              <a:rPr lang="en-US" sz="1600" dirty="0" err="1" smtClean="0">
                <a:latin typeface="Comic Sans MS" panose="030F0702030302020204" pitchFamily="66" charset="0"/>
              </a:rPr>
              <a:t>corteza</a:t>
            </a:r>
            <a:r>
              <a:rPr lang="en-US" sz="1600" dirty="0" smtClean="0">
                <a:latin typeface="Comic Sans MS" panose="030F0702030302020204" pitchFamily="66" charset="0"/>
              </a:rPr>
              <a:t> prefrontal para </a:t>
            </a:r>
            <a:r>
              <a:rPr lang="en-US" sz="1600" dirty="0" err="1" smtClean="0">
                <a:latin typeface="Comic Sans MS" panose="030F0702030302020204" pitchFamily="66" charset="0"/>
              </a:rPr>
              <a:t>apagar</a:t>
            </a:r>
            <a:r>
              <a:rPr lang="en-US" sz="1600" dirty="0" smtClean="0">
                <a:latin typeface="Comic Sans MS" panose="030F0702030302020204" pitchFamily="66" charset="0"/>
              </a:rPr>
              <a:t> el </a:t>
            </a:r>
            <a:r>
              <a:rPr lang="en-US" sz="1600" dirty="0" err="1" smtClean="0">
                <a:latin typeface="Comic Sans MS" panose="030F0702030302020204" pitchFamily="66" charset="0"/>
              </a:rPr>
              <a:t>eje</a:t>
            </a:r>
            <a:r>
              <a:rPr lang="en-US" sz="1600" dirty="0" smtClean="0">
                <a:latin typeface="Comic Sans MS" panose="030F0702030302020204" pitchFamily="66" charset="0"/>
              </a:rPr>
              <a:t> HPA y </a:t>
            </a:r>
            <a:r>
              <a:rPr lang="en-US" sz="1600" b="1" dirty="0" err="1" smtClean="0">
                <a:latin typeface="Comic Sans MS" panose="030F0702030302020204" pitchFamily="66" charset="0"/>
              </a:rPr>
              <a:t>aumentar</a:t>
            </a:r>
            <a:r>
              <a:rPr lang="en-US" sz="1600" b="1" dirty="0" smtClean="0">
                <a:latin typeface="Comic Sans MS" panose="030F0702030302020204" pitchFamily="66" charset="0"/>
              </a:rPr>
              <a:t> </a:t>
            </a:r>
            <a:r>
              <a:rPr lang="en-US" sz="1600" b="1" dirty="0" err="1" smtClean="0">
                <a:latin typeface="Comic Sans MS" panose="030F0702030302020204" pitchFamily="66" charset="0"/>
              </a:rPr>
              <a:t>liberación</a:t>
            </a:r>
            <a:r>
              <a:rPr lang="en-US" sz="1600" b="1" dirty="0" smtClean="0">
                <a:latin typeface="Comic Sans MS" panose="030F0702030302020204" pitchFamily="66" charset="0"/>
              </a:rPr>
              <a:t> de</a:t>
            </a:r>
            <a:r>
              <a:rPr lang="en-US" sz="1600" b="1" dirty="0">
                <a:latin typeface="Comic Sans MS" panose="030F0702030302020204" pitchFamily="66" charset="0"/>
              </a:rPr>
              <a:t> </a:t>
            </a:r>
            <a:r>
              <a:rPr lang="en-US" sz="1600" b="1" dirty="0" smtClean="0">
                <a:latin typeface="Comic Sans MS" panose="030F0702030302020204" pitchFamily="66" charset="0"/>
              </a:rPr>
              <a:t>factor </a:t>
            </a:r>
            <a:r>
              <a:rPr lang="en-US" sz="1600" b="1" dirty="0" err="1" smtClean="0">
                <a:latin typeface="Comic Sans MS" panose="030F0702030302020204" pitchFamily="66" charset="0"/>
              </a:rPr>
              <a:t>liberador</a:t>
            </a:r>
            <a:r>
              <a:rPr lang="en-US" sz="1600" b="1" dirty="0" smtClean="0">
                <a:latin typeface="Comic Sans MS" panose="030F0702030302020204" pitchFamily="66" charset="0"/>
              </a:rPr>
              <a:t> de </a:t>
            </a:r>
            <a:r>
              <a:rPr lang="en-US" sz="1600" b="1" dirty="0" err="1" smtClean="0">
                <a:latin typeface="Comic Sans MS" panose="030F0702030302020204" pitchFamily="66" charset="0"/>
              </a:rPr>
              <a:t>corticotropina</a:t>
            </a:r>
            <a:r>
              <a:rPr lang="en-US" sz="1600" b="1" dirty="0" smtClean="0">
                <a:latin typeface="Comic Sans MS" panose="030F0702030302020204" pitchFamily="66" charset="0"/>
              </a:rPr>
              <a:t> </a:t>
            </a:r>
            <a:r>
              <a:rPr lang="en-US" sz="1600" dirty="0" smtClean="0">
                <a:latin typeface="Comic Sans MS" panose="030F0702030302020204" pitchFamily="66" charset="0"/>
              </a:rPr>
              <a:t>(</a:t>
            </a:r>
            <a:r>
              <a:rPr lang="en-US" sz="1600" b="1" dirty="0" smtClean="0">
                <a:latin typeface="Comic Sans MS" panose="030F0702030302020204" pitchFamily="66" charset="0"/>
              </a:rPr>
              <a:t>CRF</a:t>
            </a:r>
            <a:r>
              <a:rPr lang="en-US" sz="1600" dirty="0">
                <a:latin typeface="Comic Sans MS" panose="030F0702030302020204" pitchFamily="66" charset="0"/>
              </a:rPr>
              <a:t>). </a:t>
            </a:r>
            <a:endParaRPr lang="en-US" sz="1600" dirty="0" smtClean="0">
              <a:latin typeface="Comic Sans MS" panose="030F0702030302020204" pitchFamily="66" charset="0"/>
            </a:endParaRPr>
          </a:p>
          <a:p>
            <a:endParaRPr lang="en-US" sz="800" dirty="0">
              <a:latin typeface="Comic Sans MS" panose="030F0702030302020204" pitchFamily="66" charset="0"/>
            </a:endParaRPr>
          </a:p>
          <a:p>
            <a:r>
              <a:rPr lang="en-US" sz="1600" dirty="0" err="1" smtClean="0">
                <a:latin typeface="Comic Sans MS" panose="030F0702030302020204" pitchFamily="66" charset="0"/>
              </a:rPr>
              <a:t>Estos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efectos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llevan</a:t>
            </a:r>
            <a:r>
              <a:rPr lang="en-US" sz="1600" dirty="0" smtClean="0">
                <a:latin typeface="Comic Sans MS" panose="030F0702030302020204" pitchFamily="66" charset="0"/>
              </a:rPr>
              <a:t> a: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 err="1" smtClean="0">
                <a:latin typeface="Comic Sans MS" panose="030F0702030302020204" pitchFamily="66" charset="0"/>
              </a:rPr>
              <a:t>alteraciones</a:t>
            </a:r>
            <a:r>
              <a:rPr lang="en-US" sz="1600" b="1" dirty="0" smtClean="0">
                <a:latin typeface="Comic Sans MS" panose="030F0702030302020204" pitchFamily="66" charset="0"/>
              </a:rPr>
              <a:t> de </a:t>
            </a:r>
            <a:r>
              <a:rPr lang="en-US" sz="1600" b="1" dirty="0" err="1" smtClean="0">
                <a:latin typeface="Comic Sans MS" panose="030F0702030302020204" pitchFamily="66" charset="0"/>
              </a:rPr>
              <a:t>motilidad</a:t>
            </a:r>
            <a:r>
              <a:rPr lang="en-US" sz="1600" b="1" dirty="0" smtClean="0">
                <a:latin typeface="Comic Sans MS" panose="030F0702030302020204" pitchFamily="66" charset="0"/>
              </a:rPr>
              <a:t> y </a:t>
            </a:r>
            <a:r>
              <a:rPr lang="en-US" sz="1600" b="1" dirty="0" err="1" smtClean="0">
                <a:latin typeface="Comic Sans MS" panose="030F0702030302020204" pitchFamily="66" charset="0"/>
              </a:rPr>
              <a:t>sensibilidad</a:t>
            </a:r>
            <a:r>
              <a:rPr lang="en-US" sz="1600" b="1" dirty="0" smtClean="0">
                <a:latin typeface="Comic Sans MS" panose="030F0702030302020204" pitchFamily="66" charset="0"/>
              </a:rPr>
              <a:t> intestinal</a:t>
            </a:r>
            <a:r>
              <a:rPr lang="en-US" sz="1600" b="1" dirty="0">
                <a:latin typeface="Comic Sans MS" panose="030F0702030302020204" pitchFamily="66" charset="0"/>
              </a:rPr>
              <a:t>,</a:t>
            </a:r>
            <a:r>
              <a:rPr lang="en-US" sz="1600" dirty="0">
                <a:latin typeface="Comic Sans MS" panose="030F0702030302020204" pitchFamily="66" charset="0"/>
              </a:rPr>
              <a:t> </a:t>
            </a:r>
            <a:endParaRPr lang="en-US" sz="1600" dirty="0" smtClean="0">
              <a:latin typeface="Comic Sans MS" panose="030F0702030302020204" pitchFamily="66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 err="1" smtClean="0">
                <a:latin typeface="Comic Sans MS" panose="030F0702030302020204" pitchFamily="66" charset="0"/>
              </a:rPr>
              <a:t>disrupción</a:t>
            </a:r>
            <a:r>
              <a:rPr lang="en-US" sz="1600" b="1" dirty="0" smtClean="0">
                <a:latin typeface="Comic Sans MS" panose="030F0702030302020204" pitchFamily="66" charset="0"/>
              </a:rPr>
              <a:t> de la </a:t>
            </a:r>
            <a:r>
              <a:rPr lang="en-US" sz="1600" b="1" dirty="0" err="1" smtClean="0">
                <a:latin typeface="Comic Sans MS" panose="030F0702030302020204" pitchFamily="66" charset="0"/>
              </a:rPr>
              <a:t>barrera</a:t>
            </a:r>
            <a:r>
              <a:rPr lang="en-US" sz="1600" b="1" dirty="0" smtClean="0">
                <a:latin typeface="Comic Sans MS" panose="030F0702030302020204" pitchFamily="66" charset="0"/>
              </a:rPr>
              <a:t>  </a:t>
            </a:r>
            <a:r>
              <a:rPr lang="en-US" sz="1600" b="1" dirty="0" err="1" smtClean="0">
                <a:latin typeface="Comic Sans MS" panose="030F0702030302020204" pitchFamily="66" charset="0"/>
              </a:rPr>
              <a:t>epitelial</a:t>
            </a:r>
            <a:r>
              <a:rPr lang="en-US" sz="1600" b="1" dirty="0" smtClean="0">
                <a:latin typeface="Comic Sans MS" panose="030F0702030302020204" pitchFamily="66" charset="0"/>
              </a:rPr>
              <a:t>  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 err="1" smtClean="0">
                <a:latin typeface="Comic Sans MS" panose="030F0702030302020204" pitchFamily="66" charset="0"/>
              </a:rPr>
              <a:t>producciòn</a:t>
            </a:r>
            <a:r>
              <a:rPr lang="en-US" sz="1600" b="1" dirty="0" smtClean="0">
                <a:latin typeface="Comic Sans MS" panose="030F0702030302020204" pitchFamily="66" charset="0"/>
              </a:rPr>
              <a:t> </a:t>
            </a:r>
            <a:r>
              <a:rPr lang="en-US" sz="1600" b="1" dirty="0" err="1" smtClean="0">
                <a:latin typeface="Comic Sans MS" panose="030F0702030302020204" pitchFamily="66" charset="0"/>
              </a:rPr>
              <a:t>alterada</a:t>
            </a:r>
            <a:r>
              <a:rPr lang="en-US" sz="1600" b="1" dirty="0" smtClean="0">
                <a:latin typeface="Comic Sans MS" panose="030F0702030302020204" pitchFamily="66" charset="0"/>
              </a:rPr>
              <a:t> de NT </a:t>
            </a:r>
            <a:r>
              <a:rPr lang="en-US" sz="1600" dirty="0" smtClean="0">
                <a:latin typeface="Comic Sans MS" panose="030F0702030302020204" pitchFamily="66" charset="0"/>
              </a:rPr>
              <a:t>con </a:t>
            </a:r>
            <a:r>
              <a:rPr lang="en-US" sz="1600" dirty="0" err="1" smtClean="0">
                <a:latin typeface="Comic Sans MS" panose="030F0702030302020204" pitchFamily="66" charset="0"/>
              </a:rPr>
              <a:t>respuesta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aumentada</a:t>
            </a:r>
            <a:r>
              <a:rPr lang="en-US" sz="1600" dirty="0" smtClean="0">
                <a:latin typeface="Comic Sans MS" panose="030F0702030302020204" pitchFamily="66" charset="0"/>
              </a:rPr>
              <a:t> a </a:t>
            </a:r>
            <a:r>
              <a:rPr lang="en-US" sz="1600" dirty="0" err="1" smtClean="0">
                <a:latin typeface="Comic Sans MS" panose="030F0702030302020204" pitchFamily="66" charset="0"/>
              </a:rPr>
              <a:t>eventos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estresantes</a:t>
            </a:r>
            <a:r>
              <a:rPr lang="en-US" sz="1600" dirty="0" smtClean="0">
                <a:latin typeface="Comic Sans MS" panose="030F0702030302020204" pitchFamily="66" charset="0"/>
              </a:rPr>
              <a:t>. </a:t>
            </a:r>
          </a:p>
          <a:p>
            <a:endParaRPr lang="en-US" sz="800" dirty="0">
              <a:latin typeface="Comic Sans MS" panose="030F0702030302020204" pitchFamily="66" charset="0"/>
            </a:endParaRPr>
          </a:p>
          <a:p>
            <a:r>
              <a:rPr lang="en-US" sz="1600" b="1" dirty="0" err="1">
                <a:latin typeface="Comic Sans MS" panose="030F0702030302020204" pitchFamily="66" charset="0"/>
              </a:rPr>
              <a:t>E</a:t>
            </a:r>
            <a:r>
              <a:rPr lang="en-US" sz="1600" b="1" dirty="0" err="1" smtClean="0">
                <a:latin typeface="Comic Sans MS" panose="030F0702030302020204" pitchFamily="66" charset="0"/>
              </a:rPr>
              <a:t>strés</a:t>
            </a:r>
            <a:r>
              <a:rPr lang="en-US" sz="1600" b="1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puede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provocar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b="1" dirty="0" err="1" smtClean="0">
                <a:latin typeface="Comic Sans MS" panose="030F0702030302020204" pitchFamily="66" charset="0"/>
              </a:rPr>
              <a:t>producción</a:t>
            </a:r>
            <a:r>
              <a:rPr lang="en-US" sz="1600" b="1" dirty="0" smtClean="0">
                <a:latin typeface="Comic Sans MS" panose="030F0702030302020204" pitchFamily="66" charset="0"/>
              </a:rPr>
              <a:t> de CK proinflamatorias </a:t>
            </a:r>
            <a:r>
              <a:rPr lang="en-US" sz="1600" dirty="0" err="1" smtClean="0">
                <a:latin typeface="Comic Sans MS" panose="030F0702030302020204" pitchFamily="66" charset="0"/>
              </a:rPr>
              <a:t>que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b="1" dirty="0" err="1" smtClean="0">
                <a:latin typeface="Comic Sans MS" panose="030F0702030302020204" pitchFamily="66" charset="0"/>
              </a:rPr>
              <a:t>activan</a:t>
            </a:r>
            <a:r>
              <a:rPr lang="en-US" sz="1600" b="1" dirty="0" smtClean="0">
                <a:latin typeface="Comic Sans MS" panose="030F0702030302020204" pitchFamily="66" charset="0"/>
              </a:rPr>
              <a:t> el </a:t>
            </a:r>
            <a:r>
              <a:rPr lang="en-US" sz="1600" b="1" dirty="0" err="1" smtClean="0">
                <a:latin typeface="Comic Sans MS" panose="030F0702030302020204" pitchFamily="66" charset="0"/>
              </a:rPr>
              <a:t>eje</a:t>
            </a:r>
            <a:r>
              <a:rPr lang="en-US" sz="1600" b="1" dirty="0" smtClean="0">
                <a:latin typeface="Comic Sans MS" panose="030F0702030302020204" pitchFamily="66" charset="0"/>
              </a:rPr>
              <a:t> HPA </a:t>
            </a:r>
            <a:r>
              <a:rPr lang="en-US" sz="1600" dirty="0" err="1" smtClean="0">
                <a:latin typeface="Comic Sans MS" panose="030F0702030302020204" pitchFamily="66" charset="0"/>
              </a:rPr>
              <a:t>que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señala</a:t>
            </a:r>
            <a:r>
              <a:rPr lang="en-US" sz="1600" dirty="0" smtClean="0">
                <a:latin typeface="Comic Sans MS" panose="030F0702030302020204" pitchFamily="66" charset="0"/>
              </a:rPr>
              <a:t> al SN </a:t>
            </a:r>
            <a:r>
              <a:rPr lang="en-US" sz="1600" dirty="0" err="1" smtClean="0">
                <a:latin typeface="Comic Sans MS" panose="030F0702030302020204" pitchFamily="66" charset="0"/>
              </a:rPr>
              <a:t>entérico</a:t>
            </a:r>
            <a:r>
              <a:rPr lang="en-US" sz="1600" dirty="0" smtClean="0">
                <a:latin typeface="Comic Sans MS" panose="030F0702030302020204" pitchFamily="66" charset="0"/>
              </a:rPr>
              <a:t> y al SNC  y </a:t>
            </a:r>
            <a:r>
              <a:rPr lang="en-US" sz="1600" dirty="0" err="1" smtClean="0">
                <a:latin typeface="Comic Sans MS" panose="030F0702030302020204" pitchFamily="66" charset="0"/>
              </a:rPr>
              <a:t>puede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b="1" dirty="0" err="1" smtClean="0">
                <a:latin typeface="Comic Sans MS" panose="030F0702030302020204" pitchFamily="66" charset="0"/>
              </a:rPr>
              <a:t>alterar</a:t>
            </a:r>
            <a:r>
              <a:rPr lang="en-US" sz="1600" b="1" dirty="0" smtClean="0">
                <a:latin typeface="Comic Sans MS" panose="030F0702030302020204" pitchFamily="66" charset="0"/>
              </a:rPr>
              <a:t> la </a:t>
            </a:r>
            <a:r>
              <a:rPr lang="en-US" sz="1600" b="1" dirty="0" err="1" smtClean="0">
                <a:latin typeface="Comic Sans MS" panose="030F0702030302020204" pitchFamily="66" charset="0"/>
              </a:rPr>
              <a:t>composición</a:t>
            </a:r>
            <a:r>
              <a:rPr lang="en-US" sz="1600" b="1" dirty="0" smtClean="0">
                <a:latin typeface="Comic Sans MS" panose="030F0702030302020204" pitchFamily="66" charset="0"/>
              </a:rPr>
              <a:t> del microbiota</a:t>
            </a:r>
            <a:r>
              <a:rPr lang="en-US" sz="1600" dirty="0" smtClean="0">
                <a:latin typeface="Comic Sans MS" panose="030F0702030302020204" pitchFamily="66" charset="0"/>
              </a:rPr>
              <a:t>. </a:t>
            </a:r>
            <a:endParaRPr lang="es-VE" sz="1600" dirty="0">
              <a:latin typeface="Comic Sans MS" panose="030F0702030302020204" pitchFamily="66" charset="0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1577595" y="429787"/>
            <a:ext cx="6183559" cy="64633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b="1" dirty="0" err="1" smtClean="0">
                <a:latin typeface="Comic Sans MS" panose="030F0702030302020204" pitchFamily="66" charset="0"/>
              </a:rPr>
              <a:t>Síndrome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b="1" dirty="0">
                <a:latin typeface="Comic Sans MS" panose="030F0702030302020204" pitchFamily="66" charset="0"/>
              </a:rPr>
              <a:t>C</a:t>
            </a:r>
            <a:r>
              <a:rPr lang="en-US" b="1" dirty="0" smtClean="0">
                <a:latin typeface="Comic Sans MS" panose="030F0702030302020204" pitchFamily="66" charset="0"/>
              </a:rPr>
              <a:t>olon Irritable (IBS)</a:t>
            </a:r>
          </a:p>
          <a:p>
            <a:pPr algn="ctr"/>
            <a:r>
              <a:rPr lang="en-US" b="1" dirty="0" smtClean="0">
                <a:latin typeface="Comic Sans MS" panose="030F0702030302020204" pitchFamily="66" charset="0"/>
              </a:rPr>
              <a:t>Microbiota en </a:t>
            </a:r>
            <a:r>
              <a:rPr lang="en-US" b="1" dirty="0" err="1" smtClean="0">
                <a:latin typeface="Comic Sans MS" panose="030F0702030302020204" pitchFamily="66" charset="0"/>
              </a:rPr>
              <a:t>comunicación</a:t>
            </a:r>
            <a:r>
              <a:rPr lang="en-US" b="1" dirty="0" smtClean="0">
                <a:latin typeface="Comic Sans MS" panose="030F0702030302020204" pitchFamily="66" charset="0"/>
              </a:rPr>
              <a:t> con SN </a:t>
            </a:r>
            <a:r>
              <a:rPr lang="en-US" b="1" dirty="0" err="1" smtClean="0">
                <a:latin typeface="Comic Sans MS" panose="030F0702030302020204" pitchFamily="66" charset="0"/>
              </a:rPr>
              <a:t>entérico</a:t>
            </a:r>
            <a:r>
              <a:rPr lang="en-US" b="1" dirty="0" smtClean="0">
                <a:latin typeface="Comic Sans MS" panose="030F0702030302020204" pitchFamily="66" charset="0"/>
              </a:rPr>
              <a:t> y SNC. </a:t>
            </a:r>
            <a:endParaRPr lang="es-VE" sz="1400" dirty="0"/>
          </a:p>
        </p:txBody>
      </p:sp>
      <p:sp>
        <p:nvSpPr>
          <p:cNvPr id="5" name="Rectángulo 4"/>
          <p:cNvSpPr/>
          <p:nvPr/>
        </p:nvSpPr>
        <p:spPr>
          <a:xfrm>
            <a:off x="1583667" y="6261033"/>
            <a:ext cx="5976664" cy="4546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07000"/>
              </a:lnSpc>
              <a:spcAft>
                <a:spcPts val="0"/>
              </a:spcAft>
            </a:pPr>
            <a:r>
              <a:rPr lang="es-VE" sz="11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E. </a:t>
            </a:r>
            <a:r>
              <a:rPr lang="es-VE" sz="1100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Distrutti</a:t>
            </a:r>
            <a:r>
              <a:rPr lang="es-VE" sz="1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L. </a:t>
            </a:r>
            <a:r>
              <a:rPr lang="es-VE" sz="11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Monaldi</a:t>
            </a:r>
            <a:r>
              <a:rPr lang="es-VE" sz="1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P. </a:t>
            </a:r>
            <a:r>
              <a:rPr lang="es-VE" sz="11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Ricci</a:t>
            </a:r>
            <a:r>
              <a:rPr lang="es-VE" sz="1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S. </a:t>
            </a:r>
            <a:r>
              <a:rPr lang="es-VE" sz="11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Fiorucci</a:t>
            </a:r>
            <a:r>
              <a:rPr lang="es-VE" sz="1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en-US" sz="11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Gut microbiota role in irritable bowel syndrome: New therapeutic strategies.</a:t>
            </a:r>
            <a:r>
              <a:rPr lang="en-US" sz="1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World J </a:t>
            </a:r>
            <a:r>
              <a:rPr lang="en-US" sz="11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Gastroenterol</a:t>
            </a:r>
            <a:r>
              <a:rPr lang="en-US" sz="1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2016; 22: 2219-2241</a:t>
            </a:r>
            <a:endParaRPr lang="es-VE" sz="11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7 CuadroTexto"/>
          <p:cNvSpPr txBox="1"/>
          <p:nvPr/>
        </p:nvSpPr>
        <p:spPr>
          <a:xfrm>
            <a:off x="6715319" y="6592535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prstClr val="white">
                  <a:lumMod val="6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42758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 descr="http://img.medscape.com/article/839/829/839829-fig2.jpg"/>
          <p:cNvPicPr/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3000"/>
                    </a14:imgEffect>
                    <a14:imgEffect>
                      <a14:brightnessContrast bright="-12000" contrast="3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979" t="2779" r="3175" b="2980"/>
          <a:stretch/>
        </p:blipFill>
        <p:spPr bwMode="auto">
          <a:xfrm>
            <a:off x="-15498" y="130719"/>
            <a:ext cx="4824536" cy="665893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Rectángulo 7"/>
          <p:cNvSpPr/>
          <p:nvPr/>
        </p:nvSpPr>
        <p:spPr>
          <a:xfrm>
            <a:off x="5240122" y="1150557"/>
            <a:ext cx="3251076" cy="147732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  <a:ea typeface="Times New Roman" panose="02020603050405020304" pitchFamily="18" charset="0"/>
              </a:rPr>
              <a:t>Metabolitos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  <a:ea typeface="Times New Roman" panose="02020603050405020304" pitchFamily="18" charset="0"/>
              </a:rPr>
              <a:t> de la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  <a:ea typeface="Times New Roman" panose="02020603050405020304" pitchFamily="18" charset="0"/>
              </a:rPr>
              <a:t>dieta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  <a:ea typeface="Times New Roman" panose="02020603050405020304" pitchFamily="18" charset="0"/>
              </a:rPr>
              <a:t>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  <a:ea typeface="Times New Roman" panose="02020603050405020304" pitchFamily="18" charset="0"/>
              </a:rPr>
              <a:t>que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  <a:ea typeface="Times New Roman" panose="02020603050405020304" pitchFamily="18" charset="0"/>
              </a:rPr>
              <a:t>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  <a:ea typeface="Times New Roman" panose="02020603050405020304" pitchFamily="18" charset="0"/>
              </a:rPr>
              <a:t>pueden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  <a:ea typeface="Times New Roman" panose="02020603050405020304" pitchFamily="18" charset="0"/>
              </a:rPr>
              <a:t>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  <a:ea typeface="Times New Roman" panose="02020603050405020304" pitchFamily="18" charset="0"/>
              </a:rPr>
              <a:t>ser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  <a:ea typeface="Times New Roman" panose="02020603050405020304" pitchFamily="18" charset="0"/>
              </a:rPr>
              <a:t>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  <a:ea typeface="Times New Roman" panose="02020603050405020304" pitchFamily="18" charset="0"/>
              </a:rPr>
              <a:t>regulados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  <a:ea typeface="Times New Roman" panose="02020603050405020304" pitchFamily="18" charset="0"/>
              </a:rPr>
              <a:t>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  <a:ea typeface="Times New Roman" panose="02020603050405020304" pitchFamily="18" charset="0"/>
              </a:rPr>
              <a:t>por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  <a:ea typeface="Times New Roman" panose="02020603050405020304" pitchFamily="18" charset="0"/>
              </a:rPr>
              <a:t>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  <a:ea typeface="Times New Roman" panose="02020603050405020304" pitchFamily="18" charset="0"/>
              </a:rPr>
              <a:t>actividad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  <a:ea typeface="Times New Roman" panose="02020603050405020304" pitchFamily="18" charset="0"/>
              </a:rPr>
              <a:t>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  <a:ea typeface="Times New Roman" panose="02020603050405020304" pitchFamily="18" charset="0"/>
              </a:rPr>
              <a:t>microbiana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  <a:ea typeface="Times New Roman" panose="02020603050405020304" pitchFamily="18" charset="0"/>
              </a:rPr>
              <a:t> y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  <a:ea typeface="Times New Roman" panose="02020603050405020304" pitchFamily="18" charset="0"/>
              </a:rPr>
              <a:t>contribuir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  <a:ea typeface="Times New Roman" panose="02020603050405020304" pitchFamily="18" charset="0"/>
              </a:rPr>
              <a:t> a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  <a:ea typeface="Times New Roman" panose="02020603050405020304" pitchFamily="18" charset="0"/>
              </a:rPr>
              <a:t>síntomas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  <a:ea typeface="Times New Roman" panose="02020603050405020304" pitchFamily="18" charset="0"/>
              </a:rPr>
              <a:t> de IBS</a:t>
            </a:r>
            <a:endParaRPr lang="es-VE" dirty="0">
              <a:solidFill>
                <a:prstClr val="black"/>
              </a:solidFill>
              <a:latin typeface="Comic Sans MS" panose="030F0702030302020204" pitchFamily="66" charset="0"/>
            </a:endParaRPr>
          </a:p>
        </p:txBody>
      </p:sp>
      <p:sp>
        <p:nvSpPr>
          <p:cNvPr id="10" name="Rectángulo 9"/>
          <p:cNvSpPr/>
          <p:nvPr/>
        </p:nvSpPr>
        <p:spPr>
          <a:xfrm>
            <a:off x="5043398" y="6187122"/>
            <a:ext cx="3574716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M. </a:t>
            </a:r>
            <a:r>
              <a:rPr lang="en-US" sz="1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Rajilić-Stojanović</a:t>
            </a:r>
            <a:r>
              <a:rPr lang="en-US" sz="1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et al. </a:t>
            </a:r>
            <a:r>
              <a:rPr lang="es-VE" sz="10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Intestinal </a:t>
            </a:r>
            <a:r>
              <a:rPr lang="es-VE" sz="10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Microbiota and </a:t>
            </a:r>
            <a:r>
              <a:rPr lang="es-VE" sz="1000" i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Diet</a:t>
            </a:r>
            <a:r>
              <a:rPr lang="es-VE" sz="10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in IBS </a:t>
            </a:r>
            <a:r>
              <a:rPr lang="es-VE" sz="10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Causes, </a:t>
            </a:r>
            <a:r>
              <a:rPr lang="es-VE" sz="1000" i="1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Consequences</a:t>
            </a:r>
            <a:r>
              <a:rPr lang="es-VE" sz="10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s-VE" sz="1000" i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</a:t>
            </a:r>
            <a:r>
              <a:rPr lang="es-VE" sz="10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000" i="1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Epiphenomena</a:t>
            </a:r>
            <a:r>
              <a:rPr lang="es-VE" sz="10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 </a:t>
            </a:r>
            <a:r>
              <a:rPr lang="es-VE" sz="1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Am </a:t>
            </a:r>
            <a:r>
              <a:rPr lang="es-VE" sz="1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 </a:t>
            </a:r>
            <a:r>
              <a:rPr lang="es-VE" sz="10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Gastroenterol</a:t>
            </a:r>
            <a:r>
              <a:rPr lang="es-VE" sz="1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s-VE" sz="10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2015</a:t>
            </a:r>
            <a:r>
              <a:rPr lang="es-VE" sz="1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;110:278-287</a:t>
            </a:r>
            <a:r>
              <a:rPr lang="es-VE" sz="1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</p:txBody>
      </p:sp>
      <p:sp>
        <p:nvSpPr>
          <p:cNvPr id="9" name="7 CuadroTexto"/>
          <p:cNvSpPr txBox="1"/>
          <p:nvPr/>
        </p:nvSpPr>
        <p:spPr>
          <a:xfrm>
            <a:off x="6715319" y="6592535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prstClr val="white">
                  <a:lumMod val="6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6 CuadroTexto"/>
          <p:cNvSpPr txBox="1"/>
          <p:nvPr/>
        </p:nvSpPr>
        <p:spPr>
          <a:xfrm>
            <a:off x="5219960" y="129112"/>
            <a:ext cx="660758" cy="369332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>
            <a:defPPr>
              <a:defRPr lang="es-V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VE" dirty="0" smtClean="0">
                <a:solidFill>
                  <a:prstClr val="white"/>
                </a:solidFill>
                <a:latin typeface="Comic Sans MS" pitchFamily="66" charset="0"/>
              </a:rPr>
              <a:t>II</a:t>
            </a:r>
            <a:r>
              <a:rPr lang="es-VE" sz="1600" dirty="0" smtClean="0">
                <a:solidFill>
                  <a:prstClr val="white"/>
                </a:solidFill>
                <a:latin typeface="Comic Sans MS" pitchFamily="66" charset="0"/>
              </a:rPr>
              <a:t>B1</a:t>
            </a:r>
            <a:endParaRPr lang="es-VE" sz="16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12" name="4 CuadroTexto"/>
          <p:cNvSpPr txBox="1"/>
          <p:nvPr/>
        </p:nvSpPr>
        <p:spPr>
          <a:xfrm>
            <a:off x="6051024" y="130719"/>
            <a:ext cx="957858" cy="92333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VE" sz="1200" dirty="0" smtClean="0">
                <a:latin typeface="Comic Sans MS" pitchFamily="66" charset="0"/>
              </a:rPr>
              <a:t>Microbiota y </a:t>
            </a:r>
            <a:r>
              <a:rPr lang="es-VE" sz="1200" b="1" dirty="0" err="1" smtClean="0">
                <a:latin typeface="Comic Sans MS" pitchFamily="66" charset="0"/>
              </a:rPr>
              <a:t>Enf</a:t>
            </a:r>
            <a:r>
              <a:rPr lang="es-VE" sz="1200" b="1" dirty="0" smtClean="0">
                <a:latin typeface="Comic Sans MS" pitchFamily="66" charset="0"/>
              </a:rPr>
              <a:t>. Local GI </a:t>
            </a:r>
            <a:r>
              <a:rPr lang="en-US" b="1" dirty="0" smtClean="0">
                <a:solidFill>
                  <a:prstClr val="black"/>
                </a:solidFill>
                <a:latin typeface="Comic Sans MS" panose="030F0702030302020204" pitchFamily="66" charset="0"/>
                <a:ea typeface="Times New Roman" panose="02020603050405020304" pitchFamily="18" charset="0"/>
              </a:rPr>
              <a:t>IBS</a:t>
            </a:r>
            <a:endParaRPr lang="es-VE" b="1" dirty="0">
              <a:solidFill>
                <a:prstClr val="black"/>
              </a:solidFill>
              <a:latin typeface="Comic Sans MS" panose="030F0702030302020204" pitchFamily="66" charset="0"/>
            </a:endParaRPr>
          </a:p>
        </p:txBody>
      </p:sp>
      <p:sp>
        <p:nvSpPr>
          <p:cNvPr id="13" name="Rectángulo 12"/>
          <p:cNvSpPr/>
          <p:nvPr/>
        </p:nvSpPr>
        <p:spPr>
          <a:xfrm>
            <a:off x="3153765" y="6392186"/>
            <a:ext cx="1728192" cy="42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000" b="1" dirty="0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SCFA: </a:t>
            </a:r>
            <a:r>
              <a:rPr lang="en-US" sz="1000" dirty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sz="1000" dirty="0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c. </a:t>
            </a:r>
            <a:r>
              <a:rPr lang="en-US" sz="1000" dirty="0" err="1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en-US" sz="1000" dirty="0" err="1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rasos</a:t>
            </a:r>
            <a:r>
              <a:rPr lang="en-US" sz="1000" dirty="0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 cad. </a:t>
            </a:r>
            <a:r>
              <a:rPr lang="en-US" sz="1000" dirty="0" err="1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sz="1000" dirty="0" err="1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orta</a:t>
            </a:r>
            <a:r>
              <a:rPr lang="en-US" sz="1000" dirty="0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en-US" sz="1000" b="1" dirty="0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Bas: </a:t>
            </a:r>
            <a:r>
              <a:rPr lang="en-US" sz="1000" dirty="0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ac. </a:t>
            </a:r>
            <a:r>
              <a:rPr lang="en-US" sz="1000" dirty="0" err="1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biliares</a:t>
            </a:r>
            <a:endParaRPr lang="es-VE" sz="1000" dirty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5278881" y="2724394"/>
            <a:ext cx="3382598" cy="35034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600" u="sng" dirty="0" err="1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Metabolitos</a:t>
            </a:r>
            <a:r>
              <a:rPr lang="en-US" sz="1600" u="sng" dirty="0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u="sng" dirty="0" err="1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sobre</a:t>
            </a:r>
            <a:r>
              <a:rPr lang="en-US" sz="1600" u="sng" dirty="0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u="sng" dirty="0" err="1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barrera</a:t>
            </a:r>
            <a:r>
              <a:rPr lang="en-US" sz="1600" u="sng" dirty="0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600" b="1" dirty="0" err="1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acción</a:t>
            </a:r>
            <a:r>
              <a:rPr lang="en-US" sz="1600" b="1" dirty="0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 +: </a:t>
            </a:r>
            <a:r>
              <a:rPr lang="en-US" sz="1600" dirty="0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SCFA y </a:t>
            </a:r>
            <a:r>
              <a:rPr lang="en-US" sz="1600" dirty="0" err="1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aminoácidos</a:t>
            </a:r>
            <a:r>
              <a:rPr lang="en-US" sz="1600" dirty="0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en-US" sz="1600" b="1" dirty="0" err="1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acción</a:t>
            </a:r>
            <a:r>
              <a:rPr lang="en-US" sz="1600" b="1" dirty="0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 -: </a:t>
            </a:r>
            <a:r>
              <a:rPr lang="en-US" sz="1600" dirty="0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ac. </a:t>
            </a:r>
            <a:r>
              <a:rPr lang="en-US" sz="1600" dirty="0" err="1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sz="1600" dirty="0" err="1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iliares</a:t>
            </a:r>
            <a:r>
              <a:rPr lang="en-US" sz="1600" dirty="0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1600" dirty="0" err="1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etanol</a:t>
            </a:r>
            <a:r>
              <a:rPr lang="en-US" sz="1600" dirty="0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ac. </a:t>
            </a:r>
            <a:r>
              <a:rPr lang="en-US" sz="1600" dirty="0" err="1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sulfídrico</a:t>
            </a:r>
            <a:r>
              <a:rPr lang="en-US" sz="1600" dirty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1600" dirty="0" smtClean="0">
              <a:latin typeface="Comic Sans MS" panose="030F0702030302020204" pitchFamily="66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600" u="sng" dirty="0" err="1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Metabolitos</a:t>
            </a:r>
            <a:r>
              <a:rPr lang="en-US" sz="1600" u="sng" dirty="0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u="sng" dirty="0" err="1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sobre</a:t>
            </a:r>
            <a:r>
              <a:rPr lang="en-US" sz="1600" u="sng" dirty="0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u="sng" dirty="0" err="1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modulación</a:t>
            </a:r>
            <a:r>
              <a:rPr lang="en-US" sz="1600" u="sng" dirty="0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u="sng" dirty="0" err="1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inmune</a:t>
            </a:r>
            <a:endParaRPr lang="en-US" sz="1600" u="sng" dirty="0" smtClean="0">
              <a:latin typeface="Comic Sans MS" panose="030F0702030302020204" pitchFamily="66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600" b="1" dirty="0" err="1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acción</a:t>
            </a:r>
            <a:r>
              <a:rPr lang="en-US" sz="1600" b="1" dirty="0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 +: </a:t>
            </a:r>
            <a:r>
              <a:rPr lang="en-US" sz="1600" dirty="0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SCFA; </a:t>
            </a:r>
            <a:r>
              <a:rPr lang="en-US" sz="1600" b="1" dirty="0" err="1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acción</a:t>
            </a:r>
            <a:r>
              <a:rPr lang="en-US" sz="1600" b="1" dirty="0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 -</a:t>
            </a:r>
            <a:r>
              <a:rPr lang="en-US" sz="1600" dirty="0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ac. </a:t>
            </a:r>
            <a:r>
              <a:rPr lang="en-US" sz="1600" dirty="0" err="1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biliares</a:t>
            </a:r>
            <a:r>
              <a:rPr lang="en-US" sz="1600" dirty="0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ac. </a:t>
            </a:r>
            <a:r>
              <a:rPr lang="en-US" sz="1600" dirty="0" err="1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sz="1600" dirty="0" err="1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ulfídrico</a:t>
            </a:r>
            <a:r>
              <a:rPr lang="en-US" sz="1600" dirty="0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600" b="1" dirty="0" err="1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Daño</a:t>
            </a:r>
            <a:r>
              <a:rPr lang="en-US" sz="1600" b="1" dirty="0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b="1" dirty="0" err="1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celular</a:t>
            </a:r>
            <a:r>
              <a:rPr lang="en-US" sz="1600" b="1" dirty="0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sz="1600" dirty="0" err="1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metabolitos</a:t>
            </a:r>
            <a:r>
              <a:rPr lang="en-US" sz="1600" dirty="0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 de </a:t>
            </a:r>
            <a:r>
              <a:rPr lang="en-US" sz="1600" dirty="0" err="1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fermentación</a:t>
            </a:r>
            <a:r>
              <a:rPr lang="en-US" sz="1600" dirty="0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 de </a:t>
            </a:r>
            <a:r>
              <a:rPr lang="en-US" sz="1600" dirty="0" err="1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proteínas</a:t>
            </a:r>
            <a:r>
              <a:rPr lang="en-US" sz="1600" dirty="0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ac. </a:t>
            </a:r>
            <a:r>
              <a:rPr lang="en-US" sz="1600" dirty="0" err="1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sz="1600" dirty="0" err="1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iliares</a:t>
            </a:r>
            <a:r>
              <a:rPr lang="en-US" sz="1600" dirty="0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1600" dirty="0" err="1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etanol</a:t>
            </a:r>
            <a:r>
              <a:rPr lang="en-US" sz="1600" dirty="0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ac. </a:t>
            </a:r>
            <a:r>
              <a:rPr lang="en-US" sz="1600" dirty="0" err="1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sulfídrico</a:t>
            </a:r>
            <a:r>
              <a:rPr lang="en-US" sz="1600" dirty="0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es-VE" sz="1600" dirty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707745" y="5113997"/>
            <a:ext cx="936104" cy="36004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4" name="CuadroTexto 3"/>
          <p:cNvSpPr txBox="1"/>
          <p:nvPr/>
        </p:nvSpPr>
        <p:spPr>
          <a:xfrm>
            <a:off x="554871" y="5159347"/>
            <a:ext cx="122501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 smtClean="0">
                <a:latin typeface="Comic Sans MS" panose="030F0702030302020204" pitchFamily="66" charset="0"/>
              </a:rPr>
              <a:t>Función barrera</a:t>
            </a:r>
            <a:endParaRPr lang="es-VE" sz="1100" dirty="0">
              <a:latin typeface="Comic Sans MS" panose="030F0702030302020204" pitchFamily="66" charset="0"/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62932" y="6336274"/>
            <a:ext cx="1029900" cy="216024"/>
          </a:xfrm>
          <a:prstGeom prst="rect">
            <a:avLst/>
          </a:prstGeom>
          <a:solidFill>
            <a:srgbClr val="F1D1A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6" name="CuadroTexto 5"/>
          <p:cNvSpPr txBox="1"/>
          <p:nvPr/>
        </p:nvSpPr>
        <p:spPr>
          <a:xfrm>
            <a:off x="23717" y="6284758"/>
            <a:ext cx="110833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000" dirty="0" smtClean="0">
                <a:latin typeface="Comic Sans MS" panose="030F0702030302020204" pitchFamily="66" charset="0"/>
              </a:rPr>
              <a:t>Modulación </a:t>
            </a:r>
          </a:p>
          <a:p>
            <a:r>
              <a:rPr lang="es-VE" sz="1000" dirty="0" smtClean="0">
                <a:latin typeface="Comic Sans MS" panose="030F0702030302020204" pitchFamily="66" charset="0"/>
              </a:rPr>
              <a:t>inmune</a:t>
            </a:r>
            <a:endParaRPr lang="es-VE" sz="1000" dirty="0">
              <a:latin typeface="Comic Sans MS" panose="030F0702030302020204" pitchFamily="66" charset="0"/>
            </a:endParaRPr>
          </a:p>
        </p:txBody>
      </p:sp>
      <p:sp>
        <p:nvSpPr>
          <p:cNvPr id="14" name="Rectángulo 13"/>
          <p:cNvSpPr/>
          <p:nvPr/>
        </p:nvSpPr>
        <p:spPr>
          <a:xfrm>
            <a:off x="1796723" y="5194633"/>
            <a:ext cx="1105639" cy="30089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5" name="CuadroTexto 14"/>
          <p:cNvSpPr txBox="1"/>
          <p:nvPr/>
        </p:nvSpPr>
        <p:spPr>
          <a:xfrm>
            <a:off x="1844140" y="5173145"/>
            <a:ext cx="98777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 smtClean="0">
                <a:latin typeface="Comic Sans MS" panose="030F0702030302020204" pitchFamily="66" charset="0"/>
              </a:rPr>
              <a:t>Daño celular</a:t>
            </a:r>
            <a:endParaRPr lang="es-VE" sz="1100" dirty="0">
              <a:latin typeface="Comic Sans MS" panose="030F0702030302020204" pitchFamily="66" charset="0"/>
            </a:endParaRPr>
          </a:p>
        </p:txBody>
      </p:sp>
      <p:sp>
        <p:nvSpPr>
          <p:cNvPr id="16" name="Rectángulo 15"/>
          <p:cNvSpPr/>
          <p:nvPr/>
        </p:nvSpPr>
        <p:spPr>
          <a:xfrm>
            <a:off x="3426711" y="4321138"/>
            <a:ext cx="1032383" cy="50451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9" name="Rectángulo 18"/>
          <p:cNvSpPr/>
          <p:nvPr/>
        </p:nvSpPr>
        <p:spPr>
          <a:xfrm>
            <a:off x="3419872" y="5368984"/>
            <a:ext cx="1656184" cy="24244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 dirty="0">
              <a:latin typeface="Comic Sans MS" panose="030F0702030302020204" pitchFamily="66" charset="0"/>
            </a:endParaRPr>
          </a:p>
        </p:txBody>
      </p:sp>
      <p:sp>
        <p:nvSpPr>
          <p:cNvPr id="21" name="Rectángulo 20"/>
          <p:cNvSpPr/>
          <p:nvPr/>
        </p:nvSpPr>
        <p:spPr>
          <a:xfrm>
            <a:off x="3295437" y="5287617"/>
            <a:ext cx="208140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VE" sz="1000" dirty="0" smtClean="0">
                <a:latin typeface="Comic Sans MS" panose="030F0702030302020204" pitchFamily="66" charset="0"/>
              </a:rPr>
              <a:t>Alteraciones tránsito</a:t>
            </a:r>
            <a:endParaRPr lang="es-VE" sz="1000" dirty="0">
              <a:latin typeface="Comic Sans MS" panose="030F0702030302020204" pitchFamily="66" charset="0"/>
            </a:endParaRPr>
          </a:p>
          <a:p>
            <a:pPr algn="ctr"/>
            <a:r>
              <a:rPr lang="es-VE" sz="1000" dirty="0" smtClean="0">
                <a:latin typeface="Comic Sans MS" panose="030F0702030302020204" pitchFamily="66" charset="0"/>
              </a:rPr>
              <a:t>CH</a:t>
            </a:r>
            <a:r>
              <a:rPr lang="es-VE" sz="1000" baseline="-25000" dirty="0" smtClean="0">
                <a:latin typeface="Comic Sans MS" panose="030F0702030302020204" pitchFamily="66" charset="0"/>
              </a:rPr>
              <a:t>4, </a:t>
            </a:r>
            <a:r>
              <a:rPr lang="es-VE" sz="1000" dirty="0" err="1" smtClean="0">
                <a:latin typeface="Comic Sans MS" panose="030F0702030302020204" pitchFamily="66" charset="0"/>
              </a:rPr>
              <a:t>ac</a:t>
            </a:r>
            <a:r>
              <a:rPr lang="es-VE" sz="1000" dirty="0" smtClean="0">
                <a:latin typeface="Comic Sans MS" panose="030F0702030302020204" pitchFamily="66" charset="0"/>
              </a:rPr>
              <a:t>. biliares, </a:t>
            </a:r>
            <a:r>
              <a:rPr lang="es-VE" sz="1000" dirty="0">
                <a:latin typeface="Comic Sans MS" panose="030F0702030302020204" pitchFamily="66" charset="0"/>
              </a:rPr>
              <a:t>c</a:t>
            </a:r>
            <a:r>
              <a:rPr lang="es-VE" sz="1000" dirty="0" smtClean="0">
                <a:latin typeface="Comic Sans MS" panose="030F0702030302020204" pitchFamily="66" charset="0"/>
              </a:rPr>
              <a:t>arga osmótica </a:t>
            </a:r>
            <a:endParaRPr lang="es-VE" sz="1000" dirty="0">
              <a:latin typeface="Comic Sans MS" panose="030F0702030302020204" pitchFamily="66" charset="0"/>
            </a:endParaRPr>
          </a:p>
        </p:txBody>
      </p:sp>
      <p:sp>
        <p:nvSpPr>
          <p:cNvPr id="22" name="Rectángulo 21"/>
          <p:cNvSpPr/>
          <p:nvPr/>
        </p:nvSpPr>
        <p:spPr>
          <a:xfrm>
            <a:off x="3592720" y="1803046"/>
            <a:ext cx="792088" cy="144016"/>
          </a:xfrm>
          <a:prstGeom prst="rect">
            <a:avLst/>
          </a:prstGeom>
          <a:solidFill>
            <a:srgbClr val="FFEE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3" name="CuadroTexto 22"/>
          <p:cNvSpPr txBox="1"/>
          <p:nvPr/>
        </p:nvSpPr>
        <p:spPr>
          <a:xfrm>
            <a:off x="3303563" y="1735980"/>
            <a:ext cx="149912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 smtClean="0">
                <a:latin typeface="Comic Sans MS" panose="030F0702030302020204" pitchFamily="66" charset="0"/>
              </a:rPr>
              <a:t>Eje </a:t>
            </a:r>
            <a:r>
              <a:rPr lang="es-VE" sz="1000" dirty="0" smtClean="0">
                <a:latin typeface="Comic Sans MS" panose="030F0702030302020204" pitchFamily="66" charset="0"/>
              </a:rPr>
              <a:t>intestino-cerebro</a:t>
            </a:r>
            <a:endParaRPr lang="es-VE" sz="1000" dirty="0">
              <a:latin typeface="Comic Sans MS" panose="030F0702030302020204" pitchFamily="66" charset="0"/>
            </a:endParaRPr>
          </a:p>
        </p:txBody>
      </p:sp>
      <p:sp>
        <p:nvSpPr>
          <p:cNvPr id="24" name="Rectángulo 23"/>
          <p:cNvSpPr/>
          <p:nvPr/>
        </p:nvSpPr>
        <p:spPr>
          <a:xfrm>
            <a:off x="1059427" y="339598"/>
            <a:ext cx="1144100" cy="95223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5" name="Rectángulo 24"/>
          <p:cNvSpPr/>
          <p:nvPr/>
        </p:nvSpPr>
        <p:spPr>
          <a:xfrm>
            <a:off x="3444147" y="4311816"/>
            <a:ext cx="1037745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VE" sz="1100" dirty="0">
                <a:latin typeface="Comic Sans MS" panose="030F0702030302020204" pitchFamily="66" charset="0"/>
              </a:rPr>
              <a:t>Distensión </a:t>
            </a:r>
          </a:p>
          <a:p>
            <a:pPr algn="ctr"/>
            <a:r>
              <a:rPr lang="es-VE" sz="1100" dirty="0">
                <a:latin typeface="Comic Sans MS" panose="030F0702030302020204" pitchFamily="66" charset="0"/>
              </a:rPr>
              <a:t>Flatulencia</a:t>
            </a:r>
          </a:p>
          <a:p>
            <a:pPr algn="ctr"/>
            <a:r>
              <a:rPr lang="es-VE" sz="1000" dirty="0">
                <a:latin typeface="Comic Sans MS" panose="030F0702030302020204" pitchFamily="66" charset="0"/>
              </a:rPr>
              <a:t>Gas H</a:t>
            </a:r>
            <a:r>
              <a:rPr lang="es-VE" sz="1000" baseline="-25000" dirty="0">
                <a:latin typeface="Comic Sans MS" panose="030F0702030302020204" pitchFamily="66" charset="0"/>
              </a:rPr>
              <a:t>2</a:t>
            </a:r>
          </a:p>
        </p:txBody>
      </p:sp>
      <p:sp>
        <p:nvSpPr>
          <p:cNvPr id="26" name="CuadroTexto 25"/>
          <p:cNvSpPr txBox="1"/>
          <p:nvPr/>
        </p:nvSpPr>
        <p:spPr>
          <a:xfrm>
            <a:off x="1039414" y="272742"/>
            <a:ext cx="1018708" cy="1007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050" dirty="0" smtClean="0">
                <a:latin typeface="Comic Sans MS" panose="030F0702030302020204" pitchFamily="66" charset="0"/>
              </a:rPr>
              <a:t>Dieta</a:t>
            </a:r>
          </a:p>
          <a:p>
            <a:endParaRPr lang="es-VE" sz="1050" baseline="-25000" dirty="0">
              <a:latin typeface="Comic Sans MS" panose="030F0702030302020204" pitchFamily="66" charset="0"/>
            </a:endParaRPr>
          </a:p>
          <a:p>
            <a:r>
              <a:rPr lang="es-VE" sz="1050" b="1" baseline="-25000" dirty="0" smtClean="0">
                <a:latin typeface="Comic Sans MS" panose="030F0702030302020204" pitchFamily="66" charset="0"/>
              </a:rPr>
              <a:t>CH: </a:t>
            </a:r>
            <a:r>
              <a:rPr lang="es-VE" sz="1000" baseline="-25000" dirty="0" err="1" smtClean="0">
                <a:latin typeface="Comic Sans MS" panose="030F0702030302020204" pitchFamily="66" charset="0"/>
              </a:rPr>
              <a:t>FODMAPs</a:t>
            </a:r>
            <a:r>
              <a:rPr lang="es-VE" sz="1000" baseline="-25000" dirty="0" smtClean="0">
                <a:latin typeface="Comic Sans MS" panose="030F0702030302020204" pitchFamily="66" charset="0"/>
              </a:rPr>
              <a:t> almidón ,</a:t>
            </a:r>
          </a:p>
          <a:p>
            <a:endParaRPr lang="es-VE" sz="1050" baseline="-25000" dirty="0">
              <a:latin typeface="Comic Sans MS" panose="030F0702030302020204" pitchFamily="66" charset="0"/>
            </a:endParaRPr>
          </a:p>
          <a:p>
            <a:r>
              <a:rPr lang="es-VE" sz="1050" b="1" baseline="-25000" dirty="0" smtClean="0">
                <a:latin typeface="Comic Sans MS" panose="030F0702030302020204" pitchFamily="66" charset="0"/>
              </a:rPr>
              <a:t>Proteínas</a:t>
            </a:r>
          </a:p>
          <a:p>
            <a:endParaRPr lang="es-VE" sz="1050" baseline="-25000" dirty="0">
              <a:latin typeface="Comic Sans MS" panose="030F0702030302020204" pitchFamily="66" charset="0"/>
            </a:endParaRPr>
          </a:p>
          <a:p>
            <a:r>
              <a:rPr lang="es-VE" sz="1050" b="1" baseline="-25000" dirty="0" smtClean="0">
                <a:latin typeface="Comic Sans MS" panose="030F0702030302020204" pitchFamily="66" charset="0"/>
              </a:rPr>
              <a:t>Grasa</a:t>
            </a:r>
            <a:r>
              <a:rPr lang="es-VE" sz="1050" baseline="-25000" dirty="0" smtClean="0">
                <a:latin typeface="Comic Sans MS" panose="030F0702030302020204" pitchFamily="66" charset="0"/>
              </a:rPr>
              <a:t> </a:t>
            </a:r>
            <a:endParaRPr lang="es-VE" sz="900" baseline="-25000" dirty="0">
              <a:latin typeface="Comic Sans MS" panose="030F0702030302020204" pitchFamily="66" charset="0"/>
            </a:endParaRPr>
          </a:p>
        </p:txBody>
      </p:sp>
      <p:sp>
        <p:nvSpPr>
          <p:cNvPr id="27" name="Rectángulo 26"/>
          <p:cNvSpPr/>
          <p:nvPr/>
        </p:nvSpPr>
        <p:spPr>
          <a:xfrm>
            <a:off x="-16448" y="2130656"/>
            <a:ext cx="2572224" cy="23170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8" name="CuadroTexto 27"/>
          <p:cNvSpPr txBox="1"/>
          <p:nvPr/>
        </p:nvSpPr>
        <p:spPr>
          <a:xfrm>
            <a:off x="2080" y="2225640"/>
            <a:ext cx="2201447" cy="22006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000" b="1" dirty="0" err="1" smtClean="0">
                <a:latin typeface="Comic Sans MS" panose="030F0702030302020204" pitchFamily="66" charset="0"/>
              </a:rPr>
              <a:t>Act</a:t>
            </a:r>
            <a:r>
              <a:rPr lang="es-VE" sz="1000" b="1" dirty="0" smtClean="0">
                <a:latin typeface="Comic Sans MS" panose="030F0702030302020204" pitchFamily="66" charset="0"/>
              </a:rPr>
              <a:t>. Microbiota </a:t>
            </a:r>
            <a:r>
              <a:rPr lang="es-VE" sz="1000" b="1" dirty="0" err="1" smtClean="0">
                <a:latin typeface="Comic Sans MS" panose="030F0702030302020204" pitchFamily="66" charset="0"/>
              </a:rPr>
              <a:t>Intest</a:t>
            </a:r>
            <a:r>
              <a:rPr lang="es-VE" sz="1000" dirty="0" smtClean="0">
                <a:latin typeface="Comic Sans MS" panose="030F0702030302020204" pitchFamily="66" charset="0"/>
              </a:rPr>
              <a:t>.</a:t>
            </a:r>
          </a:p>
          <a:p>
            <a:pPr marL="90488" indent="-90488">
              <a:buFont typeface="Arial" panose="020B0604020202020204" pitchFamily="34" charset="0"/>
              <a:buChar char="•"/>
            </a:pPr>
            <a:r>
              <a:rPr lang="es-VE" sz="1000" u="sng" dirty="0" smtClean="0">
                <a:latin typeface="Comic Sans MS" panose="030F0702030302020204" pitchFamily="66" charset="0"/>
              </a:rPr>
              <a:t>Degradación de proteínas y CH no digeri</a:t>
            </a:r>
            <a:r>
              <a:rPr lang="es-VE" sz="1000" dirty="0" smtClean="0">
                <a:latin typeface="Comic Sans MS" panose="030F0702030302020204" pitchFamily="66" charset="0"/>
              </a:rPr>
              <a:t>dos:</a:t>
            </a:r>
          </a:p>
          <a:p>
            <a:pPr marL="90488" indent="-90488"/>
            <a:r>
              <a:rPr lang="es-VE" sz="1000" dirty="0" smtClean="0">
                <a:latin typeface="Comic Sans MS" panose="030F0702030302020204" pitchFamily="66" charset="0"/>
              </a:rPr>
              <a:t>   </a:t>
            </a:r>
            <a:r>
              <a:rPr lang="es-VE" sz="900" dirty="0" err="1" smtClean="0">
                <a:latin typeface="Comic Sans MS" panose="030F0702030302020204" pitchFamily="66" charset="0"/>
              </a:rPr>
              <a:t>Azúcares,oligosacáridos</a:t>
            </a:r>
            <a:r>
              <a:rPr lang="es-VE" sz="900" dirty="0" smtClean="0">
                <a:latin typeface="Comic Sans MS" panose="030F0702030302020204" pitchFamily="66" charset="0"/>
              </a:rPr>
              <a:t>,    </a:t>
            </a:r>
          </a:p>
          <a:p>
            <a:pPr marL="90488" indent="-90488"/>
            <a:r>
              <a:rPr lang="es-VE" sz="900" dirty="0">
                <a:latin typeface="Comic Sans MS" panose="030F0702030302020204" pitchFamily="66" charset="0"/>
              </a:rPr>
              <a:t> </a:t>
            </a:r>
            <a:r>
              <a:rPr lang="es-VE" sz="900" dirty="0" smtClean="0">
                <a:latin typeface="Comic Sans MS" panose="030F0702030302020204" pitchFamily="66" charset="0"/>
              </a:rPr>
              <a:t>  péptidos </a:t>
            </a:r>
            <a:r>
              <a:rPr lang="es-VE" sz="900" dirty="0" err="1" smtClean="0">
                <a:latin typeface="Comic Sans MS" panose="030F0702030302020204" pitchFamily="66" charset="0"/>
              </a:rPr>
              <a:t>aa</a:t>
            </a:r>
            <a:endParaRPr lang="es-VE" sz="900" dirty="0" smtClean="0">
              <a:latin typeface="Comic Sans MS" panose="030F0702030302020204" pitchFamily="66" charset="0"/>
            </a:endParaRPr>
          </a:p>
          <a:p>
            <a:pPr marL="90488" indent="-90488">
              <a:buFont typeface="Arial" panose="020B0604020202020204" pitchFamily="34" charset="0"/>
              <a:buChar char="•"/>
            </a:pPr>
            <a:r>
              <a:rPr lang="es-VE" sz="1000" u="sng" dirty="0" smtClean="0">
                <a:latin typeface="Comic Sans MS" panose="030F0702030302020204" pitchFamily="66" charset="0"/>
              </a:rPr>
              <a:t>Fermentación de AA y monosacáridos: </a:t>
            </a:r>
            <a:r>
              <a:rPr lang="es-VE" sz="900" dirty="0" err="1" smtClean="0">
                <a:latin typeface="Comic Sans MS" panose="030F0702030302020204" pitchFamily="66" charset="0"/>
              </a:rPr>
              <a:t>SCFAs</a:t>
            </a:r>
            <a:r>
              <a:rPr lang="es-VE" sz="900" dirty="0" smtClean="0">
                <a:latin typeface="Comic Sans MS" panose="030F0702030302020204" pitchFamily="66" charset="0"/>
              </a:rPr>
              <a:t>, lactato , </a:t>
            </a:r>
            <a:r>
              <a:rPr lang="es-VE" sz="900" dirty="0" err="1" smtClean="0">
                <a:latin typeface="Comic Sans MS" panose="030F0702030302020204" pitchFamily="66" charset="0"/>
              </a:rPr>
              <a:t>succinato</a:t>
            </a:r>
            <a:r>
              <a:rPr lang="es-VE" sz="900" dirty="0" smtClean="0">
                <a:latin typeface="Comic Sans MS" panose="030F0702030302020204" pitchFamily="66" charset="0"/>
              </a:rPr>
              <a:t>, etanol, H</a:t>
            </a:r>
            <a:r>
              <a:rPr lang="es-VE" sz="900" baseline="-25000" dirty="0" smtClean="0">
                <a:latin typeface="Comic Sans MS" panose="030F0702030302020204" pitchFamily="66" charset="0"/>
              </a:rPr>
              <a:t>2</a:t>
            </a:r>
            <a:r>
              <a:rPr lang="es-VE" sz="900" dirty="0" smtClean="0">
                <a:latin typeface="Comic Sans MS" panose="030F0702030302020204" pitchFamily="66" charset="0"/>
              </a:rPr>
              <a:t>, CO</a:t>
            </a:r>
            <a:r>
              <a:rPr lang="es-VE" sz="900" baseline="-25000" dirty="0" smtClean="0">
                <a:latin typeface="Comic Sans MS" panose="030F0702030302020204" pitchFamily="66" charset="0"/>
              </a:rPr>
              <a:t>2</a:t>
            </a:r>
            <a:r>
              <a:rPr lang="es-VE" sz="900" dirty="0" smtClean="0">
                <a:latin typeface="Comic Sans MS" panose="030F0702030302020204" pitchFamily="66" charset="0"/>
              </a:rPr>
              <a:t>, aminas, NH</a:t>
            </a:r>
            <a:r>
              <a:rPr lang="es-VE" sz="900" baseline="-25000" dirty="0" smtClean="0">
                <a:latin typeface="Comic Sans MS" panose="030F0702030302020204" pitchFamily="66" charset="0"/>
              </a:rPr>
              <a:t>3</a:t>
            </a:r>
            <a:r>
              <a:rPr lang="es-VE" sz="900" dirty="0" smtClean="0">
                <a:latin typeface="Comic Sans MS" panose="030F0702030302020204" pitchFamily="66" charset="0"/>
              </a:rPr>
              <a:t>, fenoles, índoles, </a:t>
            </a:r>
            <a:r>
              <a:rPr lang="es-VE" sz="900" dirty="0" err="1" smtClean="0">
                <a:latin typeface="Comic Sans MS" panose="030F0702030302020204" pitchFamily="66" charset="0"/>
              </a:rPr>
              <a:t>tioles</a:t>
            </a:r>
            <a:endParaRPr lang="es-VE" sz="900" dirty="0">
              <a:latin typeface="Comic Sans MS" panose="030F0702030302020204" pitchFamily="66" charset="0"/>
            </a:endParaRPr>
          </a:p>
          <a:p>
            <a:pPr marL="90488" indent="-90488">
              <a:buFont typeface="Arial" panose="020B0604020202020204" pitchFamily="34" charset="0"/>
              <a:buChar char="•"/>
            </a:pPr>
            <a:r>
              <a:rPr lang="es-VE" sz="1000" u="sng" dirty="0" smtClean="0">
                <a:latin typeface="Comic Sans MS" panose="030F0702030302020204" pitchFamily="66" charset="0"/>
              </a:rPr>
              <a:t>Desecho de Hidrógeno</a:t>
            </a:r>
            <a:r>
              <a:rPr lang="es-VE" sz="1000" dirty="0" smtClean="0">
                <a:latin typeface="Comic Sans MS" panose="030F0702030302020204" pitchFamily="66" charset="0"/>
              </a:rPr>
              <a:t>: </a:t>
            </a:r>
            <a:r>
              <a:rPr lang="es-VE" sz="900" dirty="0" smtClean="0">
                <a:latin typeface="Comic Sans MS" panose="030F0702030302020204" pitchFamily="66" charset="0"/>
              </a:rPr>
              <a:t>CH</a:t>
            </a:r>
            <a:r>
              <a:rPr lang="es-VE" sz="900" baseline="-25000" dirty="0" smtClean="0">
                <a:latin typeface="Comic Sans MS" panose="030F0702030302020204" pitchFamily="66" charset="0"/>
              </a:rPr>
              <a:t>4</a:t>
            </a:r>
            <a:r>
              <a:rPr lang="es-VE" sz="900" dirty="0" smtClean="0">
                <a:latin typeface="Comic Sans MS" panose="030F0702030302020204" pitchFamily="66" charset="0"/>
              </a:rPr>
              <a:t>, H</a:t>
            </a:r>
            <a:r>
              <a:rPr lang="es-VE" sz="900" baseline="-25000" dirty="0" smtClean="0">
                <a:latin typeface="Comic Sans MS" panose="030F0702030302020204" pitchFamily="66" charset="0"/>
              </a:rPr>
              <a:t>2</a:t>
            </a:r>
            <a:r>
              <a:rPr lang="es-VE" sz="900" dirty="0" smtClean="0">
                <a:latin typeface="Comic Sans MS" panose="030F0702030302020204" pitchFamily="66" charset="0"/>
              </a:rPr>
              <a:t>S, acetato</a:t>
            </a:r>
            <a:endParaRPr lang="es-VE" sz="900" dirty="0">
              <a:latin typeface="Comic Sans MS" panose="030F0702030302020204" pitchFamily="66" charset="0"/>
            </a:endParaRPr>
          </a:p>
          <a:p>
            <a:pPr marL="90488" indent="-90488">
              <a:buFont typeface="Arial" panose="020B0604020202020204" pitchFamily="34" charset="0"/>
              <a:buChar char="•"/>
            </a:pPr>
            <a:r>
              <a:rPr lang="es-VE" sz="1000" u="sng" dirty="0" smtClean="0">
                <a:latin typeface="Comic Sans MS" panose="030F0702030302020204" pitchFamily="66" charset="0"/>
              </a:rPr>
              <a:t>Transformación de </a:t>
            </a:r>
            <a:r>
              <a:rPr lang="es-VE" sz="1000" u="sng" dirty="0" err="1" smtClean="0">
                <a:latin typeface="Comic Sans MS" panose="030F0702030302020204" pitchFamily="66" charset="0"/>
              </a:rPr>
              <a:t>ác</a:t>
            </a:r>
            <a:r>
              <a:rPr lang="es-VE" sz="1000" u="sng" dirty="0" smtClean="0">
                <a:latin typeface="Comic Sans MS" panose="030F0702030302020204" pitchFamily="66" charset="0"/>
              </a:rPr>
              <a:t>. Biliares:</a:t>
            </a:r>
          </a:p>
          <a:p>
            <a:pPr marL="90488" indent="-90488"/>
            <a:r>
              <a:rPr lang="es-VE" sz="1000" dirty="0" smtClean="0">
                <a:latin typeface="Comic Sans MS" panose="030F0702030302020204" pitchFamily="66" charset="0"/>
              </a:rPr>
              <a:t>   </a:t>
            </a:r>
            <a:r>
              <a:rPr lang="es-VE" sz="900" dirty="0" smtClean="0">
                <a:latin typeface="Comic Sans MS" panose="030F0702030302020204" pitchFamily="66" charset="0"/>
              </a:rPr>
              <a:t>Ac</a:t>
            </a:r>
            <a:r>
              <a:rPr lang="es-VE" sz="900" dirty="0">
                <a:latin typeface="Comic Sans MS" panose="030F0702030302020204" pitchFamily="66" charset="0"/>
              </a:rPr>
              <a:t>. </a:t>
            </a:r>
            <a:r>
              <a:rPr lang="es-VE" sz="900" dirty="0" err="1" smtClean="0">
                <a:latin typeface="Comic Sans MS" panose="030F0702030302020204" pitchFamily="66" charset="0"/>
              </a:rPr>
              <a:t>bil</a:t>
            </a:r>
            <a:r>
              <a:rPr lang="es-VE" sz="900" dirty="0" smtClean="0">
                <a:latin typeface="Comic Sans MS" panose="030F0702030302020204" pitchFamily="66" charset="0"/>
              </a:rPr>
              <a:t>.</a:t>
            </a:r>
            <a:r>
              <a:rPr lang="es-VE" sz="900" dirty="0">
                <a:latin typeface="Comic Sans MS" panose="030F0702030302020204" pitchFamily="66" charset="0"/>
              </a:rPr>
              <a:t> </a:t>
            </a:r>
            <a:r>
              <a:rPr lang="es-VE" sz="900" dirty="0" smtClean="0">
                <a:latin typeface="Comic Sans MS" panose="030F0702030302020204" pitchFamily="66" charset="0"/>
              </a:rPr>
              <a:t>Secundarios,</a:t>
            </a:r>
            <a:endParaRPr lang="es-VE" sz="900" dirty="0">
              <a:latin typeface="Comic Sans MS" panose="030F0702030302020204" pitchFamily="66" charset="0"/>
            </a:endParaRPr>
          </a:p>
          <a:p>
            <a:pPr marL="90488" indent="-90488"/>
            <a:r>
              <a:rPr lang="es-VE" sz="900" dirty="0" smtClean="0">
                <a:latin typeface="Comic Sans MS" panose="030F0702030302020204" pitchFamily="66" charset="0"/>
              </a:rPr>
              <a:t>   Ac. </a:t>
            </a:r>
            <a:r>
              <a:rPr lang="es-VE" sz="900" dirty="0" err="1" smtClean="0">
                <a:latin typeface="Comic Sans MS" panose="030F0702030302020204" pitchFamily="66" charset="0"/>
              </a:rPr>
              <a:t>bil</a:t>
            </a:r>
            <a:r>
              <a:rPr lang="es-VE" sz="900" dirty="0" smtClean="0">
                <a:latin typeface="Comic Sans MS" panose="030F0702030302020204" pitchFamily="66" charset="0"/>
              </a:rPr>
              <a:t>. </a:t>
            </a:r>
            <a:r>
              <a:rPr lang="es-VE" sz="900" dirty="0" err="1" smtClean="0">
                <a:latin typeface="Comic Sans MS" panose="030F0702030302020204" pitchFamily="66" charset="0"/>
              </a:rPr>
              <a:t>Desconjugados</a:t>
            </a:r>
            <a:r>
              <a:rPr lang="es-VE" sz="900" dirty="0" smtClean="0">
                <a:latin typeface="Comic Sans MS" panose="030F0702030302020204" pitchFamily="66" charset="0"/>
              </a:rPr>
              <a:t> </a:t>
            </a:r>
            <a:endParaRPr lang="es-VE" sz="9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4373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http://img.medscape.com/article/856/456/856456-fig1.jpg"/>
          <p:cNvPicPr/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31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353" b="5882"/>
          <a:stretch/>
        </p:blipFill>
        <p:spPr bwMode="auto">
          <a:xfrm>
            <a:off x="251520" y="158519"/>
            <a:ext cx="8640959" cy="5734111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Rectángulo 5"/>
          <p:cNvSpPr/>
          <p:nvPr/>
        </p:nvSpPr>
        <p:spPr>
          <a:xfrm>
            <a:off x="2208640" y="5899634"/>
            <a:ext cx="4769382" cy="52322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sz="1400" dirty="0" err="1" smtClean="0">
                <a:latin typeface="Comic Sans MS" panose="030F0702030302020204" pitchFamily="66" charset="0"/>
              </a:rPr>
              <a:t>Interacción</a:t>
            </a:r>
            <a:r>
              <a:rPr lang="en-US" sz="1400" dirty="0" smtClean="0">
                <a:latin typeface="Comic Sans MS" panose="030F0702030302020204" pitchFamily="66" charset="0"/>
              </a:rPr>
              <a:t> entre </a:t>
            </a:r>
            <a:r>
              <a:rPr lang="en-US" sz="1400" dirty="0" err="1" smtClean="0">
                <a:latin typeface="Comic Sans MS" panose="030F0702030302020204" pitchFamily="66" charset="0"/>
              </a:rPr>
              <a:t>varios</a:t>
            </a:r>
            <a:r>
              <a:rPr lang="en-US" sz="1400" dirty="0" smtClean="0">
                <a:latin typeface="Comic Sans MS" panose="030F0702030302020204" pitchFamily="66" charset="0"/>
              </a:rPr>
              <a:t> </a:t>
            </a:r>
            <a:r>
              <a:rPr lang="en-US" sz="1400" dirty="0" err="1" smtClean="0">
                <a:latin typeface="Comic Sans MS" panose="030F0702030302020204" pitchFamily="66" charset="0"/>
              </a:rPr>
              <a:t>factores</a:t>
            </a:r>
            <a:r>
              <a:rPr lang="en-US" sz="1400" dirty="0" smtClean="0">
                <a:latin typeface="Comic Sans MS" panose="030F0702030302020204" pitchFamily="66" charset="0"/>
              </a:rPr>
              <a:t> </a:t>
            </a:r>
            <a:r>
              <a:rPr lang="en-US" sz="1400" dirty="0" err="1" smtClean="0">
                <a:latin typeface="Comic Sans MS" panose="030F0702030302020204" pitchFamily="66" charset="0"/>
              </a:rPr>
              <a:t>dietéticos</a:t>
            </a:r>
            <a:r>
              <a:rPr lang="en-US" sz="1400" dirty="0" smtClean="0">
                <a:latin typeface="Comic Sans MS" panose="030F0702030302020204" pitchFamily="66" charset="0"/>
              </a:rPr>
              <a:t>, </a:t>
            </a:r>
            <a:r>
              <a:rPr lang="en-US" sz="1400" dirty="0" err="1" smtClean="0">
                <a:latin typeface="Comic Sans MS" panose="030F0702030302020204" pitchFamily="66" charset="0"/>
              </a:rPr>
              <a:t>que</a:t>
            </a:r>
            <a:r>
              <a:rPr lang="en-US" sz="1400" dirty="0" smtClean="0">
                <a:latin typeface="Comic Sans MS" panose="030F0702030302020204" pitchFamily="66" charset="0"/>
              </a:rPr>
              <a:t> </a:t>
            </a:r>
            <a:r>
              <a:rPr lang="en-US" sz="1400" dirty="0" err="1" smtClean="0">
                <a:latin typeface="Comic Sans MS" panose="030F0702030302020204" pitchFamily="66" charset="0"/>
              </a:rPr>
              <a:t>contribuyen</a:t>
            </a:r>
            <a:r>
              <a:rPr lang="en-US" sz="1400" dirty="0" smtClean="0">
                <a:latin typeface="Comic Sans MS" panose="030F0702030302020204" pitchFamily="66" charset="0"/>
              </a:rPr>
              <a:t>  a </a:t>
            </a:r>
            <a:r>
              <a:rPr lang="en-US" sz="1400" dirty="0" err="1" smtClean="0">
                <a:latin typeface="Comic Sans MS" panose="030F0702030302020204" pitchFamily="66" charset="0"/>
              </a:rPr>
              <a:t>generar</a:t>
            </a:r>
            <a:r>
              <a:rPr lang="en-US" sz="1400" dirty="0" smtClean="0">
                <a:latin typeface="Comic Sans MS" panose="030F0702030302020204" pitchFamily="66" charset="0"/>
              </a:rPr>
              <a:t> </a:t>
            </a:r>
            <a:r>
              <a:rPr lang="en-US" sz="1400" dirty="0" err="1" smtClean="0">
                <a:latin typeface="Comic Sans MS" panose="030F0702030302020204" pitchFamily="66" charset="0"/>
              </a:rPr>
              <a:t>síntomas</a:t>
            </a:r>
            <a:r>
              <a:rPr lang="en-US" sz="1400" dirty="0" smtClean="0">
                <a:latin typeface="Comic Sans MS" panose="030F0702030302020204" pitchFamily="66" charset="0"/>
              </a:rPr>
              <a:t> en </a:t>
            </a:r>
            <a:r>
              <a:rPr lang="en-US" sz="1400" dirty="0" err="1" smtClean="0">
                <a:latin typeface="Comic Sans MS" panose="030F0702030302020204" pitchFamily="66" charset="0"/>
              </a:rPr>
              <a:t>pacientes</a:t>
            </a:r>
            <a:r>
              <a:rPr lang="en-US" sz="1400" dirty="0" smtClean="0">
                <a:latin typeface="Comic Sans MS" panose="030F0702030302020204" pitchFamily="66" charset="0"/>
              </a:rPr>
              <a:t> con </a:t>
            </a:r>
            <a:r>
              <a:rPr lang="en-US" sz="1400" b="1" dirty="0" smtClean="0">
                <a:latin typeface="Comic Sans MS" panose="030F0702030302020204" pitchFamily="66" charset="0"/>
              </a:rPr>
              <a:t>IBS</a:t>
            </a:r>
            <a:endParaRPr lang="es-VE" sz="1400" b="1" dirty="0">
              <a:latin typeface="Comic Sans MS" panose="030F0702030302020204" pitchFamily="66" charset="0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876955" y="6378012"/>
            <a:ext cx="7390087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 Giorgio </a:t>
            </a:r>
            <a:r>
              <a:rPr lang="pt-BR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R, </a:t>
            </a:r>
            <a:r>
              <a:rPr lang="pt-BR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Volta </a:t>
            </a:r>
            <a:r>
              <a:rPr lang="pt-BR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U, </a:t>
            </a:r>
            <a:r>
              <a:rPr lang="pt-BR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Gibson </a:t>
            </a:r>
            <a:r>
              <a:rPr lang="pt-BR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PR. </a:t>
            </a:r>
            <a:r>
              <a:rPr lang="en-US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Sensitivity </a:t>
            </a:r>
            <a:r>
              <a:rPr lang="en-US" sz="1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Wheat, Gluten and FODMAPs in IBS Facts or Fiction?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Gut. </a:t>
            </a:r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2016;65:169-178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7" name="7 CuadroTexto"/>
          <p:cNvSpPr txBox="1"/>
          <p:nvPr/>
        </p:nvSpPr>
        <p:spPr>
          <a:xfrm>
            <a:off x="6978022" y="6627168"/>
            <a:ext cx="216597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900" dirty="0" smtClean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900" dirty="0">
              <a:solidFill>
                <a:prstClr val="white">
                  <a:lumMod val="6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6771235" y="4509120"/>
            <a:ext cx="1833213" cy="504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5" name="Rectángulo 4"/>
          <p:cNvSpPr/>
          <p:nvPr/>
        </p:nvSpPr>
        <p:spPr>
          <a:xfrm>
            <a:off x="6837471" y="4417831"/>
            <a:ext cx="1672253" cy="369332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VE" dirty="0" smtClean="0">
                <a:latin typeface="Comic Sans MS" panose="030F0702030302020204" pitchFamily="66" charset="0"/>
              </a:rPr>
              <a:t>Síntomas IBS</a:t>
            </a:r>
            <a:endParaRPr lang="es-VE" dirty="0"/>
          </a:p>
        </p:txBody>
      </p:sp>
      <p:sp>
        <p:nvSpPr>
          <p:cNvPr id="8" name="Rectángulo 7"/>
          <p:cNvSpPr/>
          <p:nvPr/>
        </p:nvSpPr>
        <p:spPr>
          <a:xfrm>
            <a:off x="7957617" y="1436395"/>
            <a:ext cx="646831" cy="53144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9" name="Rectángulo 8"/>
          <p:cNvSpPr/>
          <p:nvPr/>
        </p:nvSpPr>
        <p:spPr>
          <a:xfrm>
            <a:off x="7917145" y="1641170"/>
            <a:ext cx="981143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VE" sz="1400" dirty="0">
                <a:latin typeface="Comic Sans MS" panose="030F0702030302020204" pitchFamily="66" charset="0"/>
              </a:rPr>
              <a:t>Eje </a:t>
            </a:r>
          </a:p>
          <a:p>
            <a:r>
              <a:rPr lang="es-VE" sz="1400" dirty="0" smtClean="0">
                <a:latin typeface="Comic Sans MS" panose="030F0702030302020204" pitchFamily="66" charset="0"/>
              </a:rPr>
              <a:t>intestino </a:t>
            </a:r>
          </a:p>
          <a:p>
            <a:r>
              <a:rPr lang="es-VE" sz="1400" dirty="0" smtClean="0">
                <a:latin typeface="Comic Sans MS" panose="030F0702030302020204" pitchFamily="66" charset="0"/>
              </a:rPr>
              <a:t>cerebro</a:t>
            </a:r>
            <a:endParaRPr lang="es-VE" sz="1400" dirty="0"/>
          </a:p>
        </p:txBody>
      </p:sp>
      <p:sp>
        <p:nvSpPr>
          <p:cNvPr id="10" name="Rectángulo 9"/>
          <p:cNvSpPr/>
          <p:nvPr/>
        </p:nvSpPr>
        <p:spPr>
          <a:xfrm>
            <a:off x="7308304" y="150330"/>
            <a:ext cx="1215663" cy="412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1" name="Rectángulo 10"/>
          <p:cNvSpPr/>
          <p:nvPr/>
        </p:nvSpPr>
        <p:spPr>
          <a:xfrm>
            <a:off x="7104053" y="118360"/>
            <a:ext cx="1624163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VE" sz="1400" dirty="0" smtClean="0">
                <a:latin typeface="Comic Sans MS" panose="030F0702030302020204" pitchFamily="66" charset="0"/>
              </a:rPr>
              <a:t>Estrés</a:t>
            </a:r>
          </a:p>
          <a:p>
            <a:pPr algn="ctr"/>
            <a:r>
              <a:rPr lang="es-VE" sz="1200" dirty="0" smtClean="0">
                <a:latin typeface="Comic Sans MS" panose="030F0702030302020204" pitchFamily="66" charset="0"/>
              </a:rPr>
              <a:t> ansiedad/depresión</a:t>
            </a:r>
          </a:p>
        </p:txBody>
      </p:sp>
      <p:sp>
        <p:nvSpPr>
          <p:cNvPr id="12" name="Rectángulo 11"/>
          <p:cNvSpPr/>
          <p:nvPr/>
        </p:nvSpPr>
        <p:spPr>
          <a:xfrm>
            <a:off x="7236296" y="5289940"/>
            <a:ext cx="819024" cy="4505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3" name="Rectángulo 12"/>
          <p:cNvSpPr/>
          <p:nvPr/>
        </p:nvSpPr>
        <p:spPr>
          <a:xfrm>
            <a:off x="7215449" y="5289940"/>
            <a:ext cx="123303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VE" sz="1400" dirty="0" smtClean="0">
                <a:latin typeface="Comic Sans MS" panose="030F0702030302020204" pitchFamily="66" charset="0"/>
              </a:rPr>
              <a:t>Mecanismos </a:t>
            </a:r>
          </a:p>
          <a:p>
            <a:r>
              <a:rPr lang="es-VE" sz="1400" dirty="0" smtClean="0">
                <a:latin typeface="Comic Sans MS" panose="030F0702030302020204" pitchFamily="66" charset="0"/>
              </a:rPr>
              <a:t>no alérgicos</a:t>
            </a:r>
            <a:endParaRPr lang="es-VE" sz="1400" dirty="0"/>
          </a:p>
        </p:txBody>
      </p:sp>
      <p:sp>
        <p:nvSpPr>
          <p:cNvPr id="14" name="Rectángulo 13"/>
          <p:cNvSpPr/>
          <p:nvPr/>
        </p:nvSpPr>
        <p:spPr>
          <a:xfrm>
            <a:off x="245711" y="2639733"/>
            <a:ext cx="822141" cy="432048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 sz="2200" dirty="0">
              <a:solidFill>
                <a:schemeClr val="bg1"/>
              </a:solidFill>
            </a:endParaRPr>
          </a:p>
        </p:txBody>
      </p:sp>
      <p:sp>
        <p:nvSpPr>
          <p:cNvPr id="15" name="Rectángulo 14"/>
          <p:cNvSpPr/>
          <p:nvPr/>
        </p:nvSpPr>
        <p:spPr>
          <a:xfrm>
            <a:off x="232411" y="2724952"/>
            <a:ext cx="886781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VE" sz="11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COMIDAS</a:t>
            </a:r>
            <a:endParaRPr lang="es-VE" sz="11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Rectángulo 15"/>
          <p:cNvSpPr/>
          <p:nvPr/>
        </p:nvSpPr>
        <p:spPr>
          <a:xfrm>
            <a:off x="1187624" y="562530"/>
            <a:ext cx="1152128" cy="41819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7" name="Rectángulo 16"/>
          <p:cNvSpPr/>
          <p:nvPr/>
        </p:nvSpPr>
        <p:spPr>
          <a:xfrm>
            <a:off x="1067852" y="635043"/>
            <a:ext cx="139493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VE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Carbohidratos</a:t>
            </a:r>
            <a:endParaRPr lang="es-VE" sz="1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" name="Rectángulo 18"/>
          <p:cNvSpPr/>
          <p:nvPr/>
        </p:nvSpPr>
        <p:spPr>
          <a:xfrm>
            <a:off x="1187624" y="1851993"/>
            <a:ext cx="1080120" cy="424879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8" name="Rectángulo 17"/>
          <p:cNvSpPr/>
          <p:nvPr/>
        </p:nvSpPr>
        <p:spPr>
          <a:xfrm>
            <a:off x="1338140" y="1906671"/>
            <a:ext cx="76815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VE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Lípidos</a:t>
            </a:r>
            <a:endParaRPr lang="es-VE" sz="1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" name="Rectángulo 19"/>
          <p:cNvSpPr/>
          <p:nvPr/>
        </p:nvSpPr>
        <p:spPr>
          <a:xfrm>
            <a:off x="1155188" y="3500438"/>
            <a:ext cx="968539" cy="47956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1" name="Rectángulo 20"/>
          <p:cNvSpPr/>
          <p:nvPr/>
        </p:nvSpPr>
        <p:spPr>
          <a:xfrm>
            <a:off x="1208088" y="3632610"/>
            <a:ext cx="97975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VE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Proteínas</a:t>
            </a:r>
            <a:endParaRPr lang="es-VE" sz="1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2" name="Rectángulo 21"/>
          <p:cNvSpPr/>
          <p:nvPr/>
        </p:nvSpPr>
        <p:spPr>
          <a:xfrm>
            <a:off x="1187624" y="5289940"/>
            <a:ext cx="936103" cy="486779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3" name="Rectángulo 22"/>
          <p:cNvSpPr/>
          <p:nvPr/>
        </p:nvSpPr>
        <p:spPr>
          <a:xfrm>
            <a:off x="1244154" y="5284394"/>
            <a:ext cx="102784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VE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Químicos </a:t>
            </a:r>
          </a:p>
          <a:p>
            <a:r>
              <a:rPr lang="es-VE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comidas</a:t>
            </a:r>
            <a:endParaRPr lang="es-VE" sz="1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4" name="Rectángulo 23"/>
          <p:cNvSpPr/>
          <p:nvPr/>
        </p:nvSpPr>
        <p:spPr>
          <a:xfrm>
            <a:off x="2372188" y="2062058"/>
            <a:ext cx="903668" cy="577675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6" name="Rectángulo 25"/>
          <p:cNvSpPr/>
          <p:nvPr/>
        </p:nvSpPr>
        <p:spPr>
          <a:xfrm>
            <a:off x="2267744" y="2182097"/>
            <a:ext cx="107914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VE" sz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Gluten/trigo</a:t>
            </a:r>
            <a:endParaRPr lang="es-VE" sz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7" name="Rectángulo 26"/>
          <p:cNvSpPr/>
          <p:nvPr/>
        </p:nvSpPr>
        <p:spPr>
          <a:xfrm>
            <a:off x="2339752" y="3012495"/>
            <a:ext cx="936103" cy="86611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8" name="Rectángulo 27"/>
          <p:cNvSpPr/>
          <p:nvPr/>
        </p:nvSpPr>
        <p:spPr>
          <a:xfrm>
            <a:off x="2294832" y="3085578"/>
            <a:ext cx="1107996" cy="6001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VE" sz="1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Otras</a:t>
            </a:r>
          </a:p>
          <a:p>
            <a:r>
              <a:rPr lang="es-VE" sz="1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Proteínas</a:t>
            </a:r>
          </a:p>
          <a:p>
            <a:r>
              <a:rPr lang="es-VE" sz="11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Alergogénicas</a:t>
            </a:r>
            <a:endParaRPr lang="es-VE" sz="11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9" name="Rectángulo 28"/>
          <p:cNvSpPr/>
          <p:nvPr/>
        </p:nvSpPr>
        <p:spPr>
          <a:xfrm>
            <a:off x="2291707" y="4227038"/>
            <a:ext cx="936103" cy="792088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30" name="Rectángulo 29"/>
          <p:cNvSpPr/>
          <p:nvPr/>
        </p:nvSpPr>
        <p:spPr>
          <a:xfrm>
            <a:off x="2282201" y="4324452"/>
            <a:ext cx="1111202" cy="6001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VE" sz="1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Otros </a:t>
            </a:r>
          </a:p>
          <a:p>
            <a:r>
              <a:rPr lang="es-VE" sz="1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péptidos</a:t>
            </a:r>
          </a:p>
          <a:p>
            <a:r>
              <a:rPr lang="es-VE" sz="11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inmunogénicos</a:t>
            </a:r>
            <a:endParaRPr lang="es-VE" sz="11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2" name="Elipse 31"/>
          <p:cNvSpPr/>
          <p:nvPr/>
        </p:nvSpPr>
        <p:spPr>
          <a:xfrm>
            <a:off x="3451330" y="2352558"/>
            <a:ext cx="832638" cy="71922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33" name="Rectángulo 32"/>
          <p:cNvSpPr/>
          <p:nvPr/>
        </p:nvSpPr>
        <p:spPr>
          <a:xfrm>
            <a:off x="3445336" y="2396494"/>
            <a:ext cx="894797" cy="6001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VE" sz="11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Aumenta </a:t>
            </a:r>
          </a:p>
          <a:p>
            <a:r>
              <a:rPr lang="es-VE" sz="11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permeabil</a:t>
            </a:r>
            <a:r>
              <a:rPr lang="es-VE" sz="11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</a:p>
          <a:p>
            <a:r>
              <a:rPr lang="es-VE" sz="11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intestinal</a:t>
            </a:r>
            <a:endParaRPr lang="es-VE" sz="11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4" name="Rectángulo 33"/>
          <p:cNvSpPr/>
          <p:nvPr/>
        </p:nvSpPr>
        <p:spPr>
          <a:xfrm>
            <a:off x="4340133" y="581176"/>
            <a:ext cx="951947" cy="43667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35" name="Rectángulo 34"/>
          <p:cNvSpPr/>
          <p:nvPr/>
        </p:nvSpPr>
        <p:spPr>
          <a:xfrm>
            <a:off x="4253851" y="612530"/>
            <a:ext cx="116410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VE" sz="1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Fermentación</a:t>
            </a:r>
          </a:p>
          <a:p>
            <a:pPr algn="ctr"/>
            <a:r>
              <a:rPr lang="es-VE" sz="1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gas</a:t>
            </a:r>
            <a:endParaRPr lang="es-VE" sz="1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6" name="Rectángulo 35"/>
          <p:cNvSpPr/>
          <p:nvPr/>
        </p:nvSpPr>
        <p:spPr>
          <a:xfrm>
            <a:off x="5580112" y="581176"/>
            <a:ext cx="720080" cy="39955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37" name="Rectángulo 36"/>
          <p:cNvSpPr/>
          <p:nvPr/>
        </p:nvSpPr>
        <p:spPr>
          <a:xfrm>
            <a:off x="5533369" y="581176"/>
            <a:ext cx="93166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VE" sz="1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Distensión</a:t>
            </a:r>
          </a:p>
          <a:p>
            <a:r>
              <a:rPr lang="es-VE" sz="1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luminal</a:t>
            </a:r>
            <a:endParaRPr lang="es-VE" sz="1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8" name="Elipse 37"/>
          <p:cNvSpPr/>
          <p:nvPr/>
        </p:nvSpPr>
        <p:spPr>
          <a:xfrm>
            <a:off x="6270075" y="1074195"/>
            <a:ext cx="945374" cy="893641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39" name="Rectángulo 38"/>
          <p:cNvSpPr/>
          <p:nvPr/>
        </p:nvSpPr>
        <p:spPr>
          <a:xfrm>
            <a:off x="6300192" y="1065407"/>
            <a:ext cx="86594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VE" sz="1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SNE</a:t>
            </a:r>
          </a:p>
          <a:p>
            <a:pPr algn="ctr"/>
            <a:r>
              <a:rPr lang="es-VE" sz="1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Mecano, </a:t>
            </a:r>
          </a:p>
          <a:p>
            <a:pPr algn="ctr"/>
            <a:r>
              <a:rPr lang="es-VE" sz="1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Quimio</a:t>
            </a:r>
          </a:p>
          <a:p>
            <a:pPr algn="ctr"/>
            <a:r>
              <a:rPr lang="es-VE" sz="12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R</a:t>
            </a:r>
            <a:r>
              <a:rPr lang="es-VE" sz="12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ecept</a:t>
            </a:r>
            <a:endParaRPr lang="es-VE" sz="1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" name="Rectángulo 39"/>
          <p:cNvSpPr/>
          <p:nvPr/>
        </p:nvSpPr>
        <p:spPr>
          <a:xfrm>
            <a:off x="4253851" y="260648"/>
            <a:ext cx="1038229" cy="22545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41" name="Rectángulo 40"/>
          <p:cNvSpPr/>
          <p:nvPr/>
        </p:nvSpPr>
        <p:spPr>
          <a:xfrm>
            <a:off x="4178090" y="185161"/>
            <a:ext cx="136127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VE" sz="1400" dirty="0" err="1" smtClean="0">
                <a:latin typeface="Comic Sans MS" panose="030F0702030302020204" pitchFamily="66" charset="0"/>
              </a:rPr>
              <a:t>Gliadomorfina</a:t>
            </a:r>
            <a:endParaRPr lang="es-VE" sz="1400" dirty="0"/>
          </a:p>
        </p:txBody>
      </p:sp>
      <p:sp>
        <p:nvSpPr>
          <p:cNvPr id="43" name="Rectángulo 42"/>
          <p:cNvSpPr/>
          <p:nvPr/>
        </p:nvSpPr>
        <p:spPr>
          <a:xfrm>
            <a:off x="5671406" y="2122909"/>
            <a:ext cx="844810" cy="51385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44" name="Rectángulo 43"/>
          <p:cNvSpPr/>
          <p:nvPr/>
        </p:nvSpPr>
        <p:spPr>
          <a:xfrm>
            <a:off x="5429867" y="2276872"/>
            <a:ext cx="241539" cy="36286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42" name="Rectángulo 41"/>
          <p:cNvSpPr/>
          <p:nvPr/>
        </p:nvSpPr>
        <p:spPr>
          <a:xfrm>
            <a:off x="5508837" y="2154044"/>
            <a:ext cx="121219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VE" sz="11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Mastocitos</a:t>
            </a:r>
          </a:p>
          <a:p>
            <a:r>
              <a:rPr lang="es-VE" sz="11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Degranulación</a:t>
            </a:r>
          </a:p>
          <a:p>
            <a:r>
              <a:rPr lang="es-VE" sz="1000" dirty="0" err="1" smtClean="0">
                <a:latin typeface="Comic Sans MS" panose="030F0702030302020204" pitchFamily="66" charset="0"/>
              </a:rPr>
              <a:t>Mec</a:t>
            </a:r>
            <a:r>
              <a:rPr lang="es-VE" sz="1000" dirty="0" smtClean="0">
                <a:latin typeface="Comic Sans MS" panose="030F0702030302020204" pitchFamily="66" charset="0"/>
              </a:rPr>
              <a:t> como alergia</a:t>
            </a:r>
            <a:endParaRPr lang="es-VE" sz="1000" dirty="0"/>
          </a:p>
        </p:txBody>
      </p:sp>
      <p:sp>
        <p:nvSpPr>
          <p:cNvPr id="45" name="Rectángulo 44"/>
          <p:cNvSpPr/>
          <p:nvPr/>
        </p:nvSpPr>
        <p:spPr>
          <a:xfrm>
            <a:off x="5486032" y="3508025"/>
            <a:ext cx="880917" cy="20880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46" name="Rectángulo 45"/>
          <p:cNvSpPr/>
          <p:nvPr/>
        </p:nvSpPr>
        <p:spPr>
          <a:xfrm>
            <a:off x="5504885" y="3445551"/>
            <a:ext cx="92044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VE" sz="1200" dirty="0" smtClean="0">
                <a:latin typeface="Comic Sans MS" panose="030F0702030302020204" pitchFamily="66" charset="0"/>
              </a:rPr>
              <a:t>c. </a:t>
            </a:r>
            <a:r>
              <a:rPr lang="es-VE" sz="1200" dirty="0" err="1" smtClean="0">
                <a:latin typeface="Comic Sans MS" panose="030F0702030302020204" pitchFamily="66" charset="0"/>
              </a:rPr>
              <a:t>dendrít</a:t>
            </a:r>
            <a:r>
              <a:rPr lang="es-VE" sz="1200" dirty="0" smtClean="0">
                <a:latin typeface="Comic Sans MS" panose="030F0702030302020204" pitchFamily="66" charset="0"/>
              </a:rPr>
              <a:t>.</a:t>
            </a:r>
            <a:endParaRPr lang="es-VE" sz="1200" dirty="0"/>
          </a:p>
        </p:txBody>
      </p:sp>
      <p:sp>
        <p:nvSpPr>
          <p:cNvPr id="47" name="Rectángulo 46"/>
          <p:cNvSpPr/>
          <p:nvPr/>
        </p:nvSpPr>
        <p:spPr>
          <a:xfrm>
            <a:off x="5475926" y="5031051"/>
            <a:ext cx="1098264" cy="40739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49" name="Rectángulo 48"/>
          <p:cNvSpPr/>
          <p:nvPr/>
        </p:nvSpPr>
        <p:spPr>
          <a:xfrm>
            <a:off x="5168253" y="5022784"/>
            <a:ext cx="182396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VE" sz="1400" dirty="0" smtClean="0">
                <a:latin typeface="Comic Sans MS" panose="030F0702030302020204" pitchFamily="66" charset="0"/>
              </a:rPr>
              <a:t>Trigo/gluten</a:t>
            </a:r>
          </a:p>
          <a:p>
            <a:pPr algn="ctr"/>
            <a:r>
              <a:rPr lang="es-VE" sz="1400" dirty="0" smtClean="0">
                <a:latin typeface="Comic Sans MS" panose="030F0702030302020204" pitchFamily="66" charset="0"/>
              </a:rPr>
              <a:t>Activación inmune</a:t>
            </a:r>
            <a:endParaRPr lang="es-VE" sz="1400" dirty="0"/>
          </a:p>
        </p:txBody>
      </p:sp>
    </p:spTree>
    <p:extLst>
      <p:ext uri="{BB962C8B-B14F-4D97-AF65-F5344CB8AC3E}">
        <p14:creationId xmlns:p14="http://schemas.microsoft.com/office/powerpoint/2010/main" val="250843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1826244" y="2182757"/>
            <a:ext cx="5491512" cy="1870512"/>
          </a:xfrm>
          <a:prstGeom prst="rect">
            <a:avLst/>
          </a:prstGeom>
          <a:solidFill>
            <a:srgbClr val="FEF2E8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dirty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US" dirty="0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n la </a:t>
            </a:r>
            <a:r>
              <a:rPr lang="en-US" dirty="0" err="1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luz</a:t>
            </a:r>
            <a:r>
              <a:rPr lang="en-US" dirty="0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 intestinal, la </a:t>
            </a:r>
            <a:r>
              <a:rPr lang="en-US" dirty="0" err="1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interacción</a:t>
            </a:r>
            <a:r>
              <a:rPr lang="en-US" dirty="0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 entre </a:t>
            </a:r>
            <a:r>
              <a:rPr lang="en-US" b="1" dirty="0" err="1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diet</a:t>
            </a:r>
            <a:r>
              <a:rPr lang="en-US" dirty="0" err="1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dirty="0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(CH, </a:t>
            </a:r>
            <a:r>
              <a:rPr lang="en-US" dirty="0" err="1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lípidos</a:t>
            </a:r>
            <a:r>
              <a:rPr lang="en-US" dirty="0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 y </a:t>
            </a:r>
            <a:r>
              <a:rPr lang="en-US" dirty="0" err="1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proteínas</a:t>
            </a:r>
            <a:r>
              <a:rPr lang="en-US" dirty="0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y el </a:t>
            </a:r>
            <a:r>
              <a:rPr lang="en-US" b="1" dirty="0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microbiota</a:t>
            </a:r>
            <a:r>
              <a:rPr lang="en-US" dirty="0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resulta</a:t>
            </a:r>
            <a:r>
              <a:rPr lang="en-US" dirty="0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 en </a:t>
            </a:r>
            <a:r>
              <a:rPr lang="en-US" dirty="0" err="1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producción</a:t>
            </a:r>
            <a:r>
              <a:rPr lang="en-US" dirty="0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 gas y/o </a:t>
            </a:r>
            <a:r>
              <a:rPr lang="en-US" b="1" dirty="0" err="1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paso</a:t>
            </a:r>
            <a:r>
              <a:rPr lang="en-US" b="1" dirty="0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 de </a:t>
            </a:r>
            <a:r>
              <a:rPr lang="en-US" b="1" dirty="0" err="1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macromoléculas</a:t>
            </a:r>
            <a:r>
              <a:rPr lang="en-US" dirty="0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dirty="0" err="1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disparando</a:t>
            </a:r>
            <a:r>
              <a:rPr lang="en-US" dirty="0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 la </a:t>
            </a:r>
            <a:r>
              <a:rPr lang="en-US" dirty="0" err="1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liberación</a:t>
            </a:r>
            <a:r>
              <a:rPr lang="en-US" dirty="0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 de </a:t>
            </a:r>
            <a:r>
              <a:rPr lang="en-US" b="1" dirty="0" err="1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mediadores</a:t>
            </a:r>
            <a:r>
              <a:rPr lang="en-US" b="1" dirty="0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 de mastocitos </a:t>
            </a:r>
            <a:r>
              <a:rPr lang="en-US" dirty="0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y la </a:t>
            </a:r>
            <a:r>
              <a:rPr lang="en-US" b="1" dirty="0" err="1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activación</a:t>
            </a:r>
            <a:r>
              <a:rPr lang="en-US" b="1" dirty="0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 del sistema immune. </a:t>
            </a:r>
          </a:p>
        </p:txBody>
      </p:sp>
      <p:sp>
        <p:nvSpPr>
          <p:cNvPr id="5" name="Rectángulo 4"/>
          <p:cNvSpPr/>
          <p:nvPr/>
        </p:nvSpPr>
        <p:spPr>
          <a:xfrm>
            <a:off x="3563888" y="4159501"/>
            <a:ext cx="396044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pt-BR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 Giorgio R, Volta U, Gibson PR. </a:t>
            </a:r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Sensitivity 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Wheat, Gluten and FODMAPs in IBS Facts or Fiction? Gut. </a:t>
            </a:r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2016;65:169-178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6" name="7 CuadroTexto"/>
          <p:cNvSpPr txBox="1"/>
          <p:nvPr/>
        </p:nvSpPr>
        <p:spPr>
          <a:xfrm>
            <a:off x="6715319" y="6592535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prstClr val="white">
                  <a:lumMod val="6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179512" y="4633024"/>
            <a:ext cx="3672408" cy="16722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800"/>
              </a:spcAft>
            </a:pPr>
            <a:r>
              <a:rPr lang="en-US" sz="1200" b="1" dirty="0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FODMAPs</a:t>
            </a:r>
            <a:r>
              <a:rPr lang="en-US" sz="1200" dirty="0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sz="1200" dirty="0" err="1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pequeñas</a:t>
            </a:r>
            <a:r>
              <a:rPr lang="en-US" sz="1200" dirty="0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moléculas</a:t>
            </a:r>
            <a:r>
              <a:rPr lang="en-US" sz="1200" dirty="0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 de fermentable </a:t>
            </a:r>
            <a:r>
              <a:rPr lang="en-US" sz="1200" dirty="0" err="1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oligo</a:t>
            </a:r>
            <a:r>
              <a:rPr lang="en-US" sz="1200" dirty="0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di, </a:t>
            </a:r>
            <a:r>
              <a:rPr lang="en-US" sz="1200" dirty="0" err="1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monosacáridos</a:t>
            </a:r>
            <a:r>
              <a:rPr lang="en-US" sz="1200" dirty="0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 y </a:t>
            </a:r>
            <a:r>
              <a:rPr lang="en-US" sz="1200" dirty="0" err="1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polioles</a:t>
            </a:r>
            <a:r>
              <a:rPr lang="en-US" sz="1200" dirty="0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 en comida </a:t>
            </a:r>
            <a:r>
              <a:rPr lang="en-US" sz="1200" dirty="0" err="1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diaria</a:t>
            </a:r>
            <a:r>
              <a:rPr lang="en-US" sz="1200" dirty="0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que</a:t>
            </a:r>
            <a:r>
              <a:rPr lang="en-US" sz="1200" dirty="0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causan</a:t>
            </a:r>
            <a:r>
              <a:rPr lang="en-US" sz="1200" dirty="0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 gas y distension. </a:t>
            </a:r>
          </a:p>
          <a:p>
            <a:pPr>
              <a:spcAft>
                <a:spcPts val="800"/>
              </a:spcAft>
            </a:pPr>
            <a:r>
              <a:rPr lang="en-US" sz="1200" b="1" dirty="0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IgE</a:t>
            </a:r>
            <a:r>
              <a:rPr lang="en-US" sz="1200" b="1" dirty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US" sz="1200" b="1" dirty="0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immunoglobulin </a:t>
            </a:r>
            <a:r>
              <a:rPr lang="en-US" sz="1200" dirty="0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E.                                  </a:t>
            </a:r>
            <a:r>
              <a:rPr lang="en-US" sz="1200" b="1" dirty="0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IgG</a:t>
            </a:r>
            <a:r>
              <a:rPr lang="en-US" sz="1200" b="1" dirty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US" sz="1200" b="1" dirty="0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immunoglobulin </a:t>
            </a:r>
            <a:r>
              <a:rPr lang="en-US" sz="1200" dirty="0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G.                                  I</a:t>
            </a:r>
            <a:r>
              <a:rPr lang="en-US" sz="1200" b="1" dirty="0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L4</a:t>
            </a:r>
            <a:r>
              <a:rPr lang="en-US" sz="1200" dirty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US" sz="1200" dirty="0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 interleukin-4.                                        </a:t>
            </a:r>
            <a:r>
              <a:rPr lang="en-US" sz="1200" b="1" dirty="0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INF-</a:t>
            </a:r>
            <a:r>
              <a:rPr lang="es-VE" sz="1200" b="1" dirty="0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γ</a:t>
            </a:r>
            <a:r>
              <a:rPr lang="en-US" sz="1200" dirty="0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interferon-</a:t>
            </a:r>
            <a:r>
              <a:rPr lang="es-VE" sz="1200" dirty="0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γ</a:t>
            </a:r>
            <a:r>
              <a:rPr lang="en-US" sz="1200" dirty="0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                                   TNF</a:t>
            </a:r>
            <a:r>
              <a:rPr lang="es-VE" sz="1200" dirty="0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α</a:t>
            </a:r>
            <a:r>
              <a:rPr lang="en-US" sz="1200" dirty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US" sz="1200" dirty="0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tumour</a:t>
            </a:r>
            <a:r>
              <a:rPr lang="en-US" sz="1200" dirty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 necrosis factor </a:t>
            </a:r>
            <a:r>
              <a:rPr lang="es-VE" sz="1200" dirty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α</a:t>
            </a:r>
            <a:r>
              <a:rPr lang="en-US" sz="1200" dirty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s-VE" sz="1200" dirty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1831503" y="738718"/>
            <a:ext cx="5599113" cy="115416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0000FF"/>
            </a:solidFill>
          </a:ln>
        </p:spPr>
        <p:txBody>
          <a:bodyPr wrap="square">
            <a:spAutoFit/>
          </a:bodyPr>
          <a:lstStyle/>
          <a:p>
            <a:pPr algn="ctr"/>
            <a:endParaRPr lang="en-US" sz="900" dirty="0" smtClean="0">
              <a:latin typeface="Comic Sans MS" panose="030F0702030302020204" pitchFamily="66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2000" dirty="0" err="1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Interacción</a:t>
            </a:r>
            <a:r>
              <a:rPr lang="en-US" sz="2000" dirty="0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entre </a:t>
            </a:r>
            <a:r>
              <a:rPr lang="en-US" sz="2000" dirty="0" err="1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factores</a:t>
            </a:r>
            <a:r>
              <a:rPr lang="en-US" sz="2000" dirty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dietéticos</a:t>
            </a:r>
            <a:r>
              <a:rPr lang="en-US" sz="2000" dirty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Comic Sans MS" panose="030F0702030302020204" pitchFamily="66" charset="0"/>
              </a:rPr>
              <a:t>como</a:t>
            </a:r>
            <a:r>
              <a:rPr lang="en-US" sz="2000" dirty="0">
                <a:latin typeface="Comic Sans MS" panose="030F0702030302020204" pitchFamily="66" charset="0"/>
              </a:rPr>
              <a:t> gluten, </a:t>
            </a:r>
            <a:r>
              <a:rPr lang="en-US" sz="2000" dirty="0" err="1">
                <a:latin typeface="Comic Sans MS" panose="030F0702030302020204" pitchFamily="66" charset="0"/>
              </a:rPr>
              <a:t>trigo</a:t>
            </a:r>
            <a:r>
              <a:rPr lang="en-US" sz="2000" dirty="0">
                <a:latin typeface="Comic Sans MS" panose="030F0702030302020204" pitchFamily="66" charset="0"/>
              </a:rPr>
              <a:t> y </a:t>
            </a:r>
            <a:r>
              <a:rPr lang="en-US" sz="2000" dirty="0" err="1">
                <a:latin typeface="Comic Sans MS" panose="030F0702030302020204" pitchFamily="66" charset="0"/>
              </a:rPr>
              <a:t>oligo</a:t>
            </a:r>
            <a:r>
              <a:rPr lang="en-US" sz="2000" dirty="0">
                <a:latin typeface="Comic Sans MS" panose="030F0702030302020204" pitchFamily="66" charset="0"/>
              </a:rPr>
              <a:t>-di-mono-</a:t>
            </a:r>
            <a:r>
              <a:rPr lang="en-US" sz="2000" dirty="0" err="1">
                <a:latin typeface="Comic Sans MS" panose="030F0702030302020204" pitchFamily="66" charset="0"/>
              </a:rPr>
              <a:t>sacáridos</a:t>
            </a:r>
            <a:r>
              <a:rPr lang="en-US" sz="2000" dirty="0">
                <a:latin typeface="Comic Sans MS" panose="030F0702030302020204" pitchFamily="66" charset="0"/>
              </a:rPr>
              <a:t>  y </a:t>
            </a:r>
            <a:r>
              <a:rPr lang="en-US" sz="2000" dirty="0" err="1">
                <a:latin typeface="Comic Sans MS" panose="030F0702030302020204" pitchFamily="66" charset="0"/>
              </a:rPr>
              <a:t>polioles</a:t>
            </a:r>
            <a:r>
              <a:rPr lang="en-US" sz="2000" dirty="0">
                <a:latin typeface="Comic Sans MS" panose="030F0702030302020204" pitchFamily="66" charset="0"/>
              </a:rPr>
              <a:t> (</a:t>
            </a:r>
            <a:r>
              <a:rPr lang="en-US" sz="2000" dirty="0" smtClean="0">
                <a:latin typeface="Comic Sans MS" panose="030F0702030302020204" pitchFamily="66" charset="0"/>
              </a:rPr>
              <a:t>FODMAPs) </a:t>
            </a:r>
            <a:r>
              <a:rPr lang="en-US" sz="2000" dirty="0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y </a:t>
            </a:r>
            <a:r>
              <a:rPr lang="en-US" sz="2000" dirty="0" err="1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síntomas</a:t>
            </a:r>
            <a:r>
              <a:rPr lang="en-US" sz="2000" dirty="0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 de IBS </a:t>
            </a:r>
            <a:endParaRPr lang="es-VE" sz="2000" dirty="0"/>
          </a:p>
        </p:txBody>
      </p:sp>
      <p:sp>
        <p:nvSpPr>
          <p:cNvPr id="7" name="6 CuadroTexto"/>
          <p:cNvSpPr txBox="1"/>
          <p:nvPr/>
        </p:nvSpPr>
        <p:spPr>
          <a:xfrm>
            <a:off x="179512" y="129112"/>
            <a:ext cx="660758" cy="369332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>
            <a:defPPr>
              <a:defRPr lang="es-V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VE" dirty="0" smtClean="0">
                <a:solidFill>
                  <a:prstClr val="white"/>
                </a:solidFill>
                <a:latin typeface="Comic Sans MS" pitchFamily="66" charset="0"/>
              </a:rPr>
              <a:t>II</a:t>
            </a:r>
            <a:r>
              <a:rPr lang="es-VE" sz="1600" dirty="0" smtClean="0">
                <a:solidFill>
                  <a:prstClr val="white"/>
                </a:solidFill>
                <a:latin typeface="Comic Sans MS" pitchFamily="66" charset="0"/>
              </a:rPr>
              <a:t>B1</a:t>
            </a:r>
            <a:endParaRPr lang="es-VE" sz="16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8" name="4 CuadroTexto"/>
          <p:cNvSpPr txBox="1"/>
          <p:nvPr/>
        </p:nvSpPr>
        <p:spPr>
          <a:xfrm>
            <a:off x="179512" y="616534"/>
            <a:ext cx="957858" cy="92333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VE" sz="1200" dirty="0" smtClean="0">
                <a:latin typeface="Comic Sans MS" pitchFamily="66" charset="0"/>
              </a:rPr>
              <a:t>Microbiota y </a:t>
            </a:r>
            <a:r>
              <a:rPr lang="es-VE" sz="1200" b="1" dirty="0" err="1" smtClean="0">
                <a:latin typeface="Comic Sans MS" pitchFamily="66" charset="0"/>
              </a:rPr>
              <a:t>Enf</a:t>
            </a:r>
            <a:r>
              <a:rPr lang="es-VE" sz="1200" b="1" dirty="0" smtClean="0">
                <a:latin typeface="Comic Sans MS" pitchFamily="66" charset="0"/>
              </a:rPr>
              <a:t>. Local GI </a:t>
            </a:r>
            <a:r>
              <a:rPr lang="en-US" b="1" dirty="0" smtClean="0">
                <a:solidFill>
                  <a:prstClr val="black"/>
                </a:solidFill>
                <a:latin typeface="Comic Sans MS" panose="030F0702030302020204" pitchFamily="66" charset="0"/>
                <a:ea typeface="Times New Roman" panose="02020603050405020304" pitchFamily="18" charset="0"/>
              </a:rPr>
              <a:t>IBS</a:t>
            </a:r>
            <a:endParaRPr lang="es-VE" b="1" dirty="0">
              <a:solidFill>
                <a:prstClr val="black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98221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1691126" y="1743155"/>
            <a:ext cx="5790739" cy="3392852"/>
          </a:xfrm>
          <a:prstGeom prst="rect">
            <a:avLst/>
          </a:prstGeom>
          <a:solidFill>
            <a:srgbClr val="FEF2E8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dirty="0" err="1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Estos</a:t>
            </a:r>
            <a:r>
              <a:rPr lang="en-US" dirty="0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factores</a:t>
            </a:r>
            <a:r>
              <a:rPr lang="en-US" dirty="0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estimulan</a:t>
            </a:r>
            <a:r>
              <a:rPr lang="en-US" dirty="0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 de </a:t>
            </a:r>
            <a:r>
              <a:rPr lang="en-US" dirty="0" err="1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mecanoreceptores</a:t>
            </a:r>
            <a:r>
              <a:rPr lang="en-US" dirty="0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 y </a:t>
            </a:r>
            <a:r>
              <a:rPr lang="en-US" dirty="0" err="1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activación</a:t>
            </a:r>
            <a:r>
              <a:rPr lang="en-US" dirty="0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 de </a:t>
            </a:r>
            <a:r>
              <a:rPr lang="en-US" dirty="0" err="1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vía</a:t>
            </a:r>
            <a:r>
              <a:rPr lang="en-US" dirty="0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nerviosa</a:t>
            </a:r>
            <a:r>
              <a:rPr lang="en-US" dirty="0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 sensorial </a:t>
            </a:r>
            <a:r>
              <a:rPr lang="en-US" dirty="0" err="1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responsable</a:t>
            </a:r>
            <a:r>
              <a:rPr lang="en-US" dirty="0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al final </a:t>
            </a:r>
            <a:r>
              <a:rPr lang="en-US" dirty="0" err="1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por</a:t>
            </a:r>
            <a:r>
              <a:rPr lang="en-US" dirty="0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síntomas</a:t>
            </a:r>
            <a:r>
              <a:rPr lang="en-US" dirty="0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reportados</a:t>
            </a:r>
            <a:r>
              <a:rPr lang="en-US" dirty="0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comunmente</a:t>
            </a:r>
            <a:r>
              <a:rPr lang="en-US" dirty="0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dirty="0" err="1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como</a:t>
            </a:r>
            <a:r>
              <a:rPr lang="en-US" dirty="0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 dolor abdominal, </a:t>
            </a:r>
            <a:r>
              <a:rPr lang="en-US" dirty="0" err="1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distensión</a:t>
            </a:r>
            <a:r>
              <a:rPr lang="en-US" dirty="0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 y </a:t>
            </a:r>
            <a:r>
              <a:rPr lang="en-US" dirty="0" err="1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flatulencia</a:t>
            </a:r>
            <a:r>
              <a:rPr lang="en-US" dirty="0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dirty="0" err="1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especialmente</a:t>
            </a:r>
            <a:r>
              <a:rPr lang="en-US" dirty="0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 en </a:t>
            </a:r>
            <a:r>
              <a:rPr lang="en-US" dirty="0" err="1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pacientes</a:t>
            </a:r>
            <a:r>
              <a:rPr lang="en-US" dirty="0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genéticamente</a:t>
            </a:r>
            <a:r>
              <a:rPr lang="en-US" dirty="0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predispuestos</a:t>
            </a:r>
            <a:r>
              <a:rPr lang="en-US" dirty="0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dirty="0" err="1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Además</a:t>
            </a:r>
            <a:r>
              <a:rPr lang="en-US" dirty="0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estrés</a:t>
            </a:r>
            <a:r>
              <a:rPr lang="en-US" dirty="0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 o </a:t>
            </a:r>
            <a:r>
              <a:rPr lang="en-US" dirty="0" err="1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gliadomorfina</a:t>
            </a:r>
            <a:r>
              <a:rPr lang="en-US" dirty="0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evocan</a:t>
            </a:r>
            <a:r>
              <a:rPr lang="en-US" dirty="0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dirty="0" err="1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ansiedad</a:t>
            </a:r>
            <a:r>
              <a:rPr lang="en-US" dirty="0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US" dirty="0" err="1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depresión</a:t>
            </a:r>
            <a:r>
              <a:rPr lang="en-US" dirty="0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dirty="0" err="1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pueden</a:t>
            </a:r>
            <a:r>
              <a:rPr lang="en-US" dirty="0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directamente</a:t>
            </a:r>
            <a:r>
              <a:rPr lang="en-US" dirty="0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deteriorar</a:t>
            </a:r>
            <a:r>
              <a:rPr lang="en-US" dirty="0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en-US" dirty="0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en-US" dirty="0" err="1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función</a:t>
            </a:r>
            <a:r>
              <a:rPr lang="en-US" dirty="0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 de la </a:t>
            </a:r>
            <a:r>
              <a:rPr lang="en-US" dirty="0" err="1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barrera</a:t>
            </a:r>
            <a:r>
              <a:rPr lang="en-US" dirty="0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 intestinal, </a:t>
            </a:r>
            <a:r>
              <a:rPr lang="en-US" dirty="0" err="1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favoreciendo</a:t>
            </a:r>
            <a:r>
              <a:rPr lang="en-US" dirty="0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así</a:t>
            </a:r>
            <a:r>
              <a:rPr lang="en-US" dirty="0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 el </a:t>
            </a:r>
            <a:r>
              <a:rPr lang="en-US" dirty="0" err="1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paso</a:t>
            </a:r>
            <a:r>
              <a:rPr lang="en-US" dirty="0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 de </a:t>
            </a:r>
            <a:r>
              <a:rPr lang="en-US" dirty="0" err="1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macromoléculas</a:t>
            </a:r>
            <a:r>
              <a:rPr lang="en-US" dirty="0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dañinas</a:t>
            </a:r>
            <a:r>
              <a:rPr lang="en-US" dirty="0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800" dirty="0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s-VE" sz="800" dirty="0">
              <a:effectLst/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858320" y="5230119"/>
            <a:ext cx="7427355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 Giorgio R, Volta U, Gibson PR. </a:t>
            </a:r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Sensitivity 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Wheat, Gluten and FODMAPs in IBS Facts or Fiction? Gut. </a:t>
            </a:r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2016;65:169-178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6" name="7 CuadroTexto"/>
          <p:cNvSpPr txBox="1"/>
          <p:nvPr/>
        </p:nvSpPr>
        <p:spPr>
          <a:xfrm>
            <a:off x="6715319" y="6592535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prstClr val="white">
                  <a:lumMod val="6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1772442" y="687241"/>
            <a:ext cx="5599113" cy="83099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0000FF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2400" dirty="0" err="1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Interacción</a:t>
            </a:r>
            <a:r>
              <a:rPr lang="en-US" sz="2400" dirty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 entre </a:t>
            </a:r>
            <a:r>
              <a:rPr lang="en-US" sz="2400" dirty="0" err="1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factores</a:t>
            </a:r>
            <a:r>
              <a:rPr lang="en-US" sz="2400" dirty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dietéticos</a:t>
            </a:r>
            <a:r>
              <a:rPr lang="en-US" sz="2400" dirty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y </a:t>
            </a:r>
            <a:r>
              <a:rPr lang="en-US" sz="2400" dirty="0" err="1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síntomas</a:t>
            </a:r>
            <a:r>
              <a:rPr lang="en-US" sz="2400" dirty="0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 de IBS </a:t>
            </a:r>
            <a:endParaRPr lang="es-VE" sz="2400" dirty="0"/>
          </a:p>
        </p:txBody>
      </p:sp>
    </p:spTree>
    <p:extLst>
      <p:ext uri="{BB962C8B-B14F-4D97-AF65-F5344CB8AC3E}">
        <p14:creationId xmlns:p14="http://schemas.microsoft.com/office/powerpoint/2010/main" val="1822062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446494" y="1844824"/>
            <a:ext cx="3506088" cy="95410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38100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sz="28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Microbiota y </a:t>
            </a:r>
          </a:p>
          <a:p>
            <a:pPr algn="ctr"/>
            <a:r>
              <a:rPr lang="es-VE" sz="28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Enfermedad Celíaca</a:t>
            </a:r>
          </a:p>
        </p:txBody>
      </p:sp>
      <p:sp>
        <p:nvSpPr>
          <p:cNvPr id="6" name="7 CuadroTexto"/>
          <p:cNvSpPr txBox="1"/>
          <p:nvPr/>
        </p:nvSpPr>
        <p:spPr>
          <a:xfrm>
            <a:off x="6771235" y="6566630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prstClr val="white">
                  <a:lumMod val="6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446494" y="361854"/>
            <a:ext cx="660758" cy="369332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>
            <a:defPPr>
              <a:defRPr lang="es-V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VE" dirty="0" smtClean="0">
                <a:solidFill>
                  <a:prstClr val="white"/>
                </a:solidFill>
                <a:latin typeface="Comic Sans MS" pitchFamily="66" charset="0"/>
              </a:rPr>
              <a:t>II</a:t>
            </a:r>
            <a:r>
              <a:rPr lang="es-VE" sz="1600" dirty="0" smtClean="0">
                <a:solidFill>
                  <a:prstClr val="white"/>
                </a:solidFill>
                <a:latin typeface="Comic Sans MS" pitchFamily="66" charset="0"/>
              </a:rPr>
              <a:t>B1</a:t>
            </a:r>
            <a:endParaRPr lang="es-VE" sz="16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8" name="4 CuadroTexto"/>
          <p:cNvSpPr txBox="1"/>
          <p:nvPr/>
        </p:nvSpPr>
        <p:spPr>
          <a:xfrm>
            <a:off x="467544" y="764704"/>
            <a:ext cx="957858" cy="64633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VE" sz="1200" dirty="0" smtClean="0">
                <a:latin typeface="Comic Sans MS" pitchFamily="66" charset="0"/>
              </a:rPr>
              <a:t>Microbiota y </a:t>
            </a:r>
            <a:r>
              <a:rPr lang="es-VE" sz="1200" b="1" dirty="0" err="1" smtClean="0">
                <a:latin typeface="Comic Sans MS" pitchFamily="66" charset="0"/>
              </a:rPr>
              <a:t>Enf</a:t>
            </a:r>
            <a:r>
              <a:rPr lang="es-VE" sz="1200" b="1" dirty="0" smtClean="0">
                <a:latin typeface="Comic Sans MS" pitchFamily="66" charset="0"/>
              </a:rPr>
              <a:t>. Local GI </a:t>
            </a: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85" t="7793" r="3190" b="1267"/>
          <a:stretch/>
        </p:blipFill>
        <p:spPr>
          <a:xfrm>
            <a:off x="4860031" y="548680"/>
            <a:ext cx="3888433" cy="5630376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sp>
        <p:nvSpPr>
          <p:cNvPr id="3" name="Rectángulo 2"/>
          <p:cNvSpPr/>
          <p:nvPr/>
        </p:nvSpPr>
        <p:spPr>
          <a:xfrm>
            <a:off x="4503321" y="5856590"/>
            <a:ext cx="316835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VE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https://</a:t>
            </a:r>
            <a:r>
              <a:rPr lang="es-VE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newsnetwork.mayoclinic.org/discussion/mayo-clinic-q-and-a-no-proven-way-to-prevent-celiac-disease</a:t>
            </a:r>
            <a:r>
              <a:rPr lang="es-VE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3073166"/>
            <a:ext cx="3314786" cy="2205953"/>
          </a:xfrm>
          <a:prstGeom prst="rect">
            <a:avLst/>
          </a:prstGeom>
        </p:spPr>
      </p:pic>
      <p:sp>
        <p:nvSpPr>
          <p:cNvPr id="9" name="CuadroTexto 8"/>
          <p:cNvSpPr txBox="1"/>
          <p:nvPr/>
        </p:nvSpPr>
        <p:spPr>
          <a:xfrm>
            <a:off x="2212992" y="4666888"/>
            <a:ext cx="1117614" cy="461665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400" b="1" dirty="0" smtClean="0">
                <a:latin typeface="Comic Sans MS" panose="030F0702030302020204" pitchFamily="66" charset="0"/>
              </a:rPr>
              <a:t>Gluten</a:t>
            </a:r>
            <a:endParaRPr lang="es-VE" sz="2400" b="1" dirty="0">
              <a:latin typeface="Comic Sans MS" panose="030F0702030302020204" pitchFamily="66" charset="0"/>
            </a:endParaRPr>
          </a:p>
        </p:txBody>
      </p:sp>
      <p:sp>
        <p:nvSpPr>
          <p:cNvPr id="10" name="Rectángulo 9"/>
          <p:cNvSpPr/>
          <p:nvPr/>
        </p:nvSpPr>
        <p:spPr>
          <a:xfrm>
            <a:off x="517405" y="5279120"/>
            <a:ext cx="310668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VE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https://drhyman.com/blog/2011/03/17/gluten-what-you-dont-know-might-kill-you/</a:t>
            </a:r>
          </a:p>
        </p:txBody>
      </p:sp>
      <p:sp>
        <p:nvSpPr>
          <p:cNvPr id="11" name="Rectángulo 10"/>
          <p:cNvSpPr/>
          <p:nvPr/>
        </p:nvSpPr>
        <p:spPr>
          <a:xfrm>
            <a:off x="4596232" y="1282512"/>
            <a:ext cx="695848" cy="98953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2" name="Rectángulo 11"/>
          <p:cNvSpPr/>
          <p:nvPr/>
        </p:nvSpPr>
        <p:spPr>
          <a:xfrm>
            <a:off x="7308304" y="2650664"/>
            <a:ext cx="1080120" cy="2160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3" name="Rectángulo 12"/>
          <p:cNvSpPr/>
          <p:nvPr/>
        </p:nvSpPr>
        <p:spPr>
          <a:xfrm>
            <a:off x="7328832" y="5066931"/>
            <a:ext cx="792088" cy="31116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4" name="Rectángulo 13"/>
          <p:cNvSpPr/>
          <p:nvPr/>
        </p:nvSpPr>
        <p:spPr>
          <a:xfrm>
            <a:off x="5148064" y="3473890"/>
            <a:ext cx="1368152" cy="5904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5" name="Rectángulo 14"/>
          <p:cNvSpPr/>
          <p:nvPr/>
        </p:nvSpPr>
        <p:spPr>
          <a:xfrm>
            <a:off x="6005636" y="4594880"/>
            <a:ext cx="654596" cy="1440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6" name="CuadroTexto 15"/>
          <p:cNvSpPr txBox="1"/>
          <p:nvPr/>
        </p:nvSpPr>
        <p:spPr>
          <a:xfrm>
            <a:off x="4352305" y="1360399"/>
            <a:ext cx="10679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smtClean="0">
                <a:latin typeface="Comic Sans MS" panose="030F0702030302020204" pitchFamily="66" charset="0"/>
              </a:rPr>
              <a:t>duodeno</a:t>
            </a:r>
            <a:endParaRPr lang="es-VE" dirty="0">
              <a:latin typeface="Comic Sans MS" panose="030F0702030302020204" pitchFamily="66" charset="0"/>
            </a:endParaRPr>
          </a:p>
        </p:txBody>
      </p:sp>
      <p:sp>
        <p:nvSpPr>
          <p:cNvPr id="17" name="CuadroTexto 16"/>
          <p:cNvSpPr txBox="1"/>
          <p:nvPr/>
        </p:nvSpPr>
        <p:spPr>
          <a:xfrm>
            <a:off x="4429250" y="1987285"/>
            <a:ext cx="9140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smtClean="0">
                <a:latin typeface="Comic Sans MS" panose="030F0702030302020204" pitchFamily="66" charset="0"/>
              </a:rPr>
              <a:t>yeyuno</a:t>
            </a:r>
            <a:endParaRPr lang="es-VE" dirty="0">
              <a:latin typeface="Comic Sans MS" panose="030F0702030302020204" pitchFamily="66" charset="0"/>
            </a:endParaRPr>
          </a:p>
        </p:txBody>
      </p:sp>
      <p:sp>
        <p:nvSpPr>
          <p:cNvPr id="18" name="CuadroTexto 17"/>
          <p:cNvSpPr txBox="1"/>
          <p:nvPr/>
        </p:nvSpPr>
        <p:spPr>
          <a:xfrm>
            <a:off x="5141188" y="3498893"/>
            <a:ext cx="174919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 smtClean="0">
                <a:latin typeface="Comic Sans MS" panose="030F0702030302020204" pitchFamily="66" charset="0"/>
              </a:rPr>
              <a:t>Áreas </a:t>
            </a:r>
            <a:r>
              <a:rPr lang="es-VE" sz="1400" b="1" dirty="0" smtClean="0">
                <a:latin typeface="Comic Sans MS" panose="030F0702030302020204" pitchFamily="66" charset="0"/>
              </a:rPr>
              <a:t>intestino </a:t>
            </a:r>
          </a:p>
          <a:p>
            <a:r>
              <a:rPr lang="es-VE" sz="1400" b="1" dirty="0" smtClean="0">
                <a:latin typeface="Comic Sans MS" panose="030F0702030302020204" pitchFamily="66" charset="0"/>
              </a:rPr>
              <a:t>delgado </a:t>
            </a:r>
            <a:r>
              <a:rPr lang="es-VE" sz="1400" dirty="0" smtClean="0">
                <a:latin typeface="Comic Sans MS" panose="030F0702030302020204" pitchFamily="66" charset="0"/>
              </a:rPr>
              <a:t>afectadas</a:t>
            </a:r>
            <a:endParaRPr lang="es-VE" sz="1400" dirty="0">
              <a:latin typeface="Comic Sans MS" panose="030F0702030302020204" pitchFamily="66" charset="0"/>
            </a:endParaRPr>
          </a:p>
        </p:txBody>
      </p:sp>
      <p:sp>
        <p:nvSpPr>
          <p:cNvPr id="19" name="CuadroTexto 18"/>
          <p:cNvSpPr txBox="1"/>
          <p:nvPr/>
        </p:nvSpPr>
        <p:spPr>
          <a:xfrm>
            <a:off x="4758119" y="4543711"/>
            <a:ext cx="127310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 smtClean="0">
                <a:latin typeface="Comic Sans MS" panose="030F0702030302020204" pitchFamily="66" charset="0"/>
              </a:rPr>
              <a:t>Vellosidades </a:t>
            </a:r>
          </a:p>
          <a:p>
            <a:r>
              <a:rPr lang="es-VE" sz="1400" dirty="0" smtClean="0">
                <a:latin typeface="Comic Sans MS" panose="030F0702030302020204" pitchFamily="66" charset="0"/>
              </a:rPr>
              <a:t>normales</a:t>
            </a:r>
            <a:endParaRPr lang="es-VE" sz="1400" dirty="0">
              <a:latin typeface="Comic Sans MS" panose="030F0702030302020204" pitchFamily="66" charset="0"/>
            </a:endParaRPr>
          </a:p>
        </p:txBody>
      </p:sp>
      <p:sp>
        <p:nvSpPr>
          <p:cNvPr id="20" name="CuadroTexto 19"/>
          <p:cNvSpPr txBox="1"/>
          <p:nvPr/>
        </p:nvSpPr>
        <p:spPr>
          <a:xfrm>
            <a:off x="7308304" y="4960904"/>
            <a:ext cx="120417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b="1" dirty="0" smtClean="0">
                <a:latin typeface="Comic Sans MS" panose="030F0702030302020204" pitchFamily="66" charset="0"/>
              </a:rPr>
              <a:t>Atrofia </a:t>
            </a:r>
          </a:p>
          <a:p>
            <a:r>
              <a:rPr lang="es-VE" sz="1400" b="1" dirty="0" smtClean="0">
                <a:latin typeface="Comic Sans MS" panose="030F0702030302020204" pitchFamily="66" charset="0"/>
              </a:rPr>
              <a:t>vellosidades</a:t>
            </a:r>
            <a:endParaRPr lang="es-VE" sz="1400" b="1" dirty="0">
              <a:latin typeface="Comic Sans MS" panose="030F0702030302020204" pitchFamily="66" charset="0"/>
            </a:endParaRPr>
          </a:p>
        </p:txBody>
      </p:sp>
      <p:sp>
        <p:nvSpPr>
          <p:cNvPr id="21" name="Rectángulo 20"/>
          <p:cNvSpPr/>
          <p:nvPr/>
        </p:nvSpPr>
        <p:spPr>
          <a:xfrm>
            <a:off x="6332934" y="1136755"/>
            <a:ext cx="520582" cy="14575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29965962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9" grpId="0"/>
      <p:bldP spid="10" grpId="0"/>
      <p:bldP spid="11" grpId="0" animBg="1"/>
      <p:bldP spid="12" grpId="0" animBg="1"/>
      <p:bldP spid="13" grpId="0" animBg="1"/>
      <p:bldP spid="14" grpId="0" animBg="1"/>
      <p:bldP spid="15" grpId="0" animBg="1"/>
      <p:bldP spid="16" grpId="0"/>
      <p:bldP spid="17" grpId="0"/>
      <p:bldP spid="18" grpId="0"/>
      <p:bldP spid="19" grpId="0"/>
      <p:bldP spid="20" grpId="0"/>
      <p:bldP spid="21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2015299" y="206500"/>
            <a:ext cx="4140877" cy="40011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38100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sz="20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Microbiota y Enfermedad Celíaca</a:t>
            </a:r>
          </a:p>
        </p:txBody>
      </p:sp>
      <p:sp>
        <p:nvSpPr>
          <p:cNvPr id="5" name="7 CuadroTexto"/>
          <p:cNvSpPr txBox="1"/>
          <p:nvPr/>
        </p:nvSpPr>
        <p:spPr>
          <a:xfrm>
            <a:off x="6715319" y="6592535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prstClr val="white">
                  <a:lumMod val="6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0436"/>
          <a:stretch/>
        </p:blipFill>
        <p:spPr>
          <a:xfrm>
            <a:off x="1818775" y="728066"/>
            <a:ext cx="5273505" cy="5549332"/>
          </a:xfrm>
          <a:prstGeom prst="rect">
            <a:avLst/>
          </a:prstGeom>
        </p:spPr>
      </p:pic>
      <p:sp>
        <p:nvSpPr>
          <p:cNvPr id="8" name="Rectángulo 7"/>
          <p:cNvSpPr/>
          <p:nvPr/>
        </p:nvSpPr>
        <p:spPr>
          <a:xfrm>
            <a:off x="96680" y="6391389"/>
            <a:ext cx="5035927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A. </a:t>
            </a:r>
            <a:r>
              <a:rPr lang="en-US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Fasano</a:t>
            </a:r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1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Zonulin</a:t>
            </a:r>
            <a:r>
              <a:rPr lang="en-US" sz="1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Its Regulation of Intestinal Barrier Function: The Biological Door to Inflammation, Autoimmunity, and </a:t>
            </a:r>
            <a:r>
              <a:rPr lang="en-US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Cancer </a:t>
            </a:r>
            <a:r>
              <a:rPr lang="en-US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Physiol</a:t>
            </a:r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Rev 2011; 91:151-175 </a:t>
            </a:r>
            <a:endParaRPr lang="es-VE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Rectángulo 8"/>
          <p:cNvSpPr/>
          <p:nvPr/>
        </p:nvSpPr>
        <p:spPr>
          <a:xfrm>
            <a:off x="6253719" y="1001652"/>
            <a:ext cx="1368152" cy="333633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0" name="Rectángulo 9"/>
          <p:cNvSpPr/>
          <p:nvPr/>
        </p:nvSpPr>
        <p:spPr>
          <a:xfrm>
            <a:off x="6156176" y="4309889"/>
            <a:ext cx="1224136" cy="2160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2" name="CuadroTexto 11"/>
          <p:cNvSpPr txBox="1"/>
          <p:nvPr/>
        </p:nvSpPr>
        <p:spPr>
          <a:xfrm>
            <a:off x="2467809" y="2465699"/>
            <a:ext cx="293670" cy="3077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s-VE" sz="1400" b="1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3</a:t>
            </a:r>
            <a:endParaRPr lang="es-VE" sz="1400" b="1" dirty="0">
              <a:latin typeface="Comic Sans MS" panose="030F0702030302020204" pitchFamily="66" charset="0"/>
              <a:cs typeface="Times New Roman" panose="02020603050405020304" pitchFamily="18" charset="0"/>
            </a:endParaRPr>
          </a:p>
        </p:txBody>
      </p:sp>
      <p:sp>
        <p:nvSpPr>
          <p:cNvPr id="13" name="CuadroTexto 12"/>
          <p:cNvSpPr txBox="1"/>
          <p:nvPr/>
        </p:nvSpPr>
        <p:spPr>
          <a:xfrm>
            <a:off x="2815963" y="1653303"/>
            <a:ext cx="293670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VE" sz="1400" b="1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2</a:t>
            </a:r>
            <a:endParaRPr lang="es-VE" sz="1400" b="1" dirty="0">
              <a:latin typeface="Comic Sans MS" panose="030F0702030302020204" pitchFamily="66" charset="0"/>
              <a:cs typeface="Times New Roman" panose="02020603050405020304" pitchFamily="18" charset="0"/>
            </a:endParaRPr>
          </a:p>
        </p:txBody>
      </p:sp>
      <p:sp>
        <p:nvSpPr>
          <p:cNvPr id="14" name="CuadroTexto 13"/>
          <p:cNvSpPr txBox="1"/>
          <p:nvPr/>
        </p:nvSpPr>
        <p:spPr>
          <a:xfrm>
            <a:off x="5467669" y="4959039"/>
            <a:ext cx="293670" cy="30777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s-VE" sz="1400" b="1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5</a:t>
            </a:r>
            <a:endParaRPr lang="es-VE" sz="1400" b="1" dirty="0">
              <a:latin typeface="Comic Sans MS" panose="030F0702030302020204" pitchFamily="66" charset="0"/>
              <a:cs typeface="Times New Roman" panose="02020603050405020304" pitchFamily="18" charset="0"/>
            </a:endParaRPr>
          </a:p>
        </p:txBody>
      </p:sp>
      <p:sp>
        <p:nvSpPr>
          <p:cNvPr id="15" name="CuadroTexto 14"/>
          <p:cNvSpPr txBox="1"/>
          <p:nvPr/>
        </p:nvSpPr>
        <p:spPr>
          <a:xfrm>
            <a:off x="5317972" y="3617079"/>
            <a:ext cx="293670" cy="30777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s-VE" sz="1400" b="1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4</a:t>
            </a:r>
            <a:endParaRPr lang="es-VE" sz="1400" b="1" dirty="0">
              <a:latin typeface="Comic Sans MS" panose="030F0702030302020204" pitchFamily="66" charset="0"/>
              <a:cs typeface="Times New Roman" panose="02020603050405020304" pitchFamily="18" charset="0"/>
            </a:endParaRPr>
          </a:p>
        </p:txBody>
      </p:sp>
      <p:sp>
        <p:nvSpPr>
          <p:cNvPr id="16" name="CuadroTexto 15"/>
          <p:cNvSpPr txBox="1"/>
          <p:nvPr/>
        </p:nvSpPr>
        <p:spPr>
          <a:xfrm>
            <a:off x="2960364" y="4777407"/>
            <a:ext cx="330093" cy="30777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s-VE" sz="1400" b="1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6</a:t>
            </a:r>
            <a:endParaRPr lang="es-VE" sz="1400" b="1" dirty="0">
              <a:latin typeface="Comic Sans MS" panose="030F0702030302020204" pitchFamily="66" charset="0"/>
              <a:cs typeface="Times New Roman" panose="02020603050405020304" pitchFamily="18" charset="0"/>
            </a:endParaRPr>
          </a:p>
        </p:txBody>
      </p:sp>
      <p:sp>
        <p:nvSpPr>
          <p:cNvPr id="17" name="CuadroTexto 16"/>
          <p:cNvSpPr txBox="1"/>
          <p:nvPr/>
        </p:nvSpPr>
        <p:spPr>
          <a:xfrm>
            <a:off x="2627742" y="4742084"/>
            <a:ext cx="293670" cy="30777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s-VE" sz="1400" b="1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7</a:t>
            </a:r>
            <a:endParaRPr lang="es-VE" sz="1400" b="1" dirty="0">
              <a:latin typeface="Comic Sans MS" panose="030F0702030302020204" pitchFamily="66" charset="0"/>
              <a:cs typeface="Times New Roman" panose="02020603050405020304" pitchFamily="18" charset="0"/>
            </a:endParaRPr>
          </a:p>
        </p:txBody>
      </p:sp>
      <p:sp>
        <p:nvSpPr>
          <p:cNvPr id="20" name="Rectángulo 19"/>
          <p:cNvSpPr/>
          <p:nvPr/>
        </p:nvSpPr>
        <p:spPr>
          <a:xfrm>
            <a:off x="2339752" y="859759"/>
            <a:ext cx="1368152" cy="28378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1" name="Rectángulo 20"/>
          <p:cNvSpPr/>
          <p:nvPr/>
        </p:nvSpPr>
        <p:spPr>
          <a:xfrm>
            <a:off x="1777910" y="728066"/>
            <a:ext cx="561842" cy="889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2" name="CuadroTexto 21"/>
          <p:cNvSpPr txBox="1"/>
          <p:nvPr/>
        </p:nvSpPr>
        <p:spPr>
          <a:xfrm>
            <a:off x="1094432" y="933792"/>
            <a:ext cx="7296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b="1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Gluten</a:t>
            </a:r>
            <a:endParaRPr lang="es-VE" sz="1400" b="1" dirty="0">
              <a:latin typeface="Comic Sans MS" panose="030F0702030302020204" pitchFamily="66" charset="0"/>
              <a:cs typeface="Times New Roman" panose="02020603050405020304" pitchFamily="18" charset="0"/>
            </a:endParaRPr>
          </a:p>
        </p:txBody>
      </p:sp>
      <p:sp>
        <p:nvSpPr>
          <p:cNvPr id="23" name="CuadroTexto 22"/>
          <p:cNvSpPr txBox="1"/>
          <p:nvPr/>
        </p:nvSpPr>
        <p:spPr>
          <a:xfrm>
            <a:off x="4866223" y="1949284"/>
            <a:ext cx="293670" cy="3077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s-VE" sz="1400" b="1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3</a:t>
            </a:r>
            <a:endParaRPr lang="es-VE" sz="1400" b="1" dirty="0">
              <a:latin typeface="Comic Sans MS" panose="030F0702030302020204" pitchFamily="66" charset="0"/>
              <a:cs typeface="Times New Roman" panose="02020603050405020304" pitchFamily="18" charset="0"/>
            </a:endParaRPr>
          </a:p>
        </p:txBody>
      </p:sp>
      <p:sp>
        <p:nvSpPr>
          <p:cNvPr id="26" name="Rectángulo 25"/>
          <p:cNvSpPr/>
          <p:nvPr/>
        </p:nvSpPr>
        <p:spPr>
          <a:xfrm>
            <a:off x="2406779" y="687264"/>
            <a:ext cx="120588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VE" sz="1400" dirty="0">
                <a:latin typeface="Comic Sans MS" panose="030F0702030302020204" pitchFamily="66" charset="0"/>
              </a:rPr>
              <a:t>Fragmentos </a:t>
            </a:r>
          </a:p>
          <a:p>
            <a:r>
              <a:rPr lang="es-VE" sz="1400" dirty="0" smtClean="0">
                <a:latin typeface="Comic Sans MS" panose="030F0702030302020204" pitchFamily="66" charset="0"/>
              </a:rPr>
              <a:t>de </a:t>
            </a:r>
            <a:r>
              <a:rPr lang="es-VE" sz="1400" dirty="0">
                <a:latin typeface="Comic Sans MS" panose="030F0702030302020204" pitchFamily="66" charset="0"/>
              </a:rPr>
              <a:t>Gliadina</a:t>
            </a:r>
          </a:p>
        </p:txBody>
      </p:sp>
      <p:sp>
        <p:nvSpPr>
          <p:cNvPr id="27" name="Rectángulo 26"/>
          <p:cNvSpPr/>
          <p:nvPr/>
        </p:nvSpPr>
        <p:spPr>
          <a:xfrm>
            <a:off x="6156177" y="6021288"/>
            <a:ext cx="1224136" cy="2969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8" name="Rectángulo 27"/>
          <p:cNvSpPr/>
          <p:nvPr/>
        </p:nvSpPr>
        <p:spPr>
          <a:xfrm>
            <a:off x="3290457" y="5733256"/>
            <a:ext cx="849495" cy="2880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30" name="Rectángulo 29"/>
          <p:cNvSpPr/>
          <p:nvPr/>
        </p:nvSpPr>
        <p:spPr>
          <a:xfrm>
            <a:off x="4355976" y="6053210"/>
            <a:ext cx="510247" cy="256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9" name="Rectángulo 28"/>
          <p:cNvSpPr/>
          <p:nvPr/>
        </p:nvSpPr>
        <p:spPr>
          <a:xfrm>
            <a:off x="4306315" y="6070691"/>
            <a:ext cx="1049111" cy="338554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s-VE" sz="1600" b="1" dirty="0" smtClean="0">
                <a:latin typeface="Comic Sans MS" panose="030F0702030302020204" pitchFamily="66" charset="0"/>
              </a:rPr>
              <a:t>DQ2/8</a:t>
            </a:r>
            <a:endParaRPr lang="es-VE" sz="1600" b="1" dirty="0">
              <a:latin typeface="Comic Sans MS" panose="030F0702030302020204" pitchFamily="66" charset="0"/>
            </a:endParaRPr>
          </a:p>
        </p:txBody>
      </p:sp>
      <p:sp>
        <p:nvSpPr>
          <p:cNvPr id="31" name="Rectángulo 30"/>
          <p:cNvSpPr/>
          <p:nvPr/>
        </p:nvSpPr>
        <p:spPr>
          <a:xfrm>
            <a:off x="1892432" y="2784772"/>
            <a:ext cx="766703" cy="23249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32" name="Rectángulo 31"/>
          <p:cNvSpPr/>
          <p:nvPr/>
        </p:nvSpPr>
        <p:spPr>
          <a:xfrm>
            <a:off x="1896739" y="2806533"/>
            <a:ext cx="820644" cy="3106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VE" sz="1400" b="1" dirty="0" err="1">
                <a:latin typeface="Comic Sans MS" panose="030F0702030302020204" pitchFamily="66" charset="0"/>
              </a:rPr>
              <a:t>Zonulin</a:t>
            </a:r>
            <a:endParaRPr lang="es-VE" sz="1400" b="1" dirty="0">
              <a:latin typeface="Comic Sans MS" panose="030F0702030302020204" pitchFamily="66" charset="0"/>
            </a:endParaRPr>
          </a:p>
        </p:txBody>
      </p:sp>
      <p:sp>
        <p:nvSpPr>
          <p:cNvPr id="34" name="Rectángulo 33"/>
          <p:cNvSpPr/>
          <p:nvPr/>
        </p:nvSpPr>
        <p:spPr>
          <a:xfrm>
            <a:off x="6995216" y="4640048"/>
            <a:ext cx="118494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VE" sz="1400" b="1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Macrófagos</a:t>
            </a:r>
            <a:endParaRPr lang="es-VE" sz="1400" b="1" dirty="0">
              <a:latin typeface="Comic Sans MS" panose="030F0702030302020204" pitchFamily="66" charset="0"/>
              <a:cs typeface="Times New Roman" panose="02020603050405020304" pitchFamily="18" charset="0"/>
            </a:endParaRPr>
          </a:p>
        </p:txBody>
      </p:sp>
      <p:sp>
        <p:nvSpPr>
          <p:cNvPr id="35" name="Rectángulo 34"/>
          <p:cNvSpPr/>
          <p:nvPr/>
        </p:nvSpPr>
        <p:spPr>
          <a:xfrm>
            <a:off x="2748727" y="5831694"/>
            <a:ext cx="141096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VE" sz="1400" b="1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C. dendríticas</a:t>
            </a:r>
            <a:endParaRPr lang="es-VE" sz="1400" b="1" dirty="0">
              <a:latin typeface="Comic Sans MS" panose="030F0702030302020204" pitchFamily="66" charset="0"/>
              <a:cs typeface="Times New Roman" panose="02020603050405020304" pitchFamily="18" charset="0"/>
            </a:endParaRPr>
          </a:p>
        </p:txBody>
      </p:sp>
      <p:sp>
        <p:nvSpPr>
          <p:cNvPr id="36" name="Rectángulo 35"/>
          <p:cNvSpPr/>
          <p:nvPr/>
        </p:nvSpPr>
        <p:spPr>
          <a:xfrm>
            <a:off x="1777910" y="4437112"/>
            <a:ext cx="881225" cy="1080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37" name="Rectángulo 36"/>
          <p:cNvSpPr/>
          <p:nvPr/>
        </p:nvSpPr>
        <p:spPr>
          <a:xfrm>
            <a:off x="1819224" y="5423116"/>
            <a:ext cx="881225" cy="1080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38" name="Rectángulo 37"/>
          <p:cNvSpPr/>
          <p:nvPr/>
        </p:nvSpPr>
        <p:spPr>
          <a:xfrm>
            <a:off x="648111" y="4686215"/>
            <a:ext cx="1073563" cy="5232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/>
          <a:p>
            <a:r>
              <a:rPr lang="es-VE" sz="1400" b="1" dirty="0" smtClean="0">
                <a:latin typeface="Comic Sans MS" panose="030F0702030302020204" pitchFamily="66" charset="0"/>
              </a:rPr>
              <a:t>Intestino</a:t>
            </a:r>
          </a:p>
          <a:p>
            <a:r>
              <a:rPr lang="es-VE" sz="1400" b="1" dirty="0" smtClean="0">
                <a:latin typeface="Comic Sans MS" panose="030F0702030302020204" pitchFamily="66" charset="0"/>
              </a:rPr>
              <a:t>alterado</a:t>
            </a:r>
            <a:endParaRPr lang="es-VE" sz="1400" b="1" dirty="0">
              <a:latin typeface="Comic Sans MS" panose="030F0702030302020204" pitchFamily="66" charset="0"/>
            </a:endParaRPr>
          </a:p>
        </p:txBody>
      </p:sp>
      <p:sp>
        <p:nvSpPr>
          <p:cNvPr id="39" name="Rectángulo 38"/>
          <p:cNvSpPr/>
          <p:nvPr/>
        </p:nvSpPr>
        <p:spPr>
          <a:xfrm>
            <a:off x="667307" y="5646524"/>
            <a:ext cx="1073563" cy="5232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/>
          <a:p>
            <a:r>
              <a:rPr lang="es-VE" sz="1400" b="1" dirty="0" smtClean="0">
                <a:latin typeface="Comic Sans MS" panose="030F0702030302020204" pitchFamily="66" charset="0"/>
              </a:rPr>
              <a:t>Páncreas</a:t>
            </a:r>
          </a:p>
          <a:p>
            <a:r>
              <a:rPr lang="es-VE" sz="1400" b="1" dirty="0" smtClean="0">
                <a:latin typeface="Comic Sans MS" panose="030F0702030302020204" pitchFamily="66" charset="0"/>
              </a:rPr>
              <a:t>alterado</a:t>
            </a:r>
            <a:endParaRPr lang="es-VE" sz="1400" b="1" dirty="0">
              <a:latin typeface="Comic Sans MS" panose="030F0702030302020204" pitchFamily="66" charset="0"/>
            </a:endParaRPr>
          </a:p>
        </p:txBody>
      </p:sp>
      <p:sp>
        <p:nvSpPr>
          <p:cNvPr id="40" name="Rectángulo 39"/>
          <p:cNvSpPr/>
          <p:nvPr/>
        </p:nvSpPr>
        <p:spPr>
          <a:xfrm>
            <a:off x="6727391" y="2210096"/>
            <a:ext cx="992024" cy="1308050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r>
              <a:rPr lang="es-VE" sz="1400" b="1" dirty="0" smtClean="0">
                <a:latin typeface="Comic Sans MS" panose="030F0702030302020204" pitchFamily="66" charset="0"/>
              </a:rPr>
              <a:t>Unión estrecha</a:t>
            </a:r>
          </a:p>
          <a:p>
            <a:r>
              <a:rPr lang="es-VE" sz="1400" b="1" dirty="0" smtClean="0">
                <a:latin typeface="Comic Sans MS" panose="030F0702030302020204" pitchFamily="66" charset="0"/>
              </a:rPr>
              <a:t>Dañada</a:t>
            </a:r>
          </a:p>
          <a:p>
            <a:endParaRPr lang="es-VE" sz="900" b="1" dirty="0">
              <a:latin typeface="Comic Sans MS" panose="030F0702030302020204" pitchFamily="66" charset="0"/>
            </a:endParaRPr>
          </a:p>
          <a:p>
            <a:r>
              <a:rPr lang="es-VE" sz="1400" b="1" dirty="0" smtClean="0">
                <a:latin typeface="Comic Sans MS" panose="030F0702030302020204" pitchFamily="66" charset="0"/>
              </a:rPr>
              <a:t>“</a:t>
            </a:r>
            <a:r>
              <a:rPr lang="es-VE" sz="1400" b="1" dirty="0" err="1" smtClean="0">
                <a:latin typeface="Comic Sans MS" panose="030F0702030302020204" pitchFamily="66" charset="0"/>
              </a:rPr>
              <a:t>Leaky</a:t>
            </a:r>
            <a:r>
              <a:rPr lang="es-VE" sz="1400" b="1" dirty="0" smtClean="0">
                <a:latin typeface="Comic Sans MS" panose="030F0702030302020204" pitchFamily="66" charset="0"/>
              </a:rPr>
              <a:t> </a:t>
            </a:r>
            <a:r>
              <a:rPr lang="es-VE" sz="1400" b="1" dirty="0" err="1" smtClean="0">
                <a:latin typeface="Comic Sans MS" panose="030F0702030302020204" pitchFamily="66" charset="0"/>
              </a:rPr>
              <a:t>gut</a:t>
            </a:r>
            <a:r>
              <a:rPr lang="es-VE" sz="1400" b="1" dirty="0" smtClean="0">
                <a:latin typeface="Comic Sans MS" panose="030F0702030302020204" pitchFamily="66" charset="0"/>
              </a:rPr>
              <a:t>”</a:t>
            </a:r>
            <a:endParaRPr lang="es-VE" sz="1400" b="1" dirty="0">
              <a:latin typeface="Comic Sans MS" panose="030F0702030302020204" pitchFamily="66" charset="0"/>
            </a:endParaRPr>
          </a:p>
        </p:txBody>
      </p:sp>
      <p:sp>
        <p:nvSpPr>
          <p:cNvPr id="41" name="Flecha derecha 40"/>
          <p:cNvSpPr/>
          <p:nvPr/>
        </p:nvSpPr>
        <p:spPr>
          <a:xfrm flipH="1">
            <a:off x="5600183" y="2902594"/>
            <a:ext cx="1115135" cy="155319"/>
          </a:xfrm>
          <a:prstGeom prst="rightArrow">
            <a:avLst/>
          </a:prstGeom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42" name="6 CuadroTexto"/>
          <p:cNvSpPr txBox="1"/>
          <p:nvPr/>
        </p:nvSpPr>
        <p:spPr>
          <a:xfrm>
            <a:off x="8182323" y="252087"/>
            <a:ext cx="660758" cy="369332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>
            <a:defPPr>
              <a:defRPr lang="es-V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VE" dirty="0" smtClean="0">
                <a:solidFill>
                  <a:prstClr val="white"/>
                </a:solidFill>
                <a:latin typeface="Comic Sans MS" pitchFamily="66" charset="0"/>
              </a:rPr>
              <a:t>II</a:t>
            </a:r>
            <a:r>
              <a:rPr lang="es-VE" sz="1600" dirty="0" smtClean="0">
                <a:solidFill>
                  <a:prstClr val="white"/>
                </a:solidFill>
                <a:latin typeface="Comic Sans MS" pitchFamily="66" charset="0"/>
              </a:rPr>
              <a:t>B1</a:t>
            </a:r>
            <a:endParaRPr lang="es-VE" sz="16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43" name="4 CuadroTexto"/>
          <p:cNvSpPr txBox="1"/>
          <p:nvPr/>
        </p:nvSpPr>
        <p:spPr>
          <a:xfrm>
            <a:off x="7893030" y="678486"/>
            <a:ext cx="957858" cy="64633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VE" sz="1200" dirty="0" smtClean="0">
                <a:latin typeface="Comic Sans MS" pitchFamily="66" charset="0"/>
              </a:rPr>
              <a:t>Microbiota y </a:t>
            </a:r>
            <a:r>
              <a:rPr lang="es-VE" sz="1200" b="1" dirty="0" err="1" smtClean="0">
                <a:latin typeface="Comic Sans MS" pitchFamily="66" charset="0"/>
              </a:rPr>
              <a:t>Enf</a:t>
            </a:r>
            <a:r>
              <a:rPr lang="es-VE" sz="1200" b="1" dirty="0" smtClean="0">
                <a:latin typeface="Comic Sans MS" pitchFamily="66" charset="0"/>
              </a:rPr>
              <a:t>. Local GI </a:t>
            </a:r>
          </a:p>
        </p:txBody>
      </p:sp>
      <p:sp>
        <p:nvSpPr>
          <p:cNvPr id="44" name="CuadroTexto 43"/>
          <p:cNvSpPr txBox="1"/>
          <p:nvPr/>
        </p:nvSpPr>
        <p:spPr>
          <a:xfrm>
            <a:off x="733988" y="923594"/>
            <a:ext cx="293670" cy="30777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sz="1400" b="1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1</a:t>
            </a:r>
            <a:endParaRPr lang="es-VE" sz="1400" b="1" dirty="0">
              <a:latin typeface="Comic Sans MS" panose="030F0702030302020204" pitchFamily="66" charset="0"/>
              <a:cs typeface="Times New Roman" panose="02020603050405020304" pitchFamily="18" charset="0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4735777" y="1098532"/>
            <a:ext cx="403598" cy="13800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33" name="Rectángulo 32"/>
          <p:cNvSpPr/>
          <p:nvPr/>
        </p:nvSpPr>
        <p:spPr>
          <a:xfrm>
            <a:off x="4632325" y="930932"/>
            <a:ext cx="820644" cy="31063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/>
          <a:p>
            <a:r>
              <a:rPr lang="es-VE" sz="1400" b="1" dirty="0" err="1">
                <a:latin typeface="Comic Sans MS" panose="030F0702030302020204" pitchFamily="66" charset="0"/>
              </a:rPr>
              <a:t>Zonulin</a:t>
            </a:r>
            <a:endParaRPr lang="es-VE" sz="1400" b="1" dirty="0">
              <a:latin typeface="Comic Sans MS" panose="030F0702030302020204" pitchFamily="66" charset="0"/>
            </a:endParaRPr>
          </a:p>
        </p:txBody>
      </p:sp>
      <p:sp>
        <p:nvSpPr>
          <p:cNvPr id="45" name="CuadroTexto 44"/>
          <p:cNvSpPr txBox="1"/>
          <p:nvPr/>
        </p:nvSpPr>
        <p:spPr>
          <a:xfrm>
            <a:off x="1010323" y="1212798"/>
            <a:ext cx="11801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b="1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Microbiota </a:t>
            </a:r>
          </a:p>
          <a:p>
            <a:r>
              <a:rPr lang="es-VE" sz="1400" b="1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intestinal</a:t>
            </a:r>
            <a:endParaRPr lang="es-VE" sz="1400" b="1" dirty="0">
              <a:latin typeface="Comic Sans MS" panose="030F0702030302020204" pitchFamily="66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1185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1979711" y="2169685"/>
            <a:ext cx="5184576" cy="41857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VE" sz="1400" b="1" dirty="0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MyD88: </a:t>
            </a:r>
            <a:r>
              <a:rPr lang="es-VE" sz="1400" dirty="0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proteína señal traducción inmunidad innata. Proteína adaptadora entre señales externas a la célula y señales al interior</a:t>
            </a:r>
            <a:r>
              <a:rPr lang="es-VE" sz="1400" b="1" dirty="0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es-VE" sz="1400" b="1" dirty="0" smtClean="0">
              <a:latin typeface="Comic Sans MS" panose="030F0702030302020204" pitchFamily="66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s-VE" sz="1400" b="1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CXCR3: </a:t>
            </a:r>
            <a:r>
              <a:rPr lang="es-VE" sz="1400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receptor de </a:t>
            </a:r>
            <a:r>
              <a:rPr lang="es-VE" sz="1400" dirty="0" err="1" smtClean="0">
                <a:latin typeface="Comic Sans MS" panose="030F0702030302020204" pitchFamily="66" charset="0"/>
                <a:cs typeface="Times New Roman" panose="02020603050405020304" pitchFamily="18" charset="0"/>
              </a:rPr>
              <a:t>quimokina</a:t>
            </a:r>
            <a:r>
              <a:rPr lang="es-VE" sz="1400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 o receptor acoplado a proteína G o GPR9.</a:t>
            </a:r>
          </a:p>
          <a:p>
            <a:endParaRPr lang="es-VE" sz="1400" dirty="0" smtClean="0">
              <a:latin typeface="Comic Sans MS" panose="030F0702030302020204" pitchFamily="66" charset="0"/>
              <a:cs typeface="Times New Roman" panose="02020603050405020304" pitchFamily="18" charset="0"/>
            </a:endParaRPr>
          </a:p>
          <a:p>
            <a:r>
              <a:rPr lang="es-VE" sz="1400" b="1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PAR2</a:t>
            </a:r>
            <a:r>
              <a:rPr lang="es-VE" sz="1400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: receptor 2 activado por proteasa 2 o proteína acoplada a proteína G.</a:t>
            </a:r>
          </a:p>
          <a:p>
            <a:endParaRPr lang="es-VE" sz="1400" dirty="0" smtClean="0">
              <a:latin typeface="Comic Sans MS" panose="030F0702030302020204" pitchFamily="66" charset="0"/>
              <a:cs typeface="Times New Roman" panose="02020603050405020304" pitchFamily="18" charset="0"/>
            </a:endParaRPr>
          </a:p>
          <a:p>
            <a:r>
              <a:rPr lang="es-VE" sz="1400" b="1" dirty="0" err="1" smtClean="0">
                <a:latin typeface="Comic Sans MS" panose="030F0702030302020204" pitchFamily="66" charset="0"/>
                <a:cs typeface="Times New Roman" panose="02020603050405020304" pitchFamily="18" charset="0"/>
              </a:rPr>
              <a:t>EGFr</a:t>
            </a:r>
            <a:r>
              <a:rPr lang="es-VE" sz="1400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: receptor factor crecimiento </a:t>
            </a:r>
            <a:r>
              <a:rPr lang="es-VE" sz="1400" dirty="0" err="1" smtClean="0">
                <a:latin typeface="Comic Sans MS" panose="030F0702030302020204" pitchFamily="66" charset="0"/>
                <a:cs typeface="Times New Roman" panose="02020603050405020304" pitchFamily="18" charset="0"/>
              </a:rPr>
              <a:t>epidermal</a:t>
            </a:r>
            <a:r>
              <a:rPr lang="es-VE" sz="1400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 para ligandos proteínas extracelulares</a:t>
            </a:r>
          </a:p>
          <a:p>
            <a:endParaRPr lang="es-VE" sz="1400" dirty="0" smtClean="0">
              <a:latin typeface="Comic Sans MS" panose="030F0702030302020204" pitchFamily="66" charset="0"/>
              <a:cs typeface="Times New Roman" panose="02020603050405020304" pitchFamily="18" charset="0"/>
            </a:endParaRPr>
          </a:p>
          <a:p>
            <a:r>
              <a:rPr lang="es-VE" sz="1400" b="1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HLA-DQ2/8 </a:t>
            </a:r>
            <a:r>
              <a:rPr lang="es-VE" sz="1400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serotipos de antígeno leucocitario humano asociados a riesgo de </a:t>
            </a:r>
            <a:r>
              <a:rPr lang="es-VE" sz="1400" dirty="0" err="1">
                <a:latin typeface="Comic Sans MS" panose="030F0702030302020204" pitchFamily="66" charset="0"/>
                <a:cs typeface="Times New Roman" panose="02020603050405020304" pitchFamily="18" charset="0"/>
              </a:rPr>
              <a:t>E</a:t>
            </a:r>
            <a:r>
              <a:rPr lang="es-VE" sz="1400" dirty="0" err="1" smtClean="0">
                <a:latin typeface="Comic Sans MS" panose="030F0702030302020204" pitchFamily="66" charset="0"/>
                <a:cs typeface="Times New Roman" panose="02020603050405020304" pitchFamily="18" charset="0"/>
              </a:rPr>
              <a:t>nf</a:t>
            </a:r>
            <a:r>
              <a:rPr lang="es-VE" sz="1400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. celíaca. Antígeno de superficie celular de </a:t>
            </a:r>
            <a:r>
              <a:rPr lang="es-VE" sz="1400" b="1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MHC clase II</a:t>
            </a:r>
          </a:p>
          <a:p>
            <a:endParaRPr lang="es-VE" sz="1400" b="1" dirty="0" smtClean="0">
              <a:latin typeface="Comic Sans MS" panose="030F0702030302020204" pitchFamily="66" charset="0"/>
              <a:cs typeface="Times New Roman" panose="02020603050405020304" pitchFamily="18" charset="0"/>
            </a:endParaRPr>
          </a:p>
          <a:p>
            <a:r>
              <a:rPr lang="es-VE" sz="1400" b="1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CD1d: </a:t>
            </a:r>
            <a:r>
              <a:rPr lang="es-VE" sz="1400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glicoproteína expresada en superficie de c. presentadoras de antígenos</a:t>
            </a:r>
          </a:p>
        </p:txBody>
      </p:sp>
      <p:sp>
        <p:nvSpPr>
          <p:cNvPr id="5" name="7 CuadroTexto"/>
          <p:cNvSpPr txBox="1"/>
          <p:nvPr/>
        </p:nvSpPr>
        <p:spPr>
          <a:xfrm>
            <a:off x="6715319" y="6592535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prstClr val="white">
                  <a:lumMod val="6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3 CuadroTexto"/>
          <p:cNvSpPr txBox="1"/>
          <p:nvPr/>
        </p:nvSpPr>
        <p:spPr>
          <a:xfrm>
            <a:off x="2106421" y="857036"/>
            <a:ext cx="4931158" cy="46166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38100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sz="2400" dirty="0" smtClean="0">
                <a:solidFill>
                  <a:prstClr val="black"/>
                </a:solidFill>
                <a:latin typeface="Comic Sans MS" pitchFamily="66" charset="0"/>
              </a:rPr>
              <a:t>Microbiota y Enfermedad Celíaca</a:t>
            </a:r>
          </a:p>
        </p:txBody>
      </p:sp>
      <p:sp>
        <p:nvSpPr>
          <p:cNvPr id="7" name="6 CuadroTexto"/>
          <p:cNvSpPr txBox="1"/>
          <p:nvPr/>
        </p:nvSpPr>
        <p:spPr>
          <a:xfrm>
            <a:off x="396797" y="340046"/>
            <a:ext cx="660758" cy="369332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>
            <a:defPPr>
              <a:defRPr lang="es-V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VE" dirty="0" smtClean="0">
                <a:solidFill>
                  <a:prstClr val="white"/>
                </a:solidFill>
                <a:latin typeface="Comic Sans MS" pitchFamily="66" charset="0"/>
              </a:rPr>
              <a:t>II</a:t>
            </a:r>
            <a:r>
              <a:rPr lang="es-VE" sz="1600" dirty="0" smtClean="0">
                <a:solidFill>
                  <a:prstClr val="white"/>
                </a:solidFill>
                <a:latin typeface="Comic Sans MS" pitchFamily="66" charset="0"/>
              </a:rPr>
              <a:t>B1</a:t>
            </a:r>
            <a:endParaRPr lang="es-VE" sz="16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8" name="4 CuadroTexto"/>
          <p:cNvSpPr txBox="1"/>
          <p:nvPr/>
        </p:nvSpPr>
        <p:spPr>
          <a:xfrm>
            <a:off x="396797" y="764704"/>
            <a:ext cx="957858" cy="64633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VE" sz="1200" dirty="0" smtClean="0">
                <a:latin typeface="Comic Sans MS" pitchFamily="66" charset="0"/>
              </a:rPr>
              <a:t>Microbiota y </a:t>
            </a:r>
            <a:r>
              <a:rPr lang="es-VE" sz="1200" b="1" dirty="0" err="1" smtClean="0">
                <a:latin typeface="Comic Sans MS" pitchFamily="66" charset="0"/>
              </a:rPr>
              <a:t>Enf</a:t>
            </a:r>
            <a:r>
              <a:rPr lang="es-VE" sz="1200" b="1" dirty="0" smtClean="0">
                <a:latin typeface="Comic Sans MS" pitchFamily="66" charset="0"/>
              </a:rPr>
              <a:t>. </a:t>
            </a:r>
            <a:r>
              <a:rPr lang="es-VE" sz="1200" b="1" dirty="0">
                <a:latin typeface="Comic Sans MS" pitchFamily="66" charset="0"/>
              </a:rPr>
              <a:t>Local GI </a:t>
            </a:r>
          </a:p>
        </p:txBody>
      </p:sp>
      <p:sp>
        <p:nvSpPr>
          <p:cNvPr id="2" name="Rectángulo 1"/>
          <p:cNvSpPr/>
          <p:nvPr/>
        </p:nvSpPr>
        <p:spPr>
          <a:xfrm>
            <a:off x="2500759" y="1523354"/>
            <a:ext cx="4142481" cy="64633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>
            <a:spAutoFit/>
          </a:bodyPr>
          <a:lstStyle/>
          <a:p>
            <a:pPr algn="ctr"/>
            <a:r>
              <a:rPr lang="es-VE" dirty="0" smtClean="0">
                <a:latin typeface="Comic Sans MS" pitchFamily="66" charset="0"/>
              </a:rPr>
              <a:t>Proteínas en las vías de señalización </a:t>
            </a:r>
          </a:p>
          <a:p>
            <a:pPr algn="ctr"/>
            <a:r>
              <a:rPr lang="es-VE" dirty="0" smtClean="0">
                <a:latin typeface="Comic Sans MS" pitchFamily="66" charset="0"/>
              </a:rPr>
              <a:t>de ligando exógenos al interior célula</a:t>
            </a:r>
            <a:endParaRPr lang="es-VE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7126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CuadroTexto"/>
          <p:cNvSpPr txBox="1"/>
          <p:nvPr/>
        </p:nvSpPr>
        <p:spPr>
          <a:xfrm>
            <a:off x="261349" y="1522163"/>
            <a:ext cx="873957" cy="58477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38100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sz="1600" b="1" dirty="0" err="1" smtClean="0">
                <a:solidFill>
                  <a:prstClr val="black"/>
                </a:solidFill>
                <a:latin typeface="Comic Sans MS" pitchFamily="66" charset="0"/>
              </a:rPr>
              <a:t>Enf</a:t>
            </a:r>
            <a:r>
              <a:rPr lang="es-VE" sz="1600" b="1" dirty="0" smtClean="0">
                <a:solidFill>
                  <a:prstClr val="black"/>
                </a:solidFill>
                <a:latin typeface="Comic Sans MS" pitchFamily="66" charset="0"/>
              </a:rPr>
              <a:t>. </a:t>
            </a:r>
          </a:p>
          <a:p>
            <a:pPr algn="ctr"/>
            <a:r>
              <a:rPr lang="es-VE" sz="1600" b="1" dirty="0" smtClean="0">
                <a:solidFill>
                  <a:prstClr val="black"/>
                </a:solidFill>
                <a:latin typeface="Comic Sans MS" pitchFamily="66" charset="0"/>
              </a:rPr>
              <a:t>Celíaca</a:t>
            </a:r>
          </a:p>
        </p:txBody>
      </p:sp>
      <p:sp>
        <p:nvSpPr>
          <p:cNvPr id="6" name="Rectángulo 5"/>
          <p:cNvSpPr/>
          <p:nvPr/>
        </p:nvSpPr>
        <p:spPr>
          <a:xfrm>
            <a:off x="1504572" y="346994"/>
            <a:ext cx="6134856" cy="64633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s-VE" dirty="0">
                <a:latin typeface="Comic Sans MS" panose="030F0702030302020204" pitchFamily="66" charset="0"/>
              </a:rPr>
              <a:t>L</a:t>
            </a:r>
            <a:r>
              <a:rPr lang="es-VE" dirty="0" smtClean="0">
                <a:latin typeface="Comic Sans MS" panose="030F0702030302020204" pitchFamily="66" charset="0"/>
              </a:rPr>
              <a:t>iberación </a:t>
            </a:r>
            <a:r>
              <a:rPr lang="es-VE" dirty="0">
                <a:latin typeface="Comic Sans MS" panose="030F0702030302020204" pitchFamily="66" charset="0"/>
              </a:rPr>
              <a:t>de zonulina </a:t>
            </a:r>
            <a:r>
              <a:rPr lang="es-VE" dirty="0" smtClean="0">
                <a:latin typeface="Comic Sans MS" panose="030F0702030302020204" pitchFamily="66" charset="0"/>
              </a:rPr>
              <a:t>inducida </a:t>
            </a:r>
            <a:r>
              <a:rPr lang="es-VE" dirty="0">
                <a:latin typeface="Comic Sans MS" panose="030F0702030302020204" pitchFamily="66" charset="0"/>
              </a:rPr>
              <a:t>por gliadina, aumento de permeabilidad </a:t>
            </a:r>
            <a:r>
              <a:rPr lang="es-VE" dirty="0" smtClean="0">
                <a:latin typeface="Comic Sans MS" panose="030F0702030302020204" pitchFamily="66" charset="0"/>
              </a:rPr>
              <a:t>intestinal </a:t>
            </a:r>
            <a:r>
              <a:rPr lang="es-VE" dirty="0">
                <a:latin typeface="Comic Sans MS" panose="030F0702030302020204" pitchFamily="66" charset="0"/>
              </a:rPr>
              <a:t>y comienzo de autoinmunidad.</a:t>
            </a:r>
          </a:p>
        </p:txBody>
      </p:sp>
      <p:sp>
        <p:nvSpPr>
          <p:cNvPr id="7" name="Rectángulo 6"/>
          <p:cNvSpPr/>
          <p:nvPr/>
        </p:nvSpPr>
        <p:spPr>
          <a:xfrm>
            <a:off x="1230428" y="1099300"/>
            <a:ext cx="6858000" cy="5493235"/>
          </a:xfrm>
          <a:prstGeom prst="rect">
            <a:avLst/>
          </a:prstGeom>
          <a:solidFill>
            <a:srgbClr val="FEF2E8"/>
          </a:solidFill>
        </p:spPr>
        <p:txBody>
          <a:bodyPr wrap="square">
            <a:spAutoFit/>
          </a:bodyPr>
          <a:lstStyle/>
          <a:p>
            <a:pPr marL="342900" indent="-342900">
              <a:lnSpc>
                <a:spcPct val="107000"/>
              </a:lnSpc>
              <a:spcAft>
                <a:spcPts val="0"/>
              </a:spcAft>
              <a:buAutoNum type="arabicParenBoth"/>
            </a:pPr>
            <a:r>
              <a:rPr lang="es-VE" sz="1600" dirty="0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Exposición a </a:t>
            </a:r>
            <a:r>
              <a:rPr lang="es-VE" sz="2000" b="1" dirty="0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bacterias entéricas y gluten </a:t>
            </a:r>
            <a:r>
              <a:rPr lang="es-VE" sz="1600" dirty="0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son los más 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es-VE" sz="1600" dirty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600" dirty="0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poderosos estímulos para disparar liberación de zonulina</a:t>
            </a:r>
          </a:p>
          <a:p>
            <a:pPr marL="357188" indent="-357188">
              <a:lnSpc>
                <a:spcPct val="107000"/>
              </a:lnSpc>
              <a:spcAft>
                <a:spcPts val="0"/>
              </a:spcAft>
              <a:buAutoNum type="arabicParenBoth"/>
            </a:pPr>
            <a:endParaRPr lang="es-VE" sz="800" dirty="0" smtClean="0">
              <a:latin typeface="Comic Sans MS" panose="030F0702030302020204" pitchFamily="66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57188" indent="-357188">
              <a:lnSpc>
                <a:spcPct val="107000"/>
              </a:lnSpc>
              <a:spcAft>
                <a:spcPts val="0"/>
              </a:spcAft>
            </a:pPr>
            <a:r>
              <a:rPr lang="es-VE" sz="1600" b="1" dirty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s-VE" sz="1600" b="1" i="1" dirty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s-VE" sz="1600" b="1" dirty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s-VE" sz="1600" dirty="0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Péptidos derivados </a:t>
            </a:r>
            <a:r>
              <a:rPr lang="es-VE" sz="1600" dirty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 </a:t>
            </a:r>
            <a:r>
              <a:rPr lang="es-VE" sz="1600" b="1" dirty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gliadina</a:t>
            </a:r>
            <a:r>
              <a:rPr lang="es-VE" sz="1600" dirty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600" dirty="0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causan </a:t>
            </a:r>
            <a:r>
              <a:rPr lang="es-VE" sz="1600" dirty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liberación de zonulina </a:t>
            </a:r>
            <a:r>
              <a:rPr lang="es-VE" sz="1600" dirty="0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 dependiente </a:t>
            </a:r>
            <a:r>
              <a:rPr lang="es-VE" sz="1600" dirty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 </a:t>
            </a:r>
            <a:r>
              <a:rPr lang="es-VE" sz="1600" b="1" dirty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MyD88</a:t>
            </a:r>
            <a:r>
              <a:rPr lang="es-VE" sz="1600" dirty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 mediada por </a:t>
            </a:r>
            <a:r>
              <a:rPr lang="es-VE" sz="1600" b="1" dirty="0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CXCR3.</a:t>
            </a:r>
          </a:p>
          <a:p>
            <a:pPr marL="357188" indent="-357188">
              <a:lnSpc>
                <a:spcPct val="107000"/>
              </a:lnSpc>
              <a:spcAft>
                <a:spcPts val="0"/>
              </a:spcAft>
            </a:pPr>
            <a:endParaRPr lang="es-VE" sz="800" dirty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57188" indent="-357188">
              <a:lnSpc>
                <a:spcPct val="107000"/>
              </a:lnSpc>
              <a:spcAft>
                <a:spcPts val="0"/>
              </a:spcAft>
            </a:pPr>
            <a:r>
              <a:rPr lang="es-VE" sz="1600" b="1" dirty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s-VE" sz="1600" b="1" i="1" dirty="0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s-VE" sz="1600" b="1" dirty="0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s-VE" sz="1600" dirty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600" dirty="0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Subsecuente </a:t>
            </a:r>
            <a:r>
              <a:rPr lang="es-VE" sz="1600" dirty="0" err="1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transactivación</a:t>
            </a:r>
            <a:r>
              <a:rPr lang="es-VE" sz="1600" dirty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 de </a:t>
            </a:r>
            <a:r>
              <a:rPr lang="es-VE" sz="1600" b="1" dirty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EGFR </a:t>
            </a:r>
            <a:r>
              <a:rPr lang="es-VE" sz="1600" dirty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por </a:t>
            </a:r>
            <a:r>
              <a:rPr lang="es-VE" sz="1600" b="1" dirty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PAR</a:t>
            </a:r>
            <a:r>
              <a:rPr lang="es-VE" sz="1600" b="1" baseline="-25000" dirty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s-VE" sz="1600" b="1" dirty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600" dirty="0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lleva </a:t>
            </a:r>
            <a:r>
              <a:rPr lang="es-VE" sz="1600" dirty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es-VE" sz="1600" b="1" dirty="0" err="1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desensamblaje</a:t>
            </a:r>
            <a:r>
              <a:rPr lang="es-VE" sz="1600" dirty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 de uniones </a:t>
            </a:r>
            <a:r>
              <a:rPr lang="es-VE" sz="1600" dirty="0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estrechas en epitelio intestinal.</a:t>
            </a:r>
          </a:p>
          <a:p>
            <a:pPr marL="357188" indent="-357188">
              <a:lnSpc>
                <a:spcPct val="107000"/>
              </a:lnSpc>
              <a:spcAft>
                <a:spcPts val="0"/>
              </a:spcAft>
            </a:pPr>
            <a:endParaRPr lang="es-VE" sz="800" dirty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57188" indent="-357188">
              <a:lnSpc>
                <a:spcPct val="107000"/>
              </a:lnSpc>
              <a:spcAft>
                <a:spcPts val="0"/>
              </a:spcAft>
            </a:pPr>
            <a:r>
              <a:rPr lang="es-VE" sz="1600" b="1" dirty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s-VE" sz="1600" b="1" i="1" dirty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s-VE" sz="1600" b="1" dirty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s-VE" sz="1600" dirty="0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La </a:t>
            </a:r>
            <a:r>
              <a:rPr lang="es-VE" sz="1600" b="1" dirty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permeabilidad intestinal aumentada </a:t>
            </a:r>
            <a:r>
              <a:rPr lang="es-VE" sz="1600" dirty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permite que </a:t>
            </a:r>
            <a:r>
              <a:rPr lang="es-VE" sz="1600" b="1" dirty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antígenos </a:t>
            </a:r>
            <a:r>
              <a:rPr lang="es-VE" sz="1600" b="1" dirty="0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no propios </a:t>
            </a:r>
            <a:r>
              <a:rPr lang="es-VE" sz="1600" b="1" dirty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incluyendo gliadina entren a la lámina </a:t>
            </a:r>
            <a:r>
              <a:rPr lang="es-VE" sz="1600" b="1" dirty="0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propia</a:t>
            </a:r>
          </a:p>
          <a:p>
            <a:pPr marL="357188" indent="-357188">
              <a:lnSpc>
                <a:spcPct val="107000"/>
              </a:lnSpc>
              <a:spcAft>
                <a:spcPts val="0"/>
              </a:spcAft>
            </a:pPr>
            <a:endParaRPr lang="es-VE" sz="800" dirty="0" smtClean="0">
              <a:latin typeface="Comic Sans MS" panose="030F0702030302020204" pitchFamily="66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es-VE" sz="1600" b="1" dirty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s-VE" sz="1600" b="1" i="1" dirty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s-VE" sz="1600" b="1" dirty="0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Los antígenos </a:t>
            </a:r>
            <a:r>
              <a:rPr lang="es-VE" sz="1600" dirty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s-VE" sz="1600" dirty="0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on presentados </a:t>
            </a:r>
            <a:r>
              <a:rPr lang="es-VE" sz="1600" dirty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por moléculas </a:t>
            </a:r>
            <a:r>
              <a:rPr lang="es-VE" sz="1600" b="1" dirty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DR-,</a:t>
            </a:r>
            <a:r>
              <a:rPr lang="es-VE" sz="1600" dirty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600" b="1" dirty="0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HLA-DQ</a:t>
            </a:r>
            <a:r>
              <a:rPr lang="es-VE" sz="1600" dirty="0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endParaRPr lang="es-VE" sz="800" dirty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57188" indent="-357188">
              <a:lnSpc>
                <a:spcPct val="107000"/>
              </a:lnSpc>
              <a:spcAft>
                <a:spcPts val="0"/>
              </a:spcAft>
            </a:pPr>
            <a:r>
              <a:rPr lang="en-US" sz="1600" b="1" dirty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600" b="1" i="1" dirty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US" sz="1600" b="1" dirty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s-VE" sz="1600" dirty="0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La </a:t>
            </a:r>
            <a:r>
              <a:rPr lang="es-VE" sz="1600" b="1" dirty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presentación de </a:t>
            </a:r>
            <a:r>
              <a:rPr lang="es-VE" sz="1600" b="1" dirty="0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péptidos </a:t>
            </a:r>
            <a:r>
              <a:rPr lang="es-VE" sz="1600" b="1" dirty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 gliadina </a:t>
            </a:r>
            <a:r>
              <a:rPr lang="es-VE" sz="1600" dirty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lleva a la </a:t>
            </a:r>
            <a:r>
              <a:rPr lang="es-VE" sz="1600" b="1" dirty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eliminación de la tolerancia oral</a:t>
            </a:r>
            <a:r>
              <a:rPr lang="es-VE" sz="1600" dirty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(cambio a respuesta </a:t>
            </a:r>
            <a:r>
              <a:rPr lang="es-VE" sz="1600" b="1" dirty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Th1/Th17</a:t>
            </a:r>
            <a:r>
              <a:rPr lang="es-VE" sz="1600" dirty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y </a:t>
            </a:r>
            <a:r>
              <a:rPr lang="es-VE" sz="1600" dirty="0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aumento </a:t>
            </a:r>
            <a:r>
              <a:rPr lang="es-VE" sz="1600" dirty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en</a:t>
            </a:r>
            <a:r>
              <a:rPr lang="es-VE" sz="1600" b="1" dirty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600" dirty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respuestas inmunes periféricas</a:t>
            </a:r>
            <a:r>
              <a:rPr lang="es-VE" sz="1600" b="1" dirty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600" dirty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gliadina. </a:t>
            </a:r>
            <a:r>
              <a:rPr lang="es-VE" sz="1600" b="1" dirty="0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C. </a:t>
            </a:r>
            <a:r>
              <a:rPr lang="es-VE" sz="1600" b="1" dirty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dendríticas cargadas de gliadina migran </a:t>
            </a:r>
            <a:r>
              <a:rPr lang="es-VE" sz="1600" dirty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del intestino delgado a </a:t>
            </a:r>
            <a:r>
              <a:rPr lang="es-VE" sz="1600" b="1" dirty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nodos linfáticos mesentéricos y/o pancreáticos. </a:t>
            </a:r>
            <a:endParaRPr lang="es-VE" sz="1600" b="1" dirty="0" smtClean="0">
              <a:latin typeface="Comic Sans MS" panose="030F0702030302020204" pitchFamily="66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57188" indent="-357188">
              <a:lnSpc>
                <a:spcPct val="107000"/>
              </a:lnSpc>
              <a:spcAft>
                <a:spcPts val="0"/>
              </a:spcAft>
            </a:pPr>
            <a:endParaRPr lang="es-VE" sz="800" dirty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57188" indent="-357188">
              <a:lnSpc>
                <a:spcPct val="107000"/>
              </a:lnSpc>
              <a:spcAft>
                <a:spcPts val="0"/>
              </a:spcAft>
            </a:pPr>
            <a:r>
              <a:rPr lang="es-VE" sz="1600" dirty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s-VE" sz="1600" b="1" i="1" dirty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es-VE" sz="1600" dirty="0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Allí </a:t>
            </a:r>
            <a:r>
              <a:rPr lang="es-VE" sz="1600" dirty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las c</a:t>
            </a:r>
            <a:r>
              <a:rPr lang="es-VE" sz="1600" b="1" dirty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dendríticas presentan </a:t>
            </a:r>
            <a:r>
              <a:rPr lang="es-VE" sz="1600" b="1" dirty="0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antígenos </a:t>
            </a:r>
            <a:r>
              <a:rPr lang="es-VE" sz="1600" dirty="0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que lleva </a:t>
            </a:r>
            <a:r>
              <a:rPr lang="es-VE" sz="1600" dirty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es-VE" sz="1600" b="1" dirty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migración de células T</a:t>
            </a:r>
            <a:r>
              <a:rPr lang="es-VE" sz="1600" dirty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 CD4</a:t>
            </a:r>
            <a:r>
              <a:rPr lang="es-VE" sz="1600" baseline="30000" dirty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−</a:t>
            </a:r>
            <a:r>
              <a:rPr lang="es-VE" sz="1600" dirty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CD8</a:t>
            </a:r>
            <a:r>
              <a:rPr lang="es-VE" sz="1600" baseline="30000" dirty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s-VE" sz="1600" dirty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 αβ y CD4</a:t>
            </a:r>
            <a:r>
              <a:rPr lang="es-VE" sz="1600" baseline="30000" dirty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−</a:t>
            </a:r>
            <a:r>
              <a:rPr lang="es-VE" sz="1600" dirty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CD8</a:t>
            </a:r>
            <a:r>
              <a:rPr lang="es-VE" sz="1600" baseline="30000" dirty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−</a:t>
            </a:r>
            <a:r>
              <a:rPr lang="es-VE" sz="1600" dirty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600" b="1" dirty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órganos blanco </a:t>
            </a:r>
            <a:r>
              <a:rPr lang="es-VE" sz="1600" dirty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(intestino y/o páncreas) donde causan </a:t>
            </a:r>
            <a:r>
              <a:rPr lang="es-VE" sz="2000" dirty="0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s-VE" sz="2000" b="1" dirty="0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nflamación</a:t>
            </a:r>
            <a:r>
              <a:rPr lang="es-VE" sz="1600" dirty="0" smtClean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es-VE" sz="1600" dirty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6 CuadroTexto"/>
          <p:cNvSpPr txBox="1"/>
          <p:nvPr/>
        </p:nvSpPr>
        <p:spPr>
          <a:xfrm>
            <a:off x="251520" y="332656"/>
            <a:ext cx="660758" cy="369332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>
            <a:defPPr>
              <a:defRPr lang="es-V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VE" dirty="0" smtClean="0">
                <a:solidFill>
                  <a:prstClr val="white"/>
                </a:solidFill>
                <a:latin typeface="Comic Sans MS" pitchFamily="66" charset="0"/>
              </a:rPr>
              <a:t>II</a:t>
            </a:r>
            <a:r>
              <a:rPr lang="es-VE" sz="1600" dirty="0" smtClean="0">
                <a:solidFill>
                  <a:prstClr val="white"/>
                </a:solidFill>
                <a:latin typeface="Comic Sans MS" pitchFamily="66" charset="0"/>
              </a:rPr>
              <a:t>B1</a:t>
            </a:r>
            <a:endParaRPr lang="es-VE" sz="16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9" name="4 CuadroTexto"/>
          <p:cNvSpPr txBox="1"/>
          <p:nvPr/>
        </p:nvSpPr>
        <p:spPr>
          <a:xfrm>
            <a:off x="272570" y="735506"/>
            <a:ext cx="957858" cy="64633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VE" sz="1200" dirty="0" smtClean="0">
                <a:latin typeface="Comic Sans MS" pitchFamily="66" charset="0"/>
              </a:rPr>
              <a:t>Microbiota y </a:t>
            </a:r>
            <a:r>
              <a:rPr lang="es-VE" sz="1200" b="1" dirty="0" err="1" smtClean="0">
                <a:latin typeface="Comic Sans MS" pitchFamily="66" charset="0"/>
              </a:rPr>
              <a:t>Enf</a:t>
            </a:r>
            <a:r>
              <a:rPr lang="es-VE" sz="1200" b="1" dirty="0" smtClean="0">
                <a:latin typeface="Comic Sans MS" pitchFamily="66" charset="0"/>
              </a:rPr>
              <a:t>. Local GI </a:t>
            </a:r>
          </a:p>
        </p:txBody>
      </p:sp>
      <p:sp>
        <p:nvSpPr>
          <p:cNvPr id="3" name="7 CuadroTexto"/>
          <p:cNvSpPr txBox="1"/>
          <p:nvPr/>
        </p:nvSpPr>
        <p:spPr>
          <a:xfrm>
            <a:off x="6715319" y="6592535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prstClr val="white">
                  <a:lumMod val="6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67064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1753965" y="594880"/>
            <a:ext cx="4140877" cy="40011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38100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sz="20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Microbiota y Enfermedad Celíaca</a:t>
            </a: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497"/>
          <a:stretch/>
        </p:blipFill>
        <p:spPr>
          <a:xfrm>
            <a:off x="1382666" y="1205432"/>
            <a:ext cx="3554856" cy="5152654"/>
          </a:xfrm>
          <a:prstGeom prst="rect">
            <a:avLst/>
          </a:prstGeom>
        </p:spPr>
      </p:pic>
      <p:sp>
        <p:nvSpPr>
          <p:cNvPr id="8" name="Rectángulo 7"/>
          <p:cNvSpPr/>
          <p:nvPr/>
        </p:nvSpPr>
        <p:spPr>
          <a:xfrm>
            <a:off x="1818775" y="6536344"/>
            <a:ext cx="4896544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A. </a:t>
            </a:r>
            <a:r>
              <a:rPr lang="en-US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Fasano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1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r>
              <a:rPr lang="en-US" sz="11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onulin</a:t>
            </a:r>
            <a:r>
              <a:rPr lang="en-US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and intestinal barrier function.</a:t>
            </a:r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Physiol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Rev 2011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91:151-175 </a:t>
            </a:r>
            <a:endParaRPr lang="es-VE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1259632" y="4621930"/>
            <a:ext cx="1675973" cy="191441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7" name="CuadroTexto 6"/>
          <p:cNvSpPr txBox="1"/>
          <p:nvPr/>
        </p:nvSpPr>
        <p:spPr>
          <a:xfrm>
            <a:off x="4214398" y="1168154"/>
            <a:ext cx="325730" cy="36933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s-VE" b="1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8</a:t>
            </a:r>
            <a:endParaRPr lang="es-VE" b="1" dirty="0">
              <a:latin typeface="Comic Sans MS" panose="030F0702030302020204" pitchFamily="66" charset="0"/>
              <a:cs typeface="Times New Roman" panose="02020603050405020304" pitchFamily="18" charset="0"/>
            </a:endParaRPr>
          </a:p>
        </p:txBody>
      </p:sp>
      <p:sp>
        <p:nvSpPr>
          <p:cNvPr id="9" name="Rectángulo 8"/>
          <p:cNvSpPr/>
          <p:nvPr/>
        </p:nvSpPr>
        <p:spPr>
          <a:xfrm>
            <a:off x="5111078" y="1914957"/>
            <a:ext cx="3183852" cy="2585323"/>
          </a:xfrm>
          <a:prstGeom prst="rect">
            <a:avLst/>
          </a:prstGeom>
          <a:solidFill>
            <a:srgbClr val="FEF2E8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marL="185738" indent="-185738"/>
            <a:r>
              <a:rPr lang="es-VE" b="1" dirty="0">
                <a:latin typeface="Comic Sans MS" panose="030F0702030302020204" pitchFamily="66" charset="0"/>
              </a:rPr>
              <a:t>(8) </a:t>
            </a:r>
            <a:r>
              <a:rPr lang="es-VE" b="1" dirty="0" smtClean="0">
                <a:latin typeface="Comic Sans MS" panose="030F0702030302020204" pitchFamily="66" charset="0"/>
              </a:rPr>
              <a:t>Dieta </a:t>
            </a:r>
            <a:r>
              <a:rPr lang="es-VE" b="1" dirty="0">
                <a:latin typeface="Comic Sans MS" panose="030F0702030302020204" pitchFamily="66" charset="0"/>
              </a:rPr>
              <a:t>libre de gluten </a:t>
            </a:r>
            <a:r>
              <a:rPr lang="es-VE" dirty="0">
                <a:latin typeface="Comic Sans MS" panose="030F0702030302020204" pitchFamily="66" charset="0"/>
              </a:rPr>
              <a:t>o </a:t>
            </a:r>
            <a:r>
              <a:rPr lang="es-VE" b="1" dirty="0">
                <a:latin typeface="Comic Sans MS" panose="030F0702030302020204" pitchFamily="66" charset="0"/>
              </a:rPr>
              <a:t>tratamiento</a:t>
            </a:r>
            <a:r>
              <a:rPr lang="es-VE" dirty="0">
                <a:latin typeface="Comic Sans MS" panose="030F0702030302020204" pitchFamily="66" charset="0"/>
              </a:rPr>
              <a:t> con </a:t>
            </a:r>
            <a:r>
              <a:rPr lang="es-VE" b="1" dirty="0">
                <a:latin typeface="Comic Sans MS" panose="030F0702030302020204" pitchFamily="66" charset="0"/>
              </a:rPr>
              <a:t>inhibidor de zonulina AT1001 </a:t>
            </a:r>
            <a:r>
              <a:rPr lang="es-VE" dirty="0" smtClean="0">
                <a:latin typeface="Comic Sans MS" panose="030F0702030302020204" pitchFamily="66" charset="0"/>
              </a:rPr>
              <a:t>previenen </a:t>
            </a:r>
            <a:r>
              <a:rPr lang="es-VE" dirty="0">
                <a:latin typeface="Comic Sans MS" panose="030F0702030302020204" pitchFamily="66" charset="0"/>
              </a:rPr>
              <a:t>la activación de la vía de zonulina y por tanto, del proceso autoinmune que afecta al intestino </a:t>
            </a:r>
            <a:r>
              <a:rPr lang="es-VE" dirty="0" smtClean="0">
                <a:latin typeface="Comic Sans MS" panose="030F0702030302020204" pitchFamily="66" charset="0"/>
              </a:rPr>
              <a:t>y/o </a:t>
            </a:r>
            <a:r>
              <a:rPr lang="es-VE" dirty="0">
                <a:latin typeface="Comic Sans MS" panose="030F0702030302020204" pitchFamily="66" charset="0"/>
              </a:rPr>
              <a:t>células beta pancreáticas. </a:t>
            </a:r>
          </a:p>
        </p:txBody>
      </p:sp>
      <p:sp>
        <p:nvSpPr>
          <p:cNvPr id="10" name="Rectángulo 9"/>
          <p:cNvSpPr/>
          <p:nvPr/>
        </p:nvSpPr>
        <p:spPr>
          <a:xfrm>
            <a:off x="3851920" y="1669450"/>
            <a:ext cx="411066" cy="18466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1" name="Rectángulo 10"/>
          <p:cNvSpPr/>
          <p:nvPr/>
        </p:nvSpPr>
        <p:spPr>
          <a:xfrm>
            <a:off x="3824404" y="1678303"/>
            <a:ext cx="87716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VE" sz="1400" b="1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AT1001</a:t>
            </a:r>
            <a:endParaRPr lang="es-VE" sz="1400" b="1" dirty="0">
              <a:latin typeface="Comic Sans MS" panose="030F0702030302020204" pitchFamily="66" charset="0"/>
              <a:cs typeface="Times New Roman" panose="02020603050405020304" pitchFamily="18" charset="0"/>
            </a:endParaRPr>
          </a:p>
        </p:txBody>
      </p:sp>
      <p:sp>
        <p:nvSpPr>
          <p:cNvPr id="12" name="Rectángulo 11"/>
          <p:cNvSpPr/>
          <p:nvPr/>
        </p:nvSpPr>
        <p:spPr>
          <a:xfrm>
            <a:off x="4937522" y="5209805"/>
            <a:ext cx="15087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VE" b="1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Macrófagos</a:t>
            </a:r>
            <a:endParaRPr lang="es-VE" b="1" dirty="0">
              <a:latin typeface="Comic Sans MS" panose="030F0702030302020204" pitchFamily="66" charset="0"/>
              <a:cs typeface="Times New Roman" panose="02020603050405020304" pitchFamily="18" charset="0"/>
            </a:endParaRPr>
          </a:p>
        </p:txBody>
      </p:sp>
      <p:sp>
        <p:nvSpPr>
          <p:cNvPr id="13" name="Rectángulo 12"/>
          <p:cNvSpPr/>
          <p:nvPr/>
        </p:nvSpPr>
        <p:spPr>
          <a:xfrm>
            <a:off x="1219813" y="5582918"/>
            <a:ext cx="175560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VE" b="1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C. dendríticas</a:t>
            </a:r>
            <a:endParaRPr lang="es-VE" b="1" dirty="0">
              <a:latin typeface="Comic Sans MS" panose="030F0702030302020204" pitchFamily="66" charset="0"/>
              <a:cs typeface="Times New Roman" panose="02020603050405020304" pitchFamily="18" charset="0"/>
            </a:endParaRPr>
          </a:p>
        </p:txBody>
      </p:sp>
      <p:sp>
        <p:nvSpPr>
          <p:cNvPr id="14" name="Rectángulo 13"/>
          <p:cNvSpPr/>
          <p:nvPr/>
        </p:nvSpPr>
        <p:spPr>
          <a:xfrm>
            <a:off x="2411760" y="1678302"/>
            <a:ext cx="523845" cy="3077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5" name="Rectángulo 14"/>
          <p:cNvSpPr/>
          <p:nvPr/>
        </p:nvSpPr>
        <p:spPr>
          <a:xfrm>
            <a:off x="2238204" y="1592506"/>
            <a:ext cx="92044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VE" sz="1400" b="1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Zonulina</a:t>
            </a:r>
          </a:p>
          <a:p>
            <a:r>
              <a:rPr lang="es-VE" sz="1400" b="1" dirty="0">
                <a:latin typeface="Comic Sans MS" panose="030F0702030302020204" pitchFamily="66" charset="0"/>
                <a:cs typeface="Times New Roman" panose="02020603050405020304" pitchFamily="18" charset="0"/>
              </a:rPr>
              <a:t>i</a:t>
            </a:r>
            <a:r>
              <a:rPr lang="es-VE" sz="1400" b="1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nactiva</a:t>
            </a:r>
            <a:endParaRPr lang="es-VE" sz="1400" b="1" dirty="0">
              <a:latin typeface="Comic Sans MS" panose="030F0702030302020204" pitchFamily="66" charset="0"/>
              <a:cs typeface="Times New Roman" panose="02020603050405020304" pitchFamily="18" charset="0"/>
            </a:endParaRPr>
          </a:p>
        </p:txBody>
      </p:sp>
      <p:sp>
        <p:nvSpPr>
          <p:cNvPr id="16" name="6 CuadroTexto"/>
          <p:cNvSpPr txBox="1"/>
          <p:nvPr/>
        </p:nvSpPr>
        <p:spPr>
          <a:xfrm>
            <a:off x="136708" y="228507"/>
            <a:ext cx="660758" cy="369332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>
            <a:defPPr>
              <a:defRPr lang="es-V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VE" dirty="0" smtClean="0">
                <a:solidFill>
                  <a:prstClr val="white"/>
                </a:solidFill>
                <a:latin typeface="Comic Sans MS" pitchFamily="66" charset="0"/>
              </a:rPr>
              <a:t>II</a:t>
            </a:r>
            <a:r>
              <a:rPr lang="es-VE" sz="1600" dirty="0" smtClean="0">
                <a:solidFill>
                  <a:prstClr val="white"/>
                </a:solidFill>
                <a:latin typeface="Comic Sans MS" pitchFamily="66" charset="0"/>
              </a:rPr>
              <a:t>B1</a:t>
            </a:r>
            <a:endParaRPr lang="es-VE" sz="16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17" name="4 CuadroTexto"/>
          <p:cNvSpPr txBox="1"/>
          <p:nvPr/>
        </p:nvSpPr>
        <p:spPr>
          <a:xfrm>
            <a:off x="157758" y="631357"/>
            <a:ext cx="957858" cy="64633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VE" sz="1200" dirty="0" smtClean="0">
                <a:latin typeface="Comic Sans MS" pitchFamily="66" charset="0"/>
              </a:rPr>
              <a:t>Microbiota y </a:t>
            </a:r>
            <a:r>
              <a:rPr lang="es-VE" sz="1200" b="1" dirty="0" err="1" smtClean="0">
                <a:latin typeface="Comic Sans MS" pitchFamily="66" charset="0"/>
              </a:rPr>
              <a:t>Enf</a:t>
            </a:r>
            <a:r>
              <a:rPr lang="es-VE" sz="1200" b="1" dirty="0" smtClean="0">
                <a:latin typeface="Comic Sans MS" pitchFamily="66" charset="0"/>
              </a:rPr>
              <a:t>. Local GI </a:t>
            </a:r>
          </a:p>
        </p:txBody>
      </p:sp>
      <p:sp>
        <p:nvSpPr>
          <p:cNvPr id="18" name="7 CuadroTexto"/>
          <p:cNvSpPr txBox="1"/>
          <p:nvPr/>
        </p:nvSpPr>
        <p:spPr>
          <a:xfrm>
            <a:off x="6715319" y="6592535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prstClr val="white">
                  <a:lumMod val="6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Elipse 2"/>
          <p:cNvSpPr/>
          <p:nvPr/>
        </p:nvSpPr>
        <p:spPr>
          <a:xfrm>
            <a:off x="2699792" y="2492896"/>
            <a:ext cx="1368152" cy="1152128"/>
          </a:xfrm>
          <a:prstGeom prst="ellipse">
            <a:avLst/>
          </a:prstGeom>
          <a:noFill/>
          <a:ln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9" name="Rectángulo 18"/>
          <p:cNvSpPr/>
          <p:nvPr/>
        </p:nvSpPr>
        <p:spPr>
          <a:xfrm>
            <a:off x="536215" y="4771300"/>
            <a:ext cx="195117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VE" b="1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Unión estrecha </a:t>
            </a:r>
          </a:p>
          <a:p>
            <a:pPr algn="ctr"/>
            <a:r>
              <a:rPr lang="es-VE" b="1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intacta</a:t>
            </a:r>
            <a:endParaRPr lang="es-VE" b="1" dirty="0">
              <a:latin typeface="Comic Sans MS" panose="030F0702030302020204" pitchFamily="66" charset="0"/>
              <a:cs typeface="Times New Roman" panose="02020603050405020304" pitchFamily="18" charset="0"/>
            </a:endParaRPr>
          </a:p>
        </p:txBody>
      </p:sp>
      <p:cxnSp>
        <p:nvCxnSpPr>
          <p:cNvPr id="20" name="Conector recto de flecha 19"/>
          <p:cNvCxnSpPr/>
          <p:nvPr/>
        </p:nvCxnSpPr>
        <p:spPr>
          <a:xfrm flipV="1">
            <a:off x="1818775" y="3500438"/>
            <a:ext cx="1116830" cy="1278821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Elipse 4"/>
          <p:cNvSpPr/>
          <p:nvPr/>
        </p:nvSpPr>
        <p:spPr>
          <a:xfrm>
            <a:off x="3635896" y="1277688"/>
            <a:ext cx="432048" cy="400614"/>
          </a:xfrm>
          <a:prstGeom prst="ellipse">
            <a:avLst/>
          </a:prstGeom>
          <a:noFill/>
          <a:ln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1568834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9" grpId="0"/>
      <p:bldP spid="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CuadroTexto"/>
          <p:cNvSpPr txBox="1"/>
          <p:nvPr/>
        </p:nvSpPr>
        <p:spPr>
          <a:xfrm>
            <a:off x="6301121" y="6476629"/>
            <a:ext cx="28131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solidFill>
                  <a:prstClr val="white">
                    <a:lumMod val="8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200" dirty="0">
              <a:solidFill>
                <a:prstClr val="white">
                  <a:lumMod val="8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1299353" y="2175386"/>
            <a:ext cx="352982" cy="461665"/>
          </a:xfrm>
          <a:prstGeom prst="rect">
            <a:avLst/>
          </a:prstGeom>
          <a:solidFill>
            <a:srgbClr val="0047D6"/>
          </a:solidFill>
          <a:ln>
            <a:solidFill>
              <a:srgbClr val="0047D6"/>
            </a:solidFill>
          </a:ln>
        </p:spPr>
        <p:txBody>
          <a:bodyPr wrap="none" rtlCol="0">
            <a:spAutoFit/>
          </a:bodyPr>
          <a:lstStyle/>
          <a:p>
            <a:r>
              <a:rPr lang="es-VE" sz="2400" dirty="0" smtClean="0">
                <a:solidFill>
                  <a:prstClr val="white"/>
                </a:solidFill>
                <a:latin typeface="Comic Sans MS" pitchFamily="66" charset="0"/>
              </a:rPr>
              <a:t>I</a:t>
            </a:r>
            <a:endParaRPr lang="es-VE" sz="24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9" name="5 CuadroTexto"/>
          <p:cNvSpPr txBox="1"/>
          <p:nvPr/>
        </p:nvSpPr>
        <p:spPr>
          <a:xfrm>
            <a:off x="1789420" y="2038196"/>
            <a:ext cx="5659179" cy="3046988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marL="171450" indent="-171450">
              <a:buClr>
                <a:srgbClr val="F79646">
                  <a:lumMod val="75000"/>
                </a:srgbClr>
              </a:buClr>
              <a:buSzPct val="130000"/>
              <a:buFont typeface="Arial" pitchFamily="34" charset="0"/>
              <a:buChar char="•"/>
              <a:tabLst>
                <a:tab pos="531813" algn="l"/>
              </a:tabLst>
            </a:pPr>
            <a:endParaRPr lang="es-VE" sz="800" b="1" dirty="0" smtClean="0">
              <a:solidFill>
                <a:srgbClr val="EF573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>
              <a:buClr>
                <a:srgbClr val="3399FF"/>
              </a:buClr>
              <a:buSzPct val="130000"/>
            </a:pPr>
            <a:r>
              <a:rPr lang="es-VE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Introducción</a:t>
            </a:r>
          </a:p>
          <a:p>
            <a:pPr>
              <a:buClr>
                <a:srgbClr val="3399FF"/>
              </a:buClr>
              <a:buSzPct val="130000"/>
            </a:pPr>
            <a:endParaRPr lang="es-VE" sz="2400" b="1" dirty="0">
              <a:solidFill>
                <a:srgbClr val="F57E1B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>
              <a:buClr>
                <a:srgbClr val="3399FF"/>
              </a:buClr>
              <a:buSzPct val="130000"/>
              <a:tabLst>
                <a:tab pos="273050" algn="l"/>
                <a:tab pos="531813" algn="l"/>
              </a:tabLst>
            </a:pPr>
            <a:r>
              <a:rPr lang="es-VE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Microbiota y Salud/Enfermedad</a:t>
            </a:r>
          </a:p>
          <a:p>
            <a:pPr>
              <a:buClr>
                <a:srgbClr val="3399FF"/>
              </a:buClr>
              <a:buSzPct val="130000"/>
            </a:pPr>
            <a:endParaRPr lang="es-VE" sz="2400" dirty="0" smtClean="0">
              <a:solidFill>
                <a:srgbClr val="F57E1B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>
              <a:buClr>
                <a:srgbClr val="3399FF"/>
              </a:buClr>
              <a:buSzPct val="130000"/>
            </a:pPr>
            <a:r>
              <a:rPr lang="es-VE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Prevención </a:t>
            </a:r>
            <a:r>
              <a:rPr lang="es-VE" sz="28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y </a:t>
            </a:r>
            <a:r>
              <a:rPr lang="es-VE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Terapéutica</a:t>
            </a:r>
          </a:p>
          <a:p>
            <a:pPr>
              <a:buClr>
                <a:srgbClr val="3399FF"/>
              </a:buClr>
              <a:buSzPct val="130000"/>
            </a:pPr>
            <a:endParaRPr lang="es-VE" sz="2400" b="1" dirty="0">
              <a:solidFill>
                <a:srgbClr val="F57E1B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>
              <a:buClr>
                <a:srgbClr val="3399FF"/>
              </a:buClr>
              <a:buSzPct val="130000"/>
            </a:pPr>
            <a:r>
              <a:rPr lang="es-VE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Conclusiones</a:t>
            </a:r>
            <a:endParaRPr lang="es-VE" sz="28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1" name="1 CuadroTexto"/>
          <p:cNvSpPr txBox="1"/>
          <p:nvPr/>
        </p:nvSpPr>
        <p:spPr>
          <a:xfrm>
            <a:off x="1139915" y="2963022"/>
            <a:ext cx="521297" cy="461665"/>
          </a:xfrm>
          <a:prstGeom prst="rect">
            <a:avLst/>
          </a:prstGeom>
          <a:solidFill>
            <a:srgbClr val="0047D6"/>
          </a:solidFill>
          <a:ln>
            <a:solidFill>
              <a:srgbClr val="0047D6"/>
            </a:solidFill>
          </a:ln>
        </p:spPr>
        <p:txBody>
          <a:bodyPr wrap="none" rtlCol="0">
            <a:spAutoFit/>
          </a:bodyPr>
          <a:lstStyle/>
          <a:p>
            <a:r>
              <a:rPr lang="es-VE" sz="2400" dirty="0" smtClean="0">
                <a:solidFill>
                  <a:prstClr val="white"/>
                </a:solidFill>
                <a:latin typeface="Comic Sans MS" pitchFamily="66" charset="0"/>
              </a:rPr>
              <a:t>II</a:t>
            </a:r>
            <a:endParaRPr lang="es-VE" sz="24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12" name="1 CuadroTexto"/>
          <p:cNvSpPr txBox="1"/>
          <p:nvPr/>
        </p:nvSpPr>
        <p:spPr>
          <a:xfrm>
            <a:off x="971600" y="3765957"/>
            <a:ext cx="689612" cy="461665"/>
          </a:xfrm>
          <a:prstGeom prst="rect">
            <a:avLst/>
          </a:prstGeom>
          <a:solidFill>
            <a:srgbClr val="0047D6"/>
          </a:solidFill>
          <a:ln>
            <a:solidFill>
              <a:srgbClr val="0047D6"/>
            </a:solidFill>
          </a:ln>
        </p:spPr>
        <p:txBody>
          <a:bodyPr wrap="none" rtlCol="0">
            <a:spAutoFit/>
          </a:bodyPr>
          <a:lstStyle/>
          <a:p>
            <a:r>
              <a:rPr lang="es-VE" sz="2400" dirty="0" smtClean="0">
                <a:solidFill>
                  <a:prstClr val="white"/>
                </a:solidFill>
                <a:latin typeface="Comic Sans MS" pitchFamily="66" charset="0"/>
              </a:rPr>
              <a:t>III</a:t>
            </a:r>
            <a:endParaRPr lang="es-VE" sz="24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13" name="1 CuadroTexto"/>
          <p:cNvSpPr txBox="1"/>
          <p:nvPr/>
        </p:nvSpPr>
        <p:spPr>
          <a:xfrm>
            <a:off x="1098978" y="4578747"/>
            <a:ext cx="553357" cy="461665"/>
          </a:xfrm>
          <a:prstGeom prst="rect">
            <a:avLst/>
          </a:prstGeom>
          <a:solidFill>
            <a:srgbClr val="0047D6"/>
          </a:solidFill>
          <a:ln>
            <a:solidFill>
              <a:srgbClr val="0047D6"/>
            </a:solidFill>
          </a:ln>
        </p:spPr>
        <p:txBody>
          <a:bodyPr wrap="none" rtlCol="0">
            <a:spAutoFit/>
          </a:bodyPr>
          <a:lstStyle/>
          <a:p>
            <a:r>
              <a:rPr lang="es-VE" sz="2400" dirty="0" smtClean="0">
                <a:solidFill>
                  <a:prstClr val="white"/>
                </a:solidFill>
                <a:latin typeface="Comic Sans MS" pitchFamily="66" charset="0"/>
              </a:rPr>
              <a:t>IV</a:t>
            </a:r>
            <a:endParaRPr lang="es-VE" sz="2400" dirty="0">
              <a:solidFill>
                <a:prstClr val="white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16436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1" grpId="0" animBg="1"/>
      <p:bldP spid="12" grpId="0" animBg="1"/>
      <p:bldP spid="13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2522400" y="1333136"/>
            <a:ext cx="4099200" cy="52322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38100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sz="2800" dirty="0" smtClean="0">
                <a:solidFill>
                  <a:prstClr val="black"/>
                </a:solidFill>
                <a:latin typeface="Comic Sans MS" pitchFamily="66" charset="0"/>
              </a:rPr>
              <a:t>Microbiota y Cáncer GI</a:t>
            </a:r>
          </a:p>
        </p:txBody>
      </p:sp>
      <p:sp>
        <p:nvSpPr>
          <p:cNvPr id="2" name="Rectángulo 1"/>
          <p:cNvSpPr/>
          <p:nvPr/>
        </p:nvSpPr>
        <p:spPr>
          <a:xfrm>
            <a:off x="1532856" y="739025"/>
            <a:ext cx="432048" cy="56018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5" name="7 CuadroTexto"/>
          <p:cNvSpPr txBox="1"/>
          <p:nvPr/>
        </p:nvSpPr>
        <p:spPr>
          <a:xfrm>
            <a:off x="6715319" y="6592535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prstClr val="white">
                  <a:lumMod val="6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6 CuadroTexto"/>
          <p:cNvSpPr txBox="1"/>
          <p:nvPr/>
        </p:nvSpPr>
        <p:spPr>
          <a:xfrm>
            <a:off x="136708" y="228507"/>
            <a:ext cx="660758" cy="369332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>
            <a:defPPr>
              <a:defRPr lang="es-V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VE" dirty="0" smtClean="0">
                <a:solidFill>
                  <a:prstClr val="white"/>
                </a:solidFill>
                <a:latin typeface="Comic Sans MS" pitchFamily="66" charset="0"/>
              </a:rPr>
              <a:t>II</a:t>
            </a:r>
            <a:r>
              <a:rPr lang="es-VE" sz="1600" dirty="0" smtClean="0">
                <a:solidFill>
                  <a:prstClr val="white"/>
                </a:solidFill>
                <a:latin typeface="Comic Sans MS" pitchFamily="66" charset="0"/>
              </a:rPr>
              <a:t>B1</a:t>
            </a:r>
            <a:endParaRPr lang="es-VE" sz="16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8" name="4 CuadroTexto"/>
          <p:cNvSpPr txBox="1"/>
          <p:nvPr/>
        </p:nvSpPr>
        <p:spPr>
          <a:xfrm>
            <a:off x="157758" y="631357"/>
            <a:ext cx="957858" cy="64633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VE" sz="1200" dirty="0" smtClean="0">
                <a:latin typeface="Comic Sans MS" pitchFamily="66" charset="0"/>
              </a:rPr>
              <a:t>Microbiota y </a:t>
            </a:r>
            <a:r>
              <a:rPr lang="es-VE" sz="1200" b="1" dirty="0" err="1" smtClean="0">
                <a:latin typeface="Comic Sans MS" pitchFamily="66" charset="0"/>
              </a:rPr>
              <a:t>Enf</a:t>
            </a:r>
            <a:r>
              <a:rPr lang="es-VE" sz="1200" b="1" dirty="0" smtClean="0">
                <a:latin typeface="Comic Sans MS" pitchFamily="66" charset="0"/>
              </a:rPr>
              <a:t>. Local GI </a:t>
            </a:r>
          </a:p>
        </p:txBody>
      </p:sp>
      <p:sp>
        <p:nvSpPr>
          <p:cNvPr id="3" name="Rectángulo 2"/>
          <p:cNvSpPr/>
          <p:nvPr/>
        </p:nvSpPr>
        <p:spPr>
          <a:xfrm>
            <a:off x="2122395" y="2189116"/>
            <a:ext cx="4992072" cy="46166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none">
            <a:spAutoFit/>
          </a:bodyPr>
          <a:lstStyle/>
          <a:p>
            <a:pPr algn="ctr"/>
            <a:r>
              <a:rPr lang="es-VE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Dieta-Disbiosis Intestinal-Cáncer</a:t>
            </a:r>
            <a:endParaRPr lang="es-VE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2626740" y="2888514"/>
            <a:ext cx="4007828" cy="64633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algn="ctr"/>
            <a:r>
              <a:rPr lang="es-VE" b="1" dirty="0" smtClean="0">
                <a:latin typeface="Comic Sans MS" pitchFamily="66" charset="0"/>
              </a:rPr>
              <a:t>Origen: c. epiteliales intestinales </a:t>
            </a:r>
          </a:p>
          <a:p>
            <a:pPr algn="ctr"/>
            <a:r>
              <a:rPr lang="es-VE" b="1" dirty="0" smtClean="0">
                <a:latin typeface="Comic Sans MS" pitchFamily="66" charset="0"/>
              </a:rPr>
              <a:t>colon recto</a:t>
            </a:r>
            <a:endParaRPr lang="es-VE" b="1" dirty="0">
              <a:latin typeface="Comic Sans MS" pitchFamily="66" charset="0"/>
            </a:endParaRPr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85" r="8341"/>
          <a:stretch/>
        </p:blipFill>
        <p:spPr>
          <a:xfrm>
            <a:off x="2915816" y="3772578"/>
            <a:ext cx="3312368" cy="24615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8031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lum bright="-14000" contrast="27000"/>
          </a:blip>
          <a:stretch>
            <a:fillRect/>
          </a:stretch>
        </p:blipFill>
        <p:spPr>
          <a:xfrm>
            <a:off x="1370699" y="762457"/>
            <a:ext cx="6362594" cy="5127064"/>
          </a:xfrm>
          <a:prstGeom prst="rect">
            <a:avLst/>
          </a:prstGeom>
        </p:spPr>
      </p:pic>
      <p:sp>
        <p:nvSpPr>
          <p:cNvPr id="5" name="7 CuadroTexto"/>
          <p:cNvSpPr txBox="1"/>
          <p:nvPr/>
        </p:nvSpPr>
        <p:spPr>
          <a:xfrm>
            <a:off x="6715319" y="6592535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prstClr val="white">
                  <a:lumMod val="6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467087" y="6054659"/>
            <a:ext cx="7290141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VE" sz="10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E. </a:t>
            </a:r>
            <a:r>
              <a:rPr lang="es-VE" sz="105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Nistal</a:t>
            </a:r>
            <a:r>
              <a:rPr lang="es-VE" sz="10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0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s-VE" sz="10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N. Fernández-Fernández </a:t>
            </a:r>
            <a:r>
              <a:rPr lang="es-VE" sz="10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s-VE" sz="10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S. Vivas1, JL. </a:t>
            </a:r>
            <a:r>
              <a:rPr lang="es-VE" sz="105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Olcoz</a:t>
            </a:r>
            <a:r>
              <a:rPr lang="es-VE" sz="10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 </a:t>
            </a:r>
            <a:r>
              <a:rPr lang="es-VE" sz="105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Factors</a:t>
            </a:r>
            <a:r>
              <a:rPr lang="es-VE" sz="105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05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determining</a:t>
            </a:r>
            <a:r>
              <a:rPr lang="es-VE" sz="105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05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colorectal</a:t>
            </a:r>
            <a:endParaRPr lang="es-VE" sz="105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s-VE" sz="105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cancer</a:t>
            </a:r>
            <a:r>
              <a:rPr lang="es-VE" sz="105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s-VE" sz="105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es-VE" sz="105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role of </a:t>
            </a:r>
            <a:r>
              <a:rPr lang="es-VE" sz="105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es-VE" sz="105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05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intestinal Microbiota</a:t>
            </a:r>
            <a:r>
              <a:rPr lang="es-VE" sz="10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s-VE" sz="105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Frontiers</a:t>
            </a:r>
            <a:r>
              <a:rPr lang="es-VE" sz="10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in </a:t>
            </a:r>
            <a:r>
              <a:rPr lang="es-VE" sz="10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es-VE" sz="105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ncology</a:t>
            </a:r>
            <a:r>
              <a:rPr lang="es-VE" sz="10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0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October </a:t>
            </a:r>
            <a:r>
              <a:rPr lang="en-US" sz="10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2015 </a:t>
            </a:r>
            <a:r>
              <a:rPr lang="en-US" sz="10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;5: </a:t>
            </a:r>
            <a:r>
              <a:rPr lang="en-US" sz="105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articulo</a:t>
            </a:r>
            <a:r>
              <a:rPr lang="en-US" sz="10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220 </a:t>
            </a:r>
            <a:r>
              <a:rPr lang="en-US" sz="105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doi</a:t>
            </a:r>
            <a:r>
              <a:rPr lang="en-US" sz="10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10.3389/fonc.2015.00220 </a:t>
            </a:r>
            <a:endParaRPr lang="es-VE" sz="10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5179041" y="597319"/>
            <a:ext cx="3248005" cy="70788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es-VE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Factores en el desarrollo </a:t>
            </a:r>
          </a:p>
          <a:p>
            <a:pPr algn="ctr"/>
            <a:r>
              <a:rPr lang="es-VE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del Cáncer </a:t>
            </a:r>
            <a:r>
              <a:rPr lang="es-VE" sz="2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Colorectal</a:t>
            </a:r>
            <a:endParaRPr lang="es-VE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8" name="6 CuadroTexto"/>
          <p:cNvSpPr txBox="1"/>
          <p:nvPr/>
        </p:nvSpPr>
        <p:spPr>
          <a:xfrm>
            <a:off x="136708" y="228507"/>
            <a:ext cx="660758" cy="369332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>
            <a:defPPr>
              <a:defRPr lang="es-V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VE" dirty="0" smtClean="0">
                <a:solidFill>
                  <a:prstClr val="white"/>
                </a:solidFill>
                <a:latin typeface="Comic Sans MS" pitchFamily="66" charset="0"/>
              </a:rPr>
              <a:t>II</a:t>
            </a:r>
            <a:r>
              <a:rPr lang="es-VE" sz="1600" dirty="0" smtClean="0">
                <a:solidFill>
                  <a:prstClr val="white"/>
                </a:solidFill>
                <a:latin typeface="Comic Sans MS" pitchFamily="66" charset="0"/>
              </a:rPr>
              <a:t>B1</a:t>
            </a:r>
            <a:endParaRPr lang="es-VE" sz="16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9" name="4 CuadroTexto"/>
          <p:cNvSpPr txBox="1"/>
          <p:nvPr/>
        </p:nvSpPr>
        <p:spPr>
          <a:xfrm>
            <a:off x="157758" y="631357"/>
            <a:ext cx="957858" cy="101566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VE" sz="1200" dirty="0" smtClean="0">
                <a:latin typeface="Comic Sans MS" pitchFamily="66" charset="0"/>
              </a:rPr>
              <a:t>Microbiota y </a:t>
            </a:r>
            <a:r>
              <a:rPr lang="es-VE" sz="1200" b="1" dirty="0" err="1" smtClean="0">
                <a:latin typeface="Comic Sans MS" pitchFamily="66" charset="0"/>
              </a:rPr>
              <a:t>Enf</a:t>
            </a:r>
            <a:r>
              <a:rPr lang="es-VE" sz="1200" b="1" dirty="0" smtClean="0">
                <a:latin typeface="Comic Sans MS" pitchFamily="66" charset="0"/>
              </a:rPr>
              <a:t>. Local GI</a:t>
            </a:r>
          </a:p>
          <a:p>
            <a:pPr algn="ctr"/>
            <a:r>
              <a:rPr lang="es-VE" sz="1200" b="1" dirty="0" err="1" smtClean="0">
                <a:latin typeface="Comic Sans MS" pitchFamily="66" charset="0"/>
              </a:rPr>
              <a:t>Cancer</a:t>
            </a:r>
            <a:r>
              <a:rPr lang="es-VE" sz="1200" b="1" dirty="0" smtClean="0">
                <a:latin typeface="Comic Sans MS" pitchFamily="66" charset="0"/>
              </a:rPr>
              <a:t> CRC </a:t>
            </a:r>
          </a:p>
        </p:txBody>
      </p:sp>
      <p:sp>
        <p:nvSpPr>
          <p:cNvPr id="2" name="Elipse 1"/>
          <p:cNvSpPr/>
          <p:nvPr/>
        </p:nvSpPr>
        <p:spPr>
          <a:xfrm>
            <a:off x="4165869" y="2744800"/>
            <a:ext cx="2016224" cy="1800200"/>
          </a:xfrm>
          <a:prstGeom prst="ellipse">
            <a:avLst/>
          </a:prstGeom>
          <a:noFill/>
          <a:ln w="28575"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24408699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7 CuadroTexto"/>
          <p:cNvSpPr txBox="1"/>
          <p:nvPr/>
        </p:nvSpPr>
        <p:spPr>
          <a:xfrm>
            <a:off x="6715319" y="6592535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prstClr val="white">
                  <a:lumMod val="6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6 CuadroTexto"/>
          <p:cNvSpPr txBox="1"/>
          <p:nvPr/>
        </p:nvSpPr>
        <p:spPr>
          <a:xfrm>
            <a:off x="136708" y="228507"/>
            <a:ext cx="660758" cy="369332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>
            <a:defPPr>
              <a:defRPr lang="es-V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VE" dirty="0" smtClean="0">
                <a:solidFill>
                  <a:prstClr val="white"/>
                </a:solidFill>
                <a:latin typeface="Comic Sans MS" pitchFamily="66" charset="0"/>
              </a:rPr>
              <a:t>II</a:t>
            </a:r>
            <a:r>
              <a:rPr lang="es-VE" sz="1600" dirty="0" smtClean="0">
                <a:solidFill>
                  <a:prstClr val="white"/>
                </a:solidFill>
                <a:latin typeface="Comic Sans MS" pitchFamily="66" charset="0"/>
              </a:rPr>
              <a:t>B1</a:t>
            </a:r>
            <a:endParaRPr lang="es-VE" sz="16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6" name="4 CuadroTexto"/>
          <p:cNvSpPr txBox="1"/>
          <p:nvPr/>
        </p:nvSpPr>
        <p:spPr>
          <a:xfrm>
            <a:off x="157758" y="631357"/>
            <a:ext cx="957858" cy="101566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VE" sz="1200" dirty="0" smtClean="0">
                <a:latin typeface="Comic Sans MS" pitchFamily="66" charset="0"/>
              </a:rPr>
              <a:t>Microbiota y </a:t>
            </a:r>
            <a:r>
              <a:rPr lang="es-VE" sz="1200" b="1" dirty="0" err="1" smtClean="0">
                <a:latin typeface="Comic Sans MS" pitchFamily="66" charset="0"/>
              </a:rPr>
              <a:t>Enf</a:t>
            </a:r>
            <a:r>
              <a:rPr lang="es-VE" sz="1200" b="1" dirty="0" smtClean="0">
                <a:latin typeface="Comic Sans MS" pitchFamily="66" charset="0"/>
              </a:rPr>
              <a:t>. Local GI</a:t>
            </a:r>
          </a:p>
          <a:p>
            <a:pPr algn="ctr"/>
            <a:r>
              <a:rPr lang="es-VE" sz="1200" b="1" dirty="0" err="1" smtClean="0">
                <a:latin typeface="Comic Sans MS" pitchFamily="66" charset="0"/>
              </a:rPr>
              <a:t>Cancer</a:t>
            </a:r>
            <a:r>
              <a:rPr lang="es-VE" sz="1200" b="1" dirty="0" smtClean="0">
                <a:latin typeface="Comic Sans MS" pitchFamily="66" charset="0"/>
              </a:rPr>
              <a:t> CRC </a:t>
            </a: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0981" y="1576210"/>
            <a:ext cx="6480720" cy="4179928"/>
          </a:xfrm>
          <a:prstGeom prst="rect">
            <a:avLst/>
          </a:prstGeom>
        </p:spPr>
      </p:pic>
      <p:sp>
        <p:nvSpPr>
          <p:cNvPr id="8" name="Rectángulo 7"/>
          <p:cNvSpPr/>
          <p:nvPr/>
        </p:nvSpPr>
        <p:spPr>
          <a:xfrm>
            <a:off x="2036319" y="5959525"/>
            <a:ext cx="5060843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VE" sz="10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E. </a:t>
            </a:r>
            <a:r>
              <a:rPr lang="es-VE" sz="105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Nistal</a:t>
            </a:r>
            <a:r>
              <a:rPr lang="es-VE" sz="10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0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s-VE" sz="10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N. Fernández-Fernández </a:t>
            </a:r>
            <a:r>
              <a:rPr lang="es-VE" sz="10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s-VE" sz="10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S. Vivas1, JL. </a:t>
            </a:r>
            <a:r>
              <a:rPr lang="es-VE" sz="105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Olcoz</a:t>
            </a:r>
            <a:r>
              <a:rPr lang="es-VE" sz="10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 </a:t>
            </a:r>
            <a:r>
              <a:rPr lang="es-VE" sz="105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Factors</a:t>
            </a:r>
            <a:r>
              <a:rPr lang="es-VE" sz="105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05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determining</a:t>
            </a:r>
            <a:r>
              <a:rPr lang="es-VE" sz="105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05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colorectal</a:t>
            </a:r>
            <a:r>
              <a:rPr lang="es-VE" sz="105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05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cancer</a:t>
            </a:r>
            <a:r>
              <a:rPr lang="es-VE" sz="105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s-VE" sz="105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es-VE" sz="105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role of </a:t>
            </a:r>
            <a:r>
              <a:rPr lang="es-VE" sz="105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es-VE" sz="105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05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intestinal Microbiota</a:t>
            </a:r>
            <a:r>
              <a:rPr lang="es-VE" sz="10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s-VE" sz="105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Frontiers</a:t>
            </a:r>
            <a:r>
              <a:rPr lang="es-VE" sz="10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in </a:t>
            </a:r>
            <a:r>
              <a:rPr lang="es-VE" sz="10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es-VE" sz="105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ncology</a:t>
            </a:r>
            <a:r>
              <a:rPr lang="es-VE" sz="10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0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2015 ;5: 220</a:t>
            </a:r>
            <a:endParaRPr lang="es-VE" sz="10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Rectángulo 9"/>
          <p:cNvSpPr/>
          <p:nvPr/>
        </p:nvSpPr>
        <p:spPr>
          <a:xfrm>
            <a:off x="2267743" y="328014"/>
            <a:ext cx="5291665" cy="101566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rgbClr val="0000FF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2000" dirty="0" err="1" smtClean="0">
                <a:latin typeface="Comic Sans MS" panose="030F0702030302020204" pitchFamily="66" charset="0"/>
              </a:rPr>
              <a:t>Mecanismos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posiblemente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implicados</a:t>
            </a:r>
            <a:r>
              <a:rPr lang="en-US" sz="2000" dirty="0" smtClean="0">
                <a:latin typeface="Comic Sans MS" panose="030F0702030302020204" pitchFamily="66" charset="0"/>
              </a:rPr>
              <a:t> en </a:t>
            </a:r>
            <a:r>
              <a:rPr lang="en-US" sz="2000" dirty="0" err="1" smtClean="0">
                <a:latin typeface="Comic Sans MS" panose="030F0702030302020204" pitchFamily="66" charset="0"/>
              </a:rPr>
              <a:t>promoción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microbiana</a:t>
            </a:r>
            <a:r>
              <a:rPr lang="en-US" sz="2000" dirty="0" smtClean="0">
                <a:latin typeface="Comic Sans MS" panose="030F0702030302020204" pitchFamily="66" charset="0"/>
              </a:rPr>
              <a:t> del CRC y el </a:t>
            </a:r>
            <a:r>
              <a:rPr lang="en-US" sz="2000" dirty="0" err="1" smtClean="0">
                <a:latin typeface="Comic Sans MS" panose="030F0702030302020204" pitchFamily="66" charset="0"/>
              </a:rPr>
              <a:t>modelo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dinámico</a:t>
            </a:r>
            <a:r>
              <a:rPr lang="en-US" sz="2000" dirty="0" smtClean="0">
                <a:latin typeface="Comic Sans MS" panose="030F0702030302020204" pitchFamily="66" charset="0"/>
              </a:rPr>
              <a:t> “</a:t>
            </a:r>
            <a:r>
              <a:rPr lang="en-US" sz="2000" dirty="0" err="1" smtClean="0">
                <a:latin typeface="Comic Sans MS" panose="030F0702030302020204" pitchFamily="66" charset="0"/>
              </a:rPr>
              <a:t>pasajero</a:t>
            </a:r>
            <a:r>
              <a:rPr lang="en-US" sz="2000" dirty="0" smtClean="0">
                <a:latin typeface="Comic Sans MS" panose="030F0702030302020204" pitchFamily="66" charset="0"/>
              </a:rPr>
              <a:t>-conductor </a:t>
            </a:r>
            <a:r>
              <a:rPr lang="en-US" sz="2000" dirty="0" err="1" smtClean="0">
                <a:latin typeface="Comic Sans MS" panose="030F0702030302020204" pitchFamily="66" charset="0"/>
              </a:rPr>
              <a:t>bacteriano</a:t>
            </a:r>
            <a:r>
              <a:rPr lang="en-US" sz="2000" dirty="0" smtClean="0">
                <a:latin typeface="Comic Sans MS" panose="030F0702030302020204" pitchFamily="66" charset="0"/>
              </a:rPr>
              <a:t>” </a:t>
            </a:r>
            <a:endParaRPr lang="es-VE" sz="2000" dirty="0">
              <a:latin typeface="Comic Sans MS" panose="030F0702030302020204" pitchFamily="66" charset="0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2267744" y="1534304"/>
            <a:ext cx="1080120" cy="23027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1" name="Rectángulo 10"/>
          <p:cNvSpPr/>
          <p:nvPr/>
        </p:nvSpPr>
        <p:spPr>
          <a:xfrm>
            <a:off x="3509213" y="1489192"/>
            <a:ext cx="1095390" cy="27538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2" name="Rectángulo 11"/>
          <p:cNvSpPr/>
          <p:nvPr/>
        </p:nvSpPr>
        <p:spPr>
          <a:xfrm>
            <a:off x="5069254" y="1534304"/>
            <a:ext cx="1928946" cy="3105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" name="CuadroTexto 1"/>
          <p:cNvSpPr txBox="1"/>
          <p:nvPr/>
        </p:nvSpPr>
        <p:spPr>
          <a:xfrm>
            <a:off x="4777203" y="1390314"/>
            <a:ext cx="28584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200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Bacterias “conductoras” desplazadas </a:t>
            </a:r>
          </a:p>
          <a:p>
            <a:pPr algn="ctr"/>
            <a:r>
              <a:rPr lang="es-VE" sz="1200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por bacterias “pasajeras”</a:t>
            </a:r>
            <a:endParaRPr lang="es-VE" sz="1200" dirty="0">
              <a:latin typeface="Comic Sans MS" panose="030F0702030302020204" pitchFamily="66" charset="0"/>
              <a:cs typeface="Times New Roman" panose="02020603050405020304" pitchFamily="18" charset="0"/>
            </a:endParaRPr>
          </a:p>
        </p:txBody>
      </p:sp>
      <p:sp>
        <p:nvSpPr>
          <p:cNvPr id="13" name="CuadroTexto 12"/>
          <p:cNvSpPr txBox="1"/>
          <p:nvPr/>
        </p:nvSpPr>
        <p:spPr>
          <a:xfrm>
            <a:off x="1674681" y="1546488"/>
            <a:ext cx="175721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Bacteria “conductora”</a:t>
            </a:r>
            <a:endParaRPr lang="es-VE" sz="1200" dirty="0">
              <a:latin typeface="Comic Sans MS" panose="030F0702030302020204" pitchFamily="66" charset="0"/>
              <a:cs typeface="Times New Roman" panose="02020603050405020304" pitchFamily="18" charset="0"/>
            </a:endParaRPr>
          </a:p>
        </p:txBody>
      </p:sp>
      <p:sp>
        <p:nvSpPr>
          <p:cNvPr id="14" name="CuadroTexto 13"/>
          <p:cNvSpPr txBox="1"/>
          <p:nvPr/>
        </p:nvSpPr>
        <p:spPr>
          <a:xfrm>
            <a:off x="3278282" y="1526034"/>
            <a:ext cx="15792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Bacteria “pasajera”</a:t>
            </a:r>
            <a:endParaRPr lang="es-VE" sz="1200" dirty="0">
              <a:latin typeface="Comic Sans MS" panose="030F0702030302020204" pitchFamily="66" charset="0"/>
              <a:cs typeface="Times New Roman" panose="02020603050405020304" pitchFamily="18" charset="0"/>
            </a:endParaRPr>
          </a:p>
        </p:txBody>
      </p:sp>
      <p:sp>
        <p:nvSpPr>
          <p:cNvPr id="9" name="Rectángulo 8"/>
          <p:cNvSpPr/>
          <p:nvPr/>
        </p:nvSpPr>
        <p:spPr>
          <a:xfrm>
            <a:off x="3923928" y="2139935"/>
            <a:ext cx="1016779" cy="1588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5" name="CuadroTexto 14"/>
          <p:cNvSpPr txBox="1"/>
          <p:nvPr/>
        </p:nvSpPr>
        <p:spPr>
          <a:xfrm>
            <a:off x="3902464" y="2060848"/>
            <a:ext cx="11015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b="1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Microbiota</a:t>
            </a:r>
            <a:endParaRPr lang="es-VE" sz="1400" b="1" dirty="0">
              <a:latin typeface="Comic Sans MS" panose="030F0702030302020204" pitchFamily="66" charset="0"/>
              <a:cs typeface="Times New Roman" panose="02020603050405020304" pitchFamily="18" charset="0"/>
            </a:endParaRPr>
          </a:p>
        </p:txBody>
      </p:sp>
      <p:sp>
        <p:nvSpPr>
          <p:cNvPr id="16" name="Rectángulo 15"/>
          <p:cNvSpPr/>
          <p:nvPr/>
        </p:nvSpPr>
        <p:spPr>
          <a:xfrm>
            <a:off x="2267744" y="2298751"/>
            <a:ext cx="648072" cy="19414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7" name="CuadroTexto 16"/>
          <p:cNvSpPr txBox="1"/>
          <p:nvPr/>
        </p:nvSpPr>
        <p:spPr>
          <a:xfrm>
            <a:off x="2247461" y="2257127"/>
            <a:ext cx="92845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b="1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Disbiosis</a:t>
            </a:r>
            <a:endParaRPr lang="es-VE" sz="1400" b="1" dirty="0">
              <a:latin typeface="Comic Sans MS" panose="030F0702030302020204" pitchFamily="66" charset="0"/>
              <a:cs typeface="Times New Roman" panose="02020603050405020304" pitchFamily="18" charset="0"/>
            </a:endParaRPr>
          </a:p>
        </p:txBody>
      </p:sp>
      <p:sp>
        <p:nvSpPr>
          <p:cNvPr id="18" name="Rectángulo 17"/>
          <p:cNvSpPr/>
          <p:nvPr/>
        </p:nvSpPr>
        <p:spPr>
          <a:xfrm>
            <a:off x="1393652" y="2492896"/>
            <a:ext cx="658068" cy="504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9" name="CuadroTexto 18"/>
          <p:cNvSpPr txBox="1"/>
          <p:nvPr/>
        </p:nvSpPr>
        <p:spPr>
          <a:xfrm>
            <a:off x="860616" y="2646590"/>
            <a:ext cx="12314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Permeabilidad </a:t>
            </a:r>
          </a:p>
          <a:p>
            <a:r>
              <a:rPr lang="es-VE" sz="1200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aumentada</a:t>
            </a:r>
            <a:endParaRPr lang="es-VE" sz="1200" dirty="0">
              <a:latin typeface="Comic Sans MS" panose="030F0702030302020204" pitchFamily="66" charset="0"/>
              <a:cs typeface="Times New Roman" panose="02020603050405020304" pitchFamily="18" charset="0"/>
            </a:endParaRPr>
          </a:p>
        </p:txBody>
      </p:sp>
      <p:sp>
        <p:nvSpPr>
          <p:cNvPr id="20" name="Rectángulo 19"/>
          <p:cNvSpPr/>
          <p:nvPr/>
        </p:nvSpPr>
        <p:spPr>
          <a:xfrm>
            <a:off x="1644076" y="3348275"/>
            <a:ext cx="815287" cy="28832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1" name="CuadroTexto 20"/>
          <p:cNvSpPr txBox="1"/>
          <p:nvPr/>
        </p:nvSpPr>
        <p:spPr>
          <a:xfrm>
            <a:off x="1393652" y="3229485"/>
            <a:ext cx="11240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err="1" smtClean="0">
                <a:latin typeface="Comic Sans MS" panose="030F0702030302020204" pitchFamily="66" charset="0"/>
                <a:cs typeface="Times New Roman" panose="02020603050405020304" pitchFamily="18" charset="0"/>
              </a:rPr>
              <a:t>Traslocación</a:t>
            </a:r>
            <a:r>
              <a:rPr lang="es-VE" sz="1200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 </a:t>
            </a:r>
          </a:p>
          <a:p>
            <a:r>
              <a:rPr lang="es-VE" sz="1200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bacteriana</a:t>
            </a:r>
            <a:endParaRPr lang="es-VE" sz="1200" dirty="0">
              <a:latin typeface="Comic Sans MS" panose="030F0702030302020204" pitchFamily="66" charset="0"/>
              <a:cs typeface="Times New Roman" panose="02020603050405020304" pitchFamily="18" charset="0"/>
            </a:endParaRPr>
          </a:p>
        </p:txBody>
      </p:sp>
      <p:sp>
        <p:nvSpPr>
          <p:cNvPr id="25" name="Rectángulo 24"/>
          <p:cNvSpPr/>
          <p:nvPr/>
        </p:nvSpPr>
        <p:spPr>
          <a:xfrm>
            <a:off x="2267744" y="3828488"/>
            <a:ext cx="802378" cy="161151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2" name="CuadroTexto 21"/>
          <p:cNvSpPr txBox="1"/>
          <p:nvPr/>
        </p:nvSpPr>
        <p:spPr>
          <a:xfrm>
            <a:off x="2176650" y="3791459"/>
            <a:ext cx="9845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Macrófago</a:t>
            </a:r>
            <a:endParaRPr lang="es-VE" sz="1200" dirty="0">
              <a:latin typeface="Comic Sans MS" panose="030F0702030302020204" pitchFamily="66" charset="0"/>
              <a:cs typeface="Times New Roman" panose="02020603050405020304" pitchFamily="18" charset="0"/>
            </a:endParaRPr>
          </a:p>
        </p:txBody>
      </p:sp>
      <p:sp>
        <p:nvSpPr>
          <p:cNvPr id="26" name="Rectángulo 25"/>
          <p:cNvSpPr/>
          <p:nvPr/>
        </p:nvSpPr>
        <p:spPr>
          <a:xfrm flipV="1">
            <a:off x="2417721" y="4234112"/>
            <a:ext cx="426087" cy="17642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3" name="CuadroTexto 22"/>
          <p:cNvSpPr txBox="1"/>
          <p:nvPr/>
        </p:nvSpPr>
        <p:spPr>
          <a:xfrm>
            <a:off x="2411760" y="4160113"/>
            <a:ext cx="3722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b="1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CK</a:t>
            </a:r>
            <a:endParaRPr lang="es-VE" sz="1200" b="1" dirty="0">
              <a:latin typeface="Comic Sans MS" panose="030F0702030302020204" pitchFamily="66" charset="0"/>
              <a:cs typeface="Times New Roman" panose="02020603050405020304" pitchFamily="18" charset="0"/>
            </a:endParaRPr>
          </a:p>
        </p:txBody>
      </p:sp>
      <p:sp>
        <p:nvSpPr>
          <p:cNvPr id="36" name="Rectángulo 35"/>
          <p:cNvSpPr/>
          <p:nvPr/>
        </p:nvSpPr>
        <p:spPr>
          <a:xfrm>
            <a:off x="3347864" y="3273144"/>
            <a:ext cx="709044" cy="48236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37" name="Rectángulo 36"/>
          <p:cNvSpPr/>
          <p:nvPr/>
        </p:nvSpPr>
        <p:spPr>
          <a:xfrm>
            <a:off x="4490433" y="3270995"/>
            <a:ext cx="657631" cy="48236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30" name="CuadroTexto 29"/>
          <p:cNvSpPr txBox="1"/>
          <p:nvPr/>
        </p:nvSpPr>
        <p:spPr>
          <a:xfrm>
            <a:off x="3275115" y="3303329"/>
            <a:ext cx="792088" cy="43088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s-VE" sz="1100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Ac. biliar </a:t>
            </a:r>
          </a:p>
          <a:p>
            <a:r>
              <a:rPr lang="es-VE" sz="1100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primario</a:t>
            </a:r>
            <a:endParaRPr lang="es-VE" sz="1100" dirty="0">
              <a:latin typeface="Comic Sans MS" panose="030F0702030302020204" pitchFamily="66" charset="0"/>
              <a:cs typeface="Times New Roman" panose="02020603050405020304" pitchFamily="18" charset="0"/>
            </a:endParaRPr>
          </a:p>
        </p:txBody>
      </p:sp>
      <p:sp>
        <p:nvSpPr>
          <p:cNvPr id="32" name="CuadroTexto 31"/>
          <p:cNvSpPr txBox="1"/>
          <p:nvPr/>
        </p:nvSpPr>
        <p:spPr>
          <a:xfrm>
            <a:off x="4325565" y="3297350"/>
            <a:ext cx="886781" cy="43088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sz="1100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Ac. biliar </a:t>
            </a:r>
          </a:p>
          <a:p>
            <a:r>
              <a:rPr lang="es-VE" sz="1100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secundario</a:t>
            </a:r>
            <a:endParaRPr lang="es-VE" sz="1100" dirty="0">
              <a:latin typeface="Comic Sans MS" panose="030F0702030302020204" pitchFamily="66" charset="0"/>
              <a:cs typeface="Times New Roman" panose="02020603050405020304" pitchFamily="18" charset="0"/>
            </a:endParaRPr>
          </a:p>
        </p:txBody>
      </p:sp>
      <p:sp>
        <p:nvSpPr>
          <p:cNvPr id="38" name="Rectángulo 37"/>
          <p:cNvSpPr/>
          <p:nvPr/>
        </p:nvSpPr>
        <p:spPr>
          <a:xfrm>
            <a:off x="5137460" y="3284210"/>
            <a:ext cx="760501" cy="4727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33" name="CuadroTexto 32"/>
          <p:cNvSpPr txBox="1"/>
          <p:nvPr/>
        </p:nvSpPr>
        <p:spPr>
          <a:xfrm>
            <a:off x="5193885" y="3312123"/>
            <a:ext cx="692817" cy="40011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s-VE" sz="1000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Péptidos</a:t>
            </a:r>
          </a:p>
          <a:p>
            <a:pPr algn="ctr"/>
            <a:r>
              <a:rPr lang="es-VE" sz="1000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/</a:t>
            </a:r>
            <a:r>
              <a:rPr lang="es-VE" sz="1000" dirty="0" err="1" smtClean="0">
                <a:latin typeface="Comic Sans MS" panose="030F0702030302020204" pitchFamily="66" charset="0"/>
                <a:cs typeface="Times New Roman" panose="02020603050405020304" pitchFamily="18" charset="0"/>
              </a:rPr>
              <a:t>aa</a:t>
            </a:r>
            <a:endParaRPr lang="es-VE" sz="1000" dirty="0" smtClean="0">
              <a:latin typeface="Comic Sans MS" panose="030F0702030302020204" pitchFamily="66" charset="0"/>
              <a:cs typeface="Times New Roman" panose="02020603050405020304" pitchFamily="18" charset="0"/>
            </a:endParaRPr>
          </a:p>
        </p:txBody>
      </p:sp>
      <p:sp>
        <p:nvSpPr>
          <p:cNvPr id="40" name="Rectángulo 39"/>
          <p:cNvSpPr/>
          <p:nvPr/>
        </p:nvSpPr>
        <p:spPr>
          <a:xfrm>
            <a:off x="6572317" y="3405682"/>
            <a:ext cx="820862" cy="28546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39" name="Elipse 38"/>
          <p:cNvSpPr/>
          <p:nvPr/>
        </p:nvSpPr>
        <p:spPr>
          <a:xfrm>
            <a:off x="6033511" y="3356579"/>
            <a:ext cx="511261" cy="28832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34" name="CuadroTexto 33"/>
          <p:cNvSpPr txBox="1"/>
          <p:nvPr/>
        </p:nvSpPr>
        <p:spPr>
          <a:xfrm>
            <a:off x="6115958" y="3339116"/>
            <a:ext cx="473206" cy="27699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sz="1200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H</a:t>
            </a:r>
            <a:r>
              <a:rPr lang="es-VE" sz="1200" baseline="-25000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2</a:t>
            </a:r>
            <a:r>
              <a:rPr lang="es-VE" sz="1200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S</a:t>
            </a:r>
            <a:endParaRPr lang="es-VE" sz="1200" dirty="0">
              <a:latin typeface="Comic Sans MS" panose="030F0702030302020204" pitchFamily="66" charset="0"/>
              <a:cs typeface="Times New Roman" panose="02020603050405020304" pitchFamily="18" charset="0"/>
            </a:endParaRPr>
          </a:p>
        </p:txBody>
      </p:sp>
      <p:sp>
        <p:nvSpPr>
          <p:cNvPr id="35" name="CuadroTexto 34"/>
          <p:cNvSpPr txBox="1"/>
          <p:nvPr/>
        </p:nvSpPr>
        <p:spPr>
          <a:xfrm>
            <a:off x="6627219" y="3410627"/>
            <a:ext cx="979755" cy="27699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sz="1200" dirty="0" err="1" smtClean="0">
                <a:latin typeface="Comic Sans MS" panose="030F0702030302020204" pitchFamily="66" charset="0"/>
                <a:cs typeface="Times New Roman" panose="02020603050405020304" pitchFamily="18" charset="0"/>
              </a:rPr>
              <a:t>Genotoxina</a:t>
            </a:r>
            <a:endParaRPr lang="es-VE" sz="1200" dirty="0">
              <a:latin typeface="Comic Sans MS" panose="030F0702030302020204" pitchFamily="66" charset="0"/>
              <a:cs typeface="Times New Roman" panose="02020603050405020304" pitchFamily="18" charset="0"/>
            </a:endParaRPr>
          </a:p>
        </p:txBody>
      </p:sp>
      <p:sp>
        <p:nvSpPr>
          <p:cNvPr id="41" name="Rectángulo 40"/>
          <p:cNvSpPr/>
          <p:nvPr/>
        </p:nvSpPr>
        <p:spPr>
          <a:xfrm>
            <a:off x="1554964" y="5373216"/>
            <a:ext cx="2241319" cy="38292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4" name="CuadroTexto 23"/>
          <p:cNvSpPr txBox="1"/>
          <p:nvPr/>
        </p:nvSpPr>
        <p:spPr>
          <a:xfrm>
            <a:off x="1682609" y="5456257"/>
            <a:ext cx="2315057" cy="27699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cs typeface="Times New Roman" panose="02020603050405020304" pitchFamily="18" charset="0"/>
              </a:rPr>
              <a:t>Proliferación celular epitelial</a:t>
            </a:r>
            <a:endParaRPr lang="es-VE" sz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  <a:cs typeface="Times New Roman" panose="02020603050405020304" pitchFamily="18" charset="0"/>
            </a:endParaRPr>
          </a:p>
        </p:txBody>
      </p:sp>
      <p:sp>
        <p:nvSpPr>
          <p:cNvPr id="42" name="Rectángulo 41"/>
          <p:cNvSpPr/>
          <p:nvPr/>
        </p:nvSpPr>
        <p:spPr>
          <a:xfrm>
            <a:off x="4730924" y="5406629"/>
            <a:ext cx="998991" cy="2837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8" name="CuadroTexto 27"/>
          <p:cNvSpPr txBox="1"/>
          <p:nvPr/>
        </p:nvSpPr>
        <p:spPr>
          <a:xfrm>
            <a:off x="4730923" y="5456257"/>
            <a:ext cx="998991" cy="27699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cs typeface="Times New Roman" panose="02020603050405020304" pitchFamily="18" charset="0"/>
              </a:rPr>
              <a:t>ADENOMA</a:t>
            </a:r>
            <a:endParaRPr lang="es-VE" sz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  <a:cs typeface="Times New Roman" panose="02020603050405020304" pitchFamily="18" charset="0"/>
            </a:endParaRPr>
          </a:p>
        </p:txBody>
      </p:sp>
      <p:sp>
        <p:nvSpPr>
          <p:cNvPr id="43" name="Rectángulo 42"/>
          <p:cNvSpPr/>
          <p:nvPr/>
        </p:nvSpPr>
        <p:spPr>
          <a:xfrm>
            <a:off x="6507309" y="5301208"/>
            <a:ext cx="1393330" cy="4549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9" name="CuadroTexto 28"/>
          <p:cNvSpPr txBox="1"/>
          <p:nvPr/>
        </p:nvSpPr>
        <p:spPr>
          <a:xfrm>
            <a:off x="6536909" y="5456257"/>
            <a:ext cx="1838965" cy="338554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cs typeface="Times New Roman" panose="02020603050405020304" pitchFamily="18" charset="0"/>
              </a:rPr>
              <a:t>CÁNCER COLON</a:t>
            </a:r>
            <a:endParaRPr lang="es-VE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  <a:cs typeface="Times New Roman" panose="02020603050405020304" pitchFamily="18" charset="0"/>
            </a:endParaRPr>
          </a:p>
        </p:txBody>
      </p:sp>
      <p:sp>
        <p:nvSpPr>
          <p:cNvPr id="46" name="Rectángulo redondeado 45"/>
          <p:cNvSpPr/>
          <p:nvPr/>
        </p:nvSpPr>
        <p:spPr>
          <a:xfrm>
            <a:off x="5335236" y="3852218"/>
            <a:ext cx="769681" cy="887314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45" name="CuadroTexto 44"/>
          <p:cNvSpPr txBox="1"/>
          <p:nvPr/>
        </p:nvSpPr>
        <p:spPr>
          <a:xfrm>
            <a:off x="5243656" y="3942060"/>
            <a:ext cx="1010589" cy="646331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200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Daño ADN</a:t>
            </a:r>
          </a:p>
          <a:p>
            <a:r>
              <a:rPr lang="es-VE" sz="1200" dirty="0">
                <a:latin typeface="Comic Sans MS" panose="030F0702030302020204" pitchFamily="66" charset="0"/>
                <a:cs typeface="Times New Roman" panose="02020603050405020304" pitchFamily="18" charset="0"/>
              </a:rPr>
              <a:t>m</a:t>
            </a:r>
            <a:r>
              <a:rPr lang="es-VE" sz="1200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utaciones </a:t>
            </a:r>
          </a:p>
          <a:p>
            <a:r>
              <a:rPr lang="es-VE" sz="1200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genéticas</a:t>
            </a:r>
            <a:endParaRPr lang="es-VE" sz="1200" dirty="0">
              <a:latin typeface="Comic Sans MS" panose="030F0702030302020204" pitchFamily="66" charset="0"/>
              <a:cs typeface="Times New Roman" panose="02020603050405020304" pitchFamily="18" charset="0"/>
            </a:endParaRPr>
          </a:p>
        </p:txBody>
      </p:sp>
      <p:sp>
        <p:nvSpPr>
          <p:cNvPr id="48" name="Rectángulo redondeado 47"/>
          <p:cNvSpPr/>
          <p:nvPr/>
        </p:nvSpPr>
        <p:spPr>
          <a:xfrm>
            <a:off x="6715319" y="3988831"/>
            <a:ext cx="1025033" cy="646331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7" name="CuadroTexto 46"/>
          <p:cNvSpPr txBox="1"/>
          <p:nvPr/>
        </p:nvSpPr>
        <p:spPr>
          <a:xfrm>
            <a:off x="6698030" y="4084322"/>
            <a:ext cx="1040671" cy="461665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sz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cs typeface="Times New Roman" panose="02020603050405020304" pitchFamily="18" charset="0"/>
              </a:rPr>
              <a:t>Inflamación</a:t>
            </a:r>
          </a:p>
          <a:p>
            <a:pPr algn="ctr"/>
            <a:r>
              <a:rPr lang="es-VE" sz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cs typeface="Times New Roman" panose="02020603050405020304" pitchFamily="18" charset="0"/>
              </a:rPr>
              <a:t>crónica</a:t>
            </a:r>
            <a:endParaRPr lang="es-VE" sz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  <a:cs typeface="Times New Roman" panose="02020603050405020304" pitchFamily="18" charset="0"/>
            </a:endParaRPr>
          </a:p>
        </p:txBody>
      </p:sp>
      <p:sp>
        <p:nvSpPr>
          <p:cNvPr id="50" name="Rectángulo 49"/>
          <p:cNvSpPr/>
          <p:nvPr/>
        </p:nvSpPr>
        <p:spPr>
          <a:xfrm>
            <a:off x="-47918" y="4328880"/>
            <a:ext cx="2100626" cy="10464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b="1" dirty="0" smtClean="0">
                <a:latin typeface="Comic Sans MS" panose="030F0702030302020204" pitchFamily="66" charset="0"/>
              </a:rPr>
              <a:t>ROS: </a:t>
            </a:r>
            <a:r>
              <a:rPr lang="en-US" sz="1000" dirty="0" err="1" smtClean="0">
                <a:latin typeface="Comic Sans MS" panose="030F0702030302020204" pitchFamily="66" charset="0"/>
              </a:rPr>
              <a:t>especies</a:t>
            </a:r>
            <a:r>
              <a:rPr lang="en-US" sz="1000" dirty="0" smtClean="0">
                <a:latin typeface="Comic Sans MS" panose="030F0702030302020204" pitchFamily="66" charset="0"/>
              </a:rPr>
              <a:t> </a:t>
            </a:r>
            <a:r>
              <a:rPr lang="en-US" sz="1000" dirty="0" err="1" smtClean="0">
                <a:latin typeface="Comic Sans MS" panose="030F0702030302020204" pitchFamily="66" charset="0"/>
              </a:rPr>
              <a:t>oxígenoreactivas</a:t>
            </a:r>
            <a:endParaRPr lang="en-US" sz="1000" dirty="0" smtClean="0">
              <a:latin typeface="Comic Sans MS" panose="030F0702030302020204" pitchFamily="66" charset="0"/>
            </a:endParaRPr>
          </a:p>
          <a:p>
            <a:endParaRPr lang="en-US" sz="400" b="1" dirty="0" smtClean="0">
              <a:latin typeface="Comic Sans MS" panose="030F0702030302020204" pitchFamily="66" charset="0"/>
            </a:endParaRPr>
          </a:p>
          <a:p>
            <a:r>
              <a:rPr lang="en-US" sz="1000" b="1" dirty="0" smtClean="0">
                <a:latin typeface="Comic Sans MS" panose="030F0702030302020204" pitchFamily="66" charset="0"/>
              </a:rPr>
              <a:t>STAT3: </a:t>
            </a:r>
            <a:r>
              <a:rPr lang="en-US" sz="1000" dirty="0" err="1" smtClean="0">
                <a:latin typeface="Comic Sans MS" panose="030F0702030302020204" pitchFamily="66" charset="0"/>
              </a:rPr>
              <a:t>transductor</a:t>
            </a:r>
            <a:r>
              <a:rPr lang="en-US" sz="1000" dirty="0" smtClean="0">
                <a:latin typeface="Comic Sans MS" panose="030F0702030302020204" pitchFamily="66" charset="0"/>
              </a:rPr>
              <a:t> de </a:t>
            </a:r>
            <a:r>
              <a:rPr lang="en-US" sz="1000" dirty="0" err="1" smtClean="0">
                <a:latin typeface="Comic Sans MS" panose="030F0702030302020204" pitchFamily="66" charset="0"/>
              </a:rPr>
              <a:t>señal</a:t>
            </a:r>
            <a:r>
              <a:rPr lang="en-US" sz="1000" dirty="0" smtClean="0">
                <a:latin typeface="Comic Sans MS" panose="030F0702030302020204" pitchFamily="66" charset="0"/>
              </a:rPr>
              <a:t> y </a:t>
            </a:r>
            <a:r>
              <a:rPr lang="en-US" sz="1000" dirty="0" err="1" smtClean="0">
                <a:latin typeface="Comic Sans MS" panose="030F0702030302020204" pitchFamily="66" charset="0"/>
              </a:rPr>
              <a:t>activador</a:t>
            </a:r>
            <a:r>
              <a:rPr lang="en-US" sz="1000" dirty="0" smtClean="0">
                <a:latin typeface="Comic Sans MS" panose="030F0702030302020204" pitchFamily="66" charset="0"/>
              </a:rPr>
              <a:t> de </a:t>
            </a:r>
            <a:r>
              <a:rPr lang="en-US" sz="1000" dirty="0" err="1" smtClean="0">
                <a:latin typeface="Comic Sans MS" panose="030F0702030302020204" pitchFamily="66" charset="0"/>
              </a:rPr>
              <a:t>transcripción</a:t>
            </a:r>
            <a:r>
              <a:rPr lang="en-US" sz="1000" dirty="0" smtClean="0">
                <a:latin typeface="Comic Sans MS" panose="030F0702030302020204" pitchFamily="66" charset="0"/>
              </a:rPr>
              <a:t> 3 </a:t>
            </a:r>
          </a:p>
          <a:p>
            <a:endParaRPr lang="en-US" sz="400" b="1" dirty="0" smtClean="0">
              <a:latin typeface="Comic Sans MS" panose="030F0702030302020204" pitchFamily="66" charset="0"/>
            </a:endParaRPr>
          </a:p>
          <a:p>
            <a:r>
              <a:rPr lang="en-US" sz="1000" b="1" dirty="0" smtClean="0">
                <a:latin typeface="Comic Sans MS" panose="030F0702030302020204" pitchFamily="66" charset="0"/>
              </a:rPr>
              <a:t>H</a:t>
            </a:r>
            <a:r>
              <a:rPr lang="en-US" sz="1000" b="1" baseline="-25000" dirty="0" smtClean="0">
                <a:latin typeface="Comic Sans MS" panose="030F0702030302020204" pitchFamily="66" charset="0"/>
              </a:rPr>
              <a:t>2</a:t>
            </a:r>
            <a:r>
              <a:rPr lang="en-US" sz="1000" b="1" dirty="0" smtClean="0">
                <a:latin typeface="Comic Sans MS" panose="030F0702030302020204" pitchFamily="66" charset="0"/>
              </a:rPr>
              <a:t>S</a:t>
            </a:r>
            <a:r>
              <a:rPr lang="en-US" sz="1000" dirty="0" smtClean="0">
                <a:latin typeface="Comic Sans MS" panose="030F0702030302020204" pitchFamily="66" charset="0"/>
              </a:rPr>
              <a:t>: </a:t>
            </a:r>
            <a:r>
              <a:rPr lang="en-US" sz="1000" dirty="0" err="1" smtClean="0">
                <a:latin typeface="Comic Sans MS" panose="030F0702030302020204" pitchFamily="66" charset="0"/>
              </a:rPr>
              <a:t>sulfuro</a:t>
            </a:r>
            <a:r>
              <a:rPr lang="en-US" sz="1000" dirty="0" smtClean="0">
                <a:latin typeface="Comic Sans MS" panose="030F0702030302020204" pitchFamily="66" charset="0"/>
              </a:rPr>
              <a:t>  de </a:t>
            </a:r>
            <a:r>
              <a:rPr lang="en-US" sz="1000" dirty="0" err="1" smtClean="0">
                <a:latin typeface="Comic Sans MS" panose="030F0702030302020204" pitchFamily="66" charset="0"/>
              </a:rPr>
              <a:t>hidrógeno</a:t>
            </a:r>
            <a:endParaRPr lang="en-US" sz="1000" dirty="0" smtClean="0">
              <a:latin typeface="Comic Sans MS" panose="030F0702030302020204" pitchFamily="66" charset="0"/>
            </a:endParaRPr>
          </a:p>
          <a:p>
            <a:endParaRPr lang="en-US" sz="400" b="1" dirty="0" smtClean="0">
              <a:latin typeface="Comic Sans MS" panose="030F0702030302020204" pitchFamily="66" charset="0"/>
            </a:endParaRPr>
          </a:p>
          <a:p>
            <a:r>
              <a:rPr lang="en-US" sz="1000" b="1" dirty="0" smtClean="0">
                <a:latin typeface="Comic Sans MS" panose="030F0702030302020204" pitchFamily="66" charset="0"/>
              </a:rPr>
              <a:t>NF-k</a:t>
            </a:r>
            <a:r>
              <a:rPr lang="en-US" sz="1000" b="1" dirty="0" smtClean="0">
                <a:latin typeface="Symbol" panose="05050102010706020507" pitchFamily="18" charset="2"/>
              </a:rPr>
              <a:t>b: </a:t>
            </a:r>
            <a:r>
              <a:rPr lang="en-US" sz="1000" dirty="0" smtClean="0">
                <a:latin typeface="Comic Sans MS" panose="030F0702030302020204" pitchFamily="66" charset="0"/>
              </a:rPr>
              <a:t>factor de </a:t>
            </a:r>
            <a:r>
              <a:rPr lang="en-US" sz="1000" dirty="0" err="1" smtClean="0">
                <a:latin typeface="Comic Sans MS" panose="030F0702030302020204" pitchFamily="66" charset="0"/>
              </a:rPr>
              <a:t>transcripción</a:t>
            </a:r>
            <a:r>
              <a:rPr lang="en-US" sz="1000" dirty="0" smtClean="0">
                <a:latin typeface="Comic Sans MS" panose="030F0702030302020204" pitchFamily="66" charset="0"/>
              </a:rPr>
              <a:t> </a:t>
            </a:r>
            <a:endParaRPr lang="en-US" sz="10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213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7 CuadroTexto"/>
          <p:cNvSpPr txBox="1"/>
          <p:nvPr/>
        </p:nvSpPr>
        <p:spPr>
          <a:xfrm>
            <a:off x="6715319" y="6592535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prstClr val="white">
                  <a:lumMod val="6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6 CuadroTexto"/>
          <p:cNvSpPr txBox="1"/>
          <p:nvPr/>
        </p:nvSpPr>
        <p:spPr>
          <a:xfrm>
            <a:off x="136708" y="228507"/>
            <a:ext cx="660758" cy="369332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>
            <a:defPPr>
              <a:defRPr lang="es-V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VE" dirty="0" smtClean="0">
                <a:solidFill>
                  <a:prstClr val="white"/>
                </a:solidFill>
                <a:latin typeface="Comic Sans MS" pitchFamily="66" charset="0"/>
              </a:rPr>
              <a:t>II</a:t>
            </a:r>
            <a:r>
              <a:rPr lang="es-VE" sz="1600" dirty="0" smtClean="0">
                <a:solidFill>
                  <a:prstClr val="white"/>
                </a:solidFill>
                <a:latin typeface="Comic Sans MS" pitchFamily="66" charset="0"/>
              </a:rPr>
              <a:t>B1</a:t>
            </a:r>
            <a:endParaRPr lang="es-VE" sz="16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6" name="4 CuadroTexto"/>
          <p:cNvSpPr txBox="1"/>
          <p:nvPr/>
        </p:nvSpPr>
        <p:spPr>
          <a:xfrm>
            <a:off x="157758" y="631357"/>
            <a:ext cx="957858" cy="83099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VE" sz="1200" dirty="0" smtClean="0">
                <a:latin typeface="Comic Sans MS" pitchFamily="66" charset="0"/>
              </a:rPr>
              <a:t>Microbiota y </a:t>
            </a:r>
            <a:r>
              <a:rPr lang="es-VE" sz="1200" b="1" dirty="0" err="1" smtClean="0">
                <a:latin typeface="Comic Sans MS" pitchFamily="66" charset="0"/>
              </a:rPr>
              <a:t>Enf</a:t>
            </a:r>
            <a:r>
              <a:rPr lang="es-VE" sz="1200" b="1" dirty="0" smtClean="0">
                <a:latin typeface="Comic Sans MS" pitchFamily="66" charset="0"/>
              </a:rPr>
              <a:t>. </a:t>
            </a:r>
          </a:p>
          <a:p>
            <a:pPr algn="ctr"/>
            <a:r>
              <a:rPr lang="es-VE" sz="1200" b="1" dirty="0" smtClean="0">
                <a:latin typeface="Comic Sans MS" pitchFamily="66" charset="0"/>
              </a:rPr>
              <a:t>Local GI</a:t>
            </a:r>
          </a:p>
          <a:p>
            <a:pPr algn="ctr"/>
            <a:r>
              <a:rPr lang="es-VE" sz="1200" b="1" dirty="0" smtClean="0">
                <a:latin typeface="Comic Sans MS" pitchFamily="66" charset="0"/>
              </a:rPr>
              <a:t>CRC </a:t>
            </a:r>
          </a:p>
        </p:txBody>
      </p:sp>
      <p:sp>
        <p:nvSpPr>
          <p:cNvPr id="8" name="Rectángulo 7"/>
          <p:cNvSpPr/>
          <p:nvPr/>
        </p:nvSpPr>
        <p:spPr>
          <a:xfrm>
            <a:off x="1619671" y="1968647"/>
            <a:ext cx="5976664" cy="329320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US" sz="1600" dirty="0" err="1" smtClean="0">
                <a:latin typeface="Comic Sans MS" panose="030F0702030302020204" pitchFamily="66" charset="0"/>
              </a:rPr>
              <a:t>Microbios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pueden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promover</a:t>
            </a:r>
            <a:r>
              <a:rPr lang="en-US" sz="1600" dirty="0" smtClean="0">
                <a:latin typeface="Comic Sans MS" panose="030F0702030302020204" pitchFamily="66" charset="0"/>
              </a:rPr>
              <a:t>  </a:t>
            </a:r>
            <a:r>
              <a:rPr lang="en-US" sz="1600" dirty="0" err="1" smtClean="0">
                <a:latin typeface="Comic Sans MS" panose="030F0702030302020204" pitchFamily="66" charset="0"/>
              </a:rPr>
              <a:t>comienzo</a:t>
            </a:r>
            <a:r>
              <a:rPr lang="en-US" sz="1600" dirty="0" smtClean="0">
                <a:latin typeface="Comic Sans MS" panose="030F0702030302020204" pitchFamily="66" charset="0"/>
              </a:rPr>
              <a:t> y progression de CRC </a:t>
            </a:r>
            <a:r>
              <a:rPr lang="en-US" sz="1600" dirty="0" err="1" smtClean="0">
                <a:latin typeface="Comic Sans MS" panose="030F0702030302020204" pitchFamily="66" charset="0"/>
              </a:rPr>
              <a:t>por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diferentes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procesos</a:t>
            </a:r>
            <a:r>
              <a:rPr lang="en-US" sz="1600" dirty="0" smtClean="0">
                <a:latin typeface="Comic Sans MS" panose="030F0702030302020204" pitchFamily="66" charset="0"/>
              </a:rPr>
              <a:t> , </a:t>
            </a:r>
            <a:r>
              <a:rPr lang="en-US" sz="1600" dirty="0" err="1" smtClean="0">
                <a:latin typeface="Comic Sans MS" panose="030F0702030302020204" pitchFamily="66" charset="0"/>
              </a:rPr>
              <a:t>como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inducción</a:t>
            </a:r>
            <a:r>
              <a:rPr lang="en-US" sz="1600" dirty="0" smtClean="0">
                <a:latin typeface="Comic Sans MS" panose="030F0702030302020204" pitchFamily="66" charset="0"/>
              </a:rPr>
              <a:t> de </a:t>
            </a:r>
            <a:r>
              <a:rPr lang="en-US" sz="1600" dirty="0" err="1" smtClean="0">
                <a:latin typeface="Comic Sans MS" panose="030F0702030302020204" pitchFamily="66" charset="0"/>
              </a:rPr>
              <a:t>estado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inflamatorio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crónico</a:t>
            </a:r>
            <a:r>
              <a:rPr lang="en-US" sz="1600" dirty="0" smtClean="0">
                <a:latin typeface="Comic Sans MS" panose="030F0702030302020204" pitchFamily="66" charset="0"/>
              </a:rPr>
              <a:t>, </a:t>
            </a:r>
            <a:r>
              <a:rPr lang="en-US" sz="1600" dirty="0" err="1" smtClean="0">
                <a:latin typeface="Comic Sans MS" panose="030F0702030302020204" pitchFamily="66" charset="0"/>
              </a:rPr>
              <a:t>biosíntesis</a:t>
            </a:r>
            <a:r>
              <a:rPr lang="en-US" sz="1600" dirty="0" smtClean="0">
                <a:latin typeface="Comic Sans MS" panose="030F0702030302020204" pitchFamily="66" charset="0"/>
              </a:rPr>
              <a:t> de </a:t>
            </a:r>
            <a:r>
              <a:rPr lang="en-US" sz="1600" dirty="0" err="1" smtClean="0">
                <a:latin typeface="Comic Sans MS" panose="030F0702030302020204" pitchFamily="66" charset="0"/>
              </a:rPr>
              <a:t>genotoxinas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que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interfieren</a:t>
            </a:r>
            <a:r>
              <a:rPr lang="en-US" sz="1600" dirty="0" smtClean="0">
                <a:latin typeface="Comic Sans MS" panose="030F0702030302020204" pitchFamily="66" charset="0"/>
              </a:rPr>
              <a:t> con </a:t>
            </a:r>
            <a:r>
              <a:rPr lang="en-US" sz="1600" dirty="0" err="1" smtClean="0">
                <a:latin typeface="Comic Sans MS" panose="030F0702030302020204" pitchFamily="66" charset="0"/>
              </a:rPr>
              <a:t>regulación</a:t>
            </a:r>
            <a:r>
              <a:rPr lang="en-US" sz="1600" dirty="0" smtClean="0">
                <a:latin typeface="Comic Sans MS" panose="030F0702030302020204" pitchFamily="66" charset="0"/>
              </a:rPr>
              <a:t> del </a:t>
            </a:r>
            <a:r>
              <a:rPr lang="en-US" sz="1600" dirty="0" err="1" smtClean="0">
                <a:latin typeface="Comic Sans MS" panose="030F0702030302020204" pitchFamily="66" charset="0"/>
              </a:rPr>
              <a:t>ciclo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celular</a:t>
            </a:r>
            <a:r>
              <a:rPr lang="en-US" sz="1600" dirty="0" smtClean="0">
                <a:latin typeface="Comic Sans MS" panose="030F0702030302020204" pitchFamily="66" charset="0"/>
              </a:rPr>
              <a:t> o </a:t>
            </a:r>
            <a:r>
              <a:rPr lang="en-US" sz="1600" dirty="0" err="1" smtClean="0">
                <a:latin typeface="Comic Sans MS" panose="030F0702030302020204" pitchFamily="66" charset="0"/>
              </a:rPr>
              <a:t>directamente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dañando</a:t>
            </a:r>
            <a:r>
              <a:rPr lang="en-US" sz="1600" dirty="0" smtClean="0">
                <a:latin typeface="Comic Sans MS" panose="030F0702030302020204" pitchFamily="66" charset="0"/>
              </a:rPr>
              <a:t> al ADN, o </a:t>
            </a:r>
            <a:r>
              <a:rPr lang="en-US" sz="1600" dirty="0" err="1" smtClean="0">
                <a:latin typeface="Comic Sans MS" panose="030F0702030302020204" pitchFamily="66" charset="0"/>
              </a:rPr>
              <a:t>por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producción</a:t>
            </a:r>
            <a:r>
              <a:rPr lang="en-US" sz="1600" dirty="0" smtClean="0">
                <a:latin typeface="Comic Sans MS" panose="030F0702030302020204" pitchFamily="66" charset="0"/>
              </a:rPr>
              <a:t> de metabolites </a:t>
            </a:r>
            <a:r>
              <a:rPr lang="en-US" sz="1600" dirty="0" err="1" smtClean="0">
                <a:latin typeface="Comic Sans MS" panose="030F0702030302020204" pitchFamily="66" charset="0"/>
              </a:rPr>
              <a:t>tóxicos</a:t>
            </a:r>
            <a:r>
              <a:rPr lang="en-US" sz="1600" dirty="0" smtClean="0">
                <a:latin typeface="Comic Sans MS" panose="030F0702030302020204" pitchFamily="66" charset="0"/>
              </a:rPr>
              <a:t>. </a:t>
            </a:r>
          </a:p>
          <a:p>
            <a:endParaRPr lang="en-US" sz="800" dirty="0">
              <a:latin typeface="Comic Sans MS" panose="030F0702030302020204" pitchFamily="66" charset="0"/>
            </a:endParaRPr>
          </a:p>
          <a:p>
            <a:r>
              <a:rPr lang="en-US" sz="1600" dirty="0" err="1" smtClean="0">
                <a:latin typeface="Comic Sans MS" panose="030F0702030302020204" pitchFamily="66" charset="0"/>
              </a:rPr>
              <a:t>Según</a:t>
            </a:r>
            <a:r>
              <a:rPr lang="en-US" sz="1600" dirty="0" smtClean="0">
                <a:latin typeface="Comic Sans MS" panose="030F0702030302020204" pitchFamily="66" charset="0"/>
              </a:rPr>
              <a:t> el </a:t>
            </a:r>
            <a:r>
              <a:rPr lang="en-US" sz="1600" dirty="0" err="1" smtClean="0">
                <a:latin typeface="Comic Sans MS" panose="030F0702030302020204" pitchFamily="66" charset="0"/>
              </a:rPr>
              <a:t>modelo</a:t>
            </a:r>
            <a:r>
              <a:rPr lang="en-US" sz="1600" dirty="0" smtClean="0">
                <a:latin typeface="Comic Sans MS" panose="030F0702030302020204" pitchFamily="66" charset="0"/>
              </a:rPr>
              <a:t>, “</a:t>
            </a:r>
            <a:r>
              <a:rPr lang="en-US" sz="1600" dirty="0" err="1" smtClean="0">
                <a:latin typeface="Comic Sans MS" panose="030F0702030302020204" pitchFamily="66" charset="0"/>
              </a:rPr>
              <a:t>pasajero</a:t>
            </a:r>
            <a:r>
              <a:rPr lang="en-US" sz="1600" dirty="0" smtClean="0">
                <a:latin typeface="Comic Sans MS" panose="030F0702030302020204" pitchFamily="66" charset="0"/>
              </a:rPr>
              <a:t>-conductor </a:t>
            </a:r>
            <a:r>
              <a:rPr lang="en-US" sz="1600" dirty="0" err="1" smtClean="0">
                <a:latin typeface="Comic Sans MS" panose="030F0702030302020204" pitchFamily="66" charset="0"/>
              </a:rPr>
              <a:t>bacteriano</a:t>
            </a:r>
            <a:r>
              <a:rPr lang="en-US" sz="1600" dirty="0" smtClean="0">
                <a:latin typeface="Comic Sans MS" panose="030F0702030302020204" pitchFamily="66" charset="0"/>
              </a:rPr>
              <a:t>” </a:t>
            </a:r>
            <a:r>
              <a:rPr lang="en-US" sz="1600" dirty="0" err="1" smtClean="0">
                <a:latin typeface="Comic Sans MS" panose="030F0702030302020204" pitchFamily="66" charset="0"/>
              </a:rPr>
              <a:t>ocurre</a:t>
            </a:r>
            <a:r>
              <a:rPr lang="en-US" sz="1600" dirty="0" smtClean="0">
                <a:latin typeface="Comic Sans MS" panose="030F0702030302020204" pitchFamily="66" charset="0"/>
              </a:rPr>
              <a:t> un </a:t>
            </a:r>
            <a:r>
              <a:rPr lang="en-US" sz="1600" dirty="0" err="1" smtClean="0">
                <a:latin typeface="Comic Sans MS" panose="030F0702030302020204" pitchFamily="66" charset="0"/>
              </a:rPr>
              <a:t>cambio</a:t>
            </a:r>
            <a:r>
              <a:rPr lang="en-US" sz="1600" dirty="0" smtClean="0">
                <a:latin typeface="Comic Sans MS" panose="030F0702030302020204" pitchFamily="66" charset="0"/>
              </a:rPr>
              <a:t> en la </a:t>
            </a:r>
            <a:r>
              <a:rPr lang="en-US" sz="1600" dirty="0" err="1" smtClean="0">
                <a:latin typeface="Comic Sans MS" panose="030F0702030302020204" pitchFamily="66" charset="0"/>
              </a:rPr>
              <a:t>composición</a:t>
            </a:r>
            <a:r>
              <a:rPr lang="en-US" sz="1600" dirty="0" smtClean="0">
                <a:latin typeface="Comic Sans MS" panose="030F0702030302020204" pitchFamily="66" charset="0"/>
              </a:rPr>
              <a:t> del microbiota. Al </a:t>
            </a:r>
            <a:r>
              <a:rPr lang="en-US" sz="1600" dirty="0" err="1" smtClean="0">
                <a:latin typeface="Comic Sans MS" panose="030F0702030302020204" pitchFamily="66" charset="0"/>
              </a:rPr>
              <a:t>comienzo</a:t>
            </a:r>
            <a:r>
              <a:rPr lang="en-US" sz="1600" dirty="0" smtClean="0">
                <a:latin typeface="Comic Sans MS" panose="030F0702030302020204" pitchFamily="66" charset="0"/>
              </a:rPr>
              <a:t> de la </a:t>
            </a:r>
            <a:r>
              <a:rPr lang="en-US" sz="1600" dirty="0" err="1" smtClean="0">
                <a:latin typeface="Comic Sans MS" panose="030F0702030302020204" pitchFamily="66" charset="0"/>
              </a:rPr>
              <a:t>progresión</a:t>
            </a:r>
            <a:r>
              <a:rPr lang="en-US" sz="1600" dirty="0" smtClean="0">
                <a:latin typeface="Comic Sans MS" panose="030F0702030302020204" pitchFamily="66" charset="0"/>
              </a:rPr>
              <a:t> de CRC, </a:t>
            </a:r>
            <a:r>
              <a:rPr lang="en-US" sz="1600" dirty="0" err="1" smtClean="0">
                <a:latin typeface="Comic Sans MS" panose="030F0702030302020204" pitchFamily="66" charset="0"/>
              </a:rPr>
              <a:t>bacterias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conductoras</a:t>
            </a:r>
            <a:r>
              <a:rPr lang="en-US" sz="1600" dirty="0" smtClean="0">
                <a:latin typeface="Comic Sans MS" panose="030F0702030302020204" pitchFamily="66" charset="0"/>
              </a:rPr>
              <a:t> son </a:t>
            </a:r>
            <a:r>
              <a:rPr lang="en-US" sz="1600" dirty="0" err="1" smtClean="0">
                <a:latin typeface="Comic Sans MS" panose="030F0702030302020204" pitchFamily="66" charset="0"/>
              </a:rPr>
              <a:t>capaces</a:t>
            </a:r>
            <a:r>
              <a:rPr lang="en-US" sz="1600" dirty="0" smtClean="0">
                <a:latin typeface="Comic Sans MS" panose="030F0702030302020204" pitchFamily="66" charset="0"/>
              </a:rPr>
              <a:t> de </a:t>
            </a:r>
            <a:r>
              <a:rPr lang="en-US" sz="1600" dirty="0" err="1" smtClean="0">
                <a:latin typeface="Comic Sans MS" panose="030F0702030302020204" pitchFamily="66" charset="0"/>
              </a:rPr>
              <a:t>iniciar</a:t>
            </a:r>
            <a:r>
              <a:rPr lang="en-US" sz="1600" dirty="0" smtClean="0">
                <a:latin typeface="Comic Sans MS" panose="030F0702030302020204" pitchFamily="66" charset="0"/>
              </a:rPr>
              <a:t> el </a:t>
            </a:r>
            <a:r>
              <a:rPr lang="en-US" sz="1600" dirty="0" err="1" smtClean="0">
                <a:latin typeface="Comic Sans MS" panose="030F0702030302020204" pitchFamily="66" charset="0"/>
              </a:rPr>
              <a:t>desarrollo</a:t>
            </a:r>
            <a:r>
              <a:rPr lang="en-US" sz="1600" dirty="0" smtClean="0">
                <a:latin typeface="Comic Sans MS" panose="030F0702030302020204" pitchFamily="66" charset="0"/>
              </a:rPr>
              <a:t> de la </a:t>
            </a:r>
            <a:r>
              <a:rPr lang="en-US" sz="1600" dirty="0" err="1" smtClean="0">
                <a:latin typeface="Comic Sans MS" panose="030F0702030302020204" pitchFamily="66" charset="0"/>
              </a:rPr>
              <a:t>enfermedad</a:t>
            </a:r>
            <a:r>
              <a:rPr lang="en-US" sz="1600" dirty="0" smtClean="0">
                <a:latin typeface="Comic Sans MS" panose="030F0702030302020204" pitchFamily="66" charset="0"/>
              </a:rPr>
              <a:t>. </a:t>
            </a:r>
          </a:p>
          <a:p>
            <a:endParaRPr lang="en-US" sz="800" dirty="0">
              <a:latin typeface="Comic Sans MS" panose="030F0702030302020204" pitchFamily="66" charset="0"/>
            </a:endParaRPr>
          </a:p>
          <a:p>
            <a:r>
              <a:rPr lang="en-US" sz="1600" dirty="0" err="1" smtClean="0">
                <a:latin typeface="Comic Sans MS" panose="030F0702030302020204" pitchFamily="66" charset="0"/>
              </a:rPr>
              <a:t>Luego</a:t>
            </a:r>
            <a:r>
              <a:rPr lang="en-US" sz="1600" dirty="0" smtClean="0">
                <a:latin typeface="Comic Sans MS" panose="030F0702030302020204" pitchFamily="66" charset="0"/>
              </a:rPr>
              <a:t> del </a:t>
            </a:r>
            <a:r>
              <a:rPr lang="en-US" sz="1600" dirty="0" err="1" smtClean="0">
                <a:latin typeface="Comic Sans MS" panose="030F0702030302020204" pitchFamily="66" charset="0"/>
              </a:rPr>
              <a:t>inicio</a:t>
            </a:r>
            <a:r>
              <a:rPr lang="en-US" sz="1600" dirty="0" smtClean="0">
                <a:latin typeface="Comic Sans MS" panose="030F0702030302020204" pitchFamily="66" charset="0"/>
              </a:rPr>
              <a:t> de tumorigénesis, </a:t>
            </a:r>
            <a:r>
              <a:rPr lang="en-US" sz="1600" dirty="0" err="1" smtClean="0">
                <a:latin typeface="Comic Sans MS" panose="030F0702030302020204" pitchFamily="66" charset="0"/>
              </a:rPr>
              <a:t>ocurre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una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alteración</a:t>
            </a:r>
            <a:r>
              <a:rPr lang="en-US" sz="1600" dirty="0" smtClean="0">
                <a:latin typeface="Comic Sans MS" panose="030F0702030302020204" pitchFamily="66" charset="0"/>
              </a:rPr>
              <a:t> del </a:t>
            </a:r>
            <a:r>
              <a:rPr lang="en-US" sz="1600" dirty="0" err="1" smtClean="0">
                <a:latin typeface="Comic Sans MS" panose="030F0702030302020204" pitchFamily="66" charset="0"/>
              </a:rPr>
              <a:t>ambiente</a:t>
            </a:r>
            <a:r>
              <a:rPr lang="en-US" sz="1600" dirty="0" smtClean="0">
                <a:latin typeface="Comic Sans MS" panose="030F0702030302020204" pitchFamily="66" charset="0"/>
              </a:rPr>
              <a:t>, </a:t>
            </a:r>
            <a:r>
              <a:rPr lang="en-US" sz="1600" dirty="0" err="1" smtClean="0">
                <a:latin typeface="Comic Sans MS" panose="030F0702030302020204" pitchFamily="66" charset="0"/>
              </a:rPr>
              <a:t>que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resulta</a:t>
            </a:r>
            <a:r>
              <a:rPr lang="en-US" sz="1600" dirty="0" smtClean="0">
                <a:latin typeface="Comic Sans MS" panose="030F0702030302020204" pitchFamily="66" charset="0"/>
              </a:rPr>
              <a:t> en el sobrecrecimiento de </a:t>
            </a:r>
            <a:r>
              <a:rPr lang="en-US" sz="1600" dirty="0" err="1" smtClean="0">
                <a:latin typeface="Comic Sans MS" panose="030F0702030302020204" pitchFamily="66" charset="0"/>
              </a:rPr>
              <a:t>bacterias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pasajeras</a:t>
            </a:r>
            <a:r>
              <a:rPr lang="en-US" sz="1600" dirty="0" smtClean="0">
                <a:latin typeface="Comic Sans MS" panose="030F0702030302020204" pitchFamily="66" charset="0"/>
              </a:rPr>
              <a:t>. </a:t>
            </a:r>
          </a:p>
        </p:txBody>
      </p:sp>
      <p:sp>
        <p:nvSpPr>
          <p:cNvPr id="9" name="Rectángulo 8"/>
          <p:cNvSpPr/>
          <p:nvPr/>
        </p:nvSpPr>
        <p:spPr>
          <a:xfrm>
            <a:off x="1667189" y="5517232"/>
            <a:ext cx="580962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VE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E. </a:t>
            </a:r>
            <a:r>
              <a:rPr lang="es-VE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Nistal</a:t>
            </a:r>
            <a:r>
              <a:rPr lang="es-VE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s-VE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N. Fernández-Fernández </a:t>
            </a:r>
            <a:r>
              <a:rPr lang="es-VE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s-VE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S. Vivas1, JL. </a:t>
            </a:r>
            <a:r>
              <a:rPr lang="es-VE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Olcoz</a:t>
            </a:r>
            <a:r>
              <a:rPr lang="es-VE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s-VE" sz="12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Factors</a:t>
            </a:r>
            <a:r>
              <a:rPr lang="es-VE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determining</a:t>
            </a:r>
            <a:r>
              <a:rPr lang="es-VE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colorectal</a:t>
            </a:r>
            <a:endParaRPr lang="es-VE" sz="12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s-VE" sz="1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cancer</a:t>
            </a:r>
            <a:r>
              <a:rPr lang="es-VE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s-VE" sz="1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es-VE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role of </a:t>
            </a:r>
            <a:r>
              <a:rPr lang="es-VE" sz="1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es-VE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intestinal Microbiota.</a:t>
            </a:r>
            <a:r>
              <a:rPr lang="es-VE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Frontiers</a:t>
            </a:r>
            <a:r>
              <a:rPr lang="es-VE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in </a:t>
            </a:r>
            <a:r>
              <a:rPr lang="es-VE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es-VE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ncology</a:t>
            </a:r>
            <a:r>
              <a:rPr lang="es-VE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October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2015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;5: 220</a:t>
            </a:r>
            <a:endParaRPr lang="es-VE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Rectángulo 9"/>
          <p:cNvSpPr/>
          <p:nvPr/>
        </p:nvSpPr>
        <p:spPr>
          <a:xfrm>
            <a:off x="1926166" y="795476"/>
            <a:ext cx="5291665" cy="101566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2000" dirty="0" err="1" smtClean="0">
                <a:latin typeface="Comic Sans MS" panose="030F0702030302020204" pitchFamily="66" charset="0"/>
              </a:rPr>
              <a:t>Mecanismos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posiblemente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implicados</a:t>
            </a:r>
            <a:r>
              <a:rPr lang="en-US" sz="2000" dirty="0" smtClean="0">
                <a:latin typeface="Comic Sans MS" panose="030F0702030302020204" pitchFamily="66" charset="0"/>
              </a:rPr>
              <a:t> en </a:t>
            </a:r>
            <a:r>
              <a:rPr lang="en-US" sz="2000" dirty="0" err="1" smtClean="0">
                <a:latin typeface="Comic Sans MS" panose="030F0702030302020204" pitchFamily="66" charset="0"/>
              </a:rPr>
              <a:t>promoción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microbiana</a:t>
            </a:r>
            <a:r>
              <a:rPr lang="en-US" sz="2000" dirty="0" smtClean="0">
                <a:latin typeface="Comic Sans MS" panose="030F0702030302020204" pitchFamily="66" charset="0"/>
              </a:rPr>
              <a:t> del CRC y el </a:t>
            </a:r>
            <a:r>
              <a:rPr lang="en-US" sz="2000" dirty="0" err="1" smtClean="0">
                <a:latin typeface="Comic Sans MS" panose="030F0702030302020204" pitchFamily="66" charset="0"/>
              </a:rPr>
              <a:t>modelo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dinámico</a:t>
            </a:r>
            <a:r>
              <a:rPr lang="en-US" sz="2000" dirty="0" smtClean="0">
                <a:latin typeface="Comic Sans MS" panose="030F0702030302020204" pitchFamily="66" charset="0"/>
              </a:rPr>
              <a:t> “</a:t>
            </a:r>
            <a:r>
              <a:rPr lang="en-US" sz="2000" dirty="0" err="1" smtClean="0">
                <a:latin typeface="Comic Sans MS" panose="030F0702030302020204" pitchFamily="66" charset="0"/>
              </a:rPr>
              <a:t>pasajero</a:t>
            </a:r>
            <a:r>
              <a:rPr lang="en-US" sz="2000" dirty="0" smtClean="0">
                <a:latin typeface="Comic Sans MS" panose="030F0702030302020204" pitchFamily="66" charset="0"/>
              </a:rPr>
              <a:t>-conductor </a:t>
            </a:r>
            <a:r>
              <a:rPr lang="en-US" sz="2000" dirty="0" err="1" smtClean="0">
                <a:latin typeface="Comic Sans MS" panose="030F0702030302020204" pitchFamily="66" charset="0"/>
              </a:rPr>
              <a:t>bacteriano</a:t>
            </a:r>
            <a:r>
              <a:rPr lang="en-US" sz="2000" dirty="0" smtClean="0">
                <a:latin typeface="Comic Sans MS" panose="030F0702030302020204" pitchFamily="66" charset="0"/>
              </a:rPr>
              <a:t>” </a:t>
            </a:r>
            <a:endParaRPr lang="es-VE" sz="20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82999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9912" y="1870033"/>
            <a:ext cx="5040560" cy="3935231"/>
          </a:xfrm>
          <a:prstGeom prst="rect">
            <a:avLst/>
          </a:prstGeom>
        </p:spPr>
      </p:pic>
      <p:sp>
        <p:nvSpPr>
          <p:cNvPr id="11" name="Rectángulo 10"/>
          <p:cNvSpPr/>
          <p:nvPr/>
        </p:nvSpPr>
        <p:spPr>
          <a:xfrm>
            <a:off x="4036480" y="5815515"/>
            <a:ext cx="4527423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M. </a:t>
            </a:r>
            <a:r>
              <a:rPr lang="en-US" sz="1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Elrakiaby</a:t>
            </a:r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et al. </a:t>
            </a:r>
            <a:r>
              <a:rPr lang="en-US" sz="10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Pharmacomicrobiomics</a:t>
            </a:r>
            <a:r>
              <a:rPr lang="en-US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The Impact of Human </a:t>
            </a:r>
            <a:r>
              <a:rPr lang="en-US" sz="1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Microbiome</a:t>
            </a:r>
            <a:r>
              <a:rPr lang="en-US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Variations on Systems Pharmacology and Personalized </a:t>
            </a:r>
            <a:r>
              <a:rPr lang="en-US" sz="1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Therapeutics</a:t>
            </a:r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OMICS 2014; 18:402-414.</a:t>
            </a:r>
            <a:endParaRPr lang="en-US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Rectángulo 11"/>
          <p:cNvSpPr/>
          <p:nvPr/>
        </p:nvSpPr>
        <p:spPr>
          <a:xfrm>
            <a:off x="174588" y="2092966"/>
            <a:ext cx="3605324" cy="280076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US" sz="1600" dirty="0" smtClean="0">
                <a:latin typeface="Comic Sans MS" panose="030F0702030302020204" pitchFamily="66" charset="0"/>
              </a:rPr>
              <a:t>“</a:t>
            </a:r>
            <a:r>
              <a:rPr lang="en-US" sz="1600" dirty="0" err="1" smtClean="0">
                <a:latin typeface="Comic Sans MS" panose="030F0702030302020204" pitchFamily="66" charset="0"/>
              </a:rPr>
              <a:t>Esta</a:t>
            </a:r>
            <a:r>
              <a:rPr lang="en-US" sz="1600" dirty="0" smtClean="0">
                <a:latin typeface="Comic Sans MS" panose="030F0702030302020204" pitchFamily="66" charset="0"/>
              </a:rPr>
              <a:t> bacteria </a:t>
            </a:r>
            <a:r>
              <a:rPr lang="en-US" sz="1600" dirty="0" err="1" smtClean="0">
                <a:latin typeface="Comic Sans MS" panose="030F0702030302020204" pitchFamily="66" charset="0"/>
              </a:rPr>
              <a:t>es</a:t>
            </a:r>
            <a:r>
              <a:rPr lang="en-US" sz="1600" dirty="0" smtClean="0">
                <a:latin typeface="Comic Sans MS" panose="030F0702030302020204" pitchFamily="66" charset="0"/>
              </a:rPr>
              <a:t> la </a:t>
            </a:r>
            <a:r>
              <a:rPr lang="en-US" sz="1600" dirty="0" err="1" smtClean="0">
                <a:latin typeface="Comic Sans MS" panose="030F0702030302020204" pitchFamily="66" charset="0"/>
              </a:rPr>
              <a:t>más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prevalente</a:t>
            </a:r>
            <a:r>
              <a:rPr lang="en-US" sz="1600" dirty="0" smtClean="0">
                <a:latin typeface="Comic Sans MS" panose="030F0702030302020204" pitchFamily="66" charset="0"/>
              </a:rPr>
              <a:t> y </a:t>
            </a:r>
            <a:r>
              <a:rPr lang="en-US" sz="1600" dirty="0" err="1" smtClean="0">
                <a:latin typeface="Comic Sans MS" panose="030F0702030302020204" pitchFamily="66" charset="0"/>
              </a:rPr>
              <a:t>altamente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enriquecida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especies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bacterianas</a:t>
            </a:r>
            <a:r>
              <a:rPr lang="en-US" sz="1600" dirty="0" smtClean="0">
                <a:latin typeface="Comic Sans MS" panose="030F0702030302020204" pitchFamily="66" charset="0"/>
              </a:rPr>
              <a:t> en CRC. Altos </a:t>
            </a:r>
            <a:r>
              <a:rPr lang="en-US" sz="1600" dirty="0" err="1" smtClean="0">
                <a:latin typeface="Comic Sans MS" panose="030F0702030302020204" pitchFamily="66" charset="0"/>
              </a:rPr>
              <a:t>niveles</a:t>
            </a:r>
            <a:r>
              <a:rPr lang="en-US" sz="1600" dirty="0" smtClean="0">
                <a:latin typeface="Comic Sans MS" panose="030F0702030302020204" pitchFamily="66" charset="0"/>
              </a:rPr>
              <a:t> de Fusobacterium en </a:t>
            </a:r>
            <a:r>
              <a:rPr lang="en-US" sz="1600" dirty="0" err="1" smtClean="0">
                <a:latin typeface="Comic Sans MS" panose="030F0702030302020204" pitchFamily="66" charset="0"/>
              </a:rPr>
              <a:t>tumores</a:t>
            </a:r>
            <a:r>
              <a:rPr lang="en-US" sz="1600" dirty="0" smtClean="0">
                <a:latin typeface="Comic Sans MS" panose="030F0702030302020204" pitchFamily="66" charset="0"/>
              </a:rPr>
              <a:t> se </a:t>
            </a:r>
            <a:r>
              <a:rPr lang="en-US" sz="1600" dirty="0" err="1" smtClean="0">
                <a:latin typeface="Comic Sans MS" panose="030F0702030302020204" pitchFamily="66" charset="0"/>
              </a:rPr>
              <a:t>correlaciona</a:t>
            </a:r>
            <a:r>
              <a:rPr lang="en-US" sz="1600" dirty="0" smtClean="0">
                <a:latin typeface="Comic Sans MS" panose="030F0702030302020204" pitchFamily="66" charset="0"/>
              </a:rPr>
              <a:t> con: </a:t>
            </a:r>
            <a:r>
              <a:rPr lang="en-US" sz="1600" dirty="0" err="1" smtClean="0">
                <a:latin typeface="Comic Sans MS" panose="030F0702030302020204" pitchFamily="66" charset="0"/>
              </a:rPr>
              <a:t>menos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infiltración</a:t>
            </a:r>
            <a:r>
              <a:rPr lang="en-US" sz="1600" dirty="0" smtClean="0">
                <a:latin typeface="Comic Sans MS" panose="030F0702030302020204" pitchFamily="66" charset="0"/>
              </a:rPr>
              <a:t> de c. “T”, </a:t>
            </a:r>
            <a:r>
              <a:rPr lang="en-US" sz="1600" dirty="0" err="1" smtClean="0">
                <a:latin typeface="Comic Sans MS" panose="030F0702030302020204" pitchFamily="66" charset="0"/>
              </a:rPr>
              <a:t>enfermedad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avanzada</a:t>
            </a:r>
            <a:r>
              <a:rPr lang="en-US" sz="1600" dirty="0" smtClean="0">
                <a:latin typeface="Comic Sans MS" panose="030F0702030302020204" pitchFamily="66" charset="0"/>
              </a:rPr>
              <a:t>, </a:t>
            </a:r>
            <a:r>
              <a:rPr lang="en-US" sz="1600" dirty="0" err="1" smtClean="0">
                <a:latin typeface="Comic Sans MS" panose="030F0702030302020204" pitchFamily="66" charset="0"/>
              </a:rPr>
              <a:t>sobrevida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más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pobre</a:t>
            </a:r>
            <a:r>
              <a:rPr lang="en-US" sz="1600" dirty="0" smtClean="0">
                <a:latin typeface="Comic Sans MS" panose="030F0702030302020204" pitchFamily="66" charset="0"/>
              </a:rPr>
              <a:t> y </a:t>
            </a:r>
            <a:r>
              <a:rPr lang="en-US" sz="1600" dirty="0" err="1" smtClean="0">
                <a:latin typeface="Comic Sans MS" panose="030F0702030302020204" pitchFamily="66" charset="0"/>
              </a:rPr>
              <a:t>características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clínicas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sitio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anatómico</a:t>
            </a:r>
            <a:r>
              <a:rPr lang="en-US" sz="1600" dirty="0" smtClean="0">
                <a:latin typeface="Comic Sans MS" panose="030F0702030302020204" pitchFamily="66" charset="0"/>
              </a:rPr>
              <a:t>:  </a:t>
            </a:r>
            <a:r>
              <a:rPr lang="en-US" sz="1600" dirty="0" err="1" smtClean="0">
                <a:latin typeface="Comic Sans MS" panose="030F0702030302020204" pitchFamily="66" charset="0"/>
              </a:rPr>
              <a:t>lado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derecho</a:t>
            </a:r>
            <a:r>
              <a:rPr lang="en-US" sz="1600" dirty="0" smtClean="0">
                <a:latin typeface="Comic Sans MS" panose="030F0702030302020204" pitchFamily="66" charset="0"/>
              </a:rPr>
              <a:t>, </a:t>
            </a:r>
            <a:r>
              <a:rPr lang="en-US" sz="1600" dirty="0" err="1" smtClean="0">
                <a:latin typeface="Comic Sans MS" panose="030F0702030302020204" pitchFamily="66" charset="0"/>
              </a:rPr>
              <a:t>mutaciones</a:t>
            </a:r>
            <a:r>
              <a:rPr lang="en-US" sz="1600" dirty="0" smtClean="0">
                <a:latin typeface="Comic Sans MS" panose="030F0702030302020204" pitchFamily="66" charset="0"/>
              </a:rPr>
              <a:t> del gen BRAF e </a:t>
            </a:r>
            <a:r>
              <a:rPr lang="en-US" sz="1600" dirty="0" err="1" smtClean="0">
                <a:latin typeface="Comic Sans MS" panose="030F0702030302020204" pitchFamily="66" charset="0"/>
              </a:rPr>
              <a:t>inestabilidad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microsatelite</a:t>
            </a:r>
            <a:r>
              <a:rPr lang="en-US" sz="1600" dirty="0" smtClean="0">
                <a:latin typeface="Comic Sans MS" panose="030F0702030302020204" pitchFamily="66" charset="0"/>
              </a:rPr>
              <a:t>”.</a:t>
            </a:r>
            <a:endParaRPr lang="es-VE" sz="1600" dirty="0">
              <a:latin typeface="Comic Sans MS" panose="030F0702030302020204" pitchFamily="66" charset="0"/>
            </a:endParaRPr>
          </a:p>
        </p:txBody>
      </p:sp>
      <p:sp>
        <p:nvSpPr>
          <p:cNvPr id="13" name="Rectángulo 12"/>
          <p:cNvSpPr/>
          <p:nvPr/>
        </p:nvSpPr>
        <p:spPr>
          <a:xfrm>
            <a:off x="157758" y="4949388"/>
            <a:ext cx="319515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000" dirty="0"/>
              <a:t>http://www.vhio.net/en/bacterium-in-colorectal-cancer-bystander-passenger-or-driver-of-metastatic-spread/</a:t>
            </a:r>
            <a:endParaRPr lang="es-VE" sz="1000" dirty="0"/>
          </a:p>
        </p:txBody>
      </p:sp>
      <p:sp>
        <p:nvSpPr>
          <p:cNvPr id="14" name="6 CuadroTexto"/>
          <p:cNvSpPr txBox="1"/>
          <p:nvPr/>
        </p:nvSpPr>
        <p:spPr>
          <a:xfrm>
            <a:off x="136708" y="228507"/>
            <a:ext cx="660758" cy="369332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>
            <a:defPPr>
              <a:defRPr lang="es-V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VE" dirty="0" smtClean="0">
                <a:solidFill>
                  <a:prstClr val="white"/>
                </a:solidFill>
                <a:latin typeface="Comic Sans MS" pitchFamily="66" charset="0"/>
              </a:rPr>
              <a:t>II</a:t>
            </a:r>
            <a:r>
              <a:rPr lang="es-VE" sz="1600" dirty="0" smtClean="0">
                <a:solidFill>
                  <a:prstClr val="white"/>
                </a:solidFill>
                <a:latin typeface="Comic Sans MS" pitchFamily="66" charset="0"/>
              </a:rPr>
              <a:t>B1</a:t>
            </a:r>
            <a:endParaRPr lang="es-VE" sz="16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15" name="4 CuadroTexto"/>
          <p:cNvSpPr txBox="1"/>
          <p:nvPr/>
        </p:nvSpPr>
        <p:spPr>
          <a:xfrm>
            <a:off x="157758" y="631357"/>
            <a:ext cx="957858" cy="83099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VE" sz="1200" dirty="0" smtClean="0">
                <a:latin typeface="Comic Sans MS" pitchFamily="66" charset="0"/>
              </a:rPr>
              <a:t>Microbiota y </a:t>
            </a:r>
            <a:r>
              <a:rPr lang="es-VE" sz="1200" b="1" dirty="0" err="1" smtClean="0">
                <a:latin typeface="Comic Sans MS" pitchFamily="66" charset="0"/>
              </a:rPr>
              <a:t>Enf</a:t>
            </a:r>
            <a:r>
              <a:rPr lang="es-VE" sz="1200" b="1" dirty="0" smtClean="0">
                <a:latin typeface="Comic Sans MS" pitchFamily="66" charset="0"/>
              </a:rPr>
              <a:t>. Local GI</a:t>
            </a:r>
          </a:p>
          <a:p>
            <a:pPr algn="ctr"/>
            <a:r>
              <a:rPr lang="es-VE" sz="1200" b="1" dirty="0" smtClean="0">
                <a:latin typeface="Comic Sans MS" pitchFamily="66" charset="0"/>
              </a:rPr>
              <a:t>CRC </a:t>
            </a:r>
          </a:p>
        </p:txBody>
      </p:sp>
      <p:sp>
        <p:nvSpPr>
          <p:cNvPr id="16" name="CuadroTexto 15"/>
          <p:cNvSpPr txBox="1"/>
          <p:nvPr/>
        </p:nvSpPr>
        <p:spPr>
          <a:xfrm>
            <a:off x="2829532" y="599626"/>
            <a:ext cx="3504486" cy="70788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000" i="1" dirty="0" smtClean="0">
                <a:latin typeface="Comic Sans MS" panose="030F0702030302020204" pitchFamily="66" charset="0"/>
              </a:rPr>
              <a:t>Fusobacterium </a:t>
            </a:r>
            <a:r>
              <a:rPr lang="es-VE" sz="2000" i="1" dirty="0" err="1" smtClean="0">
                <a:latin typeface="Comic Sans MS" panose="030F0702030302020204" pitchFamily="66" charset="0"/>
              </a:rPr>
              <a:t>nucleatum</a:t>
            </a:r>
            <a:r>
              <a:rPr lang="es-VE" sz="2000" i="1" dirty="0" smtClean="0">
                <a:latin typeface="Comic Sans MS" panose="030F0702030302020204" pitchFamily="66" charset="0"/>
              </a:rPr>
              <a:t> </a:t>
            </a:r>
          </a:p>
          <a:p>
            <a:r>
              <a:rPr lang="es-VE" sz="2000" dirty="0" smtClean="0">
                <a:latin typeface="Comic Sans MS" panose="030F0702030302020204" pitchFamily="66" charset="0"/>
              </a:rPr>
              <a:t>y Cáncer </a:t>
            </a:r>
            <a:r>
              <a:rPr lang="es-VE" sz="2000" dirty="0" err="1" smtClean="0">
                <a:latin typeface="Comic Sans MS" panose="030F0702030302020204" pitchFamily="66" charset="0"/>
              </a:rPr>
              <a:t>Colonorectal</a:t>
            </a:r>
            <a:r>
              <a:rPr lang="es-VE" sz="2000" dirty="0" smtClean="0">
                <a:latin typeface="Comic Sans MS" panose="030F0702030302020204" pitchFamily="66" charset="0"/>
              </a:rPr>
              <a:t> (CRC)</a:t>
            </a:r>
            <a:endParaRPr lang="es-VE" sz="2000" dirty="0">
              <a:latin typeface="Comic Sans MS" panose="030F0702030302020204" pitchFamily="66" charset="0"/>
            </a:endParaRPr>
          </a:p>
        </p:txBody>
      </p:sp>
      <p:sp>
        <p:nvSpPr>
          <p:cNvPr id="17" name="7 CuadroTexto"/>
          <p:cNvSpPr txBox="1"/>
          <p:nvPr/>
        </p:nvSpPr>
        <p:spPr>
          <a:xfrm>
            <a:off x="6715319" y="6592535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prstClr val="white">
                  <a:lumMod val="6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Elipse 17"/>
          <p:cNvSpPr/>
          <p:nvPr/>
        </p:nvSpPr>
        <p:spPr>
          <a:xfrm>
            <a:off x="3803536" y="3051029"/>
            <a:ext cx="1080120" cy="73801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0" name="CuadroTexto 19"/>
          <p:cNvSpPr txBox="1"/>
          <p:nvPr/>
        </p:nvSpPr>
        <p:spPr>
          <a:xfrm>
            <a:off x="3803536" y="2956644"/>
            <a:ext cx="1228221" cy="58477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600" dirty="0" smtClean="0">
                <a:latin typeface="Comic Sans MS" panose="030F0702030302020204" pitchFamily="66" charset="0"/>
              </a:rPr>
              <a:t>Mucosa no </a:t>
            </a:r>
          </a:p>
          <a:p>
            <a:r>
              <a:rPr lang="es-VE" sz="1600" dirty="0" smtClean="0">
                <a:latin typeface="Comic Sans MS" panose="030F0702030302020204" pitchFamily="66" charset="0"/>
              </a:rPr>
              <a:t>afectada</a:t>
            </a:r>
            <a:endParaRPr lang="es-VE" sz="1600" dirty="0">
              <a:latin typeface="Comic Sans MS" panose="030F0702030302020204" pitchFamily="66" charset="0"/>
            </a:endParaRPr>
          </a:p>
        </p:txBody>
      </p:sp>
      <p:sp>
        <p:nvSpPr>
          <p:cNvPr id="22" name="Elipse 21"/>
          <p:cNvSpPr/>
          <p:nvPr/>
        </p:nvSpPr>
        <p:spPr>
          <a:xfrm>
            <a:off x="5104546" y="3635468"/>
            <a:ext cx="792088" cy="532376"/>
          </a:xfrm>
          <a:prstGeom prst="ellipse">
            <a:avLst/>
          </a:prstGeom>
          <a:solidFill>
            <a:srgbClr val="EAC7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1" name="CuadroTexto 20"/>
          <p:cNvSpPr txBox="1"/>
          <p:nvPr/>
        </p:nvSpPr>
        <p:spPr>
          <a:xfrm>
            <a:off x="4581775" y="3656384"/>
            <a:ext cx="1236236" cy="58477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600" dirty="0" smtClean="0">
                <a:latin typeface="Comic Sans MS" panose="030F0702030302020204" pitchFamily="66" charset="0"/>
              </a:rPr>
              <a:t>Desarrollo </a:t>
            </a:r>
          </a:p>
          <a:p>
            <a:r>
              <a:rPr lang="es-VE" sz="1600" dirty="0" smtClean="0">
                <a:latin typeface="Comic Sans MS" panose="030F0702030302020204" pitchFamily="66" charset="0"/>
              </a:rPr>
              <a:t>de tumor</a:t>
            </a:r>
            <a:endParaRPr lang="es-VE" sz="1600" dirty="0">
              <a:latin typeface="Comic Sans MS" panose="030F0702030302020204" pitchFamily="66" charset="0"/>
            </a:endParaRPr>
          </a:p>
        </p:txBody>
      </p:sp>
      <p:sp>
        <p:nvSpPr>
          <p:cNvPr id="23" name="Elipse 22"/>
          <p:cNvSpPr/>
          <p:nvPr/>
        </p:nvSpPr>
        <p:spPr>
          <a:xfrm>
            <a:off x="6982442" y="3853087"/>
            <a:ext cx="829917" cy="584026"/>
          </a:xfrm>
          <a:prstGeom prst="ellipse">
            <a:avLst/>
          </a:prstGeom>
          <a:solidFill>
            <a:srgbClr val="EAC7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4" name="CuadroTexto 23"/>
          <p:cNvSpPr txBox="1"/>
          <p:nvPr/>
        </p:nvSpPr>
        <p:spPr>
          <a:xfrm>
            <a:off x="6837101" y="3818922"/>
            <a:ext cx="1085554" cy="52322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400" dirty="0" smtClean="0">
                <a:latin typeface="Comic Sans MS" panose="030F0702030302020204" pitchFamily="66" charset="0"/>
              </a:rPr>
              <a:t>Carcinoma </a:t>
            </a:r>
          </a:p>
          <a:p>
            <a:r>
              <a:rPr lang="es-VE" sz="1400" dirty="0" smtClean="0">
                <a:latin typeface="Comic Sans MS" panose="030F0702030302020204" pitchFamily="66" charset="0"/>
              </a:rPr>
              <a:t>maduro</a:t>
            </a:r>
            <a:endParaRPr lang="es-VE" sz="1400" dirty="0">
              <a:latin typeface="Comic Sans MS" panose="030F0702030302020204" pitchFamily="66" charset="0"/>
            </a:endParaRPr>
          </a:p>
        </p:txBody>
      </p:sp>
      <p:sp>
        <p:nvSpPr>
          <p:cNvPr id="26" name="Rectángulo 25"/>
          <p:cNvSpPr/>
          <p:nvPr/>
        </p:nvSpPr>
        <p:spPr>
          <a:xfrm>
            <a:off x="6715319" y="2158065"/>
            <a:ext cx="2105153" cy="19773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7" name="Rectángulo 26"/>
          <p:cNvSpPr/>
          <p:nvPr/>
        </p:nvSpPr>
        <p:spPr>
          <a:xfrm>
            <a:off x="7922655" y="2355800"/>
            <a:ext cx="897817" cy="12913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5" name="CuadroTexto 24"/>
          <p:cNvSpPr txBox="1"/>
          <p:nvPr/>
        </p:nvSpPr>
        <p:spPr>
          <a:xfrm>
            <a:off x="7156234" y="1202382"/>
            <a:ext cx="1664238" cy="107721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600" i="1" dirty="0" err="1" smtClean="0">
                <a:latin typeface="Comic Sans MS" panose="030F0702030302020204" pitchFamily="66" charset="0"/>
              </a:rPr>
              <a:t>Fusobacteria</a:t>
            </a:r>
            <a:r>
              <a:rPr lang="es-VE" sz="1600" dirty="0" smtClean="0">
                <a:latin typeface="Comic Sans MS" panose="030F0702030302020204" pitchFamily="66" charset="0"/>
              </a:rPr>
              <a:t> </a:t>
            </a:r>
          </a:p>
          <a:p>
            <a:r>
              <a:rPr lang="es-VE" sz="1600" dirty="0" smtClean="0">
                <a:latin typeface="Comic Sans MS" panose="030F0702030302020204" pitchFamily="66" charset="0"/>
              </a:rPr>
              <a:t>intracelular  </a:t>
            </a:r>
          </a:p>
          <a:p>
            <a:r>
              <a:rPr lang="es-VE" sz="1600" dirty="0" smtClean="0">
                <a:latin typeface="Comic Sans MS" panose="030F0702030302020204" pitchFamily="66" charset="0"/>
              </a:rPr>
              <a:t>transportada a </a:t>
            </a:r>
          </a:p>
          <a:p>
            <a:r>
              <a:rPr lang="es-VE" sz="1600" dirty="0" smtClean="0">
                <a:latin typeface="Comic Sans MS" panose="030F0702030302020204" pitchFamily="66" charset="0"/>
              </a:rPr>
              <a:t>metástasis</a:t>
            </a:r>
            <a:endParaRPr lang="es-VE" sz="1600" dirty="0">
              <a:latin typeface="Comic Sans MS" panose="030F0702030302020204" pitchFamily="66" charset="0"/>
            </a:endParaRPr>
          </a:p>
        </p:txBody>
      </p:sp>
      <p:sp>
        <p:nvSpPr>
          <p:cNvPr id="28" name="CuadroTexto 27"/>
          <p:cNvSpPr txBox="1"/>
          <p:nvPr/>
        </p:nvSpPr>
        <p:spPr>
          <a:xfrm>
            <a:off x="136708" y="5430071"/>
            <a:ext cx="3499745" cy="1200329"/>
          </a:xfrm>
          <a:prstGeom prst="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200" b="1" dirty="0" smtClean="0">
                <a:latin typeface="Comic Sans MS" panose="030F0702030302020204" pitchFamily="66" charset="0"/>
              </a:rPr>
              <a:t>BRAF Gen</a:t>
            </a:r>
            <a:r>
              <a:rPr lang="es-VE" sz="1200" dirty="0" smtClean="0">
                <a:latin typeface="Comic Sans MS" panose="030F0702030302020204" pitchFamily="66" charset="0"/>
              </a:rPr>
              <a:t>: </a:t>
            </a:r>
            <a:r>
              <a:rPr lang="es-VE" sz="1200" dirty="0" err="1" smtClean="0">
                <a:latin typeface="Comic Sans MS" panose="030F0702030302020204" pitchFamily="66" charset="0"/>
              </a:rPr>
              <a:t>protooncogen</a:t>
            </a:r>
            <a:r>
              <a:rPr lang="es-VE" sz="1200" dirty="0" smtClean="0">
                <a:latin typeface="Comic Sans MS" panose="030F0702030302020204" pitchFamily="66" charset="0"/>
              </a:rPr>
              <a:t> codifica para proteína  B-</a:t>
            </a:r>
            <a:r>
              <a:rPr lang="es-VE" sz="1200" dirty="0" err="1" smtClean="0">
                <a:latin typeface="Comic Sans MS" panose="030F0702030302020204" pitchFamily="66" charset="0"/>
              </a:rPr>
              <a:t>raf</a:t>
            </a:r>
            <a:r>
              <a:rPr lang="es-VE" sz="1200" dirty="0">
                <a:latin typeface="Comic Sans MS" panose="030F0702030302020204" pitchFamily="66" charset="0"/>
              </a:rPr>
              <a:t> </a:t>
            </a:r>
            <a:r>
              <a:rPr lang="es-VE" sz="1200" dirty="0" smtClean="0">
                <a:latin typeface="Comic Sans MS" panose="030F0702030302020204" pitchFamily="66" charset="0"/>
              </a:rPr>
              <a:t>que es una </a:t>
            </a:r>
            <a:r>
              <a:rPr lang="es-VE" sz="1200" dirty="0" err="1" smtClean="0">
                <a:latin typeface="Comic Sans MS" panose="030F0702030302020204" pitchFamily="66" charset="0"/>
              </a:rPr>
              <a:t>serina</a:t>
            </a:r>
            <a:r>
              <a:rPr lang="es-VE" sz="1200" dirty="0" smtClean="0">
                <a:latin typeface="Comic Sans MS" panose="030F0702030302020204" pitchFamily="66" charset="0"/>
              </a:rPr>
              <a:t> </a:t>
            </a:r>
            <a:r>
              <a:rPr lang="es-VE" sz="1200" dirty="0" err="1" smtClean="0">
                <a:latin typeface="Comic Sans MS" panose="030F0702030302020204" pitchFamily="66" charset="0"/>
              </a:rPr>
              <a:t>treonina</a:t>
            </a:r>
            <a:r>
              <a:rPr lang="es-VE" sz="1200" dirty="0" smtClean="0">
                <a:latin typeface="Comic Sans MS" panose="030F0702030302020204" pitchFamily="66" charset="0"/>
              </a:rPr>
              <a:t> PK</a:t>
            </a:r>
          </a:p>
          <a:p>
            <a:endParaRPr lang="es-VE" sz="1200" dirty="0">
              <a:latin typeface="Comic Sans MS" panose="030F0702030302020204" pitchFamily="66" charset="0"/>
            </a:endParaRPr>
          </a:p>
          <a:p>
            <a:r>
              <a:rPr lang="es-VE" sz="1200" b="1" i="1" dirty="0" smtClean="0">
                <a:latin typeface="Comic Sans MS" panose="030F0702030302020204" pitchFamily="66" charset="0"/>
              </a:rPr>
              <a:t>F. </a:t>
            </a:r>
            <a:r>
              <a:rPr lang="es-VE" sz="1200" b="1" i="1" dirty="0" err="1" smtClean="0">
                <a:latin typeface="Comic Sans MS" panose="030F0702030302020204" pitchFamily="66" charset="0"/>
              </a:rPr>
              <a:t>nucleatum</a:t>
            </a:r>
            <a:r>
              <a:rPr lang="es-VE" sz="1200" b="1" i="1" dirty="0" smtClean="0">
                <a:latin typeface="Comic Sans MS" panose="030F0702030302020204" pitchFamily="66" charset="0"/>
              </a:rPr>
              <a:t>: </a:t>
            </a:r>
            <a:r>
              <a:rPr lang="es-VE" sz="1200" dirty="0" smtClean="0">
                <a:latin typeface="Comic Sans MS" panose="030F0702030302020204" pitchFamily="66" charset="0"/>
              </a:rPr>
              <a:t>Gram negativa, anaerobio obligado, no forma esporas, se creía que era solo de placa oral.</a:t>
            </a:r>
            <a:endParaRPr lang="es-VE" sz="12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20999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20" grpId="0" animBg="1"/>
      <p:bldP spid="21" grpId="0" animBg="1"/>
      <p:bldP spid="24" grpId="0" animBg="1"/>
      <p:bldP spid="25" grpId="0" animBg="1"/>
      <p:bldP spid="28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>
            <a:off x="284312" y="324047"/>
            <a:ext cx="4032448" cy="286232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US" i="1" dirty="0" smtClean="0"/>
              <a:t>“ </a:t>
            </a:r>
            <a:r>
              <a:rPr lang="en-US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Estas</a:t>
            </a:r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observaciones</a:t>
            </a:r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sugieren</a:t>
            </a:r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que</a:t>
            </a:r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esta</a:t>
            </a:r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bacteria </a:t>
            </a:r>
            <a:r>
              <a:rPr lang="en-US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</a:t>
            </a:r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más</a:t>
            </a:r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que</a:t>
            </a:r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mero</a:t>
            </a:r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observador</a:t>
            </a:r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 </a:t>
            </a:r>
            <a:r>
              <a:rPr lang="en-US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pasajero</a:t>
            </a:r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de  tumorigénesis, y no solo </a:t>
            </a:r>
            <a:r>
              <a:rPr lang="en-US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una</a:t>
            </a:r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consecuencia</a:t>
            </a:r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de un </a:t>
            </a:r>
            <a:r>
              <a:rPr lang="en-US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microambiente</a:t>
            </a:r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favorable al tumor. De </a:t>
            </a:r>
            <a:r>
              <a:rPr lang="en-US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hecho</a:t>
            </a:r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podría</a:t>
            </a:r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ser</a:t>
            </a:r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el conductor de metastasis. </a:t>
            </a:r>
            <a:r>
              <a:rPr lang="en-US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Terapia</a:t>
            </a:r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antimicrobiana</a:t>
            </a:r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selectiva</a:t>
            </a:r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podría</a:t>
            </a:r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por</a:t>
            </a:r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tanto</a:t>
            </a:r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representar</a:t>
            </a:r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importante</a:t>
            </a:r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armamento</a:t>
            </a:r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para el </a:t>
            </a:r>
            <a:r>
              <a:rPr lang="en-US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tratamiento</a:t>
            </a:r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de </a:t>
            </a:r>
            <a:r>
              <a:rPr lang="en-US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pacientes</a:t>
            </a:r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con </a:t>
            </a:r>
            <a:r>
              <a:rPr lang="en-US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cáncer</a:t>
            </a:r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colorectal </a:t>
            </a:r>
            <a:r>
              <a:rPr lang="en-US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asociado</a:t>
            </a:r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 Fusobacterium”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es-V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1268760" y="3657302"/>
            <a:ext cx="6606480" cy="244682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US" b="1" i="1" dirty="0"/>
              <a:t>“</a:t>
            </a:r>
            <a:r>
              <a:rPr lang="en-US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Los </a:t>
            </a:r>
            <a:r>
              <a:rPr lang="en-US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resultados</a:t>
            </a:r>
            <a:r>
              <a:rPr lang="en-US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apoyan</a:t>
            </a:r>
            <a:r>
              <a:rPr lang="en-US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rol</a:t>
            </a:r>
            <a:r>
              <a:rPr lang="en-US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causal de Fusobacterium en </a:t>
            </a:r>
            <a:r>
              <a:rPr lang="en-US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cáncer</a:t>
            </a:r>
            <a:r>
              <a:rPr lang="en-US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colorectal y da </a:t>
            </a:r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base </a:t>
            </a:r>
            <a:r>
              <a:rPr lang="en-US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fuerte</a:t>
            </a:r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para </a:t>
            </a:r>
            <a:r>
              <a:rPr lang="en-US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continuar</a:t>
            </a:r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 </a:t>
            </a:r>
            <a:r>
              <a:rPr lang="en-US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enfoques</a:t>
            </a:r>
            <a:r>
              <a:rPr lang="en-US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dirigidos</a:t>
            </a:r>
            <a:r>
              <a:rPr lang="en-US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contra la bacteria  </a:t>
            </a:r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 </a:t>
            </a:r>
            <a:r>
              <a:rPr lang="en-US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otros</a:t>
            </a:r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components claves del microbioma de </a:t>
            </a:r>
            <a:r>
              <a:rPr lang="en-US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cáncer</a:t>
            </a:r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”.</a:t>
            </a:r>
          </a:p>
          <a:p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“...</a:t>
            </a:r>
            <a:r>
              <a:rPr lang="en-US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Establecer</a:t>
            </a:r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las</a:t>
            </a:r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capacidades</a:t>
            </a:r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invasivas</a:t>
            </a:r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de </a:t>
            </a:r>
            <a:r>
              <a:rPr lang="en-US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esta</a:t>
            </a:r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bacteria </a:t>
            </a:r>
            <a:r>
              <a:rPr lang="en-US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podría</a:t>
            </a:r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ser</a:t>
            </a:r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crucial en </a:t>
            </a:r>
            <a:r>
              <a:rPr lang="en-US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identificar</a:t>
            </a:r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más</a:t>
            </a:r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precisamente</a:t>
            </a:r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esos</a:t>
            </a:r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pacientes</a:t>
            </a:r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que</a:t>
            </a:r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podrían</a:t>
            </a:r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beneficiarse</a:t>
            </a:r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de </a:t>
            </a:r>
            <a:r>
              <a:rPr lang="en-US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tratamiento</a:t>
            </a:r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antibiótico</a:t>
            </a:r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” </a:t>
            </a:r>
          </a:p>
          <a:p>
            <a:endParaRPr lang="en-US" sz="900" b="1" i="1" dirty="0"/>
          </a:p>
        </p:txBody>
      </p:sp>
      <p:sp>
        <p:nvSpPr>
          <p:cNvPr id="8" name="Rectángulo 7"/>
          <p:cNvSpPr/>
          <p:nvPr/>
        </p:nvSpPr>
        <p:spPr>
          <a:xfrm>
            <a:off x="4597112" y="1755208"/>
            <a:ext cx="4104456" cy="83099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S. </a:t>
            </a:r>
            <a:r>
              <a:rPr lang="en-US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Bullman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et al. </a:t>
            </a:r>
            <a:r>
              <a:rPr lang="en-US" sz="1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Analysis </a:t>
            </a:r>
            <a:r>
              <a:rPr lang="en-US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Fusobacterium persistence and antibiotic response in colorectal </a:t>
            </a:r>
            <a:r>
              <a:rPr lang="en-US" sz="1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cancer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Science </a:t>
            </a:r>
            <a:r>
              <a:rPr lang="fr-FR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2017</a:t>
            </a:r>
            <a:r>
              <a:rPr lang="fr-FR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;358:1443-48</a:t>
            </a:r>
            <a:endParaRPr lang="es-VE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Rectángulo 8"/>
          <p:cNvSpPr/>
          <p:nvPr/>
        </p:nvSpPr>
        <p:spPr>
          <a:xfrm>
            <a:off x="1717300" y="6159560"/>
            <a:ext cx="49320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dirty="0" smtClean="0"/>
              <a:t>*</a:t>
            </a:r>
            <a:r>
              <a:rPr lang="fr-FR" sz="1200" dirty="0" err="1" smtClean="0"/>
              <a:t>Opiniones</a:t>
            </a:r>
            <a:r>
              <a:rPr lang="fr-FR" sz="1200" dirty="0" smtClean="0"/>
              <a:t> de </a:t>
            </a:r>
            <a:r>
              <a:rPr lang="fr-FR" sz="1200" dirty="0" err="1" smtClean="0"/>
              <a:t>autores</a:t>
            </a:r>
            <a:r>
              <a:rPr lang="fr-FR" sz="1200" dirty="0" smtClean="0"/>
              <a:t> en</a:t>
            </a:r>
            <a:r>
              <a:rPr lang="fr-FR" sz="1200" dirty="0"/>
              <a:t>: http://www.vhio.net/en/bacterium-in-colorectal-cancer-bystander-passenger-or-driver-of-metastatic-spread/</a:t>
            </a:r>
            <a:endParaRPr lang="es-VE" sz="1200" dirty="0"/>
          </a:p>
        </p:txBody>
      </p:sp>
      <p:sp>
        <p:nvSpPr>
          <p:cNvPr id="10" name="Rectángulo 9"/>
          <p:cNvSpPr/>
          <p:nvPr/>
        </p:nvSpPr>
        <p:spPr>
          <a:xfrm>
            <a:off x="69816" y="68410"/>
            <a:ext cx="41379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VE" sz="2400" dirty="0" smtClean="0"/>
              <a:t>*</a:t>
            </a:r>
            <a:endParaRPr lang="es-VE" sz="2400" dirty="0"/>
          </a:p>
        </p:txBody>
      </p:sp>
      <p:sp>
        <p:nvSpPr>
          <p:cNvPr id="12" name="3 CuadroTexto"/>
          <p:cNvSpPr txBox="1"/>
          <p:nvPr/>
        </p:nvSpPr>
        <p:spPr>
          <a:xfrm>
            <a:off x="4964668" y="662879"/>
            <a:ext cx="3158237" cy="83099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38100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sz="2400" dirty="0" smtClean="0">
                <a:solidFill>
                  <a:prstClr val="black"/>
                </a:solidFill>
                <a:latin typeface="Comic Sans MS" pitchFamily="66" charset="0"/>
              </a:rPr>
              <a:t>Microbiota y Cáncer </a:t>
            </a:r>
          </a:p>
          <a:p>
            <a:pPr algn="ctr"/>
            <a:r>
              <a:rPr lang="es-VE" sz="2400" dirty="0" err="1" smtClean="0">
                <a:solidFill>
                  <a:prstClr val="black"/>
                </a:solidFill>
                <a:latin typeface="Comic Sans MS" pitchFamily="66" charset="0"/>
              </a:rPr>
              <a:t>Colorectal</a:t>
            </a:r>
            <a:r>
              <a:rPr lang="es-VE" sz="2400" dirty="0" smtClean="0">
                <a:solidFill>
                  <a:prstClr val="black"/>
                </a:solidFill>
                <a:latin typeface="Comic Sans MS" pitchFamily="66" charset="0"/>
              </a:rPr>
              <a:t> CRC</a:t>
            </a:r>
          </a:p>
        </p:txBody>
      </p:sp>
    </p:spTree>
    <p:extLst>
      <p:ext uri="{BB962C8B-B14F-4D97-AF65-F5344CB8AC3E}">
        <p14:creationId xmlns:p14="http://schemas.microsoft.com/office/powerpoint/2010/main" val="42211382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7 CuadroTexto"/>
          <p:cNvSpPr txBox="1"/>
          <p:nvPr/>
        </p:nvSpPr>
        <p:spPr>
          <a:xfrm>
            <a:off x="6715319" y="6592535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prstClr val="white">
                  <a:lumMod val="6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6 CuadroTexto"/>
          <p:cNvSpPr txBox="1"/>
          <p:nvPr/>
        </p:nvSpPr>
        <p:spPr>
          <a:xfrm>
            <a:off x="136708" y="228507"/>
            <a:ext cx="660758" cy="369332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>
            <a:defPPr>
              <a:defRPr lang="es-V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VE" dirty="0" smtClean="0">
                <a:solidFill>
                  <a:prstClr val="white"/>
                </a:solidFill>
                <a:latin typeface="Comic Sans MS" pitchFamily="66" charset="0"/>
              </a:rPr>
              <a:t>II</a:t>
            </a:r>
            <a:r>
              <a:rPr lang="es-VE" sz="1600" dirty="0" smtClean="0">
                <a:solidFill>
                  <a:prstClr val="white"/>
                </a:solidFill>
                <a:latin typeface="Comic Sans MS" pitchFamily="66" charset="0"/>
              </a:rPr>
              <a:t>B1</a:t>
            </a:r>
            <a:endParaRPr lang="es-VE" sz="16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6" name="4 CuadroTexto"/>
          <p:cNvSpPr txBox="1"/>
          <p:nvPr/>
        </p:nvSpPr>
        <p:spPr>
          <a:xfrm>
            <a:off x="157758" y="631357"/>
            <a:ext cx="957858" cy="83099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VE" sz="1200" dirty="0" smtClean="0">
                <a:latin typeface="Comic Sans MS" pitchFamily="66" charset="0"/>
              </a:rPr>
              <a:t>Microbiota y </a:t>
            </a:r>
            <a:r>
              <a:rPr lang="es-VE" sz="1200" b="1" dirty="0" err="1" smtClean="0">
                <a:latin typeface="Comic Sans MS" pitchFamily="66" charset="0"/>
              </a:rPr>
              <a:t>Enf</a:t>
            </a:r>
            <a:r>
              <a:rPr lang="es-VE" sz="1200" b="1" dirty="0" smtClean="0">
                <a:latin typeface="Comic Sans MS" pitchFamily="66" charset="0"/>
              </a:rPr>
              <a:t>. Local GI</a:t>
            </a:r>
          </a:p>
          <a:p>
            <a:pPr algn="ctr"/>
            <a:r>
              <a:rPr lang="es-VE" sz="1200" b="1" dirty="0" smtClean="0">
                <a:latin typeface="Comic Sans MS" pitchFamily="66" charset="0"/>
              </a:rPr>
              <a:t>CRC </a:t>
            </a: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832" y="30911"/>
            <a:ext cx="4495557" cy="6236919"/>
          </a:xfrm>
          <a:prstGeom prst="rect">
            <a:avLst/>
          </a:prstGeom>
        </p:spPr>
      </p:pic>
      <p:sp>
        <p:nvSpPr>
          <p:cNvPr id="8" name="Rectángulo 7"/>
          <p:cNvSpPr/>
          <p:nvPr/>
        </p:nvSpPr>
        <p:spPr>
          <a:xfrm>
            <a:off x="636687" y="6302823"/>
            <a:ext cx="7471917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VE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 </a:t>
            </a:r>
            <a:r>
              <a:rPr lang="es-VE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Tilg</a:t>
            </a:r>
            <a:r>
              <a:rPr lang="es-VE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TE. Adolph, RR. </a:t>
            </a:r>
            <a:r>
              <a:rPr lang="es-VE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Gerner</a:t>
            </a:r>
            <a:r>
              <a:rPr lang="es-VE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AR. </a:t>
            </a:r>
            <a:r>
              <a:rPr lang="es-VE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Moschen</a:t>
            </a:r>
            <a:r>
              <a:rPr lang="it-IT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it-IT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it-IT" sz="1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Intestinal Microbiota in Colorectal </a:t>
            </a:r>
            <a:r>
              <a:rPr lang="it-IT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Cancer.</a:t>
            </a:r>
            <a:r>
              <a:rPr lang="it-IT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Cancer Cell 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2018</a:t>
            </a:r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;33:P954-964</a:t>
            </a:r>
            <a:endParaRPr lang="es-VE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3059832" y="30911"/>
            <a:ext cx="1296144" cy="19759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" name="Rectángulo 1"/>
          <p:cNvSpPr/>
          <p:nvPr/>
        </p:nvSpPr>
        <p:spPr>
          <a:xfrm>
            <a:off x="3011255" y="8668"/>
            <a:ext cx="247002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err="1" smtClean="0">
                <a:latin typeface="Comic Sans MS" panose="030F0702030302020204" pitchFamily="66" charset="0"/>
                <a:cs typeface="Times New Roman" panose="02020603050405020304" pitchFamily="18" charset="0"/>
              </a:rPr>
              <a:t>Compartimiento</a:t>
            </a:r>
            <a:r>
              <a:rPr lang="en-US" sz="1400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 </a:t>
            </a:r>
            <a:r>
              <a:rPr lang="en-US" sz="1400" dirty="0" err="1" smtClean="0">
                <a:latin typeface="Comic Sans MS" panose="030F0702030302020204" pitchFamily="66" charset="0"/>
                <a:cs typeface="Times New Roman" panose="02020603050405020304" pitchFamily="18" charset="0"/>
              </a:rPr>
              <a:t>ambiental</a:t>
            </a:r>
            <a:endParaRPr lang="es-VE" sz="1400" dirty="0">
              <a:latin typeface="Comic Sans MS" panose="030F0702030302020204" pitchFamily="66" charset="0"/>
            </a:endParaRPr>
          </a:p>
        </p:txBody>
      </p:sp>
      <p:sp>
        <p:nvSpPr>
          <p:cNvPr id="11" name="Rectángulo 10"/>
          <p:cNvSpPr/>
          <p:nvPr/>
        </p:nvSpPr>
        <p:spPr>
          <a:xfrm>
            <a:off x="3059832" y="1462354"/>
            <a:ext cx="1080120" cy="166446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9" name="Rectángulo 8"/>
          <p:cNvSpPr/>
          <p:nvPr/>
        </p:nvSpPr>
        <p:spPr>
          <a:xfrm>
            <a:off x="3029922" y="1405136"/>
            <a:ext cx="164158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err="1" smtClean="0">
                <a:latin typeface="Comic Sans MS" panose="030F0702030302020204" pitchFamily="66" charset="0"/>
                <a:cs typeface="Times New Roman" panose="02020603050405020304" pitchFamily="18" charset="0"/>
              </a:rPr>
              <a:t>Compart</a:t>
            </a:r>
            <a:r>
              <a:rPr lang="en-US" sz="1400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. luminal</a:t>
            </a:r>
            <a:endParaRPr lang="es-VE" sz="1400" dirty="0">
              <a:latin typeface="Comic Sans MS" panose="030F0702030302020204" pitchFamily="66" charset="0"/>
            </a:endParaRPr>
          </a:p>
        </p:txBody>
      </p:sp>
      <p:sp>
        <p:nvSpPr>
          <p:cNvPr id="12" name="Rectángulo 11"/>
          <p:cNvSpPr/>
          <p:nvPr/>
        </p:nvSpPr>
        <p:spPr>
          <a:xfrm>
            <a:off x="3074434" y="6093296"/>
            <a:ext cx="1497566" cy="131453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0" name="Rectángulo 9"/>
          <p:cNvSpPr/>
          <p:nvPr/>
        </p:nvSpPr>
        <p:spPr>
          <a:xfrm>
            <a:off x="3013990" y="5995046"/>
            <a:ext cx="225192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err="1" smtClean="0">
                <a:latin typeface="Comic Sans MS" panose="030F0702030302020204" pitchFamily="66" charset="0"/>
                <a:cs typeface="Times New Roman" panose="02020603050405020304" pitchFamily="18" charset="0"/>
              </a:rPr>
              <a:t>Compart</a:t>
            </a:r>
            <a:r>
              <a:rPr lang="en-US" sz="1400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. </a:t>
            </a:r>
            <a:r>
              <a:rPr lang="en-US" sz="1400" dirty="0" err="1" smtClean="0">
                <a:latin typeface="Comic Sans MS" panose="030F0702030302020204" pitchFamily="66" charset="0"/>
                <a:cs typeface="Times New Roman" panose="02020603050405020304" pitchFamily="18" charset="0"/>
              </a:rPr>
              <a:t>inmune</a:t>
            </a:r>
            <a:r>
              <a:rPr lang="en-US" sz="1400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 mucosal</a:t>
            </a:r>
            <a:endParaRPr lang="es-VE" sz="1400" dirty="0">
              <a:latin typeface="Comic Sans MS" panose="030F0702030302020204" pitchFamily="66" charset="0"/>
            </a:endParaRPr>
          </a:p>
        </p:txBody>
      </p:sp>
      <p:sp>
        <p:nvSpPr>
          <p:cNvPr id="13" name="Rectángulo 12"/>
          <p:cNvSpPr/>
          <p:nvPr/>
        </p:nvSpPr>
        <p:spPr>
          <a:xfrm>
            <a:off x="6156176" y="149806"/>
            <a:ext cx="288032" cy="15388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4" name="Rectángulo 13"/>
          <p:cNvSpPr/>
          <p:nvPr/>
        </p:nvSpPr>
        <p:spPr>
          <a:xfrm>
            <a:off x="6075611" y="65726"/>
            <a:ext cx="639708" cy="30777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US" sz="1400" dirty="0" err="1" smtClean="0">
                <a:latin typeface="Comic Sans MS" panose="030F0702030302020204" pitchFamily="66" charset="0"/>
                <a:cs typeface="Times New Roman" panose="02020603050405020304" pitchFamily="18" charset="0"/>
              </a:rPr>
              <a:t>Dieta</a:t>
            </a:r>
            <a:endParaRPr lang="es-VE" sz="1400" dirty="0">
              <a:latin typeface="Comic Sans MS" panose="030F0702030302020204" pitchFamily="66" charset="0"/>
            </a:endParaRPr>
          </a:p>
        </p:txBody>
      </p:sp>
      <p:sp>
        <p:nvSpPr>
          <p:cNvPr id="16" name="Rectángulo 15"/>
          <p:cNvSpPr/>
          <p:nvPr/>
        </p:nvSpPr>
        <p:spPr>
          <a:xfrm>
            <a:off x="4716016" y="1556792"/>
            <a:ext cx="549897" cy="216024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5" name="Rectángulo 14"/>
          <p:cNvSpPr/>
          <p:nvPr/>
        </p:nvSpPr>
        <p:spPr>
          <a:xfrm>
            <a:off x="4567894" y="1510915"/>
            <a:ext cx="1143916" cy="30777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US" sz="1400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Microbiota</a:t>
            </a:r>
            <a:endParaRPr lang="es-VE" sz="1400" dirty="0">
              <a:latin typeface="Comic Sans MS" panose="030F0702030302020204" pitchFamily="66" charset="0"/>
            </a:endParaRPr>
          </a:p>
        </p:txBody>
      </p:sp>
      <p:sp>
        <p:nvSpPr>
          <p:cNvPr id="17" name="Rectángulo 16"/>
          <p:cNvSpPr/>
          <p:nvPr/>
        </p:nvSpPr>
        <p:spPr>
          <a:xfrm>
            <a:off x="6372200" y="2348880"/>
            <a:ext cx="415127" cy="216024"/>
          </a:xfrm>
          <a:prstGeom prst="rect">
            <a:avLst/>
          </a:prstGeom>
          <a:solidFill>
            <a:srgbClr val="47CC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8" name="Rectángulo 17"/>
          <p:cNvSpPr/>
          <p:nvPr/>
        </p:nvSpPr>
        <p:spPr>
          <a:xfrm>
            <a:off x="6372200" y="2303003"/>
            <a:ext cx="554957" cy="27699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US" sz="1200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Moco</a:t>
            </a:r>
            <a:endParaRPr lang="es-VE" sz="1200" dirty="0">
              <a:latin typeface="Comic Sans MS" panose="030F0702030302020204" pitchFamily="66" charset="0"/>
            </a:endParaRPr>
          </a:p>
        </p:txBody>
      </p:sp>
      <p:sp>
        <p:nvSpPr>
          <p:cNvPr id="19" name="Rectángulo 18"/>
          <p:cNvSpPr/>
          <p:nvPr/>
        </p:nvSpPr>
        <p:spPr>
          <a:xfrm>
            <a:off x="3635896" y="5661248"/>
            <a:ext cx="720080" cy="144016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0" name="Rectángulo 19"/>
          <p:cNvSpPr/>
          <p:nvPr/>
        </p:nvSpPr>
        <p:spPr>
          <a:xfrm>
            <a:off x="3419872" y="5583354"/>
            <a:ext cx="1080120" cy="27699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US" sz="1200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C. </a:t>
            </a:r>
            <a:r>
              <a:rPr lang="en-US" sz="1200" dirty="0" err="1" smtClean="0">
                <a:latin typeface="Comic Sans MS" panose="030F0702030302020204" pitchFamily="66" charset="0"/>
                <a:cs typeface="Times New Roman" panose="02020603050405020304" pitchFamily="18" charset="0"/>
              </a:rPr>
              <a:t>inmunes</a:t>
            </a:r>
            <a:endParaRPr lang="es-VE" sz="1200" dirty="0">
              <a:latin typeface="Comic Sans MS" panose="030F0702030302020204" pitchFamily="66" charset="0"/>
            </a:endParaRPr>
          </a:p>
        </p:txBody>
      </p:sp>
      <p:sp>
        <p:nvSpPr>
          <p:cNvPr id="21" name="Rectángulo 20"/>
          <p:cNvSpPr/>
          <p:nvPr/>
        </p:nvSpPr>
        <p:spPr>
          <a:xfrm>
            <a:off x="4932040" y="5013176"/>
            <a:ext cx="558211" cy="42588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2" name="Rectángulo 21"/>
          <p:cNvSpPr/>
          <p:nvPr/>
        </p:nvSpPr>
        <p:spPr>
          <a:xfrm>
            <a:off x="4932040" y="4924277"/>
            <a:ext cx="639708" cy="52322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US" sz="1400" dirty="0" err="1" smtClean="0">
                <a:latin typeface="Comic Sans MS" panose="030F0702030302020204" pitchFamily="66" charset="0"/>
                <a:cs typeface="Times New Roman" panose="02020603050405020304" pitchFamily="18" charset="0"/>
              </a:rPr>
              <a:t>Daño</a:t>
            </a:r>
            <a:r>
              <a:rPr lang="en-US" sz="1400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 ADN</a:t>
            </a:r>
            <a:endParaRPr lang="es-VE" sz="1400" dirty="0">
              <a:latin typeface="Comic Sans MS" panose="030F0702030302020204" pitchFamily="66" charset="0"/>
            </a:endParaRPr>
          </a:p>
        </p:txBody>
      </p:sp>
      <p:sp>
        <p:nvSpPr>
          <p:cNvPr id="23" name="Rectángulo 22"/>
          <p:cNvSpPr/>
          <p:nvPr/>
        </p:nvSpPr>
        <p:spPr>
          <a:xfrm>
            <a:off x="5661491" y="5805264"/>
            <a:ext cx="782717" cy="2880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4" name="Rectángulo 23"/>
          <p:cNvSpPr/>
          <p:nvPr/>
        </p:nvSpPr>
        <p:spPr>
          <a:xfrm>
            <a:off x="5544574" y="5734417"/>
            <a:ext cx="1043650" cy="43088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11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cs typeface="Times New Roman" panose="02020603050405020304" pitchFamily="18" charset="0"/>
              </a:rPr>
              <a:t>Inflamación</a:t>
            </a:r>
            <a:r>
              <a:rPr lang="en-US" sz="1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cs typeface="Times New Roman" panose="02020603050405020304" pitchFamily="18" charset="0"/>
              </a:rPr>
              <a:t> </a:t>
            </a:r>
            <a:r>
              <a:rPr lang="en-US" sz="11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cs typeface="Times New Roman" panose="02020603050405020304" pitchFamily="18" charset="0"/>
              </a:rPr>
              <a:t>crónica</a:t>
            </a:r>
            <a:endParaRPr lang="es-VE" sz="11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25" name="Rectángulo 24"/>
          <p:cNvSpPr/>
          <p:nvPr/>
        </p:nvSpPr>
        <p:spPr>
          <a:xfrm>
            <a:off x="3491880" y="3068960"/>
            <a:ext cx="331337" cy="216024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7" name="Rectángulo 26"/>
          <p:cNvSpPr/>
          <p:nvPr/>
        </p:nvSpPr>
        <p:spPr>
          <a:xfrm>
            <a:off x="6156175" y="3933056"/>
            <a:ext cx="1399213" cy="3600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6" name="Rectángulo 25"/>
          <p:cNvSpPr/>
          <p:nvPr/>
        </p:nvSpPr>
        <p:spPr>
          <a:xfrm>
            <a:off x="6107009" y="3882243"/>
            <a:ext cx="1571630" cy="46166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US" sz="1200" dirty="0" err="1" smtClean="0">
                <a:latin typeface="Comic Sans MS" panose="030F0702030302020204" pitchFamily="66" charset="0"/>
                <a:cs typeface="Times New Roman" panose="02020603050405020304" pitchFamily="18" charset="0"/>
              </a:rPr>
              <a:t>Morfogénesis</a:t>
            </a:r>
            <a:endParaRPr lang="en-US" sz="1200" dirty="0" smtClean="0">
              <a:latin typeface="Comic Sans MS" panose="030F0702030302020204" pitchFamily="66" charset="0"/>
              <a:cs typeface="Times New Roman" panose="02020603050405020304" pitchFamily="18" charset="0"/>
            </a:endParaRPr>
          </a:p>
          <a:p>
            <a:r>
              <a:rPr lang="en-US" sz="1200" dirty="0" err="1" smtClean="0">
                <a:latin typeface="Comic Sans MS" panose="030F0702030302020204" pitchFamily="66" charset="0"/>
                <a:cs typeface="Times New Roman" panose="02020603050405020304" pitchFamily="18" charset="0"/>
              </a:rPr>
              <a:t>Señaliz</a:t>
            </a:r>
            <a:r>
              <a:rPr lang="en-US" sz="1200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. </a:t>
            </a:r>
            <a:r>
              <a:rPr lang="en-US" sz="1200" dirty="0" smtClean="0">
                <a:latin typeface="Symbol" panose="05050102010706020507" pitchFamily="18" charset="2"/>
                <a:cs typeface="Times New Roman" panose="02020603050405020304" pitchFamily="18" charset="0"/>
              </a:rPr>
              <a:t>b-</a:t>
            </a:r>
            <a:r>
              <a:rPr lang="en-US" sz="1200" dirty="0" err="1" smtClean="0">
                <a:latin typeface="Comic Sans MS" panose="030F0702030302020204" pitchFamily="66" charset="0"/>
                <a:cs typeface="Times New Roman" panose="02020603050405020304" pitchFamily="18" charset="0"/>
              </a:rPr>
              <a:t>catenina</a:t>
            </a:r>
            <a:endParaRPr lang="es-VE" sz="1200" dirty="0">
              <a:latin typeface="Comic Sans MS" panose="030F0702030302020204" pitchFamily="66" charset="0"/>
            </a:endParaRPr>
          </a:p>
        </p:txBody>
      </p:sp>
      <p:sp>
        <p:nvSpPr>
          <p:cNvPr id="28" name="Rectángulo 27"/>
          <p:cNvSpPr/>
          <p:nvPr/>
        </p:nvSpPr>
        <p:spPr>
          <a:xfrm>
            <a:off x="242052" y="1770131"/>
            <a:ext cx="2189548" cy="132343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s-VE" sz="2000" dirty="0" smtClean="0">
                <a:latin typeface="Comic Sans MS" panose="030F0702030302020204" pitchFamily="66" charset="0"/>
              </a:rPr>
              <a:t>Marco </a:t>
            </a:r>
          </a:p>
          <a:p>
            <a:pPr algn="ctr"/>
            <a:r>
              <a:rPr lang="es-VE" sz="2000" dirty="0" smtClean="0">
                <a:latin typeface="Comic Sans MS" panose="030F0702030302020204" pitchFamily="66" charset="0"/>
              </a:rPr>
              <a:t>multidimensional </a:t>
            </a:r>
          </a:p>
          <a:p>
            <a:pPr algn="ctr"/>
            <a:r>
              <a:rPr lang="es-VE" sz="2000" dirty="0" smtClean="0">
                <a:latin typeface="Comic Sans MS" panose="030F0702030302020204" pitchFamily="66" charset="0"/>
              </a:rPr>
              <a:t>de evolución </a:t>
            </a:r>
          </a:p>
          <a:p>
            <a:pPr algn="ctr"/>
            <a:r>
              <a:rPr lang="es-VE" sz="2000" dirty="0" smtClean="0">
                <a:latin typeface="Comic Sans MS" panose="030F0702030302020204" pitchFamily="66" charset="0"/>
              </a:rPr>
              <a:t>de CRC</a:t>
            </a:r>
            <a:endParaRPr lang="es-VE" sz="2000" dirty="0">
              <a:latin typeface="Comic Sans MS" panose="030F0702030302020204" pitchFamily="66" charset="0"/>
            </a:endParaRPr>
          </a:p>
        </p:txBody>
      </p:sp>
      <p:sp>
        <p:nvSpPr>
          <p:cNvPr id="29" name="Rectángulo 28"/>
          <p:cNvSpPr/>
          <p:nvPr/>
        </p:nvSpPr>
        <p:spPr>
          <a:xfrm>
            <a:off x="96712" y="4679577"/>
            <a:ext cx="2649004" cy="138499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es-VE" sz="1200" b="1" dirty="0" smtClean="0">
                <a:latin typeface="Comic Sans MS" panose="030F0702030302020204" pitchFamily="66" charset="0"/>
              </a:rPr>
              <a:t>Lg5’-SC: </a:t>
            </a:r>
            <a:r>
              <a:rPr lang="es-VE" sz="1200" dirty="0" smtClean="0">
                <a:latin typeface="Comic Sans MS" panose="030F0702030302020204" pitchFamily="66" charset="0"/>
              </a:rPr>
              <a:t>mutaciones oncogénicas en c. madre intestinales</a:t>
            </a:r>
          </a:p>
          <a:p>
            <a:r>
              <a:rPr lang="es-VE" sz="1200" b="1" dirty="0" smtClean="0">
                <a:latin typeface="Comic Sans MS" panose="030F0702030302020204" pitchFamily="66" charset="0"/>
              </a:rPr>
              <a:t>NF-kb: </a:t>
            </a:r>
            <a:r>
              <a:rPr lang="es-VE" sz="1200" dirty="0" smtClean="0">
                <a:latin typeface="Comic Sans MS" panose="030F0702030302020204" pitchFamily="66" charset="0"/>
              </a:rPr>
              <a:t>factor nuclear de la cadena ligera kappa de c. B </a:t>
            </a:r>
            <a:r>
              <a:rPr lang="es-VE" sz="1200" b="1" dirty="0" smtClean="0">
                <a:latin typeface="Comic Sans MS" panose="030F0702030302020204" pitchFamily="66" charset="0"/>
              </a:rPr>
              <a:t>activadas</a:t>
            </a:r>
          </a:p>
          <a:p>
            <a:r>
              <a:rPr lang="es-VE" sz="1200" b="1" dirty="0" smtClean="0">
                <a:latin typeface="Comic Sans MS" panose="030F0702030302020204" pitchFamily="66" charset="0"/>
              </a:rPr>
              <a:t>STAT3: </a:t>
            </a:r>
            <a:r>
              <a:rPr lang="en-US" sz="1200" dirty="0" err="1">
                <a:latin typeface="Comic Sans MS" panose="030F0702030302020204" pitchFamily="66" charset="0"/>
              </a:rPr>
              <a:t>transductor</a:t>
            </a:r>
            <a:r>
              <a:rPr lang="en-US" sz="1200" dirty="0">
                <a:latin typeface="Comic Sans MS" panose="030F0702030302020204" pitchFamily="66" charset="0"/>
              </a:rPr>
              <a:t> de </a:t>
            </a:r>
            <a:r>
              <a:rPr lang="en-US" sz="1200" dirty="0" err="1">
                <a:latin typeface="Comic Sans MS" panose="030F0702030302020204" pitchFamily="66" charset="0"/>
              </a:rPr>
              <a:t>señal</a:t>
            </a:r>
            <a:r>
              <a:rPr lang="en-US" sz="1200" dirty="0">
                <a:latin typeface="Comic Sans MS" panose="030F0702030302020204" pitchFamily="66" charset="0"/>
              </a:rPr>
              <a:t> y </a:t>
            </a:r>
            <a:r>
              <a:rPr lang="en-US" sz="1200" dirty="0" err="1">
                <a:latin typeface="Comic Sans MS" panose="030F0702030302020204" pitchFamily="66" charset="0"/>
              </a:rPr>
              <a:t>activador</a:t>
            </a:r>
            <a:r>
              <a:rPr lang="en-US" sz="1200" dirty="0">
                <a:latin typeface="Comic Sans MS" panose="030F0702030302020204" pitchFamily="66" charset="0"/>
              </a:rPr>
              <a:t> de </a:t>
            </a:r>
            <a:r>
              <a:rPr lang="en-US" sz="1200" dirty="0" err="1">
                <a:latin typeface="Comic Sans MS" panose="030F0702030302020204" pitchFamily="66" charset="0"/>
              </a:rPr>
              <a:t>transcripción</a:t>
            </a:r>
            <a:r>
              <a:rPr lang="en-US" sz="1200" dirty="0">
                <a:latin typeface="Comic Sans MS" panose="030F0702030302020204" pitchFamily="66" charset="0"/>
              </a:rPr>
              <a:t> 3 </a:t>
            </a:r>
            <a:endParaRPr lang="es-VE" sz="12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18256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" grpId="0"/>
      <p:bldP spid="10" grpId="0"/>
      <p:bldP spid="14" grpId="0"/>
      <p:bldP spid="15" grpId="0"/>
      <p:bldP spid="22" grpId="0"/>
      <p:bldP spid="24" grpId="0"/>
      <p:bldP spid="26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/>
        </p:nvSpPr>
        <p:spPr>
          <a:xfrm>
            <a:off x="557808" y="507422"/>
            <a:ext cx="8028384" cy="6001643"/>
          </a:xfrm>
          <a:prstGeom prst="rect">
            <a:avLst/>
          </a:prstGeom>
          <a:solidFill>
            <a:srgbClr val="FEF1E6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s-VE" sz="1600" dirty="0" smtClean="0">
                <a:latin typeface="Comic Sans MS" panose="030F0702030302020204" pitchFamily="66" charset="0"/>
              </a:rPr>
              <a:t>Degeneración maligna de c. epiteliales y progresión a CRC implica un juego complejo de varias capas de factores extrínsecos e intrínsecos. Estas influencias juntas resultan en </a:t>
            </a:r>
            <a:r>
              <a:rPr lang="es-VE" sz="1600" b="1" dirty="0" smtClean="0">
                <a:latin typeface="Comic Sans MS" panose="030F0702030302020204" pitchFamily="66" charset="0"/>
              </a:rPr>
              <a:t>mutaciones oncogénicas en c. madre intestinales </a:t>
            </a:r>
            <a:r>
              <a:rPr lang="es-VE" sz="1600" dirty="0">
                <a:latin typeface="Comic Sans MS" panose="030F0702030302020204" pitchFamily="66" charset="0"/>
              </a:rPr>
              <a:t>Lgr5</a:t>
            </a:r>
            <a:r>
              <a:rPr lang="es-VE" sz="1600" baseline="30000" dirty="0">
                <a:latin typeface="Comic Sans MS" panose="030F0702030302020204" pitchFamily="66" charset="0"/>
              </a:rPr>
              <a:t>+</a:t>
            </a:r>
            <a:r>
              <a:rPr lang="es-VE" sz="1600" dirty="0">
                <a:latin typeface="Comic Sans MS" panose="030F0702030302020204" pitchFamily="66" charset="0"/>
              </a:rPr>
              <a:t> </a:t>
            </a:r>
            <a:r>
              <a:rPr lang="es-VE" sz="1600" dirty="0" smtClean="0">
                <a:latin typeface="Comic Sans MS" panose="030F0702030302020204" pitchFamily="66" charset="0"/>
              </a:rPr>
              <a:t>(</a:t>
            </a:r>
            <a:r>
              <a:rPr lang="es-VE" sz="1600" dirty="0" err="1">
                <a:latin typeface="Comic Sans MS" panose="030F0702030302020204" pitchFamily="66" charset="0"/>
              </a:rPr>
              <a:t>SCs</a:t>
            </a:r>
            <a:r>
              <a:rPr lang="es-VE" sz="1600" dirty="0">
                <a:latin typeface="Comic Sans MS" panose="030F0702030302020204" pitchFamily="66" charset="0"/>
              </a:rPr>
              <a:t>), </a:t>
            </a:r>
            <a:r>
              <a:rPr lang="es-VE" sz="1600" dirty="0" smtClean="0">
                <a:latin typeface="Comic Sans MS" panose="030F0702030302020204" pitchFamily="66" charset="0"/>
              </a:rPr>
              <a:t>en alterada señalización </a:t>
            </a:r>
            <a:r>
              <a:rPr lang="el-GR" sz="1600" dirty="0" smtClean="0">
                <a:latin typeface="Comic Sans MS" panose="030F0702030302020204" pitchFamily="66" charset="0"/>
              </a:rPr>
              <a:t>β-</a:t>
            </a:r>
            <a:r>
              <a:rPr lang="es-VE" sz="1600" dirty="0" err="1" smtClean="0">
                <a:latin typeface="Comic Sans MS" panose="030F0702030302020204" pitchFamily="66" charset="0"/>
              </a:rPr>
              <a:t>catenin</a:t>
            </a:r>
            <a:r>
              <a:rPr lang="es-VE" sz="1600" dirty="0" smtClean="0">
                <a:latin typeface="Comic Sans MS" panose="030F0702030302020204" pitchFamily="66" charset="0"/>
              </a:rPr>
              <a:t>/</a:t>
            </a:r>
            <a:r>
              <a:rPr lang="es-VE" sz="1600" dirty="0" err="1" smtClean="0">
                <a:latin typeface="Comic Sans MS" panose="030F0702030302020204" pitchFamily="66" charset="0"/>
              </a:rPr>
              <a:t>Wnt</a:t>
            </a:r>
            <a:r>
              <a:rPr lang="es-VE" sz="1600" dirty="0" smtClean="0">
                <a:latin typeface="Comic Sans MS" panose="030F0702030302020204" pitchFamily="66" charset="0"/>
              </a:rPr>
              <a:t>, y en programas </a:t>
            </a:r>
            <a:r>
              <a:rPr lang="es-VE" sz="1600" dirty="0" err="1" smtClean="0">
                <a:latin typeface="Comic Sans MS" panose="030F0702030302020204" pitchFamily="66" charset="0"/>
              </a:rPr>
              <a:t>proinflamtorios</a:t>
            </a:r>
            <a:r>
              <a:rPr lang="es-VE" sz="1600" dirty="0" smtClean="0">
                <a:latin typeface="Comic Sans MS" panose="030F0702030302020204" pitchFamily="66" charset="0"/>
              </a:rPr>
              <a:t> que llevan a CRC. </a:t>
            </a:r>
          </a:p>
          <a:p>
            <a:pPr marL="342900" indent="-342900">
              <a:buAutoNum type="arabicPeriod"/>
            </a:pPr>
            <a:r>
              <a:rPr lang="es-VE" sz="1600" b="1" dirty="0" smtClean="0">
                <a:latin typeface="Comic Sans MS" panose="030F0702030302020204" pitchFamily="66" charset="0"/>
              </a:rPr>
              <a:t>Factores extrínsecos </a:t>
            </a:r>
            <a:r>
              <a:rPr lang="es-VE" sz="1600" dirty="0" smtClean="0">
                <a:latin typeface="Comic Sans MS" panose="030F0702030302020204" pitchFamily="66" charset="0"/>
              </a:rPr>
              <a:t>predominantemente nutricionales pueden dañar directamente el ADN del hospedero, modular la composición y actividad metabólica del microbiota intestinal, interferir con las funciones de barrera intestinal, afectar metabolismo de c. epiteliales e influir funciones inmunes. </a:t>
            </a:r>
          </a:p>
          <a:p>
            <a:pPr marL="342900" indent="-342900">
              <a:buAutoNum type="arabicPeriod"/>
            </a:pPr>
            <a:r>
              <a:rPr lang="es-VE" sz="1600" b="1" dirty="0" smtClean="0">
                <a:latin typeface="Comic Sans MS" panose="030F0702030302020204" pitchFamily="66" charset="0"/>
              </a:rPr>
              <a:t>El microbiota </a:t>
            </a:r>
            <a:r>
              <a:rPr lang="es-VE" sz="1600" dirty="0" smtClean="0">
                <a:latin typeface="Comic Sans MS" panose="030F0702030302020204" pitchFamily="66" charset="0"/>
              </a:rPr>
              <a:t>influye en tumorigénesis intestinal a través de varios mecanismos. Diversas especies asociadas a CRC como </a:t>
            </a:r>
            <a:r>
              <a:rPr lang="es-VE" sz="1600" i="1" dirty="0" smtClean="0">
                <a:latin typeface="Comic Sans MS" panose="030F0702030302020204" pitchFamily="66" charset="0"/>
              </a:rPr>
              <a:t>Fusobacterium </a:t>
            </a:r>
            <a:r>
              <a:rPr lang="es-VE" sz="1600" i="1" dirty="0" err="1">
                <a:latin typeface="Comic Sans MS" panose="030F0702030302020204" pitchFamily="66" charset="0"/>
              </a:rPr>
              <a:t>nucleatum</a:t>
            </a:r>
            <a:r>
              <a:rPr lang="es-VE" sz="1600" dirty="0">
                <a:latin typeface="Comic Sans MS" panose="030F0702030302020204" pitchFamily="66" charset="0"/>
              </a:rPr>
              <a:t>, </a:t>
            </a:r>
            <a:r>
              <a:rPr lang="es-VE" sz="1600" i="1" dirty="0" smtClean="0">
                <a:latin typeface="Comic Sans MS" panose="030F0702030302020204" pitchFamily="66" charset="0"/>
              </a:rPr>
              <a:t>Escherichia coli </a:t>
            </a:r>
            <a:r>
              <a:rPr lang="es-VE" sz="1600" dirty="0" smtClean="0">
                <a:latin typeface="Comic Sans MS" panose="030F0702030302020204" pitchFamily="66" charset="0"/>
              </a:rPr>
              <a:t>que </a:t>
            </a:r>
            <a:r>
              <a:rPr lang="es-VE" sz="1600" dirty="0">
                <a:latin typeface="Comic Sans MS" panose="030F0702030302020204" pitchFamily="66" charset="0"/>
              </a:rPr>
              <a:t>p</a:t>
            </a:r>
            <a:r>
              <a:rPr lang="es-VE" sz="1600" dirty="0" smtClean="0">
                <a:latin typeface="Comic Sans MS" panose="030F0702030302020204" pitchFamily="66" charset="0"/>
              </a:rPr>
              <a:t>roduce </a:t>
            </a:r>
            <a:r>
              <a:rPr lang="es-VE" sz="1600" dirty="0" err="1" smtClean="0">
                <a:latin typeface="Comic Sans MS" panose="030F0702030302020204" pitchFamily="66" charset="0"/>
              </a:rPr>
              <a:t>colibactin</a:t>
            </a:r>
            <a:r>
              <a:rPr lang="es-VE" sz="1600" dirty="0" smtClean="0">
                <a:latin typeface="Comic Sans MS" panose="030F0702030302020204" pitchFamily="66" charset="0"/>
              </a:rPr>
              <a:t>, </a:t>
            </a:r>
            <a:r>
              <a:rPr lang="es-VE" sz="1600" dirty="0">
                <a:latin typeface="Comic Sans MS" panose="030F0702030302020204" pitchFamily="66" charset="0"/>
              </a:rPr>
              <a:t>and </a:t>
            </a:r>
            <a:r>
              <a:rPr lang="es-VE" sz="1600" dirty="0" err="1">
                <a:latin typeface="Comic Sans MS" panose="030F0702030302020204" pitchFamily="66" charset="0"/>
              </a:rPr>
              <a:t>enterotoxigenic</a:t>
            </a:r>
            <a:r>
              <a:rPr lang="es-VE" sz="1600" dirty="0">
                <a:latin typeface="Comic Sans MS" panose="030F0702030302020204" pitchFamily="66" charset="0"/>
              </a:rPr>
              <a:t> </a:t>
            </a:r>
            <a:r>
              <a:rPr lang="es-VE" sz="1600" i="1" dirty="0">
                <a:latin typeface="Comic Sans MS" panose="030F0702030302020204" pitchFamily="66" charset="0"/>
              </a:rPr>
              <a:t>Bacteroides </a:t>
            </a:r>
            <a:r>
              <a:rPr lang="es-VE" sz="1600" i="1" dirty="0" err="1">
                <a:latin typeface="Comic Sans MS" panose="030F0702030302020204" pitchFamily="66" charset="0"/>
              </a:rPr>
              <a:t>fragilis</a:t>
            </a:r>
            <a:r>
              <a:rPr lang="es-VE" sz="1600" dirty="0">
                <a:latin typeface="Comic Sans MS" panose="030F0702030302020204" pitchFamily="66" charset="0"/>
              </a:rPr>
              <a:t> </a:t>
            </a:r>
            <a:r>
              <a:rPr lang="es-VE" sz="1600" dirty="0" err="1" smtClean="0">
                <a:latin typeface="Comic Sans MS" panose="030F0702030302020204" pitchFamily="66" charset="0"/>
              </a:rPr>
              <a:t>enterotoxigénico</a:t>
            </a:r>
            <a:r>
              <a:rPr lang="es-VE" sz="1600" dirty="0" smtClean="0">
                <a:latin typeface="Comic Sans MS" panose="030F0702030302020204" pitchFamily="66" charset="0"/>
              </a:rPr>
              <a:t> han sido implicados en daño de ADN y progresión tumor. Metabolismo microbiano de carbohidratos complejos, ácidos biliares y hierro luminal, incluyendo heme </a:t>
            </a:r>
            <a:r>
              <a:rPr lang="es-VE" sz="1600" dirty="0" err="1">
                <a:latin typeface="Comic Sans MS" panose="030F0702030302020204" pitchFamily="66" charset="0"/>
              </a:rPr>
              <a:t>iron</a:t>
            </a:r>
            <a:r>
              <a:rPr lang="es-VE" sz="1600" dirty="0">
                <a:latin typeface="Comic Sans MS" panose="030F0702030302020204" pitchFamily="66" charset="0"/>
              </a:rPr>
              <a:t>, </a:t>
            </a:r>
            <a:r>
              <a:rPr lang="es-VE" sz="1600" dirty="0" smtClean="0">
                <a:latin typeface="Comic Sans MS" panose="030F0702030302020204" pitchFamily="66" charset="0"/>
              </a:rPr>
              <a:t>son importantes para la función de barrera y homeostasis inmune cuando son señales bacterianas </a:t>
            </a:r>
            <a:r>
              <a:rPr lang="es-VE" sz="1600" dirty="0" err="1" smtClean="0">
                <a:latin typeface="Comic Sans MS" panose="030F0702030302020204" pitchFamily="66" charset="0"/>
              </a:rPr>
              <a:t>integrdas</a:t>
            </a:r>
            <a:r>
              <a:rPr lang="es-VE" sz="1600" dirty="0" smtClean="0">
                <a:latin typeface="Comic Sans MS" panose="030F0702030302020204" pitchFamily="66" charset="0"/>
              </a:rPr>
              <a:t> por </a:t>
            </a:r>
            <a:r>
              <a:rPr lang="es-VE" sz="1600" dirty="0">
                <a:latin typeface="Comic Sans MS" panose="030F0702030302020204" pitchFamily="66" charset="0"/>
              </a:rPr>
              <a:t>receptores de reconocimiento de patrones </a:t>
            </a:r>
            <a:r>
              <a:rPr lang="es-VE" sz="1600" dirty="0" smtClean="0">
                <a:latin typeface="Comic Sans MS" panose="030F0702030302020204" pitchFamily="66" charset="0"/>
              </a:rPr>
              <a:t>de superficie e intracelular como los TLR, </a:t>
            </a:r>
            <a:r>
              <a:rPr lang="es-VE" sz="1600" dirty="0">
                <a:latin typeface="Comic Sans MS" panose="030F0702030302020204" pitchFamily="66" charset="0"/>
              </a:rPr>
              <a:t>NOD-</a:t>
            </a:r>
            <a:r>
              <a:rPr lang="es-VE" sz="1600" dirty="0" err="1">
                <a:latin typeface="Comic Sans MS" panose="030F0702030302020204" pitchFamily="66" charset="0"/>
              </a:rPr>
              <a:t>like</a:t>
            </a:r>
            <a:r>
              <a:rPr lang="es-VE" sz="1600" dirty="0">
                <a:latin typeface="Comic Sans MS" panose="030F0702030302020204" pitchFamily="66" charset="0"/>
              </a:rPr>
              <a:t> </a:t>
            </a:r>
            <a:r>
              <a:rPr lang="es-VE" sz="1600" dirty="0" err="1">
                <a:latin typeface="Comic Sans MS" panose="030F0702030302020204" pitchFamily="66" charset="0"/>
              </a:rPr>
              <a:t>receptors</a:t>
            </a:r>
            <a:r>
              <a:rPr lang="es-VE" sz="1600" dirty="0">
                <a:latin typeface="Comic Sans MS" panose="030F0702030302020204" pitchFamily="66" charset="0"/>
              </a:rPr>
              <a:t>, </a:t>
            </a:r>
            <a:r>
              <a:rPr lang="es-VE" sz="1600" dirty="0" smtClean="0">
                <a:latin typeface="Comic Sans MS" panose="030F0702030302020204" pitchFamily="66" charset="0"/>
              </a:rPr>
              <a:t>e inflamasomas expresados por diversos tipos de células. </a:t>
            </a:r>
          </a:p>
          <a:p>
            <a:pPr marL="342900" indent="-342900">
              <a:buAutoNum type="arabicPeriod"/>
            </a:pPr>
            <a:r>
              <a:rPr lang="es-VE" sz="1600" b="1" dirty="0" smtClean="0">
                <a:latin typeface="Comic Sans MS" panose="030F0702030302020204" pitchFamily="66" charset="0"/>
              </a:rPr>
              <a:t>Inflamación crónica </a:t>
            </a:r>
            <a:r>
              <a:rPr lang="es-VE" sz="1600" dirty="0" smtClean="0">
                <a:latin typeface="Comic Sans MS" panose="030F0702030302020204" pitchFamily="66" charset="0"/>
              </a:rPr>
              <a:t>representa un factor intrínseco importante que promueve carcinogénesis por inducir daño de ADN, ROS y RNS, por modular la polarización de c. epiteliales y el microambiente tumoral, por activar programas de transcripción como factor nuclear </a:t>
            </a:r>
            <a:r>
              <a:rPr lang="el-GR" sz="1600" dirty="0" smtClean="0">
                <a:latin typeface="Comic Sans MS" panose="030F0702030302020204" pitchFamily="66" charset="0"/>
              </a:rPr>
              <a:t>κ</a:t>
            </a:r>
            <a:r>
              <a:rPr lang="es-VE" sz="1600" dirty="0">
                <a:latin typeface="Comic Sans MS" panose="030F0702030302020204" pitchFamily="66" charset="0"/>
              </a:rPr>
              <a:t>B </a:t>
            </a:r>
            <a:r>
              <a:rPr lang="es-VE" sz="1600" dirty="0" smtClean="0">
                <a:latin typeface="Comic Sans MS" panose="030F0702030302020204" pitchFamily="66" charset="0"/>
              </a:rPr>
              <a:t>y STAT3 en c. epiteliales y por impedir inmunidad antitumoral. </a:t>
            </a:r>
            <a:endParaRPr lang="es-VE" sz="1600" dirty="0">
              <a:effectLst/>
              <a:latin typeface="Comic Sans MS" panose="030F0702030302020204" pitchFamily="66" charset="0"/>
            </a:endParaRPr>
          </a:p>
        </p:txBody>
      </p:sp>
      <p:sp>
        <p:nvSpPr>
          <p:cNvPr id="11" name="Rectángulo 10"/>
          <p:cNvSpPr/>
          <p:nvPr/>
        </p:nvSpPr>
        <p:spPr>
          <a:xfrm>
            <a:off x="2627784" y="6479136"/>
            <a:ext cx="367240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VE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 </a:t>
            </a:r>
            <a:r>
              <a:rPr lang="es-VE" sz="1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Tilg</a:t>
            </a:r>
            <a:r>
              <a:rPr lang="es-VE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TE. Adolph, RR. </a:t>
            </a:r>
            <a:r>
              <a:rPr lang="es-VE" sz="1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Gerner</a:t>
            </a:r>
            <a:r>
              <a:rPr lang="es-VE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AR. </a:t>
            </a:r>
            <a:r>
              <a:rPr lang="es-VE" sz="1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Moschen</a:t>
            </a:r>
            <a:r>
              <a:rPr lang="it-IT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it-IT" sz="1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it-IT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Intestinal Microbiota in Colorectal </a:t>
            </a:r>
            <a:r>
              <a:rPr lang="it-IT" sz="1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Cancer.</a:t>
            </a:r>
            <a:r>
              <a:rPr lang="it-IT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Cancer Cell 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2018;33:P954-964</a:t>
            </a:r>
            <a:endParaRPr lang="es-VE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7 CuadroTexto"/>
          <p:cNvSpPr txBox="1"/>
          <p:nvPr/>
        </p:nvSpPr>
        <p:spPr>
          <a:xfrm>
            <a:off x="6715319" y="6592535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prstClr val="white">
                  <a:lumMod val="6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2060848" y="124411"/>
            <a:ext cx="5022304" cy="36933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s-VE" dirty="0" smtClean="0">
                <a:latin typeface="Comic Sans MS" panose="030F0702030302020204" pitchFamily="66" charset="0"/>
              </a:rPr>
              <a:t>Marco multidimensional de evolución de CRC</a:t>
            </a:r>
            <a:endParaRPr lang="es-VE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69856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7 CuadroTexto"/>
          <p:cNvSpPr txBox="1"/>
          <p:nvPr/>
        </p:nvSpPr>
        <p:spPr>
          <a:xfrm>
            <a:off x="6715319" y="6592535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prstClr val="white">
                  <a:lumMod val="6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6 CuadroTexto"/>
          <p:cNvSpPr txBox="1"/>
          <p:nvPr/>
        </p:nvSpPr>
        <p:spPr>
          <a:xfrm>
            <a:off x="136708" y="228507"/>
            <a:ext cx="660758" cy="369332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>
            <a:defPPr>
              <a:defRPr lang="es-V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VE" dirty="0" smtClean="0">
                <a:solidFill>
                  <a:prstClr val="white"/>
                </a:solidFill>
                <a:latin typeface="Comic Sans MS" pitchFamily="66" charset="0"/>
              </a:rPr>
              <a:t>II</a:t>
            </a:r>
            <a:r>
              <a:rPr lang="es-VE" sz="1600" dirty="0" smtClean="0">
                <a:solidFill>
                  <a:prstClr val="white"/>
                </a:solidFill>
                <a:latin typeface="Comic Sans MS" pitchFamily="66" charset="0"/>
              </a:rPr>
              <a:t>B1</a:t>
            </a:r>
            <a:endParaRPr lang="es-VE" sz="16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6" name="4 CuadroTexto"/>
          <p:cNvSpPr txBox="1"/>
          <p:nvPr/>
        </p:nvSpPr>
        <p:spPr>
          <a:xfrm>
            <a:off x="157758" y="631357"/>
            <a:ext cx="957858" cy="83099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VE" sz="1200" dirty="0" smtClean="0">
                <a:latin typeface="Comic Sans MS" pitchFamily="66" charset="0"/>
              </a:rPr>
              <a:t>Microbiota y </a:t>
            </a:r>
            <a:r>
              <a:rPr lang="es-VE" sz="1200" b="1" dirty="0" err="1" smtClean="0">
                <a:latin typeface="Comic Sans MS" pitchFamily="66" charset="0"/>
              </a:rPr>
              <a:t>Enf</a:t>
            </a:r>
            <a:r>
              <a:rPr lang="es-VE" sz="1200" b="1" dirty="0" smtClean="0">
                <a:latin typeface="Comic Sans MS" pitchFamily="66" charset="0"/>
              </a:rPr>
              <a:t>. Local GI</a:t>
            </a:r>
          </a:p>
          <a:p>
            <a:pPr algn="ctr"/>
            <a:r>
              <a:rPr lang="es-VE" sz="1200" b="1" dirty="0" smtClean="0">
                <a:latin typeface="Comic Sans MS" pitchFamily="66" charset="0"/>
              </a:rPr>
              <a:t>CRC </a:t>
            </a: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8146" y="228507"/>
            <a:ext cx="5203555" cy="6036535"/>
          </a:xfrm>
          <a:prstGeom prst="rect">
            <a:avLst/>
          </a:prstGeom>
        </p:spPr>
      </p:pic>
      <p:sp>
        <p:nvSpPr>
          <p:cNvPr id="7" name="Rectángulo 6"/>
          <p:cNvSpPr/>
          <p:nvPr/>
        </p:nvSpPr>
        <p:spPr>
          <a:xfrm>
            <a:off x="2667010" y="6292986"/>
            <a:ext cx="404831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VE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 </a:t>
            </a:r>
            <a:r>
              <a:rPr lang="es-VE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Tilg</a:t>
            </a:r>
            <a:r>
              <a:rPr lang="es-VE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TE. Adolph, RR. </a:t>
            </a:r>
            <a:r>
              <a:rPr lang="es-VE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Gerner</a:t>
            </a:r>
            <a:r>
              <a:rPr lang="es-VE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AR. </a:t>
            </a:r>
            <a:r>
              <a:rPr lang="es-VE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Moschen</a:t>
            </a:r>
            <a:r>
              <a:rPr lang="it-IT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it-IT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it-IT" sz="1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Intestinal Microbiota in Colorectal </a:t>
            </a:r>
            <a:r>
              <a:rPr lang="it-IT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Cancer.</a:t>
            </a:r>
            <a:r>
              <a:rPr lang="it-IT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Cancer Cell 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2018;33:P954-964</a:t>
            </a:r>
            <a:endParaRPr lang="es-VE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184978" y="1890574"/>
            <a:ext cx="1794734" cy="175432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s-VE" dirty="0" smtClean="0">
                <a:latin typeface="Comic Sans MS" panose="030F0702030302020204" pitchFamily="66" charset="0"/>
              </a:rPr>
              <a:t>Mecanismos microbianos que influyen en el desarrollo y progresión del Cáncer</a:t>
            </a:r>
            <a:endParaRPr lang="es-VE" dirty="0">
              <a:latin typeface="Comic Sans MS" panose="030F0702030302020204" pitchFamily="66" charset="0"/>
            </a:endParaRPr>
          </a:p>
        </p:txBody>
      </p:sp>
      <p:sp>
        <p:nvSpPr>
          <p:cNvPr id="9" name="Rectángulo 8"/>
          <p:cNvSpPr/>
          <p:nvPr/>
        </p:nvSpPr>
        <p:spPr>
          <a:xfrm>
            <a:off x="2728056" y="250617"/>
            <a:ext cx="1080120" cy="166446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0" name="Rectángulo 9"/>
          <p:cNvSpPr/>
          <p:nvPr/>
        </p:nvSpPr>
        <p:spPr>
          <a:xfrm>
            <a:off x="2698146" y="193399"/>
            <a:ext cx="164158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err="1" smtClean="0">
                <a:latin typeface="Comic Sans MS" panose="030F0702030302020204" pitchFamily="66" charset="0"/>
                <a:cs typeface="Times New Roman" panose="02020603050405020304" pitchFamily="18" charset="0"/>
              </a:rPr>
              <a:t>Compart</a:t>
            </a:r>
            <a:r>
              <a:rPr lang="en-US" sz="1400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. luminal</a:t>
            </a:r>
            <a:endParaRPr lang="es-VE" sz="1400" dirty="0">
              <a:latin typeface="Comic Sans MS" panose="030F0702030302020204" pitchFamily="66" charset="0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6238806" y="631357"/>
            <a:ext cx="953025" cy="632601"/>
          </a:xfrm>
          <a:prstGeom prst="rect">
            <a:avLst/>
          </a:prstGeom>
          <a:solidFill>
            <a:srgbClr val="E0D2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2" name="Rectángulo 11"/>
          <p:cNvSpPr/>
          <p:nvPr/>
        </p:nvSpPr>
        <p:spPr>
          <a:xfrm>
            <a:off x="3903053" y="501176"/>
            <a:ext cx="668947" cy="328577"/>
          </a:xfrm>
          <a:prstGeom prst="rect">
            <a:avLst/>
          </a:prstGeom>
          <a:solidFill>
            <a:srgbClr val="E0D2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1" name="Rectángulo 10"/>
          <p:cNvSpPr/>
          <p:nvPr/>
        </p:nvSpPr>
        <p:spPr>
          <a:xfrm>
            <a:off x="6196227" y="818764"/>
            <a:ext cx="1466172" cy="46166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US" sz="1200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Fusobacterium </a:t>
            </a:r>
            <a:r>
              <a:rPr lang="en-US" sz="1200" dirty="0" err="1" smtClean="0">
                <a:latin typeface="Comic Sans MS" panose="030F0702030302020204" pitchFamily="66" charset="0"/>
                <a:cs typeface="Times New Roman" panose="02020603050405020304" pitchFamily="18" charset="0"/>
              </a:rPr>
              <a:t>nucleatum</a:t>
            </a:r>
            <a:endParaRPr lang="es-VE" sz="1200" dirty="0">
              <a:latin typeface="Comic Sans MS" panose="030F0702030302020204" pitchFamily="66" charset="0"/>
            </a:endParaRPr>
          </a:p>
        </p:txBody>
      </p:sp>
      <p:sp>
        <p:nvSpPr>
          <p:cNvPr id="14" name="Rectángulo 13"/>
          <p:cNvSpPr/>
          <p:nvPr/>
        </p:nvSpPr>
        <p:spPr>
          <a:xfrm>
            <a:off x="3808176" y="426395"/>
            <a:ext cx="992344" cy="46166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US" sz="1200" dirty="0" err="1" smtClean="0">
                <a:latin typeface="Comic Sans MS" panose="030F0702030302020204" pitchFamily="66" charset="0"/>
                <a:cs typeface="Times New Roman" panose="02020603050405020304" pitchFamily="18" charset="0"/>
              </a:rPr>
              <a:t>Bilophila</a:t>
            </a:r>
            <a:r>
              <a:rPr lang="en-US" sz="1200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 </a:t>
            </a:r>
            <a:r>
              <a:rPr lang="en-US" sz="1200" dirty="0" err="1" smtClean="0">
                <a:latin typeface="Comic Sans MS" panose="030F0702030302020204" pitchFamily="66" charset="0"/>
                <a:cs typeface="Times New Roman" panose="02020603050405020304" pitchFamily="18" charset="0"/>
              </a:rPr>
              <a:t>Alistipes</a:t>
            </a:r>
            <a:endParaRPr lang="es-VE" sz="1200" dirty="0">
              <a:latin typeface="Comic Sans MS" panose="030F0702030302020204" pitchFamily="66" charset="0"/>
            </a:endParaRPr>
          </a:p>
        </p:txBody>
      </p:sp>
      <p:sp>
        <p:nvSpPr>
          <p:cNvPr id="15" name="Rectángulo 14"/>
          <p:cNvSpPr/>
          <p:nvPr/>
        </p:nvSpPr>
        <p:spPr>
          <a:xfrm>
            <a:off x="4401768" y="829753"/>
            <a:ext cx="1084589" cy="632601"/>
          </a:xfrm>
          <a:prstGeom prst="rect">
            <a:avLst/>
          </a:prstGeom>
          <a:solidFill>
            <a:srgbClr val="E0D2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3" name="Rectángulo 12"/>
          <p:cNvSpPr/>
          <p:nvPr/>
        </p:nvSpPr>
        <p:spPr>
          <a:xfrm>
            <a:off x="4361930" y="818764"/>
            <a:ext cx="1475080" cy="64633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US" sz="1200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Bacteroides </a:t>
            </a:r>
            <a:r>
              <a:rPr lang="en-US" sz="1200" dirty="0" err="1" smtClean="0">
                <a:latin typeface="Comic Sans MS" panose="030F0702030302020204" pitchFamily="66" charset="0"/>
                <a:cs typeface="Times New Roman" panose="02020603050405020304" pitchFamily="18" charset="0"/>
              </a:rPr>
              <a:t>fragilis</a:t>
            </a:r>
            <a:r>
              <a:rPr lang="en-US" sz="1200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 </a:t>
            </a:r>
            <a:r>
              <a:rPr lang="en-US" sz="1200" dirty="0" err="1" smtClean="0">
                <a:latin typeface="Comic Sans MS" panose="030F0702030302020204" pitchFamily="66" charset="0"/>
                <a:cs typeface="Times New Roman" panose="02020603050405020304" pitchFamily="18" charset="0"/>
              </a:rPr>
              <a:t>entero-toxigénico</a:t>
            </a:r>
            <a:endParaRPr lang="en-US" sz="1200" dirty="0" smtClean="0">
              <a:latin typeface="Comic Sans MS" panose="030F0702030302020204" pitchFamily="66" charset="0"/>
              <a:cs typeface="Times New Roman" panose="02020603050405020304" pitchFamily="18" charset="0"/>
            </a:endParaRPr>
          </a:p>
        </p:txBody>
      </p:sp>
      <p:sp>
        <p:nvSpPr>
          <p:cNvPr id="17" name="Rectángulo 16"/>
          <p:cNvSpPr/>
          <p:nvPr/>
        </p:nvSpPr>
        <p:spPr>
          <a:xfrm>
            <a:off x="234162" y="3821876"/>
            <a:ext cx="174555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err="1" smtClean="0">
                <a:latin typeface="Comic Sans MS" panose="030F0702030302020204" pitchFamily="66" charset="0"/>
                <a:cs typeface="Times New Roman" panose="02020603050405020304" pitchFamily="18" charset="0"/>
              </a:rPr>
              <a:t>FadA</a:t>
            </a:r>
            <a:r>
              <a:rPr lang="en-US" sz="1200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:</a:t>
            </a:r>
          </a:p>
          <a:p>
            <a:r>
              <a:rPr lang="en-US" sz="1200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E-cadherin</a:t>
            </a:r>
          </a:p>
          <a:p>
            <a:r>
              <a:rPr lang="en-US" sz="1200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E. </a:t>
            </a:r>
            <a:r>
              <a:rPr lang="en-US" sz="1200" dirty="0">
                <a:latin typeface="Comic Sans MS" panose="030F0702030302020204" pitchFamily="66" charset="0"/>
                <a:cs typeface="Times New Roman" panose="02020603050405020304" pitchFamily="18" charset="0"/>
              </a:rPr>
              <a:t>c</a:t>
            </a:r>
            <a:r>
              <a:rPr lang="en-US" sz="1200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oli </a:t>
            </a:r>
            <a:r>
              <a:rPr lang="en-US" sz="1200" dirty="0" err="1" smtClean="0">
                <a:latin typeface="Comic Sans MS" panose="030F0702030302020204" pitchFamily="66" charset="0"/>
                <a:cs typeface="Times New Roman" panose="02020603050405020304" pitchFamily="18" charset="0"/>
              </a:rPr>
              <a:t>pks</a:t>
            </a:r>
            <a:r>
              <a:rPr lang="en-US" sz="1200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+</a:t>
            </a:r>
          </a:p>
          <a:p>
            <a:r>
              <a:rPr lang="en-US" sz="1200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TLR4 </a:t>
            </a:r>
          </a:p>
          <a:p>
            <a:r>
              <a:rPr lang="en-US" sz="1200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MyD88</a:t>
            </a:r>
          </a:p>
          <a:p>
            <a:r>
              <a:rPr lang="en-US" sz="1200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HGF: factor de </a:t>
            </a:r>
            <a:r>
              <a:rPr lang="en-US" sz="1200" dirty="0" err="1" smtClean="0">
                <a:latin typeface="Comic Sans MS" panose="030F0702030302020204" pitchFamily="66" charset="0"/>
                <a:cs typeface="Times New Roman" panose="02020603050405020304" pitchFamily="18" charset="0"/>
              </a:rPr>
              <a:t>crecimiento</a:t>
            </a:r>
            <a:r>
              <a:rPr lang="en-US" sz="1200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 </a:t>
            </a:r>
            <a:r>
              <a:rPr lang="en-US" sz="1200" dirty="0" err="1" smtClean="0">
                <a:latin typeface="Comic Sans MS" panose="030F0702030302020204" pitchFamily="66" charset="0"/>
                <a:cs typeface="Times New Roman" panose="02020603050405020304" pitchFamily="18" charset="0"/>
              </a:rPr>
              <a:t>hepático</a:t>
            </a:r>
            <a:endParaRPr lang="en-US" sz="1200" dirty="0" smtClean="0">
              <a:latin typeface="Comic Sans MS" panose="030F0702030302020204" pitchFamily="66" charset="0"/>
              <a:cs typeface="Times New Roman" panose="02020603050405020304" pitchFamily="18" charset="0"/>
            </a:endParaRPr>
          </a:p>
          <a:p>
            <a:r>
              <a:rPr lang="en-US" sz="1200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Lg5’SC</a:t>
            </a:r>
          </a:p>
          <a:p>
            <a:r>
              <a:rPr lang="en-US" sz="1200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Th17: </a:t>
            </a:r>
            <a:r>
              <a:rPr lang="en-US" sz="1200" dirty="0" err="1" smtClean="0">
                <a:latin typeface="Comic Sans MS" panose="030F0702030302020204" pitchFamily="66" charset="0"/>
                <a:cs typeface="Times New Roman" panose="02020603050405020304" pitchFamily="18" charset="0"/>
              </a:rPr>
              <a:t>respuestas</a:t>
            </a:r>
            <a:r>
              <a:rPr lang="en-US" sz="1200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 c. T </a:t>
            </a:r>
            <a:r>
              <a:rPr lang="en-US" sz="1200" dirty="0" err="1" smtClean="0">
                <a:latin typeface="Comic Sans MS" panose="030F0702030302020204" pitchFamily="66" charset="0"/>
                <a:cs typeface="Times New Roman" panose="02020603050405020304" pitchFamily="18" charset="0"/>
              </a:rPr>
              <a:t>proinflamtorias</a:t>
            </a:r>
            <a:endParaRPr lang="en-US" sz="1200" dirty="0" smtClean="0">
              <a:latin typeface="Comic Sans MS" panose="030F0702030302020204" pitchFamily="66" charset="0"/>
              <a:cs typeface="Times New Roman" panose="02020603050405020304" pitchFamily="18" charset="0"/>
            </a:endParaRPr>
          </a:p>
          <a:p>
            <a:r>
              <a:rPr lang="en-US" sz="1200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ROS: </a:t>
            </a:r>
            <a:r>
              <a:rPr lang="en-US" sz="1200" dirty="0" err="1" smtClean="0">
                <a:latin typeface="Comic Sans MS" panose="030F0702030302020204" pitchFamily="66" charset="0"/>
                <a:cs typeface="Times New Roman" panose="02020603050405020304" pitchFamily="18" charset="0"/>
              </a:rPr>
              <a:t>especies</a:t>
            </a:r>
            <a:r>
              <a:rPr lang="en-US" sz="1200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 </a:t>
            </a:r>
            <a:r>
              <a:rPr lang="en-US" sz="1200" dirty="0" err="1" smtClean="0">
                <a:latin typeface="Comic Sans MS" panose="030F0702030302020204" pitchFamily="66" charset="0"/>
                <a:cs typeface="Times New Roman" panose="02020603050405020304" pitchFamily="18" charset="0"/>
              </a:rPr>
              <a:t>oxígenoreactivas</a:t>
            </a:r>
            <a:endParaRPr lang="en-US" sz="1200" dirty="0" smtClean="0">
              <a:latin typeface="Comic Sans MS" panose="030F0702030302020204" pitchFamily="66" charset="0"/>
              <a:cs typeface="Times New Roman" panose="02020603050405020304" pitchFamily="18" charset="0"/>
            </a:endParaRPr>
          </a:p>
          <a:p>
            <a:r>
              <a:rPr lang="en-US" sz="1200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SPO: </a:t>
            </a:r>
            <a:r>
              <a:rPr lang="en-US" sz="1200" dirty="0" err="1" smtClean="0">
                <a:latin typeface="Comic Sans MS" panose="030F0702030302020204" pitchFamily="66" charset="0"/>
                <a:cs typeface="Times New Roman" panose="02020603050405020304" pitchFamily="18" charset="0"/>
              </a:rPr>
              <a:t>espermina</a:t>
            </a:r>
            <a:r>
              <a:rPr lang="en-US" sz="1200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 </a:t>
            </a:r>
            <a:r>
              <a:rPr lang="en-US" sz="1200" dirty="0" err="1" smtClean="0">
                <a:latin typeface="Comic Sans MS" panose="030F0702030302020204" pitchFamily="66" charset="0"/>
                <a:cs typeface="Times New Roman" panose="02020603050405020304" pitchFamily="18" charset="0"/>
              </a:rPr>
              <a:t>oxigenesa</a:t>
            </a:r>
            <a:endParaRPr lang="es-VE" sz="1200" dirty="0">
              <a:latin typeface="Comic Sans MS" panose="030F0702030302020204" pitchFamily="66" charset="0"/>
            </a:endParaRPr>
          </a:p>
        </p:txBody>
      </p:sp>
      <p:sp>
        <p:nvSpPr>
          <p:cNvPr id="18" name="Rectángulo 17"/>
          <p:cNvSpPr/>
          <p:nvPr/>
        </p:nvSpPr>
        <p:spPr>
          <a:xfrm>
            <a:off x="3379250" y="1988840"/>
            <a:ext cx="554957" cy="276999"/>
          </a:xfrm>
          <a:prstGeom prst="rect">
            <a:avLst/>
          </a:prstGeom>
          <a:solidFill>
            <a:srgbClr val="60D3EA"/>
          </a:solidFill>
          <a:effectLst/>
        </p:spPr>
        <p:txBody>
          <a:bodyPr wrap="square">
            <a:spAutoFit/>
          </a:bodyPr>
          <a:lstStyle/>
          <a:p>
            <a:r>
              <a:rPr lang="en-US" sz="1200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Moco</a:t>
            </a:r>
            <a:endParaRPr lang="es-VE" sz="1200" dirty="0">
              <a:latin typeface="Comic Sans MS" panose="030F0702030302020204" pitchFamily="66" charset="0"/>
            </a:endParaRPr>
          </a:p>
        </p:txBody>
      </p:sp>
      <p:sp>
        <p:nvSpPr>
          <p:cNvPr id="19" name="Rectángulo 18"/>
          <p:cNvSpPr/>
          <p:nvPr/>
        </p:nvSpPr>
        <p:spPr>
          <a:xfrm>
            <a:off x="3268116" y="3356992"/>
            <a:ext cx="250821" cy="144016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4" name="Rectángulo 23"/>
          <p:cNvSpPr/>
          <p:nvPr/>
        </p:nvSpPr>
        <p:spPr>
          <a:xfrm>
            <a:off x="3707904" y="4655971"/>
            <a:ext cx="631824" cy="747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3" name="Rectángulo 22"/>
          <p:cNvSpPr/>
          <p:nvPr/>
        </p:nvSpPr>
        <p:spPr>
          <a:xfrm>
            <a:off x="3605720" y="4534202"/>
            <a:ext cx="1038288" cy="27699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US" sz="1200" dirty="0" err="1" smtClean="0">
                <a:latin typeface="Comic Sans MS" panose="030F0702030302020204" pitchFamily="66" charset="0"/>
                <a:cs typeface="Times New Roman" panose="02020603050405020304" pitchFamily="18" charset="0"/>
              </a:rPr>
              <a:t>Autofagia</a:t>
            </a:r>
            <a:endParaRPr lang="es-VE" sz="1200" dirty="0">
              <a:latin typeface="Comic Sans MS" panose="030F0702030302020204" pitchFamily="66" charset="0"/>
            </a:endParaRPr>
          </a:p>
        </p:txBody>
      </p:sp>
      <p:sp>
        <p:nvSpPr>
          <p:cNvPr id="25" name="Rectángulo 24"/>
          <p:cNvSpPr/>
          <p:nvPr/>
        </p:nvSpPr>
        <p:spPr>
          <a:xfrm>
            <a:off x="4780181" y="4811201"/>
            <a:ext cx="655915" cy="417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6" name="Rectángulo 25"/>
          <p:cNvSpPr/>
          <p:nvPr/>
        </p:nvSpPr>
        <p:spPr>
          <a:xfrm>
            <a:off x="4644008" y="5092208"/>
            <a:ext cx="156512" cy="13699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2" name="Rectángulo 21"/>
          <p:cNvSpPr/>
          <p:nvPr/>
        </p:nvSpPr>
        <p:spPr>
          <a:xfrm>
            <a:off x="4683341" y="4777988"/>
            <a:ext cx="639708" cy="52322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US" sz="1400" dirty="0" err="1" smtClean="0">
                <a:latin typeface="Comic Sans MS" panose="030F0702030302020204" pitchFamily="66" charset="0"/>
                <a:cs typeface="Times New Roman" panose="02020603050405020304" pitchFamily="18" charset="0"/>
              </a:rPr>
              <a:t>Daño</a:t>
            </a:r>
            <a:r>
              <a:rPr lang="en-US" sz="1400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 ADN</a:t>
            </a:r>
            <a:endParaRPr lang="es-VE" sz="1400" dirty="0">
              <a:latin typeface="Comic Sans MS" panose="030F0702030302020204" pitchFamily="66" charset="0"/>
            </a:endParaRPr>
          </a:p>
        </p:txBody>
      </p:sp>
      <p:sp>
        <p:nvSpPr>
          <p:cNvPr id="27" name="Rectángulo 26"/>
          <p:cNvSpPr/>
          <p:nvPr/>
        </p:nvSpPr>
        <p:spPr>
          <a:xfrm>
            <a:off x="5486357" y="5739944"/>
            <a:ext cx="896693" cy="34151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0" name="Rectángulo 19"/>
          <p:cNvSpPr/>
          <p:nvPr/>
        </p:nvSpPr>
        <p:spPr>
          <a:xfrm>
            <a:off x="5436096" y="5651716"/>
            <a:ext cx="1043650" cy="43088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11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cs typeface="Times New Roman" panose="02020603050405020304" pitchFamily="18" charset="0"/>
              </a:rPr>
              <a:t>Inflamación</a:t>
            </a:r>
            <a:r>
              <a:rPr lang="en-US" sz="1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cs typeface="Times New Roman" panose="02020603050405020304" pitchFamily="18" charset="0"/>
              </a:rPr>
              <a:t> </a:t>
            </a:r>
            <a:r>
              <a:rPr lang="en-US" sz="11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cs typeface="Times New Roman" panose="02020603050405020304" pitchFamily="18" charset="0"/>
              </a:rPr>
              <a:t>crónica</a:t>
            </a:r>
            <a:endParaRPr lang="es-VE" sz="11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28" name="Rectángulo 27"/>
          <p:cNvSpPr/>
          <p:nvPr/>
        </p:nvSpPr>
        <p:spPr>
          <a:xfrm>
            <a:off x="6080190" y="3558332"/>
            <a:ext cx="1516146" cy="3747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1" name="Rectángulo 20"/>
          <p:cNvSpPr/>
          <p:nvPr/>
        </p:nvSpPr>
        <p:spPr>
          <a:xfrm>
            <a:off x="6051803" y="3501008"/>
            <a:ext cx="1571630" cy="46166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US" sz="1200" dirty="0" err="1" smtClean="0">
                <a:latin typeface="Comic Sans MS" panose="030F0702030302020204" pitchFamily="66" charset="0"/>
                <a:cs typeface="Times New Roman" panose="02020603050405020304" pitchFamily="18" charset="0"/>
              </a:rPr>
              <a:t>Morfogénesis</a:t>
            </a:r>
            <a:endParaRPr lang="en-US" sz="1200" dirty="0" smtClean="0">
              <a:latin typeface="Comic Sans MS" panose="030F0702030302020204" pitchFamily="66" charset="0"/>
              <a:cs typeface="Times New Roman" panose="02020603050405020304" pitchFamily="18" charset="0"/>
            </a:endParaRPr>
          </a:p>
          <a:p>
            <a:r>
              <a:rPr lang="en-US" sz="1200" dirty="0" err="1" smtClean="0">
                <a:latin typeface="Comic Sans MS" panose="030F0702030302020204" pitchFamily="66" charset="0"/>
                <a:cs typeface="Times New Roman" panose="02020603050405020304" pitchFamily="18" charset="0"/>
              </a:rPr>
              <a:t>Señaliz</a:t>
            </a:r>
            <a:r>
              <a:rPr lang="en-US" sz="1200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. </a:t>
            </a:r>
            <a:r>
              <a:rPr lang="en-US" sz="1200" dirty="0" smtClean="0">
                <a:latin typeface="Symbol" panose="05050102010706020507" pitchFamily="18" charset="2"/>
                <a:cs typeface="Times New Roman" panose="02020603050405020304" pitchFamily="18" charset="0"/>
              </a:rPr>
              <a:t>b-</a:t>
            </a:r>
            <a:r>
              <a:rPr lang="en-US" sz="1200" dirty="0" err="1" smtClean="0">
                <a:latin typeface="Comic Sans MS" panose="030F0702030302020204" pitchFamily="66" charset="0"/>
                <a:cs typeface="Times New Roman" panose="02020603050405020304" pitchFamily="18" charset="0"/>
              </a:rPr>
              <a:t>catenina</a:t>
            </a:r>
            <a:endParaRPr lang="es-VE" sz="1200" dirty="0">
              <a:latin typeface="Comic Sans MS" panose="030F0702030302020204" pitchFamily="66" charset="0"/>
            </a:endParaRPr>
          </a:p>
        </p:txBody>
      </p:sp>
      <p:sp>
        <p:nvSpPr>
          <p:cNvPr id="30" name="Rectángulo 29"/>
          <p:cNvSpPr/>
          <p:nvPr/>
        </p:nvSpPr>
        <p:spPr>
          <a:xfrm>
            <a:off x="2728056" y="6081458"/>
            <a:ext cx="1673712" cy="107722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9" name="Rectángulo 28"/>
          <p:cNvSpPr/>
          <p:nvPr/>
        </p:nvSpPr>
        <p:spPr>
          <a:xfrm>
            <a:off x="2667009" y="6002930"/>
            <a:ext cx="225192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err="1" smtClean="0">
                <a:latin typeface="Comic Sans MS" panose="030F0702030302020204" pitchFamily="66" charset="0"/>
                <a:cs typeface="Times New Roman" panose="02020603050405020304" pitchFamily="18" charset="0"/>
              </a:rPr>
              <a:t>Compart</a:t>
            </a:r>
            <a:r>
              <a:rPr lang="en-US" sz="1400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. </a:t>
            </a:r>
            <a:r>
              <a:rPr lang="en-US" sz="1400" dirty="0" err="1" smtClean="0">
                <a:latin typeface="Comic Sans MS" panose="030F0702030302020204" pitchFamily="66" charset="0"/>
                <a:cs typeface="Times New Roman" panose="02020603050405020304" pitchFamily="18" charset="0"/>
              </a:rPr>
              <a:t>inmune</a:t>
            </a:r>
            <a:r>
              <a:rPr lang="en-US" sz="1400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 mucosal</a:t>
            </a:r>
            <a:endParaRPr lang="es-VE" sz="1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3011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4" grpId="0"/>
      <p:bldP spid="13" grpId="0"/>
      <p:bldP spid="23" grpId="0"/>
      <p:bldP spid="22" grpId="0"/>
      <p:bldP spid="20" grpId="0"/>
      <p:bldP spid="21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827584" y="620688"/>
            <a:ext cx="7488832" cy="5478423"/>
          </a:xfrm>
          <a:prstGeom prst="rect">
            <a:avLst/>
          </a:prstGeom>
          <a:solidFill>
            <a:srgbClr val="FEF1E6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s-VE" sz="1400" dirty="0" smtClean="0">
                <a:latin typeface="Comic Sans MS" panose="030F0702030302020204" pitchFamily="66" charset="0"/>
              </a:rPr>
              <a:t>El ambiente luminal asociado al tumor representa un nicho caracterizado por una barrera de función alterada y un grupo de bacterias comensales que ha sido implicadas en iniciación y  progresión del tumor. </a:t>
            </a:r>
          </a:p>
          <a:p>
            <a:pPr marL="342900" indent="-342900">
              <a:buFont typeface="+mj-lt"/>
              <a:buAutoNum type="arabicPeriod"/>
            </a:pPr>
            <a:endParaRPr lang="es-VE" sz="1400" dirty="0" smtClean="0">
              <a:latin typeface="Comic Sans MS" panose="030F0702030302020204" pitchFamily="66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s-VE" sz="1400" b="1" i="1" dirty="0" smtClean="0">
                <a:latin typeface="Comic Sans MS" panose="030F0702030302020204" pitchFamily="66" charset="0"/>
              </a:rPr>
              <a:t>Fusobacterium </a:t>
            </a:r>
            <a:r>
              <a:rPr lang="es-VE" sz="1400" b="1" i="1" dirty="0" err="1" smtClean="0">
                <a:latin typeface="Comic Sans MS" panose="030F0702030302020204" pitchFamily="66" charset="0"/>
              </a:rPr>
              <a:t>nucleatum</a:t>
            </a:r>
            <a:r>
              <a:rPr lang="es-VE" sz="1400" b="1" dirty="0" err="1" smtClean="0">
                <a:latin typeface="Comic Sans MS" panose="030F0702030302020204" pitchFamily="66" charset="0"/>
              </a:rPr>
              <a:t>s</a:t>
            </a:r>
            <a:r>
              <a:rPr lang="es-VE" sz="1400" b="1" dirty="0" smtClean="0">
                <a:latin typeface="Comic Sans MS" panose="030F0702030302020204" pitchFamily="66" charset="0"/>
              </a:rPr>
              <a:t> </a:t>
            </a:r>
            <a:r>
              <a:rPr lang="es-VE" sz="1400" dirty="0">
                <a:latin typeface="Comic Sans MS" panose="030F0702030302020204" pitchFamily="66" charset="0"/>
              </a:rPr>
              <a:t>(</a:t>
            </a:r>
            <a:r>
              <a:rPr lang="es-VE" sz="1400" i="1" dirty="0" err="1">
                <a:latin typeface="Comic Sans MS" panose="030F0702030302020204" pitchFamily="66" charset="0"/>
              </a:rPr>
              <a:t>Fn</a:t>
            </a:r>
            <a:r>
              <a:rPr lang="es-VE" sz="1400" dirty="0">
                <a:latin typeface="Comic Sans MS" panose="030F0702030302020204" pitchFamily="66" charset="0"/>
              </a:rPr>
              <a:t>) </a:t>
            </a:r>
            <a:r>
              <a:rPr lang="es-VE" sz="1400" dirty="0" smtClean="0">
                <a:latin typeface="Comic Sans MS" panose="030F0702030302020204" pitchFamily="66" charset="0"/>
              </a:rPr>
              <a:t>Antígeno </a:t>
            </a:r>
            <a:r>
              <a:rPr lang="es-VE" sz="1400" dirty="0" err="1" smtClean="0">
                <a:latin typeface="Comic Sans MS" panose="030F0702030302020204" pitchFamily="66" charset="0"/>
              </a:rPr>
              <a:t>FadA</a:t>
            </a:r>
            <a:r>
              <a:rPr lang="es-VE" sz="1400" dirty="0">
                <a:latin typeface="Comic Sans MS" panose="030F0702030302020204" pitchFamily="66" charset="0"/>
              </a:rPr>
              <a:t> </a:t>
            </a:r>
            <a:r>
              <a:rPr lang="es-VE" sz="1400" dirty="0" smtClean="0">
                <a:latin typeface="Comic Sans MS" panose="030F0702030302020204" pitchFamily="66" charset="0"/>
              </a:rPr>
              <a:t>enlaza E-</a:t>
            </a:r>
            <a:r>
              <a:rPr lang="es-VE" sz="1400" dirty="0" err="1" smtClean="0">
                <a:latin typeface="Comic Sans MS" panose="030F0702030302020204" pitchFamily="66" charset="0"/>
              </a:rPr>
              <a:t>cadherin</a:t>
            </a:r>
            <a:r>
              <a:rPr lang="es-VE" sz="1400" dirty="0" smtClean="0">
                <a:latin typeface="Comic Sans MS" panose="030F0702030302020204" pitchFamily="66" charset="0"/>
              </a:rPr>
              <a:t> sobre una célula epitelial para activar a </a:t>
            </a:r>
            <a:r>
              <a:rPr lang="el-GR" sz="1400" dirty="0" smtClean="0">
                <a:latin typeface="Comic Sans MS" panose="030F0702030302020204" pitchFamily="66" charset="0"/>
              </a:rPr>
              <a:t>β-</a:t>
            </a:r>
            <a:r>
              <a:rPr lang="es-VE" sz="1400" dirty="0" err="1">
                <a:latin typeface="Comic Sans MS" panose="030F0702030302020204" pitchFamily="66" charset="0"/>
              </a:rPr>
              <a:t>catenin</a:t>
            </a:r>
            <a:r>
              <a:rPr lang="es-VE" sz="1400" dirty="0">
                <a:latin typeface="Comic Sans MS" panose="030F0702030302020204" pitchFamily="66" charset="0"/>
              </a:rPr>
              <a:t>. </a:t>
            </a:r>
            <a:r>
              <a:rPr lang="es-VE" sz="1400" dirty="0" smtClean="0">
                <a:latin typeface="Comic Sans MS" panose="030F0702030302020204" pitchFamily="66" charset="0"/>
              </a:rPr>
              <a:t>Esto lleva a crecimiento celular descontrolado, adquisición de fenotipo como c. madre, pérdida de polarización celular, y posiblemente </a:t>
            </a:r>
            <a:r>
              <a:rPr lang="es-VE" sz="1400" dirty="0" err="1" smtClean="0">
                <a:latin typeface="Comic Sans MS" panose="030F0702030302020204" pitchFamily="66" charset="0"/>
              </a:rPr>
              <a:t>microsatélite</a:t>
            </a:r>
            <a:r>
              <a:rPr lang="es-VE" sz="1400" dirty="0" smtClean="0">
                <a:latin typeface="Comic Sans MS" panose="030F0702030302020204" pitchFamily="66" charset="0"/>
              </a:rPr>
              <a:t> inestabilidad (MSI) . Por mecanismos incluyendo TLR4 y </a:t>
            </a:r>
            <a:r>
              <a:rPr lang="es-VE" sz="1400" dirty="0">
                <a:latin typeface="Comic Sans MS" panose="030F0702030302020204" pitchFamily="66" charset="0"/>
              </a:rPr>
              <a:t>MyD88, </a:t>
            </a:r>
            <a:r>
              <a:rPr lang="es-VE" sz="1400" i="1" dirty="0" err="1">
                <a:latin typeface="Comic Sans MS" panose="030F0702030302020204" pitchFamily="66" charset="0"/>
              </a:rPr>
              <a:t>Fn</a:t>
            </a:r>
            <a:r>
              <a:rPr lang="es-VE" sz="1400" dirty="0">
                <a:latin typeface="Comic Sans MS" panose="030F0702030302020204" pitchFamily="66" charset="0"/>
              </a:rPr>
              <a:t> </a:t>
            </a:r>
            <a:r>
              <a:rPr lang="es-VE" sz="1400" dirty="0" smtClean="0">
                <a:latin typeface="Comic Sans MS" panose="030F0702030302020204" pitchFamily="66" charset="0"/>
              </a:rPr>
              <a:t>tiene efectos pro-inflamatorios sobre el microambiente tumoral. Además, </a:t>
            </a:r>
            <a:r>
              <a:rPr lang="es-VE" sz="1400" i="1" dirty="0" err="1">
                <a:latin typeface="Comic Sans MS" panose="030F0702030302020204" pitchFamily="66" charset="0"/>
              </a:rPr>
              <a:t>Fn</a:t>
            </a:r>
            <a:r>
              <a:rPr lang="es-VE" sz="1400" dirty="0">
                <a:latin typeface="Comic Sans MS" panose="030F0702030302020204" pitchFamily="66" charset="0"/>
              </a:rPr>
              <a:t> </a:t>
            </a:r>
            <a:r>
              <a:rPr lang="es-VE" sz="1400" dirty="0" smtClean="0">
                <a:latin typeface="Comic Sans MS" panose="030F0702030302020204" pitchFamily="66" charset="0"/>
              </a:rPr>
              <a:t>ha sido mostrado modular autofagia en c. epiteliales por activar </a:t>
            </a:r>
            <a:r>
              <a:rPr lang="es-VE" sz="1400" dirty="0" err="1" smtClean="0">
                <a:latin typeface="Comic Sans MS" panose="030F0702030302020204" pitchFamily="66" charset="0"/>
              </a:rPr>
              <a:t>microARN</a:t>
            </a:r>
            <a:r>
              <a:rPr lang="es-VE" sz="1400" dirty="0" smtClean="0">
                <a:latin typeface="Comic Sans MS" panose="030F0702030302020204" pitchFamily="66" charset="0"/>
              </a:rPr>
              <a:t> reguladores. </a:t>
            </a:r>
          </a:p>
          <a:p>
            <a:pPr marL="342900" indent="-342900">
              <a:buFont typeface="+mj-lt"/>
              <a:buAutoNum type="arabicPeriod"/>
            </a:pPr>
            <a:endParaRPr lang="es-VE" sz="1000" b="1" dirty="0" smtClean="0">
              <a:latin typeface="Comic Sans MS" panose="030F0702030302020204" pitchFamily="66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s-VE" sz="1400" b="1" dirty="0" smtClean="0">
                <a:latin typeface="Comic Sans MS" panose="030F0702030302020204" pitchFamily="66" charset="0"/>
              </a:rPr>
              <a:t>Cepas</a:t>
            </a:r>
            <a:r>
              <a:rPr lang="es-VE" sz="1400" b="1" i="1" dirty="0" smtClean="0">
                <a:latin typeface="Comic Sans MS" panose="030F0702030302020204" pitchFamily="66" charset="0"/>
              </a:rPr>
              <a:t> E</a:t>
            </a:r>
            <a:r>
              <a:rPr lang="es-VE" sz="1400" b="1" i="1" dirty="0">
                <a:latin typeface="Comic Sans MS" panose="030F0702030302020204" pitchFamily="66" charset="0"/>
              </a:rPr>
              <a:t>. coli</a:t>
            </a:r>
            <a:r>
              <a:rPr lang="es-VE" sz="1400" b="1" dirty="0">
                <a:latin typeface="Comic Sans MS" panose="030F0702030302020204" pitchFamily="66" charset="0"/>
              </a:rPr>
              <a:t> </a:t>
            </a:r>
            <a:r>
              <a:rPr lang="es-VE" sz="1400" dirty="0" smtClean="0">
                <a:latin typeface="Comic Sans MS" panose="030F0702030302020204" pitchFamily="66" charset="0"/>
              </a:rPr>
              <a:t>tienen </a:t>
            </a:r>
            <a:r>
              <a:rPr lang="es-VE" sz="1400" dirty="0" err="1" smtClean="0">
                <a:latin typeface="Comic Sans MS" panose="030F0702030302020204" pitchFamily="66" charset="0"/>
              </a:rPr>
              <a:t>sintasas</a:t>
            </a:r>
            <a:r>
              <a:rPr lang="es-VE" sz="1400" dirty="0" smtClean="0">
                <a:latin typeface="Comic Sans MS" panose="030F0702030302020204" pitchFamily="66" charset="0"/>
              </a:rPr>
              <a:t> </a:t>
            </a:r>
            <a:r>
              <a:rPr lang="es-VE" sz="1400" dirty="0" err="1" smtClean="0">
                <a:latin typeface="Comic Sans MS" panose="030F0702030302020204" pitchFamily="66" charset="0"/>
              </a:rPr>
              <a:t>poliketide</a:t>
            </a:r>
            <a:r>
              <a:rPr lang="es-VE" sz="1400" dirty="0" smtClean="0">
                <a:latin typeface="Comic Sans MS" panose="030F0702030302020204" pitchFamily="66" charset="0"/>
              </a:rPr>
              <a:t> </a:t>
            </a:r>
            <a:r>
              <a:rPr lang="es-VE" sz="1400" b="1" dirty="0" smtClean="0">
                <a:latin typeface="Comic Sans MS" panose="030F0702030302020204" pitchFamily="66" charset="0"/>
              </a:rPr>
              <a:t>(</a:t>
            </a:r>
            <a:r>
              <a:rPr lang="es-VE" sz="1400" b="1" dirty="0" err="1">
                <a:latin typeface="Comic Sans MS" panose="030F0702030302020204" pitchFamily="66" charset="0"/>
              </a:rPr>
              <a:t>pks</a:t>
            </a:r>
            <a:r>
              <a:rPr lang="es-VE" sz="1400" dirty="0">
                <a:latin typeface="Comic Sans MS" panose="030F0702030302020204" pitchFamily="66" charset="0"/>
              </a:rPr>
              <a:t>) </a:t>
            </a:r>
            <a:r>
              <a:rPr lang="es-VE" sz="1400" dirty="0" smtClean="0">
                <a:latin typeface="Comic Sans MS" panose="030F0702030302020204" pitchFamily="66" charset="0"/>
              </a:rPr>
              <a:t>islas que codifican la </a:t>
            </a:r>
            <a:r>
              <a:rPr lang="es-VE" sz="1400" b="1" dirty="0" err="1" smtClean="0">
                <a:latin typeface="Comic Sans MS" panose="030F0702030302020204" pitchFamily="66" charset="0"/>
              </a:rPr>
              <a:t>genotoxina</a:t>
            </a:r>
            <a:r>
              <a:rPr lang="es-VE" sz="1400" b="1" dirty="0" smtClean="0">
                <a:latin typeface="Comic Sans MS" panose="030F0702030302020204" pitchFamily="66" charset="0"/>
              </a:rPr>
              <a:t> </a:t>
            </a:r>
            <a:r>
              <a:rPr lang="es-VE" sz="1400" b="1" dirty="0" err="1" smtClean="0">
                <a:latin typeface="Comic Sans MS" panose="030F0702030302020204" pitchFamily="66" charset="0"/>
              </a:rPr>
              <a:t>colibactin</a:t>
            </a:r>
            <a:r>
              <a:rPr lang="es-VE" sz="1400" b="1" dirty="0" smtClean="0">
                <a:latin typeface="Comic Sans MS" panose="030F0702030302020204" pitchFamily="66" charset="0"/>
              </a:rPr>
              <a:t> </a:t>
            </a:r>
            <a:r>
              <a:rPr lang="es-VE" sz="1400" dirty="0" smtClean="0">
                <a:latin typeface="Comic Sans MS" panose="030F0702030302020204" pitchFamily="66" charset="0"/>
              </a:rPr>
              <a:t>son observadas frecuentemente en tumores </a:t>
            </a:r>
            <a:r>
              <a:rPr lang="es-VE" sz="1400" dirty="0" err="1" smtClean="0">
                <a:latin typeface="Comic Sans MS" panose="030F0702030302020204" pitchFamily="66" charset="0"/>
              </a:rPr>
              <a:t>colorectal</a:t>
            </a:r>
            <a:r>
              <a:rPr lang="es-VE" sz="1400" dirty="0" smtClean="0">
                <a:latin typeface="Comic Sans MS" panose="030F0702030302020204" pitchFamily="66" charset="0"/>
              </a:rPr>
              <a:t> humanos. Además de la actividad </a:t>
            </a:r>
            <a:r>
              <a:rPr lang="es-VE" sz="1400" dirty="0" err="1" smtClean="0">
                <a:latin typeface="Comic Sans MS" panose="030F0702030302020204" pitchFamily="66" charset="0"/>
              </a:rPr>
              <a:t>genotóxica</a:t>
            </a:r>
            <a:r>
              <a:rPr lang="es-VE" sz="1400" dirty="0" smtClean="0">
                <a:latin typeface="Comic Sans MS" panose="030F0702030302020204" pitchFamily="66" charset="0"/>
              </a:rPr>
              <a:t> de </a:t>
            </a:r>
            <a:r>
              <a:rPr lang="es-VE" sz="1400" dirty="0" err="1" smtClean="0">
                <a:latin typeface="Comic Sans MS" panose="030F0702030302020204" pitchFamily="66" charset="0"/>
              </a:rPr>
              <a:t>colibactin</a:t>
            </a:r>
            <a:r>
              <a:rPr lang="es-VE" sz="1400" dirty="0" smtClean="0">
                <a:latin typeface="Comic Sans MS" panose="030F0702030302020204" pitchFamily="66" charset="0"/>
              </a:rPr>
              <a:t>, el crecimiento celular es sostenido por senescencia celular asociada con la expresión del factor crecimiento del hepatocito </a:t>
            </a:r>
            <a:r>
              <a:rPr lang="es-VE" sz="1400" b="1" dirty="0" smtClean="0">
                <a:latin typeface="Comic Sans MS" panose="030F0702030302020204" pitchFamily="66" charset="0"/>
              </a:rPr>
              <a:t>(</a:t>
            </a:r>
            <a:r>
              <a:rPr lang="es-VE" sz="1400" b="1" dirty="0">
                <a:latin typeface="Comic Sans MS" panose="030F0702030302020204" pitchFamily="66" charset="0"/>
              </a:rPr>
              <a:t>HGF</a:t>
            </a:r>
            <a:r>
              <a:rPr lang="es-VE" sz="1400" b="1" dirty="0" smtClean="0">
                <a:latin typeface="Comic Sans MS" panose="030F0702030302020204" pitchFamily="66" charset="0"/>
              </a:rPr>
              <a:t>).</a:t>
            </a:r>
          </a:p>
          <a:p>
            <a:pPr marL="342900" indent="-342900">
              <a:buFont typeface="+mj-lt"/>
              <a:buAutoNum type="arabicPeriod"/>
            </a:pPr>
            <a:endParaRPr lang="es-VE" sz="1000" b="1" dirty="0" smtClean="0">
              <a:latin typeface="Comic Sans MS" panose="030F0702030302020204" pitchFamily="66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s-VE" sz="1400" b="1" i="1" dirty="0" smtClean="0">
                <a:latin typeface="Comic Sans MS" panose="030F0702030302020204" pitchFamily="66" charset="0"/>
              </a:rPr>
              <a:t>Bacteroides </a:t>
            </a:r>
            <a:r>
              <a:rPr lang="es-VE" sz="1400" b="1" i="1" dirty="0" err="1">
                <a:latin typeface="Comic Sans MS" panose="030F0702030302020204" pitchFamily="66" charset="0"/>
              </a:rPr>
              <a:t>fragilis</a:t>
            </a:r>
            <a:r>
              <a:rPr lang="es-VE" sz="1400" b="1" dirty="0">
                <a:latin typeface="Comic Sans MS" panose="030F0702030302020204" pitchFamily="66" charset="0"/>
              </a:rPr>
              <a:t> </a:t>
            </a:r>
            <a:r>
              <a:rPr lang="es-VE" sz="1400" b="1" dirty="0" err="1" smtClean="0">
                <a:latin typeface="Comic Sans MS" panose="030F0702030302020204" pitchFamily="66" charset="0"/>
              </a:rPr>
              <a:t>enterotoxigénico</a:t>
            </a:r>
            <a:r>
              <a:rPr lang="es-VE" sz="1400" b="1" dirty="0" smtClean="0">
                <a:latin typeface="Comic Sans MS" panose="030F0702030302020204" pitchFamily="66" charset="0"/>
              </a:rPr>
              <a:t> </a:t>
            </a:r>
            <a:r>
              <a:rPr lang="es-VE" sz="1400" dirty="0" smtClean="0">
                <a:latin typeface="Comic Sans MS" panose="030F0702030302020204" pitchFamily="66" charset="0"/>
              </a:rPr>
              <a:t>(ETBF</a:t>
            </a:r>
            <a:r>
              <a:rPr lang="es-VE" sz="1400" dirty="0">
                <a:latin typeface="Comic Sans MS" panose="030F0702030302020204" pitchFamily="66" charset="0"/>
              </a:rPr>
              <a:t>) </a:t>
            </a:r>
            <a:r>
              <a:rPr lang="es-VE" sz="1400" dirty="0" smtClean="0">
                <a:latin typeface="Comic Sans MS" panose="030F0702030302020204" pitchFamily="66" charset="0"/>
              </a:rPr>
              <a:t>causa </a:t>
            </a:r>
            <a:r>
              <a:rPr lang="es-VE" sz="1400" b="1" dirty="0" smtClean="0">
                <a:latin typeface="Comic Sans MS" panose="030F0702030302020204" pitchFamily="66" charset="0"/>
              </a:rPr>
              <a:t>inflamación</a:t>
            </a:r>
            <a:r>
              <a:rPr lang="es-VE" sz="1400" dirty="0" smtClean="0">
                <a:latin typeface="Comic Sans MS" panose="030F0702030302020204" pitchFamily="66" charset="0"/>
              </a:rPr>
              <a:t> y tumores en modelos animales. ETBF induce </a:t>
            </a:r>
            <a:r>
              <a:rPr lang="es-VE" sz="1400" dirty="0" err="1" smtClean="0">
                <a:latin typeface="Comic Sans MS" panose="030F0702030302020204" pitchFamily="66" charset="0"/>
              </a:rPr>
              <a:t>espermina</a:t>
            </a:r>
            <a:r>
              <a:rPr lang="es-VE" sz="1400" dirty="0" smtClean="0">
                <a:latin typeface="Comic Sans MS" panose="030F0702030302020204" pitchFamily="66" charset="0"/>
              </a:rPr>
              <a:t> </a:t>
            </a:r>
            <a:r>
              <a:rPr lang="es-VE" sz="1400" dirty="0" err="1" smtClean="0">
                <a:latin typeface="Comic Sans MS" panose="030F0702030302020204" pitchFamily="66" charset="0"/>
              </a:rPr>
              <a:t>oxigenesa</a:t>
            </a:r>
            <a:r>
              <a:rPr lang="es-VE" sz="1400" dirty="0" smtClean="0">
                <a:latin typeface="Comic Sans MS" panose="030F0702030302020204" pitchFamily="66" charset="0"/>
              </a:rPr>
              <a:t> (</a:t>
            </a:r>
            <a:r>
              <a:rPr lang="es-VE" sz="1400" b="1" dirty="0" smtClean="0">
                <a:latin typeface="Comic Sans MS" panose="030F0702030302020204" pitchFamily="66" charset="0"/>
              </a:rPr>
              <a:t>SPO</a:t>
            </a:r>
            <a:r>
              <a:rPr lang="es-VE" sz="1400" b="1" dirty="0">
                <a:latin typeface="Comic Sans MS" panose="030F0702030302020204" pitchFamily="66" charset="0"/>
              </a:rPr>
              <a:t>) </a:t>
            </a:r>
            <a:r>
              <a:rPr lang="es-VE" sz="1400" dirty="0" smtClean="0">
                <a:latin typeface="Comic Sans MS" panose="030F0702030302020204" pitchFamily="66" charset="0"/>
              </a:rPr>
              <a:t>generando </a:t>
            </a:r>
            <a:r>
              <a:rPr lang="es-VE" sz="1400" b="1" dirty="0" smtClean="0">
                <a:latin typeface="Comic Sans MS" panose="030F0702030302020204" pitchFamily="66" charset="0"/>
              </a:rPr>
              <a:t>ROS</a:t>
            </a:r>
            <a:r>
              <a:rPr lang="es-VE" sz="1400" dirty="0" smtClean="0">
                <a:latin typeface="Comic Sans MS" panose="030F0702030302020204" pitchFamily="66" charset="0"/>
              </a:rPr>
              <a:t>, por tanto induce </a:t>
            </a:r>
            <a:r>
              <a:rPr lang="es-VE" sz="1400" b="1" dirty="0" smtClean="0">
                <a:latin typeface="Comic Sans MS" panose="030F0702030302020204" pitchFamily="66" charset="0"/>
              </a:rPr>
              <a:t>daño de ADN</a:t>
            </a:r>
            <a:r>
              <a:rPr lang="es-VE" sz="1400" dirty="0" smtClean="0">
                <a:latin typeface="Comic Sans MS" panose="030F0702030302020204" pitchFamily="66" charset="0"/>
              </a:rPr>
              <a:t>. ETBF está asociado con </a:t>
            </a:r>
            <a:r>
              <a:rPr lang="es-VE" sz="1400" b="1" dirty="0" smtClean="0">
                <a:latin typeface="Comic Sans MS" panose="030F0702030302020204" pitchFamily="66" charset="0"/>
              </a:rPr>
              <a:t>respuestas Th17</a:t>
            </a:r>
            <a:r>
              <a:rPr lang="es-VE" sz="1400" dirty="0" smtClean="0">
                <a:latin typeface="Comic Sans MS" panose="030F0702030302020204" pitchFamily="66" charset="0"/>
              </a:rPr>
              <a:t>.</a:t>
            </a:r>
          </a:p>
          <a:p>
            <a:pPr marL="342900" indent="-342900">
              <a:buFont typeface="+mj-lt"/>
              <a:buAutoNum type="arabicPeriod"/>
            </a:pPr>
            <a:endParaRPr lang="es-VE" sz="1000" dirty="0" smtClean="0">
              <a:latin typeface="Comic Sans MS" panose="030F0702030302020204" pitchFamily="66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s-VE" sz="1400" dirty="0" smtClean="0">
                <a:latin typeface="Comic Sans MS" panose="030F0702030302020204" pitchFamily="66" charset="0"/>
              </a:rPr>
              <a:t>Ciertas bacterias reductoras de sulfato como </a:t>
            </a:r>
            <a:r>
              <a:rPr lang="es-VE" sz="1400" b="1" i="1" dirty="0" err="1" smtClean="0">
                <a:latin typeface="Comic Sans MS" panose="030F0702030302020204" pitchFamily="66" charset="0"/>
              </a:rPr>
              <a:t>Bilophila</a:t>
            </a:r>
            <a:r>
              <a:rPr lang="es-VE" sz="1400" b="1" i="1" dirty="0" smtClean="0">
                <a:latin typeface="Comic Sans MS" panose="030F0702030302020204" pitchFamily="66" charset="0"/>
              </a:rPr>
              <a:t> </a:t>
            </a:r>
            <a:r>
              <a:rPr lang="es-VE" sz="1400" b="1" i="1" dirty="0" err="1">
                <a:latin typeface="Comic Sans MS" panose="030F0702030302020204" pitchFamily="66" charset="0"/>
              </a:rPr>
              <a:t>wadsworthia</a:t>
            </a:r>
            <a:r>
              <a:rPr lang="es-VE" sz="1400" b="1" dirty="0">
                <a:latin typeface="Comic Sans MS" panose="030F0702030302020204" pitchFamily="66" charset="0"/>
              </a:rPr>
              <a:t> </a:t>
            </a:r>
            <a:r>
              <a:rPr lang="es-VE" sz="1400" b="1" dirty="0" err="1">
                <a:latin typeface="Comic Sans MS" panose="030F0702030302020204" pitchFamily="66" charset="0"/>
              </a:rPr>
              <a:t>or</a:t>
            </a:r>
            <a:r>
              <a:rPr lang="es-VE" sz="1400" b="1" dirty="0">
                <a:latin typeface="Comic Sans MS" panose="030F0702030302020204" pitchFamily="66" charset="0"/>
              </a:rPr>
              <a:t> </a:t>
            </a:r>
            <a:r>
              <a:rPr lang="es-VE" sz="1400" b="1" i="1" dirty="0" err="1">
                <a:latin typeface="Comic Sans MS" panose="030F0702030302020204" pitchFamily="66" charset="0"/>
              </a:rPr>
              <a:t>Alistipes</a:t>
            </a:r>
            <a:r>
              <a:rPr lang="es-VE" sz="1400" b="1" dirty="0">
                <a:latin typeface="Comic Sans MS" panose="030F0702030302020204" pitchFamily="66" charset="0"/>
              </a:rPr>
              <a:t> </a:t>
            </a:r>
            <a:r>
              <a:rPr lang="es-VE" sz="1400" b="1" dirty="0" err="1">
                <a:latin typeface="Comic Sans MS" panose="030F0702030302020204" pitchFamily="66" charset="0"/>
              </a:rPr>
              <a:t>spp</a:t>
            </a:r>
            <a:r>
              <a:rPr lang="es-VE" sz="1400" b="1" dirty="0">
                <a:latin typeface="Comic Sans MS" panose="030F0702030302020204" pitchFamily="66" charset="0"/>
              </a:rPr>
              <a:t>.</a:t>
            </a:r>
            <a:r>
              <a:rPr lang="es-VE" sz="1400" dirty="0">
                <a:latin typeface="Comic Sans MS" panose="030F0702030302020204" pitchFamily="66" charset="0"/>
              </a:rPr>
              <a:t> </a:t>
            </a:r>
            <a:r>
              <a:rPr lang="es-VE" sz="1400" dirty="0" smtClean="0">
                <a:latin typeface="Comic Sans MS" panose="030F0702030302020204" pitchFamily="66" charset="0"/>
              </a:rPr>
              <a:t>producen sulfuro de hidrógeno (</a:t>
            </a:r>
            <a:r>
              <a:rPr lang="es-VE" sz="1400" b="1" dirty="0" smtClean="0">
                <a:latin typeface="Comic Sans MS" panose="030F0702030302020204" pitchFamily="66" charset="0"/>
              </a:rPr>
              <a:t>H</a:t>
            </a:r>
            <a:r>
              <a:rPr lang="es-VE" sz="1400" b="1" baseline="-25000" dirty="0" smtClean="0">
                <a:latin typeface="Comic Sans MS" panose="030F0702030302020204" pitchFamily="66" charset="0"/>
              </a:rPr>
              <a:t>2</a:t>
            </a:r>
            <a:r>
              <a:rPr lang="es-VE" sz="1400" b="1" dirty="0" smtClean="0">
                <a:latin typeface="Comic Sans MS" panose="030F0702030302020204" pitchFamily="66" charset="0"/>
              </a:rPr>
              <a:t>S</a:t>
            </a:r>
            <a:r>
              <a:rPr lang="es-VE" sz="1400" dirty="0">
                <a:latin typeface="Comic Sans MS" panose="030F0702030302020204" pitchFamily="66" charset="0"/>
              </a:rPr>
              <a:t>) </a:t>
            </a:r>
            <a:r>
              <a:rPr lang="es-VE" sz="1400" dirty="0" smtClean="0">
                <a:latin typeface="Comic Sans MS" panose="030F0702030302020204" pitchFamily="66" charset="0"/>
              </a:rPr>
              <a:t>capaz de inducir </a:t>
            </a:r>
            <a:r>
              <a:rPr lang="es-VE" sz="1400" b="1" dirty="0" smtClean="0">
                <a:latin typeface="Comic Sans MS" panose="030F0702030302020204" pitchFamily="66" charset="0"/>
              </a:rPr>
              <a:t>daños </a:t>
            </a:r>
            <a:r>
              <a:rPr lang="es-VE" sz="1400" b="1" dirty="0" err="1" smtClean="0">
                <a:latin typeface="Comic Sans MS" panose="030F0702030302020204" pitchFamily="66" charset="0"/>
              </a:rPr>
              <a:t>genotóxicos</a:t>
            </a:r>
            <a:r>
              <a:rPr lang="es-VE" sz="1400" dirty="0" smtClean="0">
                <a:latin typeface="Comic Sans MS" panose="030F0702030302020204" pitchFamily="66" charset="0"/>
              </a:rPr>
              <a:t>. Ambas cepas promueven </a:t>
            </a:r>
            <a:r>
              <a:rPr lang="es-VE" sz="1400" b="1" dirty="0" smtClean="0">
                <a:latin typeface="Comic Sans MS" panose="030F0702030302020204" pitchFamily="66" charset="0"/>
              </a:rPr>
              <a:t>inflamación</a:t>
            </a:r>
            <a:r>
              <a:rPr lang="es-VE" sz="1400" dirty="0" smtClean="0">
                <a:latin typeface="Comic Sans MS" panose="030F0702030302020204" pitchFamily="66" charset="0"/>
              </a:rPr>
              <a:t> en animales susceptibles. </a:t>
            </a:r>
            <a:endParaRPr lang="es-VE" sz="1400" dirty="0">
              <a:effectLst/>
              <a:latin typeface="Comic Sans MS" panose="030F0702030302020204" pitchFamily="66" charset="0"/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179512" y="6318633"/>
            <a:ext cx="4135541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VE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 </a:t>
            </a:r>
            <a:r>
              <a:rPr lang="es-VE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Tilg</a:t>
            </a:r>
            <a:r>
              <a:rPr lang="es-VE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TE. Adolph, RR. </a:t>
            </a:r>
            <a:r>
              <a:rPr lang="es-VE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Gerner</a:t>
            </a:r>
            <a:r>
              <a:rPr lang="es-VE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AR. </a:t>
            </a:r>
            <a:r>
              <a:rPr lang="es-VE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Moschen</a:t>
            </a:r>
            <a:r>
              <a:rPr lang="it-IT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it-IT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it-IT" sz="1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Intestinal Microbiota in Colorectal </a:t>
            </a:r>
            <a:r>
              <a:rPr lang="it-IT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Cancer.</a:t>
            </a:r>
            <a:r>
              <a:rPr lang="it-IT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Cancer Cell 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2018;33:P954-964</a:t>
            </a:r>
            <a:endParaRPr lang="es-VE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7 CuadroTexto"/>
          <p:cNvSpPr txBox="1"/>
          <p:nvPr/>
        </p:nvSpPr>
        <p:spPr>
          <a:xfrm>
            <a:off x="6715319" y="6592535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prstClr val="white">
                  <a:lumMod val="6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26740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CuadroTexto"/>
          <p:cNvSpPr txBox="1"/>
          <p:nvPr/>
        </p:nvSpPr>
        <p:spPr>
          <a:xfrm>
            <a:off x="6301121" y="6476629"/>
            <a:ext cx="28131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solidFill>
                  <a:prstClr val="white">
                    <a:lumMod val="8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200" dirty="0">
              <a:solidFill>
                <a:prstClr val="white">
                  <a:lumMod val="8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1467951" y="1268760"/>
            <a:ext cx="7064489" cy="4493538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marL="171450" indent="-171450">
              <a:buClr>
                <a:srgbClr val="F79646">
                  <a:lumMod val="75000"/>
                </a:srgbClr>
              </a:buClr>
              <a:buSzPct val="130000"/>
              <a:buFont typeface="Arial" pitchFamily="34" charset="0"/>
              <a:buChar char="•"/>
              <a:tabLst>
                <a:tab pos="531813" algn="l"/>
              </a:tabLst>
            </a:pPr>
            <a:endParaRPr lang="es-VE" sz="800" b="1" dirty="0" smtClean="0">
              <a:solidFill>
                <a:srgbClr val="EF573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>
              <a:buClr>
                <a:srgbClr val="3399FF"/>
              </a:buClr>
              <a:buSzPct val="130000"/>
            </a:pPr>
            <a:r>
              <a:rPr lang="es-VE" sz="2400" dirty="0" smtClean="0">
                <a:solidFill>
                  <a:prstClr val="white"/>
                </a:solidFill>
                <a:latin typeface="Comic Sans MS" pitchFamily="66" charset="0"/>
              </a:rPr>
              <a:t>Introducción</a:t>
            </a:r>
          </a:p>
          <a:p>
            <a:pPr marL="342900" indent="-342900">
              <a:buClr>
                <a:srgbClr val="3399FF"/>
              </a:buClr>
              <a:buSzPct val="130000"/>
              <a:buFont typeface="Arial" panose="020B0604020202020204" pitchFamily="34" charset="0"/>
              <a:buChar char="•"/>
            </a:pPr>
            <a:r>
              <a:rPr lang="es-VE" sz="2000" dirty="0" smtClean="0">
                <a:solidFill>
                  <a:prstClr val="white"/>
                </a:solidFill>
                <a:latin typeface="Comic Sans MS" pitchFamily="66" charset="0"/>
              </a:rPr>
              <a:t>A. </a:t>
            </a:r>
            <a:r>
              <a:rPr lang="es-VE" sz="2000" dirty="0" smtClean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Definiciones, proyectos y características microbiota</a:t>
            </a:r>
          </a:p>
          <a:p>
            <a:pPr marL="342900" indent="-342900">
              <a:buClr>
                <a:srgbClr val="3399FF"/>
              </a:buClr>
              <a:buSzPct val="130000"/>
              <a:buFont typeface="Arial" panose="020B0604020202020204" pitchFamily="34" charset="0"/>
              <a:buChar char="•"/>
            </a:pPr>
            <a:r>
              <a:rPr lang="es-VE" sz="2000" dirty="0" smtClean="0">
                <a:solidFill>
                  <a:prstClr val="white"/>
                </a:solidFill>
                <a:latin typeface="Comic Sans MS" pitchFamily="66" charset="0"/>
              </a:rPr>
              <a:t>B. </a:t>
            </a:r>
            <a:r>
              <a:rPr lang="es-VE" sz="2000" dirty="0" smtClean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Microbiota Intestina</a:t>
            </a:r>
            <a:r>
              <a:rPr lang="es-VE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l</a:t>
            </a:r>
          </a:p>
          <a:p>
            <a:pPr>
              <a:buClr>
                <a:srgbClr val="3399FF"/>
              </a:buClr>
              <a:buSzPct val="130000"/>
            </a:pPr>
            <a:endParaRPr lang="es-VE" sz="2400" b="1" dirty="0">
              <a:solidFill>
                <a:srgbClr val="F57E1B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>
              <a:buClr>
                <a:srgbClr val="3399FF"/>
              </a:buClr>
              <a:buSzPct val="130000"/>
              <a:tabLst>
                <a:tab pos="273050" algn="l"/>
                <a:tab pos="531813" algn="l"/>
              </a:tabLst>
            </a:pPr>
            <a:r>
              <a:rPr lang="es-VE" sz="2400" dirty="0" smtClean="0">
                <a:solidFill>
                  <a:prstClr val="white"/>
                </a:solidFill>
                <a:latin typeface="Comic Sans MS" pitchFamily="66" charset="0"/>
              </a:rPr>
              <a:t>Microbiota Intestinal y Salud/Enfermedad</a:t>
            </a:r>
          </a:p>
          <a:p>
            <a:pPr marL="342900" indent="-342900">
              <a:buClr>
                <a:srgbClr val="3399FF"/>
              </a:buClr>
              <a:buSzPct val="130000"/>
              <a:buFont typeface="Arial" panose="020B0604020202020204" pitchFamily="34" charset="0"/>
              <a:buChar char="•"/>
              <a:tabLst>
                <a:tab pos="273050" algn="l"/>
                <a:tab pos="531813" algn="l"/>
              </a:tabLst>
            </a:pPr>
            <a:r>
              <a:rPr lang="es-VE" sz="20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A.</a:t>
            </a:r>
            <a:r>
              <a:rPr lang="es-VE" sz="20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s-VE" sz="2000" dirty="0" smtClean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Mecanismos en Salud y Enfermedad</a:t>
            </a:r>
          </a:p>
          <a:p>
            <a:pPr marL="342900" indent="-342900">
              <a:buClr>
                <a:srgbClr val="3399FF"/>
              </a:buClr>
              <a:buSzPct val="130000"/>
              <a:buFont typeface="Arial" pitchFamily="34" charset="0"/>
              <a:buChar char="•"/>
            </a:pPr>
            <a:r>
              <a:rPr lang="es-VE" sz="20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B.</a:t>
            </a:r>
            <a:r>
              <a:rPr lang="es-VE" sz="20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s-VE" sz="2000" dirty="0" smtClean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Microbiota </a:t>
            </a:r>
            <a:r>
              <a:rPr lang="es-VE" sz="2000" dirty="0" err="1" smtClean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Intest</a:t>
            </a:r>
            <a:r>
              <a:rPr lang="es-VE" sz="2000" dirty="0" smtClean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. y Enfermedades </a:t>
            </a:r>
            <a:r>
              <a:rPr lang="es-VE" sz="2000" dirty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</a:t>
            </a:r>
            <a:r>
              <a:rPr lang="es-VE" sz="2000" dirty="0" smtClean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sociadas</a:t>
            </a:r>
          </a:p>
          <a:p>
            <a:pPr marL="342900" indent="-342900">
              <a:buClr>
                <a:srgbClr val="3399FF"/>
              </a:buClr>
              <a:buSzPct val="130000"/>
              <a:buFont typeface="Arial" pitchFamily="34" charset="0"/>
              <a:buChar char="•"/>
            </a:pPr>
            <a:endParaRPr lang="es-VE" sz="2400" dirty="0">
              <a:solidFill>
                <a:srgbClr val="F57E1B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>
              <a:buClr>
                <a:srgbClr val="3399FF"/>
              </a:buClr>
              <a:buSzPct val="130000"/>
            </a:pPr>
            <a:r>
              <a:rPr lang="es-VE" sz="2400" dirty="0">
                <a:solidFill>
                  <a:prstClr val="white"/>
                </a:solidFill>
                <a:latin typeface="Comic Sans MS" pitchFamily="66" charset="0"/>
              </a:rPr>
              <a:t>Prevención y Terapéutica</a:t>
            </a:r>
          </a:p>
          <a:p>
            <a:pPr marL="342900" indent="-342900">
              <a:buClr>
                <a:srgbClr val="3399FF"/>
              </a:buClr>
              <a:buSzPct val="130000"/>
              <a:buFont typeface="Arial" pitchFamily="34" charset="0"/>
              <a:buChar char="•"/>
            </a:pPr>
            <a:r>
              <a:rPr lang="es-VE" sz="2000" dirty="0">
                <a:solidFill>
                  <a:prstClr val="white"/>
                </a:solidFill>
                <a:latin typeface="Comic Sans MS" pitchFamily="66" charset="0"/>
              </a:rPr>
              <a:t>A. </a:t>
            </a:r>
            <a:r>
              <a:rPr lang="es-VE" sz="2000" dirty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General</a:t>
            </a:r>
          </a:p>
          <a:p>
            <a:pPr marL="342900" indent="-342900">
              <a:buClr>
                <a:srgbClr val="3399FF"/>
              </a:buClr>
              <a:buSzPct val="130000"/>
              <a:buFont typeface="Arial" pitchFamily="34" charset="0"/>
              <a:buChar char="•"/>
            </a:pPr>
            <a:r>
              <a:rPr lang="es-VE" sz="2000" dirty="0">
                <a:solidFill>
                  <a:prstClr val="white"/>
                </a:solidFill>
                <a:latin typeface="Comic Sans MS" pitchFamily="66" charset="0"/>
              </a:rPr>
              <a:t>B. </a:t>
            </a:r>
            <a:r>
              <a:rPr lang="es-VE" sz="2000" dirty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Por Enfermedad</a:t>
            </a:r>
          </a:p>
          <a:p>
            <a:pPr>
              <a:buClr>
                <a:srgbClr val="3399FF"/>
              </a:buClr>
              <a:buSzPct val="130000"/>
            </a:pPr>
            <a:endParaRPr lang="es-VE" sz="1400" b="1" dirty="0">
              <a:solidFill>
                <a:srgbClr val="F57E1B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>
              <a:buClr>
                <a:srgbClr val="3399FF"/>
              </a:buClr>
              <a:buSzPct val="130000"/>
            </a:pPr>
            <a:r>
              <a:rPr lang="es-VE" sz="2400" dirty="0" smtClean="0">
                <a:solidFill>
                  <a:prstClr val="white"/>
                </a:solidFill>
                <a:latin typeface="Comic Sans MS" pitchFamily="66" charset="0"/>
              </a:rPr>
              <a:t>Conclusiones</a:t>
            </a:r>
            <a:endParaRPr lang="es-VE" sz="24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823545" y="1441841"/>
            <a:ext cx="352982" cy="461665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2400" dirty="0" smtClean="0">
                <a:solidFill>
                  <a:prstClr val="white"/>
                </a:solidFill>
                <a:latin typeface="Comic Sans MS" pitchFamily="66" charset="0"/>
              </a:rPr>
              <a:t>I</a:t>
            </a:r>
            <a:endParaRPr lang="es-VE" sz="24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652661" y="2800269"/>
            <a:ext cx="521297" cy="461665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2400" dirty="0" smtClean="0">
                <a:solidFill>
                  <a:prstClr val="white"/>
                </a:solidFill>
                <a:latin typeface="Comic Sans MS" pitchFamily="66" charset="0"/>
              </a:rPr>
              <a:t>II</a:t>
            </a:r>
            <a:endParaRPr lang="es-VE" sz="24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10" name="1 CuadroTexto"/>
          <p:cNvSpPr txBox="1"/>
          <p:nvPr/>
        </p:nvSpPr>
        <p:spPr>
          <a:xfrm>
            <a:off x="484346" y="4148273"/>
            <a:ext cx="689612" cy="461665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2400" dirty="0" smtClean="0">
                <a:solidFill>
                  <a:prstClr val="white"/>
                </a:solidFill>
                <a:latin typeface="Comic Sans MS" pitchFamily="66" charset="0"/>
              </a:rPr>
              <a:t>III</a:t>
            </a:r>
            <a:endParaRPr lang="es-VE" sz="24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11" name="6 CuadroTexto"/>
          <p:cNvSpPr txBox="1"/>
          <p:nvPr/>
        </p:nvSpPr>
        <p:spPr>
          <a:xfrm>
            <a:off x="620601" y="5241692"/>
            <a:ext cx="553357" cy="461665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2400" dirty="0" smtClean="0">
                <a:solidFill>
                  <a:prstClr val="white"/>
                </a:solidFill>
                <a:latin typeface="Comic Sans MS" pitchFamily="66" charset="0"/>
              </a:rPr>
              <a:t>IV</a:t>
            </a:r>
            <a:endParaRPr lang="es-VE" sz="2400" dirty="0">
              <a:solidFill>
                <a:prstClr val="white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98395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7" grpId="0" animBg="1"/>
      <p:bldP spid="10" grpId="0" animBg="1"/>
      <p:bldP spid="11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7 CuadroTexto"/>
          <p:cNvSpPr txBox="1"/>
          <p:nvPr/>
        </p:nvSpPr>
        <p:spPr>
          <a:xfrm>
            <a:off x="6715319" y="6592535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prstClr val="white">
                  <a:lumMod val="6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6 CuadroTexto"/>
          <p:cNvSpPr txBox="1"/>
          <p:nvPr/>
        </p:nvSpPr>
        <p:spPr>
          <a:xfrm>
            <a:off x="136708" y="228507"/>
            <a:ext cx="660758" cy="369332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>
            <a:defPPr>
              <a:defRPr lang="es-V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VE" dirty="0" smtClean="0">
                <a:solidFill>
                  <a:prstClr val="white"/>
                </a:solidFill>
                <a:latin typeface="Comic Sans MS" pitchFamily="66" charset="0"/>
              </a:rPr>
              <a:t>II</a:t>
            </a:r>
            <a:r>
              <a:rPr lang="es-VE" sz="1600" dirty="0" smtClean="0">
                <a:solidFill>
                  <a:prstClr val="white"/>
                </a:solidFill>
                <a:latin typeface="Comic Sans MS" pitchFamily="66" charset="0"/>
              </a:rPr>
              <a:t>B1</a:t>
            </a:r>
            <a:endParaRPr lang="es-VE" sz="16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6" name="4 CuadroTexto"/>
          <p:cNvSpPr txBox="1"/>
          <p:nvPr/>
        </p:nvSpPr>
        <p:spPr>
          <a:xfrm>
            <a:off x="157758" y="631357"/>
            <a:ext cx="957858" cy="83099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VE" sz="1200" dirty="0" smtClean="0">
                <a:latin typeface="Comic Sans MS" pitchFamily="66" charset="0"/>
              </a:rPr>
              <a:t>Microbiota y </a:t>
            </a:r>
            <a:r>
              <a:rPr lang="es-VE" sz="1200" b="1" dirty="0" err="1" smtClean="0">
                <a:latin typeface="Comic Sans MS" pitchFamily="66" charset="0"/>
              </a:rPr>
              <a:t>Enf</a:t>
            </a:r>
            <a:r>
              <a:rPr lang="es-VE" sz="1200" b="1" dirty="0" smtClean="0">
                <a:latin typeface="Comic Sans MS" pitchFamily="66" charset="0"/>
              </a:rPr>
              <a:t>. Local GI</a:t>
            </a:r>
          </a:p>
          <a:p>
            <a:pPr algn="ctr"/>
            <a:r>
              <a:rPr lang="es-VE" sz="1200" b="1" dirty="0" smtClean="0">
                <a:latin typeface="Comic Sans MS" pitchFamily="66" charset="0"/>
              </a:rPr>
              <a:t>CRC </a:t>
            </a: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9872" y="32624"/>
            <a:ext cx="4739134" cy="6574846"/>
          </a:xfrm>
          <a:prstGeom prst="rect">
            <a:avLst/>
          </a:prstGeom>
        </p:spPr>
      </p:pic>
      <p:sp>
        <p:nvSpPr>
          <p:cNvPr id="8" name="Rectángulo 7"/>
          <p:cNvSpPr/>
          <p:nvPr/>
        </p:nvSpPr>
        <p:spPr>
          <a:xfrm>
            <a:off x="0" y="6377091"/>
            <a:ext cx="394212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VE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 </a:t>
            </a:r>
            <a:r>
              <a:rPr lang="es-VE" sz="1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Tilg</a:t>
            </a:r>
            <a:r>
              <a:rPr lang="es-VE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TE. Adolph, RR. </a:t>
            </a:r>
            <a:r>
              <a:rPr lang="es-VE" sz="1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Gerner</a:t>
            </a:r>
            <a:r>
              <a:rPr lang="es-VE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AR. </a:t>
            </a:r>
            <a:r>
              <a:rPr lang="es-VE" sz="1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Moschen</a:t>
            </a:r>
            <a:r>
              <a:rPr lang="it-IT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it-IT" sz="1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it-IT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Intestinal Microbiota in Colorectal </a:t>
            </a:r>
            <a:r>
              <a:rPr lang="it-IT" sz="1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Cancer.</a:t>
            </a:r>
            <a:r>
              <a:rPr lang="it-IT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Cancer Cell 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2018;33:P954-964</a:t>
            </a:r>
            <a:endParaRPr lang="es-VE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Rectángulo 9"/>
          <p:cNvSpPr/>
          <p:nvPr/>
        </p:nvSpPr>
        <p:spPr>
          <a:xfrm>
            <a:off x="157758" y="1731768"/>
            <a:ext cx="2582409" cy="132343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s-VE" sz="2000" dirty="0" smtClean="0">
                <a:latin typeface="Comic Sans MS" panose="030F0702030302020204" pitchFamily="66" charset="0"/>
              </a:rPr>
              <a:t>Impactos nutricionales sobre Tumorigénesis Intestinal</a:t>
            </a:r>
            <a:endParaRPr lang="es-VE" sz="2000" dirty="0">
              <a:latin typeface="Comic Sans MS" panose="030F0702030302020204" pitchFamily="66" charset="0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3419872" y="32624"/>
            <a:ext cx="1512168" cy="19588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3" name="Rectángulo 2"/>
          <p:cNvSpPr/>
          <p:nvPr/>
        </p:nvSpPr>
        <p:spPr>
          <a:xfrm>
            <a:off x="3419872" y="1503401"/>
            <a:ext cx="648072" cy="42061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1" name="Rectángulo 10"/>
          <p:cNvSpPr/>
          <p:nvPr/>
        </p:nvSpPr>
        <p:spPr>
          <a:xfrm>
            <a:off x="3419872" y="6377091"/>
            <a:ext cx="1512168" cy="211315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2" name="Rectángulo 11"/>
          <p:cNvSpPr/>
          <p:nvPr/>
        </p:nvSpPr>
        <p:spPr>
          <a:xfrm>
            <a:off x="3311268" y="-51237"/>
            <a:ext cx="1560745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err="1" smtClean="0">
                <a:latin typeface="Comic Sans MS" panose="030F0702030302020204" pitchFamily="66" charset="0"/>
                <a:cs typeface="Times New Roman" panose="02020603050405020304" pitchFamily="18" charset="0"/>
              </a:rPr>
              <a:t>Compart</a:t>
            </a:r>
            <a:r>
              <a:rPr lang="en-US" sz="1200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. </a:t>
            </a:r>
            <a:r>
              <a:rPr lang="en-US" sz="1200" dirty="0" err="1" smtClean="0">
                <a:latin typeface="Comic Sans MS" panose="030F0702030302020204" pitchFamily="66" charset="0"/>
                <a:cs typeface="Times New Roman" panose="02020603050405020304" pitchFamily="18" charset="0"/>
              </a:rPr>
              <a:t>ambiental</a:t>
            </a:r>
            <a:endParaRPr lang="es-VE" sz="1200" dirty="0">
              <a:latin typeface="Comic Sans MS" panose="030F0702030302020204" pitchFamily="66" charset="0"/>
            </a:endParaRPr>
          </a:p>
        </p:txBody>
      </p:sp>
      <p:sp>
        <p:nvSpPr>
          <p:cNvPr id="13" name="Rectángulo 12"/>
          <p:cNvSpPr/>
          <p:nvPr/>
        </p:nvSpPr>
        <p:spPr>
          <a:xfrm>
            <a:off x="3311268" y="1462354"/>
            <a:ext cx="91220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err="1" smtClean="0">
                <a:latin typeface="Comic Sans MS" panose="030F0702030302020204" pitchFamily="66" charset="0"/>
                <a:cs typeface="Times New Roman" panose="02020603050405020304" pitchFamily="18" charset="0"/>
              </a:rPr>
              <a:t>Compart</a:t>
            </a:r>
            <a:r>
              <a:rPr lang="en-US" sz="1200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. </a:t>
            </a:r>
          </a:p>
          <a:p>
            <a:r>
              <a:rPr lang="en-US" sz="1200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luminal</a:t>
            </a:r>
            <a:endParaRPr lang="es-VE" sz="1200" dirty="0">
              <a:latin typeface="Comic Sans MS" panose="030F0702030302020204" pitchFamily="66" charset="0"/>
            </a:endParaRPr>
          </a:p>
        </p:txBody>
      </p:sp>
      <p:sp>
        <p:nvSpPr>
          <p:cNvPr id="14" name="Rectángulo 13"/>
          <p:cNvSpPr/>
          <p:nvPr/>
        </p:nvSpPr>
        <p:spPr>
          <a:xfrm>
            <a:off x="3311268" y="6312384"/>
            <a:ext cx="225192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err="1" smtClean="0">
                <a:latin typeface="Comic Sans MS" panose="030F0702030302020204" pitchFamily="66" charset="0"/>
                <a:cs typeface="Times New Roman" panose="02020603050405020304" pitchFamily="18" charset="0"/>
              </a:rPr>
              <a:t>Compart</a:t>
            </a:r>
            <a:r>
              <a:rPr lang="en-US" sz="1200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. </a:t>
            </a:r>
            <a:r>
              <a:rPr lang="en-US" sz="1200" dirty="0" err="1" smtClean="0">
                <a:latin typeface="Comic Sans MS" panose="030F0702030302020204" pitchFamily="66" charset="0"/>
                <a:cs typeface="Times New Roman" panose="02020603050405020304" pitchFamily="18" charset="0"/>
              </a:rPr>
              <a:t>inmune</a:t>
            </a:r>
            <a:r>
              <a:rPr lang="en-US" sz="1200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 mucosal</a:t>
            </a:r>
            <a:endParaRPr lang="es-VE" sz="1200" dirty="0">
              <a:latin typeface="Comic Sans MS" panose="030F0702030302020204" pitchFamily="66" charset="0"/>
            </a:endParaRPr>
          </a:p>
        </p:txBody>
      </p:sp>
      <p:sp>
        <p:nvSpPr>
          <p:cNvPr id="16" name="Rectángulo 15"/>
          <p:cNvSpPr/>
          <p:nvPr/>
        </p:nvSpPr>
        <p:spPr>
          <a:xfrm>
            <a:off x="294825" y="3494873"/>
            <a:ext cx="164158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HDAC 6/9</a:t>
            </a:r>
          </a:p>
          <a:p>
            <a:r>
              <a:rPr lang="en-US" sz="1200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FoxP3</a:t>
            </a:r>
          </a:p>
          <a:p>
            <a:r>
              <a:rPr lang="en-US" sz="1200" dirty="0" err="1" smtClean="0">
                <a:latin typeface="Comic Sans MS" panose="030F0702030302020204" pitchFamily="66" charset="0"/>
                <a:cs typeface="Times New Roman" panose="02020603050405020304" pitchFamily="18" charset="0"/>
              </a:rPr>
              <a:t>Hidrolasas</a:t>
            </a:r>
            <a:r>
              <a:rPr lang="en-US" sz="1200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 </a:t>
            </a:r>
            <a:r>
              <a:rPr lang="en-US" sz="1200" dirty="0" err="1" smtClean="0">
                <a:latin typeface="Comic Sans MS" panose="030F0702030302020204" pitchFamily="66" charset="0"/>
                <a:cs typeface="Times New Roman" panose="02020603050405020304" pitchFamily="18" charset="0"/>
              </a:rPr>
              <a:t>glucoside</a:t>
            </a:r>
            <a:endParaRPr lang="en-US" sz="1200" dirty="0" smtClean="0">
              <a:latin typeface="Comic Sans MS" panose="030F0702030302020204" pitchFamily="66" charset="0"/>
              <a:cs typeface="Times New Roman" panose="02020603050405020304" pitchFamily="18" charset="0"/>
            </a:endParaRPr>
          </a:p>
          <a:p>
            <a:r>
              <a:rPr lang="en-US" sz="1200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SCFA</a:t>
            </a:r>
          </a:p>
          <a:p>
            <a:r>
              <a:rPr lang="en-US" sz="1200" dirty="0" err="1" smtClean="0">
                <a:latin typeface="Comic Sans MS" panose="030F0702030302020204" pitchFamily="66" charset="0"/>
                <a:cs typeface="Times New Roman" panose="02020603050405020304" pitchFamily="18" charset="0"/>
              </a:rPr>
              <a:t>Gpr</a:t>
            </a:r>
            <a:endParaRPr lang="en-US" sz="1200" dirty="0" smtClean="0">
              <a:latin typeface="Comic Sans MS" panose="030F0702030302020204" pitchFamily="66" charset="0"/>
              <a:cs typeface="Times New Roman" panose="02020603050405020304" pitchFamily="18" charset="0"/>
            </a:endParaRPr>
          </a:p>
          <a:p>
            <a:r>
              <a:rPr lang="en-US" sz="1200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HIF</a:t>
            </a:r>
          </a:p>
          <a:p>
            <a:endParaRPr lang="es-VE" sz="1200" dirty="0">
              <a:latin typeface="Comic Sans MS" panose="030F0702030302020204" pitchFamily="66" charset="0"/>
            </a:endParaRPr>
          </a:p>
        </p:txBody>
      </p:sp>
      <p:sp>
        <p:nvSpPr>
          <p:cNvPr id="18" name="Rectángulo 17"/>
          <p:cNvSpPr/>
          <p:nvPr/>
        </p:nvSpPr>
        <p:spPr>
          <a:xfrm>
            <a:off x="6715319" y="50268"/>
            <a:ext cx="1443687" cy="47019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7" name="Rectángulo 16"/>
          <p:cNvSpPr/>
          <p:nvPr/>
        </p:nvSpPr>
        <p:spPr>
          <a:xfrm>
            <a:off x="6374260" y="-2468"/>
            <a:ext cx="2125803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 err="1" smtClean="0">
                <a:latin typeface="Comic Sans MS" panose="030F0702030302020204" pitchFamily="66" charset="0"/>
                <a:cs typeface="Times New Roman" panose="02020603050405020304" pitchFamily="18" charset="0"/>
              </a:rPr>
              <a:t>Aminas</a:t>
            </a:r>
            <a:r>
              <a:rPr lang="en-US" sz="1100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 </a:t>
            </a:r>
            <a:r>
              <a:rPr lang="en-US" sz="1100" dirty="0" err="1" smtClean="0">
                <a:latin typeface="Comic Sans MS" panose="030F0702030302020204" pitchFamily="66" charset="0"/>
                <a:cs typeface="Times New Roman" panose="02020603050405020304" pitchFamily="18" charset="0"/>
              </a:rPr>
              <a:t>heterocíclicas</a:t>
            </a:r>
            <a:endParaRPr lang="en-US" sz="1100" dirty="0" smtClean="0">
              <a:latin typeface="Comic Sans MS" panose="030F0702030302020204" pitchFamily="66" charset="0"/>
              <a:cs typeface="Times New Roman" panose="02020603050405020304" pitchFamily="18" charset="0"/>
            </a:endParaRPr>
          </a:p>
          <a:p>
            <a:r>
              <a:rPr lang="en-US" sz="1100" dirty="0" err="1" smtClean="0">
                <a:latin typeface="Comic Sans MS" panose="030F0702030302020204" pitchFamily="66" charset="0"/>
                <a:cs typeface="Times New Roman" panose="02020603050405020304" pitchFamily="18" charset="0"/>
              </a:rPr>
              <a:t>Hidrocarbonos</a:t>
            </a:r>
            <a:r>
              <a:rPr lang="en-US" sz="1100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 </a:t>
            </a:r>
            <a:r>
              <a:rPr lang="en-US" sz="1100" dirty="0" err="1" smtClean="0">
                <a:latin typeface="Comic Sans MS" panose="030F0702030302020204" pitchFamily="66" charset="0"/>
                <a:cs typeface="Times New Roman" panose="02020603050405020304" pitchFamily="18" charset="0"/>
              </a:rPr>
              <a:t>aromáticos</a:t>
            </a:r>
            <a:r>
              <a:rPr lang="en-US" sz="1100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 Pc</a:t>
            </a:r>
          </a:p>
          <a:p>
            <a:r>
              <a:rPr lang="en-US" sz="1100" dirty="0" err="1" smtClean="0">
                <a:latin typeface="Comic Sans MS" panose="030F0702030302020204" pitchFamily="66" charset="0"/>
                <a:cs typeface="Times New Roman" panose="02020603050405020304" pitchFamily="18" charset="0"/>
              </a:rPr>
              <a:t>Compuestos</a:t>
            </a:r>
            <a:r>
              <a:rPr lang="en-US" sz="1100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 N-</a:t>
            </a:r>
            <a:r>
              <a:rPr lang="en-US" sz="1100" dirty="0" err="1" smtClean="0">
                <a:latin typeface="Comic Sans MS" panose="030F0702030302020204" pitchFamily="66" charset="0"/>
                <a:cs typeface="Times New Roman" panose="02020603050405020304" pitchFamily="18" charset="0"/>
              </a:rPr>
              <a:t>nitroso</a:t>
            </a:r>
            <a:endParaRPr lang="es-VE" sz="11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7477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1490913" y="1013410"/>
            <a:ext cx="6737090" cy="5262979"/>
          </a:xfrm>
          <a:prstGeom prst="rect">
            <a:avLst/>
          </a:prstGeom>
          <a:solidFill>
            <a:srgbClr val="FEF1E6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marL="342900" indent="-342900">
              <a:buAutoNum type="arabicParenBoth"/>
            </a:pPr>
            <a:r>
              <a:rPr lang="es-VE" sz="1600" dirty="0" smtClean="0">
                <a:latin typeface="Comic Sans MS" panose="030F0702030302020204" pitchFamily="66" charset="0"/>
              </a:rPr>
              <a:t>Ciertos </a:t>
            </a:r>
            <a:r>
              <a:rPr lang="es-VE" sz="1600" b="1" dirty="0" smtClean="0">
                <a:latin typeface="Comic Sans MS" panose="030F0702030302020204" pitchFamily="66" charset="0"/>
              </a:rPr>
              <a:t>nutrientes carcinógenos  </a:t>
            </a:r>
            <a:r>
              <a:rPr lang="es-VE" sz="1600" dirty="0" smtClean="0">
                <a:latin typeface="Comic Sans MS" panose="030F0702030302020204" pitchFamily="66" charset="0"/>
              </a:rPr>
              <a:t>incluyen aminas heterocíclicas, hidrocarburos aromáticos </a:t>
            </a:r>
            <a:r>
              <a:rPr lang="es-VE" sz="1600" dirty="0" err="1" smtClean="0">
                <a:latin typeface="Comic Sans MS" panose="030F0702030302020204" pitchFamily="66" charset="0"/>
              </a:rPr>
              <a:t>policíclicos</a:t>
            </a:r>
            <a:r>
              <a:rPr lang="es-VE" sz="1600" dirty="0" smtClean="0">
                <a:latin typeface="Comic Sans MS" panose="030F0702030302020204" pitchFamily="66" charset="0"/>
              </a:rPr>
              <a:t> y compuestos N-nitroso ejercen </a:t>
            </a:r>
            <a:r>
              <a:rPr lang="es-VE" sz="1600" b="1" dirty="0" smtClean="0">
                <a:latin typeface="Comic Sans MS" panose="030F0702030302020204" pitchFamily="66" charset="0"/>
              </a:rPr>
              <a:t>efectos </a:t>
            </a:r>
            <a:r>
              <a:rPr lang="es-VE" sz="1600" b="1" dirty="0" err="1" smtClean="0">
                <a:latin typeface="Comic Sans MS" panose="030F0702030302020204" pitchFamily="66" charset="0"/>
              </a:rPr>
              <a:t>genotóxicos</a:t>
            </a:r>
            <a:r>
              <a:rPr lang="es-VE" sz="1600" b="1" dirty="0" smtClean="0">
                <a:latin typeface="Comic Sans MS" panose="030F0702030302020204" pitchFamily="66" charset="0"/>
              </a:rPr>
              <a:t> </a:t>
            </a:r>
            <a:r>
              <a:rPr lang="es-VE" sz="1600" dirty="0" smtClean="0">
                <a:latin typeface="Comic Sans MS" panose="030F0702030302020204" pitchFamily="66" charset="0"/>
              </a:rPr>
              <a:t>directos. Homeostasis intestinal y función intacta de barrera intestinal asegura segregación espacial y exclusión de amenazas luminales. La nutrición puede ser clave para modular la composición y función de barrera. Una dieta </a:t>
            </a:r>
            <a:r>
              <a:rPr lang="es-VE" sz="1600" dirty="0" err="1" smtClean="0">
                <a:latin typeface="Comic Sans MS" panose="030F0702030302020204" pitchFamily="66" charset="0"/>
              </a:rPr>
              <a:t>deprivada</a:t>
            </a:r>
            <a:r>
              <a:rPr lang="es-VE" sz="1600" dirty="0" smtClean="0">
                <a:latin typeface="Comic Sans MS" panose="030F0702030302020204" pitchFamily="66" charset="0"/>
              </a:rPr>
              <a:t> en microbiota accesible a fibra promueve especies que degradan moco y </a:t>
            </a:r>
            <a:r>
              <a:rPr lang="es-VE" sz="1600" dirty="0" err="1" smtClean="0">
                <a:latin typeface="Comic Sans MS" panose="030F0702030302020204" pitchFamily="66" charset="0"/>
              </a:rPr>
              <a:t>deprivan</a:t>
            </a:r>
            <a:r>
              <a:rPr lang="es-VE" sz="1600" dirty="0" smtClean="0">
                <a:latin typeface="Comic Sans MS" panose="030F0702030302020204" pitchFamily="66" charset="0"/>
              </a:rPr>
              <a:t> de SCFA.</a:t>
            </a:r>
          </a:p>
          <a:p>
            <a:pPr marL="342900" indent="-342900">
              <a:buAutoNum type="arabicParenBoth"/>
            </a:pPr>
            <a:r>
              <a:rPr lang="es-VE" sz="1600" dirty="0" err="1" smtClean="0">
                <a:latin typeface="Comic Sans MS" panose="030F0702030302020204" pitchFamily="66" charset="0"/>
              </a:rPr>
              <a:t>SCFAs</a:t>
            </a:r>
            <a:r>
              <a:rPr lang="es-VE" sz="1600" dirty="0" smtClean="0">
                <a:latin typeface="Comic Sans MS" panose="030F0702030302020204" pitchFamily="66" charset="0"/>
              </a:rPr>
              <a:t> refuerzan la función de  barrera a través de mecanismos como sensibilización mediada por receptor acoplado a proteína G (</a:t>
            </a:r>
            <a:r>
              <a:rPr lang="es-VE" sz="1600" b="1" dirty="0" err="1" smtClean="0">
                <a:latin typeface="Comic Sans MS" panose="030F0702030302020204" pitchFamily="66" charset="0"/>
              </a:rPr>
              <a:t>Gpr</a:t>
            </a:r>
            <a:r>
              <a:rPr lang="es-VE" sz="1600" dirty="0" smtClean="0">
                <a:latin typeface="Comic Sans MS" panose="030F0702030302020204" pitchFamily="66" charset="0"/>
              </a:rPr>
              <a:t>) de </a:t>
            </a:r>
            <a:r>
              <a:rPr lang="es-VE" sz="1600" b="1" dirty="0" smtClean="0">
                <a:latin typeface="Comic Sans MS" panose="030F0702030302020204" pitchFamily="66" charset="0"/>
              </a:rPr>
              <a:t>inflamasomas</a:t>
            </a:r>
            <a:r>
              <a:rPr lang="es-VE" sz="1600" dirty="0" smtClean="0">
                <a:latin typeface="Comic Sans MS" panose="030F0702030302020204" pitchFamily="66" charset="0"/>
              </a:rPr>
              <a:t> de c. epiteliales intestinales y </a:t>
            </a:r>
            <a:r>
              <a:rPr lang="es-VE" sz="1600" b="1" dirty="0" smtClean="0">
                <a:latin typeface="Comic Sans MS" panose="030F0702030302020204" pitchFamily="66" charset="0"/>
              </a:rPr>
              <a:t>reducción de concentraciones de oxígeno </a:t>
            </a:r>
            <a:r>
              <a:rPr lang="es-VE" sz="1600" dirty="0" smtClean="0">
                <a:latin typeface="Comic Sans MS" panose="030F0702030302020204" pitchFamily="66" charset="0"/>
              </a:rPr>
              <a:t>de c. epiteliales intestinales e </a:t>
            </a:r>
            <a:r>
              <a:rPr lang="es-VE" sz="1600" b="1" dirty="0" smtClean="0">
                <a:latin typeface="Comic Sans MS" panose="030F0702030302020204" pitchFamily="66" charset="0"/>
              </a:rPr>
              <a:t>inducción del factor inducido por hipoxia</a:t>
            </a:r>
            <a:r>
              <a:rPr lang="es-VE" sz="1600" dirty="0" smtClean="0">
                <a:latin typeface="Comic Sans MS" panose="030F0702030302020204" pitchFamily="66" charset="0"/>
              </a:rPr>
              <a:t> (</a:t>
            </a:r>
            <a:r>
              <a:rPr lang="es-VE" sz="1600" dirty="0">
                <a:latin typeface="Comic Sans MS" panose="030F0702030302020204" pitchFamily="66" charset="0"/>
              </a:rPr>
              <a:t>HIF). </a:t>
            </a:r>
            <a:r>
              <a:rPr lang="es-VE" sz="1600" dirty="0" smtClean="0">
                <a:latin typeface="Comic Sans MS" panose="030F0702030302020204" pitchFamily="66" charset="0"/>
              </a:rPr>
              <a:t>Además, </a:t>
            </a:r>
            <a:r>
              <a:rPr lang="es-VE" sz="1600" dirty="0" err="1">
                <a:latin typeface="Comic Sans MS" panose="030F0702030302020204" pitchFamily="66" charset="0"/>
              </a:rPr>
              <a:t>SCFAs</a:t>
            </a:r>
            <a:r>
              <a:rPr lang="es-VE" sz="1600" dirty="0">
                <a:latin typeface="Comic Sans MS" panose="030F0702030302020204" pitchFamily="66" charset="0"/>
              </a:rPr>
              <a:t> </a:t>
            </a:r>
            <a:r>
              <a:rPr lang="es-VE" sz="1600" dirty="0" smtClean="0">
                <a:latin typeface="Comic Sans MS" panose="030F0702030302020204" pitchFamily="66" charset="0"/>
              </a:rPr>
              <a:t>ejercen </a:t>
            </a:r>
            <a:r>
              <a:rPr lang="es-VE" sz="1600" b="1" dirty="0" smtClean="0">
                <a:latin typeface="Comic Sans MS" panose="030F0702030302020204" pitchFamily="66" charset="0"/>
              </a:rPr>
              <a:t>efectos antiinflamatorios y </a:t>
            </a:r>
            <a:r>
              <a:rPr lang="es-VE" sz="1600" b="1" dirty="0" err="1" smtClean="0">
                <a:latin typeface="Comic Sans MS" panose="030F0702030302020204" pitchFamily="66" charset="0"/>
              </a:rPr>
              <a:t>tolerogénicos</a:t>
            </a:r>
            <a:r>
              <a:rPr lang="es-VE" sz="1600" b="1" dirty="0" smtClean="0">
                <a:latin typeface="Comic Sans MS" panose="030F0702030302020204" pitchFamily="66" charset="0"/>
              </a:rPr>
              <a:t> </a:t>
            </a:r>
            <a:r>
              <a:rPr lang="es-VE" sz="1600" dirty="0" smtClean="0">
                <a:latin typeface="Comic Sans MS" panose="030F0702030302020204" pitchFamily="66" charset="0"/>
              </a:rPr>
              <a:t>en c. inmunes. </a:t>
            </a:r>
          </a:p>
          <a:p>
            <a:pPr marL="342900" indent="-342900">
              <a:buAutoNum type="arabicParenBoth"/>
            </a:pPr>
            <a:r>
              <a:rPr lang="es-VE" sz="1600" dirty="0" smtClean="0">
                <a:latin typeface="Comic Sans MS" panose="030F0702030302020204" pitchFamily="66" charset="0"/>
              </a:rPr>
              <a:t>La función de barrera puede ser además deteriorada por ciertos aditivos de las comidas incluyendo </a:t>
            </a:r>
            <a:r>
              <a:rPr lang="es-VE" sz="1600" b="1" dirty="0" smtClean="0">
                <a:latin typeface="Comic Sans MS" panose="030F0702030302020204" pitchFamily="66" charset="0"/>
              </a:rPr>
              <a:t>emulsificadores dietéticos</a:t>
            </a:r>
            <a:r>
              <a:rPr lang="es-VE" sz="1600" dirty="0" smtClean="0">
                <a:latin typeface="Comic Sans MS" panose="030F0702030302020204" pitchFamily="66" charset="0"/>
              </a:rPr>
              <a:t>. </a:t>
            </a:r>
          </a:p>
          <a:p>
            <a:pPr marL="342900" indent="-342900">
              <a:buAutoNum type="arabicParenBoth"/>
            </a:pPr>
            <a:r>
              <a:rPr lang="es-VE" sz="1600" dirty="0" smtClean="0">
                <a:latin typeface="Comic Sans MS" panose="030F0702030302020204" pitchFamily="66" charset="0"/>
              </a:rPr>
              <a:t>Dietas ricas en </a:t>
            </a:r>
            <a:r>
              <a:rPr lang="es-VE" sz="1600" b="1" dirty="0" smtClean="0">
                <a:latin typeface="Comic Sans MS" panose="030F0702030302020204" pitchFamily="66" charset="0"/>
              </a:rPr>
              <a:t>carne roja y grasa animal </a:t>
            </a:r>
            <a:r>
              <a:rPr lang="es-VE" sz="1600" dirty="0" smtClean="0">
                <a:latin typeface="Comic Sans MS" panose="030F0702030302020204" pitchFamily="66" charset="0"/>
              </a:rPr>
              <a:t>promueven el </a:t>
            </a:r>
            <a:r>
              <a:rPr lang="es-VE" sz="1600" b="1" dirty="0" smtClean="0">
                <a:latin typeface="Comic Sans MS" panose="030F0702030302020204" pitchFamily="66" charset="0"/>
              </a:rPr>
              <a:t>sobrecrecimiento</a:t>
            </a:r>
            <a:r>
              <a:rPr lang="es-VE" sz="1600" dirty="0" smtClean="0">
                <a:latin typeface="Comic Sans MS" panose="030F0702030302020204" pitchFamily="66" charset="0"/>
              </a:rPr>
              <a:t> </a:t>
            </a:r>
            <a:r>
              <a:rPr lang="es-VE" sz="1600" b="1" dirty="0" smtClean="0">
                <a:latin typeface="Comic Sans MS" panose="030F0702030302020204" pitchFamily="66" charset="0"/>
              </a:rPr>
              <a:t>de especies proinflamatorias y especies </a:t>
            </a:r>
            <a:r>
              <a:rPr lang="es-VE" sz="1600" b="1" dirty="0" err="1" smtClean="0">
                <a:latin typeface="Comic Sans MS" panose="030F0702030302020204" pitchFamily="66" charset="0"/>
              </a:rPr>
              <a:t>tumorigénicas</a:t>
            </a:r>
            <a:r>
              <a:rPr lang="es-VE" sz="1600" dirty="0" smtClean="0">
                <a:latin typeface="Comic Sans MS" panose="030F0702030302020204" pitchFamily="66" charset="0"/>
              </a:rPr>
              <a:t> por alterar el metabolismo de ácidos biliares. </a:t>
            </a:r>
          </a:p>
          <a:p>
            <a:pPr marL="342900" indent="-342900">
              <a:buAutoNum type="arabicParenBoth"/>
            </a:pPr>
            <a:r>
              <a:rPr lang="es-VE" sz="1600" dirty="0" smtClean="0">
                <a:latin typeface="Comic Sans MS" panose="030F0702030302020204" pitchFamily="66" charset="0"/>
              </a:rPr>
              <a:t>El </a:t>
            </a:r>
            <a:r>
              <a:rPr lang="es-VE" sz="1600" b="1" dirty="0" smtClean="0">
                <a:latin typeface="Comic Sans MS" panose="030F0702030302020204" pitchFamily="66" charset="0"/>
              </a:rPr>
              <a:t>hierro</a:t>
            </a:r>
            <a:r>
              <a:rPr lang="es-VE" sz="1600" dirty="0" smtClean="0">
                <a:latin typeface="Comic Sans MS" panose="030F0702030302020204" pitchFamily="66" charset="0"/>
              </a:rPr>
              <a:t> de </a:t>
            </a:r>
            <a:r>
              <a:rPr lang="es-VE" sz="1600" dirty="0" err="1">
                <a:latin typeface="Comic Sans MS" panose="030F0702030302020204" pitchFamily="66" charset="0"/>
              </a:rPr>
              <a:t>H</a:t>
            </a:r>
            <a:r>
              <a:rPr lang="es-VE" sz="1600" dirty="0" err="1" smtClean="0">
                <a:latin typeface="Comic Sans MS" panose="030F0702030302020204" pitchFamily="66" charset="0"/>
              </a:rPr>
              <a:t>em</a:t>
            </a:r>
            <a:r>
              <a:rPr lang="es-VE" sz="1600" dirty="0" smtClean="0">
                <a:latin typeface="Comic Sans MS" panose="030F0702030302020204" pitchFamily="66" charset="0"/>
              </a:rPr>
              <a:t> además ejerce efectos </a:t>
            </a:r>
            <a:r>
              <a:rPr lang="es-VE" sz="1600" b="1" dirty="0" smtClean="0">
                <a:latin typeface="Comic Sans MS" panose="030F0702030302020204" pitchFamily="66" charset="0"/>
              </a:rPr>
              <a:t>directos citotóxicos e </a:t>
            </a:r>
            <a:r>
              <a:rPr lang="es-VE" sz="1600" b="1" dirty="0" err="1" smtClean="0">
                <a:latin typeface="Comic Sans MS" panose="030F0702030302020204" pitchFamily="66" charset="0"/>
              </a:rPr>
              <a:t>hiperproliferativos</a:t>
            </a:r>
            <a:r>
              <a:rPr lang="es-VE" sz="1600" b="1" dirty="0" smtClean="0">
                <a:latin typeface="Comic Sans MS" panose="030F0702030302020204" pitchFamily="66" charset="0"/>
              </a:rPr>
              <a:t>.</a:t>
            </a:r>
            <a:endParaRPr lang="es-VE" sz="1600" b="1" dirty="0">
              <a:effectLst/>
              <a:latin typeface="Comic Sans MS" panose="030F0702030302020204" pitchFamily="66" charset="0"/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756086" y="6433260"/>
            <a:ext cx="7471917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VE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 </a:t>
            </a:r>
            <a:r>
              <a:rPr lang="es-VE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Tilg</a:t>
            </a:r>
            <a:r>
              <a:rPr lang="es-VE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TE. Adolph, RR. </a:t>
            </a:r>
            <a:r>
              <a:rPr lang="es-VE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Gerner</a:t>
            </a:r>
            <a:r>
              <a:rPr lang="es-VE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AR. </a:t>
            </a:r>
            <a:r>
              <a:rPr lang="es-VE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Moschen</a:t>
            </a:r>
            <a:r>
              <a:rPr lang="it-IT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it-IT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it-IT" sz="1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Intestinal Microbiota in Colorectal </a:t>
            </a:r>
            <a:r>
              <a:rPr lang="it-IT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Cancer.</a:t>
            </a:r>
            <a:r>
              <a:rPr lang="it-IT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Cancer Cell 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2018;33:P954-964</a:t>
            </a:r>
            <a:endParaRPr lang="es-VE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7 CuadroTexto"/>
          <p:cNvSpPr txBox="1"/>
          <p:nvPr/>
        </p:nvSpPr>
        <p:spPr>
          <a:xfrm>
            <a:off x="6715319" y="6592535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prstClr val="white">
                  <a:lumMod val="6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136708" y="228507"/>
            <a:ext cx="660758" cy="369332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>
            <a:defPPr>
              <a:defRPr lang="es-V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VE" dirty="0" smtClean="0">
                <a:solidFill>
                  <a:prstClr val="white"/>
                </a:solidFill>
                <a:latin typeface="Comic Sans MS" pitchFamily="66" charset="0"/>
              </a:rPr>
              <a:t>II</a:t>
            </a:r>
            <a:r>
              <a:rPr lang="es-VE" sz="1600" dirty="0" smtClean="0">
                <a:solidFill>
                  <a:prstClr val="white"/>
                </a:solidFill>
                <a:latin typeface="Comic Sans MS" pitchFamily="66" charset="0"/>
              </a:rPr>
              <a:t>B1</a:t>
            </a:r>
            <a:endParaRPr lang="es-VE" sz="16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8" name="4 CuadroTexto"/>
          <p:cNvSpPr txBox="1"/>
          <p:nvPr/>
        </p:nvSpPr>
        <p:spPr>
          <a:xfrm>
            <a:off x="157758" y="631357"/>
            <a:ext cx="957858" cy="83099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VE" sz="1200" dirty="0" smtClean="0">
                <a:latin typeface="Comic Sans MS" pitchFamily="66" charset="0"/>
              </a:rPr>
              <a:t>Microbiota y </a:t>
            </a:r>
            <a:r>
              <a:rPr lang="es-VE" sz="1200" b="1" dirty="0" err="1" smtClean="0">
                <a:latin typeface="Comic Sans MS" pitchFamily="66" charset="0"/>
              </a:rPr>
              <a:t>Enf</a:t>
            </a:r>
            <a:r>
              <a:rPr lang="es-VE" sz="1200" b="1" dirty="0" smtClean="0">
                <a:latin typeface="Comic Sans MS" pitchFamily="66" charset="0"/>
              </a:rPr>
              <a:t>. Local GI</a:t>
            </a:r>
          </a:p>
          <a:p>
            <a:pPr algn="ctr"/>
            <a:r>
              <a:rPr lang="es-VE" sz="1200" b="1" dirty="0" smtClean="0">
                <a:latin typeface="Comic Sans MS" pitchFamily="66" charset="0"/>
              </a:rPr>
              <a:t>CRC </a:t>
            </a:r>
          </a:p>
        </p:txBody>
      </p:sp>
      <p:sp>
        <p:nvSpPr>
          <p:cNvPr id="9" name="Rectángulo 8"/>
          <p:cNvSpPr/>
          <p:nvPr/>
        </p:nvSpPr>
        <p:spPr>
          <a:xfrm>
            <a:off x="1490913" y="431302"/>
            <a:ext cx="6839612" cy="40011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s-VE" sz="2000" dirty="0" smtClean="0">
                <a:latin typeface="Comic Sans MS" panose="030F0702030302020204" pitchFamily="66" charset="0"/>
              </a:rPr>
              <a:t>Impactos nutricionales sobre Tumorigénesis Intestinal</a:t>
            </a:r>
            <a:endParaRPr lang="es-VE" sz="20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8543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7 CuadroTexto"/>
          <p:cNvSpPr txBox="1"/>
          <p:nvPr/>
        </p:nvSpPr>
        <p:spPr>
          <a:xfrm>
            <a:off x="6715319" y="6592535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prstClr val="white">
                  <a:lumMod val="6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6 CuadroTexto"/>
          <p:cNvSpPr txBox="1"/>
          <p:nvPr/>
        </p:nvSpPr>
        <p:spPr>
          <a:xfrm>
            <a:off x="136708" y="228507"/>
            <a:ext cx="660758" cy="369332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>
            <a:defPPr>
              <a:defRPr lang="es-V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VE" dirty="0" smtClean="0">
                <a:solidFill>
                  <a:prstClr val="white"/>
                </a:solidFill>
                <a:latin typeface="Comic Sans MS" pitchFamily="66" charset="0"/>
              </a:rPr>
              <a:t>II</a:t>
            </a:r>
            <a:r>
              <a:rPr lang="es-VE" sz="1600" dirty="0" smtClean="0">
                <a:solidFill>
                  <a:prstClr val="white"/>
                </a:solidFill>
                <a:latin typeface="Comic Sans MS" pitchFamily="66" charset="0"/>
              </a:rPr>
              <a:t>B1</a:t>
            </a:r>
            <a:endParaRPr lang="es-VE" sz="16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6" name="4 CuadroTexto"/>
          <p:cNvSpPr txBox="1"/>
          <p:nvPr/>
        </p:nvSpPr>
        <p:spPr>
          <a:xfrm>
            <a:off x="157758" y="631357"/>
            <a:ext cx="957858" cy="83099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VE" sz="1200" dirty="0" smtClean="0">
                <a:latin typeface="Comic Sans MS" pitchFamily="66" charset="0"/>
              </a:rPr>
              <a:t>Microbiota y </a:t>
            </a:r>
            <a:r>
              <a:rPr lang="es-VE" sz="1200" b="1" dirty="0" err="1" smtClean="0">
                <a:latin typeface="Comic Sans MS" pitchFamily="66" charset="0"/>
              </a:rPr>
              <a:t>Enf</a:t>
            </a:r>
            <a:r>
              <a:rPr lang="es-VE" sz="1200" b="1" dirty="0" smtClean="0">
                <a:latin typeface="Comic Sans MS" pitchFamily="66" charset="0"/>
              </a:rPr>
              <a:t>. Local GI</a:t>
            </a:r>
          </a:p>
          <a:p>
            <a:pPr algn="ctr"/>
            <a:r>
              <a:rPr lang="es-VE" sz="1200" b="1" dirty="0" smtClean="0">
                <a:latin typeface="Comic Sans MS" pitchFamily="66" charset="0"/>
              </a:rPr>
              <a:t>CRC </a:t>
            </a: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49" t="2611"/>
          <a:stretch/>
        </p:blipFill>
        <p:spPr>
          <a:xfrm>
            <a:off x="755575" y="1871567"/>
            <a:ext cx="8075753" cy="3570606"/>
          </a:xfrm>
          <a:prstGeom prst="rect">
            <a:avLst/>
          </a:prstGeom>
        </p:spPr>
      </p:pic>
      <p:sp>
        <p:nvSpPr>
          <p:cNvPr id="2" name="Rectángulo 1"/>
          <p:cNvSpPr/>
          <p:nvPr/>
        </p:nvSpPr>
        <p:spPr>
          <a:xfrm>
            <a:off x="1564997" y="5607744"/>
            <a:ext cx="6336704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OI</a:t>
            </a:r>
            <a:r>
              <a:rPr lang="es-VE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Coleman, 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Ti. </a:t>
            </a:r>
            <a:r>
              <a:rPr lang="es-VE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Nunes</a:t>
            </a:r>
            <a:r>
              <a:rPr lang="es-VE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Diet, the Gut </a:t>
            </a:r>
            <a:r>
              <a:rPr lang="en-US" sz="11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Microbiome</a:t>
            </a:r>
            <a:r>
              <a:rPr lang="en-US" sz="1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and Colorectal Cancer: Are They </a:t>
            </a:r>
            <a:r>
              <a:rPr lang="en-US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Linked? Updates </a:t>
            </a:r>
            <a:r>
              <a:rPr lang="en-US" sz="1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on Microbial Associations and Therapeutic </a:t>
            </a:r>
            <a:r>
              <a:rPr lang="en-US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Implications</a:t>
            </a:r>
            <a:r>
              <a:rPr lang="es-VE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s-VE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October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11, </a:t>
            </a:r>
            <a:r>
              <a:rPr lang="es-VE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2018 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https</a:t>
            </a:r>
            <a:r>
              <a:rPr lang="es-VE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://www.genengnews.com/insights/diet-the-gut-microbiome-and-colorectal-cancer-are-they-linked/</a:t>
            </a:r>
          </a:p>
        </p:txBody>
      </p:sp>
      <p:sp>
        <p:nvSpPr>
          <p:cNvPr id="8" name="3 CuadroTexto"/>
          <p:cNvSpPr txBox="1"/>
          <p:nvPr/>
        </p:nvSpPr>
        <p:spPr>
          <a:xfrm>
            <a:off x="5508104" y="318808"/>
            <a:ext cx="3158237" cy="83099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38100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sz="2400" dirty="0" smtClean="0">
                <a:solidFill>
                  <a:prstClr val="black"/>
                </a:solidFill>
                <a:latin typeface="Comic Sans MS" pitchFamily="66" charset="0"/>
              </a:rPr>
              <a:t>Microbiota y Cáncer </a:t>
            </a:r>
          </a:p>
          <a:p>
            <a:pPr algn="ctr"/>
            <a:r>
              <a:rPr lang="es-VE" sz="2400" dirty="0" err="1" smtClean="0">
                <a:solidFill>
                  <a:prstClr val="black"/>
                </a:solidFill>
                <a:latin typeface="Comic Sans MS" pitchFamily="66" charset="0"/>
              </a:rPr>
              <a:t>Colorectal</a:t>
            </a:r>
            <a:r>
              <a:rPr lang="es-VE" sz="2400" dirty="0" smtClean="0">
                <a:solidFill>
                  <a:prstClr val="black"/>
                </a:solidFill>
                <a:latin typeface="Comic Sans MS" pitchFamily="66" charset="0"/>
              </a:rPr>
              <a:t> CRC</a:t>
            </a:r>
          </a:p>
        </p:txBody>
      </p:sp>
      <p:sp>
        <p:nvSpPr>
          <p:cNvPr id="3" name="Rectángulo 2"/>
          <p:cNvSpPr/>
          <p:nvPr/>
        </p:nvSpPr>
        <p:spPr>
          <a:xfrm>
            <a:off x="1977599" y="1460267"/>
            <a:ext cx="1221809" cy="36933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n-US" dirty="0" err="1">
                <a:latin typeface="Comic Sans MS" panose="030F0702030302020204" pitchFamily="66" charset="0"/>
                <a:cs typeface="Times New Roman" panose="02020603050405020304" pitchFamily="18" charset="0"/>
              </a:rPr>
              <a:t>I</a:t>
            </a:r>
            <a:r>
              <a:rPr lang="en-US" dirty="0" err="1" smtClean="0">
                <a:latin typeface="Comic Sans MS" panose="030F0702030302020204" pitchFamily="66" charset="0"/>
                <a:cs typeface="Times New Roman" panose="02020603050405020304" pitchFamily="18" charset="0"/>
              </a:rPr>
              <a:t>niciación</a:t>
            </a:r>
            <a:endParaRPr lang="en-US" dirty="0">
              <a:latin typeface="Comic Sans MS" panose="030F0702030302020204" pitchFamily="66" charset="0"/>
              <a:cs typeface="Times New Roman" panose="02020603050405020304" pitchFamily="18" charset="0"/>
            </a:endParaRPr>
          </a:p>
        </p:txBody>
      </p:sp>
      <p:sp>
        <p:nvSpPr>
          <p:cNvPr id="12" name="Rectángulo 11"/>
          <p:cNvSpPr/>
          <p:nvPr/>
        </p:nvSpPr>
        <p:spPr>
          <a:xfrm>
            <a:off x="3826142" y="1467846"/>
            <a:ext cx="1263487" cy="36933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n-US" dirty="0" err="1" smtClean="0">
                <a:latin typeface="Comic Sans MS" panose="030F0702030302020204" pitchFamily="66" charset="0"/>
                <a:cs typeface="Times New Roman" panose="02020603050405020304" pitchFamily="18" charset="0"/>
              </a:rPr>
              <a:t>Promoción</a:t>
            </a:r>
            <a:endParaRPr lang="en-US" dirty="0">
              <a:latin typeface="Comic Sans MS" panose="030F0702030302020204" pitchFamily="66" charset="0"/>
              <a:cs typeface="Times New Roman" panose="02020603050405020304" pitchFamily="18" charset="0"/>
            </a:endParaRPr>
          </a:p>
        </p:txBody>
      </p:sp>
      <p:sp>
        <p:nvSpPr>
          <p:cNvPr id="13" name="Rectángulo 12"/>
          <p:cNvSpPr/>
          <p:nvPr/>
        </p:nvSpPr>
        <p:spPr>
          <a:xfrm>
            <a:off x="5566742" y="1445474"/>
            <a:ext cx="1314784" cy="36933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n-US" dirty="0" err="1" smtClean="0">
                <a:latin typeface="Comic Sans MS" panose="030F0702030302020204" pitchFamily="66" charset="0"/>
                <a:cs typeface="Times New Roman" panose="02020603050405020304" pitchFamily="18" charset="0"/>
              </a:rPr>
              <a:t>Progresión</a:t>
            </a:r>
            <a:endParaRPr lang="en-US" dirty="0">
              <a:latin typeface="Comic Sans MS" panose="030F0702030302020204" pitchFamily="66" charset="0"/>
              <a:cs typeface="Times New Roman" panose="02020603050405020304" pitchFamily="18" charset="0"/>
            </a:endParaRPr>
          </a:p>
        </p:txBody>
      </p:sp>
      <p:sp>
        <p:nvSpPr>
          <p:cNvPr id="16" name="Rectángulo 15"/>
          <p:cNvSpPr/>
          <p:nvPr/>
        </p:nvSpPr>
        <p:spPr>
          <a:xfrm>
            <a:off x="1835696" y="2996952"/>
            <a:ext cx="1008112" cy="288032"/>
          </a:xfrm>
          <a:prstGeom prst="rect">
            <a:avLst/>
          </a:prstGeom>
          <a:solidFill>
            <a:srgbClr val="ADC5E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4" name="Rectángulo 13"/>
          <p:cNvSpPr/>
          <p:nvPr/>
        </p:nvSpPr>
        <p:spPr>
          <a:xfrm>
            <a:off x="1752091" y="3036692"/>
            <a:ext cx="117532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err="1" smtClean="0">
                <a:latin typeface="Comic Sans MS" panose="030F0702030302020204" pitchFamily="66" charset="0"/>
                <a:cs typeface="Times New Roman" panose="02020603050405020304" pitchFamily="18" charset="0"/>
              </a:rPr>
              <a:t>Daño</a:t>
            </a:r>
            <a:r>
              <a:rPr lang="en-US" sz="1600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 ADN</a:t>
            </a:r>
            <a:endParaRPr lang="en-US" sz="1600" dirty="0">
              <a:latin typeface="Comic Sans MS" panose="030F0702030302020204" pitchFamily="66" charset="0"/>
              <a:cs typeface="Times New Roman" panose="02020603050405020304" pitchFamily="18" charset="0"/>
            </a:endParaRPr>
          </a:p>
        </p:txBody>
      </p:sp>
      <p:sp>
        <p:nvSpPr>
          <p:cNvPr id="17" name="Rectángulo 16"/>
          <p:cNvSpPr/>
          <p:nvPr/>
        </p:nvSpPr>
        <p:spPr>
          <a:xfrm>
            <a:off x="3756391" y="3096430"/>
            <a:ext cx="576064" cy="144016"/>
          </a:xfrm>
          <a:prstGeom prst="rect">
            <a:avLst/>
          </a:prstGeom>
          <a:solidFill>
            <a:srgbClr val="ADC5E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5" name="Rectángulo 14"/>
          <p:cNvSpPr/>
          <p:nvPr/>
        </p:nvSpPr>
        <p:spPr>
          <a:xfrm>
            <a:off x="3812431" y="2927948"/>
            <a:ext cx="12250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Microbiota</a:t>
            </a:r>
            <a:endParaRPr lang="en-US" sz="1600" dirty="0">
              <a:latin typeface="Comic Sans MS" panose="030F0702030302020204" pitchFamily="66" charset="0"/>
              <a:cs typeface="Times New Roman" panose="02020603050405020304" pitchFamily="18" charset="0"/>
            </a:endParaRPr>
          </a:p>
        </p:txBody>
      </p:sp>
      <p:sp>
        <p:nvSpPr>
          <p:cNvPr id="22" name="Rectángulo 21"/>
          <p:cNvSpPr/>
          <p:nvPr/>
        </p:nvSpPr>
        <p:spPr>
          <a:xfrm>
            <a:off x="797465" y="1844825"/>
            <a:ext cx="5917853" cy="1043825"/>
          </a:xfrm>
          <a:prstGeom prst="rect">
            <a:avLst/>
          </a:prstGeom>
          <a:solidFill>
            <a:srgbClr val="ADC5E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8" name="Rectángulo 17"/>
          <p:cNvSpPr/>
          <p:nvPr/>
        </p:nvSpPr>
        <p:spPr>
          <a:xfrm>
            <a:off x="1793216" y="1862000"/>
            <a:ext cx="2412840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600" dirty="0" err="1" smtClean="0">
                <a:latin typeface="Comic Sans MS" panose="030F0702030302020204" pitchFamily="66" charset="0"/>
                <a:cs typeface="Times New Roman" panose="02020603050405020304" pitchFamily="18" charset="0"/>
              </a:rPr>
              <a:t>Ambiente</a:t>
            </a:r>
            <a:r>
              <a:rPr lang="en-US" sz="1600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 y </a:t>
            </a:r>
            <a:r>
              <a:rPr lang="en-US" sz="1600" dirty="0" err="1" smtClean="0">
                <a:latin typeface="Comic Sans MS" panose="030F0702030302020204" pitchFamily="66" charset="0"/>
                <a:cs typeface="Times New Roman" panose="02020603050405020304" pitchFamily="18" charset="0"/>
              </a:rPr>
              <a:t>dieta</a:t>
            </a:r>
            <a:endParaRPr lang="en-US" sz="1600" dirty="0" smtClean="0">
              <a:latin typeface="Comic Sans MS" panose="030F0702030302020204" pitchFamily="66" charset="0"/>
              <a:cs typeface="Times New Roman" panose="02020603050405020304" pitchFamily="18" charset="0"/>
            </a:endParaRPr>
          </a:p>
          <a:p>
            <a:r>
              <a:rPr lang="en-US" sz="1200" dirty="0" err="1" smtClean="0">
                <a:latin typeface="Comic Sans MS" panose="030F0702030302020204" pitchFamily="66" charset="0"/>
                <a:cs typeface="Times New Roman" panose="02020603050405020304" pitchFamily="18" charset="0"/>
              </a:rPr>
              <a:t>Obesidad</a:t>
            </a:r>
            <a:r>
              <a:rPr lang="en-US" sz="1200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        Carne </a:t>
            </a:r>
            <a:r>
              <a:rPr lang="en-US" sz="1200" dirty="0" err="1">
                <a:latin typeface="Comic Sans MS" panose="030F0702030302020204" pitchFamily="66" charset="0"/>
                <a:cs typeface="Times New Roman" panose="02020603050405020304" pitchFamily="18" charset="0"/>
              </a:rPr>
              <a:t>roja</a:t>
            </a:r>
            <a:r>
              <a:rPr lang="en-US" sz="1200" dirty="0">
                <a:latin typeface="Comic Sans MS" panose="030F0702030302020204" pitchFamily="66" charset="0"/>
                <a:cs typeface="Times New Roman" panose="02020603050405020304" pitchFamily="18" charset="0"/>
              </a:rPr>
              <a:t> </a:t>
            </a:r>
            <a:endParaRPr lang="en-US" sz="1200" dirty="0" smtClean="0">
              <a:latin typeface="Comic Sans MS" panose="030F0702030302020204" pitchFamily="66" charset="0"/>
              <a:cs typeface="Times New Roman" panose="02020603050405020304" pitchFamily="18" charset="0"/>
            </a:endParaRPr>
          </a:p>
          <a:p>
            <a:r>
              <a:rPr lang="en-US" sz="1200" dirty="0" err="1" smtClean="0">
                <a:latin typeface="Comic Sans MS" panose="030F0702030302020204" pitchFamily="66" charset="0"/>
                <a:cs typeface="Times New Roman" panose="02020603050405020304" pitchFamily="18" charset="0"/>
              </a:rPr>
              <a:t>Fumar</a:t>
            </a:r>
            <a:r>
              <a:rPr lang="en-US" sz="1200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             Carne </a:t>
            </a:r>
            <a:r>
              <a:rPr lang="en-US" sz="1200" dirty="0" err="1" smtClean="0">
                <a:latin typeface="Comic Sans MS" panose="030F0702030302020204" pitchFamily="66" charset="0"/>
                <a:cs typeface="Times New Roman" panose="02020603050405020304" pitchFamily="18" charset="0"/>
              </a:rPr>
              <a:t>procesada</a:t>
            </a:r>
            <a:endParaRPr lang="en-US" sz="1200" dirty="0" smtClean="0">
              <a:latin typeface="Comic Sans MS" panose="030F0702030302020204" pitchFamily="66" charset="0"/>
              <a:cs typeface="Times New Roman" panose="02020603050405020304" pitchFamily="18" charset="0"/>
            </a:endParaRPr>
          </a:p>
          <a:p>
            <a:r>
              <a:rPr lang="en-US" sz="1200" dirty="0" err="1" smtClean="0">
                <a:latin typeface="Comic Sans MS" panose="030F0702030302020204" pitchFamily="66" charset="0"/>
                <a:cs typeface="Times New Roman" panose="02020603050405020304" pitchFamily="18" charset="0"/>
              </a:rPr>
              <a:t>Sedentarismo</a:t>
            </a:r>
            <a:r>
              <a:rPr lang="en-US" sz="1200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 </a:t>
            </a:r>
            <a:r>
              <a:rPr lang="en-US" sz="1200" dirty="0" err="1" smtClean="0">
                <a:latin typeface="Comic Sans MS" panose="030F0702030302020204" pitchFamily="66" charset="0"/>
                <a:cs typeface="Times New Roman" panose="02020603050405020304" pitchFamily="18" charset="0"/>
              </a:rPr>
              <a:t>Azúcares</a:t>
            </a:r>
            <a:endParaRPr lang="en-US" sz="1200" dirty="0">
              <a:latin typeface="Comic Sans MS" panose="030F0702030302020204" pitchFamily="66" charset="0"/>
              <a:cs typeface="Times New Roman" panose="02020603050405020304" pitchFamily="18" charset="0"/>
            </a:endParaRPr>
          </a:p>
          <a:p>
            <a:r>
              <a:rPr lang="en-US" sz="1200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 Alcohol           </a:t>
            </a:r>
            <a:r>
              <a:rPr lang="en-US" sz="1200" dirty="0">
                <a:latin typeface="Comic Sans MS" panose="030F0702030302020204" pitchFamily="66" charset="0"/>
                <a:cs typeface="Times New Roman" panose="02020603050405020304" pitchFamily="18" charset="0"/>
              </a:rPr>
              <a:t>Baja </a:t>
            </a:r>
            <a:r>
              <a:rPr lang="en-US" sz="1200" dirty="0" err="1" smtClean="0">
                <a:latin typeface="Comic Sans MS" panose="030F0702030302020204" pitchFamily="66" charset="0"/>
                <a:cs typeface="Times New Roman" panose="02020603050405020304" pitchFamily="18" charset="0"/>
              </a:rPr>
              <a:t>fibra</a:t>
            </a:r>
            <a:endParaRPr lang="en-US" sz="1200" dirty="0">
              <a:latin typeface="Comic Sans MS" panose="030F0702030302020204" pitchFamily="66" charset="0"/>
              <a:cs typeface="Times New Roman" panose="02020603050405020304" pitchFamily="18" charset="0"/>
            </a:endParaRPr>
          </a:p>
        </p:txBody>
      </p:sp>
      <p:sp>
        <p:nvSpPr>
          <p:cNvPr id="23" name="Rectángulo 22"/>
          <p:cNvSpPr/>
          <p:nvPr/>
        </p:nvSpPr>
        <p:spPr>
          <a:xfrm>
            <a:off x="6715318" y="1844825"/>
            <a:ext cx="2116010" cy="936103"/>
          </a:xfrm>
          <a:prstGeom prst="rect">
            <a:avLst/>
          </a:prstGeom>
          <a:solidFill>
            <a:srgbClr val="ADC5E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8" name="Rectángulo 27"/>
          <p:cNvSpPr/>
          <p:nvPr/>
        </p:nvSpPr>
        <p:spPr>
          <a:xfrm>
            <a:off x="755575" y="4221088"/>
            <a:ext cx="7146126" cy="197621"/>
          </a:xfrm>
          <a:prstGeom prst="rect">
            <a:avLst/>
          </a:prstGeom>
          <a:solidFill>
            <a:srgbClr val="7099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4" name="Rectángulo 23"/>
          <p:cNvSpPr/>
          <p:nvPr/>
        </p:nvSpPr>
        <p:spPr>
          <a:xfrm>
            <a:off x="1120889" y="4150621"/>
            <a:ext cx="97013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err="1" smtClean="0">
                <a:latin typeface="Comic Sans MS" panose="030F0702030302020204" pitchFamily="66" charset="0"/>
                <a:cs typeface="Times New Roman" panose="02020603050405020304" pitchFamily="18" charset="0"/>
              </a:rPr>
              <a:t>Epitelio</a:t>
            </a:r>
            <a:r>
              <a:rPr lang="en-US" sz="1600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 </a:t>
            </a:r>
          </a:p>
          <a:p>
            <a:r>
              <a:rPr lang="en-US" sz="1600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normal</a:t>
            </a:r>
          </a:p>
        </p:txBody>
      </p:sp>
      <p:sp>
        <p:nvSpPr>
          <p:cNvPr id="25" name="Rectángulo 24"/>
          <p:cNvSpPr/>
          <p:nvPr/>
        </p:nvSpPr>
        <p:spPr>
          <a:xfrm>
            <a:off x="2674030" y="4168103"/>
            <a:ext cx="194957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err="1" smtClean="0">
                <a:latin typeface="Comic Sans MS" panose="030F0702030302020204" pitchFamily="66" charset="0"/>
                <a:cs typeface="Times New Roman" panose="02020603050405020304" pitchFamily="18" charset="0"/>
              </a:rPr>
              <a:t>Hiperproliferación</a:t>
            </a:r>
            <a:endParaRPr lang="en-US" sz="1600" dirty="0" smtClean="0">
              <a:latin typeface="Comic Sans MS" panose="030F0702030302020204" pitchFamily="66" charset="0"/>
              <a:cs typeface="Times New Roman" panose="02020603050405020304" pitchFamily="18" charset="0"/>
            </a:endParaRPr>
          </a:p>
        </p:txBody>
      </p:sp>
      <p:sp>
        <p:nvSpPr>
          <p:cNvPr id="26" name="Rectángulo 25"/>
          <p:cNvSpPr/>
          <p:nvPr/>
        </p:nvSpPr>
        <p:spPr>
          <a:xfrm>
            <a:off x="4903650" y="4150621"/>
            <a:ext cx="104708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Adenoma</a:t>
            </a:r>
          </a:p>
        </p:txBody>
      </p:sp>
      <p:sp>
        <p:nvSpPr>
          <p:cNvPr id="27" name="Rectángulo 26"/>
          <p:cNvSpPr/>
          <p:nvPr/>
        </p:nvSpPr>
        <p:spPr>
          <a:xfrm>
            <a:off x="6579058" y="4168103"/>
            <a:ext cx="115608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Carcinoma</a:t>
            </a:r>
          </a:p>
        </p:txBody>
      </p:sp>
      <p:sp>
        <p:nvSpPr>
          <p:cNvPr id="30" name="Rectángulo 29"/>
          <p:cNvSpPr/>
          <p:nvPr/>
        </p:nvSpPr>
        <p:spPr>
          <a:xfrm>
            <a:off x="7073957" y="4945412"/>
            <a:ext cx="941162" cy="325201"/>
          </a:xfrm>
          <a:prstGeom prst="rect">
            <a:avLst/>
          </a:prstGeom>
          <a:solidFill>
            <a:srgbClr val="4478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9" name="Rectángulo 28"/>
          <p:cNvSpPr/>
          <p:nvPr/>
        </p:nvSpPr>
        <p:spPr>
          <a:xfrm>
            <a:off x="6854783" y="4932059"/>
            <a:ext cx="123783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err="1" smtClean="0">
                <a:latin typeface="Comic Sans MS" panose="030F0702030302020204" pitchFamily="66" charset="0"/>
                <a:cs typeface="Times New Roman" panose="02020603050405020304" pitchFamily="18" charset="0"/>
              </a:rPr>
              <a:t>Metástasis</a:t>
            </a:r>
            <a:endParaRPr lang="en-US" sz="1600" dirty="0" smtClean="0">
              <a:latin typeface="Comic Sans MS" panose="030F0702030302020204" pitchFamily="66" charset="0"/>
              <a:cs typeface="Times New Roman" panose="02020603050405020304" pitchFamily="18" charset="0"/>
            </a:endParaRPr>
          </a:p>
        </p:txBody>
      </p:sp>
      <p:sp>
        <p:nvSpPr>
          <p:cNvPr id="31" name="Rectángulo 30"/>
          <p:cNvSpPr/>
          <p:nvPr/>
        </p:nvSpPr>
        <p:spPr>
          <a:xfrm>
            <a:off x="755575" y="4744966"/>
            <a:ext cx="750526" cy="52322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n-US" sz="1400" dirty="0" err="1" smtClean="0">
                <a:solidFill>
                  <a:schemeClr val="bg1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Lámina</a:t>
            </a:r>
            <a:endParaRPr lang="en-US" sz="1400" dirty="0" smtClean="0">
              <a:solidFill>
                <a:schemeClr val="bg1"/>
              </a:solidFill>
              <a:latin typeface="Comic Sans MS" panose="030F0702030302020204" pitchFamily="66" charset="0"/>
              <a:cs typeface="Times New Roman" panose="02020603050405020304" pitchFamily="18" charset="0"/>
            </a:endParaRPr>
          </a:p>
          <a:p>
            <a:r>
              <a:rPr lang="en-US" sz="1400" dirty="0" err="1" smtClean="0">
                <a:solidFill>
                  <a:schemeClr val="bg1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propia</a:t>
            </a:r>
            <a:endParaRPr lang="en-US" sz="1400" dirty="0" smtClean="0">
              <a:solidFill>
                <a:schemeClr val="bg1"/>
              </a:solidFill>
              <a:latin typeface="Comic Sans MS" panose="030F0702030302020204" pitchFamily="66" charset="0"/>
              <a:cs typeface="Times New Roman" panose="02020603050405020304" pitchFamily="18" charset="0"/>
            </a:endParaRPr>
          </a:p>
        </p:txBody>
      </p:sp>
      <p:sp>
        <p:nvSpPr>
          <p:cNvPr id="32" name="Rectángulo 31"/>
          <p:cNvSpPr/>
          <p:nvPr/>
        </p:nvSpPr>
        <p:spPr>
          <a:xfrm>
            <a:off x="810077" y="2009817"/>
            <a:ext cx="641522" cy="36933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LUZ</a:t>
            </a:r>
          </a:p>
        </p:txBody>
      </p:sp>
    </p:spTree>
    <p:extLst>
      <p:ext uri="{BB962C8B-B14F-4D97-AF65-F5344CB8AC3E}">
        <p14:creationId xmlns:p14="http://schemas.microsoft.com/office/powerpoint/2010/main" val="1718293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2" grpId="0" animBg="1"/>
      <p:bldP spid="13" grpId="0" animBg="1"/>
      <p:bldP spid="14" grpId="0"/>
      <p:bldP spid="15" grpId="0"/>
      <p:bldP spid="18" grpId="0"/>
      <p:bldP spid="25" grpId="0"/>
      <p:bldP spid="26" grpId="0"/>
      <p:bldP spid="27" grpId="0"/>
      <p:bldP spid="29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7 CuadroTexto"/>
          <p:cNvSpPr txBox="1"/>
          <p:nvPr/>
        </p:nvSpPr>
        <p:spPr>
          <a:xfrm>
            <a:off x="6715319" y="6592535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prstClr val="white">
                  <a:lumMod val="6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6 CuadroTexto"/>
          <p:cNvSpPr txBox="1"/>
          <p:nvPr/>
        </p:nvSpPr>
        <p:spPr>
          <a:xfrm>
            <a:off x="136708" y="228507"/>
            <a:ext cx="660758" cy="369332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>
            <a:defPPr>
              <a:defRPr lang="es-V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VE" dirty="0" smtClean="0">
                <a:solidFill>
                  <a:prstClr val="white"/>
                </a:solidFill>
                <a:latin typeface="Comic Sans MS" pitchFamily="66" charset="0"/>
              </a:rPr>
              <a:t>II</a:t>
            </a:r>
            <a:r>
              <a:rPr lang="es-VE" sz="1600" dirty="0" smtClean="0">
                <a:solidFill>
                  <a:prstClr val="white"/>
                </a:solidFill>
                <a:latin typeface="Comic Sans MS" pitchFamily="66" charset="0"/>
              </a:rPr>
              <a:t>B1</a:t>
            </a:r>
            <a:endParaRPr lang="es-VE" sz="16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6" name="4 CuadroTexto"/>
          <p:cNvSpPr txBox="1"/>
          <p:nvPr/>
        </p:nvSpPr>
        <p:spPr>
          <a:xfrm>
            <a:off x="157758" y="631357"/>
            <a:ext cx="957858" cy="83099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VE" sz="1200" dirty="0" smtClean="0">
                <a:latin typeface="Comic Sans MS" pitchFamily="66" charset="0"/>
              </a:rPr>
              <a:t>Microbiota y </a:t>
            </a:r>
            <a:r>
              <a:rPr lang="es-VE" sz="1200" b="1" dirty="0" err="1" smtClean="0">
                <a:latin typeface="Comic Sans MS" pitchFamily="66" charset="0"/>
              </a:rPr>
              <a:t>Enf</a:t>
            </a:r>
            <a:r>
              <a:rPr lang="es-VE" sz="1200" b="1" dirty="0" smtClean="0">
                <a:latin typeface="Comic Sans MS" pitchFamily="66" charset="0"/>
              </a:rPr>
              <a:t>. Local GI</a:t>
            </a:r>
          </a:p>
          <a:p>
            <a:pPr algn="ctr"/>
            <a:r>
              <a:rPr lang="es-VE" sz="1200" b="1" dirty="0" smtClean="0">
                <a:latin typeface="Comic Sans MS" pitchFamily="66" charset="0"/>
              </a:rPr>
              <a:t>CRC </a:t>
            </a:r>
          </a:p>
        </p:txBody>
      </p:sp>
      <p:sp>
        <p:nvSpPr>
          <p:cNvPr id="2" name="Rectángulo 1"/>
          <p:cNvSpPr/>
          <p:nvPr/>
        </p:nvSpPr>
        <p:spPr>
          <a:xfrm>
            <a:off x="1736812" y="1052574"/>
            <a:ext cx="5670376" cy="403187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Comic Sans MS" panose="030F0702030302020204" pitchFamily="66" charset="0"/>
              </a:rPr>
              <a:t>En el </a:t>
            </a:r>
            <a:r>
              <a:rPr lang="en-US" sz="1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proceso</a:t>
            </a:r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de </a:t>
            </a:r>
            <a:r>
              <a:rPr lang="en-US" sz="1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iniciación</a:t>
            </a:r>
            <a:r>
              <a:rPr lang="en-US" sz="1600" dirty="0" smtClean="0">
                <a:latin typeface="Comic Sans MS" panose="030F0702030302020204" pitchFamily="66" charset="0"/>
              </a:rPr>
              <a:t>, c. </a:t>
            </a:r>
            <a:r>
              <a:rPr lang="en-US" sz="1600" dirty="0" err="1" smtClean="0">
                <a:latin typeface="Comic Sans MS" panose="030F0702030302020204" pitchFamily="66" charset="0"/>
              </a:rPr>
              <a:t>normales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pasan</a:t>
            </a:r>
            <a:r>
              <a:rPr lang="en-US" sz="1600" dirty="0" smtClean="0">
                <a:latin typeface="Comic Sans MS" panose="030F0702030302020204" pitchFamily="66" charset="0"/>
              </a:rPr>
              <a:t> a </a:t>
            </a:r>
            <a:r>
              <a:rPr lang="en-US" sz="1600" dirty="0" err="1" smtClean="0">
                <a:latin typeface="Comic Sans MS" panose="030F0702030302020204" pitchFamily="66" charset="0"/>
              </a:rPr>
              <a:t>través</a:t>
            </a:r>
            <a:r>
              <a:rPr lang="en-US" sz="1600" dirty="0" smtClean="0">
                <a:latin typeface="Comic Sans MS" panose="030F0702030302020204" pitchFamily="66" charset="0"/>
              </a:rPr>
              <a:t> de </a:t>
            </a:r>
            <a:r>
              <a:rPr lang="en-US" sz="1600" b="1" dirty="0" err="1" smtClean="0">
                <a:latin typeface="Comic Sans MS" panose="030F0702030302020204" pitchFamily="66" charset="0"/>
              </a:rPr>
              <a:t>cambios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tempranos</a:t>
            </a:r>
            <a:r>
              <a:rPr lang="en-US" sz="1600" dirty="0" smtClean="0">
                <a:latin typeface="Comic Sans MS" panose="030F0702030302020204" pitchFamily="66" charset="0"/>
              </a:rPr>
              <a:t> en </a:t>
            </a:r>
            <a:r>
              <a:rPr lang="en-US" sz="1600" dirty="0" err="1" smtClean="0">
                <a:latin typeface="Comic Sans MS" panose="030F0702030302020204" pitchFamily="66" charset="0"/>
              </a:rPr>
              <a:t>secuencia</a:t>
            </a:r>
            <a:r>
              <a:rPr lang="en-US" sz="1600" dirty="0" smtClean="0">
                <a:latin typeface="Comic Sans MS" panose="030F0702030302020204" pitchFamily="66" charset="0"/>
              </a:rPr>
              <a:t> y </a:t>
            </a:r>
            <a:r>
              <a:rPr lang="en-US" sz="1600" dirty="0" err="1" smtClean="0">
                <a:latin typeface="Comic Sans MS" panose="030F0702030302020204" pitchFamily="66" charset="0"/>
              </a:rPr>
              <a:t>estructura</a:t>
            </a:r>
            <a:r>
              <a:rPr lang="en-US" sz="1600" dirty="0" smtClean="0">
                <a:latin typeface="Comic Sans MS" panose="030F0702030302020204" pitchFamily="66" charset="0"/>
              </a:rPr>
              <a:t>  </a:t>
            </a:r>
            <a:r>
              <a:rPr lang="en-US" sz="1600" b="1" dirty="0" smtClean="0">
                <a:latin typeface="Comic Sans MS" panose="030F0702030302020204" pitchFamily="66" charset="0"/>
              </a:rPr>
              <a:t>de </a:t>
            </a:r>
            <a:r>
              <a:rPr lang="en-US" sz="1600" b="1" dirty="0">
                <a:latin typeface="Comic Sans MS" panose="030F0702030302020204" pitchFamily="66" charset="0"/>
              </a:rPr>
              <a:t>ADN, no </a:t>
            </a:r>
            <a:r>
              <a:rPr lang="en-US" sz="1600" b="1" dirty="0" err="1" smtClean="0">
                <a:latin typeface="Comic Sans MS" panose="030F0702030302020204" pitchFamily="66" charset="0"/>
              </a:rPr>
              <a:t>reparados</a:t>
            </a:r>
            <a:r>
              <a:rPr lang="en-US" sz="1600" dirty="0" smtClean="0">
                <a:latin typeface="Comic Sans MS" panose="030F0702030302020204" pitchFamily="66" charset="0"/>
              </a:rPr>
              <a:t>, lo </a:t>
            </a:r>
            <a:r>
              <a:rPr lang="en-US" sz="1600" dirty="0" err="1" smtClean="0">
                <a:latin typeface="Comic Sans MS" panose="030F0702030302020204" pitchFamily="66" charset="0"/>
              </a:rPr>
              <a:t>que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finalmente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lleva</a:t>
            </a:r>
            <a:r>
              <a:rPr lang="en-US" sz="1600" dirty="0" smtClean="0">
                <a:latin typeface="Comic Sans MS" panose="030F0702030302020204" pitchFamily="66" charset="0"/>
              </a:rPr>
              <a:t> a </a:t>
            </a:r>
            <a:r>
              <a:rPr lang="en-US" sz="1600" dirty="0" err="1" smtClean="0">
                <a:latin typeface="Comic Sans MS" panose="030F0702030302020204" pitchFamily="66" charset="0"/>
              </a:rPr>
              <a:t>su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transformación</a:t>
            </a:r>
            <a:r>
              <a:rPr lang="en-US" sz="1600" dirty="0" smtClean="0">
                <a:latin typeface="Comic Sans MS" panose="030F0702030302020204" pitchFamily="66" charset="0"/>
              </a:rPr>
              <a:t> en c. </a:t>
            </a:r>
            <a:r>
              <a:rPr lang="en-US" sz="1600" dirty="0" err="1" smtClean="0">
                <a:latin typeface="Comic Sans MS" panose="030F0702030302020204" pitchFamily="66" charset="0"/>
              </a:rPr>
              <a:t>neoplásicas</a:t>
            </a:r>
            <a:r>
              <a:rPr lang="en-US" sz="1600" dirty="0" smtClean="0">
                <a:latin typeface="Comic Sans MS" panose="030F0702030302020204" pitchFamily="66" charset="0"/>
              </a:rPr>
              <a:t>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800" dirty="0" smtClean="0">
              <a:latin typeface="Comic Sans MS" panose="030F0702030302020204" pitchFamily="66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Comic Sans MS" panose="030F0702030302020204" pitchFamily="66" charset="0"/>
              </a:rPr>
              <a:t>En la </a:t>
            </a:r>
            <a:r>
              <a:rPr lang="en-US" sz="1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fase</a:t>
            </a:r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de </a:t>
            </a:r>
            <a:r>
              <a:rPr lang="en-US" sz="1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promoción</a:t>
            </a:r>
            <a:r>
              <a:rPr lang="en-US" sz="1600" dirty="0" smtClean="0">
                <a:latin typeface="Comic Sans MS" panose="030F0702030302020204" pitchFamily="66" charset="0"/>
              </a:rPr>
              <a:t>, c. </a:t>
            </a:r>
            <a:r>
              <a:rPr lang="en-US" sz="1600" dirty="0" err="1" smtClean="0">
                <a:latin typeface="Comic Sans MS" panose="030F0702030302020204" pitchFamily="66" charset="0"/>
              </a:rPr>
              <a:t>mutadas</a:t>
            </a:r>
            <a:r>
              <a:rPr lang="en-US" sz="1600" dirty="0" smtClean="0">
                <a:latin typeface="Comic Sans MS" panose="030F0702030302020204" pitchFamily="66" charset="0"/>
              </a:rPr>
              <a:t> van a </a:t>
            </a:r>
            <a:r>
              <a:rPr lang="en-US" sz="1600" dirty="0" err="1" smtClean="0">
                <a:latin typeface="Comic Sans MS" panose="030F0702030302020204" pitchFamily="66" charset="0"/>
              </a:rPr>
              <a:t>expansión</a:t>
            </a:r>
            <a:r>
              <a:rPr lang="en-US" sz="1600" dirty="0" smtClean="0">
                <a:latin typeface="Comic Sans MS" panose="030F0702030302020204" pitchFamily="66" charset="0"/>
              </a:rPr>
              <a:t> clonal, </a:t>
            </a:r>
            <a:r>
              <a:rPr lang="en-US" sz="1600" dirty="0" err="1" smtClean="0">
                <a:latin typeface="Comic Sans MS" panose="030F0702030302020204" pitchFamily="66" charset="0"/>
              </a:rPr>
              <a:t>promoviendo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b="1" dirty="0" err="1" smtClean="0">
                <a:latin typeface="Comic Sans MS" panose="030F0702030302020204" pitchFamily="66" charset="0"/>
              </a:rPr>
              <a:t>crecimiento</a:t>
            </a:r>
            <a:r>
              <a:rPr lang="en-US" sz="1600" b="1" dirty="0" smtClean="0">
                <a:latin typeface="Comic Sans MS" panose="030F0702030302020204" pitchFamily="66" charset="0"/>
              </a:rPr>
              <a:t> </a:t>
            </a:r>
            <a:r>
              <a:rPr lang="en-US" sz="1600" b="1" dirty="0" err="1" smtClean="0">
                <a:latin typeface="Comic Sans MS" panose="030F0702030302020204" pitchFamily="66" charset="0"/>
              </a:rPr>
              <a:t>tisular</a:t>
            </a:r>
            <a:r>
              <a:rPr lang="en-US" sz="1600" b="1" dirty="0" smtClean="0">
                <a:latin typeface="Comic Sans MS" panose="030F0702030302020204" pitchFamily="66" charset="0"/>
              </a:rPr>
              <a:t> </a:t>
            </a:r>
            <a:r>
              <a:rPr lang="en-US" sz="1600" b="1" dirty="0" err="1" smtClean="0">
                <a:latin typeface="Comic Sans MS" panose="030F0702030302020204" pitchFamily="66" charset="0"/>
              </a:rPr>
              <a:t>atípico</a:t>
            </a:r>
            <a:r>
              <a:rPr lang="en-US" sz="1600" b="1" dirty="0" smtClean="0">
                <a:latin typeface="Comic Sans MS" panose="030F0702030302020204" pitchFamily="66" charset="0"/>
              </a:rPr>
              <a:t> </a:t>
            </a:r>
            <a:r>
              <a:rPr lang="en-US" sz="1600" dirty="0" smtClean="0">
                <a:latin typeface="Comic Sans MS" panose="030F0702030302020204" pitchFamily="66" charset="0"/>
              </a:rPr>
              <a:t>y </a:t>
            </a:r>
            <a:r>
              <a:rPr lang="en-US" sz="1600" dirty="0" err="1" smtClean="0">
                <a:latin typeface="Comic Sans MS" panose="030F0702030302020204" pitchFamily="66" charset="0"/>
              </a:rPr>
              <a:t>formación</a:t>
            </a:r>
            <a:r>
              <a:rPr lang="en-US" sz="1600" dirty="0" smtClean="0">
                <a:latin typeface="Comic Sans MS" panose="030F0702030302020204" pitchFamily="66" charset="0"/>
              </a:rPr>
              <a:t> de tumor.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800" dirty="0" smtClean="0">
              <a:latin typeface="Comic Sans MS" panose="030F0702030302020204" pitchFamily="66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err="1" smtClean="0">
                <a:latin typeface="Comic Sans MS" panose="030F0702030302020204" pitchFamily="66" charset="0"/>
              </a:rPr>
              <a:t>Además</a:t>
            </a:r>
            <a:r>
              <a:rPr lang="en-US" sz="1600" dirty="0" smtClean="0">
                <a:latin typeface="Comic Sans MS" panose="030F0702030302020204" pitchFamily="66" charset="0"/>
              </a:rPr>
              <a:t> de </a:t>
            </a:r>
            <a:r>
              <a:rPr lang="en-US" sz="1600" dirty="0" err="1" smtClean="0">
                <a:latin typeface="Comic Sans MS" panose="030F0702030302020204" pitchFamily="66" charset="0"/>
              </a:rPr>
              <a:t>mutaciones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genéticas</a:t>
            </a:r>
            <a:r>
              <a:rPr lang="en-US" sz="1600" dirty="0" smtClean="0">
                <a:latin typeface="Comic Sans MS" panose="030F0702030302020204" pitchFamily="66" charset="0"/>
              </a:rPr>
              <a:t>, </a:t>
            </a:r>
            <a:r>
              <a:rPr lang="en-US" sz="1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factores</a:t>
            </a:r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ambientales</a:t>
            </a:r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y </a:t>
            </a:r>
            <a:r>
              <a:rPr lang="en-US" sz="1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microbianos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contribuyen</a:t>
            </a:r>
            <a:r>
              <a:rPr lang="en-US" sz="1600" dirty="0" smtClean="0">
                <a:latin typeface="Comic Sans MS" panose="030F0702030302020204" pitchFamily="66" charset="0"/>
              </a:rPr>
              <a:t> a la </a:t>
            </a:r>
            <a:r>
              <a:rPr lang="en-US" sz="1600" dirty="0" err="1" smtClean="0">
                <a:latin typeface="Comic Sans MS" panose="030F0702030302020204" pitchFamily="66" charset="0"/>
              </a:rPr>
              <a:t>progresión</a:t>
            </a:r>
            <a:r>
              <a:rPr lang="en-US" sz="1600" dirty="0" smtClean="0">
                <a:latin typeface="Comic Sans MS" panose="030F0702030302020204" pitchFamily="66" charset="0"/>
              </a:rPr>
              <a:t> de la </a:t>
            </a:r>
            <a:r>
              <a:rPr lang="en-US" sz="1600" dirty="0" err="1" smtClean="0">
                <a:latin typeface="Comic Sans MS" panose="030F0702030302020204" pitchFamily="66" charset="0"/>
              </a:rPr>
              <a:t>enfermedad</a:t>
            </a:r>
            <a:r>
              <a:rPr lang="en-US" sz="1600" dirty="0" smtClean="0">
                <a:latin typeface="Comic Sans MS" panose="030F0702030302020204" pitchFamily="66" charset="0"/>
              </a:rPr>
              <a:t>. </a:t>
            </a:r>
            <a:r>
              <a:rPr lang="en-US" sz="1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Microbios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pueden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contribuir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por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promover</a:t>
            </a:r>
            <a:r>
              <a:rPr lang="en-US" sz="1600" dirty="0" smtClean="0">
                <a:latin typeface="Comic Sans MS" panose="030F0702030302020204" pitchFamily="66" charset="0"/>
              </a:rPr>
              <a:t> o </a:t>
            </a:r>
            <a:r>
              <a:rPr lang="en-US" sz="1600" dirty="0" err="1" smtClean="0">
                <a:latin typeface="Comic Sans MS" panose="030F0702030302020204" pitchFamily="66" charset="0"/>
              </a:rPr>
              <a:t>suprimir</a:t>
            </a:r>
            <a:r>
              <a:rPr lang="en-US" sz="1600" dirty="0" smtClean="0">
                <a:latin typeface="Comic Sans MS" panose="030F0702030302020204" pitchFamily="66" charset="0"/>
              </a:rPr>
              <a:t> el </a:t>
            </a:r>
            <a:r>
              <a:rPr lang="en-US" sz="1600" dirty="0" err="1" smtClean="0">
                <a:latin typeface="Comic Sans MS" panose="030F0702030302020204" pitchFamily="66" charset="0"/>
              </a:rPr>
              <a:t>desarrollo</a:t>
            </a:r>
            <a:r>
              <a:rPr lang="en-US" sz="1600" dirty="0" smtClean="0">
                <a:latin typeface="Comic Sans MS" panose="030F0702030302020204" pitchFamily="66" charset="0"/>
              </a:rPr>
              <a:t> de CRC, </a:t>
            </a:r>
            <a:r>
              <a:rPr lang="en-US" sz="1600" dirty="0" err="1" smtClean="0">
                <a:latin typeface="Comic Sans MS" panose="030F0702030302020204" pitchFamily="66" charset="0"/>
              </a:rPr>
              <a:t>bacterias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descritas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como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conductores</a:t>
            </a:r>
            <a:r>
              <a:rPr lang="en-US" sz="1600" dirty="0" smtClean="0">
                <a:latin typeface="Comic Sans MS" panose="030F0702030302020204" pitchFamily="66" charset="0"/>
              </a:rPr>
              <a:t> o </a:t>
            </a:r>
            <a:r>
              <a:rPr lang="en-US" sz="1600" dirty="0" err="1" smtClean="0">
                <a:latin typeface="Comic Sans MS" panose="030F0702030302020204" pitchFamily="66" charset="0"/>
              </a:rPr>
              <a:t>pasajeros</a:t>
            </a:r>
            <a:r>
              <a:rPr lang="en-US" sz="1600" dirty="0" smtClean="0">
                <a:latin typeface="Comic Sans MS" panose="030F0702030302020204" pitchFamily="66" charset="0"/>
              </a:rPr>
              <a:t>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800" dirty="0" smtClean="0">
              <a:latin typeface="Comic Sans MS" panose="030F0702030302020204" pitchFamily="66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Comic Sans MS" panose="030F0702030302020204" pitchFamily="66" charset="0"/>
              </a:rPr>
              <a:t>En la </a:t>
            </a:r>
            <a:r>
              <a:rPr lang="en-US" sz="1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fase</a:t>
            </a:r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de </a:t>
            </a:r>
            <a:r>
              <a:rPr lang="en-US" sz="1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progresión</a:t>
            </a:r>
            <a:r>
              <a:rPr lang="en-US" sz="1600" dirty="0" smtClean="0">
                <a:latin typeface="Comic Sans MS" panose="030F0702030302020204" pitchFamily="66" charset="0"/>
              </a:rPr>
              <a:t>, </a:t>
            </a:r>
            <a:r>
              <a:rPr lang="en-US" sz="1600" dirty="0" err="1" smtClean="0">
                <a:latin typeface="Comic Sans MS" panose="030F0702030302020204" pitchFamily="66" charset="0"/>
              </a:rPr>
              <a:t>ocurre</a:t>
            </a:r>
            <a:r>
              <a:rPr lang="en-US" sz="1600" dirty="0" smtClean="0">
                <a:latin typeface="Comic Sans MS" panose="030F0702030302020204" pitchFamily="66" charset="0"/>
              </a:rPr>
              <a:t> la </a:t>
            </a:r>
            <a:r>
              <a:rPr lang="en-US" sz="1600" dirty="0" err="1" smtClean="0">
                <a:latin typeface="Comic Sans MS" panose="030F0702030302020204" pitchFamily="66" charset="0"/>
              </a:rPr>
              <a:t>transformación</a:t>
            </a:r>
            <a:r>
              <a:rPr lang="en-US" sz="1600" dirty="0" smtClean="0">
                <a:latin typeface="Comic Sans MS" panose="030F0702030302020204" pitchFamily="66" charset="0"/>
              </a:rPr>
              <a:t> de tumor </a:t>
            </a:r>
            <a:r>
              <a:rPr lang="en-US" sz="1600" dirty="0" err="1" smtClean="0">
                <a:latin typeface="Comic Sans MS" panose="030F0702030302020204" pitchFamily="66" charset="0"/>
              </a:rPr>
              <a:t>maligno</a:t>
            </a:r>
            <a:r>
              <a:rPr lang="en-US" sz="1600" dirty="0" smtClean="0">
                <a:latin typeface="Comic Sans MS" panose="030F0702030302020204" pitchFamily="66" charset="0"/>
              </a:rPr>
              <a:t> y </a:t>
            </a:r>
            <a:r>
              <a:rPr lang="en-US" sz="1600" dirty="0" err="1" smtClean="0">
                <a:latin typeface="Comic Sans MS" panose="030F0702030302020204" pitchFamily="66" charset="0"/>
              </a:rPr>
              <a:t>expansión</a:t>
            </a:r>
            <a:r>
              <a:rPr lang="en-US" sz="1600" dirty="0" smtClean="0">
                <a:latin typeface="Comic Sans MS" panose="030F0702030302020204" pitchFamily="66" charset="0"/>
              </a:rPr>
              <a:t>. </a:t>
            </a:r>
            <a:endParaRPr lang="es-VE" sz="1600" dirty="0">
              <a:latin typeface="Comic Sans MS" panose="030F0702030302020204" pitchFamily="66" charset="0"/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1133337" y="5285658"/>
            <a:ext cx="6336704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OI</a:t>
            </a:r>
            <a:r>
              <a:rPr lang="es-VE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Coleman, 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Ti. </a:t>
            </a:r>
            <a:r>
              <a:rPr lang="es-VE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Nunes</a:t>
            </a:r>
            <a:r>
              <a:rPr lang="es-VE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Diet, the Gut </a:t>
            </a:r>
            <a:r>
              <a:rPr lang="en-US" sz="11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Microbiome</a:t>
            </a:r>
            <a:r>
              <a:rPr lang="en-US" sz="1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and Colorectal Cancer: Are They </a:t>
            </a:r>
            <a:r>
              <a:rPr lang="en-US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Linked? Updates </a:t>
            </a:r>
            <a:r>
              <a:rPr lang="en-US" sz="1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on Microbial Associations and Therapeutic </a:t>
            </a:r>
            <a:r>
              <a:rPr lang="en-US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Implications</a:t>
            </a:r>
            <a:r>
              <a:rPr lang="es-VE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s-VE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October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11, 2018 https://www.genengnews.com/insights/diet-the-gut-microbiome-and-colorectal-cancer-are-they-linked/</a:t>
            </a:r>
          </a:p>
        </p:txBody>
      </p:sp>
      <p:sp>
        <p:nvSpPr>
          <p:cNvPr id="8" name="3 CuadroTexto"/>
          <p:cNvSpPr txBox="1"/>
          <p:nvPr/>
        </p:nvSpPr>
        <p:spPr>
          <a:xfrm>
            <a:off x="136708" y="1628800"/>
            <a:ext cx="1285928" cy="83099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38100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sz="1600" dirty="0" smtClean="0">
                <a:solidFill>
                  <a:prstClr val="black"/>
                </a:solidFill>
                <a:latin typeface="Comic Sans MS" pitchFamily="66" charset="0"/>
              </a:rPr>
              <a:t>Microbiota </a:t>
            </a:r>
          </a:p>
          <a:p>
            <a:pPr algn="ctr"/>
            <a:r>
              <a:rPr lang="es-VE" sz="1600" dirty="0" smtClean="0">
                <a:solidFill>
                  <a:prstClr val="black"/>
                </a:solidFill>
                <a:latin typeface="Comic Sans MS" pitchFamily="66" charset="0"/>
              </a:rPr>
              <a:t>y Cáncer </a:t>
            </a:r>
          </a:p>
          <a:p>
            <a:pPr algn="ctr"/>
            <a:r>
              <a:rPr lang="es-VE" sz="1600" dirty="0" err="1" smtClean="0">
                <a:solidFill>
                  <a:prstClr val="black"/>
                </a:solidFill>
                <a:latin typeface="Comic Sans MS" pitchFamily="66" charset="0"/>
              </a:rPr>
              <a:t>Colorectal</a:t>
            </a:r>
            <a:endParaRPr lang="es-VE" sz="1600" dirty="0" smtClean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2868873" y="151412"/>
            <a:ext cx="3406254" cy="64633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dirty="0" err="1">
                <a:latin typeface="Comic Sans MS" panose="030F0702030302020204" pitchFamily="66" charset="0"/>
              </a:rPr>
              <a:t>Representación</a:t>
            </a:r>
            <a:r>
              <a:rPr lang="en-US" dirty="0">
                <a:latin typeface="Comic Sans MS" panose="030F0702030302020204" pitchFamily="66" charset="0"/>
              </a:rPr>
              <a:t> </a:t>
            </a:r>
            <a:r>
              <a:rPr lang="en-US" dirty="0" err="1">
                <a:latin typeface="Comic Sans MS" panose="030F0702030302020204" pitchFamily="66" charset="0"/>
              </a:rPr>
              <a:t>simplificada</a:t>
            </a:r>
            <a:r>
              <a:rPr lang="en-US" dirty="0">
                <a:latin typeface="Comic Sans MS" panose="030F0702030302020204" pitchFamily="66" charset="0"/>
              </a:rPr>
              <a:t> de </a:t>
            </a:r>
            <a:r>
              <a:rPr lang="en-US" dirty="0" err="1">
                <a:latin typeface="Comic Sans MS" panose="030F0702030302020204" pitchFamily="66" charset="0"/>
              </a:rPr>
              <a:t>progresión</a:t>
            </a:r>
            <a:r>
              <a:rPr lang="en-US" dirty="0">
                <a:latin typeface="Comic Sans MS" panose="030F0702030302020204" pitchFamily="66" charset="0"/>
              </a:rPr>
              <a:t> de CRC.</a:t>
            </a:r>
          </a:p>
        </p:txBody>
      </p:sp>
    </p:spTree>
    <p:extLst>
      <p:ext uri="{BB962C8B-B14F-4D97-AF65-F5344CB8AC3E}">
        <p14:creationId xmlns:p14="http://schemas.microsoft.com/office/powerpoint/2010/main" val="17788462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7 CuadroTexto"/>
          <p:cNvSpPr txBox="1"/>
          <p:nvPr/>
        </p:nvSpPr>
        <p:spPr>
          <a:xfrm>
            <a:off x="6715319" y="6592535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prstClr val="white">
                  <a:lumMod val="6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6 CuadroTexto"/>
          <p:cNvSpPr txBox="1"/>
          <p:nvPr/>
        </p:nvSpPr>
        <p:spPr>
          <a:xfrm>
            <a:off x="136708" y="228507"/>
            <a:ext cx="660758" cy="369332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>
            <a:defPPr>
              <a:defRPr lang="es-V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VE" dirty="0" smtClean="0">
                <a:solidFill>
                  <a:prstClr val="white"/>
                </a:solidFill>
                <a:latin typeface="Comic Sans MS" pitchFamily="66" charset="0"/>
              </a:rPr>
              <a:t>II</a:t>
            </a:r>
            <a:r>
              <a:rPr lang="es-VE" sz="1600" dirty="0" smtClean="0">
                <a:solidFill>
                  <a:prstClr val="white"/>
                </a:solidFill>
                <a:latin typeface="Comic Sans MS" pitchFamily="66" charset="0"/>
              </a:rPr>
              <a:t>B1</a:t>
            </a:r>
            <a:endParaRPr lang="es-VE" sz="16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6" name="4 CuadroTexto"/>
          <p:cNvSpPr txBox="1"/>
          <p:nvPr/>
        </p:nvSpPr>
        <p:spPr>
          <a:xfrm>
            <a:off x="157758" y="631357"/>
            <a:ext cx="957858" cy="83099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VE" sz="1200" dirty="0" smtClean="0">
                <a:latin typeface="Comic Sans MS" pitchFamily="66" charset="0"/>
              </a:rPr>
              <a:t>Microbiota y </a:t>
            </a:r>
            <a:r>
              <a:rPr lang="es-VE" sz="1200" b="1" dirty="0" err="1" smtClean="0">
                <a:latin typeface="Comic Sans MS" pitchFamily="66" charset="0"/>
              </a:rPr>
              <a:t>Enf</a:t>
            </a:r>
            <a:r>
              <a:rPr lang="es-VE" sz="1200" b="1" dirty="0" smtClean="0">
                <a:latin typeface="Comic Sans MS" pitchFamily="66" charset="0"/>
              </a:rPr>
              <a:t>. Local GI</a:t>
            </a:r>
          </a:p>
          <a:p>
            <a:pPr algn="ctr"/>
            <a:r>
              <a:rPr lang="es-VE" sz="1200" b="1" dirty="0" smtClean="0">
                <a:latin typeface="Comic Sans MS" pitchFamily="66" charset="0"/>
              </a:rPr>
              <a:t>CRC </a:t>
            </a: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0160" y="228507"/>
            <a:ext cx="5940152" cy="5940152"/>
          </a:xfrm>
          <a:prstGeom prst="rect">
            <a:avLst/>
          </a:prstGeom>
        </p:spPr>
      </p:pic>
      <p:sp>
        <p:nvSpPr>
          <p:cNvPr id="7" name="Rectángulo 6"/>
          <p:cNvSpPr/>
          <p:nvPr/>
        </p:nvSpPr>
        <p:spPr>
          <a:xfrm>
            <a:off x="1403648" y="6115481"/>
            <a:ext cx="6336704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OI</a:t>
            </a:r>
            <a:r>
              <a:rPr lang="es-VE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Coleman, 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Ti. </a:t>
            </a:r>
            <a:r>
              <a:rPr lang="es-VE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Nunes</a:t>
            </a:r>
            <a:r>
              <a:rPr lang="es-VE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Diet, the Gut </a:t>
            </a:r>
            <a:r>
              <a:rPr lang="en-US" sz="11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Microbiome</a:t>
            </a:r>
            <a:r>
              <a:rPr lang="en-US" sz="1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and Colorectal Cancer: Are They </a:t>
            </a:r>
            <a:r>
              <a:rPr lang="en-US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Linked? Updates </a:t>
            </a:r>
            <a:r>
              <a:rPr lang="en-US" sz="1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on Microbial Associations and Therapeutic </a:t>
            </a:r>
            <a:r>
              <a:rPr lang="en-US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Implications</a:t>
            </a:r>
            <a:r>
              <a:rPr lang="es-VE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s-VE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October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11, 2018 https://www.genengnews.com/insights/diet-the-gut-microbiome-and-colorectal-cancer-are-they-linked/</a:t>
            </a:r>
          </a:p>
        </p:txBody>
      </p:sp>
      <p:sp>
        <p:nvSpPr>
          <p:cNvPr id="8" name="Rectángulo 7"/>
          <p:cNvSpPr/>
          <p:nvPr/>
        </p:nvSpPr>
        <p:spPr>
          <a:xfrm>
            <a:off x="890554" y="1712531"/>
            <a:ext cx="542136" cy="307777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none">
            <a:spAutoFit/>
          </a:bodyPr>
          <a:lstStyle/>
          <a:p>
            <a:r>
              <a:rPr lang="en-US" sz="1400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LUZ</a:t>
            </a:r>
          </a:p>
        </p:txBody>
      </p:sp>
      <p:sp>
        <p:nvSpPr>
          <p:cNvPr id="9" name="Rectángulo 8"/>
          <p:cNvSpPr/>
          <p:nvPr/>
        </p:nvSpPr>
        <p:spPr>
          <a:xfrm>
            <a:off x="309722" y="3517137"/>
            <a:ext cx="1130438" cy="307777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none">
            <a:spAutoFit/>
          </a:bodyPr>
          <a:lstStyle/>
          <a:p>
            <a:r>
              <a:rPr lang="en-US" sz="1400" dirty="0" err="1" smtClean="0">
                <a:latin typeface="Comic Sans MS" panose="030F0702030302020204" pitchFamily="66" charset="0"/>
                <a:cs typeface="Times New Roman" panose="02020603050405020304" pitchFamily="18" charset="0"/>
              </a:rPr>
              <a:t>Colonocitos</a:t>
            </a:r>
            <a:endParaRPr lang="en-US" sz="1400" dirty="0" smtClean="0">
              <a:latin typeface="Comic Sans MS" panose="030F0702030302020204" pitchFamily="66" charset="0"/>
              <a:cs typeface="Times New Roman" panose="02020603050405020304" pitchFamily="18" charset="0"/>
            </a:endParaRPr>
          </a:p>
        </p:txBody>
      </p:sp>
      <p:sp>
        <p:nvSpPr>
          <p:cNvPr id="10" name="Rectángulo 9"/>
          <p:cNvSpPr/>
          <p:nvPr/>
        </p:nvSpPr>
        <p:spPr>
          <a:xfrm>
            <a:off x="698441" y="5257734"/>
            <a:ext cx="750526" cy="52322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none">
            <a:spAutoFit/>
          </a:bodyPr>
          <a:lstStyle/>
          <a:p>
            <a:r>
              <a:rPr lang="en-US" sz="1400" dirty="0" err="1" smtClean="0">
                <a:latin typeface="Comic Sans MS" panose="030F0702030302020204" pitchFamily="66" charset="0"/>
                <a:cs typeface="Times New Roman" panose="02020603050405020304" pitchFamily="18" charset="0"/>
              </a:rPr>
              <a:t>Lámina</a:t>
            </a:r>
            <a:endParaRPr lang="en-US" sz="1400" dirty="0" smtClean="0">
              <a:latin typeface="Comic Sans MS" panose="030F0702030302020204" pitchFamily="66" charset="0"/>
              <a:cs typeface="Times New Roman" panose="02020603050405020304" pitchFamily="18" charset="0"/>
            </a:endParaRPr>
          </a:p>
          <a:p>
            <a:r>
              <a:rPr lang="en-US" sz="1400" dirty="0" err="1" smtClean="0">
                <a:latin typeface="Comic Sans MS" panose="030F0702030302020204" pitchFamily="66" charset="0"/>
                <a:cs typeface="Times New Roman" panose="02020603050405020304" pitchFamily="18" charset="0"/>
              </a:rPr>
              <a:t>propia</a:t>
            </a:r>
            <a:endParaRPr lang="en-US" sz="1400" dirty="0" smtClean="0">
              <a:latin typeface="Comic Sans MS" panose="030F0702030302020204" pitchFamily="66" charset="0"/>
              <a:cs typeface="Times New Roman" panose="02020603050405020304" pitchFamily="18" charset="0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1529916" y="995079"/>
            <a:ext cx="216024" cy="676976"/>
          </a:xfrm>
          <a:prstGeom prst="rect">
            <a:avLst/>
          </a:prstGeom>
          <a:solidFill>
            <a:srgbClr val="E4F5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1" name="Rectángulo 10"/>
          <p:cNvSpPr/>
          <p:nvPr/>
        </p:nvSpPr>
        <p:spPr>
          <a:xfrm>
            <a:off x="1530443" y="3135203"/>
            <a:ext cx="215497" cy="817474"/>
          </a:xfrm>
          <a:prstGeom prst="rect">
            <a:avLst/>
          </a:prstGeom>
          <a:solidFill>
            <a:srgbClr val="E4F5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2" name="Rectángulo 11"/>
          <p:cNvSpPr/>
          <p:nvPr/>
        </p:nvSpPr>
        <p:spPr>
          <a:xfrm>
            <a:off x="1529916" y="5077337"/>
            <a:ext cx="216024" cy="915033"/>
          </a:xfrm>
          <a:prstGeom prst="rect">
            <a:avLst/>
          </a:prstGeom>
          <a:solidFill>
            <a:srgbClr val="E4F5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3" name="Rectángulo 12"/>
          <p:cNvSpPr/>
          <p:nvPr/>
        </p:nvSpPr>
        <p:spPr>
          <a:xfrm>
            <a:off x="2610036" y="5765773"/>
            <a:ext cx="720080" cy="226597"/>
          </a:xfrm>
          <a:prstGeom prst="rect">
            <a:avLst/>
          </a:prstGeom>
          <a:solidFill>
            <a:srgbClr val="D9F0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4" name="Rectángulo 13"/>
          <p:cNvSpPr/>
          <p:nvPr/>
        </p:nvSpPr>
        <p:spPr>
          <a:xfrm>
            <a:off x="1682316" y="1147479"/>
            <a:ext cx="216024" cy="676976"/>
          </a:xfrm>
          <a:prstGeom prst="rect">
            <a:avLst/>
          </a:prstGeom>
          <a:solidFill>
            <a:srgbClr val="E4F5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5" name="Rectángulo 14"/>
          <p:cNvSpPr/>
          <p:nvPr/>
        </p:nvSpPr>
        <p:spPr>
          <a:xfrm>
            <a:off x="2577415" y="5661869"/>
            <a:ext cx="1051891" cy="30777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US" sz="1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cs typeface="Times New Roman" panose="02020603050405020304" pitchFamily="18" charset="0"/>
              </a:rPr>
              <a:t>Daño</a:t>
            </a:r>
            <a:r>
              <a:rPr lang="en-US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cs typeface="Times New Roman" panose="02020603050405020304" pitchFamily="18" charset="0"/>
              </a:rPr>
              <a:t> ADN</a:t>
            </a:r>
          </a:p>
        </p:txBody>
      </p:sp>
      <p:sp>
        <p:nvSpPr>
          <p:cNvPr id="16" name="Rectángulo 15"/>
          <p:cNvSpPr/>
          <p:nvPr/>
        </p:nvSpPr>
        <p:spPr>
          <a:xfrm>
            <a:off x="7438020" y="3952677"/>
            <a:ext cx="1650064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H2O2:</a:t>
            </a:r>
          </a:p>
          <a:p>
            <a:r>
              <a:rPr lang="en-US" sz="1200" dirty="0" err="1">
                <a:latin typeface="Comic Sans MS" panose="030F0702030302020204" pitchFamily="66" charset="0"/>
                <a:cs typeface="Times New Roman" panose="02020603050405020304" pitchFamily="18" charset="0"/>
              </a:rPr>
              <a:t>p</a:t>
            </a:r>
            <a:r>
              <a:rPr lang="en-US" sz="1200" dirty="0" err="1" smtClean="0">
                <a:latin typeface="Comic Sans MS" panose="030F0702030302020204" pitchFamily="66" charset="0"/>
                <a:cs typeface="Times New Roman" panose="02020603050405020304" pitchFamily="18" charset="0"/>
              </a:rPr>
              <a:t>ks</a:t>
            </a:r>
            <a:r>
              <a:rPr lang="en-US" sz="1200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+: </a:t>
            </a:r>
          </a:p>
          <a:p>
            <a:r>
              <a:rPr lang="en-US" sz="1200" dirty="0" err="1" smtClean="0">
                <a:latin typeface="Comic Sans MS" panose="030F0702030302020204" pitchFamily="66" charset="0"/>
                <a:cs typeface="Times New Roman" panose="02020603050405020304" pitchFamily="18" charset="0"/>
              </a:rPr>
              <a:t>Colibactin</a:t>
            </a:r>
            <a:r>
              <a:rPr lang="en-US" sz="1200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: </a:t>
            </a:r>
          </a:p>
          <a:p>
            <a:r>
              <a:rPr lang="en-US" sz="1200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BFT: </a:t>
            </a:r>
          </a:p>
          <a:p>
            <a:r>
              <a:rPr lang="en-US" sz="1200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Th17: </a:t>
            </a:r>
          </a:p>
          <a:p>
            <a:r>
              <a:rPr lang="en-US" sz="1200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IL17 :</a:t>
            </a:r>
          </a:p>
          <a:p>
            <a:r>
              <a:rPr lang="en-US" sz="1200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STAT3:</a:t>
            </a:r>
          </a:p>
          <a:p>
            <a:r>
              <a:rPr lang="en-US" sz="1200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BFT: </a:t>
            </a:r>
            <a:r>
              <a:rPr lang="en-US" sz="1200" dirty="0" err="1" smtClean="0">
                <a:latin typeface="Comic Sans MS" panose="030F0702030302020204" pitchFamily="66" charset="0"/>
                <a:cs typeface="Times New Roman" panose="02020603050405020304" pitchFamily="18" charset="0"/>
              </a:rPr>
              <a:t>toxina</a:t>
            </a:r>
            <a:r>
              <a:rPr lang="en-US" sz="1200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 </a:t>
            </a:r>
            <a:r>
              <a:rPr lang="en-US" sz="1200" i="1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Bacteroides </a:t>
            </a:r>
            <a:r>
              <a:rPr lang="en-US" sz="1200" i="1" dirty="0" err="1" smtClean="0">
                <a:latin typeface="Comic Sans MS" panose="030F0702030302020204" pitchFamily="66" charset="0"/>
                <a:cs typeface="Times New Roman" panose="02020603050405020304" pitchFamily="18" charset="0"/>
              </a:rPr>
              <a:t>fragilis</a:t>
            </a:r>
            <a:r>
              <a:rPr lang="en-US" sz="1200" i="1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18" name="Rectángulo 17"/>
          <p:cNvSpPr/>
          <p:nvPr/>
        </p:nvSpPr>
        <p:spPr>
          <a:xfrm>
            <a:off x="7299985" y="642367"/>
            <a:ext cx="1788099" cy="147732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s-VE" dirty="0" smtClean="0">
                <a:latin typeface="Comic Sans MS" panose="030F0702030302020204" pitchFamily="66" charset="0"/>
              </a:rPr>
              <a:t>Tres diferentes bacterias </a:t>
            </a:r>
          </a:p>
          <a:p>
            <a:pPr algn="ctr"/>
            <a:r>
              <a:rPr lang="es-VE" dirty="0" smtClean="0">
                <a:latin typeface="Comic Sans MS" panose="030F0702030302020204" pitchFamily="66" charset="0"/>
              </a:rPr>
              <a:t>y sus </a:t>
            </a:r>
            <a:r>
              <a:rPr lang="es-VE" dirty="0" err="1" smtClean="0">
                <a:latin typeface="Comic Sans MS" panose="030F0702030302020204" pitchFamily="66" charset="0"/>
              </a:rPr>
              <a:t>mec</a:t>
            </a:r>
            <a:r>
              <a:rPr lang="es-VE" dirty="0" smtClean="0">
                <a:latin typeface="Comic Sans MS" panose="030F0702030302020204" pitchFamily="66" charset="0"/>
              </a:rPr>
              <a:t>. de tumorigénesis</a:t>
            </a:r>
            <a:endParaRPr lang="es-VE" dirty="0">
              <a:latin typeface="Comic Sans MS" panose="030F0702030302020204" pitchFamily="66" charset="0"/>
            </a:endParaRPr>
          </a:p>
        </p:txBody>
      </p:sp>
      <p:sp>
        <p:nvSpPr>
          <p:cNvPr id="19" name="Rectángulo 18"/>
          <p:cNvSpPr/>
          <p:nvPr/>
        </p:nvSpPr>
        <p:spPr>
          <a:xfrm>
            <a:off x="-1006734" y="2796648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VE" sz="1200" dirty="0" smtClean="0">
                <a:latin typeface="Comic Sans MS" panose="030F0702030302020204" pitchFamily="66" charset="0"/>
              </a:rPr>
              <a:t>ETBF</a:t>
            </a:r>
            <a:r>
              <a:rPr lang="es-VE" sz="1200" dirty="0">
                <a:latin typeface="Comic Sans MS" panose="030F0702030302020204" pitchFamily="66" charset="0"/>
              </a:rPr>
              <a:t>, </a:t>
            </a:r>
            <a:r>
              <a:rPr lang="es-VE" sz="1200" dirty="0" err="1">
                <a:latin typeface="Comic Sans MS" panose="030F0702030302020204" pitchFamily="66" charset="0"/>
              </a:rPr>
              <a:t>enterotoxigenic</a:t>
            </a:r>
            <a:r>
              <a:rPr lang="es-VE" sz="1200" dirty="0">
                <a:latin typeface="Comic Sans MS" panose="030F0702030302020204" pitchFamily="66" charset="0"/>
              </a:rPr>
              <a:t> </a:t>
            </a:r>
            <a:r>
              <a:rPr lang="es-VE" sz="1200" i="1" dirty="0">
                <a:latin typeface="Comic Sans MS" panose="030F0702030302020204" pitchFamily="66" charset="0"/>
              </a:rPr>
              <a:t>Bacteroides </a:t>
            </a:r>
            <a:r>
              <a:rPr lang="es-VE" sz="1200" i="1" dirty="0" err="1">
                <a:latin typeface="Comic Sans MS" panose="030F0702030302020204" pitchFamily="66" charset="0"/>
              </a:rPr>
              <a:t>fragilis</a:t>
            </a:r>
            <a:r>
              <a:rPr lang="es-VE" sz="1200" dirty="0">
                <a:latin typeface="Comic Sans MS" panose="030F0702030302020204" pitchFamily="66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626398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7 CuadroTexto"/>
          <p:cNvSpPr txBox="1"/>
          <p:nvPr/>
        </p:nvSpPr>
        <p:spPr>
          <a:xfrm>
            <a:off x="6715319" y="6592535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prstClr val="white">
                  <a:lumMod val="6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6 CuadroTexto"/>
          <p:cNvSpPr txBox="1"/>
          <p:nvPr/>
        </p:nvSpPr>
        <p:spPr>
          <a:xfrm>
            <a:off x="136708" y="228507"/>
            <a:ext cx="660758" cy="369332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>
            <a:defPPr>
              <a:defRPr lang="es-V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VE" dirty="0" smtClean="0">
                <a:solidFill>
                  <a:prstClr val="white"/>
                </a:solidFill>
                <a:latin typeface="Comic Sans MS" pitchFamily="66" charset="0"/>
              </a:rPr>
              <a:t>II</a:t>
            </a:r>
            <a:r>
              <a:rPr lang="es-VE" sz="1600" dirty="0" smtClean="0">
                <a:solidFill>
                  <a:prstClr val="white"/>
                </a:solidFill>
                <a:latin typeface="Comic Sans MS" pitchFamily="66" charset="0"/>
              </a:rPr>
              <a:t>B1</a:t>
            </a:r>
            <a:endParaRPr lang="es-VE" sz="16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6" name="4 CuadroTexto"/>
          <p:cNvSpPr txBox="1"/>
          <p:nvPr/>
        </p:nvSpPr>
        <p:spPr>
          <a:xfrm>
            <a:off x="157758" y="631357"/>
            <a:ext cx="957858" cy="101566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VE" sz="1200" dirty="0" smtClean="0">
                <a:latin typeface="Comic Sans MS" pitchFamily="66" charset="0"/>
              </a:rPr>
              <a:t>Microbiota y </a:t>
            </a:r>
            <a:r>
              <a:rPr lang="es-VE" sz="1200" b="1" dirty="0" err="1" smtClean="0">
                <a:latin typeface="Comic Sans MS" pitchFamily="66" charset="0"/>
              </a:rPr>
              <a:t>Enf</a:t>
            </a:r>
            <a:r>
              <a:rPr lang="es-VE" sz="1200" b="1" dirty="0" smtClean="0">
                <a:latin typeface="Comic Sans MS" pitchFamily="66" charset="0"/>
              </a:rPr>
              <a:t>. Local GI</a:t>
            </a:r>
          </a:p>
          <a:p>
            <a:pPr algn="ctr"/>
            <a:r>
              <a:rPr lang="es-VE" sz="1200" b="1" dirty="0" smtClean="0">
                <a:latin typeface="Comic Sans MS" pitchFamily="66" charset="0"/>
              </a:rPr>
              <a:t>CRC</a:t>
            </a:r>
          </a:p>
          <a:p>
            <a:pPr algn="ctr"/>
            <a:r>
              <a:rPr lang="es-VE" sz="1200" b="1" dirty="0" smtClean="0">
                <a:latin typeface="Comic Sans MS" pitchFamily="66" charset="0"/>
              </a:rPr>
              <a:t> </a:t>
            </a:r>
          </a:p>
        </p:txBody>
      </p:sp>
      <p:sp>
        <p:nvSpPr>
          <p:cNvPr id="2" name="Rectángulo 1"/>
          <p:cNvSpPr/>
          <p:nvPr/>
        </p:nvSpPr>
        <p:spPr>
          <a:xfrm>
            <a:off x="1705020" y="1398131"/>
            <a:ext cx="5733960" cy="461664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VE" b="1" i="1" dirty="0" err="1" smtClean="0">
                <a:latin typeface="Comic Sans MS" panose="030F0702030302020204" pitchFamily="66" charset="0"/>
              </a:rPr>
              <a:t>Enterococcus</a:t>
            </a:r>
            <a:r>
              <a:rPr lang="es-VE" b="1" i="1" dirty="0" smtClean="0">
                <a:latin typeface="Comic Sans MS" panose="030F0702030302020204" pitchFamily="66" charset="0"/>
              </a:rPr>
              <a:t> </a:t>
            </a:r>
            <a:r>
              <a:rPr lang="es-VE" b="1" i="1" dirty="0" err="1">
                <a:latin typeface="Comic Sans MS" panose="030F0702030302020204" pitchFamily="66" charset="0"/>
              </a:rPr>
              <a:t>faecalis</a:t>
            </a:r>
            <a:r>
              <a:rPr lang="es-VE" b="1" dirty="0">
                <a:latin typeface="Comic Sans MS" panose="030F0702030302020204" pitchFamily="66" charset="0"/>
              </a:rPr>
              <a:t> </a:t>
            </a:r>
            <a:r>
              <a:rPr lang="es-VE" dirty="0" smtClean="0">
                <a:latin typeface="Comic Sans MS" panose="030F0702030302020204" pitchFamily="66" charset="0"/>
              </a:rPr>
              <a:t>produce</a:t>
            </a:r>
            <a:r>
              <a:rPr lang="es-VE" b="1" dirty="0" smtClean="0">
                <a:latin typeface="Comic Sans MS" panose="030F0702030302020204" pitchFamily="66" charset="0"/>
              </a:rPr>
              <a:t> </a:t>
            </a:r>
            <a:r>
              <a:rPr lang="es-VE" dirty="0" err="1" smtClean="0">
                <a:latin typeface="Comic Sans MS" panose="030F0702030302020204" pitchFamily="66" charset="0"/>
              </a:rPr>
              <a:t>superóxido</a:t>
            </a:r>
            <a:r>
              <a:rPr lang="es-VE" dirty="0" smtClean="0">
                <a:latin typeface="Comic Sans MS" panose="030F0702030302020204" pitchFamily="66" charset="0"/>
              </a:rPr>
              <a:t> extracelular (</a:t>
            </a:r>
            <a:r>
              <a:rPr lang="es-VE" dirty="0">
                <a:latin typeface="Comic Sans MS" panose="030F0702030302020204" pitchFamily="66" charset="0"/>
              </a:rPr>
              <a:t>O</a:t>
            </a:r>
            <a:r>
              <a:rPr lang="es-VE" baseline="-25000" dirty="0">
                <a:latin typeface="Comic Sans MS" panose="030F0702030302020204" pitchFamily="66" charset="0"/>
              </a:rPr>
              <a:t>2</a:t>
            </a:r>
            <a:r>
              <a:rPr lang="es-VE" dirty="0">
                <a:latin typeface="Comic Sans MS" panose="030F0702030302020204" pitchFamily="66" charset="0"/>
              </a:rPr>
              <a:t>-) </a:t>
            </a:r>
            <a:r>
              <a:rPr lang="es-VE" dirty="0" smtClean="0">
                <a:latin typeface="Comic Sans MS" panose="030F0702030302020204" pitchFamily="66" charset="0"/>
              </a:rPr>
              <a:t>cerca de la superficie </a:t>
            </a:r>
            <a:r>
              <a:rPr lang="es-VE" dirty="0" err="1" smtClean="0">
                <a:latin typeface="Comic Sans MS" panose="030F0702030302020204" pitchFamily="66" charset="0"/>
              </a:rPr>
              <a:t>oxigenenada</a:t>
            </a:r>
            <a:r>
              <a:rPr lang="es-VE" dirty="0" smtClean="0">
                <a:latin typeface="Comic Sans MS" panose="030F0702030302020204" pitchFamily="66" charset="0"/>
              </a:rPr>
              <a:t> de </a:t>
            </a:r>
            <a:r>
              <a:rPr lang="es-VE" dirty="0" err="1" smtClean="0">
                <a:latin typeface="Comic Sans MS" panose="030F0702030302020204" pitchFamily="66" charset="0"/>
              </a:rPr>
              <a:t>colonocitos</a:t>
            </a:r>
            <a:r>
              <a:rPr lang="es-VE" dirty="0" smtClean="0">
                <a:latin typeface="Comic Sans MS" panose="030F0702030302020204" pitchFamily="66" charset="0"/>
              </a:rPr>
              <a:t>. En este microambiente ácido, la producción de O</a:t>
            </a:r>
            <a:r>
              <a:rPr lang="es-VE" baseline="-25000" dirty="0" smtClean="0">
                <a:latin typeface="Comic Sans MS" panose="030F0702030302020204" pitchFamily="66" charset="0"/>
              </a:rPr>
              <a:t>2</a:t>
            </a:r>
            <a:r>
              <a:rPr lang="es-VE" dirty="0">
                <a:latin typeface="Comic Sans MS" panose="030F0702030302020204" pitchFamily="66" charset="0"/>
              </a:rPr>
              <a:t>– </a:t>
            </a:r>
            <a:r>
              <a:rPr lang="es-VE" dirty="0" smtClean="0">
                <a:latin typeface="Comic Sans MS" panose="030F0702030302020204" pitchFamily="66" charset="0"/>
              </a:rPr>
              <a:t>genera espontáneamente H</a:t>
            </a:r>
            <a:r>
              <a:rPr lang="es-VE" baseline="-25000" dirty="0" smtClean="0">
                <a:latin typeface="Comic Sans MS" panose="030F0702030302020204" pitchFamily="66" charset="0"/>
              </a:rPr>
              <a:t>2</a:t>
            </a:r>
            <a:r>
              <a:rPr lang="es-VE" dirty="0" smtClean="0">
                <a:latin typeface="Comic Sans MS" panose="030F0702030302020204" pitchFamily="66" charset="0"/>
              </a:rPr>
              <a:t>O</a:t>
            </a:r>
            <a:r>
              <a:rPr lang="es-VE" baseline="-25000" dirty="0" smtClean="0">
                <a:latin typeface="Comic Sans MS" panose="030F0702030302020204" pitchFamily="66" charset="0"/>
              </a:rPr>
              <a:t>2</a:t>
            </a:r>
            <a:r>
              <a:rPr lang="es-VE" dirty="0" smtClean="0">
                <a:latin typeface="Comic Sans MS" panose="030F0702030302020204" pitchFamily="66" charset="0"/>
              </a:rPr>
              <a:t> que difunde dentro del epitelio y forma radicales hidroxilo en sitios de ADN, llevando a </a:t>
            </a:r>
            <a:r>
              <a:rPr lang="es-VE" dirty="0" err="1" smtClean="0">
                <a:latin typeface="Comic Sans MS" panose="030F0702030302020204" pitchFamily="66" charset="0"/>
              </a:rPr>
              <a:t>crosslinks</a:t>
            </a:r>
            <a:r>
              <a:rPr lang="es-VE" dirty="0" smtClean="0">
                <a:latin typeface="Comic Sans MS" panose="030F0702030302020204" pitchFamily="66" charset="0"/>
              </a:rPr>
              <a:t> ADN- proteína, DNA se rompe, base modificaciones.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s-VE" sz="800" dirty="0" smtClean="0">
              <a:latin typeface="Comic Sans MS" panose="030F0702030302020204" pitchFamily="66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s-VE" sz="800" dirty="0" smtClean="0">
              <a:latin typeface="Comic Sans MS" panose="030F0702030302020204" pitchFamily="66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VE" b="1" i="1" dirty="0" smtClean="0">
                <a:latin typeface="Comic Sans MS" panose="030F0702030302020204" pitchFamily="66" charset="0"/>
              </a:rPr>
              <a:t>Escherichia </a:t>
            </a:r>
            <a:r>
              <a:rPr lang="es-VE" b="1" i="1" dirty="0">
                <a:latin typeface="Comic Sans MS" panose="030F0702030302020204" pitchFamily="66" charset="0"/>
              </a:rPr>
              <a:t>coli</a:t>
            </a:r>
            <a:r>
              <a:rPr lang="es-VE" b="1" dirty="0">
                <a:latin typeface="Comic Sans MS" panose="030F0702030302020204" pitchFamily="66" charset="0"/>
              </a:rPr>
              <a:t> </a:t>
            </a:r>
            <a:r>
              <a:rPr lang="es-VE" dirty="0" smtClean="0">
                <a:latin typeface="Comic Sans MS" panose="030F0702030302020204" pitchFamily="66" charset="0"/>
              </a:rPr>
              <a:t>del</a:t>
            </a:r>
            <a:r>
              <a:rPr lang="es-VE" b="1" dirty="0" smtClean="0">
                <a:latin typeface="Comic Sans MS" panose="030F0702030302020204" pitchFamily="66" charset="0"/>
              </a:rPr>
              <a:t> </a:t>
            </a:r>
            <a:r>
              <a:rPr lang="es-VE" dirty="0" smtClean="0">
                <a:latin typeface="Comic Sans MS" panose="030F0702030302020204" pitchFamily="66" charset="0"/>
              </a:rPr>
              <a:t>grupo filogenético </a:t>
            </a:r>
            <a:r>
              <a:rPr lang="es-VE" b="1" dirty="0" smtClean="0">
                <a:latin typeface="Comic Sans MS" panose="030F0702030302020204" pitchFamily="66" charset="0"/>
              </a:rPr>
              <a:t>B2</a:t>
            </a:r>
            <a:r>
              <a:rPr lang="es-VE" dirty="0" smtClean="0">
                <a:latin typeface="Comic Sans MS" panose="030F0702030302020204" pitchFamily="66" charset="0"/>
              </a:rPr>
              <a:t> lleva una isla genómica conservada llamada </a:t>
            </a:r>
            <a:r>
              <a:rPr lang="es-VE" b="1" dirty="0" smtClean="0">
                <a:latin typeface="Comic Sans MS" panose="030F0702030302020204" pitchFamily="66" charset="0"/>
              </a:rPr>
              <a:t>“</a:t>
            </a:r>
            <a:r>
              <a:rPr lang="es-VE" b="1" dirty="0" err="1" smtClean="0">
                <a:latin typeface="Comic Sans MS" panose="030F0702030302020204" pitchFamily="66" charset="0"/>
              </a:rPr>
              <a:t>pks</a:t>
            </a:r>
            <a:r>
              <a:rPr lang="es-VE" b="1" dirty="0">
                <a:latin typeface="Comic Sans MS" panose="030F0702030302020204" pitchFamily="66" charset="0"/>
              </a:rPr>
              <a:t>,” </a:t>
            </a:r>
            <a:r>
              <a:rPr lang="es-VE" dirty="0" smtClean="0">
                <a:latin typeface="Comic Sans MS" panose="030F0702030302020204" pitchFamily="66" charset="0"/>
              </a:rPr>
              <a:t>la que permite la producción de una </a:t>
            </a:r>
            <a:r>
              <a:rPr lang="es-VE" b="1" dirty="0" err="1" smtClean="0">
                <a:latin typeface="Comic Sans MS" panose="030F0702030302020204" pitchFamily="66" charset="0"/>
              </a:rPr>
              <a:t>genotoxina</a:t>
            </a:r>
            <a:r>
              <a:rPr lang="es-VE" dirty="0" smtClean="0">
                <a:latin typeface="Comic Sans MS" panose="030F0702030302020204" pitchFamily="66" charset="0"/>
              </a:rPr>
              <a:t> llamada</a:t>
            </a:r>
            <a:r>
              <a:rPr lang="es-VE" b="1" dirty="0" smtClean="0">
                <a:latin typeface="Comic Sans MS" panose="030F0702030302020204" pitchFamily="66" charset="0"/>
              </a:rPr>
              <a:t> </a:t>
            </a:r>
            <a:r>
              <a:rPr lang="es-VE" b="1" dirty="0" err="1" smtClean="0">
                <a:latin typeface="Comic Sans MS" panose="030F0702030302020204" pitchFamily="66" charset="0"/>
              </a:rPr>
              <a:t>colibactin</a:t>
            </a:r>
            <a:r>
              <a:rPr lang="es-VE" dirty="0" smtClean="0">
                <a:latin typeface="Comic Sans MS" panose="030F0702030302020204" pitchFamily="66" charset="0"/>
              </a:rPr>
              <a:t>. Esta puede inducir rupturas de la doble hélice de ADN llevando a aberraciones </a:t>
            </a:r>
            <a:r>
              <a:rPr lang="es-VE" dirty="0" err="1" smtClean="0">
                <a:latin typeface="Comic Sans MS" panose="030F0702030302020204" pitchFamily="66" charset="0"/>
              </a:rPr>
              <a:t>cromosomales</a:t>
            </a:r>
            <a:r>
              <a:rPr lang="es-VE" dirty="0" smtClean="0">
                <a:latin typeface="Comic Sans MS" panose="030F0702030302020204" pitchFamily="66" charset="0"/>
              </a:rPr>
              <a:t> y aumento de frecuencia de </a:t>
            </a:r>
            <a:r>
              <a:rPr lang="es-VE" b="1" dirty="0" smtClean="0">
                <a:latin typeface="Comic Sans MS" panose="030F0702030302020204" pitchFamily="66" charset="0"/>
              </a:rPr>
              <a:t>mutaciones genéticas</a:t>
            </a:r>
            <a:r>
              <a:rPr lang="es-VE" dirty="0" smtClean="0">
                <a:latin typeface="Comic Sans MS" panose="030F0702030302020204" pitchFamily="66" charset="0"/>
              </a:rPr>
              <a:t>. 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s-VE" sz="800" dirty="0" smtClean="0">
              <a:latin typeface="Comic Sans MS" panose="030F0702030302020204" pitchFamily="66" charset="0"/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1403647" y="6161648"/>
            <a:ext cx="6336704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VE" sz="1100" dirty="0" smtClean="0"/>
              <a:t>OI</a:t>
            </a:r>
            <a:r>
              <a:rPr lang="es-VE" sz="1100" dirty="0"/>
              <a:t>. Coleman, </a:t>
            </a:r>
            <a:r>
              <a:rPr lang="es-VE" sz="1100" dirty="0" smtClean="0"/>
              <a:t>Ti. </a:t>
            </a:r>
            <a:r>
              <a:rPr lang="es-VE" sz="1100" dirty="0" err="1"/>
              <a:t>Nunes</a:t>
            </a:r>
            <a:r>
              <a:rPr lang="es-VE" sz="1100" dirty="0"/>
              <a:t> </a:t>
            </a:r>
            <a:r>
              <a:rPr lang="es-VE" sz="1100" dirty="0" smtClean="0"/>
              <a:t>. </a:t>
            </a:r>
            <a:r>
              <a:rPr lang="en-US" sz="1100" i="1" dirty="0"/>
              <a:t>Diet, the Gut </a:t>
            </a:r>
            <a:r>
              <a:rPr lang="en-US" sz="1100" i="1" dirty="0" err="1"/>
              <a:t>Microbiome</a:t>
            </a:r>
            <a:r>
              <a:rPr lang="en-US" sz="1100" i="1" dirty="0"/>
              <a:t>, and Colorectal Cancer: Are They </a:t>
            </a:r>
            <a:r>
              <a:rPr lang="en-US" sz="1100" i="1" dirty="0" smtClean="0"/>
              <a:t>Linked? Updates </a:t>
            </a:r>
            <a:r>
              <a:rPr lang="en-US" sz="1100" i="1" dirty="0"/>
              <a:t>on Microbial Associations and Therapeutic </a:t>
            </a:r>
            <a:r>
              <a:rPr lang="en-US" sz="1100" i="1" dirty="0" smtClean="0"/>
              <a:t>Implications</a:t>
            </a:r>
            <a:r>
              <a:rPr lang="es-VE" sz="1100" i="1" dirty="0" smtClean="0"/>
              <a:t>  </a:t>
            </a:r>
            <a:r>
              <a:rPr lang="es-VE" sz="1100" dirty="0" err="1" smtClean="0"/>
              <a:t>October</a:t>
            </a:r>
            <a:r>
              <a:rPr lang="es-VE" sz="1100" dirty="0" smtClean="0"/>
              <a:t> </a:t>
            </a:r>
            <a:r>
              <a:rPr lang="es-VE" sz="1100" dirty="0"/>
              <a:t>11, </a:t>
            </a:r>
            <a:r>
              <a:rPr lang="es-VE" sz="1100" dirty="0" smtClean="0"/>
              <a:t>2018</a:t>
            </a:r>
            <a:endParaRPr lang="es-VE" sz="1100" dirty="0"/>
          </a:p>
        </p:txBody>
      </p:sp>
      <p:sp>
        <p:nvSpPr>
          <p:cNvPr id="3" name="Rectángulo 2"/>
          <p:cNvSpPr/>
          <p:nvPr/>
        </p:nvSpPr>
        <p:spPr>
          <a:xfrm>
            <a:off x="2354103" y="444829"/>
            <a:ext cx="4435793" cy="70788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s-VE" sz="2000" dirty="0" smtClean="0">
                <a:latin typeface="Comic Sans MS" panose="030F0702030302020204" pitchFamily="66" charset="0"/>
              </a:rPr>
              <a:t>Tres diferentes microorganismos y sus mecanismos </a:t>
            </a:r>
            <a:r>
              <a:rPr lang="es-VE" sz="2000" dirty="0" err="1" smtClean="0">
                <a:latin typeface="Comic Sans MS" panose="030F0702030302020204" pitchFamily="66" charset="0"/>
              </a:rPr>
              <a:t>protumorigénesis</a:t>
            </a:r>
            <a:endParaRPr lang="es-VE" sz="20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01327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7 CuadroTexto"/>
          <p:cNvSpPr txBox="1"/>
          <p:nvPr/>
        </p:nvSpPr>
        <p:spPr>
          <a:xfrm>
            <a:off x="6715319" y="6592535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prstClr val="white">
                  <a:lumMod val="6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6 CuadroTexto"/>
          <p:cNvSpPr txBox="1"/>
          <p:nvPr/>
        </p:nvSpPr>
        <p:spPr>
          <a:xfrm>
            <a:off x="136708" y="228507"/>
            <a:ext cx="660758" cy="369332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>
            <a:defPPr>
              <a:defRPr lang="es-V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VE" dirty="0" smtClean="0">
                <a:solidFill>
                  <a:prstClr val="white"/>
                </a:solidFill>
                <a:latin typeface="Comic Sans MS" pitchFamily="66" charset="0"/>
              </a:rPr>
              <a:t>II</a:t>
            </a:r>
            <a:r>
              <a:rPr lang="es-VE" sz="1600" dirty="0" smtClean="0">
                <a:solidFill>
                  <a:prstClr val="white"/>
                </a:solidFill>
                <a:latin typeface="Comic Sans MS" pitchFamily="66" charset="0"/>
              </a:rPr>
              <a:t>B1</a:t>
            </a:r>
            <a:endParaRPr lang="es-VE" sz="16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6" name="4 CuadroTexto"/>
          <p:cNvSpPr txBox="1"/>
          <p:nvPr/>
        </p:nvSpPr>
        <p:spPr>
          <a:xfrm>
            <a:off x="157758" y="631357"/>
            <a:ext cx="957858" cy="101566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VE" sz="1200" dirty="0" smtClean="0">
                <a:latin typeface="Comic Sans MS" pitchFamily="66" charset="0"/>
              </a:rPr>
              <a:t>Microbiota y </a:t>
            </a:r>
            <a:r>
              <a:rPr lang="es-VE" sz="1200" b="1" dirty="0" err="1" smtClean="0">
                <a:latin typeface="Comic Sans MS" pitchFamily="66" charset="0"/>
              </a:rPr>
              <a:t>Enf</a:t>
            </a:r>
            <a:r>
              <a:rPr lang="es-VE" sz="1200" b="1" dirty="0" smtClean="0">
                <a:latin typeface="Comic Sans MS" pitchFamily="66" charset="0"/>
              </a:rPr>
              <a:t>. Local GI</a:t>
            </a:r>
          </a:p>
          <a:p>
            <a:pPr algn="ctr"/>
            <a:r>
              <a:rPr lang="es-VE" sz="1200" b="1" dirty="0" smtClean="0">
                <a:latin typeface="Comic Sans MS" pitchFamily="66" charset="0"/>
              </a:rPr>
              <a:t>CRC</a:t>
            </a:r>
          </a:p>
          <a:p>
            <a:pPr algn="ctr"/>
            <a:r>
              <a:rPr lang="es-VE" sz="1200" b="1" dirty="0" smtClean="0">
                <a:latin typeface="Comic Sans MS" pitchFamily="66" charset="0"/>
              </a:rPr>
              <a:t> </a:t>
            </a:r>
          </a:p>
        </p:txBody>
      </p:sp>
      <p:sp>
        <p:nvSpPr>
          <p:cNvPr id="2" name="Rectángulo 1"/>
          <p:cNvSpPr/>
          <p:nvPr/>
        </p:nvSpPr>
        <p:spPr>
          <a:xfrm>
            <a:off x="1907702" y="1562406"/>
            <a:ext cx="5328593" cy="433965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s-VE" sz="800" dirty="0" smtClean="0">
              <a:latin typeface="Comic Sans MS" panose="030F0702030302020204" pitchFamily="66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VE" b="1" i="1" dirty="0" smtClean="0">
                <a:latin typeface="Comic Sans MS" panose="030F0702030302020204" pitchFamily="66" charset="0"/>
              </a:rPr>
              <a:t>Bacteroides </a:t>
            </a:r>
            <a:r>
              <a:rPr lang="es-VE" b="1" i="1" dirty="0" err="1" smtClean="0">
                <a:latin typeface="Comic Sans MS" panose="030F0702030302020204" pitchFamily="66" charset="0"/>
              </a:rPr>
              <a:t>fragilis</a:t>
            </a:r>
            <a:r>
              <a:rPr lang="es-VE" b="1" i="1" dirty="0" smtClean="0">
                <a:latin typeface="Comic Sans MS" panose="030F0702030302020204" pitchFamily="66" charset="0"/>
              </a:rPr>
              <a:t> </a:t>
            </a:r>
            <a:r>
              <a:rPr lang="es-VE" b="1" dirty="0" err="1" smtClean="0">
                <a:latin typeface="Comic Sans MS" panose="030F0702030302020204" pitchFamily="66" charset="0"/>
              </a:rPr>
              <a:t>enterotoxigénico</a:t>
            </a:r>
            <a:r>
              <a:rPr lang="es-VE" b="1" dirty="0" smtClean="0">
                <a:latin typeface="Comic Sans MS" panose="030F0702030302020204" pitchFamily="66" charset="0"/>
              </a:rPr>
              <a:t> (ETBF)</a:t>
            </a:r>
            <a:r>
              <a:rPr lang="es-VE" dirty="0" smtClean="0">
                <a:latin typeface="Comic Sans MS" panose="030F0702030302020204" pitchFamily="66" charset="0"/>
              </a:rPr>
              <a:t> es un subtipo caracterizado por la secreción de una </a:t>
            </a:r>
            <a:r>
              <a:rPr lang="es-VE" dirty="0" err="1" smtClean="0">
                <a:latin typeface="Comic Sans MS" panose="030F0702030302020204" pitchFamily="66" charset="0"/>
              </a:rPr>
              <a:t>enterotoxina</a:t>
            </a:r>
            <a:r>
              <a:rPr lang="es-VE" dirty="0" smtClean="0">
                <a:latin typeface="Comic Sans MS" panose="030F0702030302020204" pitchFamily="66" charset="0"/>
              </a:rPr>
              <a:t> </a:t>
            </a:r>
            <a:r>
              <a:rPr lang="es-VE" dirty="0" err="1" smtClean="0">
                <a:latin typeface="Comic Sans MS" panose="030F0702030302020204" pitchFamily="66" charset="0"/>
              </a:rPr>
              <a:t>metaloproteasa</a:t>
            </a:r>
            <a:r>
              <a:rPr lang="es-VE" dirty="0" smtClean="0">
                <a:latin typeface="Comic Sans MS" panose="030F0702030302020204" pitchFamily="66" charset="0"/>
              </a:rPr>
              <a:t> conocida como  </a:t>
            </a:r>
            <a:r>
              <a:rPr lang="es-VE" b="1" dirty="0">
                <a:latin typeface="Comic Sans MS" panose="030F0702030302020204" pitchFamily="66" charset="0"/>
              </a:rPr>
              <a:t>BFT</a:t>
            </a:r>
            <a:r>
              <a:rPr lang="es-VE" dirty="0">
                <a:latin typeface="Comic Sans MS" panose="030F0702030302020204" pitchFamily="66" charset="0"/>
              </a:rPr>
              <a:t>. </a:t>
            </a:r>
            <a:endParaRPr lang="es-VE" dirty="0" smtClean="0">
              <a:latin typeface="Comic Sans MS" panose="030F0702030302020204" pitchFamily="66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VE" sz="800" dirty="0" smtClean="0">
              <a:latin typeface="Comic Sans MS" panose="030F0702030302020204" pitchFamily="66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VE" b="1" dirty="0" smtClean="0">
                <a:latin typeface="Comic Sans MS" panose="030F0702030302020204" pitchFamily="66" charset="0"/>
              </a:rPr>
              <a:t>BFT </a:t>
            </a:r>
            <a:r>
              <a:rPr lang="es-VE" dirty="0" smtClean="0">
                <a:latin typeface="Comic Sans MS" panose="030F0702030302020204" pitchFamily="66" charset="0"/>
              </a:rPr>
              <a:t>es directamente </a:t>
            </a:r>
            <a:r>
              <a:rPr lang="es-VE" b="1" dirty="0" err="1" smtClean="0">
                <a:latin typeface="Comic Sans MS" panose="030F0702030302020204" pitchFamily="66" charset="0"/>
              </a:rPr>
              <a:t>genotóxica</a:t>
            </a:r>
            <a:r>
              <a:rPr lang="es-VE" dirty="0" smtClean="0">
                <a:latin typeface="Comic Sans MS" panose="030F0702030302020204" pitchFamily="66" charset="0"/>
              </a:rPr>
              <a:t> a </a:t>
            </a:r>
            <a:r>
              <a:rPr lang="es-VE" dirty="0" err="1" smtClean="0">
                <a:latin typeface="Comic Sans MS" panose="030F0702030302020204" pitchFamily="66" charset="0"/>
              </a:rPr>
              <a:t>colonocitos</a:t>
            </a:r>
            <a:r>
              <a:rPr lang="es-VE" dirty="0" smtClean="0">
                <a:latin typeface="Comic Sans MS" panose="030F0702030302020204" pitchFamily="66" charset="0"/>
              </a:rPr>
              <a:t> y también estimula </a:t>
            </a:r>
            <a:r>
              <a:rPr lang="es-VE" b="1" dirty="0" smtClean="0">
                <a:latin typeface="Comic Sans MS" panose="030F0702030302020204" pitchFamily="66" charset="0"/>
              </a:rPr>
              <a:t>clivaje de E-</a:t>
            </a:r>
            <a:r>
              <a:rPr lang="es-VE" b="1" dirty="0" err="1" smtClean="0">
                <a:latin typeface="Comic Sans MS" panose="030F0702030302020204" pitchFamily="66" charset="0"/>
              </a:rPr>
              <a:t>cadherin</a:t>
            </a:r>
            <a:r>
              <a:rPr lang="es-VE" b="1" dirty="0" smtClean="0">
                <a:latin typeface="Comic Sans MS" panose="030F0702030302020204" pitchFamily="66" charset="0"/>
              </a:rPr>
              <a:t> </a:t>
            </a:r>
            <a:r>
              <a:rPr lang="es-VE" dirty="0" smtClean="0">
                <a:latin typeface="Comic Sans MS" panose="030F0702030302020204" pitchFamily="66" charset="0"/>
              </a:rPr>
              <a:t>causando proliferación celular y ruptura de la barrera intestinal.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VE" sz="800" dirty="0" smtClean="0">
              <a:latin typeface="Comic Sans MS" panose="030F0702030302020204" pitchFamily="66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VE" b="1" dirty="0" smtClean="0">
                <a:latin typeface="Comic Sans MS" panose="030F0702030302020204" pitchFamily="66" charset="0"/>
              </a:rPr>
              <a:t>BFT</a:t>
            </a:r>
            <a:r>
              <a:rPr lang="es-VE" dirty="0" smtClean="0">
                <a:latin typeface="Comic Sans MS" panose="030F0702030302020204" pitchFamily="66" charset="0"/>
              </a:rPr>
              <a:t> puede también inducir una </a:t>
            </a:r>
            <a:r>
              <a:rPr lang="es-VE" b="1" dirty="0" smtClean="0">
                <a:latin typeface="Comic Sans MS" panose="030F0702030302020204" pitchFamily="66" charset="0"/>
              </a:rPr>
              <a:t>respuesta inflamatoria tipo Th17 </a:t>
            </a:r>
            <a:r>
              <a:rPr lang="es-VE" dirty="0" smtClean="0">
                <a:latin typeface="Comic Sans MS" panose="030F0702030302020204" pitchFamily="66" charset="0"/>
              </a:rPr>
              <a:t>con aumento expresión de IL-17 y aumento regulación de STAT3 e </a:t>
            </a:r>
            <a:r>
              <a:rPr lang="es-VE" dirty="0">
                <a:latin typeface="Comic Sans MS" panose="030F0702030302020204" pitchFamily="66" charset="0"/>
              </a:rPr>
              <a:t>IL-6, </a:t>
            </a:r>
            <a:r>
              <a:rPr lang="es-VE" dirty="0" smtClean="0">
                <a:latin typeface="Comic Sans MS" panose="030F0702030302020204" pitchFamily="66" charset="0"/>
              </a:rPr>
              <a:t>las cuales tiene propiedades pro-proliferativas y </a:t>
            </a:r>
            <a:r>
              <a:rPr lang="es-VE" dirty="0" err="1" smtClean="0">
                <a:latin typeface="Comic Sans MS" panose="030F0702030302020204" pitchFamily="66" charset="0"/>
              </a:rPr>
              <a:t>antiapoptóticas</a:t>
            </a:r>
            <a:r>
              <a:rPr lang="es-VE" dirty="0" smtClean="0">
                <a:latin typeface="Comic Sans MS" panose="030F0702030302020204" pitchFamily="66" charset="0"/>
              </a:rPr>
              <a:t>. </a:t>
            </a:r>
            <a:endParaRPr lang="es-VE" sz="800" dirty="0">
              <a:latin typeface="Comic Sans MS" panose="030F0702030302020204" pitchFamily="66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VE" sz="800" dirty="0" smtClean="0">
              <a:latin typeface="Comic Sans MS" panose="030F0702030302020204" pitchFamily="66" charset="0"/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1259632" y="6399500"/>
            <a:ext cx="6336704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VE" sz="1100" dirty="0" smtClean="0"/>
              <a:t>OI</a:t>
            </a:r>
            <a:r>
              <a:rPr lang="es-VE" sz="1100" dirty="0"/>
              <a:t>. Coleman, </a:t>
            </a:r>
            <a:r>
              <a:rPr lang="es-VE" sz="1100" dirty="0" smtClean="0"/>
              <a:t>Ti. </a:t>
            </a:r>
            <a:r>
              <a:rPr lang="es-VE" sz="1100" dirty="0" err="1"/>
              <a:t>Nunes</a:t>
            </a:r>
            <a:r>
              <a:rPr lang="es-VE" sz="1100" dirty="0"/>
              <a:t> </a:t>
            </a:r>
            <a:r>
              <a:rPr lang="es-VE" sz="1100" dirty="0" smtClean="0"/>
              <a:t>. </a:t>
            </a:r>
            <a:r>
              <a:rPr lang="en-US" sz="1100" i="1" dirty="0"/>
              <a:t>Diet, the Gut </a:t>
            </a:r>
            <a:r>
              <a:rPr lang="en-US" sz="1100" i="1" dirty="0" err="1"/>
              <a:t>Microbiome</a:t>
            </a:r>
            <a:r>
              <a:rPr lang="en-US" sz="1100" i="1" dirty="0"/>
              <a:t>, and Colorectal Cancer: Are They </a:t>
            </a:r>
            <a:r>
              <a:rPr lang="en-US" sz="1100" i="1" dirty="0" smtClean="0"/>
              <a:t>Linked? Updates </a:t>
            </a:r>
            <a:r>
              <a:rPr lang="en-US" sz="1100" i="1" dirty="0"/>
              <a:t>on Microbial Associations and Therapeutic </a:t>
            </a:r>
            <a:r>
              <a:rPr lang="en-US" sz="1100" i="1" dirty="0" smtClean="0"/>
              <a:t>Implications</a:t>
            </a:r>
            <a:r>
              <a:rPr lang="es-VE" sz="1100" i="1" dirty="0" smtClean="0"/>
              <a:t>  </a:t>
            </a:r>
            <a:r>
              <a:rPr lang="es-VE" sz="1100" dirty="0" err="1" smtClean="0"/>
              <a:t>October</a:t>
            </a:r>
            <a:r>
              <a:rPr lang="es-VE" sz="1100" dirty="0" smtClean="0"/>
              <a:t> </a:t>
            </a:r>
            <a:r>
              <a:rPr lang="es-VE" sz="1100" dirty="0"/>
              <a:t>11, </a:t>
            </a:r>
            <a:r>
              <a:rPr lang="es-VE" sz="1100" dirty="0" smtClean="0"/>
              <a:t>2018</a:t>
            </a:r>
            <a:endParaRPr lang="es-VE" sz="1100" dirty="0"/>
          </a:p>
        </p:txBody>
      </p:sp>
      <p:sp>
        <p:nvSpPr>
          <p:cNvPr id="3" name="Rectángulo 2"/>
          <p:cNvSpPr/>
          <p:nvPr/>
        </p:nvSpPr>
        <p:spPr>
          <a:xfrm>
            <a:off x="2400933" y="661485"/>
            <a:ext cx="4342133" cy="70788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s-VE" sz="2000" dirty="0" smtClean="0">
                <a:latin typeface="Comic Sans MS" panose="030F0702030302020204" pitchFamily="66" charset="0"/>
              </a:rPr>
              <a:t>Tres diferentes microorganismos y sus mecanismos </a:t>
            </a:r>
            <a:r>
              <a:rPr lang="es-VE" sz="2000" dirty="0" err="1" smtClean="0">
                <a:latin typeface="Comic Sans MS" panose="030F0702030302020204" pitchFamily="66" charset="0"/>
              </a:rPr>
              <a:t>protumorigénesis</a:t>
            </a:r>
            <a:endParaRPr lang="es-VE" sz="20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01586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7 CuadroTexto"/>
          <p:cNvSpPr txBox="1"/>
          <p:nvPr/>
        </p:nvSpPr>
        <p:spPr>
          <a:xfrm>
            <a:off x="6978022" y="6627168"/>
            <a:ext cx="216597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900" dirty="0" smtClean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900" dirty="0">
              <a:solidFill>
                <a:prstClr val="white">
                  <a:lumMod val="6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6 CuadroTexto"/>
          <p:cNvSpPr txBox="1"/>
          <p:nvPr/>
        </p:nvSpPr>
        <p:spPr>
          <a:xfrm>
            <a:off x="136708" y="228507"/>
            <a:ext cx="660758" cy="369332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>
            <a:defPPr>
              <a:defRPr lang="es-V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VE" dirty="0" smtClean="0">
                <a:solidFill>
                  <a:prstClr val="white"/>
                </a:solidFill>
                <a:latin typeface="Comic Sans MS" pitchFamily="66" charset="0"/>
              </a:rPr>
              <a:t>II</a:t>
            </a:r>
            <a:r>
              <a:rPr lang="es-VE" sz="1600" dirty="0" smtClean="0">
                <a:solidFill>
                  <a:prstClr val="white"/>
                </a:solidFill>
                <a:latin typeface="Comic Sans MS" pitchFamily="66" charset="0"/>
              </a:rPr>
              <a:t>B1</a:t>
            </a:r>
            <a:endParaRPr lang="es-VE" sz="16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6" name="4 CuadroTexto"/>
          <p:cNvSpPr txBox="1"/>
          <p:nvPr/>
        </p:nvSpPr>
        <p:spPr>
          <a:xfrm>
            <a:off x="157758" y="631357"/>
            <a:ext cx="957858" cy="83099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VE" sz="1200" dirty="0" smtClean="0">
                <a:latin typeface="Comic Sans MS" pitchFamily="66" charset="0"/>
              </a:rPr>
              <a:t>Microbiota y </a:t>
            </a:r>
            <a:r>
              <a:rPr lang="es-VE" sz="1200" b="1" dirty="0" err="1" smtClean="0">
                <a:latin typeface="Comic Sans MS" pitchFamily="66" charset="0"/>
              </a:rPr>
              <a:t>Enf</a:t>
            </a:r>
            <a:r>
              <a:rPr lang="es-VE" sz="1200" b="1" dirty="0" smtClean="0">
                <a:latin typeface="Comic Sans MS" pitchFamily="66" charset="0"/>
              </a:rPr>
              <a:t>. Local GI</a:t>
            </a:r>
          </a:p>
          <a:p>
            <a:pPr algn="ctr"/>
            <a:r>
              <a:rPr lang="es-VE" sz="1200" b="1" dirty="0" smtClean="0">
                <a:latin typeface="Comic Sans MS" pitchFamily="66" charset="0"/>
              </a:rPr>
              <a:t>CRC </a:t>
            </a: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228507"/>
            <a:ext cx="6562011" cy="6093296"/>
          </a:xfrm>
          <a:prstGeom prst="rect">
            <a:avLst/>
          </a:prstGeom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7" name="Rectángulo 6"/>
          <p:cNvSpPr/>
          <p:nvPr/>
        </p:nvSpPr>
        <p:spPr>
          <a:xfrm>
            <a:off x="1660317" y="6392480"/>
            <a:ext cx="633670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VE" sz="1000" dirty="0" smtClean="0"/>
              <a:t>OI</a:t>
            </a:r>
            <a:r>
              <a:rPr lang="es-VE" sz="1000" dirty="0"/>
              <a:t>. Coleman, </a:t>
            </a:r>
            <a:r>
              <a:rPr lang="es-VE" sz="1000" dirty="0" smtClean="0"/>
              <a:t>Ti. </a:t>
            </a:r>
            <a:r>
              <a:rPr lang="es-VE" sz="1000" dirty="0" err="1"/>
              <a:t>Nunes</a:t>
            </a:r>
            <a:r>
              <a:rPr lang="es-VE" sz="1000" dirty="0"/>
              <a:t> </a:t>
            </a:r>
            <a:r>
              <a:rPr lang="es-VE" sz="1000" dirty="0" smtClean="0"/>
              <a:t>. </a:t>
            </a:r>
            <a:r>
              <a:rPr lang="en-US" sz="1000" i="1" dirty="0"/>
              <a:t>Diet, the Gut </a:t>
            </a:r>
            <a:r>
              <a:rPr lang="en-US" sz="1000" i="1" dirty="0" err="1"/>
              <a:t>Microbiome</a:t>
            </a:r>
            <a:r>
              <a:rPr lang="en-US" sz="1000" i="1" dirty="0"/>
              <a:t>, and Colorectal Cancer: Are They </a:t>
            </a:r>
            <a:r>
              <a:rPr lang="en-US" sz="1000" i="1" dirty="0" smtClean="0"/>
              <a:t>Linked? Updates </a:t>
            </a:r>
            <a:r>
              <a:rPr lang="en-US" sz="1000" i="1" dirty="0"/>
              <a:t>on Microbial Associations and Therapeutic </a:t>
            </a:r>
            <a:r>
              <a:rPr lang="en-US" sz="1000" i="1" dirty="0" smtClean="0"/>
              <a:t>Implications</a:t>
            </a:r>
            <a:r>
              <a:rPr lang="es-VE" sz="1000" i="1" dirty="0" smtClean="0"/>
              <a:t>  </a:t>
            </a:r>
            <a:r>
              <a:rPr lang="es-VE" sz="1000" dirty="0" err="1" smtClean="0"/>
              <a:t>October</a:t>
            </a:r>
            <a:r>
              <a:rPr lang="es-VE" sz="1000" dirty="0" smtClean="0"/>
              <a:t> </a:t>
            </a:r>
            <a:r>
              <a:rPr lang="es-VE" sz="1000" dirty="0"/>
              <a:t>11, </a:t>
            </a:r>
            <a:r>
              <a:rPr lang="es-VE" sz="1000" dirty="0" smtClean="0"/>
              <a:t>2018</a:t>
            </a:r>
            <a:endParaRPr lang="es-VE" sz="1000" dirty="0"/>
          </a:p>
        </p:txBody>
      </p:sp>
    </p:spTree>
    <p:extLst>
      <p:ext uri="{BB962C8B-B14F-4D97-AF65-F5344CB8AC3E}">
        <p14:creationId xmlns:p14="http://schemas.microsoft.com/office/powerpoint/2010/main" val="4165969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7 CuadroTexto"/>
          <p:cNvSpPr txBox="1"/>
          <p:nvPr/>
        </p:nvSpPr>
        <p:spPr>
          <a:xfrm>
            <a:off x="6715319" y="6592535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prstClr val="white">
                  <a:lumMod val="6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6 CuadroTexto"/>
          <p:cNvSpPr txBox="1"/>
          <p:nvPr/>
        </p:nvSpPr>
        <p:spPr>
          <a:xfrm>
            <a:off x="136708" y="228507"/>
            <a:ext cx="660758" cy="369332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>
            <a:defPPr>
              <a:defRPr lang="es-V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VE" dirty="0" smtClean="0">
                <a:solidFill>
                  <a:prstClr val="white"/>
                </a:solidFill>
                <a:latin typeface="Comic Sans MS" pitchFamily="66" charset="0"/>
              </a:rPr>
              <a:t>II</a:t>
            </a:r>
            <a:r>
              <a:rPr lang="es-VE" sz="1600" dirty="0" smtClean="0">
                <a:solidFill>
                  <a:prstClr val="white"/>
                </a:solidFill>
                <a:latin typeface="Comic Sans MS" pitchFamily="66" charset="0"/>
              </a:rPr>
              <a:t>B1</a:t>
            </a:r>
            <a:endParaRPr lang="es-VE" sz="16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6" name="4 CuadroTexto"/>
          <p:cNvSpPr txBox="1"/>
          <p:nvPr/>
        </p:nvSpPr>
        <p:spPr>
          <a:xfrm>
            <a:off x="157758" y="631357"/>
            <a:ext cx="957858" cy="83099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VE" sz="1200" dirty="0" smtClean="0">
                <a:latin typeface="Comic Sans MS" pitchFamily="66" charset="0"/>
              </a:rPr>
              <a:t>Microbiota y </a:t>
            </a:r>
            <a:r>
              <a:rPr lang="es-VE" sz="1200" b="1" dirty="0" err="1" smtClean="0">
                <a:latin typeface="Comic Sans MS" pitchFamily="66" charset="0"/>
              </a:rPr>
              <a:t>Enf</a:t>
            </a:r>
            <a:r>
              <a:rPr lang="es-VE" sz="1200" b="1" dirty="0" smtClean="0">
                <a:latin typeface="Comic Sans MS" pitchFamily="66" charset="0"/>
              </a:rPr>
              <a:t>. Local GI</a:t>
            </a:r>
          </a:p>
          <a:p>
            <a:pPr algn="ctr"/>
            <a:r>
              <a:rPr lang="es-VE" sz="1200" b="1" dirty="0" smtClean="0">
                <a:latin typeface="Comic Sans MS" pitchFamily="66" charset="0"/>
              </a:rPr>
              <a:t>CRC </a:t>
            </a: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1586002"/>
            <a:ext cx="6901839" cy="4117794"/>
          </a:xfrm>
          <a:prstGeom prst="rect">
            <a:avLst/>
          </a:prstGeom>
        </p:spPr>
      </p:pic>
      <p:sp>
        <p:nvSpPr>
          <p:cNvPr id="7" name="Rectángulo 6"/>
          <p:cNvSpPr/>
          <p:nvPr/>
        </p:nvSpPr>
        <p:spPr>
          <a:xfrm>
            <a:off x="2699792" y="5805264"/>
            <a:ext cx="439248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i-FI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Jun </a:t>
            </a:r>
            <a:r>
              <a:rPr lang="fi-FI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Sun, </a:t>
            </a:r>
            <a:r>
              <a:rPr lang="fi-FI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Ikuko Kato</a:t>
            </a:r>
            <a:r>
              <a:rPr lang="es-VE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s-VE" sz="12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Gut</a:t>
            </a:r>
            <a:r>
              <a:rPr lang="es-VE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microbiota, </a:t>
            </a:r>
            <a:r>
              <a:rPr lang="es-VE" sz="1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inflammation</a:t>
            </a:r>
            <a:r>
              <a:rPr lang="es-VE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s-VE" sz="1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colorectal</a:t>
            </a:r>
            <a:endParaRPr lang="es-VE" sz="12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s-VE" sz="1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cancer</a:t>
            </a:r>
            <a:r>
              <a:rPr lang="es-VE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s-VE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Genes </a:t>
            </a:r>
            <a:r>
              <a:rPr lang="es-VE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&amp; </a:t>
            </a:r>
            <a:r>
              <a:rPr lang="es-VE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Diseases</a:t>
            </a:r>
            <a:r>
              <a:rPr lang="es-VE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2016; 3:130e143</a:t>
            </a:r>
            <a:endParaRPr lang="es-VE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3 CuadroTexto"/>
          <p:cNvSpPr txBox="1"/>
          <p:nvPr/>
        </p:nvSpPr>
        <p:spPr>
          <a:xfrm>
            <a:off x="6146646" y="310635"/>
            <a:ext cx="2169184" cy="58477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38100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sz="1600" dirty="0" smtClean="0">
                <a:solidFill>
                  <a:prstClr val="black"/>
                </a:solidFill>
                <a:latin typeface="Comic Sans MS" pitchFamily="66" charset="0"/>
              </a:rPr>
              <a:t>Microbiota y Cáncer </a:t>
            </a:r>
          </a:p>
          <a:p>
            <a:pPr algn="ctr"/>
            <a:r>
              <a:rPr lang="es-VE" sz="1600" dirty="0" err="1" smtClean="0">
                <a:solidFill>
                  <a:prstClr val="black"/>
                </a:solidFill>
                <a:latin typeface="Comic Sans MS" pitchFamily="66" charset="0"/>
              </a:rPr>
              <a:t>Colorectal</a:t>
            </a:r>
            <a:r>
              <a:rPr lang="es-VE" sz="1600" dirty="0" smtClean="0">
                <a:solidFill>
                  <a:prstClr val="black"/>
                </a:solidFill>
                <a:latin typeface="Comic Sans MS" pitchFamily="66" charset="0"/>
              </a:rPr>
              <a:t> CRC</a:t>
            </a:r>
          </a:p>
        </p:txBody>
      </p:sp>
    </p:spTree>
    <p:extLst>
      <p:ext uri="{BB962C8B-B14F-4D97-AF65-F5344CB8AC3E}">
        <p14:creationId xmlns:p14="http://schemas.microsoft.com/office/powerpoint/2010/main" val="304544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1439652" y="2364960"/>
            <a:ext cx="6264696" cy="369331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 smtClean="0">
                <a:latin typeface="Comic Sans MS" panose="030F0702030302020204" pitchFamily="66" charset="0"/>
              </a:rPr>
              <a:t>Por</a:t>
            </a:r>
            <a:r>
              <a:rPr lang="en-US" dirty="0" smtClean="0">
                <a:latin typeface="Comic Sans MS" panose="030F0702030302020204" pitchFamily="66" charset="0"/>
              </a:rPr>
              <a:t>:</a:t>
            </a:r>
          </a:p>
          <a:p>
            <a:pPr marL="352425"/>
            <a:r>
              <a:rPr lang="en-US" dirty="0" smtClean="0">
                <a:latin typeface="Comic Sans MS" panose="030F0702030302020204" pitchFamily="66" charset="0"/>
              </a:rPr>
              <a:t>-</a:t>
            </a:r>
            <a:r>
              <a:rPr lang="en-US" b="1" dirty="0" err="1" smtClean="0">
                <a:latin typeface="Comic Sans MS" panose="030F0702030302020204" pitchFamily="66" charset="0"/>
              </a:rPr>
              <a:t>aumento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dirty="0" smtClean="0">
                <a:latin typeface="Comic Sans MS" panose="030F0702030302020204" pitchFamily="66" charset="0"/>
              </a:rPr>
              <a:t>de </a:t>
            </a:r>
            <a:r>
              <a:rPr lang="en-US" b="1" dirty="0" err="1" smtClean="0">
                <a:latin typeface="Comic Sans MS" panose="030F0702030302020204" pitchFamily="66" charset="0"/>
              </a:rPr>
              <a:t>productos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bacterianos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tóxicos</a:t>
            </a:r>
            <a:r>
              <a:rPr lang="en-US" dirty="0" smtClean="0">
                <a:latin typeface="Comic Sans MS" panose="030F0702030302020204" pitchFamily="66" charset="0"/>
              </a:rPr>
              <a:t>, </a:t>
            </a:r>
          </a:p>
          <a:p>
            <a:pPr marL="352425"/>
            <a:r>
              <a:rPr lang="en-US" dirty="0" smtClean="0">
                <a:latin typeface="Comic Sans MS" panose="030F0702030302020204" pitchFamily="66" charset="0"/>
              </a:rPr>
              <a:t>-</a:t>
            </a:r>
            <a:r>
              <a:rPr lang="en-US" b="1" dirty="0" err="1" smtClean="0">
                <a:latin typeface="Comic Sans MS" panose="030F0702030302020204" pitchFamily="66" charset="0"/>
              </a:rPr>
              <a:t>disminución</a:t>
            </a:r>
            <a:r>
              <a:rPr lang="en-US" dirty="0" smtClean="0">
                <a:latin typeface="Comic Sans MS" panose="030F0702030302020204" pitchFamily="66" charset="0"/>
              </a:rPr>
              <a:t> de </a:t>
            </a:r>
            <a:r>
              <a:rPr lang="en-US" b="1" dirty="0" err="1" smtClean="0">
                <a:latin typeface="Comic Sans MS" panose="030F0702030302020204" pitchFamily="66" charset="0"/>
              </a:rPr>
              <a:t>metabolitos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bacterianos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beneficiosos</a:t>
            </a:r>
            <a:r>
              <a:rPr lang="en-US" dirty="0" smtClean="0">
                <a:latin typeface="Comic Sans MS" panose="030F0702030302020204" pitchFamily="66" charset="0"/>
              </a:rPr>
              <a:t>,</a:t>
            </a:r>
          </a:p>
          <a:p>
            <a:pPr marL="352425"/>
            <a:r>
              <a:rPr lang="en-US" dirty="0" smtClean="0">
                <a:latin typeface="Comic Sans MS" panose="030F0702030302020204" pitchFamily="66" charset="0"/>
              </a:rPr>
              <a:t>-</a:t>
            </a:r>
            <a:r>
              <a:rPr lang="en-US" b="1" dirty="0" err="1" smtClean="0">
                <a:latin typeface="Comic Sans MS" panose="030F0702030302020204" pitchFamily="66" charset="0"/>
              </a:rPr>
              <a:t>disrupción</a:t>
            </a:r>
            <a:r>
              <a:rPr lang="en-US" b="1" dirty="0" smtClean="0">
                <a:latin typeface="Comic Sans MS" panose="030F0702030302020204" pitchFamily="66" charset="0"/>
              </a:rPr>
              <a:t> de </a:t>
            </a:r>
            <a:r>
              <a:rPr lang="en-US" b="1" dirty="0" err="1" smtClean="0">
                <a:latin typeface="Comic Sans MS" panose="030F0702030302020204" pitchFamily="66" charset="0"/>
              </a:rPr>
              <a:t>barreras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tisulares</a:t>
            </a:r>
            <a:r>
              <a:rPr lang="en-US" dirty="0" smtClean="0">
                <a:latin typeface="Comic Sans MS" panose="030F0702030302020204" pitchFamily="66" charset="0"/>
              </a:rPr>
              <a:t>, </a:t>
            </a:r>
          </a:p>
          <a:p>
            <a:pPr marL="352425"/>
            <a:r>
              <a:rPr lang="en-US" dirty="0" smtClean="0">
                <a:latin typeface="Comic Sans MS" panose="030F0702030302020204" pitchFamily="66" charset="0"/>
              </a:rPr>
              <a:t>-</a:t>
            </a:r>
            <a:r>
              <a:rPr lang="en-US" b="1" dirty="0" err="1" smtClean="0">
                <a:latin typeface="Comic Sans MS" panose="030F0702030302020204" pitchFamily="66" charset="0"/>
              </a:rPr>
              <a:t>translocación</a:t>
            </a:r>
            <a:r>
              <a:rPr lang="en-US" b="1" dirty="0" smtClean="0">
                <a:latin typeface="Comic Sans MS" panose="030F0702030302020204" pitchFamily="66" charset="0"/>
              </a:rPr>
              <a:t> de </a:t>
            </a:r>
            <a:r>
              <a:rPr lang="en-US" b="1" dirty="0" err="1" smtClean="0">
                <a:latin typeface="Comic Sans MS" panose="030F0702030302020204" pitchFamily="66" charset="0"/>
              </a:rPr>
              <a:t>microbios</a:t>
            </a:r>
            <a:r>
              <a:rPr lang="en-US" dirty="0" smtClean="0">
                <a:latin typeface="Comic Sans MS" panose="030F0702030302020204" pitchFamily="66" charset="0"/>
              </a:rPr>
              <a:t>, </a:t>
            </a:r>
          </a:p>
          <a:p>
            <a:pPr marL="352425"/>
            <a:r>
              <a:rPr lang="en-US" b="1" dirty="0" smtClean="0">
                <a:latin typeface="Comic Sans MS" panose="030F0702030302020204" pitchFamily="66" charset="0"/>
              </a:rPr>
              <a:t>-disbiosis </a:t>
            </a:r>
            <a:r>
              <a:rPr lang="en-US" dirty="0" err="1" smtClean="0">
                <a:latin typeface="Comic Sans MS" panose="030F0702030302020204" pitchFamily="66" charset="0"/>
              </a:rPr>
              <a:t>lleva</a:t>
            </a:r>
            <a:r>
              <a:rPr lang="en-US" dirty="0" smtClean="0">
                <a:latin typeface="Comic Sans MS" panose="030F0702030302020204" pitchFamily="66" charset="0"/>
              </a:rPr>
              <a:t> a </a:t>
            </a:r>
            <a:r>
              <a:rPr lang="en-US" b="1" dirty="0" err="1" smtClean="0">
                <a:latin typeface="Comic Sans MS" panose="030F0702030302020204" pitchFamily="66" charset="0"/>
              </a:rPr>
              <a:t>activación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inmune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anormal</a:t>
            </a:r>
            <a:r>
              <a:rPr lang="en-US" dirty="0" smtClean="0">
                <a:latin typeface="Comic Sans MS" panose="030F0702030302020204" pitchFamily="66" charset="0"/>
              </a:rPr>
              <a:t>, </a:t>
            </a:r>
          </a:p>
          <a:p>
            <a:pPr marL="352425"/>
            <a:r>
              <a:rPr lang="en-US" dirty="0" smtClean="0">
                <a:latin typeface="Comic Sans MS" panose="030F0702030302020204" pitchFamily="66" charset="0"/>
              </a:rPr>
              <a:t>-</a:t>
            </a:r>
            <a:r>
              <a:rPr lang="en-US" b="1" dirty="0" err="1" smtClean="0">
                <a:latin typeface="Comic Sans MS" panose="030F0702030302020204" pitchFamily="66" charset="0"/>
              </a:rPr>
              <a:t>inflamación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crónica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dirty="0" smtClean="0">
                <a:latin typeface="Comic Sans MS" panose="030F0702030302020204" pitchFamily="66" charset="0"/>
              </a:rPr>
              <a:t>e </a:t>
            </a:r>
            <a:r>
              <a:rPr lang="en-US" b="1" dirty="0" err="1" smtClean="0">
                <a:latin typeface="Comic Sans MS" panose="030F0702030302020204" pitchFamily="66" charset="0"/>
              </a:rPr>
              <a:t>hiperproliferación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que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</a:p>
          <a:p>
            <a:pPr marL="352425"/>
            <a:r>
              <a:rPr lang="en-US" dirty="0" smtClean="0">
                <a:latin typeface="Comic Sans MS" panose="030F0702030302020204" pitchFamily="66" charset="0"/>
              </a:rPr>
              <a:t>  </a:t>
            </a:r>
            <a:r>
              <a:rPr lang="en-US" dirty="0" err="1" smtClean="0">
                <a:latin typeface="Comic Sans MS" panose="030F0702030302020204" pitchFamily="66" charset="0"/>
              </a:rPr>
              <a:t>contribuyen</a:t>
            </a:r>
            <a:r>
              <a:rPr lang="en-US" dirty="0" smtClean="0">
                <a:latin typeface="Comic Sans MS" panose="030F0702030302020204" pitchFamily="66" charset="0"/>
              </a:rPr>
              <a:t> al </a:t>
            </a:r>
            <a:r>
              <a:rPr lang="en-US" dirty="0" err="1" smtClean="0">
                <a:latin typeface="Comic Sans MS" panose="030F0702030302020204" pitchFamily="66" charset="0"/>
              </a:rPr>
              <a:t>cáncer</a:t>
            </a:r>
            <a:r>
              <a:rPr lang="en-US" dirty="0" smtClean="0">
                <a:latin typeface="Comic Sans MS" panose="030F0702030302020204" pitchFamily="66" charset="0"/>
              </a:rPr>
              <a:t> de colon.</a:t>
            </a:r>
          </a:p>
          <a:p>
            <a:r>
              <a:rPr lang="en-US" dirty="0" smtClean="0">
                <a:latin typeface="Comic Sans MS" panose="030F0702030302020204" pitchFamily="66" charset="0"/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>
                <a:latin typeface="Comic Sans MS" panose="030F0702030302020204" pitchFamily="66" charset="0"/>
              </a:rPr>
              <a:t>El </a:t>
            </a:r>
            <a:r>
              <a:rPr lang="en-US" b="1" dirty="0" err="1" smtClean="0">
                <a:latin typeface="Comic Sans MS" panose="030F0702030302020204" pitchFamily="66" charset="0"/>
              </a:rPr>
              <a:t>hospedero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como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defecto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genético</a:t>
            </a:r>
            <a:r>
              <a:rPr lang="en-US" dirty="0" smtClean="0">
                <a:latin typeface="Comic Sans MS" panose="030F0702030302020204" pitchFamily="66" charset="0"/>
              </a:rPr>
              <a:t>, </a:t>
            </a:r>
            <a:r>
              <a:rPr lang="en-US" dirty="0" err="1" smtClean="0">
                <a:latin typeface="Comic Sans MS" panose="030F0702030302020204" pitchFamily="66" charset="0"/>
              </a:rPr>
              <a:t>podría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aumentar</a:t>
            </a:r>
            <a:r>
              <a:rPr lang="en-US" dirty="0" smtClean="0">
                <a:latin typeface="Comic Sans MS" panose="030F0702030302020204" pitchFamily="66" charset="0"/>
              </a:rPr>
              <a:t> disbiosis </a:t>
            </a:r>
            <a:r>
              <a:rPr lang="en-US" dirty="0" err="1" smtClean="0">
                <a:latin typeface="Comic Sans MS" panose="030F0702030302020204" pitchFamily="66" charset="0"/>
              </a:rPr>
              <a:t>junto</a:t>
            </a:r>
            <a:r>
              <a:rPr lang="en-US" dirty="0" smtClean="0">
                <a:latin typeface="Comic Sans MS" panose="030F0702030302020204" pitchFamily="66" charset="0"/>
              </a:rPr>
              <a:t> con el </a:t>
            </a:r>
            <a:r>
              <a:rPr lang="en-US" b="1" dirty="0" err="1" smtClean="0">
                <a:latin typeface="Comic Sans MS" panose="030F0702030302020204" pitchFamily="66" charset="0"/>
              </a:rPr>
              <a:t>disparador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ambiental</a:t>
            </a:r>
            <a:r>
              <a:rPr lang="en-US" b="1" dirty="0" smtClean="0">
                <a:latin typeface="Comic Sans MS" panose="030F0702030302020204" pitchFamily="66" charset="0"/>
              </a:rPr>
              <a:t> y </a:t>
            </a:r>
            <a:r>
              <a:rPr lang="en-US" b="1" dirty="0" err="1" smtClean="0">
                <a:latin typeface="Comic Sans MS" panose="030F0702030302020204" pitchFamily="66" charset="0"/>
              </a:rPr>
              <a:t>cambio</a:t>
            </a:r>
            <a:r>
              <a:rPr lang="en-US" b="1" dirty="0" smtClean="0">
                <a:latin typeface="Comic Sans MS" panose="030F0702030302020204" pitchFamily="66" charset="0"/>
              </a:rPr>
              <a:t> de </a:t>
            </a:r>
            <a:r>
              <a:rPr lang="en-US" b="1" dirty="0" err="1" smtClean="0">
                <a:latin typeface="Comic Sans MS" panose="030F0702030302020204" pitchFamily="66" charset="0"/>
              </a:rPr>
              <a:t>dieta</a:t>
            </a:r>
            <a:r>
              <a:rPr lang="en-US" b="1" dirty="0" smtClean="0">
                <a:latin typeface="Comic Sans MS" panose="030F0702030302020204" pitchFamily="66" charset="0"/>
              </a:rPr>
              <a:t>. </a:t>
            </a:r>
            <a:endParaRPr lang="es-VE" b="1" dirty="0">
              <a:latin typeface="Comic Sans MS" panose="030F0702030302020204" pitchFamily="66" charset="0"/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2375756" y="6095052"/>
            <a:ext cx="439248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i-FI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Jun </a:t>
            </a:r>
            <a:r>
              <a:rPr lang="fi-FI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Sun, </a:t>
            </a:r>
            <a:r>
              <a:rPr lang="fi-FI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Ikuko Kato</a:t>
            </a:r>
            <a:r>
              <a:rPr lang="es-VE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s-VE" sz="12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Gut</a:t>
            </a:r>
            <a:r>
              <a:rPr lang="es-VE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microbiota, </a:t>
            </a:r>
            <a:r>
              <a:rPr lang="es-VE" sz="1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inflammation</a:t>
            </a:r>
            <a:r>
              <a:rPr lang="es-VE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s-VE" sz="1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colorectal</a:t>
            </a:r>
            <a:endParaRPr lang="es-VE" sz="12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s-VE" sz="1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cancer</a:t>
            </a:r>
            <a:r>
              <a:rPr lang="es-VE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s-VE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Genes </a:t>
            </a:r>
            <a:r>
              <a:rPr lang="es-VE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&amp; </a:t>
            </a:r>
            <a:r>
              <a:rPr lang="es-VE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Diseases</a:t>
            </a:r>
            <a:r>
              <a:rPr lang="es-VE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2016; 3:130e143</a:t>
            </a:r>
            <a:endParaRPr lang="es-VE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6 CuadroTexto"/>
          <p:cNvSpPr txBox="1"/>
          <p:nvPr/>
        </p:nvSpPr>
        <p:spPr>
          <a:xfrm>
            <a:off x="136708" y="228507"/>
            <a:ext cx="660758" cy="369332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>
            <a:defPPr>
              <a:defRPr lang="es-V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VE" dirty="0" smtClean="0">
                <a:solidFill>
                  <a:prstClr val="white"/>
                </a:solidFill>
                <a:latin typeface="Comic Sans MS" pitchFamily="66" charset="0"/>
              </a:rPr>
              <a:t>II</a:t>
            </a:r>
            <a:r>
              <a:rPr lang="es-VE" sz="1600" dirty="0" smtClean="0">
                <a:solidFill>
                  <a:prstClr val="white"/>
                </a:solidFill>
                <a:latin typeface="Comic Sans MS" pitchFamily="66" charset="0"/>
              </a:rPr>
              <a:t>B1</a:t>
            </a:r>
            <a:endParaRPr lang="es-VE" sz="16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7" name="4 CuadroTexto"/>
          <p:cNvSpPr txBox="1"/>
          <p:nvPr/>
        </p:nvSpPr>
        <p:spPr>
          <a:xfrm>
            <a:off x="157758" y="631357"/>
            <a:ext cx="957858" cy="83099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VE" sz="1200" dirty="0" smtClean="0">
                <a:latin typeface="Comic Sans MS" pitchFamily="66" charset="0"/>
              </a:rPr>
              <a:t>Microbiota y </a:t>
            </a:r>
            <a:r>
              <a:rPr lang="es-VE" sz="1200" b="1" dirty="0" err="1" smtClean="0">
                <a:latin typeface="Comic Sans MS" pitchFamily="66" charset="0"/>
              </a:rPr>
              <a:t>Enf</a:t>
            </a:r>
            <a:r>
              <a:rPr lang="es-VE" sz="1200" b="1" dirty="0" smtClean="0">
                <a:latin typeface="Comic Sans MS" pitchFamily="66" charset="0"/>
              </a:rPr>
              <a:t>. Local GI</a:t>
            </a:r>
          </a:p>
          <a:p>
            <a:pPr algn="ctr"/>
            <a:r>
              <a:rPr lang="es-VE" sz="1200" b="1" dirty="0" smtClean="0">
                <a:latin typeface="Comic Sans MS" pitchFamily="66" charset="0"/>
              </a:rPr>
              <a:t>CRC </a:t>
            </a:r>
          </a:p>
        </p:txBody>
      </p:sp>
      <p:sp>
        <p:nvSpPr>
          <p:cNvPr id="8" name="3 CuadroTexto"/>
          <p:cNvSpPr txBox="1"/>
          <p:nvPr/>
        </p:nvSpPr>
        <p:spPr>
          <a:xfrm>
            <a:off x="6370773" y="400524"/>
            <a:ext cx="2169184" cy="58477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38100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sz="1600" dirty="0" smtClean="0">
                <a:solidFill>
                  <a:prstClr val="black"/>
                </a:solidFill>
                <a:latin typeface="Comic Sans MS" pitchFamily="66" charset="0"/>
              </a:rPr>
              <a:t>Microbiota y Cáncer </a:t>
            </a:r>
          </a:p>
          <a:p>
            <a:pPr algn="ctr"/>
            <a:r>
              <a:rPr lang="es-VE" sz="1600" dirty="0" err="1" smtClean="0">
                <a:solidFill>
                  <a:prstClr val="black"/>
                </a:solidFill>
                <a:latin typeface="Comic Sans MS" pitchFamily="66" charset="0"/>
              </a:rPr>
              <a:t>Colorectal</a:t>
            </a:r>
            <a:r>
              <a:rPr lang="es-VE" sz="1600" dirty="0" smtClean="0">
                <a:solidFill>
                  <a:prstClr val="black"/>
                </a:solidFill>
                <a:latin typeface="Comic Sans MS" pitchFamily="66" charset="0"/>
              </a:rPr>
              <a:t> CRC</a:t>
            </a:r>
          </a:p>
        </p:txBody>
      </p:sp>
      <p:sp>
        <p:nvSpPr>
          <p:cNvPr id="2" name="Rectángulo 1"/>
          <p:cNvSpPr/>
          <p:nvPr/>
        </p:nvSpPr>
        <p:spPr>
          <a:xfrm>
            <a:off x="2618909" y="1323202"/>
            <a:ext cx="3906181" cy="92333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dirty="0" err="1">
                <a:latin typeface="Comic Sans MS" panose="030F0702030302020204" pitchFamily="66" charset="0"/>
              </a:rPr>
              <a:t>Modelos</a:t>
            </a:r>
            <a:r>
              <a:rPr lang="en-US" dirty="0">
                <a:latin typeface="Comic Sans MS" panose="030F0702030302020204" pitchFamily="66" charset="0"/>
              </a:rPr>
              <a:t> de </a:t>
            </a:r>
            <a:r>
              <a:rPr lang="en-US" dirty="0" err="1">
                <a:latin typeface="Comic Sans MS" panose="030F0702030302020204" pitchFamily="66" charset="0"/>
              </a:rPr>
              <a:t>mecanismos</a:t>
            </a:r>
            <a:r>
              <a:rPr lang="en-US" dirty="0">
                <a:latin typeface="Comic Sans MS" panose="030F0702030302020204" pitchFamily="66" charset="0"/>
              </a:rPr>
              <a:t> </a:t>
            </a:r>
            <a:r>
              <a:rPr lang="en-US" dirty="0" err="1">
                <a:latin typeface="Comic Sans MS" panose="030F0702030302020204" pitchFamily="66" charset="0"/>
              </a:rPr>
              <a:t>generales</a:t>
            </a:r>
            <a:r>
              <a:rPr lang="en-US" dirty="0">
                <a:latin typeface="Comic Sans MS" panose="030F0702030302020204" pitchFamily="66" charset="0"/>
              </a:rPr>
              <a:t> para </a:t>
            </a:r>
            <a:r>
              <a:rPr lang="en-US" dirty="0" err="1">
                <a:latin typeface="Comic Sans MS" panose="030F0702030302020204" pitchFamily="66" charset="0"/>
              </a:rPr>
              <a:t>cáncer</a:t>
            </a:r>
            <a:r>
              <a:rPr lang="en-US" dirty="0">
                <a:latin typeface="Comic Sans MS" panose="030F0702030302020204" pitchFamily="66" charset="0"/>
              </a:rPr>
              <a:t> de colon </a:t>
            </a:r>
            <a:r>
              <a:rPr lang="en-US" dirty="0" err="1">
                <a:latin typeface="Comic Sans MS" panose="030F0702030302020204" pitchFamily="66" charset="0"/>
              </a:rPr>
              <a:t>asociado</a:t>
            </a:r>
            <a:r>
              <a:rPr lang="en-US" dirty="0">
                <a:latin typeface="Comic Sans MS" panose="030F0702030302020204" pitchFamily="66" charset="0"/>
              </a:rPr>
              <a:t> o </a:t>
            </a:r>
            <a:r>
              <a:rPr lang="en-US" dirty="0" err="1">
                <a:latin typeface="Comic Sans MS" panose="030F0702030302020204" pitchFamily="66" charset="0"/>
              </a:rPr>
              <a:t>inducido</a:t>
            </a:r>
            <a:r>
              <a:rPr lang="en-US" dirty="0">
                <a:latin typeface="Comic Sans MS" panose="030F0702030302020204" pitchFamily="66" charset="0"/>
              </a:rPr>
              <a:t> </a:t>
            </a:r>
            <a:r>
              <a:rPr lang="en-US" dirty="0" err="1">
                <a:latin typeface="Comic Sans MS" panose="030F0702030302020204" pitchFamily="66" charset="0"/>
              </a:rPr>
              <a:t>por</a:t>
            </a:r>
            <a:r>
              <a:rPr lang="en-US" dirty="0">
                <a:latin typeface="Comic Sans MS" panose="030F0702030302020204" pitchFamily="66" charset="0"/>
              </a:rPr>
              <a:t> </a:t>
            </a:r>
            <a:r>
              <a:rPr lang="en-US" dirty="0" err="1">
                <a:latin typeface="Comic Sans MS" panose="030F0702030302020204" pitchFamily="66" charset="0"/>
              </a:rPr>
              <a:t>bacterias</a:t>
            </a:r>
            <a:r>
              <a:rPr lang="en-US" dirty="0">
                <a:latin typeface="Comic Sans MS" panose="030F0702030302020204" pitchFamily="66" charset="0"/>
              </a:rPr>
              <a:t>. </a:t>
            </a:r>
          </a:p>
        </p:txBody>
      </p:sp>
      <p:sp>
        <p:nvSpPr>
          <p:cNvPr id="9" name="7 CuadroTexto"/>
          <p:cNvSpPr txBox="1"/>
          <p:nvPr/>
        </p:nvSpPr>
        <p:spPr>
          <a:xfrm>
            <a:off x="6715319" y="6592535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prstClr val="white">
                  <a:lumMod val="6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62377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5580112" y="5085184"/>
            <a:ext cx="29523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VE" dirty="0" smtClean="0">
                <a:solidFill>
                  <a:prstClr val="white"/>
                </a:solidFill>
              </a:rPr>
              <a:t>Ximena Páez</a:t>
            </a:r>
          </a:p>
          <a:p>
            <a:pPr algn="r"/>
            <a:r>
              <a:rPr lang="es-VE" dirty="0" err="1" smtClean="0">
                <a:solidFill>
                  <a:prstClr val="white"/>
                </a:solidFill>
              </a:rPr>
              <a:t>Lab</a:t>
            </a:r>
            <a:r>
              <a:rPr lang="es-VE" dirty="0" smtClean="0">
                <a:solidFill>
                  <a:prstClr val="white"/>
                </a:solidFill>
              </a:rPr>
              <a:t>. Fisiología de la Conducta </a:t>
            </a:r>
          </a:p>
          <a:p>
            <a:pPr algn="r"/>
            <a:r>
              <a:rPr lang="es-VE" dirty="0" smtClean="0">
                <a:solidFill>
                  <a:prstClr val="white"/>
                </a:solidFill>
              </a:rPr>
              <a:t>Facultad de Medicina ULA</a:t>
            </a:r>
          </a:p>
          <a:p>
            <a:pPr algn="r"/>
            <a:r>
              <a:rPr lang="es-VE" dirty="0" smtClean="0">
                <a:solidFill>
                  <a:prstClr val="white"/>
                </a:solidFill>
              </a:rPr>
              <a:t>2019</a:t>
            </a:r>
            <a:endParaRPr lang="es-VE" dirty="0">
              <a:solidFill>
                <a:prstClr val="white"/>
              </a:solidFill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1019585" y="2182505"/>
            <a:ext cx="7104829" cy="2492990"/>
          </a:xfrm>
          <a:prstGeom prst="rect">
            <a:avLst/>
          </a:prstGeom>
          <a:solidFill>
            <a:schemeClr val="accent6">
              <a:lumMod val="75000"/>
            </a:schemeClr>
          </a:solidFill>
          <a:ln w="38100">
            <a:solidFill>
              <a:srgbClr val="0047D6"/>
            </a:solidFill>
          </a:ln>
          <a:effectLst>
            <a:glow rad="101600">
              <a:schemeClr val="accent5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sz="54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II</a:t>
            </a:r>
          </a:p>
          <a:p>
            <a:pPr algn="ctr"/>
            <a:r>
              <a:rPr lang="es-VE" sz="6000" dirty="0" err="1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Microbiota</a:t>
            </a:r>
            <a:r>
              <a:rPr lang="es-VE" sz="60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Humano</a:t>
            </a:r>
          </a:p>
          <a:p>
            <a:pPr algn="ctr"/>
            <a:r>
              <a:rPr lang="es-VE" sz="36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Relación con enfermedad</a:t>
            </a:r>
          </a:p>
        </p:txBody>
      </p:sp>
    </p:spTree>
    <p:extLst>
      <p:ext uri="{BB962C8B-B14F-4D97-AF65-F5344CB8AC3E}">
        <p14:creationId xmlns:p14="http://schemas.microsoft.com/office/powerpoint/2010/main" val="39430994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3110005" y="342399"/>
            <a:ext cx="3066865" cy="46166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38100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sz="24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Microbiota y Cáncer</a:t>
            </a:r>
          </a:p>
        </p:txBody>
      </p:sp>
      <p:sp>
        <p:nvSpPr>
          <p:cNvPr id="5" name="Rectángulo 4"/>
          <p:cNvSpPr/>
          <p:nvPr/>
        </p:nvSpPr>
        <p:spPr>
          <a:xfrm>
            <a:off x="2472437" y="6186306"/>
            <a:ext cx="4572000" cy="4308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s-VE" sz="1100" dirty="0" smtClean="0">
                <a:latin typeface="Comic Sans MS" panose="030F0702030302020204" pitchFamily="66" charset="0"/>
              </a:rPr>
              <a:t>I. </a:t>
            </a:r>
            <a:r>
              <a:rPr lang="es-VE" sz="1100" dirty="0" err="1" smtClean="0">
                <a:latin typeface="Comic Sans MS" panose="030F0702030302020204" pitchFamily="66" charset="0"/>
              </a:rPr>
              <a:t>Sekirov</a:t>
            </a:r>
            <a:r>
              <a:rPr lang="es-VE" sz="1100" dirty="0" smtClean="0">
                <a:latin typeface="Comic Sans MS" panose="030F0702030302020204" pitchFamily="66" charset="0"/>
              </a:rPr>
              <a:t>, SL. Russell, LCM. </a:t>
            </a:r>
            <a:r>
              <a:rPr lang="es-VE" sz="1100" dirty="0" err="1" smtClean="0">
                <a:latin typeface="Comic Sans MS" panose="030F0702030302020204" pitchFamily="66" charset="0"/>
              </a:rPr>
              <a:t>Antunes</a:t>
            </a:r>
            <a:r>
              <a:rPr lang="es-VE" sz="1100" dirty="0" smtClean="0">
                <a:latin typeface="Comic Sans MS" panose="030F0702030302020204" pitchFamily="66" charset="0"/>
              </a:rPr>
              <a:t>, BB </a:t>
            </a:r>
            <a:r>
              <a:rPr lang="es-VE" sz="1100" dirty="0" err="1" smtClean="0">
                <a:latin typeface="Comic Sans MS" panose="030F0702030302020204" pitchFamily="66" charset="0"/>
              </a:rPr>
              <a:t>Finlay</a:t>
            </a:r>
            <a:r>
              <a:rPr lang="es-VE" sz="1100" dirty="0" smtClean="0">
                <a:latin typeface="Comic Sans MS" panose="030F0702030302020204" pitchFamily="66" charset="0"/>
              </a:rPr>
              <a:t>. </a:t>
            </a:r>
            <a:r>
              <a:rPr lang="es-VE" sz="1100" b="1" i="1" dirty="0" err="1" smtClean="0">
                <a:latin typeface="Comic Sans MS" panose="030F0702030302020204" pitchFamily="66" charset="0"/>
              </a:rPr>
              <a:t>Gut</a:t>
            </a:r>
            <a:r>
              <a:rPr lang="es-VE" sz="1100" b="1" i="1" dirty="0" smtClean="0">
                <a:latin typeface="Comic Sans MS" panose="030F0702030302020204" pitchFamily="66" charset="0"/>
              </a:rPr>
              <a:t> </a:t>
            </a:r>
            <a:r>
              <a:rPr lang="es-VE" sz="1100" b="1" i="1" dirty="0">
                <a:latin typeface="Comic Sans MS" panose="030F0702030302020204" pitchFamily="66" charset="0"/>
              </a:rPr>
              <a:t>Microbiota in </a:t>
            </a:r>
            <a:r>
              <a:rPr lang="es-VE" sz="1100" b="1" i="1" dirty="0" err="1">
                <a:latin typeface="Comic Sans MS" panose="030F0702030302020204" pitchFamily="66" charset="0"/>
              </a:rPr>
              <a:t>Health</a:t>
            </a:r>
            <a:r>
              <a:rPr lang="es-VE" sz="1100" b="1" i="1" dirty="0">
                <a:latin typeface="Comic Sans MS" panose="030F0702030302020204" pitchFamily="66" charset="0"/>
              </a:rPr>
              <a:t> and </a:t>
            </a:r>
            <a:r>
              <a:rPr lang="es-VE" sz="1100" b="1" i="1" dirty="0" err="1" smtClean="0">
                <a:latin typeface="Comic Sans MS" panose="030F0702030302020204" pitchFamily="66" charset="0"/>
              </a:rPr>
              <a:t>Disease</a:t>
            </a:r>
            <a:r>
              <a:rPr lang="es-VE" sz="1100" b="1" i="1" dirty="0" smtClean="0">
                <a:latin typeface="Comic Sans MS" panose="030F0702030302020204" pitchFamily="66" charset="0"/>
              </a:rPr>
              <a:t>.</a:t>
            </a:r>
            <a:r>
              <a:rPr lang="en-US" sz="1100" i="1" dirty="0">
                <a:latin typeface="Comic Sans MS" panose="030F0702030302020204" pitchFamily="66" charset="0"/>
              </a:rPr>
              <a:t> </a:t>
            </a:r>
            <a:r>
              <a:rPr lang="en-US" sz="1100" dirty="0" err="1">
                <a:latin typeface="Comic Sans MS" panose="030F0702030302020204" pitchFamily="66" charset="0"/>
              </a:rPr>
              <a:t>Physiol</a:t>
            </a:r>
            <a:r>
              <a:rPr lang="en-US" sz="1100" dirty="0">
                <a:latin typeface="Comic Sans MS" panose="030F0702030302020204" pitchFamily="66" charset="0"/>
              </a:rPr>
              <a:t> </a:t>
            </a:r>
            <a:r>
              <a:rPr lang="en-US" sz="1100" dirty="0" smtClean="0">
                <a:latin typeface="Comic Sans MS" panose="030F0702030302020204" pitchFamily="66" charset="0"/>
              </a:rPr>
              <a:t>Rev </a:t>
            </a:r>
            <a:r>
              <a:rPr lang="en-US" sz="1100" i="1" dirty="0" smtClean="0">
                <a:latin typeface="Comic Sans MS" panose="030F0702030302020204" pitchFamily="66" charset="0"/>
              </a:rPr>
              <a:t>2010; </a:t>
            </a:r>
            <a:r>
              <a:rPr lang="en-US" sz="1100" dirty="0">
                <a:latin typeface="Comic Sans MS" panose="030F0702030302020204" pitchFamily="66" charset="0"/>
              </a:rPr>
              <a:t>90: </a:t>
            </a:r>
            <a:r>
              <a:rPr lang="en-US" sz="1100" dirty="0" smtClean="0">
                <a:latin typeface="Comic Sans MS" panose="030F0702030302020204" pitchFamily="66" charset="0"/>
              </a:rPr>
              <a:t>859–904</a:t>
            </a:r>
            <a:r>
              <a:rPr lang="es-VE" sz="1100" dirty="0" smtClean="0">
                <a:latin typeface="Comic Sans MS" panose="030F0702030302020204" pitchFamily="66" charset="0"/>
              </a:rPr>
              <a:t>.</a:t>
            </a:r>
            <a:endParaRPr lang="es-VE" sz="1100" dirty="0">
              <a:latin typeface="Comic Sans MS" panose="030F0702030302020204" pitchFamily="66" charset="0"/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311"/>
          <a:stretch/>
        </p:blipFill>
        <p:spPr>
          <a:xfrm>
            <a:off x="2173963" y="1137278"/>
            <a:ext cx="4938949" cy="4872370"/>
          </a:xfrm>
          <a:prstGeom prst="rect">
            <a:avLst/>
          </a:prstGeom>
        </p:spPr>
      </p:pic>
      <p:sp>
        <p:nvSpPr>
          <p:cNvPr id="7" name="2 CuadroTexto"/>
          <p:cNvSpPr txBox="1"/>
          <p:nvPr/>
        </p:nvSpPr>
        <p:spPr>
          <a:xfrm>
            <a:off x="6651380" y="6607305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prstClr val="white">
                    <a:lumMod val="7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2017</a:t>
            </a:r>
            <a:endParaRPr lang="es-VE" sz="1000" dirty="0">
              <a:solidFill>
                <a:prstClr val="white">
                  <a:lumMod val="7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216428" y="2245683"/>
            <a:ext cx="2095347" cy="101566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0000CC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it-IT" sz="2000" dirty="0">
                <a:latin typeface="Comic Sans MS" panose="030F0702030302020204" pitchFamily="66" charset="0"/>
              </a:rPr>
              <a:t>Carcinogénesis </a:t>
            </a:r>
            <a:endParaRPr lang="it-IT" sz="2000" dirty="0" smtClean="0">
              <a:latin typeface="Comic Sans MS" panose="030F0702030302020204" pitchFamily="66" charset="0"/>
            </a:endParaRPr>
          </a:p>
          <a:p>
            <a:pPr algn="ctr"/>
            <a:r>
              <a:rPr lang="it-IT" sz="2000" dirty="0" smtClean="0">
                <a:latin typeface="Comic Sans MS" panose="030F0702030302020204" pitchFamily="66" charset="0"/>
              </a:rPr>
              <a:t>dependiente </a:t>
            </a:r>
          </a:p>
          <a:p>
            <a:pPr algn="ctr"/>
            <a:r>
              <a:rPr lang="it-IT" sz="2000" dirty="0" smtClean="0">
                <a:latin typeface="Comic Sans MS" panose="030F0702030302020204" pitchFamily="66" charset="0"/>
              </a:rPr>
              <a:t>de Microbiota</a:t>
            </a:r>
          </a:p>
        </p:txBody>
      </p:sp>
      <p:sp>
        <p:nvSpPr>
          <p:cNvPr id="2" name="Rectángulo 1"/>
          <p:cNvSpPr/>
          <p:nvPr/>
        </p:nvSpPr>
        <p:spPr>
          <a:xfrm>
            <a:off x="5040688" y="1268760"/>
            <a:ext cx="1043480" cy="3657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9" name="CuadroTexto 8"/>
          <p:cNvSpPr txBox="1"/>
          <p:nvPr/>
        </p:nvSpPr>
        <p:spPr>
          <a:xfrm>
            <a:off x="4967906" y="1295948"/>
            <a:ext cx="18710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b="1" dirty="0" smtClean="0">
                <a:solidFill>
                  <a:srgbClr val="0000CC"/>
                </a:solidFill>
                <a:latin typeface="Comic Sans MS" panose="030F0702030302020204" pitchFamily="66" charset="0"/>
              </a:rPr>
              <a:t>Pre/Probióticos</a:t>
            </a:r>
            <a:endParaRPr lang="es-VE" b="1" dirty="0">
              <a:solidFill>
                <a:srgbClr val="0000CC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3612030" y="1707628"/>
            <a:ext cx="2808420" cy="21953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2" name="CuadroTexto 11"/>
          <p:cNvSpPr txBox="1"/>
          <p:nvPr/>
        </p:nvSpPr>
        <p:spPr>
          <a:xfrm>
            <a:off x="3701346" y="1695802"/>
            <a:ext cx="2464576" cy="646331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VE" b="1" dirty="0" smtClean="0">
                <a:latin typeface="Comic Sans MS" panose="030F0702030302020204" pitchFamily="66" charset="0"/>
              </a:rPr>
              <a:t>Composición anormal microbiota</a:t>
            </a:r>
            <a:endParaRPr lang="es-VE" b="1" dirty="0">
              <a:latin typeface="Comic Sans MS" panose="030F0702030302020204" pitchFamily="66" charset="0"/>
            </a:endParaRPr>
          </a:p>
        </p:txBody>
      </p:sp>
      <p:sp>
        <p:nvSpPr>
          <p:cNvPr id="22" name="Rectángulo 21"/>
          <p:cNvSpPr/>
          <p:nvPr/>
        </p:nvSpPr>
        <p:spPr>
          <a:xfrm>
            <a:off x="6084168" y="3810526"/>
            <a:ext cx="845270" cy="27281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7" name="CuadroTexto 16"/>
          <p:cNvSpPr txBox="1"/>
          <p:nvPr/>
        </p:nvSpPr>
        <p:spPr>
          <a:xfrm>
            <a:off x="5967774" y="3740007"/>
            <a:ext cx="112419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600" b="1" dirty="0" smtClean="0">
                <a:latin typeface="Comic Sans MS" panose="030F0702030302020204" pitchFamily="66" charset="0"/>
              </a:rPr>
              <a:t>Infección</a:t>
            </a:r>
            <a:endParaRPr lang="es-VE" sz="1600" b="1" dirty="0">
              <a:latin typeface="Comic Sans MS" panose="030F0702030302020204" pitchFamily="66" charset="0"/>
            </a:endParaRPr>
          </a:p>
        </p:txBody>
      </p:sp>
      <p:sp>
        <p:nvSpPr>
          <p:cNvPr id="23" name="Rectángulo 22"/>
          <p:cNvSpPr/>
          <p:nvPr/>
        </p:nvSpPr>
        <p:spPr>
          <a:xfrm>
            <a:off x="6084168" y="4306852"/>
            <a:ext cx="845270" cy="3033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8" name="CuadroTexto 17"/>
          <p:cNvSpPr txBox="1"/>
          <p:nvPr/>
        </p:nvSpPr>
        <p:spPr>
          <a:xfrm>
            <a:off x="5824168" y="4289817"/>
            <a:ext cx="136526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600" b="1" dirty="0" err="1" smtClean="0">
                <a:latin typeface="Comic Sans MS" panose="030F0702030302020204" pitchFamily="66" charset="0"/>
              </a:rPr>
              <a:t>Clastógenos</a:t>
            </a:r>
            <a:endParaRPr lang="es-VE" sz="1600" b="1" dirty="0">
              <a:latin typeface="Comic Sans MS" panose="030F0702030302020204" pitchFamily="66" charset="0"/>
            </a:endParaRPr>
          </a:p>
        </p:txBody>
      </p:sp>
      <p:sp>
        <p:nvSpPr>
          <p:cNvPr id="24" name="Rectángulo 23"/>
          <p:cNvSpPr/>
          <p:nvPr/>
        </p:nvSpPr>
        <p:spPr>
          <a:xfrm>
            <a:off x="4967906" y="4334752"/>
            <a:ext cx="324174" cy="21468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6" name="CuadroTexto 15"/>
          <p:cNvSpPr txBox="1"/>
          <p:nvPr/>
        </p:nvSpPr>
        <p:spPr>
          <a:xfrm>
            <a:off x="4793326" y="4272816"/>
            <a:ext cx="64893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600" b="1" dirty="0" smtClean="0">
                <a:latin typeface="Comic Sans MS" panose="030F0702030302020204" pitchFamily="66" charset="0"/>
              </a:rPr>
              <a:t>ROS</a:t>
            </a:r>
            <a:endParaRPr lang="es-VE" sz="1600" b="1" baseline="30000" dirty="0">
              <a:latin typeface="Comic Sans MS" panose="030F0702030302020204" pitchFamily="66" charset="0"/>
            </a:endParaRPr>
          </a:p>
        </p:txBody>
      </p:sp>
      <p:sp>
        <p:nvSpPr>
          <p:cNvPr id="25" name="Rectángulo 24"/>
          <p:cNvSpPr/>
          <p:nvPr/>
        </p:nvSpPr>
        <p:spPr>
          <a:xfrm>
            <a:off x="4318969" y="5288912"/>
            <a:ext cx="2039887" cy="63700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9" name="CuadroTexto 18"/>
          <p:cNvSpPr txBox="1"/>
          <p:nvPr/>
        </p:nvSpPr>
        <p:spPr>
          <a:xfrm>
            <a:off x="3949905" y="5224831"/>
            <a:ext cx="1473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Citotoxicidad</a:t>
            </a:r>
            <a:endParaRPr lang="es-VE" sz="1600" b="1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20" name="CuadroTexto 19"/>
          <p:cNvSpPr txBox="1"/>
          <p:nvPr/>
        </p:nvSpPr>
        <p:spPr>
          <a:xfrm>
            <a:off x="5292080" y="5231272"/>
            <a:ext cx="12153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Daño ADN</a:t>
            </a:r>
            <a:endParaRPr lang="es-VE" sz="1600" b="1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26" name="Cerrar llave 25"/>
          <p:cNvSpPr/>
          <p:nvPr/>
        </p:nvSpPr>
        <p:spPr>
          <a:xfrm rot="16200000" flipH="1">
            <a:off x="5190750" y="4375754"/>
            <a:ext cx="234265" cy="2417969"/>
          </a:xfrm>
          <a:prstGeom prst="rightBrac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1" name="CuadroTexto 20"/>
          <p:cNvSpPr txBox="1"/>
          <p:nvPr/>
        </p:nvSpPr>
        <p:spPr>
          <a:xfrm>
            <a:off x="4338688" y="5665702"/>
            <a:ext cx="196079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Carcinogénesis</a:t>
            </a:r>
            <a:endParaRPr lang="es-VE" sz="2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27" name="Rectángulo 26"/>
          <p:cNvSpPr/>
          <p:nvPr/>
        </p:nvSpPr>
        <p:spPr>
          <a:xfrm>
            <a:off x="4129220" y="4772464"/>
            <a:ext cx="350234" cy="3403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0" name="CuadroTexto 9"/>
          <p:cNvSpPr txBox="1"/>
          <p:nvPr/>
        </p:nvSpPr>
        <p:spPr>
          <a:xfrm>
            <a:off x="4004415" y="4781826"/>
            <a:ext cx="5998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b="1" dirty="0" smtClean="0">
                <a:solidFill>
                  <a:srgbClr val="0000CC"/>
                </a:solidFill>
                <a:latin typeface="Comic Sans MS" panose="030F0702030302020204" pitchFamily="66" charset="0"/>
              </a:rPr>
              <a:t>CH</a:t>
            </a:r>
            <a:r>
              <a:rPr lang="es-VE" b="1" baseline="-25000" dirty="0" smtClean="0">
                <a:solidFill>
                  <a:srgbClr val="0000CC"/>
                </a:solidFill>
                <a:latin typeface="Comic Sans MS" panose="030F0702030302020204" pitchFamily="66" charset="0"/>
              </a:rPr>
              <a:t>4</a:t>
            </a:r>
            <a:endParaRPr lang="es-VE" b="1" baseline="-25000" dirty="0">
              <a:solidFill>
                <a:srgbClr val="0000CC"/>
              </a:solidFill>
              <a:latin typeface="Comic Sans MS" panose="030F0702030302020204" pitchFamily="66" charset="0"/>
            </a:endParaRPr>
          </a:p>
        </p:txBody>
      </p:sp>
      <p:sp>
        <p:nvSpPr>
          <p:cNvPr id="28" name="Rectángulo 27"/>
          <p:cNvSpPr/>
          <p:nvPr/>
        </p:nvSpPr>
        <p:spPr>
          <a:xfrm>
            <a:off x="3110005" y="5854414"/>
            <a:ext cx="1019215" cy="2180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1" name="CuadroTexto 10"/>
          <p:cNvSpPr txBox="1"/>
          <p:nvPr/>
        </p:nvSpPr>
        <p:spPr>
          <a:xfrm>
            <a:off x="2715644" y="5803443"/>
            <a:ext cx="16033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b="1" dirty="0" err="1" smtClean="0">
                <a:solidFill>
                  <a:srgbClr val="0000CC"/>
                </a:solidFill>
                <a:latin typeface="Comic Sans MS" panose="030F0702030302020204" pitchFamily="66" charset="0"/>
              </a:rPr>
              <a:t>Metanógenos</a:t>
            </a:r>
            <a:endParaRPr lang="es-VE" b="1" dirty="0">
              <a:solidFill>
                <a:srgbClr val="0000CC"/>
              </a:solidFill>
              <a:latin typeface="Comic Sans MS" panose="030F0702030302020204" pitchFamily="66" charset="0"/>
            </a:endParaRPr>
          </a:p>
        </p:txBody>
      </p:sp>
      <p:sp>
        <p:nvSpPr>
          <p:cNvPr id="29" name="Rectángulo 28"/>
          <p:cNvSpPr/>
          <p:nvPr/>
        </p:nvSpPr>
        <p:spPr>
          <a:xfrm>
            <a:off x="2214111" y="4078561"/>
            <a:ext cx="494221" cy="3799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4" name="CuadroTexto 13"/>
          <p:cNvSpPr txBox="1"/>
          <p:nvPr/>
        </p:nvSpPr>
        <p:spPr>
          <a:xfrm>
            <a:off x="2090484" y="3976162"/>
            <a:ext cx="7639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VE" sz="1400" b="1" dirty="0" smtClean="0">
                <a:latin typeface="Comic Sans MS" panose="030F0702030302020204" pitchFamily="66" charset="0"/>
              </a:rPr>
              <a:t>Altos </a:t>
            </a:r>
            <a:r>
              <a:rPr lang="es-VE" sz="1400" b="1" dirty="0" err="1" smtClean="0">
                <a:latin typeface="Comic Sans MS" panose="030F0702030302020204" pitchFamily="66" charset="0"/>
              </a:rPr>
              <a:t>AAs</a:t>
            </a:r>
            <a:endParaRPr lang="es-VE" sz="1400" b="1" dirty="0">
              <a:latin typeface="Comic Sans MS" panose="030F0702030302020204" pitchFamily="66" charset="0"/>
            </a:endParaRPr>
          </a:p>
        </p:txBody>
      </p:sp>
      <p:sp>
        <p:nvSpPr>
          <p:cNvPr id="30" name="Rectángulo 29"/>
          <p:cNvSpPr/>
          <p:nvPr/>
        </p:nvSpPr>
        <p:spPr>
          <a:xfrm>
            <a:off x="2040111" y="4942653"/>
            <a:ext cx="1043696" cy="4170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3" name="CuadroTexto 12"/>
          <p:cNvSpPr txBox="1"/>
          <p:nvPr/>
        </p:nvSpPr>
        <p:spPr>
          <a:xfrm>
            <a:off x="1875153" y="4964063"/>
            <a:ext cx="11721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600" b="1" dirty="0" smtClean="0">
                <a:latin typeface="Comic Sans MS" panose="030F0702030302020204" pitchFamily="66" charset="0"/>
              </a:rPr>
              <a:t>Dieta rica </a:t>
            </a:r>
          </a:p>
          <a:p>
            <a:r>
              <a:rPr lang="es-VE" sz="1600" b="1" dirty="0" smtClean="0">
                <a:latin typeface="Comic Sans MS" panose="030F0702030302020204" pitchFamily="66" charset="0"/>
              </a:rPr>
              <a:t>en carne</a:t>
            </a:r>
            <a:endParaRPr lang="es-VE" sz="1600" b="1" dirty="0">
              <a:latin typeface="Comic Sans MS" panose="030F0702030302020204" pitchFamily="66" charset="0"/>
            </a:endParaRPr>
          </a:p>
        </p:txBody>
      </p:sp>
      <p:sp>
        <p:nvSpPr>
          <p:cNvPr id="31" name="Rectángulo 30"/>
          <p:cNvSpPr/>
          <p:nvPr/>
        </p:nvSpPr>
        <p:spPr>
          <a:xfrm>
            <a:off x="4028417" y="3987752"/>
            <a:ext cx="386334" cy="1657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5" name="CuadroTexto 14"/>
          <p:cNvSpPr txBox="1"/>
          <p:nvPr/>
        </p:nvSpPr>
        <p:spPr>
          <a:xfrm>
            <a:off x="3994500" y="3919206"/>
            <a:ext cx="64893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600" b="1" dirty="0" smtClean="0">
                <a:latin typeface="Comic Sans MS" panose="030F0702030302020204" pitchFamily="66" charset="0"/>
              </a:rPr>
              <a:t>HS</a:t>
            </a:r>
            <a:r>
              <a:rPr lang="es-VE" sz="1600" b="1" baseline="30000" dirty="0" smtClean="0">
                <a:latin typeface="Comic Sans MS" panose="030F0702030302020204" pitchFamily="66" charset="0"/>
              </a:rPr>
              <a:t>-</a:t>
            </a:r>
            <a:endParaRPr lang="es-VE" sz="1600" b="1" baseline="30000" dirty="0">
              <a:latin typeface="Comic Sans MS" panose="030F0702030302020204" pitchFamily="66" charset="0"/>
            </a:endParaRPr>
          </a:p>
        </p:txBody>
      </p:sp>
      <p:sp>
        <p:nvSpPr>
          <p:cNvPr id="33" name="Rectángulo 32"/>
          <p:cNvSpPr/>
          <p:nvPr/>
        </p:nvSpPr>
        <p:spPr>
          <a:xfrm>
            <a:off x="3034191" y="2518791"/>
            <a:ext cx="1920617" cy="595493"/>
          </a:xfrm>
          <a:prstGeom prst="rect">
            <a:avLst/>
          </a:prstGeom>
          <a:solidFill>
            <a:srgbClr val="6DFF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32" name="CuadroTexto 31"/>
          <p:cNvSpPr txBox="1"/>
          <p:nvPr/>
        </p:nvSpPr>
        <p:spPr>
          <a:xfrm>
            <a:off x="3173798" y="2430350"/>
            <a:ext cx="17092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200" b="1" i="1" dirty="0" smtClean="0">
                <a:latin typeface="Comic Sans MS" panose="030F0702030302020204" pitchFamily="66" charset="0"/>
              </a:rPr>
              <a:t>Clostridium</a:t>
            </a:r>
          </a:p>
          <a:p>
            <a:r>
              <a:rPr lang="es-VE" sz="1200" b="1" i="1" dirty="0" smtClean="0">
                <a:latin typeface="Comic Sans MS" panose="030F0702030302020204" pitchFamily="66" charset="0"/>
              </a:rPr>
              <a:t>Bacteroides</a:t>
            </a:r>
          </a:p>
          <a:p>
            <a:r>
              <a:rPr lang="es-VE" sz="1200" b="1" dirty="0" smtClean="0">
                <a:latin typeface="Comic Sans MS" panose="030F0702030302020204" pitchFamily="66" charset="0"/>
              </a:rPr>
              <a:t>Reductores sulfato</a:t>
            </a:r>
            <a:endParaRPr lang="es-VE" sz="1200" b="1" dirty="0">
              <a:latin typeface="Comic Sans MS" panose="030F0702030302020204" pitchFamily="66" charset="0"/>
            </a:endParaRPr>
          </a:p>
        </p:txBody>
      </p:sp>
      <p:sp>
        <p:nvSpPr>
          <p:cNvPr id="34" name="Rectángulo 33"/>
          <p:cNvSpPr/>
          <p:nvPr/>
        </p:nvSpPr>
        <p:spPr>
          <a:xfrm>
            <a:off x="4954808" y="2529237"/>
            <a:ext cx="1250344" cy="487564"/>
          </a:xfrm>
          <a:prstGeom prst="rect">
            <a:avLst/>
          </a:prstGeom>
          <a:solidFill>
            <a:srgbClr val="6DFF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35" name="CuadroTexto 34"/>
          <p:cNvSpPr txBox="1"/>
          <p:nvPr/>
        </p:nvSpPr>
        <p:spPr>
          <a:xfrm>
            <a:off x="4946856" y="2525025"/>
            <a:ext cx="13966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200" b="1" i="1" dirty="0">
                <a:latin typeface="Comic Sans MS" panose="030F0702030302020204" pitchFamily="66" charset="0"/>
              </a:rPr>
              <a:t>B</a:t>
            </a:r>
            <a:r>
              <a:rPr lang="es-VE" sz="1200" b="1" i="1" dirty="0" smtClean="0">
                <a:latin typeface="Comic Sans MS" panose="030F0702030302020204" pitchFamily="66" charset="0"/>
              </a:rPr>
              <a:t>ifidobacterium </a:t>
            </a:r>
          </a:p>
          <a:p>
            <a:r>
              <a:rPr lang="es-VE" sz="1200" b="1" i="1" dirty="0" smtClean="0">
                <a:latin typeface="Comic Sans MS" panose="030F0702030302020204" pitchFamily="66" charset="0"/>
              </a:rPr>
              <a:t>E </a:t>
            </a:r>
            <a:r>
              <a:rPr lang="es-VE" sz="1200" b="1" i="1" dirty="0" err="1" smtClean="0">
                <a:latin typeface="Comic Sans MS" panose="030F0702030302020204" pitchFamily="66" charset="0"/>
              </a:rPr>
              <a:t>fecalis</a:t>
            </a:r>
            <a:endParaRPr lang="es-VE" sz="1200" b="1" dirty="0">
              <a:latin typeface="Comic Sans MS" panose="030F0702030302020204" pitchFamily="66" charset="0"/>
            </a:endParaRPr>
          </a:p>
        </p:txBody>
      </p:sp>
      <p:cxnSp>
        <p:nvCxnSpPr>
          <p:cNvPr id="37" name="Conector recto de flecha 36"/>
          <p:cNvCxnSpPr/>
          <p:nvPr/>
        </p:nvCxnSpPr>
        <p:spPr>
          <a:xfrm flipV="1">
            <a:off x="3173798" y="2430350"/>
            <a:ext cx="0" cy="646331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onector recto de flecha 37"/>
          <p:cNvCxnSpPr/>
          <p:nvPr/>
        </p:nvCxnSpPr>
        <p:spPr>
          <a:xfrm flipH="1" flipV="1">
            <a:off x="4935494" y="2518792"/>
            <a:ext cx="11362" cy="498009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6 CuadroTexto"/>
          <p:cNvSpPr txBox="1"/>
          <p:nvPr/>
        </p:nvSpPr>
        <p:spPr>
          <a:xfrm>
            <a:off x="136708" y="228507"/>
            <a:ext cx="660758" cy="369332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>
            <a:defPPr>
              <a:defRPr lang="es-V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VE" dirty="0" smtClean="0">
                <a:solidFill>
                  <a:prstClr val="white"/>
                </a:solidFill>
                <a:latin typeface="Comic Sans MS" pitchFamily="66" charset="0"/>
              </a:rPr>
              <a:t>II</a:t>
            </a:r>
            <a:r>
              <a:rPr lang="es-VE" sz="1600" dirty="0" smtClean="0">
                <a:solidFill>
                  <a:prstClr val="white"/>
                </a:solidFill>
                <a:latin typeface="Comic Sans MS" pitchFamily="66" charset="0"/>
              </a:rPr>
              <a:t>B1</a:t>
            </a:r>
            <a:endParaRPr lang="es-VE" sz="16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41" name="4 CuadroTexto"/>
          <p:cNvSpPr txBox="1"/>
          <p:nvPr/>
        </p:nvSpPr>
        <p:spPr>
          <a:xfrm>
            <a:off x="157758" y="631357"/>
            <a:ext cx="957858" cy="83099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VE" sz="1200" dirty="0" smtClean="0">
                <a:latin typeface="Comic Sans MS" pitchFamily="66" charset="0"/>
              </a:rPr>
              <a:t>Microbiota y </a:t>
            </a:r>
            <a:r>
              <a:rPr lang="es-VE" sz="1200" b="1" dirty="0" err="1" smtClean="0">
                <a:latin typeface="Comic Sans MS" pitchFamily="66" charset="0"/>
              </a:rPr>
              <a:t>Enf</a:t>
            </a:r>
            <a:r>
              <a:rPr lang="es-VE" sz="1200" b="1" dirty="0" smtClean="0">
                <a:latin typeface="Comic Sans MS" pitchFamily="66" charset="0"/>
              </a:rPr>
              <a:t>. Local GI</a:t>
            </a:r>
          </a:p>
          <a:p>
            <a:pPr algn="ctr"/>
            <a:r>
              <a:rPr lang="es-VE" sz="1200" b="1" dirty="0" smtClean="0">
                <a:latin typeface="Comic Sans MS" pitchFamily="66" charset="0"/>
              </a:rPr>
              <a:t>CRC </a:t>
            </a:r>
          </a:p>
        </p:txBody>
      </p:sp>
      <p:sp>
        <p:nvSpPr>
          <p:cNvPr id="42" name="Rectángulo 41"/>
          <p:cNvSpPr/>
          <p:nvPr/>
        </p:nvSpPr>
        <p:spPr>
          <a:xfrm>
            <a:off x="2084385" y="1137278"/>
            <a:ext cx="330567" cy="32794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9987532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2" grpId="0"/>
      <p:bldP spid="17" grpId="0"/>
      <p:bldP spid="18" grpId="0"/>
      <p:bldP spid="16" grpId="0"/>
      <p:bldP spid="19" grpId="0"/>
      <p:bldP spid="20" grpId="0"/>
      <p:bldP spid="21" grpId="0"/>
      <p:bldP spid="11" grpId="0"/>
      <p:bldP spid="14" grpId="0"/>
      <p:bldP spid="13" grpId="0"/>
      <p:bldP spid="15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1547664" y="1335944"/>
            <a:ext cx="6520012" cy="4462760"/>
          </a:xfrm>
          <a:prstGeom prst="rect">
            <a:avLst/>
          </a:prstGeom>
          <a:solidFill>
            <a:srgbClr val="FFEEE5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endParaRPr lang="en-US" sz="1000" b="1" dirty="0" smtClean="0">
              <a:latin typeface="Comic Sans MS" panose="030F0702030302020204" pitchFamily="66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>
                <a:latin typeface="Comic Sans MS" panose="030F0702030302020204" pitchFamily="66" charset="0"/>
              </a:rPr>
              <a:t>Disbiosis</a:t>
            </a:r>
            <a:r>
              <a:rPr lang="en-US" dirty="0" smtClean="0">
                <a:latin typeface="Comic Sans MS" panose="030F0702030302020204" pitchFamily="66" charset="0"/>
              </a:rPr>
              <a:t> en el </a:t>
            </a:r>
            <a:r>
              <a:rPr lang="en-US" b="1" dirty="0" smtClean="0">
                <a:latin typeface="Comic Sans MS" panose="030F0702030302020204" pitchFamily="66" charset="0"/>
              </a:rPr>
              <a:t>microbiota colónico:</a:t>
            </a:r>
            <a:endParaRPr lang="en-US" dirty="0" smtClean="0">
              <a:latin typeface="Comic Sans MS" panose="030F0702030302020204" pitchFamily="66" charset="0"/>
            </a:endParaRPr>
          </a:p>
          <a:p>
            <a:pPr marL="285750" indent="-285750">
              <a:buFontTx/>
              <a:buChar char="-"/>
            </a:pPr>
            <a:r>
              <a:rPr lang="en-US" dirty="0" err="1" smtClean="0">
                <a:latin typeface="Comic Sans MS" panose="030F0702030302020204" pitchFamily="66" charset="0"/>
              </a:rPr>
              <a:t>Proporción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aumentada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>
                <a:latin typeface="Comic Sans MS" panose="030F0702030302020204" pitchFamily="66" charset="0"/>
              </a:rPr>
              <a:t>de </a:t>
            </a:r>
            <a:r>
              <a:rPr lang="en-US" dirty="0" err="1" smtClean="0">
                <a:latin typeface="Comic Sans MS" panose="030F0702030302020204" pitchFamily="66" charset="0"/>
              </a:rPr>
              <a:t>bacterias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cuyos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metabolitos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elaboran</a:t>
            </a:r>
            <a:r>
              <a:rPr lang="en-US" dirty="0" smtClean="0">
                <a:latin typeface="Comic Sans MS" panose="030F0702030302020204" pitchFamily="66" charset="0"/>
              </a:rPr>
              <a:t>  </a:t>
            </a:r>
            <a:r>
              <a:rPr lang="en-US" b="1" dirty="0" err="1" smtClean="0">
                <a:latin typeface="Comic Sans MS" panose="030F0702030302020204" pitchFamily="66" charset="0"/>
              </a:rPr>
              <a:t>compuestos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citiotóxicos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dirty="0" smtClean="0">
                <a:latin typeface="Comic Sans MS" panose="030F0702030302020204" pitchFamily="66" charset="0"/>
              </a:rPr>
              <a:t>(</a:t>
            </a:r>
            <a:r>
              <a:rPr lang="en-US" dirty="0" err="1" smtClean="0">
                <a:latin typeface="Comic Sans MS" panose="030F0702030302020204" pitchFamily="66" charset="0"/>
              </a:rPr>
              <a:t>Ej</a:t>
            </a:r>
            <a:r>
              <a:rPr lang="en-US" dirty="0" smtClean="0">
                <a:latin typeface="Comic Sans MS" panose="030F0702030302020204" pitchFamily="66" charset="0"/>
              </a:rPr>
              <a:t>., </a:t>
            </a:r>
            <a:r>
              <a:rPr lang="en-US" dirty="0" err="1" smtClean="0">
                <a:latin typeface="Comic Sans MS" panose="030F0702030302020204" pitchFamily="66" charset="0"/>
              </a:rPr>
              <a:t>bacterias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reductoras</a:t>
            </a:r>
            <a:r>
              <a:rPr lang="en-US" dirty="0" smtClean="0">
                <a:latin typeface="Comic Sans MS" panose="030F0702030302020204" pitchFamily="66" charset="0"/>
              </a:rPr>
              <a:t> de </a:t>
            </a:r>
            <a:r>
              <a:rPr lang="en-US" dirty="0" err="1" smtClean="0">
                <a:latin typeface="Comic Sans MS" panose="030F0702030302020204" pitchFamily="66" charset="0"/>
              </a:rPr>
              <a:t>sulfatos</a:t>
            </a:r>
            <a:r>
              <a:rPr lang="en-US" dirty="0" smtClean="0">
                <a:latin typeface="Comic Sans MS" panose="030F0702030302020204" pitchFamily="66" charset="0"/>
              </a:rPr>
              <a:t>). </a:t>
            </a:r>
          </a:p>
          <a:p>
            <a:endParaRPr lang="en-US" sz="800" dirty="0" smtClean="0">
              <a:latin typeface="Comic Sans MS" panose="030F0702030302020204" pitchFamily="66" charset="0"/>
            </a:endParaRPr>
          </a:p>
          <a:p>
            <a:pPr marL="285750" indent="-285750">
              <a:buFontTx/>
              <a:buChar char="-"/>
            </a:pPr>
            <a:r>
              <a:rPr lang="en-US" dirty="0" err="1">
                <a:latin typeface="Comic Sans MS" panose="030F0702030302020204" pitchFamily="66" charset="0"/>
              </a:rPr>
              <a:t>B</a:t>
            </a:r>
            <a:r>
              <a:rPr lang="en-US" dirty="0" err="1" smtClean="0">
                <a:latin typeface="Comic Sans MS" panose="030F0702030302020204" pitchFamily="66" charset="0"/>
              </a:rPr>
              <a:t>acterias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que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causan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daño</a:t>
            </a:r>
            <a:r>
              <a:rPr lang="en-US" b="1" dirty="0" smtClean="0">
                <a:latin typeface="Comic Sans MS" panose="030F0702030302020204" pitchFamily="66" charset="0"/>
              </a:rPr>
              <a:t> al ADN </a:t>
            </a:r>
            <a:r>
              <a:rPr lang="en-US" dirty="0" err="1" smtClean="0">
                <a:latin typeface="Comic Sans MS" panose="030F0702030302020204" pitchFamily="66" charset="0"/>
              </a:rPr>
              <a:t>por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producción</a:t>
            </a:r>
            <a:r>
              <a:rPr lang="en-US" dirty="0" smtClean="0">
                <a:latin typeface="Comic Sans MS" panose="030F0702030302020204" pitchFamily="66" charset="0"/>
              </a:rPr>
              <a:t> de </a:t>
            </a:r>
            <a:r>
              <a:rPr lang="en-US" dirty="0" err="1" smtClean="0">
                <a:latin typeface="Comic Sans MS" panose="030F0702030302020204" pitchFamily="66" charset="0"/>
              </a:rPr>
              <a:t>radicales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libres</a:t>
            </a:r>
            <a:r>
              <a:rPr lang="en-US" dirty="0" smtClean="0">
                <a:latin typeface="Comic Sans MS" panose="030F0702030302020204" pitchFamily="66" charset="0"/>
              </a:rPr>
              <a:t> (</a:t>
            </a:r>
            <a:r>
              <a:rPr lang="en-US" b="1" dirty="0">
                <a:latin typeface="Comic Sans MS" panose="030F0702030302020204" pitchFamily="66" charset="0"/>
              </a:rPr>
              <a:t>ROS</a:t>
            </a:r>
            <a:r>
              <a:rPr lang="en-US" dirty="0" smtClean="0">
                <a:latin typeface="Comic Sans MS" panose="030F0702030302020204" pitchFamily="66" charset="0"/>
              </a:rPr>
              <a:t>). </a:t>
            </a:r>
          </a:p>
          <a:p>
            <a:pPr marL="285750" indent="-285750">
              <a:buFontTx/>
              <a:buChar char="-"/>
            </a:pPr>
            <a:endParaRPr lang="en-US" sz="800" b="1" dirty="0">
              <a:latin typeface="Comic Sans MS" panose="030F0702030302020204" pitchFamily="66" charset="0"/>
            </a:endParaRPr>
          </a:p>
          <a:p>
            <a:pPr marL="285750" indent="-285750">
              <a:buFontTx/>
              <a:buChar char="-"/>
            </a:pPr>
            <a:r>
              <a:rPr lang="en-US" b="1" dirty="0" err="1">
                <a:latin typeface="Comic Sans MS" panose="030F0702030302020204" pitchFamily="66" charset="0"/>
              </a:rPr>
              <a:t>A</a:t>
            </a:r>
            <a:r>
              <a:rPr lang="en-US" b="1" dirty="0" err="1" smtClean="0">
                <a:latin typeface="Comic Sans MS" panose="030F0702030302020204" pitchFamily="66" charset="0"/>
              </a:rPr>
              <a:t>ctivación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anormal</a:t>
            </a:r>
            <a:r>
              <a:rPr lang="en-US" b="1" dirty="0" smtClean="0">
                <a:latin typeface="Comic Sans MS" panose="030F0702030302020204" pitchFamily="66" charset="0"/>
              </a:rPr>
              <a:t> de </a:t>
            </a:r>
            <a:r>
              <a:rPr lang="en-US" b="1" dirty="0" err="1" smtClean="0">
                <a:latin typeface="Comic Sans MS" panose="030F0702030302020204" pitchFamily="66" charset="0"/>
              </a:rPr>
              <a:t>células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inmunes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residentes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dirty="0" smtClean="0">
                <a:latin typeface="Comic Sans MS" panose="030F0702030302020204" pitchFamily="66" charset="0"/>
              </a:rPr>
              <a:t>(</a:t>
            </a:r>
            <a:r>
              <a:rPr lang="en-US" dirty="0" err="1" smtClean="0">
                <a:latin typeface="Comic Sans MS" panose="030F0702030302020204" pitchFamily="66" charset="0"/>
              </a:rPr>
              <a:t>Ej</a:t>
            </a:r>
            <a:r>
              <a:rPr lang="en-US" dirty="0" smtClean="0">
                <a:latin typeface="Comic Sans MS" panose="030F0702030302020204" pitchFamily="66" charset="0"/>
              </a:rPr>
              <a:t>., </a:t>
            </a:r>
            <a:r>
              <a:rPr lang="en-US" dirty="0" err="1" smtClean="0">
                <a:latin typeface="Comic Sans MS" panose="030F0702030302020204" pitchFamily="66" charset="0"/>
              </a:rPr>
              <a:t>macrófagos</a:t>
            </a:r>
            <a:r>
              <a:rPr lang="en-US" dirty="0" smtClean="0">
                <a:latin typeface="Comic Sans MS" panose="030F0702030302020204" pitchFamily="66" charset="0"/>
              </a:rPr>
              <a:t>).</a:t>
            </a:r>
          </a:p>
          <a:p>
            <a:endParaRPr lang="en-US" sz="800" dirty="0">
              <a:latin typeface="Comic Sans MS" panose="030F0702030302020204" pitchFamily="66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err="1" smtClean="0">
                <a:latin typeface="Comic Sans MS" panose="030F0702030302020204" pitchFamily="66" charset="0"/>
              </a:rPr>
              <a:t>Posibles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sitios</a:t>
            </a:r>
            <a:r>
              <a:rPr lang="en-US" b="1" dirty="0" smtClean="0">
                <a:latin typeface="Comic Sans MS" panose="030F0702030302020204" pitchFamily="66" charset="0"/>
              </a:rPr>
              <a:t> de </a:t>
            </a:r>
            <a:r>
              <a:rPr lang="en-US" b="1" dirty="0" err="1" smtClean="0">
                <a:latin typeface="Comic Sans MS" panose="030F0702030302020204" pitchFamily="66" charset="0"/>
              </a:rPr>
              <a:t>intervenciones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terapéuticas</a:t>
            </a:r>
            <a:r>
              <a:rPr lang="en-US" dirty="0" smtClean="0">
                <a:latin typeface="Comic Sans MS" panose="030F0702030302020204" pitchFamily="66" charset="0"/>
              </a:rPr>
              <a:t>:  </a:t>
            </a:r>
          </a:p>
          <a:p>
            <a:pPr marL="285750" indent="-285750">
              <a:buFontTx/>
              <a:buChar char="-"/>
            </a:pPr>
            <a:r>
              <a:rPr lang="en-US" b="1" dirty="0" err="1" smtClean="0">
                <a:latin typeface="Comic Sans MS" panose="030F0702030302020204" pitchFamily="66" charset="0"/>
              </a:rPr>
              <a:t>Corrección</a:t>
            </a:r>
            <a:r>
              <a:rPr lang="en-US" b="1" dirty="0" smtClean="0">
                <a:latin typeface="Comic Sans MS" panose="030F0702030302020204" pitchFamily="66" charset="0"/>
              </a:rPr>
              <a:t> de Disbiosis </a:t>
            </a:r>
            <a:r>
              <a:rPr lang="en-US" dirty="0" smtClean="0">
                <a:latin typeface="Comic Sans MS" panose="030F0702030302020204" pitchFamily="66" charset="0"/>
              </a:rPr>
              <a:t>(</a:t>
            </a:r>
            <a:r>
              <a:rPr lang="en-US" b="1" dirty="0" smtClean="0">
                <a:latin typeface="Comic Sans MS" panose="030F0702030302020204" pitchFamily="66" charset="0"/>
              </a:rPr>
              <a:t>pro/prebióticos</a:t>
            </a:r>
            <a:r>
              <a:rPr lang="en-US" dirty="0">
                <a:latin typeface="Comic Sans MS" panose="030F0702030302020204" pitchFamily="66" charset="0"/>
              </a:rPr>
              <a:t>) </a:t>
            </a:r>
            <a:endParaRPr lang="en-US" dirty="0" smtClean="0">
              <a:latin typeface="Comic Sans MS" panose="030F0702030302020204" pitchFamily="66" charset="0"/>
            </a:endParaRPr>
          </a:p>
          <a:p>
            <a:pPr marL="285750" indent="-285750">
              <a:buFontTx/>
              <a:buChar char="-"/>
            </a:pPr>
            <a:endParaRPr lang="en-US" sz="800" dirty="0" smtClean="0">
              <a:latin typeface="Comic Sans MS" panose="030F0702030302020204" pitchFamily="66" charset="0"/>
            </a:endParaRPr>
          </a:p>
          <a:p>
            <a:pPr marL="285750" indent="-285750">
              <a:buFontTx/>
              <a:buChar char="-"/>
            </a:pPr>
            <a:r>
              <a:rPr lang="en-US" b="1" dirty="0" err="1" smtClean="0">
                <a:latin typeface="Comic Sans MS" panose="030F0702030302020204" pitchFamily="66" charset="0"/>
              </a:rPr>
              <a:t>Siembra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>
                <a:latin typeface="Comic Sans MS" panose="030F0702030302020204" pitchFamily="66" charset="0"/>
              </a:rPr>
              <a:t>s</a:t>
            </a:r>
            <a:r>
              <a:rPr lang="en-US" b="1" dirty="0" err="1" smtClean="0">
                <a:latin typeface="Comic Sans MS" panose="030F0702030302020204" pitchFamily="66" charset="0"/>
              </a:rPr>
              <a:t>electiva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dirty="0" smtClean="0">
                <a:latin typeface="Comic Sans MS" panose="030F0702030302020204" pitchFamily="66" charset="0"/>
              </a:rPr>
              <a:t>de </a:t>
            </a:r>
            <a:r>
              <a:rPr lang="en-US" b="1" dirty="0" err="1" smtClean="0">
                <a:latin typeface="Comic Sans MS" panose="030F0702030302020204" pitchFamily="66" charset="0"/>
              </a:rPr>
              <a:t>poblaciones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bac</a:t>
            </a:r>
            <a:r>
              <a:rPr lang="en-US" dirty="0" err="1" smtClean="0">
                <a:latin typeface="Comic Sans MS" panose="030F0702030302020204" pitchFamily="66" charset="0"/>
              </a:rPr>
              <a:t>terianas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cuyo</a:t>
            </a:r>
            <a:r>
              <a:rPr lang="en-US" dirty="0" smtClean="0">
                <a:latin typeface="Comic Sans MS" panose="030F0702030302020204" pitchFamily="66" charset="0"/>
              </a:rPr>
              <a:t> metabolism no </a:t>
            </a:r>
            <a:r>
              <a:rPr lang="en-US" dirty="0" err="1" smtClean="0">
                <a:latin typeface="Comic Sans MS" panose="030F0702030302020204" pitchFamily="66" charset="0"/>
              </a:rPr>
              <a:t>daña</a:t>
            </a:r>
            <a:r>
              <a:rPr lang="en-US" dirty="0" smtClean="0">
                <a:latin typeface="Comic Sans MS" panose="030F0702030302020204" pitchFamily="66" charset="0"/>
              </a:rPr>
              <a:t> al </a:t>
            </a:r>
            <a:r>
              <a:rPr lang="en-US" dirty="0" err="1" smtClean="0">
                <a:latin typeface="Comic Sans MS" panose="030F0702030302020204" pitchFamily="66" charset="0"/>
              </a:rPr>
              <a:t>hospedero</a:t>
            </a:r>
            <a:r>
              <a:rPr lang="en-US" dirty="0" smtClean="0">
                <a:latin typeface="Comic Sans MS" panose="030F0702030302020204" pitchFamily="66" charset="0"/>
              </a:rPr>
              <a:t> (</a:t>
            </a:r>
            <a:r>
              <a:rPr lang="en-US" dirty="0" err="1" smtClean="0">
                <a:latin typeface="Comic Sans MS" panose="030F0702030302020204" pitchFamily="66" charset="0"/>
              </a:rPr>
              <a:t>Ej</a:t>
            </a:r>
            <a:r>
              <a:rPr lang="en-US" dirty="0" smtClean="0">
                <a:latin typeface="Comic Sans MS" panose="030F0702030302020204" pitchFamily="66" charset="0"/>
              </a:rPr>
              <a:t>., </a:t>
            </a:r>
            <a:r>
              <a:rPr lang="en-US" dirty="0" err="1" smtClean="0">
                <a:latin typeface="Comic Sans MS" panose="030F0702030302020204" pitchFamily="66" charset="0"/>
              </a:rPr>
              <a:t>bacterias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metanogénicas</a:t>
            </a:r>
            <a:r>
              <a:rPr lang="en-US" dirty="0" smtClean="0">
                <a:latin typeface="Comic Sans MS" panose="030F0702030302020204" pitchFamily="66" charset="0"/>
              </a:rPr>
              <a:t>).</a:t>
            </a:r>
            <a:endParaRPr lang="es-VE" dirty="0">
              <a:latin typeface="Comic Sans MS" panose="030F0702030302020204" pitchFamily="66" charset="0"/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2286000" y="5887737"/>
            <a:ext cx="4572000" cy="4308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I. </a:t>
            </a:r>
            <a:r>
              <a:rPr lang="es-VE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Sekirov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SL. Russell, LCM. </a:t>
            </a:r>
            <a:r>
              <a:rPr lang="es-VE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Antunes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BB </a:t>
            </a:r>
            <a:r>
              <a:rPr lang="es-VE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Finlay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s-VE" sz="11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Gut</a:t>
            </a:r>
            <a:r>
              <a:rPr lang="es-VE" sz="11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Microbiota in </a:t>
            </a:r>
            <a:r>
              <a:rPr lang="es-VE" sz="11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Health</a:t>
            </a:r>
            <a:r>
              <a:rPr lang="es-VE" sz="11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s-VE" sz="11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Disease</a:t>
            </a:r>
            <a:r>
              <a:rPr lang="es-VE" sz="11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1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Physiol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Rev </a:t>
            </a:r>
            <a:r>
              <a:rPr lang="en-US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2010; 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90: </a:t>
            </a:r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859–904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s-VE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2 CuadroTexto"/>
          <p:cNvSpPr txBox="1"/>
          <p:nvPr/>
        </p:nvSpPr>
        <p:spPr>
          <a:xfrm>
            <a:off x="6444208" y="6453336"/>
            <a:ext cx="26068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 smtClean="0">
                <a:solidFill>
                  <a:prstClr val="white">
                    <a:lumMod val="7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100" dirty="0">
              <a:solidFill>
                <a:prstClr val="white">
                  <a:lumMod val="7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2140656" y="702096"/>
            <a:ext cx="4862687" cy="40011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0000CC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it-IT" sz="2000" dirty="0">
                <a:latin typeface="Comic Sans MS" panose="030F0702030302020204" pitchFamily="66" charset="0"/>
              </a:rPr>
              <a:t>Carcinogénesis C</a:t>
            </a:r>
            <a:r>
              <a:rPr lang="it-IT" sz="2000" dirty="0" smtClean="0">
                <a:latin typeface="Comic Sans MS" panose="030F0702030302020204" pitchFamily="66" charset="0"/>
              </a:rPr>
              <a:t>olónica y Microbiota</a:t>
            </a:r>
            <a:endParaRPr lang="it-IT" sz="2000" i="1" dirty="0">
              <a:latin typeface="Comic Sans MS" panose="030F0702030302020204" pitchFamily="66" charset="0"/>
            </a:endParaRPr>
          </a:p>
        </p:txBody>
      </p:sp>
      <p:sp>
        <p:nvSpPr>
          <p:cNvPr id="8" name="6 CuadroTexto"/>
          <p:cNvSpPr txBox="1"/>
          <p:nvPr/>
        </p:nvSpPr>
        <p:spPr>
          <a:xfrm>
            <a:off x="136708" y="228507"/>
            <a:ext cx="660758" cy="369332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>
            <a:defPPr>
              <a:defRPr lang="es-V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VE" dirty="0" smtClean="0">
                <a:solidFill>
                  <a:prstClr val="white"/>
                </a:solidFill>
                <a:latin typeface="Comic Sans MS" pitchFamily="66" charset="0"/>
              </a:rPr>
              <a:t>II</a:t>
            </a:r>
            <a:r>
              <a:rPr lang="es-VE" sz="1600" dirty="0" smtClean="0">
                <a:solidFill>
                  <a:prstClr val="white"/>
                </a:solidFill>
                <a:latin typeface="Comic Sans MS" pitchFamily="66" charset="0"/>
              </a:rPr>
              <a:t>B1</a:t>
            </a:r>
            <a:endParaRPr lang="es-VE" sz="16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9" name="4 CuadroTexto"/>
          <p:cNvSpPr txBox="1"/>
          <p:nvPr/>
        </p:nvSpPr>
        <p:spPr>
          <a:xfrm>
            <a:off x="157758" y="631357"/>
            <a:ext cx="957858" cy="89255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VE" sz="1200" dirty="0" smtClean="0">
                <a:latin typeface="Comic Sans MS" pitchFamily="66" charset="0"/>
              </a:rPr>
              <a:t>Microbiota y </a:t>
            </a:r>
            <a:r>
              <a:rPr lang="es-VE" sz="1200" b="1" dirty="0" err="1" smtClean="0">
                <a:latin typeface="Comic Sans MS" pitchFamily="66" charset="0"/>
              </a:rPr>
              <a:t>Enf</a:t>
            </a:r>
            <a:r>
              <a:rPr lang="es-VE" sz="1200" b="1" dirty="0" smtClean="0">
                <a:latin typeface="Comic Sans MS" pitchFamily="66" charset="0"/>
              </a:rPr>
              <a:t>. </a:t>
            </a:r>
            <a:r>
              <a:rPr lang="es-VE" sz="1400" b="1" dirty="0" smtClean="0">
                <a:latin typeface="Comic Sans MS" pitchFamily="66" charset="0"/>
              </a:rPr>
              <a:t>Local GI</a:t>
            </a:r>
          </a:p>
          <a:p>
            <a:pPr algn="ctr"/>
            <a:r>
              <a:rPr lang="es-VE" sz="1400" b="1" dirty="0" smtClean="0">
                <a:latin typeface="Comic Sans MS" pitchFamily="66" charset="0"/>
              </a:rPr>
              <a:t>CRC </a:t>
            </a:r>
          </a:p>
        </p:txBody>
      </p:sp>
    </p:spTree>
    <p:extLst>
      <p:ext uri="{BB962C8B-B14F-4D97-AF65-F5344CB8AC3E}">
        <p14:creationId xmlns:p14="http://schemas.microsoft.com/office/powerpoint/2010/main" val="40895117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2875165" y="310458"/>
            <a:ext cx="3536546" cy="46166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38100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sz="24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Microbiota y Cáncer GI</a:t>
            </a:r>
          </a:p>
        </p:txBody>
      </p:sp>
      <p:sp>
        <p:nvSpPr>
          <p:cNvPr id="5" name="Rectángulo 4"/>
          <p:cNvSpPr/>
          <p:nvPr/>
        </p:nvSpPr>
        <p:spPr>
          <a:xfrm>
            <a:off x="4404770" y="5935689"/>
            <a:ext cx="4572000" cy="4308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I. </a:t>
            </a:r>
            <a:r>
              <a:rPr lang="es-VE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Sekirov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SL. Russell, LCM. </a:t>
            </a:r>
            <a:r>
              <a:rPr lang="es-VE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Antunes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BB </a:t>
            </a:r>
            <a:r>
              <a:rPr lang="es-VE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Finlay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s-VE" sz="11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Gut</a:t>
            </a:r>
            <a:r>
              <a:rPr lang="es-VE" sz="11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Microbiota in </a:t>
            </a:r>
            <a:r>
              <a:rPr lang="es-VE" sz="11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Health</a:t>
            </a:r>
            <a:r>
              <a:rPr lang="es-VE" sz="11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s-VE" sz="11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Disease</a:t>
            </a:r>
            <a:r>
              <a:rPr lang="es-VE" sz="11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1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Physiol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Rev </a:t>
            </a:r>
            <a:r>
              <a:rPr lang="en-US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2010; 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90: </a:t>
            </a:r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859–904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s-VE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800" b="64118"/>
          <a:stretch/>
        </p:blipFill>
        <p:spPr>
          <a:xfrm>
            <a:off x="1555053" y="847347"/>
            <a:ext cx="5033172" cy="3877797"/>
          </a:xfrm>
          <a:prstGeom prst="rect">
            <a:avLst/>
          </a:prstGeom>
        </p:spPr>
      </p:pic>
      <p:sp>
        <p:nvSpPr>
          <p:cNvPr id="7" name="2 CuadroTexto"/>
          <p:cNvSpPr txBox="1"/>
          <p:nvPr/>
        </p:nvSpPr>
        <p:spPr>
          <a:xfrm>
            <a:off x="6537196" y="6596390"/>
            <a:ext cx="26068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 smtClean="0">
                <a:solidFill>
                  <a:prstClr val="white">
                    <a:lumMod val="7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100" dirty="0">
              <a:solidFill>
                <a:prstClr val="white">
                  <a:lumMod val="7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1532856" y="739025"/>
            <a:ext cx="432048" cy="56018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2" name="CuadroTexto 11"/>
          <p:cNvSpPr txBox="1"/>
          <p:nvPr/>
        </p:nvSpPr>
        <p:spPr>
          <a:xfrm>
            <a:off x="1559181" y="5183945"/>
            <a:ext cx="3477235" cy="40011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sz="2000" b="1" dirty="0" err="1" smtClean="0">
                <a:solidFill>
                  <a:srgbClr val="FF0000"/>
                </a:solidFill>
                <a:latin typeface="Comic Sans MS" panose="030F0702030302020204" pitchFamily="66" charset="0"/>
              </a:rPr>
              <a:t>Metaplasia</a:t>
            </a:r>
            <a:r>
              <a:rPr lang="es-VE" sz="20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 </a:t>
            </a:r>
            <a:r>
              <a:rPr lang="es-VE" sz="2000" b="1" dirty="0" err="1" smtClean="0">
                <a:solidFill>
                  <a:srgbClr val="FF0000"/>
                </a:solidFill>
                <a:latin typeface="Comic Sans MS" panose="030F0702030302020204" pitchFamily="66" charset="0"/>
              </a:rPr>
              <a:t>yTumorigénesis</a:t>
            </a:r>
            <a:endParaRPr lang="es-VE" sz="2000" b="1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13" name="Rectángulo 12"/>
          <p:cNvSpPr/>
          <p:nvPr/>
        </p:nvSpPr>
        <p:spPr>
          <a:xfrm>
            <a:off x="1532856" y="4519731"/>
            <a:ext cx="3735913" cy="2054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9" name="CuadroTexto 8"/>
          <p:cNvSpPr txBox="1"/>
          <p:nvPr/>
        </p:nvSpPr>
        <p:spPr>
          <a:xfrm>
            <a:off x="4119942" y="4415617"/>
            <a:ext cx="12666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4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Medio </a:t>
            </a:r>
          </a:p>
          <a:p>
            <a:pPr algn="ctr"/>
            <a:r>
              <a:rPr lang="es-VE" sz="14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Inflamatorio</a:t>
            </a:r>
            <a:endParaRPr lang="es-VE" sz="1400" b="1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10" name="CuadroTexto 9"/>
          <p:cNvSpPr txBox="1"/>
          <p:nvPr/>
        </p:nvSpPr>
        <p:spPr>
          <a:xfrm>
            <a:off x="2696512" y="4416737"/>
            <a:ext cx="14141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Transcripción </a:t>
            </a:r>
          </a:p>
          <a:p>
            <a:r>
              <a:rPr lang="es-VE" sz="14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anormal ADN</a:t>
            </a:r>
            <a:endParaRPr lang="es-VE" sz="1400" b="1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11" name="CuadroTexto 10"/>
          <p:cNvSpPr txBox="1"/>
          <p:nvPr/>
        </p:nvSpPr>
        <p:spPr>
          <a:xfrm>
            <a:off x="1257073" y="4415617"/>
            <a:ext cx="156645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400" b="1" dirty="0">
                <a:solidFill>
                  <a:srgbClr val="FF0000"/>
                </a:solidFill>
                <a:latin typeface="Comic Sans MS" panose="030F0702030302020204" pitchFamily="66" charset="0"/>
              </a:rPr>
              <a:t>A</a:t>
            </a:r>
            <a:r>
              <a:rPr lang="es-VE" sz="14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poptosis </a:t>
            </a:r>
          </a:p>
          <a:p>
            <a:pPr algn="ctr"/>
            <a:r>
              <a:rPr lang="es-VE" sz="1400" b="1" dirty="0">
                <a:solidFill>
                  <a:srgbClr val="FF0000"/>
                </a:solidFill>
                <a:latin typeface="Comic Sans MS" panose="030F0702030302020204" pitchFamily="66" charset="0"/>
              </a:rPr>
              <a:t>m</a:t>
            </a:r>
            <a:r>
              <a:rPr lang="es-VE" sz="14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ucosa gástrica</a:t>
            </a:r>
            <a:endParaRPr lang="es-VE" sz="1400" b="1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14" name="Cerrar llave 13"/>
          <p:cNvSpPr/>
          <p:nvPr/>
        </p:nvSpPr>
        <p:spPr>
          <a:xfrm rot="16200000" flipH="1">
            <a:off x="3211725" y="3011901"/>
            <a:ext cx="229849" cy="3986850"/>
          </a:xfrm>
          <a:prstGeom prst="rightBrac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5" name="Rectángulo 14"/>
          <p:cNvSpPr/>
          <p:nvPr/>
        </p:nvSpPr>
        <p:spPr>
          <a:xfrm>
            <a:off x="5580112" y="3932370"/>
            <a:ext cx="1799007" cy="2672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6" name="Rectángulo 15"/>
          <p:cNvSpPr/>
          <p:nvPr/>
        </p:nvSpPr>
        <p:spPr>
          <a:xfrm>
            <a:off x="6300192" y="1500250"/>
            <a:ext cx="1799007" cy="2672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3" name="CuadroTexto 2"/>
          <p:cNvSpPr txBox="1"/>
          <p:nvPr/>
        </p:nvSpPr>
        <p:spPr>
          <a:xfrm>
            <a:off x="6327802" y="1428940"/>
            <a:ext cx="140134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b="1" dirty="0" smtClean="0">
                <a:solidFill>
                  <a:srgbClr val="0000CC"/>
                </a:solidFill>
                <a:latin typeface="Comic Sans MS" panose="030F0702030302020204" pitchFamily="66" charset="0"/>
              </a:rPr>
              <a:t>Erradicación</a:t>
            </a:r>
            <a:endParaRPr lang="es-VE" sz="1600" b="1" dirty="0">
              <a:solidFill>
                <a:srgbClr val="0000CC"/>
              </a:solidFill>
              <a:latin typeface="Comic Sans MS" panose="030F0702030302020204" pitchFamily="66" charset="0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5784385" y="3932370"/>
            <a:ext cx="200086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b="1" dirty="0" smtClean="0">
                <a:solidFill>
                  <a:srgbClr val="0000CC"/>
                </a:solidFill>
                <a:latin typeface="Comic Sans MS" panose="030F0702030302020204" pitchFamily="66" charset="0"/>
              </a:rPr>
              <a:t>Anti-inflamatorios</a:t>
            </a:r>
            <a:endParaRPr lang="es-VE" sz="1600" b="1" dirty="0">
              <a:solidFill>
                <a:srgbClr val="0000CC"/>
              </a:solidFill>
              <a:latin typeface="Comic Sans MS" panose="030F0702030302020204" pitchFamily="66" charset="0"/>
            </a:endParaRPr>
          </a:p>
        </p:txBody>
      </p:sp>
      <p:sp>
        <p:nvSpPr>
          <p:cNvPr id="18" name="Rectángulo 17"/>
          <p:cNvSpPr/>
          <p:nvPr/>
        </p:nvSpPr>
        <p:spPr>
          <a:xfrm>
            <a:off x="3110005" y="1456465"/>
            <a:ext cx="813923" cy="31102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7" name="CuadroTexto 16"/>
          <p:cNvSpPr txBox="1"/>
          <p:nvPr/>
        </p:nvSpPr>
        <p:spPr>
          <a:xfrm>
            <a:off x="2729370" y="1383570"/>
            <a:ext cx="1194558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VE" sz="2000" i="1" dirty="0" smtClean="0">
                <a:latin typeface="Comic Sans MS" panose="030F0702030302020204" pitchFamily="66" charset="0"/>
              </a:rPr>
              <a:t>H. pylori</a:t>
            </a:r>
            <a:endParaRPr lang="es-VE" sz="2000" i="1" dirty="0">
              <a:latin typeface="Comic Sans MS" panose="030F0702030302020204" pitchFamily="66" charset="0"/>
            </a:endParaRPr>
          </a:p>
        </p:txBody>
      </p:sp>
      <p:sp>
        <p:nvSpPr>
          <p:cNvPr id="19" name="Flecha arriba 18"/>
          <p:cNvSpPr/>
          <p:nvPr/>
        </p:nvSpPr>
        <p:spPr>
          <a:xfrm>
            <a:off x="1501945" y="4387918"/>
            <a:ext cx="45719" cy="265218"/>
          </a:xfrm>
          <a:prstGeom prst="upArrow">
            <a:avLst/>
          </a:prstGeom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1" name="Rectángulo 20"/>
          <p:cNvSpPr/>
          <p:nvPr/>
        </p:nvSpPr>
        <p:spPr>
          <a:xfrm>
            <a:off x="1502970" y="3825716"/>
            <a:ext cx="1193542" cy="33855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0" name="CuadroTexto 19"/>
          <p:cNvSpPr txBox="1"/>
          <p:nvPr/>
        </p:nvSpPr>
        <p:spPr>
          <a:xfrm>
            <a:off x="1572550" y="3847872"/>
            <a:ext cx="10887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400" b="1" dirty="0" smtClean="0">
                <a:latin typeface="Comic Sans MS" panose="030F0702030302020204" pitchFamily="66" charset="0"/>
              </a:rPr>
              <a:t>Daño ADN</a:t>
            </a:r>
            <a:endParaRPr lang="es-VE" sz="1400" b="1" dirty="0">
              <a:latin typeface="Comic Sans MS" panose="030F0702030302020204" pitchFamily="66" charset="0"/>
            </a:endParaRPr>
          </a:p>
        </p:txBody>
      </p:sp>
      <p:sp>
        <p:nvSpPr>
          <p:cNvPr id="23" name="Rectángulo 22"/>
          <p:cNvSpPr/>
          <p:nvPr/>
        </p:nvSpPr>
        <p:spPr>
          <a:xfrm>
            <a:off x="3120017" y="2763951"/>
            <a:ext cx="813923" cy="2330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2" name="CuadroTexto 21"/>
          <p:cNvSpPr txBox="1"/>
          <p:nvPr/>
        </p:nvSpPr>
        <p:spPr>
          <a:xfrm>
            <a:off x="3144062" y="2788696"/>
            <a:ext cx="61266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400" b="1" dirty="0" smtClean="0">
                <a:latin typeface="Comic Sans MS" panose="030F0702030302020204" pitchFamily="66" charset="0"/>
              </a:rPr>
              <a:t>Cdx2</a:t>
            </a:r>
            <a:endParaRPr lang="es-VE" sz="1400" b="1" dirty="0">
              <a:latin typeface="Comic Sans MS" panose="030F0702030302020204" pitchFamily="66" charset="0"/>
            </a:endParaRPr>
          </a:p>
        </p:txBody>
      </p:sp>
      <p:sp>
        <p:nvSpPr>
          <p:cNvPr id="25" name="Flecha arriba 24"/>
          <p:cNvSpPr/>
          <p:nvPr/>
        </p:nvSpPr>
        <p:spPr>
          <a:xfrm>
            <a:off x="3076708" y="2803742"/>
            <a:ext cx="45719" cy="265218"/>
          </a:xfrm>
          <a:prstGeom prst="upArrow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6" name="Rectángulo 25"/>
          <p:cNvSpPr/>
          <p:nvPr/>
        </p:nvSpPr>
        <p:spPr>
          <a:xfrm>
            <a:off x="4404770" y="2786245"/>
            <a:ext cx="863999" cy="50808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4" name="CuadroTexto 23"/>
          <p:cNvSpPr txBox="1"/>
          <p:nvPr/>
        </p:nvSpPr>
        <p:spPr>
          <a:xfrm>
            <a:off x="4400239" y="2803742"/>
            <a:ext cx="9557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400" b="1" dirty="0" err="1" smtClean="0">
                <a:latin typeface="Comic Sans MS" panose="030F0702030302020204" pitchFamily="66" charset="0"/>
              </a:rPr>
              <a:t>cels</a:t>
            </a:r>
            <a:r>
              <a:rPr lang="es-VE" sz="1400" b="1" dirty="0" smtClean="0">
                <a:latin typeface="Comic Sans MS" panose="030F0702030302020204" pitchFamily="66" charset="0"/>
              </a:rPr>
              <a:t>. “T”</a:t>
            </a:r>
          </a:p>
          <a:p>
            <a:pPr algn="ctr"/>
            <a:r>
              <a:rPr lang="es-VE" sz="1400" b="1" dirty="0" smtClean="0">
                <a:latin typeface="Comic Sans MS" panose="030F0702030302020204" pitchFamily="66" charset="0"/>
              </a:rPr>
              <a:t>Th1</a:t>
            </a:r>
            <a:endParaRPr lang="es-VE" sz="1400" b="1" dirty="0">
              <a:latin typeface="Comic Sans MS" panose="030F0702030302020204" pitchFamily="66" charset="0"/>
            </a:endParaRPr>
          </a:p>
        </p:txBody>
      </p:sp>
      <p:sp>
        <p:nvSpPr>
          <p:cNvPr id="27" name="Flecha arriba 26"/>
          <p:cNvSpPr/>
          <p:nvPr/>
        </p:nvSpPr>
        <p:spPr>
          <a:xfrm>
            <a:off x="4382265" y="2900643"/>
            <a:ext cx="45719" cy="265218"/>
          </a:xfrm>
          <a:prstGeom prst="upArrow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8" name="Rectángulo 27"/>
          <p:cNvSpPr/>
          <p:nvPr/>
        </p:nvSpPr>
        <p:spPr>
          <a:xfrm>
            <a:off x="6247752" y="1929056"/>
            <a:ext cx="2143384" cy="101566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0000CC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it-IT" sz="2000" dirty="0">
                <a:latin typeface="Comic Sans MS" panose="030F0702030302020204" pitchFamily="66" charset="0"/>
              </a:rPr>
              <a:t>Carcinogénesis </a:t>
            </a:r>
            <a:endParaRPr lang="it-IT" sz="2000" dirty="0" smtClean="0">
              <a:latin typeface="Comic Sans MS" panose="030F0702030302020204" pitchFamily="66" charset="0"/>
            </a:endParaRPr>
          </a:p>
          <a:p>
            <a:pPr algn="ctr"/>
            <a:r>
              <a:rPr lang="it-IT" sz="2000" dirty="0" smtClean="0">
                <a:latin typeface="Comic Sans MS" panose="030F0702030302020204" pitchFamily="66" charset="0"/>
              </a:rPr>
              <a:t>dependiente </a:t>
            </a:r>
          </a:p>
          <a:p>
            <a:pPr algn="ctr"/>
            <a:r>
              <a:rPr lang="it-IT" sz="2000" dirty="0" smtClean="0">
                <a:latin typeface="Comic Sans MS" panose="030F0702030302020204" pitchFamily="66" charset="0"/>
              </a:rPr>
              <a:t>de </a:t>
            </a:r>
            <a:r>
              <a:rPr lang="it-IT" sz="2000" dirty="0">
                <a:latin typeface="Comic Sans MS" panose="030F0702030302020204" pitchFamily="66" charset="0"/>
              </a:rPr>
              <a:t>Microbiota</a:t>
            </a:r>
            <a:endParaRPr lang="it-IT" sz="2000" i="1" dirty="0">
              <a:latin typeface="Comic Sans MS" panose="030F0702030302020204" pitchFamily="66" charset="0"/>
            </a:endParaRPr>
          </a:p>
        </p:txBody>
      </p:sp>
      <p:sp>
        <p:nvSpPr>
          <p:cNvPr id="29" name="Rectángulo 28"/>
          <p:cNvSpPr/>
          <p:nvPr/>
        </p:nvSpPr>
        <p:spPr>
          <a:xfrm>
            <a:off x="1892914" y="2803742"/>
            <a:ext cx="374848" cy="1932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30" name="CuadroTexto 29"/>
          <p:cNvSpPr txBox="1"/>
          <p:nvPr/>
        </p:nvSpPr>
        <p:spPr>
          <a:xfrm>
            <a:off x="1845059" y="2772590"/>
            <a:ext cx="5437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400" b="1" dirty="0" smtClean="0">
                <a:latin typeface="Comic Sans MS" panose="030F0702030302020204" pitchFamily="66" charset="0"/>
              </a:rPr>
              <a:t>RNI</a:t>
            </a:r>
            <a:endParaRPr lang="es-VE" sz="1400" b="1" dirty="0">
              <a:latin typeface="Comic Sans MS" panose="030F0702030302020204" pitchFamily="66" charset="0"/>
            </a:endParaRPr>
          </a:p>
        </p:txBody>
      </p:sp>
      <p:sp>
        <p:nvSpPr>
          <p:cNvPr id="31" name="CuadroTexto 30"/>
          <p:cNvSpPr txBox="1"/>
          <p:nvPr/>
        </p:nvSpPr>
        <p:spPr>
          <a:xfrm>
            <a:off x="118189" y="5821763"/>
            <a:ext cx="32826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200" b="1" dirty="0" smtClean="0">
                <a:latin typeface="Comic Sans MS" panose="030F0702030302020204" pitchFamily="66" charset="0"/>
              </a:rPr>
              <a:t>RNI: </a:t>
            </a:r>
            <a:r>
              <a:rPr lang="es-VE" sz="1200" dirty="0" smtClean="0">
                <a:latin typeface="Comic Sans MS" panose="030F0702030302020204" pitchFamily="66" charset="0"/>
              </a:rPr>
              <a:t>intermediarios nitrógeno reactivos</a:t>
            </a:r>
          </a:p>
          <a:p>
            <a:r>
              <a:rPr lang="es-VE" sz="1200" b="1" dirty="0" smtClean="0">
                <a:latin typeface="Comic Sans MS" panose="030F0702030302020204" pitchFamily="66" charset="0"/>
              </a:rPr>
              <a:t>Cdx2: </a:t>
            </a:r>
            <a:r>
              <a:rPr lang="es-VE" sz="1200" dirty="0" smtClean="0">
                <a:latin typeface="Comic Sans MS" panose="030F0702030302020204" pitchFamily="66" charset="0"/>
              </a:rPr>
              <a:t>factor transcripción en núcleo de células epiteliales intestinales.</a:t>
            </a:r>
            <a:endParaRPr lang="es-VE" sz="1200" dirty="0">
              <a:latin typeface="Comic Sans MS" panose="030F0702030302020204" pitchFamily="66" charset="0"/>
            </a:endParaRPr>
          </a:p>
        </p:txBody>
      </p:sp>
      <p:sp>
        <p:nvSpPr>
          <p:cNvPr id="32" name="6 CuadroTexto"/>
          <p:cNvSpPr txBox="1"/>
          <p:nvPr/>
        </p:nvSpPr>
        <p:spPr>
          <a:xfrm>
            <a:off x="393080" y="336175"/>
            <a:ext cx="660758" cy="369332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>
            <a:defPPr>
              <a:defRPr lang="es-V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VE" dirty="0" smtClean="0">
                <a:solidFill>
                  <a:prstClr val="white"/>
                </a:solidFill>
                <a:latin typeface="Comic Sans MS" pitchFamily="66" charset="0"/>
              </a:rPr>
              <a:t>II</a:t>
            </a:r>
            <a:r>
              <a:rPr lang="es-VE" sz="1600" dirty="0" smtClean="0">
                <a:solidFill>
                  <a:prstClr val="white"/>
                </a:solidFill>
                <a:latin typeface="Comic Sans MS" pitchFamily="66" charset="0"/>
              </a:rPr>
              <a:t>B1</a:t>
            </a:r>
            <a:endParaRPr lang="es-VE" sz="16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33" name="4 CuadroTexto"/>
          <p:cNvSpPr txBox="1"/>
          <p:nvPr/>
        </p:nvSpPr>
        <p:spPr>
          <a:xfrm>
            <a:off x="414130" y="739025"/>
            <a:ext cx="957858" cy="83099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VE" sz="1200" dirty="0" smtClean="0">
                <a:latin typeface="Comic Sans MS" pitchFamily="66" charset="0"/>
              </a:rPr>
              <a:t>Microbiota y </a:t>
            </a:r>
            <a:r>
              <a:rPr lang="es-VE" sz="1200" b="1" dirty="0" err="1" smtClean="0">
                <a:latin typeface="Comic Sans MS" pitchFamily="66" charset="0"/>
              </a:rPr>
              <a:t>Enf</a:t>
            </a:r>
            <a:r>
              <a:rPr lang="es-VE" sz="1200" b="1" dirty="0" smtClean="0">
                <a:latin typeface="Comic Sans MS" pitchFamily="66" charset="0"/>
              </a:rPr>
              <a:t>. Local GI</a:t>
            </a:r>
          </a:p>
          <a:p>
            <a:pPr algn="ctr"/>
            <a:r>
              <a:rPr lang="es-VE" sz="1200" b="1" dirty="0" smtClean="0">
                <a:latin typeface="Comic Sans MS" pitchFamily="66" charset="0"/>
              </a:rPr>
              <a:t>CRC </a:t>
            </a:r>
          </a:p>
        </p:txBody>
      </p:sp>
    </p:spTree>
    <p:extLst>
      <p:ext uri="{BB962C8B-B14F-4D97-AF65-F5344CB8AC3E}">
        <p14:creationId xmlns:p14="http://schemas.microsoft.com/office/powerpoint/2010/main" val="22344111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9" grpId="0"/>
      <p:bldP spid="10" grpId="0"/>
      <p:bldP spid="11" grpId="0"/>
      <p:bldP spid="3" grpId="0"/>
      <p:bldP spid="8" grpId="0"/>
      <p:bldP spid="28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1763688" y="1480868"/>
            <a:ext cx="5964737" cy="415498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H</a:t>
            </a:r>
            <a:r>
              <a:rPr lang="it-IT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. pylori</a:t>
            </a:r>
            <a:r>
              <a:rPr lang="it-IT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, </a:t>
            </a:r>
            <a:r>
              <a:rPr lang="en-US" dirty="0" smtClean="0">
                <a:latin typeface="Comic Sans MS" panose="030F0702030302020204" pitchFamily="66" charset="0"/>
              </a:rPr>
              <a:t>induce </a:t>
            </a:r>
            <a:r>
              <a:rPr lang="en-US" dirty="0" err="1" smtClean="0">
                <a:latin typeface="Comic Sans MS" panose="030F0702030302020204" pitchFamily="66" charset="0"/>
              </a:rPr>
              <a:t>proceso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carcinogénico</a:t>
            </a:r>
            <a:r>
              <a:rPr lang="en-US" dirty="0" smtClean="0">
                <a:latin typeface="Comic Sans MS" panose="030F0702030302020204" pitchFamily="66" charset="0"/>
              </a:rPr>
              <a:t> a </a:t>
            </a:r>
            <a:r>
              <a:rPr lang="en-US" dirty="0" err="1" smtClean="0">
                <a:latin typeface="Comic Sans MS" panose="030F0702030302020204" pitchFamily="66" charset="0"/>
              </a:rPr>
              <a:t>través</a:t>
            </a:r>
            <a:r>
              <a:rPr lang="en-US" dirty="0" smtClean="0">
                <a:latin typeface="Comic Sans MS" panose="030F0702030302020204" pitchFamily="66" charset="0"/>
              </a:rPr>
              <a:t> de:</a:t>
            </a:r>
          </a:p>
          <a:p>
            <a:endParaRPr lang="en-US" sz="800" dirty="0">
              <a:latin typeface="Comic Sans MS" panose="030F0702030302020204" pitchFamily="66" charset="0"/>
            </a:endParaRPr>
          </a:p>
          <a:p>
            <a:pPr marL="285750" indent="-285750">
              <a:buFontTx/>
              <a:buChar char="-"/>
            </a:pPr>
            <a:r>
              <a:rPr lang="en-US" sz="1600" b="1" dirty="0" err="1" smtClean="0">
                <a:latin typeface="Comic Sans MS" panose="030F0702030302020204" pitchFamily="66" charset="0"/>
              </a:rPr>
              <a:t>Daño</a:t>
            </a:r>
            <a:r>
              <a:rPr lang="en-US" sz="1600" b="1" dirty="0" smtClean="0">
                <a:latin typeface="Comic Sans MS" panose="030F0702030302020204" pitchFamily="66" charset="0"/>
              </a:rPr>
              <a:t> </a:t>
            </a:r>
            <a:r>
              <a:rPr lang="en-US" sz="1600" b="1" dirty="0" err="1" smtClean="0">
                <a:latin typeface="Comic Sans MS" panose="030F0702030302020204" pitchFamily="66" charset="0"/>
              </a:rPr>
              <a:t>directo</a:t>
            </a:r>
            <a:r>
              <a:rPr lang="en-US" sz="1600" b="1" dirty="0" smtClean="0">
                <a:latin typeface="Comic Sans MS" panose="030F0702030302020204" pitchFamily="66" charset="0"/>
              </a:rPr>
              <a:t> al ADN </a:t>
            </a:r>
            <a:r>
              <a:rPr lang="en-US" sz="1600" dirty="0" smtClean="0">
                <a:latin typeface="Comic Sans MS" panose="030F0702030302020204" pitchFamily="66" charset="0"/>
              </a:rPr>
              <a:t>del </a:t>
            </a:r>
            <a:r>
              <a:rPr lang="en-US" sz="1600" dirty="0" err="1" smtClean="0">
                <a:latin typeface="Comic Sans MS" panose="030F0702030302020204" pitchFamily="66" charset="0"/>
              </a:rPr>
              <a:t>hospedero</a:t>
            </a:r>
            <a:r>
              <a:rPr lang="en-US" sz="1600" dirty="0" smtClean="0">
                <a:latin typeface="Comic Sans MS" panose="030F0702030302020204" pitchFamily="66" charset="0"/>
              </a:rPr>
              <a:t> [</a:t>
            </a:r>
            <a:r>
              <a:rPr lang="en-US" sz="1600" dirty="0" err="1" smtClean="0">
                <a:latin typeface="Comic Sans MS" panose="030F0702030302020204" pitchFamily="66" charset="0"/>
              </a:rPr>
              <a:t>causado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por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producción</a:t>
            </a:r>
            <a:r>
              <a:rPr lang="en-US" sz="1600" dirty="0" smtClean="0">
                <a:latin typeface="Comic Sans MS" panose="030F0702030302020204" pitchFamily="66" charset="0"/>
              </a:rPr>
              <a:t> de </a:t>
            </a:r>
            <a:r>
              <a:rPr lang="en-US" sz="1600" dirty="0" err="1" smtClean="0">
                <a:latin typeface="Comic Sans MS" panose="030F0702030302020204" pitchFamily="66" charset="0"/>
              </a:rPr>
              <a:t>intermediarios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nitrógeno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reactivos</a:t>
            </a:r>
            <a:r>
              <a:rPr lang="en-US" sz="1600" dirty="0" smtClean="0">
                <a:latin typeface="Comic Sans MS" panose="030F0702030302020204" pitchFamily="66" charset="0"/>
              </a:rPr>
              <a:t> (</a:t>
            </a:r>
            <a:r>
              <a:rPr lang="en-US" sz="1600" dirty="0">
                <a:latin typeface="Comic Sans MS" panose="030F0702030302020204" pitchFamily="66" charset="0"/>
              </a:rPr>
              <a:t>RNI</a:t>
            </a:r>
            <a:r>
              <a:rPr lang="en-US" sz="1600" dirty="0" smtClean="0">
                <a:latin typeface="Comic Sans MS" panose="030F0702030302020204" pitchFamily="66" charset="0"/>
              </a:rPr>
              <a:t>)].</a:t>
            </a:r>
          </a:p>
          <a:p>
            <a:pPr marL="285750" indent="-285750">
              <a:buFontTx/>
              <a:buChar char="-"/>
            </a:pPr>
            <a:endParaRPr lang="en-US" sz="800" dirty="0" smtClean="0">
              <a:latin typeface="Comic Sans MS" panose="030F0702030302020204" pitchFamily="66" charset="0"/>
            </a:endParaRPr>
          </a:p>
          <a:p>
            <a:pPr marL="285750" indent="-285750">
              <a:buFontTx/>
              <a:buChar char="-"/>
            </a:pPr>
            <a:r>
              <a:rPr lang="en-US" sz="1600" b="1" dirty="0" smtClean="0">
                <a:latin typeface="Comic Sans MS" panose="030F0702030302020204" pitchFamily="66" charset="0"/>
              </a:rPr>
              <a:t>Disregulación</a:t>
            </a:r>
            <a:r>
              <a:rPr lang="en-US" sz="1600" dirty="0" smtClean="0">
                <a:latin typeface="Comic Sans MS" panose="030F0702030302020204" pitchFamily="66" charset="0"/>
              </a:rPr>
              <a:t> de </a:t>
            </a:r>
            <a:r>
              <a:rPr lang="en-US" sz="1600" b="1" dirty="0" err="1" smtClean="0">
                <a:latin typeface="Comic Sans MS" panose="030F0702030302020204" pitchFamily="66" charset="0"/>
              </a:rPr>
              <a:t>factores</a:t>
            </a:r>
            <a:r>
              <a:rPr lang="en-US" sz="1600" b="1" dirty="0" smtClean="0">
                <a:latin typeface="Comic Sans MS" panose="030F0702030302020204" pitchFamily="66" charset="0"/>
              </a:rPr>
              <a:t> de </a:t>
            </a:r>
            <a:r>
              <a:rPr lang="en-US" sz="1600" b="1" dirty="0" err="1" smtClean="0">
                <a:latin typeface="Comic Sans MS" panose="030F0702030302020204" pitchFamily="66" charset="0"/>
              </a:rPr>
              <a:t>transcripción</a:t>
            </a:r>
            <a:r>
              <a:rPr lang="en-US" sz="1600" b="1" dirty="0" smtClean="0">
                <a:latin typeface="Comic Sans MS" panose="030F0702030302020204" pitchFamily="66" charset="0"/>
              </a:rPr>
              <a:t> </a:t>
            </a:r>
            <a:r>
              <a:rPr lang="en-US" sz="1600" dirty="0" smtClean="0">
                <a:latin typeface="Comic Sans MS" panose="030F0702030302020204" pitchFamily="66" charset="0"/>
              </a:rPr>
              <a:t>de ADN (</a:t>
            </a:r>
            <a:r>
              <a:rPr lang="en-US" sz="1600" dirty="0" err="1" smtClean="0">
                <a:latin typeface="Comic Sans MS" panose="030F0702030302020204" pitchFamily="66" charset="0"/>
              </a:rPr>
              <a:t>Ej</a:t>
            </a:r>
            <a:r>
              <a:rPr lang="en-US" sz="1600" dirty="0" smtClean="0">
                <a:latin typeface="Comic Sans MS" panose="030F0702030302020204" pitchFamily="66" charset="0"/>
              </a:rPr>
              <a:t>., Cdx2).</a:t>
            </a:r>
          </a:p>
          <a:p>
            <a:r>
              <a:rPr lang="en-US" sz="800" dirty="0" smtClean="0">
                <a:latin typeface="Comic Sans MS" panose="030F0702030302020204" pitchFamily="66" charset="0"/>
              </a:rPr>
              <a:t>  </a:t>
            </a:r>
          </a:p>
          <a:p>
            <a:pPr marL="285750" indent="-285750">
              <a:buFontTx/>
              <a:buChar char="-"/>
            </a:pPr>
            <a:r>
              <a:rPr lang="en-US" sz="1600" b="1" dirty="0" err="1" smtClean="0">
                <a:latin typeface="Comic Sans MS" panose="030F0702030302020204" pitchFamily="66" charset="0"/>
              </a:rPr>
              <a:t>Inducción</a:t>
            </a:r>
            <a:r>
              <a:rPr lang="en-US" sz="1600" b="1" dirty="0" smtClean="0">
                <a:latin typeface="Comic Sans MS" panose="030F0702030302020204" pitchFamily="66" charset="0"/>
              </a:rPr>
              <a:t> de </a:t>
            </a:r>
            <a:r>
              <a:rPr lang="en-US" sz="1600" b="1" dirty="0" err="1" smtClean="0">
                <a:latin typeface="Comic Sans MS" panose="030F0702030302020204" pitchFamily="66" charset="0"/>
              </a:rPr>
              <a:t>medio</a:t>
            </a:r>
            <a:r>
              <a:rPr lang="en-US" sz="1600" b="1" dirty="0" smtClean="0">
                <a:latin typeface="Comic Sans MS" panose="030F0702030302020204" pitchFamily="66" charset="0"/>
              </a:rPr>
              <a:t> </a:t>
            </a:r>
            <a:r>
              <a:rPr lang="en-US" sz="1600" b="1" dirty="0" err="1" smtClean="0">
                <a:latin typeface="Comic Sans MS" panose="030F0702030302020204" pitchFamily="66" charset="0"/>
              </a:rPr>
              <a:t>inflamatorio</a:t>
            </a:r>
            <a:r>
              <a:rPr lang="en-US" sz="1600" dirty="0" smtClean="0">
                <a:latin typeface="Comic Sans MS" panose="030F0702030302020204" pitchFamily="66" charset="0"/>
              </a:rPr>
              <a:t> en la mucosa </a:t>
            </a:r>
            <a:r>
              <a:rPr lang="en-US" sz="1600" dirty="0" err="1" smtClean="0">
                <a:latin typeface="Comic Sans MS" panose="030F0702030302020204" pitchFamily="66" charset="0"/>
              </a:rPr>
              <a:t>gástrica</a:t>
            </a:r>
            <a:r>
              <a:rPr lang="en-US" sz="1600" dirty="0" smtClean="0">
                <a:latin typeface="Comic Sans MS" panose="030F0702030302020204" pitchFamily="66" charset="0"/>
              </a:rPr>
              <a:t>. </a:t>
            </a:r>
          </a:p>
          <a:p>
            <a:endParaRPr lang="en-US" dirty="0">
              <a:latin typeface="Comic Sans MS" panose="030F0702030302020204" pitchFamily="66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err="1" smtClean="0">
                <a:latin typeface="Comic Sans MS" panose="030F0702030302020204" pitchFamily="66" charset="0"/>
              </a:rPr>
              <a:t>Posibles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sitios</a:t>
            </a:r>
            <a:r>
              <a:rPr lang="en-US" b="1" dirty="0" smtClean="0">
                <a:latin typeface="Comic Sans MS" panose="030F0702030302020204" pitchFamily="66" charset="0"/>
              </a:rPr>
              <a:t>  de </a:t>
            </a:r>
            <a:r>
              <a:rPr lang="en-US" b="1" dirty="0" err="1" smtClean="0">
                <a:latin typeface="Comic Sans MS" panose="030F0702030302020204" pitchFamily="66" charset="0"/>
              </a:rPr>
              <a:t>intervenciones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terapé</a:t>
            </a:r>
            <a:r>
              <a:rPr lang="en-US" dirty="0" err="1" smtClean="0">
                <a:latin typeface="Comic Sans MS" panose="030F0702030302020204" pitchFamily="66" charset="0"/>
              </a:rPr>
              <a:t>uticas</a:t>
            </a:r>
            <a:r>
              <a:rPr lang="en-US" dirty="0" smtClean="0">
                <a:latin typeface="Comic Sans MS" panose="030F0702030302020204" pitchFamily="66" charset="0"/>
              </a:rPr>
              <a:t>: </a:t>
            </a:r>
          </a:p>
          <a:p>
            <a:endParaRPr lang="en-US" sz="800" dirty="0" smtClean="0">
              <a:latin typeface="Comic Sans MS" panose="030F0702030302020204" pitchFamily="66" charset="0"/>
            </a:endParaRPr>
          </a:p>
          <a:p>
            <a:pPr marL="285750" indent="-285750">
              <a:buFontTx/>
              <a:buChar char="-"/>
            </a:pPr>
            <a:r>
              <a:rPr lang="en-US" b="1" dirty="0" err="1" smtClean="0">
                <a:latin typeface="Comic Sans MS" panose="030F0702030302020204" pitchFamily="66" charset="0"/>
              </a:rPr>
              <a:t>Erradicación</a:t>
            </a:r>
            <a:r>
              <a:rPr lang="en-US" dirty="0" smtClean="0">
                <a:latin typeface="Comic Sans MS" panose="030F0702030302020204" pitchFamily="66" charset="0"/>
              </a:rPr>
              <a:t> de </a:t>
            </a:r>
            <a:r>
              <a:rPr lang="en-US" i="1" dirty="0">
                <a:latin typeface="Comic Sans MS" panose="030F0702030302020204" pitchFamily="66" charset="0"/>
              </a:rPr>
              <a:t>H. pylori </a:t>
            </a:r>
            <a:r>
              <a:rPr lang="en-US" dirty="0" smtClean="0">
                <a:latin typeface="Comic Sans MS" panose="030F0702030302020204" pitchFamily="66" charset="0"/>
              </a:rPr>
              <a:t>para </a:t>
            </a:r>
            <a:r>
              <a:rPr lang="en-US" dirty="0" err="1" smtClean="0">
                <a:latin typeface="Comic Sans MS" panose="030F0702030302020204" pitchFamily="66" charset="0"/>
              </a:rPr>
              <a:t>prevenir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transformaciones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metaplásicas</a:t>
            </a:r>
            <a:r>
              <a:rPr lang="en-US" dirty="0" smtClean="0">
                <a:latin typeface="Comic Sans MS" panose="030F0702030302020204" pitchFamily="66" charset="0"/>
              </a:rPr>
              <a:t>. </a:t>
            </a:r>
          </a:p>
          <a:p>
            <a:r>
              <a:rPr lang="en-US" sz="800" dirty="0" smtClean="0">
                <a:latin typeface="Comic Sans MS" panose="030F0702030302020204" pitchFamily="66" charset="0"/>
              </a:rPr>
              <a:t> </a:t>
            </a:r>
          </a:p>
          <a:p>
            <a:pPr marL="285750" indent="-285750">
              <a:buFontTx/>
              <a:buChar char="-"/>
            </a:pPr>
            <a:r>
              <a:rPr lang="en-US" b="1" dirty="0" err="1" smtClean="0">
                <a:latin typeface="Comic Sans MS" panose="030F0702030302020204" pitchFamily="66" charset="0"/>
              </a:rPr>
              <a:t>Compuestos</a:t>
            </a:r>
            <a:r>
              <a:rPr lang="en-US" b="1" dirty="0" smtClean="0">
                <a:latin typeface="Comic Sans MS" panose="030F0702030302020204" pitchFamily="66" charset="0"/>
              </a:rPr>
              <a:t> anti-</a:t>
            </a:r>
            <a:r>
              <a:rPr lang="en-US" b="1" dirty="0" err="1" smtClean="0">
                <a:latin typeface="Comic Sans MS" panose="030F0702030302020204" pitchFamily="66" charset="0"/>
              </a:rPr>
              <a:t>inflamatorios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dirty="0" smtClean="0">
                <a:latin typeface="Comic Sans MS" panose="030F0702030302020204" pitchFamily="66" charset="0"/>
              </a:rPr>
              <a:t>para </a:t>
            </a:r>
            <a:r>
              <a:rPr lang="en-US" dirty="0" err="1" smtClean="0">
                <a:latin typeface="Comic Sans MS" panose="030F0702030302020204" pitchFamily="66" charset="0"/>
              </a:rPr>
              <a:t>corregir</a:t>
            </a:r>
            <a:r>
              <a:rPr lang="en-US" dirty="0" smtClean="0">
                <a:latin typeface="Comic Sans MS" panose="030F0702030302020204" pitchFamily="66" charset="0"/>
              </a:rPr>
              <a:t> los    </a:t>
            </a:r>
          </a:p>
          <a:p>
            <a:r>
              <a:rPr lang="en-US" dirty="0">
                <a:latin typeface="Comic Sans MS" panose="030F0702030302020204" pitchFamily="66" charset="0"/>
              </a:rPr>
              <a:t> </a:t>
            </a:r>
            <a:r>
              <a:rPr lang="en-US" dirty="0" smtClean="0">
                <a:latin typeface="Comic Sans MS" panose="030F0702030302020204" pitchFamily="66" charset="0"/>
              </a:rPr>
              <a:t>    </a:t>
            </a:r>
            <a:r>
              <a:rPr lang="en-US" dirty="0" err="1" smtClean="0">
                <a:latin typeface="Comic Sans MS" panose="030F0702030302020204" pitchFamily="66" charset="0"/>
              </a:rPr>
              <a:t>procesos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metaplásicos</a:t>
            </a:r>
            <a:r>
              <a:rPr lang="en-US" dirty="0" smtClean="0">
                <a:latin typeface="Comic Sans MS" panose="030F0702030302020204" pitchFamily="66" charset="0"/>
              </a:rPr>
              <a:t> en </a:t>
            </a:r>
            <a:r>
              <a:rPr lang="en-US" dirty="0" err="1" smtClean="0">
                <a:latin typeface="Comic Sans MS" panose="030F0702030302020204" pitchFamily="66" charset="0"/>
              </a:rPr>
              <a:t>desarrollo</a:t>
            </a:r>
            <a:r>
              <a:rPr lang="en-US" dirty="0" smtClean="0">
                <a:latin typeface="Comic Sans MS" panose="030F0702030302020204" pitchFamily="66" charset="0"/>
              </a:rPr>
              <a:t>. </a:t>
            </a:r>
            <a:endParaRPr lang="es-VE" dirty="0">
              <a:latin typeface="Comic Sans MS" panose="030F0702030302020204" pitchFamily="66" charset="0"/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2202334" y="5812483"/>
            <a:ext cx="4572000" cy="4308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I. </a:t>
            </a:r>
            <a:r>
              <a:rPr lang="es-VE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Sekirov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SL. Russell, LCM. </a:t>
            </a:r>
            <a:r>
              <a:rPr lang="es-VE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Antunes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BB </a:t>
            </a:r>
            <a:r>
              <a:rPr lang="es-VE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Finlay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s-VE" sz="11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Gut</a:t>
            </a:r>
            <a:r>
              <a:rPr lang="es-VE" sz="11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Microbiota in </a:t>
            </a:r>
            <a:r>
              <a:rPr lang="es-VE" sz="11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Health</a:t>
            </a:r>
            <a:r>
              <a:rPr lang="es-VE" sz="11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s-VE" sz="11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Disease</a:t>
            </a:r>
            <a:r>
              <a:rPr lang="es-VE" sz="11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1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Physiol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Rev </a:t>
            </a:r>
            <a:r>
              <a:rPr lang="en-US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2010; 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90: </a:t>
            </a:r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859–904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s-VE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2 CuadroTexto"/>
          <p:cNvSpPr txBox="1"/>
          <p:nvPr/>
        </p:nvSpPr>
        <p:spPr>
          <a:xfrm>
            <a:off x="6537196" y="6596390"/>
            <a:ext cx="26068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 smtClean="0">
                <a:solidFill>
                  <a:prstClr val="white">
                    <a:lumMod val="7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100" dirty="0">
              <a:solidFill>
                <a:prstClr val="white">
                  <a:lumMod val="7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2405862" y="731963"/>
            <a:ext cx="4392488" cy="46166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CC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it-IT" sz="2400" i="1" dirty="0" smtClean="0">
                <a:latin typeface="Comic Sans MS" panose="030F0702030302020204" pitchFamily="66" charset="0"/>
              </a:rPr>
              <a:t>H. pylori </a:t>
            </a:r>
            <a:r>
              <a:rPr lang="it-IT" sz="2400" dirty="0" smtClean="0">
                <a:latin typeface="Comic Sans MS" panose="030F0702030302020204" pitchFamily="66" charset="0"/>
              </a:rPr>
              <a:t>y cáncer gástrico</a:t>
            </a:r>
            <a:endParaRPr lang="it-IT" sz="2400" dirty="0">
              <a:latin typeface="Comic Sans MS" panose="030F0702030302020204" pitchFamily="66" charset="0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136708" y="228507"/>
            <a:ext cx="660758" cy="369332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>
            <a:defPPr>
              <a:defRPr lang="es-V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VE" dirty="0" smtClean="0">
                <a:solidFill>
                  <a:prstClr val="white"/>
                </a:solidFill>
                <a:latin typeface="Comic Sans MS" pitchFamily="66" charset="0"/>
              </a:rPr>
              <a:t>II</a:t>
            </a:r>
            <a:r>
              <a:rPr lang="es-VE" sz="1600" dirty="0" smtClean="0">
                <a:solidFill>
                  <a:prstClr val="white"/>
                </a:solidFill>
                <a:latin typeface="Comic Sans MS" pitchFamily="66" charset="0"/>
              </a:rPr>
              <a:t>B1</a:t>
            </a:r>
            <a:endParaRPr lang="es-VE" sz="16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8" name="4 CuadroTexto"/>
          <p:cNvSpPr txBox="1"/>
          <p:nvPr/>
        </p:nvSpPr>
        <p:spPr>
          <a:xfrm>
            <a:off x="157758" y="631357"/>
            <a:ext cx="957858" cy="83099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VE" sz="1200" dirty="0" smtClean="0">
                <a:latin typeface="Comic Sans MS" pitchFamily="66" charset="0"/>
              </a:rPr>
              <a:t>Microbiota y </a:t>
            </a:r>
            <a:r>
              <a:rPr lang="es-VE" sz="1200" b="1" dirty="0" err="1" smtClean="0">
                <a:latin typeface="Comic Sans MS" pitchFamily="66" charset="0"/>
              </a:rPr>
              <a:t>Enf</a:t>
            </a:r>
            <a:r>
              <a:rPr lang="es-VE" sz="1200" b="1" dirty="0" smtClean="0">
                <a:latin typeface="Comic Sans MS" pitchFamily="66" charset="0"/>
              </a:rPr>
              <a:t>. Local GI</a:t>
            </a:r>
          </a:p>
          <a:p>
            <a:pPr algn="ctr"/>
            <a:r>
              <a:rPr lang="es-VE" sz="1200" b="1" dirty="0" smtClean="0">
                <a:latin typeface="Comic Sans MS" pitchFamily="66" charset="0"/>
              </a:rPr>
              <a:t>CRC </a:t>
            </a:r>
          </a:p>
        </p:txBody>
      </p:sp>
    </p:spTree>
    <p:extLst>
      <p:ext uri="{BB962C8B-B14F-4D97-AF65-F5344CB8AC3E}">
        <p14:creationId xmlns:p14="http://schemas.microsoft.com/office/powerpoint/2010/main" val="11319712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http://img.medscape.com/article/857/511/857511-fig1.jpg"/>
          <p:cNvPicPr/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11000" contrast="6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6563" b="4335"/>
          <a:stretch/>
        </p:blipFill>
        <p:spPr bwMode="auto">
          <a:xfrm>
            <a:off x="2627784" y="836712"/>
            <a:ext cx="5721474" cy="576064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Rectángulo 4"/>
          <p:cNvSpPr/>
          <p:nvPr/>
        </p:nvSpPr>
        <p:spPr>
          <a:xfrm>
            <a:off x="136708" y="1799362"/>
            <a:ext cx="2383647" cy="120032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  <a:ea typeface="Times New Roman" panose="02020603050405020304" pitchFamily="18" charset="0"/>
              </a:rPr>
              <a:t>Mecanismos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  <a:ea typeface="Times New Roman" panose="02020603050405020304" pitchFamily="18" charset="0"/>
              </a:rPr>
              <a:t>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  <a:ea typeface="Times New Roman" panose="02020603050405020304" pitchFamily="18" charset="0"/>
              </a:rPr>
              <a:t>propuestos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  <a:ea typeface="Times New Roman" panose="02020603050405020304" pitchFamily="18" charset="0"/>
              </a:rPr>
              <a:t> en la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  <a:ea typeface="Times New Roman" panose="02020603050405020304" pitchFamily="18" charset="0"/>
              </a:rPr>
              <a:t>etiología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  <a:ea typeface="Times New Roman" panose="02020603050405020304" pitchFamily="18" charset="0"/>
              </a:rPr>
              <a:t> del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  <a:ea typeface="Times New Roman" panose="02020603050405020304" pitchFamily="18" charset="0"/>
              </a:rPr>
              <a:t>cáncer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  <a:ea typeface="Times New Roman" panose="02020603050405020304" pitchFamily="18" charset="0"/>
              </a:rPr>
              <a:t>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  <a:ea typeface="Times New Roman" panose="02020603050405020304" pitchFamily="18" charset="0"/>
              </a:rPr>
              <a:t>colonorectal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  <a:ea typeface="Times New Roman" panose="02020603050405020304" pitchFamily="18" charset="0"/>
              </a:rPr>
              <a:t> (CRC)</a:t>
            </a:r>
            <a:endParaRPr lang="es-VE" dirty="0">
              <a:solidFill>
                <a:prstClr val="black"/>
              </a:solidFill>
              <a:latin typeface="Comic Sans MS" panose="030F0702030302020204" pitchFamily="66" charset="0"/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4406582" y="270141"/>
            <a:ext cx="81144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b="1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Estilo </a:t>
            </a:r>
          </a:p>
          <a:p>
            <a:r>
              <a:rPr lang="es-VE" sz="1400" b="1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de vida</a:t>
            </a:r>
            <a:endParaRPr lang="es-VE" sz="1400" b="1" dirty="0">
              <a:solidFill>
                <a:prstClr val="black"/>
              </a:solidFill>
              <a:latin typeface="Comic Sans MS" panose="030F0702030302020204" pitchFamily="66" charset="0"/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5228725" y="354654"/>
            <a:ext cx="6495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b="1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Dieta</a:t>
            </a:r>
            <a:endParaRPr lang="es-VE" sz="1400" b="1" dirty="0">
              <a:solidFill>
                <a:prstClr val="black"/>
              </a:solidFill>
              <a:latin typeface="Comic Sans MS" panose="030F0702030302020204" pitchFamily="66" charset="0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5847216" y="347479"/>
            <a:ext cx="15824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b="1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Xenometabolitos</a:t>
            </a:r>
            <a:endParaRPr lang="es-VE" sz="1400" b="1" dirty="0">
              <a:solidFill>
                <a:prstClr val="black"/>
              </a:solidFill>
              <a:latin typeface="Comic Sans MS" panose="030F0702030302020204" pitchFamily="66" charset="0"/>
            </a:endParaRPr>
          </a:p>
        </p:txBody>
      </p:sp>
      <p:sp>
        <p:nvSpPr>
          <p:cNvPr id="14" name="Rectángulo 13"/>
          <p:cNvSpPr/>
          <p:nvPr/>
        </p:nvSpPr>
        <p:spPr>
          <a:xfrm>
            <a:off x="4487020" y="952494"/>
            <a:ext cx="576064" cy="604298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>
              <a:solidFill>
                <a:prstClr val="white"/>
              </a:solidFill>
            </a:endParaRPr>
          </a:p>
        </p:txBody>
      </p:sp>
      <p:sp>
        <p:nvSpPr>
          <p:cNvPr id="9" name="CuadroTexto 8"/>
          <p:cNvSpPr txBox="1"/>
          <p:nvPr/>
        </p:nvSpPr>
        <p:spPr>
          <a:xfrm>
            <a:off x="4389369" y="918621"/>
            <a:ext cx="771365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b="1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Fumar</a:t>
            </a:r>
          </a:p>
          <a:p>
            <a:r>
              <a:rPr lang="es-VE" sz="1100" b="1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Alcohol</a:t>
            </a:r>
            <a:endParaRPr lang="es-VE" sz="1100" b="1" dirty="0">
              <a:solidFill>
                <a:prstClr val="black"/>
              </a:solidFill>
              <a:latin typeface="Comic Sans MS" panose="030F0702030302020204" pitchFamily="66" charset="0"/>
            </a:endParaRPr>
          </a:p>
          <a:p>
            <a:r>
              <a:rPr lang="es-VE" sz="1100" b="1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Ejercicio</a:t>
            </a:r>
            <a:endParaRPr lang="es-VE" sz="1100" b="1" dirty="0">
              <a:solidFill>
                <a:prstClr val="black"/>
              </a:solidFill>
              <a:latin typeface="Comic Sans MS" panose="030F0702030302020204" pitchFamily="66" charset="0"/>
            </a:endParaRPr>
          </a:p>
        </p:txBody>
      </p:sp>
      <p:sp>
        <p:nvSpPr>
          <p:cNvPr id="15" name="Rectángulo 14"/>
          <p:cNvSpPr/>
          <p:nvPr/>
        </p:nvSpPr>
        <p:spPr>
          <a:xfrm>
            <a:off x="5287619" y="952494"/>
            <a:ext cx="580525" cy="604298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>
              <a:solidFill>
                <a:prstClr val="white"/>
              </a:solidFill>
            </a:endParaRPr>
          </a:p>
        </p:txBody>
      </p:sp>
      <p:sp>
        <p:nvSpPr>
          <p:cNvPr id="12" name="CuadroTexto 11"/>
          <p:cNvSpPr txBox="1"/>
          <p:nvPr/>
        </p:nvSpPr>
        <p:spPr>
          <a:xfrm>
            <a:off x="5170844" y="898708"/>
            <a:ext cx="867545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50" b="1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Grasa alta</a:t>
            </a:r>
          </a:p>
          <a:p>
            <a:r>
              <a:rPr lang="es-VE" sz="1050" b="1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Fibra baja</a:t>
            </a:r>
          </a:p>
          <a:p>
            <a:r>
              <a:rPr lang="es-VE" sz="1050" b="1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Prot</a:t>
            </a:r>
            <a:r>
              <a:rPr lang="es-VE" sz="1050" b="1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. alta</a:t>
            </a:r>
          </a:p>
          <a:p>
            <a:r>
              <a:rPr lang="es-VE" sz="1000" b="1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Colina</a:t>
            </a:r>
            <a:r>
              <a:rPr lang="es-VE" sz="1050" b="1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alta</a:t>
            </a:r>
            <a:endParaRPr lang="es-VE" sz="1050" b="1" dirty="0">
              <a:solidFill>
                <a:prstClr val="black"/>
              </a:solidFill>
              <a:latin typeface="Comic Sans MS" panose="030F0702030302020204" pitchFamily="66" charset="0"/>
            </a:endParaRPr>
          </a:p>
        </p:txBody>
      </p:sp>
      <p:sp>
        <p:nvSpPr>
          <p:cNvPr id="16" name="Rectángulo 15"/>
          <p:cNvSpPr/>
          <p:nvPr/>
        </p:nvSpPr>
        <p:spPr>
          <a:xfrm>
            <a:off x="6048500" y="918621"/>
            <a:ext cx="648464" cy="718751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>
              <a:solidFill>
                <a:prstClr val="white"/>
              </a:solidFill>
            </a:endParaRPr>
          </a:p>
        </p:txBody>
      </p:sp>
      <p:sp>
        <p:nvSpPr>
          <p:cNvPr id="13" name="CuadroTexto 12"/>
          <p:cNvSpPr txBox="1"/>
          <p:nvPr/>
        </p:nvSpPr>
        <p:spPr>
          <a:xfrm>
            <a:off x="6012160" y="1099206"/>
            <a:ext cx="6848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b="1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Drogas</a:t>
            </a:r>
            <a:endParaRPr lang="es-VE" sz="1200" b="1" dirty="0">
              <a:solidFill>
                <a:prstClr val="black"/>
              </a:solidFill>
              <a:latin typeface="Comic Sans MS" panose="030F0702030302020204" pitchFamily="66" charset="0"/>
            </a:endParaRPr>
          </a:p>
        </p:txBody>
      </p:sp>
      <p:sp>
        <p:nvSpPr>
          <p:cNvPr id="17" name="CuadroTexto 16"/>
          <p:cNvSpPr txBox="1"/>
          <p:nvPr/>
        </p:nvSpPr>
        <p:spPr>
          <a:xfrm>
            <a:off x="3924781" y="3733260"/>
            <a:ext cx="671979" cy="430887"/>
          </a:xfrm>
          <a:prstGeom prst="rect">
            <a:avLst/>
          </a:prstGeom>
          <a:solidFill>
            <a:srgbClr val="00B050"/>
          </a:solidFill>
        </p:spPr>
        <p:txBody>
          <a:bodyPr wrap="none" rtlCol="0">
            <a:spAutoFit/>
          </a:bodyPr>
          <a:lstStyle/>
          <a:p>
            <a:r>
              <a:rPr lang="es-VE" sz="11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Ácidos </a:t>
            </a:r>
          </a:p>
          <a:p>
            <a:r>
              <a:rPr lang="es-VE" sz="11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biliares</a:t>
            </a:r>
            <a:endParaRPr lang="es-VE" sz="1100" dirty="0">
              <a:solidFill>
                <a:prstClr val="black"/>
              </a:solidFill>
              <a:latin typeface="Comic Sans MS" panose="030F0702030302020204" pitchFamily="66" charset="0"/>
            </a:endParaRPr>
          </a:p>
        </p:txBody>
      </p:sp>
      <p:sp>
        <p:nvSpPr>
          <p:cNvPr id="19" name="CuadroTexto 18"/>
          <p:cNvSpPr txBox="1"/>
          <p:nvPr/>
        </p:nvSpPr>
        <p:spPr>
          <a:xfrm>
            <a:off x="5376581" y="3764397"/>
            <a:ext cx="542136" cy="430887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sz="11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Met</a:t>
            </a:r>
            <a:r>
              <a:rPr lang="es-VE" sz="11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.</a:t>
            </a:r>
          </a:p>
          <a:p>
            <a:r>
              <a:rPr lang="es-VE" sz="11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s-VE" sz="11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Prot</a:t>
            </a:r>
            <a:r>
              <a:rPr lang="es-VE" sz="11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.</a:t>
            </a:r>
            <a:endParaRPr lang="es-VE" sz="1100" dirty="0">
              <a:solidFill>
                <a:prstClr val="black"/>
              </a:solidFill>
              <a:latin typeface="Comic Sans MS" panose="030F0702030302020204" pitchFamily="66" charset="0"/>
            </a:endParaRPr>
          </a:p>
        </p:txBody>
      </p:sp>
      <p:sp>
        <p:nvSpPr>
          <p:cNvPr id="20" name="CuadroTexto 19"/>
          <p:cNvSpPr txBox="1"/>
          <p:nvPr/>
        </p:nvSpPr>
        <p:spPr>
          <a:xfrm>
            <a:off x="6105941" y="3802955"/>
            <a:ext cx="532518" cy="26161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sz="11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Fibra</a:t>
            </a:r>
            <a:endParaRPr lang="es-VE" sz="1100" dirty="0">
              <a:solidFill>
                <a:prstClr val="black"/>
              </a:solidFill>
              <a:latin typeface="Comic Sans MS" panose="030F0702030302020204" pitchFamily="66" charset="0"/>
            </a:endParaRPr>
          </a:p>
        </p:txBody>
      </p:sp>
      <p:sp>
        <p:nvSpPr>
          <p:cNvPr id="21" name="CuadroTexto 20"/>
          <p:cNvSpPr txBox="1"/>
          <p:nvPr/>
        </p:nvSpPr>
        <p:spPr>
          <a:xfrm>
            <a:off x="6588224" y="3783307"/>
            <a:ext cx="87075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Inmunidad</a:t>
            </a:r>
            <a:endParaRPr lang="es-VE" sz="1100" dirty="0">
              <a:solidFill>
                <a:prstClr val="black"/>
              </a:solidFill>
              <a:latin typeface="Comic Sans MS" panose="030F0702030302020204" pitchFamily="66" charset="0"/>
            </a:endParaRPr>
          </a:p>
        </p:txBody>
      </p:sp>
      <p:sp>
        <p:nvSpPr>
          <p:cNvPr id="18" name="CuadroTexto 17"/>
          <p:cNvSpPr txBox="1"/>
          <p:nvPr/>
        </p:nvSpPr>
        <p:spPr>
          <a:xfrm>
            <a:off x="4643438" y="3764397"/>
            <a:ext cx="684803" cy="40011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s-VE" sz="10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Fito</a:t>
            </a:r>
          </a:p>
          <a:p>
            <a:pPr algn="ctr"/>
            <a:r>
              <a:rPr lang="es-VE" sz="10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químicos</a:t>
            </a:r>
            <a:endParaRPr lang="es-VE" sz="1000" dirty="0">
              <a:solidFill>
                <a:prstClr val="black"/>
              </a:solidFill>
              <a:latin typeface="Comic Sans MS" panose="030F0702030302020204" pitchFamily="66" charset="0"/>
            </a:endParaRPr>
          </a:p>
        </p:txBody>
      </p:sp>
      <p:sp>
        <p:nvSpPr>
          <p:cNvPr id="22" name="7 CuadroTexto"/>
          <p:cNvSpPr txBox="1"/>
          <p:nvPr/>
        </p:nvSpPr>
        <p:spPr>
          <a:xfrm>
            <a:off x="6301121" y="6476629"/>
            <a:ext cx="28131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200" dirty="0">
              <a:solidFill>
                <a:prstClr val="white">
                  <a:lumMod val="6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6 CuadroTexto"/>
          <p:cNvSpPr txBox="1"/>
          <p:nvPr/>
        </p:nvSpPr>
        <p:spPr>
          <a:xfrm>
            <a:off x="136708" y="228507"/>
            <a:ext cx="660758" cy="369332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>
            <a:defPPr>
              <a:defRPr lang="es-V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VE" dirty="0" smtClean="0">
                <a:solidFill>
                  <a:prstClr val="white"/>
                </a:solidFill>
                <a:latin typeface="Comic Sans MS" pitchFamily="66" charset="0"/>
              </a:rPr>
              <a:t>II</a:t>
            </a:r>
            <a:r>
              <a:rPr lang="es-VE" sz="1600" dirty="0" smtClean="0">
                <a:solidFill>
                  <a:prstClr val="white"/>
                </a:solidFill>
                <a:latin typeface="Comic Sans MS" pitchFamily="66" charset="0"/>
              </a:rPr>
              <a:t>B1</a:t>
            </a:r>
            <a:endParaRPr lang="es-VE" sz="16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24" name="4 CuadroTexto"/>
          <p:cNvSpPr txBox="1"/>
          <p:nvPr/>
        </p:nvSpPr>
        <p:spPr>
          <a:xfrm>
            <a:off x="157758" y="631357"/>
            <a:ext cx="957858" cy="83099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VE" sz="1200" dirty="0" smtClean="0">
                <a:latin typeface="Comic Sans MS" pitchFamily="66" charset="0"/>
              </a:rPr>
              <a:t>Microbiota y </a:t>
            </a:r>
            <a:r>
              <a:rPr lang="es-VE" sz="1200" b="1" dirty="0" err="1" smtClean="0">
                <a:latin typeface="Comic Sans MS" pitchFamily="66" charset="0"/>
              </a:rPr>
              <a:t>Enf</a:t>
            </a:r>
            <a:r>
              <a:rPr lang="es-VE" sz="1200" b="1" dirty="0" smtClean="0">
                <a:latin typeface="Comic Sans MS" pitchFamily="66" charset="0"/>
              </a:rPr>
              <a:t>. Local GI</a:t>
            </a:r>
          </a:p>
          <a:p>
            <a:pPr algn="ctr"/>
            <a:r>
              <a:rPr lang="es-VE" sz="1200" b="1" dirty="0" smtClean="0">
                <a:latin typeface="Comic Sans MS" pitchFamily="66" charset="0"/>
              </a:rPr>
              <a:t>CRC </a:t>
            </a:r>
          </a:p>
        </p:txBody>
      </p:sp>
      <p:sp>
        <p:nvSpPr>
          <p:cNvPr id="25" name="Rectángulo 24"/>
          <p:cNvSpPr/>
          <p:nvPr/>
        </p:nvSpPr>
        <p:spPr>
          <a:xfrm>
            <a:off x="108217" y="6266059"/>
            <a:ext cx="4119797" cy="4875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</a:pPr>
            <a:r>
              <a:rPr lang="en-US" sz="1200" kern="1800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J. </a:t>
            </a:r>
            <a:r>
              <a:rPr lang="en-US" sz="1200" kern="1800" dirty="0" err="1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Marchesi</a:t>
            </a:r>
            <a:r>
              <a:rPr lang="en-US" sz="1200" kern="1800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et al. </a:t>
            </a:r>
            <a:r>
              <a:rPr lang="en-US" sz="1200" i="1" kern="1800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sz="1200" i="1" kern="18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Gut Microbiota and Host Health.  </a:t>
            </a:r>
            <a:r>
              <a:rPr lang="en-US" sz="1200" i="1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en-US" sz="1200" i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New Clinical </a:t>
            </a:r>
            <a:r>
              <a:rPr lang="en-US" sz="1200" i="1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Frontier.</a:t>
            </a:r>
            <a:r>
              <a:rPr lang="es-VE" sz="1200" i="1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Gut</a:t>
            </a:r>
            <a:r>
              <a:rPr lang="en-US" sz="12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 </a:t>
            </a:r>
            <a:r>
              <a:rPr lang="en-US" sz="12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2016;</a:t>
            </a:r>
            <a:r>
              <a:rPr lang="en-US" sz="1200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65:330-339</a:t>
            </a:r>
            <a:endParaRPr lang="es-VE" sz="1200" dirty="0">
              <a:solidFill>
                <a:prstClr val="black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2627784" y="4509120"/>
            <a:ext cx="720080" cy="6480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6" name="CuadroTexto 25"/>
          <p:cNvSpPr txBox="1"/>
          <p:nvPr/>
        </p:nvSpPr>
        <p:spPr>
          <a:xfrm>
            <a:off x="2483519" y="4509120"/>
            <a:ext cx="1008609" cy="60016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sz="11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Microbioma </a:t>
            </a:r>
          </a:p>
          <a:p>
            <a:r>
              <a:rPr lang="es-VE" sz="11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Genómico</a:t>
            </a:r>
          </a:p>
          <a:p>
            <a:r>
              <a:rPr lang="es-VE" sz="11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precondición</a:t>
            </a:r>
            <a:endParaRPr lang="es-VE" sz="1100" dirty="0">
              <a:solidFill>
                <a:prstClr val="black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4932041" y="4863890"/>
            <a:ext cx="792088" cy="6533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7" name="CuadroTexto 26"/>
          <p:cNvSpPr txBox="1"/>
          <p:nvPr/>
        </p:nvSpPr>
        <p:spPr>
          <a:xfrm>
            <a:off x="4757244" y="4857708"/>
            <a:ext cx="995155" cy="55399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s-VE" sz="10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Microbioma </a:t>
            </a:r>
          </a:p>
          <a:p>
            <a:r>
              <a:rPr lang="es-VE" sz="10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Oncogénico </a:t>
            </a:r>
          </a:p>
          <a:p>
            <a:r>
              <a:rPr lang="es-VE" sz="10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precondición</a:t>
            </a:r>
            <a:endParaRPr lang="es-VE" sz="1000" dirty="0">
              <a:solidFill>
                <a:prstClr val="black"/>
              </a:solidFill>
              <a:latin typeface="Comic Sans MS" panose="030F0702030302020204" pitchFamily="66" charset="0"/>
            </a:endParaRPr>
          </a:p>
        </p:txBody>
      </p:sp>
      <p:sp>
        <p:nvSpPr>
          <p:cNvPr id="10" name="Rectángulo 9"/>
          <p:cNvSpPr/>
          <p:nvPr/>
        </p:nvSpPr>
        <p:spPr>
          <a:xfrm>
            <a:off x="3615503" y="4569078"/>
            <a:ext cx="753473" cy="5281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8" name="CuadroTexto 27"/>
          <p:cNvSpPr txBox="1"/>
          <p:nvPr/>
        </p:nvSpPr>
        <p:spPr>
          <a:xfrm>
            <a:off x="3571271" y="4475065"/>
            <a:ext cx="891591" cy="923330"/>
          </a:xfrm>
          <a:prstGeom prst="rect">
            <a:avLst/>
          </a:prstGeom>
          <a:solidFill>
            <a:srgbClr val="FFA7D3"/>
          </a:solidFill>
        </p:spPr>
        <p:txBody>
          <a:bodyPr wrap="none" rtlCol="0">
            <a:spAutoFit/>
          </a:bodyPr>
          <a:lstStyle/>
          <a:p>
            <a:r>
              <a:rPr lang="es-VE" sz="9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Disbiosis</a:t>
            </a:r>
          </a:p>
          <a:p>
            <a:r>
              <a:rPr lang="es-VE" sz="9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Aumento </a:t>
            </a:r>
          </a:p>
          <a:p>
            <a:r>
              <a:rPr lang="es-VE" sz="9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diversidad</a:t>
            </a:r>
          </a:p>
          <a:p>
            <a:r>
              <a:rPr lang="es-VE" sz="9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Red de</a:t>
            </a:r>
          </a:p>
          <a:p>
            <a:r>
              <a:rPr lang="es-VE" sz="9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coabundancia</a:t>
            </a:r>
            <a:endParaRPr lang="es-VE" sz="900" dirty="0" smtClean="0">
              <a:solidFill>
                <a:prstClr val="black"/>
              </a:solidFill>
              <a:latin typeface="Comic Sans MS" panose="030F0702030302020204" pitchFamily="66" charset="0"/>
            </a:endParaRPr>
          </a:p>
          <a:p>
            <a:r>
              <a:rPr lang="es-VE" sz="9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coocurrencia</a:t>
            </a:r>
          </a:p>
        </p:txBody>
      </p:sp>
      <p:sp>
        <p:nvSpPr>
          <p:cNvPr id="11" name="Rectángulo 10"/>
          <p:cNvSpPr/>
          <p:nvPr/>
        </p:nvSpPr>
        <p:spPr>
          <a:xfrm>
            <a:off x="3551239" y="5422771"/>
            <a:ext cx="931654" cy="66455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9" name="CuadroTexto 28"/>
          <p:cNvSpPr txBox="1"/>
          <p:nvPr/>
        </p:nvSpPr>
        <p:spPr>
          <a:xfrm>
            <a:off x="3580087" y="5465375"/>
            <a:ext cx="873957" cy="646331"/>
          </a:xfrm>
          <a:prstGeom prst="rect">
            <a:avLst/>
          </a:prstGeom>
          <a:solidFill>
            <a:srgbClr val="FF7453"/>
          </a:solidFill>
        </p:spPr>
        <p:txBody>
          <a:bodyPr wrap="none" rtlCol="0">
            <a:spAutoFit/>
          </a:bodyPr>
          <a:lstStyle/>
          <a:p>
            <a:r>
              <a:rPr lang="es-VE" sz="9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Inflamasoma</a:t>
            </a:r>
          </a:p>
          <a:p>
            <a:r>
              <a:rPr lang="es-VE" sz="9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Crónico: IBD</a:t>
            </a:r>
          </a:p>
          <a:p>
            <a:r>
              <a:rPr lang="es-VE" sz="9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Metabólico:</a:t>
            </a:r>
          </a:p>
          <a:p>
            <a:r>
              <a:rPr lang="es-VE" sz="9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endotoxemia</a:t>
            </a:r>
            <a:endParaRPr lang="es-VE" sz="900" dirty="0" smtClean="0">
              <a:solidFill>
                <a:prstClr val="black"/>
              </a:solidFill>
              <a:latin typeface="Comic Sans MS" panose="030F0702030302020204" pitchFamily="66" charset="0"/>
            </a:endParaRPr>
          </a:p>
        </p:txBody>
      </p:sp>
      <p:sp>
        <p:nvSpPr>
          <p:cNvPr id="32" name="Rectángulo 31"/>
          <p:cNvSpPr/>
          <p:nvPr/>
        </p:nvSpPr>
        <p:spPr>
          <a:xfrm>
            <a:off x="6444208" y="4379951"/>
            <a:ext cx="432048" cy="34519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30" name="CuadroTexto 29"/>
          <p:cNvSpPr txBox="1"/>
          <p:nvPr/>
        </p:nvSpPr>
        <p:spPr>
          <a:xfrm>
            <a:off x="6288838" y="4384412"/>
            <a:ext cx="8162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9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Impulsores </a:t>
            </a:r>
          </a:p>
          <a:p>
            <a:r>
              <a:rPr lang="es-VE" sz="9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mucosales</a:t>
            </a:r>
            <a:endParaRPr lang="es-VE" sz="900" dirty="0" smtClean="0">
              <a:solidFill>
                <a:prstClr val="black"/>
              </a:solidFill>
              <a:latin typeface="Comic Sans MS" panose="030F0702030302020204" pitchFamily="66" charset="0"/>
            </a:endParaRPr>
          </a:p>
        </p:txBody>
      </p:sp>
      <p:sp>
        <p:nvSpPr>
          <p:cNvPr id="33" name="Rectángulo 32"/>
          <p:cNvSpPr/>
          <p:nvPr/>
        </p:nvSpPr>
        <p:spPr>
          <a:xfrm>
            <a:off x="6184519" y="5607430"/>
            <a:ext cx="575135" cy="3600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31" name="CuadroTexto 30"/>
          <p:cNvSpPr txBox="1"/>
          <p:nvPr/>
        </p:nvSpPr>
        <p:spPr>
          <a:xfrm>
            <a:off x="6278424" y="5585228"/>
            <a:ext cx="7200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9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Pasajeros</a:t>
            </a:r>
          </a:p>
          <a:p>
            <a:r>
              <a:rPr lang="es-VE" sz="9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mucosales</a:t>
            </a:r>
            <a:endParaRPr lang="es-VE" sz="900" dirty="0" smtClean="0">
              <a:solidFill>
                <a:prstClr val="black"/>
              </a:solidFill>
              <a:latin typeface="Comic Sans MS" panose="030F0702030302020204" pitchFamily="66" charset="0"/>
            </a:endParaRPr>
          </a:p>
        </p:txBody>
      </p:sp>
      <p:sp>
        <p:nvSpPr>
          <p:cNvPr id="34" name="Rectángulo 33"/>
          <p:cNvSpPr/>
          <p:nvPr/>
        </p:nvSpPr>
        <p:spPr>
          <a:xfrm>
            <a:off x="6696962" y="5109284"/>
            <a:ext cx="762013" cy="1250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37" name="Rectángulo 36"/>
          <p:cNvSpPr/>
          <p:nvPr/>
        </p:nvSpPr>
        <p:spPr>
          <a:xfrm>
            <a:off x="7260959" y="4164147"/>
            <a:ext cx="1015430" cy="93942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35" name="CuadroTexto 34"/>
          <p:cNvSpPr txBox="1"/>
          <p:nvPr/>
        </p:nvSpPr>
        <p:spPr>
          <a:xfrm>
            <a:off x="6601026" y="5014297"/>
            <a:ext cx="89960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8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Genotoxicidad</a:t>
            </a:r>
            <a:r>
              <a:rPr lang="es-VE" sz="8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</a:p>
          <a:p>
            <a:r>
              <a:rPr lang="es-VE" sz="8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microbiana</a:t>
            </a:r>
          </a:p>
        </p:txBody>
      </p:sp>
      <p:sp>
        <p:nvSpPr>
          <p:cNvPr id="36" name="CuadroTexto 35"/>
          <p:cNvSpPr txBox="1"/>
          <p:nvPr/>
        </p:nvSpPr>
        <p:spPr>
          <a:xfrm>
            <a:off x="7290946" y="4434929"/>
            <a:ext cx="1250663" cy="78483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s-VE" sz="900" i="1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Bacteroides </a:t>
            </a:r>
            <a:r>
              <a:rPr lang="es-VE" sz="900" i="1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fragilis</a:t>
            </a:r>
            <a:endParaRPr lang="es-VE" sz="900" i="1" dirty="0" smtClean="0">
              <a:solidFill>
                <a:prstClr val="black"/>
              </a:solidFill>
              <a:latin typeface="Comic Sans MS" panose="030F0702030302020204" pitchFamily="66" charset="0"/>
            </a:endParaRPr>
          </a:p>
          <a:p>
            <a:r>
              <a:rPr lang="es-VE" sz="900" i="1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S. </a:t>
            </a:r>
            <a:r>
              <a:rPr lang="es-VE" sz="900" i="1" dirty="0" err="1">
                <a:solidFill>
                  <a:prstClr val="black"/>
                </a:solidFill>
                <a:latin typeface="Comic Sans MS" panose="030F0702030302020204" pitchFamily="66" charset="0"/>
              </a:rPr>
              <a:t>g</a:t>
            </a:r>
            <a:r>
              <a:rPr lang="es-VE" sz="900" i="1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allolyticus</a:t>
            </a:r>
            <a:endParaRPr lang="es-VE" sz="900" i="1" dirty="0" smtClean="0">
              <a:solidFill>
                <a:prstClr val="black"/>
              </a:solidFill>
              <a:latin typeface="Comic Sans MS" panose="030F0702030302020204" pitchFamily="66" charset="0"/>
            </a:endParaRPr>
          </a:p>
          <a:p>
            <a:r>
              <a:rPr lang="es-VE" sz="900" i="1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E. </a:t>
            </a:r>
            <a:r>
              <a:rPr lang="es-VE" sz="900" i="1" dirty="0" err="1">
                <a:solidFill>
                  <a:prstClr val="black"/>
                </a:solidFill>
                <a:latin typeface="Comic Sans MS" panose="030F0702030302020204" pitchFamily="66" charset="0"/>
              </a:rPr>
              <a:t>f</a:t>
            </a:r>
            <a:r>
              <a:rPr lang="es-VE" sz="900" i="1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aecalis</a:t>
            </a:r>
            <a:endParaRPr lang="es-VE" sz="900" i="1" dirty="0" smtClean="0">
              <a:solidFill>
                <a:prstClr val="black"/>
              </a:solidFill>
              <a:latin typeface="Comic Sans MS" panose="030F0702030302020204" pitchFamily="66" charset="0"/>
            </a:endParaRPr>
          </a:p>
          <a:p>
            <a:r>
              <a:rPr lang="es-VE" sz="900" i="1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E. coli</a:t>
            </a:r>
          </a:p>
          <a:p>
            <a:r>
              <a:rPr lang="es-VE" sz="900" i="1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F. </a:t>
            </a:r>
            <a:r>
              <a:rPr lang="es-VE" sz="900" i="1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nucleatum</a:t>
            </a:r>
            <a:endParaRPr lang="es-VE" sz="900" i="1" dirty="0" smtClean="0">
              <a:solidFill>
                <a:prstClr val="black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2760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1520218" y="1299708"/>
            <a:ext cx="6246440" cy="468128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marL="342900" indent="-342900">
              <a:lnSpc>
                <a:spcPct val="107000"/>
              </a:lnSpc>
              <a:spcAft>
                <a:spcPts val="800"/>
              </a:spcAft>
              <a:buSzPct val="100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s-VE" sz="2000" b="1" dirty="0" err="1">
                <a:solidFill>
                  <a:prstClr val="black"/>
                </a:solidFill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Patobiontes</a:t>
            </a:r>
            <a:r>
              <a:rPr lang="es-VE" sz="2000" dirty="0">
                <a:solidFill>
                  <a:prstClr val="black"/>
                </a:solidFill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como </a:t>
            </a:r>
            <a:r>
              <a:rPr lang="es-VE" sz="2000" i="1" dirty="0" err="1" smtClean="0">
                <a:solidFill>
                  <a:prstClr val="black"/>
                </a:solidFill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Fusobacterium</a:t>
            </a:r>
            <a:r>
              <a:rPr lang="es-VE" sz="2000" i="1" dirty="0" smtClean="0">
                <a:solidFill>
                  <a:prstClr val="black"/>
                </a:solidFill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VE" sz="2000" i="1" dirty="0" err="1">
                <a:solidFill>
                  <a:prstClr val="black"/>
                </a:solidFill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nucleatum</a:t>
            </a:r>
            <a:r>
              <a:rPr lang="es-VE" sz="2000" dirty="0">
                <a:solidFill>
                  <a:prstClr val="black"/>
                </a:solidFill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está </a:t>
            </a:r>
            <a:r>
              <a:rPr lang="es-VE" sz="2000" dirty="0" err="1">
                <a:solidFill>
                  <a:prstClr val="black"/>
                </a:solidFill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sobreexpresados</a:t>
            </a:r>
            <a:r>
              <a:rPr lang="es-VE" sz="2000" dirty="0">
                <a:solidFill>
                  <a:prstClr val="black"/>
                </a:solidFill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en adenomas y cánceres del colon.</a:t>
            </a:r>
          </a:p>
          <a:p>
            <a:pPr marL="342900" indent="-342900">
              <a:lnSpc>
                <a:spcPct val="107000"/>
              </a:lnSpc>
              <a:spcAft>
                <a:spcPts val="800"/>
              </a:spcAft>
              <a:buSzPct val="100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s-VE" sz="2000" b="1" dirty="0">
                <a:solidFill>
                  <a:prstClr val="black"/>
                </a:solidFill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Dietas de “alto riesgo</a:t>
            </a:r>
            <a:r>
              <a:rPr lang="es-VE" sz="2000" dirty="0">
                <a:solidFill>
                  <a:prstClr val="black"/>
                </a:solidFill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” (alta grasa y alta proteína) modulan este riesgo a través de procesos </a:t>
            </a:r>
            <a:r>
              <a:rPr lang="es-VE" sz="2000" dirty="0" err="1">
                <a:solidFill>
                  <a:prstClr val="black"/>
                </a:solidFill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co</a:t>
            </a:r>
            <a:r>
              <a:rPr lang="es-VE" sz="2000" dirty="0">
                <a:solidFill>
                  <a:prstClr val="black"/>
                </a:solidFill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-metabólicos del microbioma intestinal  </a:t>
            </a:r>
          </a:p>
          <a:p>
            <a:pPr marL="342900" indent="-342900">
              <a:lnSpc>
                <a:spcPct val="107000"/>
              </a:lnSpc>
              <a:spcAft>
                <a:spcPts val="800"/>
              </a:spcAft>
              <a:buSzPct val="100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s-VE" sz="2000" dirty="0">
                <a:solidFill>
                  <a:prstClr val="black"/>
                </a:solidFill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El </a:t>
            </a:r>
            <a:r>
              <a:rPr lang="es-VE" sz="2000" b="1" dirty="0">
                <a:solidFill>
                  <a:prstClr val="black"/>
                </a:solidFill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microbiota intestinal </a:t>
            </a:r>
            <a:r>
              <a:rPr lang="es-VE" sz="2000" dirty="0">
                <a:solidFill>
                  <a:prstClr val="black"/>
                </a:solidFill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puede conducir </a:t>
            </a:r>
            <a:r>
              <a:rPr lang="es-VE" sz="2000" dirty="0" smtClean="0">
                <a:solidFill>
                  <a:prstClr val="black"/>
                </a:solidFill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al </a:t>
            </a:r>
            <a:r>
              <a:rPr lang="es-VE" sz="2000" dirty="0">
                <a:solidFill>
                  <a:prstClr val="black"/>
                </a:solidFill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primer daño al </a:t>
            </a:r>
            <a:r>
              <a:rPr lang="es-VE" sz="2000" dirty="0" smtClean="0">
                <a:solidFill>
                  <a:prstClr val="black"/>
                </a:solidFill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ADN </a:t>
            </a:r>
            <a:r>
              <a:rPr lang="es-VE" sz="2000" dirty="0">
                <a:solidFill>
                  <a:prstClr val="black"/>
                </a:solidFill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por vía de proteínas o metabolitos </a:t>
            </a:r>
            <a:r>
              <a:rPr lang="es-VE" sz="2000" dirty="0" smtClean="0">
                <a:solidFill>
                  <a:prstClr val="black"/>
                </a:solidFill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específicos</a:t>
            </a:r>
          </a:p>
          <a:p>
            <a:pPr marL="342900" indent="-342900">
              <a:lnSpc>
                <a:spcPct val="107000"/>
              </a:lnSpc>
              <a:spcAft>
                <a:spcPts val="800"/>
              </a:spcAft>
              <a:buSzPct val="100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s-VE" sz="2000" dirty="0" smtClean="0">
                <a:solidFill>
                  <a:prstClr val="black"/>
                </a:solidFill>
                <a:latin typeface="Comic Sans MS" panose="030F0702030302020204" pitchFamily="66" charset="0"/>
                <a:ea typeface="Calibri" panose="020F0502020204030204" pitchFamily="34" charset="0"/>
              </a:rPr>
              <a:t>La </a:t>
            </a:r>
            <a:r>
              <a:rPr lang="es-VE" sz="2000" b="1" dirty="0">
                <a:solidFill>
                  <a:prstClr val="black"/>
                </a:solidFill>
                <a:latin typeface="Comic Sans MS" panose="030F0702030302020204" pitchFamily="66" charset="0"/>
                <a:ea typeface="Calibri" panose="020F0502020204030204" pitchFamily="34" charset="0"/>
              </a:rPr>
              <a:t>dieta</a:t>
            </a:r>
            <a:r>
              <a:rPr lang="es-VE" sz="2000" dirty="0">
                <a:solidFill>
                  <a:prstClr val="black"/>
                </a:solidFill>
                <a:latin typeface="Comic Sans MS" panose="030F0702030302020204" pitchFamily="66" charset="0"/>
                <a:ea typeface="Calibri" panose="020F0502020204030204" pitchFamily="34" charset="0"/>
              </a:rPr>
              <a:t> puede jugar un gran rol en dar forma a la composición del microbiota y así afectar el riesgo de desarrollar enfermedad.</a:t>
            </a:r>
            <a:endParaRPr lang="es-VE" sz="2000" dirty="0">
              <a:solidFill>
                <a:prstClr val="black"/>
              </a:solidFill>
              <a:latin typeface="Comic Sans MS" panose="030F0702030302020204" pitchFamily="66" charset="0"/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2293171" y="511487"/>
            <a:ext cx="4557658" cy="52322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8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Cáncer </a:t>
            </a:r>
            <a:r>
              <a:rPr lang="es-VE" sz="28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Colonorectal</a:t>
            </a:r>
            <a:r>
              <a:rPr lang="es-VE" sz="28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(CRC)</a:t>
            </a:r>
            <a:endParaRPr lang="es-VE" sz="2800" dirty="0">
              <a:solidFill>
                <a:prstClr val="black"/>
              </a:solidFill>
              <a:latin typeface="Comic Sans MS" panose="030F0702030302020204" pitchFamily="66" charset="0"/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-252536" y="6284878"/>
            <a:ext cx="4645683" cy="4875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</a:pPr>
            <a:r>
              <a:rPr lang="en-US" sz="1200" kern="1800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J. </a:t>
            </a:r>
            <a:r>
              <a:rPr lang="en-US" sz="1200" kern="1800" dirty="0" err="1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Marchesi</a:t>
            </a:r>
            <a:r>
              <a:rPr lang="en-US" sz="1200" kern="1800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et al. </a:t>
            </a:r>
            <a:r>
              <a:rPr lang="en-US" sz="1200" i="1" kern="1800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sz="1200" i="1" kern="18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Gut Microbiota and Host Health. </a:t>
            </a:r>
            <a:endParaRPr lang="en-US" sz="1200" i="1" kern="1800" dirty="0" smtClean="0">
              <a:solidFill>
                <a:prstClr val="black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</a:pPr>
            <a:r>
              <a:rPr lang="en-US" sz="1200" i="1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en-US" sz="1200" i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New Clinical </a:t>
            </a:r>
            <a:r>
              <a:rPr lang="en-US" sz="1200" i="1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Frontier.</a:t>
            </a:r>
            <a:r>
              <a:rPr lang="es-VE" sz="1200" i="1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Gut</a:t>
            </a:r>
            <a:r>
              <a:rPr lang="en-US" sz="12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 </a:t>
            </a:r>
            <a:r>
              <a:rPr lang="en-US" sz="12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2016</a:t>
            </a:r>
            <a:r>
              <a:rPr lang="en-US" sz="1200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;65:330-339</a:t>
            </a:r>
            <a:endParaRPr lang="es-VE" sz="1200" dirty="0">
              <a:solidFill>
                <a:prstClr val="black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7 CuadroTexto"/>
          <p:cNvSpPr txBox="1"/>
          <p:nvPr/>
        </p:nvSpPr>
        <p:spPr>
          <a:xfrm>
            <a:off x="6838685" y="6611779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prstClr val="white">
                  <a:lumMod val="6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6 CuadroTexto"/>
          <p:cNvSpPr txBox="1"/>
          <p:nvPr/>
        </p:nvSpPr>
        <p:spPr>
          <a:xfrm>
            <a:off x="136708" y="228507"/>
            <a:ext cx="660758" cy="369332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>
            <a:defPPr>
              <a:defRPr lang="es-V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VE" dirty="0" smtClean="0">
                <a:solidFill>
                  <a:prstClr val="white"/>
                </a:solidFill>
                <a:latin typeface="Comic Sans MS" pitchFamily="66" charset="0"/>
              </a:rPr>
              <a:t>II</a:t>
            </a:r>
            <a:r>
              <a:rPr lang="es-VE" sz="1600" dirty="0" smtClean="0">
                <a:solidFill>
                  <a:prstClr val="white"/>
                </a:solidFill>
                <a:latin typeface="Comic Sans MS" pitchFamily="66" charset="0"/>
              </a:rPr>
              <a:t>B1</a:t>
            </a:r>
            <a:endParaRPr lang="es-VE" sz="16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9" name="4 CuadroTexto"/>
          <p:cNvSpPr txBox="1"/>
          <p:nvPr/>
        </p:nvSpPr>
        <p:spPr>
          <a:xfrm>
            <a:off x="157758" y="631357"/>
            <a:ext cx="957858" cy="83099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VE" sz="1200" dirty="0" smtClean="0">
                <a:latin typeface="Comic Sans MS" pitchFamily="66" charset="0"/>
              </a:rPr>
              <a:t>Microbiota y </a:t>
            </a:r>
            <a:r>
              <a:rPr lang="es-VE" sz="1200" b="1" dirty="0" err="1" smtClean="0">
                <a:latin typeface="Comic Sans MS" pitchFamily="66" charset="0"/>
              </a:rPr>
              <a:t>Enf</a:t>
            </a:r>
            <a:r>
              <a:rPr lang="es-VE" sz="1200" b="1" dirty="0" smtClean="0">
                <a:latin typeface="Comic Sans MS" pitchFamily="66" charset="0"/>
              </a:rPr>
              <a:t>. Local GI</a:t>
            </a:r>
          </a:p>
          <a:p>
            <a:pPr algn="ctr"/>
            <a:r>
              <a:rPr lang="es-VE" sz="1200" b="1" dirty="0" smtClean="0">
                <a:latin typeface="Comic Sans MS" pitchFamily="66" charset="0"/>
              </a:rPr>
              <a:t>CRC </a:t>
            </a:r>
          </a:p>
        </p:txBody>
      </p:sp>
    </p:spTree>
    <p:extLst>
      <p:ext uri="{BB962C8B-B14F-4D97-AF65-F5344CB8AC3E}">
        <p14:creationId xmlns:p14="http://schemas.microsoft.com/office/powerpoint/2010/main" val="2902989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1471965" y="1484501"/>
            <a:ext cx="6200067" cy="4031873"/>
          </a:xfrm>
          <a:prstGeom prst="rect">
            <a:avLst/>
          </a:prstGeom>
          <a:solidFill>
            <a:srgbClr val="FEF2E8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US" sz="1600" dirty="0" smtClean="0">
                <a:latin typeface="Comic Sans MS" panose="030F0702030302020204" pitchFamily="66" charset="0"/>
              </a:rPr>
              <a:t>La </a:t>
            </a:r>
            <a:r>
              <a:rPr lang="en-US" sz="1600" dirty="0" err="1" smtClean="0">
                <a:latin typeface="Comic Sans MS" panose="030F0702030302020204" pitchFamily="66" charset="0"/>
              </a:rPr>
              <a:t>evidencia</a:t>
            </a:r>
            <a:r>
              <a:rPr lang="en-US" sz="1600" dirty="0" smtClean="0">
                <a:latin typeface="Comic Sans MS" panose="030F0702030302020204" pitchFamily="66" charset="0"/>
              </a:rPr>
              <a:t> de </a:t>
            </a:r>
            <a:r>
              <a:rPr lang="en-US" sz="1600" dirty="0" err="1" smtClean="0">
                <a:latin typeface="Comic Sans MS" panose="030F0702030302020204" pitchFamily="66" charset="0"/>
              </a:rPr>
              <a:t>una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fuerte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correlación</a:t>
            </a:r>
            <a:r>
              <a:rPr lang="en-US" sz="1600" dirty="0" smtClean="0">
                <a:latin typeface="Comic Sans MS" panose="030F0702030302020204" pitchFamily="66" charset="0"/>
              </a:rPr>
              <a:t> entre </a:t>
            </a:r>
            <a:r>
              <a:rPr lang="en-US" sz="1600" b="1" dirty="0" smtClean="0">
                <a:latin typeface="Comic Sans MS" panose="030F0702030302020204" pitchFamily="66" charset="0"/>
              </a:rPr>
              <a:t>microbiota intestinal </a:t>
            </a:r>
            <a:r>
              <a:rPr lang="en-US" sz="1600" dirty="0" smtClean="0">
                <a:latin typeface="Comic Sans MS" panose="030F0702030302020204" pitchFamily="66" charset="0"/>
              </a:rPr>
              <a:t>y </a:t>
            </a:r>
            <a:r>
              <a:rPr lang="en-US" sz="1600" b="1" dirty="0" err="1" smtClean="0">
                <a:latin typeface="Comic Sans MS" panose="030F0702030302020204" pitchFamily="66" charset="0"/>
              </a:rPr>
              <a:t>carcinogénesis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colonorectal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avanza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rápido</a:t>
            </a:r>
            <a:r>
              <a:rPr lang="en-US" sz="1600" dirty="0" smtClean="0">
                <a:latin typeface="Comic Sans MS" panose="030F0702030302020204" pitchFamily="66" charset="0"/>
              </a:rPr>
              <a:t>. </a:t>
            </a:r>
          </a:p>
          <a:p>
            <a:endParaRPr lang="en-US" sz="800" dirty="0" smtClean="0">
              <a:latin typeface="Comic Sans MS" panose="030F0702030302020204" pitchFamily="66" charset="0"/>
            </a:endParaRPr>
          </a:p>
          <a:p>
            <a:r>
              <a:rPr lang="en-US" sz="800" dirty="0" smtClean="0">
                <a:latin typeface="Comic Sans MS" panose="030F0702030302020204" pitchFamily="66" charset="0"/>
              </a:rPr>
              <a:t> </a:t>
            </a:r>
          </a:p>
          <a:p>
            <a:r>
              <a:rPr lang="en-US" sz="1600" dirty="0" smtClean="0">
                <a:latin typeface="Comic Sans MS" panose="030F0702030302020204" pitchFamily="66" charset="0"/>
              </a:rPr>
              <a:t>La </a:t>
            </a:r>
            <a:r>
              <a:rPr lang="en-US" sz="1600" dirty="0" err="1" smtClean="0">
                <a:latin typeface="Comic Sans MS" panose="030F0702030302020204" pitchFamily="66" charset="0"/>
              </a:rPr>
              <a:t>recuperación</a:t>
            </a:r>
            <a:r>
              <a:rPr lang="en-US" sz="1600" dirty="0" smtClean="0">
                <a:latin typeface="Comic Sans MS" panose="030F0702030302020204" pitchFamily="66" charset="0"/>
              </a:rPr>
              <a:t> de </a:t>
            </a:r>
            <a:r>
              <a:rPr lang="en-US" sz="1600" b="1" dirty="0" err="1" smtClean="0">
                <a:latin typeface="Comic Sans MS" panose="030F0702030302020204" pitchFamily="66" charset="0"/>
              </a:rPr>
              <a:t>varios</a:t>
            </a:r>
            <a:r>
              <a:rPr lang="en-US" sz="1600" b="1" dirty="0" smtClean="0">
                <a:latin typeface="Comic Sans MS" panose="030F0702030302020204" pitchFamily="66" charset="0"/>
              </a:rPr>
              <a:t> </a:t>
            </a:r>
            <a:r>
              <a:rPr lang="en-US" sz="1600" b="1" dirty="0" err="1" smtClean="0">
                <a:latin typeface="Comic Sans MS" panose="030F0702030302020204" pitchFamily="66" charset="0"/>
              </a:rPr>
              <a:t>patobiontes</a:t>
            </a:r>
            <a:r>
              <a:rPr lang="en-US" sz="1600" dirty="0" smtClean="0">
                <a:latin typeface="Comic Sans MS" panose="030F0702030302020204" pitchFamily="66" charset="0"/>
              </a:rPr>
              <a:t>, </a:t>
            </a:r>
            <a:r>
              <a:rPr lang="en-US" sz="1600" dirty="0" err="1" smtClean="0">
                <a:latin typeface="Comic Sans MS" panose="030F0702030302020204" pitchFamily="66" charset="0"/>
              </a:rPr>
              <a:t>como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miembros</a:t>
            </a:r>
            <a:r>
              <a:rPr lang="en-US" sz="1600" dirty="0" smtClean="0">
                <a:latin typeface="Comic Sans MS" panose="030F0702030302020204" pitchFamily="66" charset="0"/>
              </a:rPr>
              <a:t> de </a:t>
            </a:r>
            <a:r>
              <a:rPr lang="en-US" sz="1600" dirty="0" err="1" smtClean="0">
                <a:latin typeface="Comic Sans MS" panose="030F0702030302020204" pitchFamily="66" charset="0"/>
              </a:rPr>
              <a:t>diferentes</a:t>
            </a:r>
            <a:r>
              <a:rPr lang="en-US" sz="1600" dirty="0" smtClean="0">
                <a:latin typeface="Comic Sans MS" panose="030F0702030302020204" pitchFamily="66" charset="0"/>
              </a:rPr>
              <a:t> phyla </a:t>
            </a:r>
            <a:r>
              <a:rPr lang="en-US" sz="1600" dirty="0" err="1" smtClean="0">
                <a:latin typeface="Comic Sans MS" panose="030F0702030302020204" pitchFamily="66" charset="0"/>
              </a:rPr>
              <a:t>bacterianos</a:t>
            </a:r>
            <a:r>
              <a:rPr lang="en-US" sz="1600" dirty="0" smtClean="0">
                <a:latin typeface="Comic Sans MS" panose="030F0702030302020204" pitchFamily="66" charset="0"/>
              </a:rPr>
              <a:t>: </a:t>
            </a:r>
            <a:r>
              <a:rPr lang="en-US" sz="1600" b="1" dirty="0" err="1" smtClean="0">
                <a:latin typeface="Comic Sans MS" panose="030F0702030302020204" pitchFamily="66" charset="0"/>
              </a:rPr>
              <a:t>Proteobacteria</a:t>
            </a:r>
            <a:r>
              <a:rPr lang="en-US" sz="1600" b="1" dirty="0">
                <a:latin typeface="Comic Sans MS" panose="030F0702030302020204" pitchFamily="66" charset="0"/>
              </a:rPr>
              <a:t>, </a:t>
            </a:r>
            <a:r>
              <a:rPr lang="en-US" sz="1600" b="1" dirty="0" err="1">
                <a:latin typeface="Comic Sans MS" panose="030F0702030302020204" pitchFamily="66" charset="0"/>
              </a:rPr>
              <a:t>Bacteroidetes</a:t>
            </a:r>
            <a:r>
              <a:rPr lang="en-US" sz="1600" b="1" dirty="0">
                <a:latin typeface="Comic Sans MS" panose="030F0702030302020204" pitchFamily="66" charset="0"/>
              </a:rPr>
              <a:t> </a:t>
            </a:r>
            <a:r>
              <a:rPr lang="en-US" sz="1600" b="1" dirty="0" smtClean="0">
                <a:latin typeface="Comic Sans MS" panose="030F0702030302020204" pitchFamily="66" charset="0"/>
              </a:rPr>
              <a:t>y </a:t>
            </a:r>
            <a:r>
              <a:rPr lang="en-US" sz="1600" b="1" dirty="0" err="1" smtClean="0">
                <a:latin typeface="Comic Sans MS" panose="030F0702030302020204" pitchFamily="66" charset="0"/>
              </a:rPr>
              <a:t>Fusobacteria</a:t>
            </a:r>
            <a:r>
              <a:rPr lang="en-US" sz="1600" dirty="0" smtClean="0">
                <a:latin typeface="Comic Sans MS" panose="030F0702030302020204" pitchFamily="66" charset="0"/>
              </a:rPr>
              <a:t>, del </a:t>
            </a:r>
            <a:r>
              <a:rPr lang="en-US" sz="1600" b="1" dirty="0" err="1" smtClean="0">
                <a:latin typeface="Comic Sans MS" panose="030F0702030302020204" pitchFamily="66" charset="0"/>
              </a:rPr>
              <a:t>microambiente</a:t>
            </a:r>
            <a:r>
              <a:rPr lang="en-US" sz="1600" b="1" dirty="0" smtClean="0">
                <a:latin typeface="Comic Sans MS" panose="030F0702030302020204" pitchFamily="66" charset="0"/>
              </a:rPr>
              <a:t> del tumor </a:t>
            </a:r>
            <a:r>
              <a:rPr lang="en-US" sz="1600" dirty="0" smtClean="0">
                <a:latin typeface="Comic Sans MS" panose="030F0702030302020204" pitchFamily="66" charset="0"/>
              </a:rPr>
              <a:t>de </a:t>
            </a:r>
            <a:r>
              <a:rPr lang="en-US" sz="1600" dirty="0" err="1" smtClean="0">
                <a:latin typeface="Comic Sans MS" panose="030F0702030302020204" pitchFamily="66" charset="0"/>
              </a:rPr>
              <a:t>pacientes</a:t>
            </a:r>
            <a:r>
              <a:rPr lang="en-US" sz="1600" dirty="0" smtClean="0">
                <a:latin typeface="Comic Sans MS" panose="030F0702030302020204" pitchFamily="66" charset="0"/>
              </a:rPr>
              <a:t> con CRC </a:t>
            </a:r>
            <a:r>
              <a:rPr lang="en-US" sz="1600" dirty="0" err="1" smtClean="0">
                <a:latin typeface="Comic Sans MS" panose="030F0702030302020204" pitchFamily="66" charset="0"/>
              </a:rPr>
              <a:t>ahora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aporta</a:t>
            </a:r>
            <a:r>
              <a:rPr lang="en-US" sz="1600" dirty="0" smtClean="0">
                <a:latin typeface="Comic Sans MS" panose="030F0702030302020204" pitchFamily="66" charset="0"/>
              </a:rPr>
              <a:t> un enlace entre </a:t>
            </a:r>
            <a:r>
              <a:rPr lang="en-US" sz="1600" b="1" dirty="0" err="1" smtClean="0">
                <a:latin typeface="Comic Sans MS" panose="030F0702030302020204" pitchFamily="66" charset="0"/>
              </a:rPr>
              <a:t>colonización</a:t>
            </a:r>
            <a:r>
              <a:rPr lang="en-US" sz="1600" b="1" dirty="0" smtClean="0">
                <a:latin typeface="Comic Sans MS" panose="030F0702030302020204" pitchFamily="66" charset="0"/>
              </a:rPr>
              <a:t> </a:t>
            </a:r>
            <a:r>
              <a:rPr lang="en-US" sz="1600" b="1" dirty="0" err="1" smtClean="0">
                <a:latin typeface="Comic Sans MS" panose="030F0702030302020204" pitchFamily="66" charset="0"/>
              </a:rPr>
              <a:t>microbiana</a:t>
            </a:r>
            <a:r>
              <a:rPr lang="en-US" sz="1600" b="1" dirty="0" smtClean="0">
                <a:latin typeface="Comic Sans MS" panose="030F0702030302020204" pitchFamily="66" charset="0"/>
              </a:rPr>
              <a:t> </a:t>
            </a:r>
            <a:r>
              <a:rPr lang="en-US" sz="1600" b="1" dirty="0" err="1" smtClean="0">
                <a:latin typeface="Comic Sans MS" panose="030F0702030302020204" pitchFamily="66" charset="0"/>
              </a:rPr>
              <a:t>específica</a:t>
            </a:r>
            <a:r>
              <a:rPr lang="en-US" sz="1600" b="1" dirty="0" smtClean="0">
                <a:latin typeface="Comic Sans MS" panose="030F0702030302020204" pitchFamily="66" charset="0"/>
              </a:rPr>
              <a:t> y </a:t>
            </a:r>
            <a:r>
              <a:rPr lang="en-US" sz="1600" b="1" dirty="0" err="1" smtClean="0">
                <a:latin typeface="Comic Sans MS" panose="030F0702030302020204" pitchFamily="66" charset="0"/>
              </a:rPr>
              <a:t>cáncer</a:t>
            </a:r>
            <a:r>
              <a:rPr lang="en-US" sz="1600" b="1" dirty="0" smtClean="0">
                <a:latin typeface="Comic Sans MS" panose="030F0702030302020204" pitchFamily="66" charset="0"/>
              </a:rPr>
              <a:t>. </a:t>
            </a:r>
          </a:p>
          <a:p>
            <a:endParaRPr lang="en-US" sz="800" dirty="0" smtClean="0">
              <a:latin typeface="Comic Sans MS" panose="030F0702030302020204" pitchFamily="66" charset="0"/>
            </a:endParaRPr>
          </a:p>
          <a:p>
            <a:r>
              <a:rPr lang="en-US" sz="1600" dirty="0" smtClean="0">
                <a:latin typeface="Comic Sans MS" panose="030F0702030302020204" pitchFamily="66" charset="0"/>
              </a:rPr>
              <a:t>Sin embargo, </a:t>
            </a:r>
            <a:r>
              <a:rPr lang="en-US" sz="1600" dirty="0" err="1" smtClean="0">
                <a:latin typeface="Comic Sans MS" panose="030F0702030302020204" pitchFamily="66" charset="0"/>
              </a:rPr>
              <a:t>otras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bacterias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intestinales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que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pertenecen</a:t>
            </a:r>
            <a:r>
              <a:rPr lang="en-US" sz="1600" dirty="0" smtClean="0">
                <a:latin typeface="Comic Sans MS" panose="030F0702030302020204" pitchFamily="66" charset="0"/>
              </a:rPr>
              <a:t> a </a:t>
            </a:r>
            <a:r>
              <a:rPr lang="en-US" sz="1600" dirty="0" err="1" smtClean="0">
                <a:latin typeface="Comic Sans MS" panose="030F0702030302020204" pitchFamily="66" charset="0"/>
              </a:rPr>
              <a:t>otro</a:t>
            </a:r>
            <a:r>
              <a:rPr lang="en-US" sz="1600" dirty="0" smtClean="0">
                <a:latin typeface="Comic Sans MS" panose="030F0702030302020204" pitchFamily="66" charset="0"/>
              </a:rPr>
              <a:t> phylum </a:t>
            </a:r>
            <a:r>
              <a:rPr lang="en-US" sz="1600" dirty="0" err="1" smtClean="0">
                <a:latin typeface="Comic Sans MS" panose="030F0702030302020204" pitchFamily="66" charset="0"/>
              </a:rPr>
              <a:t>importante</a:t>
            </a:r>
            <a:r>
              <a:rPr lang="en-US" sz="1600" dirty="0" smtClean="0">
                <a:latin typeface="Comic Sans MS" panose="030F0702030302020204" pitchFamily="66" charset="0"/>
              </a:rPr>
              <a:t>, </a:t>
            </a:r>
            <a:r>
              <a:rPr lang="en-US" sz="1600" b="1" dirty="0" err="1">
                <a:latin typeface="Comic Sans MS" panose="030F0702030302020204" pitchFamily="66" charset="0"/>
              </a:rPr>
              <a:t>Firmicutes</a:t>
            </a:r>
            <a:r>
              <a:rPr lang="en-US" sz="1600" dirty="0">
                <a:latin typeface="Comic Sans MS" panose="030F0702030302020204" pitchFamily="66" charset="0"/>
              </a:rPr>
              <a:t>, </a:t>
            </a:r>
            <a:r>
              <a:rPr lang="en-US" sz="1600" dirty="0" smtClean="0">
                <a:latin typeface="Comic Sans MS" panose="030F0702030302020204" pitchFamily="66" charset="0"/>
              </a:rPr>
              <a:t>podia </a:t>
            </a:r>
            <a:r>
              <a:rPr lang="en-US" sz="1600" dirty="0" err="1" smtClean="0">
                <a:latin typeface="Comic Sans MS" panose="030F0702030302020204" pitchFamily="66" charset="0"/>
              </a:rPr>
              <a:t>ser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efectiva</a:t>
            </a:r>
            <a:r>
              <a:rPr lang="en-US" sz="1600" dirty="0" smtClean="0">
                <a:latin typeface="Comic Sans MS" panose="030F0702030302020204" pitchFamily="66" charset="0"/>
              </a:rPr>
              <a:t> en el </a:t>
            </a:r>
            <a:r>
              <a:rPr lang="en-US" sz="1600" b="1" dirty="0" err="1" smtClean="0">
                <a:latin typeface="Comic Sans MS" panose="030F0702030302020204" pitchFamily="66" charset="0"/>
              </a:rPr>
              <a:t>tratamiento</a:t>
            </a:r>
            <a:r>
              <a:rPr lang="en-US" sz="1600" b="1" dirty="0" smtClean="0">
                <a:latin typeface="Comic Sans MS" panose="030F0702030302020204" pitchFamily="66" charset="0"/>
              </a:rPr>
              <a:t> de </a:t>
            </a:r>
            <a:r>
              <a:rPr lang="en-US" sz="1600" b="1" dirty="0" err="1" smtClean="0">
                <a:latin typeface="Comic Sans MS" panose="030F0702030302020204" pitchFamily="66" charset="0"/>
              </a:rPr>
              <a:t>inflamación</a:t>
            </a:r>
            <a:r>
              <a:rPr lang="en-US" sz="1600" b="1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patogénica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relacionada</a:t>
            </a:r>
            <a:r>
              <a:rPr lang="en-US" sz="1600" dirty="0" smtClean="0">
                <a:latin typeface="Comic Sans MS" panose="030F0702030302020204" pitchFamily="66" charset="0"/>
              </a:rPr>
              <a:t> a CRC. </a:t>
            </a:r>
          </a:p>
          <a:p>
            <a:endParaRPr lang="en-US" sz="800" dirty="0" smtClean="0">
              <a:latin typeface="Comic Sans MS" panose="030F0702030302020204" pitchFamily="66" charset="0"/>
            </a:endParaRPr>
          </a:p>
          <a:p>
            <a:r>
              <a:rPr lang="en-US" sz="1600" dirty="0" err="1" smtClean="0">
                <a:latin typeface="Comic Sans MS" panose="030F0702030302020204" pitchFamily="66" charset="0"/>
              </a:rPr>
              <a:t>Enfoques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futuros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basados</a:t>
            </a:r>
            <a:r>
              <a:rPr lang="en-US" sz="1600" dirty="0" smtClean="0">
                <a:latin typeface="Comic Sans MS" panose="030F0702030302020204" pitchFamily="66" charset="0"/>
              </a:rPr>
              <a:t> en el </a:t>
            </a:r>
            <a:r>
              <a:rPr lang="en-US" sz="1600" b="1" dirty="0" err="1" smtClean="0">
                <a:latin typeface="Comic Sans MS" panose="030F0702030302020204" pitchFamily="66" charset="0"/>
              </a:rPr>
              <a:t>análisis</a:t>
            </a:r>
            <a:r>
              <a:rPr lang="en-US" sz="1600" b="1" dirty="0" smtClean="0">
                <a:latin typeface="Comic Sans MS" panose="030F0702030302020204" pitchFamily="66" charset="0"/>
              </a:rPr>
              <a:t> del microbiota intestinal </a:t>
            </a:r>
            <a:r>
              <a:rPr lang="en-US" sz="1600" dirty="0" smtClean="0">
                <a:latin typeface="Comic Sans MS" panose="030F0702030302020204" pitchFamily="66" charset="0"/>
              </a:rPr>
              <a:t>de </a:t>
            </a:r>
            <a:r>
              <a:rPr lang="en-US" sz="1600" dirty="0" err="1" smtClean="0">
                <a:latin typeface="Comic Sans MS" panose="030F0702030302020204" pitchFamily="66" charset="0"/>
              </a:rPr>
              <a:t>pacientes</a:t>
            </a:r>
            <a:r>
              <a:rPr lang="en-US" sz="1600" dirty="0" smtClean="0">
                <a:latin typeface="Comic Sans MS" panose="030F0702030302020204" pitchFamily="66" charset="0"/>
              </a:rPr>
              <a:t>  con CRC </a:t>
            </a:r>
            <a:r>
              <a:rPr lang="en-US" sz="1600" dirty="0" err="1" smtClean="0">
                <a:latin typeface="Comic Sans MS" panose="030F0702030302020204" pitchFamily="66" charset="0"/>
              </a:rPr>
              <a:t>combinados</a:t>
            </a:r>
            <a:r>
              <a:rPr lang="en-US" sz="1600" dirty="0" smtClean="0">
                <a:latin typeface="Comic Sans MS" panose="030F0702030302020204" pitchFamily="66" charset="0"/>
              </a:rPr>
              <a:t> con </a:t>
            </a:r>
            <a:r>
              <a:rPr lang="en-US" sz="1600" b="1" dirty="0" smtClean="0">
                <a:latin typeface="Comic Sans MS" panose="030F0702030302020204" pitchFamily="66" charset="0"/>
              </a:rPr>
              <a:t>gran </a:t>
            </a:r>
            <a:r>
              <a:rPr lang="en-US" sz="1600" b="1" dirty="0" err="1" smtClean="0">
                <a:latin typeface="Comic Sans MS" panose="030F0702030302020204" pitchFamily="66" charset="0"/>
              </a:rPr>
              <a:t>cohorte</a:t>
            </a:r>
            <a:r>
              <a:rPr lang="en-US" sz="1600" b="1" dirty="0" smtClean="0">
                <a:latin typeface="Comic Sans MS" panose="030F0702030302020204" pitchFamily="66" charset="0"/>
              </a:rPr>
              <a:t> de </a:t>
            </a:r>
            <a:r>
              <a:rPr lang="en-US" sz="1600" b="1" dirty="0" err="1" smtClean="0">
                <a:latin typeface="Comic Sans MS" panose="030F0702030302020204" pitchFamily="66" charset="0"/>
              </a:rPr>
              <a:t>estudios</a:t>
            </a:r>
            <a:r>
              <a:rPr lang="en-US" sz="1600" b="1" dirty="0" smtClean="0">
                <a:latin typeface="Comic Sans MS" panose="030F0702030302020204" pitchFamily="66" charset="0"/>
              </a:rPr>
              <a:t> en humanos </a:t>
            </a:r>
            <a:r>
              <a:rPr lang="en-US" sz="1600" dirty="0" smtClean="0">
                <a:latin typeface="Comic Sans MS" panose="030F0702030302020204" pitchFamily="66" charset="0"/>
              </a:rPr>
              <a:t>podia </a:t>
            </a:r>
            <a:r>
              <a:rPr lang="en-US" sz="1600" dirty="0" err="1" smtClean="0">
                <a:latin typeface="Comic Sans MS" panose="030F0702030302020204" pitchFamily="66" charset="0"/>
              </a:rPr>
              <a:t>abrir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nuevas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posibilidades</a:t>
            </a:r>
            <a:r>
              <a:rPr lang="en-US" sz="1600" dirty="0" smtClean="0">
                <a:latin typeface="Comic Sans MS" panose="030F0702030302020204" pitchFamily="66" charset="0"/>
              </a:rPr>
              <a:t> para </a:t>
            </a:r>
            <a:r>
              <a:rPr lang="en-US" sz="1600" dirty="0" err="1" smtClean="0">
                <a:latin typeface="Comic Sans MS" panose="030F0702030302020204" pitchFamily="66" charset="0"/>
              </a:rPr>
              <a:t>estrategias</a:t>
            </a:r>
            <a:r>
              <a:rPr lang="en-US" sz="1600" dirty="0" smtClean="0">
                <a:latin typeface="Comic Sans MS" panose="030F0702030302020204" pitchFamily="66" charset="0"/>
              </a:rPr>
              <a:t> para </a:t>
            </a:r>
            <a:r>
              <a:rPr lang="en-US" sz="1600" dirty="0" err="1" smtClean="0">
                <a:latin typeface="Comic Sans MS" panose="030F0702030302020204" pitchFamily="66" charset="0"/>
              </a:rPr>
              <a:t>despistaje</a:t>
            </a:r>
            <a:r>
              <a:rPr lang="en-US" sz="1600" dirty="0" smtClean="0">
                <a:latin typeface="Comic Sans MS" panose="030F0702030302020204" pitchFamily="66" charset="0"/>
              </a:rPr>
              <a:t>, </a:t>
            </a:r>
            <a:r>
              <a:rPr lang="en-US" sz="1600" dirty="0" err="1" smtClean="0">
                <a:latin typeface="Comic Sans MS" panose="030F0702030302020204" pitchFamily="66" charset="0"/>
              </a:rPr>
              <a:t>prevención</a:t>
            </a:r>
            <a:r>
              <a:rPr lang="en-US" sz="1600" dirty="0" smtClean="0">
                <a:latin typeface="Comic Sans MS" panose="030F0702030302020204" pitchFamily="66" charset="0"/>
              </a:rPr>
              <a:t> y </a:t>
            </a:r>
            <a:r>
              <a:rPr lang="en-US" sz="1600" dirty="0" err="1" smtClean="0">
                <a:latin typeface="Comic Sans MS" panose="030F0702030302020204" pitchFamily="66" charset="0"/>
              </a:rPr>
              <a:t>terapéutica</a:t>
            </a:r>
            <a:r>
              <a:rPr lang="en-US" sz="1600" dirty="0" smtClean="0">
                <a:latin typeface="Comic Sans MS" panose="030F0702030302020204" pitchFamily="66" charset="0"/>
              </a:rPr>
              <a:t>. </a:t>
            </a:r>
            <a:endParaRPr lang="es-VE" sz="1600" dirty="0">
              <a:latin typeface="Comic Sans MS" panose="030F0702030302020204" pitchFamily="66" charset="0"/>
            </a:endParaRPr>
          </a:p>
        </p:txBody>
      </p:sp>
      <p:sp>
        <p:nvSpPr>
          <p:cNvPr id="5" name="7 CuadroTexto"/>
          <p:cNvSpPr txBox="1"/>
          <p:nvPr/>
        </p:nvSpPr>
        <p:spPr>
          <a:xfrm>
            <a:off x="6771235" y="6525344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prstClr val="white">
                  <a:lumMod val="6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3054597" y="670459"/>
            <a:ext cx="3034805" cy="46166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4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Cáncer </a:t>
            </a:r>
            <a:r>
              <a:rPr lang="es-VE" sz="24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Colonorectal</a:t>
            </a:r>
            <a:endParaRPr lang="es-VE" sz="2400" dirty="0">
              <a:solidFill>
                <a:prstClr val="black"/>
              </a:solidFill>
              <a:latin typeface="Comic Sans MS" panose="030F0702030302020204" pitchFamily="66" charset="0"/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1476897" y="5653307"/>
            <a:ext cx="648072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SR. </a:t>
            </a:r>
            <a:r>
              <a:rPr lang="en-US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Konstantinov</a:t>
            </a:r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EJ. </a:t>
            </a:r>
            <a:r>
              <a:rPr lang="en-US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Kuipers</a:t>
            </a:r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MP. </a:t>
            </a:r>
            <a:r>
              <a:rPr lang="en-US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Peppelenbosch</a:t>
            </a:r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Functional </a:t>
            </a:r>
            <a:r>
              <a:rPr lang="en-US" sz="1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genomic analyses of the gut microbiota for CRC </a:t>
            </a:r>
            <a:r>
              <a:rPr lang="en-US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screening.</a:t>
            </a:r>
            <a:r>
              <a:rPr lang="es-VE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Nature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Reviews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Gastroenterology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&amp; </a:t>
            </a:r>
            <a:r>
              <a:rPr lang="es-VE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Hepatology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2013;10: 741–745.</a:t>
            </a:r>
            <a:r>
              <a:rPr lang="es-VE" sz="1100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 </a:t>
            </a:r>
            <a:endParaRPr lang="es-VE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6 CuadroTexto"/>
          <p:cNvSpPr txBox="1"/>
          <p:nvPr/>
        </p:nvSpPr>
        <p:spPr>
          <a:xfrm>
            <a:off x="136708" y="228507"/>
            <a:ext cx="660758" cy="369332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>
            <a:defPPr>
              <a:defRPr lang="es-V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VE" dirty="0" smtClean="0">
                <a:solidFill>
                  <a:prstClr val="white"/>
                </a:solidFill>
                <a:latin typeface="Comic Sans MS" pitchFamily="66" charset="0"/>
              </a:rPr>
              <a:t>II</a:t>
            </a:r>
            <a:r>
              <a:rPr lang="es-VE" sz="1600" dirty="0" smtClean="0">
                <a:solidFill>
                  <a:prstClr val="white"/>
                </a:solidFill>
                <a:latin typeface="Comic Sans MS" pitchFamily="66" charset="0"/>
              </a:rPr>
              <a:t>B1</a:t>
            </a:r>
            <a:endParaRPr lang="es-VE" sz="16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9" name="4 CuadroTexto"/>
          <p:cNvSpPr txBox="1"/>
          <p:nvPr/>
        </p:nvSpPr>
        <p:spPr>
          <a:xfrm>
            <a:off x="157758" y="631357"/>
            <a:ext cx="957858" cy="83099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VE" sz="1200" dirty="0" smtClean="0">
                <a:latin typeface="Comic Sans MS" pitchFamily="66" charset="0"/>
              </a:rPr>
              <a:t>Microbiota y </a:t>
            </a:r>
            <a:r>
              <a:rPr lang="es-VE" sz="1200" b="1" dirty="0" err="1" smtClean="0">
                <a:latin typeface="Comic Sans MS" pitchFamily="66" charset="0"/>
              </a:rPr>
              <a:t>Enf</a:t>
            </a:r>
            <a:r>
              <a:rPr lang="es-VE" sz="1200" b="1" dirty="0" smtClean="0">
                <a:latin typeface="Comic Sans MS" pitchFamily="66" charset="0"/>
              </a:rPr>
              <a:t>. Local GI</a:t>
            </a:r>
          </a:p>
          <a:p>
            <a:pPr algn="ctr"/>
            <a:r>
              <a:rPr lang="es-VE" sz="1200" b="1" dirty="0" smtClean="0">
                <a:latin typeface="Comic Sans MS" pitchFamily="66" charset="0"/>
              </a:rPr>
              <a:t>CRC </a:t>
            </a:r>
          </a:p>
        </p:txBody>
      </p:sp>
    </p:spTree>
    <p:extLst>
      <p:ext uri="{BB962C8B-B14F-4D97-AF65-F5344CB8AC3E}">
        <p14:creationId xmlns:p14="http://schemas.microsoft.com/office/powerpoint/2010/main" val="542543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7 CuadroTexto"/>
          <p:cNvSpPr txBox="1"/>
          <p:nvPr/>
        </p:nvSpPr>
        <p:spPr>
          <a:xfrm>
            <a:off x="6771235" y="6525344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prstClr val="white">
                  <a:lumMod val="6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2816551" y="507157"/>
            <a:ext cx="3510898" cy="52322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8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Cáncer </a:t>
            </a:r>
            <a:r>
              <a:rPr lang="es-VE" sz="28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Colonorectal</a:t>
            </a:r>
            <a:endParaRPr lang="es-VE" sz="2800" dirty="0">
              <a:solidFill>
                <a:prstClr val="black"/>
              </a:solidFill>
              <a:latin typeface="Comic Sans MS" panose="030F0702030302020204" pitchFamily="66" charset="0"/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134" y="1996697"/>
            <a:ext cx="8011039" cy="3765773"/>
          </a:xfrm>
          <a:prstGeom prst="rect">
            <a:avLst/>
          </a:prstGeom>
        </p:spPr>
      </p:pic>
      <p:sp>
        <p:nvSpPr>
          <p:cNvPr id="7" name="Rectángulo 6"/>
          <p:cNvSpPr/>
          <p:nvPr/>
        </p:nvSpPr>
        <p:spPr>
          <a:xfrm>
            <a:off x="1439324" y="5965142"/>
            <a:ext cx="634852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SR. </a:t>
            </a:r>
            <a:r>
              <a:rPr lang="en-US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Konstantinov</a:t>
            </a:r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EJ. </a:t>
            </a:r>
            <a:r>
              <a:rPr lang="en-US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Kuipers</a:t>
            </a:r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MP. </a:t>
            </a:r>
            <a:r>
              <a:rPr lang="en-US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Peppelenbosch</a:t>
            </a:r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Functional </a:t>
            </a:r>
            <a:r>
              <a:rPr lang="en-US" sz="1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genomic analyses of the gut microbiota for CRC </a:t>
            </a:r>
            <a:r>
              <a:rPr lang="en-US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screening.</a:t>
            </a:r>
            <a:r>
              <a:rPr lang="es-VE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Nature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Reviews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Gastroenterology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&amp; </a:t>
            </a:r>
            <a:r>
              <a:rPr lang="es-VE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Hepatology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2013;10: 741–745.</a:t>
            </a:r>
            <a:r>
              <a:rPr lang="es-VE" sz="1100" dirty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 </a:t>
            </a:r>
            <a:endParaRPr lang="es-VE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1674412" y="1192038"/>
            <a:ext cx="5795176" cy="40011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0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Rol de </a:t>
            </a:r>
            <a:r>
              <a:rPr lang="es-VE" sz="20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postbióticos</a:t>
            </a:r>
            <a:r>
              <a:rPr lang="es-VE" sz="20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en mantener salud </a:t>
            </a:r>
            <a:r>
              <a:rPr lang="es-VE" sz="20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colónica</a:t>
            </a:r>
            <a:endParaRPr lang="es-VE" sz="2000" dirty="0">
              <a:solidFill>
                <a:prstClr val="black"/>
              </a:solidFill>
              <a:latin typeface="Comic Sans MS" panose="030F0702030302020204" pitchFamily="66" charset="0"/>
            </a:endParaRPr>
          </a:p>
        </p:txBody>
      </p:sp>
      <p:sp>
        <p:nvSpPr>
          <p:cNvPr id="9" name="6 CuadroTexto"/>
          <p:cNvSpPr txBox="1"/>
          <p:nvPr/>
        </p:nvSpPr>
        <p:spPr>
          <a:xfrm>
            <a:off x="136708" y="228507"/>
            <a:ext cx="660758" cy="369332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>
            <a:defPPr>
              <a:defRPr lang="es-V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VE" dirty="0" smtClean="0">
                <a:solidFill>
                  <a:prstClr val="white"/>
                </a:solidFill>
                <a:latin typeface="Comic Sans MS" pitchFamily="66" charset="0"/>
              </a:rPr>
              <a:t>II</a:t>
            </a:r>
            <a:r>
              <a:rPr lang="es-VE" sz="1600" dirty="0" smtClean="0">
                <a:solidFill>
                  <a:prstClr val="white"/>
                </a:solidFill>
                <a:latin typeface="Comic Sans MS" pitchFamily="66" charset="0"/>
              </a:rPr>
              <a:t>B1</a:t>
            </a:r>
            <a:endParaRPr lang="es-VE" sz="16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10" name="4 CuadroTexto"/>
          <p:cNvSpPr txBox="1"/>
          <p:nvPr/>
        </p:nvSpPr>
        <p:spPr>
          <a:xfrm>
            <a:off x="157758" y="631357"/>
            <a:ext cx="957858" cy="83099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VE" sz="1200" dirty="0" smtClean="0">
                <a:latin typeface="Comic Sans MS" pitchFamily="66" charset="0"/>
              </a:rPr>
              <a:t>Microbiota y </a:t>
            </a:r>
            <a:r>
              <a:rPr lang="es-VE" sz="1200" b="1" dirty="0" err="1" smtClean="0">
                <a:latin typeface="Comic Sans MS" pitchFamily="66" charset="0"/>
              </a:rPr>
              <a:t>Enf</a:t>
            </a:r>
            <a:r>
              <a:rPr lang="es-VE" sz="1200" b="1" dirty="0" smtClean="0">
                <a:latin typeface="Comic Sans MS" pitchFamily="66" charset="0"/>
              </a:rPr>
              <a:t>. Local GI</a:t>
            </a:r>
          </a:p>
          <a:p>
            <a:pPr algn="ctr"/>
            <a:r>
              <a:rPr lang="es-VE" sz="1200" b="1" dirty="0" smtClean="0">
                <a:latin typeface="Comic Sans MS" pitchFamily="66" charset="0"/>
              </a:rPr>
              <a:t>CRC </a:t>
            </a:r>
          </a:p>
        </p:txBody>
      </p:sp>
      <p:sp>
        <p:nvSpPr>
          <p:cNvPr id="17" name="Rectángulo 16"/>
          <p:cNvSpPr/>
          <p:nvPr/>
        </p:nvSpPr>
        <p:spPr>
          <a:xfrm>
            <a:off x="2736818" y="1924689"/>
            <a:ext cx="3771673" cy="139067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3" name="CuadroTexto 2"/>
          <p:cNvSpPr txBox="1"/>
          <p:nvPr/>
        </p:nvSpPr>
        <p:spPr>
          <a:xfrm>
            <a:off x="2342864" y="1848701"/>
            <a:ext cx="4458272" cy="144655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s-VE" b="1" dirty="0" err="1" smtClean="0">
                <a:latin typeface="Comic Sans MS" panose="030F0702030302020204" pitchFamily="66" charset="0"/>
              </a:rPr>
              <a:t>Postbióticos</a:t>
            </a:r>
            <a:endParaRPr lang="es-VE" b="1" dirty="0" smtClean="0">
              <a:latin typeface="Comic Sans MS" panose="030F0702030302020204" pitchFamily="66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VE" sz="1400" dirty="0" err="1" smtClean="0">
                <a:latin typeface="Comic Sans MS" panose="030F0702030302020204" pitchFamily="66" charset="0"/>
              </a:rPr>
              <a:t>Superf</a:t>
            </a:r>
            <a:r>
              <a:rPr lang="es-VE" sz="1400" dirty="0" smtClean="0">
                <a:latin typeface="Comic Sans MS" panose="030F0702030302020204" pitchFamily="66" charset="0"/>
              </a:rPr>
              <a:t>. </a:t>
            </a:r>
            <a:r>
              <a:rPr lang="es-VE" sz="1400" dirty="0" err="1" smtClean="0">
                <a:latin typeface="Comic Sans MS" panose="030F0702030302020204" pitchFamily="66" charset="0"/>
              </a:rPr>
              <a:t>Celul</a:t>
            </a:r>
            <a:r>
              <a:rPr lang="es-VE" sz="1400" dirty="0" smtClean="0">
                <a:latin typeface="Comic Sans MS" panose="030F0702030302020204" pitchFamily="66" charset="0"/>
              </a:rPr>
              <a:t> bacteriana y proteínas secretadas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VE" sz="1400" dirty="0" smtClean="0">
                <a:latin typeface="Comic Sans MS" panose="030F0702030302020204" pitchFamily="66" charset="0"/>
              </a:rPr>
              <a:t>Ac. </a:t>
            </a:r>
            <a:r>
              <a:rPr lang="es-VE" sz="1400" dirty="0" err="1" smtClean="0">
                <a:latin typeface="Comic Sans MS" panose="030F0702030302020204" pitchFamily="66" charset="0"/>
              </a:rPr>
              <a:t>teicoico</a:t>
            </a:r>
            <a:endParaRPr lang="es-VE" sz="1400" dirty="0" smtClean="0">
              <a:latin typeface="Comic Sans MS" panose="030F0702030302020204" pitchFamily="66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VE" sz="1400" dirty="0" err="1" smtClean="0">
                <a:latin typeface="Comic Sans MS" panose="030F0702030302020204" pitchFamily="66" charset="0"/>
              </a:rPr>
              <a:t>Muropéptidos</a:t>
            </a:r>
            <a:r>
              <a:rPr lang="es-VE" sz="1400" dirty="0" smtClean="0">
                <a:latin typeface="Comic Sans MS" panose="030F0702030302020204" pitchFamily="66" charset="0"/>
              </a:rPr>
              <a:t> derivados de </a:t>
            </a:r>
            <a:r>
              <a:rPr lang="es-VE" sz="1400" dirty="0" err="1" smtClean="0">
                <a:latin typeface="Comic Sans MS" panose="030F0702030302020204" pitchFamily="66" charset="0"/>
              </a:rPr>
              <a:t>peptidoglicano</a:t>
            </a:r>
            <a:endParaRPr lang="es-VE" sz="1400" dirty="0" smtClean="0">
              <a:latin typeface="Comic Sans MS" panose="030F0702030302020204" pitchFamily="66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VE" sz="1400" dirty="0" err="1" smtClean="0">
                <a:latin typeface="Comic Sans MS" panose="030F0702030302020204" pitchFamily="66" charset="0"/>
              </a:rPr>
              <a:t>Exepolisacáridos</a:t>
            </a:r>
            <a:endParaRPr lang="es-VE" sz="1400" dirty="0" smtClean="0">
              <a:latin typeface="Comic Sans MS" panose="030F0702030302020204" pitchFamily="66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VE" sz="1400" dirty="0" smtClean="0">
                <a:latin typeface="Comic Sans MS" panose="030F0702030302020204" pitchFamily="66" charset="0"/>
              </a:rPr>
              <a:t>Estructuras tipo </a:t>
            </a:r>
            <a:r>
              <a:rPr lang="es-VE" sz="1400" dirty="0" err="1" smtClean="0">
                <a:latin typeface="Comic Sans MS" panose="030F0702030302020204" pitchFamily="66" charset="0"/>
              </a:rPr>
              <a:t>pili</a:t>
            </a:r>
            <a:r>
              <a:rPr lang="es-VE" sz="1400" dirty="0" smtClean="0">
                <a:latin typeface="Comic Sans MS" panose="030F0702030302020204" pitchFamily="66" charset="0"/>
              </a:rPr>
              <a:t> </a:t>
            </a:r>
            <a:endParaRPr lang="es-VE" sz="1400" dirty="0">
              <a:latin typeface="Comic Sans MS" panose="030F0702030302020204" pitchFamily="66" charset="0"/>
            </a:endParaRPr>
          </a:p>
        </p:txBody>
      </p:sp>
      <p:sp>
        <p:nvSpPr>
          <p:cNvPr id="18" name="Rectángulo 17"/>
          <p:cNvSpPr/>
          <p:nvPr/>
        </p:nvSpPr>
        <p:spPr>
          <a:xfrm>
            <a:off x="1605002" y="3746837"/>
            <a:ext cx="2117823" cy="2720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1" name="CuadroTexto 10"/>
          <p:cNvSpPr txBox="1"/>
          <p:nvPr/>
        </p:nvSpPr>
        <p:spPr>
          <a:xfrm>
            <a:off x="1366122" y="3801041"/>
            <a:ext cx="2595582" cy="338554"/>
          </a:xfrm>
          <a:prstGeom prst="rect">
            <a:avLst/>
          </a:prstGeom>
          <a:solidFill>
            <a:srgbClr val="F8E4AA"/>
          </a:solidFill>
        </p:spPr>
        <p:txBody>
          <a:bodyPr wrap="none" rtlCol="0">
            <a:spAutoFit/>
          </a:bodyPr>
          <a:lstStyle/>
          <a:p>
            <a:pPr algn="ctr"/>
            <a:r>
              <a:rPr lang="es-VE" sz="1600" dirty="0" smtClean="0">
                <a:latin typeface="Comic Sans MS" panose="030F0702030302020204" pitchFamily="66" charset="0"/>
              </a:rPr>
              <a:t>Interferencia bacteriana</a:t>
            </a:r>
          </a:p>
        </p:txBody>
      </p:sp>
      <p:sp>
        <p:nvSpPr>
          <p:cNvPr id="19" name="Rectángulo 18"/>
          <p:cNvSpPr/>
          <p:nvPr/>
        </p:nvSpPr>
        <p:spPr>
          <a:xfrm>
            <a:off x="795624" y="4428788"/>
            <a:ext cx="3935313" cy="133368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2" name="CuadroTexto 11"/>
          <p:cNvSpPr txBox="1"/>
          <p:nvPr/>
        </p:nvSpPr>
        <p:spPr>
          <a:xfrm>
            <a:off x="210648" y="4420269"/>
            <a:ext cx="2260555" cy="1384995"/>
          </a:xfrm>
          <a:prstGeom prst="rect">
            <a:avLst/>
          </a:prstGeom>
          <a:solidFill>
            <a:srgbClr val="F8E4AA"/>
          </a:solidFill>
        </p:spPr>
        <p:txBody>
          <a:bodyPr wrap="none" rtlCol="0">
            <a:spAutoFit/>
          </a:bodyPr>
          <a:lstStyle/>
          <a:p>
            <a:r>
              <a:rPr lang="es-VE" sz="1400" b="1" dirty="0" err="1" smtClean="0">
                <a:latin typeface="Comic Sans MS" panose="030F0702030302020204" pitchFamily="66" charset="0"/>
              </a:rPr>
              <a:t>Act</a:t>
            </a:r>
            <a:r>
              <a:rPr lang="es-VE" sz="1400" b="1" dirty="0" smtClean="0">
                <a:latin typeface="Comic Sans MS" panose="030F0702030302020204" pitchFamily="66" charset="0"/>
              </a:rPr>
              <a:t> contra </a:t>
            </a:r>
            <a:r>
              <a:rPr lang="es-VE" sz="1400" b="1" dirty="0" err="1" smtClean="0">
                <a:latin typeface="Comic Sans MS" panose="030F0702030302020204" pitchFamily="66" charset="0"/>
              </a:rPr>
              <a:t>patobiontes</a:t>
            </a:r>
            <a:endParaRPr lang="es-VE" sz="1400" b="1" dirty="0" smtClean="0">
              <a:latin typeface="Comic Sans MS" panose="030F0702030302020204" pitchFamily="66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VE" sz="1400" dirty="0" smtClean="0">
                <a:latin typeface="Comic Sans MS" panose="030F0702030302020204" pitchFamily="66" charset="0"/>
              </a:rPr>
              <a:t>H. Pylori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VE" sz="1400" dirty="0" smtClean="0">
                <a:latin typeface="Comic Sans MS" panose="030F0702030302020204" pitchFamily="66" charset="0"/>
              </a:rPr>
              <a:t>E. Coli </a:t>
            </a:r>
            <a:r>
              <a:rPr lang="es-VE" sz="1400" dirty="0" err="1" smtClean="0">
                <a:latin typeface="Comic Sans MS" panose="030F0702030302020204" pitchFamily="66" charset="0"/>
              </a:rPr>
              <a:t>genotóxica</a:t>
            </a:r>
            <a:endParaRPr lang="es-VE" sz="1400" dirty="0" smtClean="0">
              <a:latin typeface="Comic Sans MS" panose="030F0702030302020204" pitchFamily="66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VE" sz="1400" dirty="0" smtClean="0">
                <a:latin typeface="Comic Sans MS" panose="030F0702030302020204" pitchFamily="66" charset="0"/>
              </a:rPr>
              <a:t>B. </a:t>
            </a:r>
            <a:r>
              <a:rPr lang="es-VE" sz="1400" dirty="0" err="1" smtClean="0">
                <a:latin typeface="Comic Sans MS" panose="030F0702030302020204" pitchFamily="66" charset="0"/>
              </a:rPr>
              <a:t>Fragilis</a:t>
            </a:r>
            <a:r>
              <a:rPr lang="es-VE" sz="1400" dirty="0" smtClean="0">
                <a:latin typeface="Comic Sans MS" panose="030F0702030302020204" pitchFamily="66" charset="0"/>
              </a:rPr>
              <a:t> </a:t>
            </a:r>
            <a:r>
              <a:rPr lang="es-VE" sz="1400" dirty="0" err="1" smtClean="0">
                <a:latin typeface="Comic Sans MS" panose="030F0702030302020204" pitchFamily="66" charset="0"/>
              </a:rPr>
              <a:t>genotóxico</a:t>
            </a:r>
            <a:endParaRPr lang="es-VE" sz="1400" dirty="0" smtClean="0">
              <a:latin typeface="Comic Sans MS" panose="030F0702030302020204" pitchFamily="66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VE" sz="1400" dirty="0" smtClean="0">
                <a:latin typeface="Comic Sans MS" panose="030F0702030302020204" pitchFamily="66" charset="0"/>
              </a:rPr>
              <a:t>F. </a:t>
            </a:r>
            <a:r>
              <a:rPr lang="es-VE" sz="1400" dirty="0" err="1" smtClean="0">
                <a:latin typeface="Comic Sans MS" panose="030F0702030302020204" pitchFamily="66" charset="0"/>
              </a:rPr>
              <a:t>Nucleatum</a:t>
            </a:r>
            <a:endParaRPr lang="es-VE" sz="1400" dirty="0" smtClean="0">
              <a:latin typeface="Comic Sans MS" panose="030F0702030302020204" pitchFamily="66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VE" sz="1400" dirty="0" smtClean="0">
                <a:latin typeface="Comic Sans MS" panose="030F0702030302020204" pitchFamily="66" charset="0"/>
              </a:rPr>
              <a:t>Salmonella</a:t>
            </a:r>
          </a:p>
        </p:txBody>
      </p:sp>
      <p:sp>
        <p:nvSpPr>
          <p:cNvPr id="13" name="CuadroTexto 12"/>
          <p:cNvSpPr txBox="1"/>
          <p:nvPr/>
        </p:nvSpPr>
        <p:spPr>
          <a:xfrm>
            <a:off x="2537195" y="4425104"/>
            <a:ext cx="2161169" cy="1169551"/>
          </a:xfrm>
          <a:prstGeom prst="rect">
            <a:avLst/>
          </a:prstGeom>
          <a:solidFill>
            <a:srgbClr val="F8E4AA"/>
          </a:solidFill>
        </p:spPr>
        <p:txBody>
          <a:bodyPr wrap="none" rtlCol="0">
            <a:spAutoFit/>
          </a:bodyPr>
          <a:lstStyle/>
          <a:p>
            <a:r>
              <a:rPr lang="es-VE" sz="1400" b="1" dirty="0" smtClean="0">
                <a:latin typeface="Comic Sans MS" panose="030F0702030302020204" pitchFamily="66" charset="0"/>
              </a:rPr>
              <a:t>Soporte a bacterias </a:t>
            </a:r>
          </a:p>
          <a:p>
            <a:r>
              <a:rPr lang="es-VE" sz="1400" b="1" dirty="0" smtClean="0">
                <a:latin typeface="Comic Sans MS" panose="030F0702030302020204" pitchFamily="66" charset="0"/>
              </a:rPr>
              <a:t>beneficiosas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VE" sz="1400" dirty="0" smtClean="0">
                <a:latin typeface="Comic Sans MS" panose="030F0702030302020204" pitchFamily="66" charset="0"/>
              </a:rPr>
              <a:t>Bacterias </a:t>
            </a:r>
            <a:r>
              <a:rPr lang="es-VE" sz="1400" dirty="0" err="1" smtClean="0">
                <a:latin typeface="Comic Sans MS" panose="030F0702030302020204" pitchFamily="66" charset="0"/>
              </a:rPr>
              <a:t>ac</a:t>
            </a:r>
            <a:r>
              <a:rPr lang="es-VE" sz="1400" dirty="0" smtClean="0">
                <a:latin typeface="Comic Sans MS" panose="030F0702030302020204" pitchFamily="66" charset="0"/>
              </a:rPr>
              <a:t>. láctico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VE" sz="1400" i="1" dirty="0" smtClean="0">
                <a:latin typeface="Comic Sans MS" panose="030F0702030302020204" pitchFamily="66" charset="0"/>
              </a:rPr>
              <a:t>F. </a:t>
            </a:r>
            <a:r>
              <a:rPr lang="es-VE" sz="1400" i="1" dirty="0" err="1" smtClean="0">
                <a:latin typeface="Comic Sans MS" panose="030F0702030302020204" pitchFamily="66" charset="0"/>
              </a:rPr>
              <a:t>prausnitzii</a:t>
            </a:r>
            <a:endParaRPr lang="es-VE" sz="1400" i="1" dirty="0" smtClean="0">
              <a:latin typeface="Comic Sans MS" panose="030F0702030302020204" pitchFamily="66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VE" sz="1400" i="1" dirty="0" err="1" smtClean="0">
                <a:latin typeface="Comic Sans MS" panose="030F0702030302020204" pitchFamily="66" charset="0"/>
              </a:rPr>
              <a:t>Akkermansia</a:t>
            </a:r>
            <a:r>
              <a:rPr lang="es-VE" sz="1400" i="1" dirty="0" smtClean="0">
                <a:latin typeface="Comic Sans MS" panose="030F0702030302020204" pitchFamily="66" charset="0"/>
              </a:rPr>
              <a:t> </a:t>
            </a:r>
            <a:r>
              <a:rPr lang="es-VE" sz="1400" i="1" dirty="0" err="1" smtClean="0">
                <a:latin typeface="Comic Sans MS" panose="030F0702030302020204" pitchFamily="66" charset="0"/>
              </a:rPr>
              <a:t>spp</a:t>
            </a:r>
            <a:endParaRPr lang="es-VE" sz="1400" i="1" dirty="0" smtClean="0">
              <a:latin typeface="Comic Sans MS" panose="030F0702030302020204" pitchFamily="66" charset="0"/>
            </a:endParaRPr>
          </a:p>
        </p:txBody>
      </p:sp>
      <p:sp>
        <p:nvSpPr>
          <p:cNvPr id="20" name="Rectángulo 19"/>
          <p:cNvSpPr/>
          <p:nvPr/>
        </p:nvSpPr>
        <p:spPr>
          <a:xfrm>
            <a:off x="5571854" y="3746837"/>
            <a:ext cx="2222737" cy="35219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4" name="CuadroTexto 13"/>
          <p:cNvSpPr txBox="1"/>
          <p:nvPr/>
        </p:nvSpPr>
        <p:spPr>
          <a:xfrm>
            <a:off x="5518716" y="3776098"/>
            <a:ext cx="2297424" cy="338554"/>
          </a:xfrm>
          <a:prstGeom prst="rect">
            <a:avLst/>
          </a:prstGeom>
          <a:solidFill>
            <a:srgbClr val="A9CED3"/>
          </a:solidFill>
        </p:spPr>
        <p:txBody>
          <a:bodyPr wrap="none" rtlCol="0">
            <a:spAutoFit/>
          </a:bodyPr>
          <a:lstStyle/>
          <a:p>
            <a:pPr algn="ctr"/>
            <a:r>
              <a:rPr lang="es-VE" sz="1600" dirty="0" smtClean="0">
                <a:latin typeface="Comic Sans MS" panose="030F0702030302020204" pitchFamily="66" charset="0"/>
              </a:rPr>
              <a:t>Funciones reguladoras</a:t>
            </a:r>
          </a:p>
        </p:txBody>
      </p:sp>
      <p:sp>
        <p:nvSpPr>
          <p:cNvPr id="21" name="Rectángulo 20"/>
          <p:cNvSpPr/>
          <p:nvPr/>
        </p:nvSpPr>
        <p:spPr>
          <a:xfrm>
            <a:off x="4680462" y="4441771"/>
            <a:ext cx="4212018" cy="3857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6" name="CuadroTexto 15"/>
          <p:cNvSpPr txBox="1"/>
          <p:nvPr/>
        </p:nvSpPr>
        <p:spPr>
          <a:xfrm>
            <a:off x="6683221" y="4433081"/>
            <a:ext cx="2209259" cy="338554"/>
          </a:xfrm>
          <a:prstGeom prst="rect">
            <a:avLst/>
          </a:prstGeom>
          <a:solidFill>
            <a:srgbClr val="A9CED3"/>
          </a:solidFill>
        </p:spPr>
        <p:txBody>
          <a:bodyPr wrap="none" rtlCol="0">
            <a:spAutoFit/>
          </a:bodyPr>
          <a:lstStyle/>
          <a:p>
            <a:pPr algn="ctr"/>
            <a:r>
              <a:rPr lang="es-VE" sz="1600" dirty="0" smtClean="0">
                <a:latin typeface="Comic Sans MS" panose="030F0702030302020204" pitchFamily="66" charset="0"/>
              </a:rPr>
              <a:t>S. Inmune adaptativo</a:t>
            </a:r>
          </a:p>
        </p:txBody>
      </p:sp>
      <p:sp>
        <p:nvSpPr>
          <p:cNvPr id="15" name="CuadroTexto 14"/>
          <p:cNvSpPr txBox="1"/>
          <p:nvPr/>
        </p:nvSpPr>
        <p:spPr>
          <a:xfrm>
            <a:off x="4790182" y="4416494"/>
            <a:ext cx="1787669" cy="338554"/>
          </a:xfrm>
          <a:prstGeom prst="rect">
            <a:avLst/>
          </a:prstGeom>
          <a:solidFill>
            <a:srgbClr val="A9CED3"/>
          </a:solidFill>
        </p:spPr>
        <p:txBody>
          <a:bodyPr wrap="none" rtlCol="0">
            <a:spAutoFit/>
          </a:bodyPr>
          <a:lstStyle/>
          <a:p>
            <a:pPr algn="ctr"/>
            <a:r>
              <a:rPr lang="es-VE" sz="1600" dirty="0" smtClean="0">
                <a:latin typeface="Comic Sans MS" panose="030F0702030302020204" pitchFamily="66" charset="0"/>
              </a:rPr>
              <a:t>S. Inmune innato</a:t>
            </a:r>
          </a:p>
        </p:txBody>
      </p:sp>
    </p:spTree>
    <p:extLst>
      <p:ext uri="{BB962C8B-B14F-4D97-AF65-F5344CB8AC3E}">
        <p14:creationId xmlns:p14="http://schemas.microsoft.com/office/powerpoint/2010/main" val="35738066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1" grpId="0" animBg="1"/>
      <p:bldP spid="12" grpId="0" animBg="1"/>
      <p:bldP spid="13" grpId="0" animBg="1"/>
      <p:bldP spid="14" grpId="0" animBg="1"/>
      <p:bldP spid="16" grpId="0" animBg="1"/>
      <p:bldP spid="15" grpId="0" animBg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7 CuadroTexto"/>
          <p:cNvSpPr txBox="1"/>
          <p:nvPr/>
        </p:nvSpPr>
        <p:spPr>
          <a:xfrm>
            <a:off x="6771235" y="6525344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prstClr val="white">
                  <a:lumMod val="6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3021174" y="413173"/>
            <a:ext cx="3034805" cy="46166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4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Cáncer </a:t>
            </a:r>
            <a:r>
              <a:rPr lang="es-VE" sz="24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Colonorectal</a:t>
            </a:r>
            <a:endParaRPr lang="es-VE" sz="2400" dirty="0">
              <a:solidFill>
                <a:prstClr val="black"/>
              </a:solidFill>
              <a:latin typeface="Comic Sans MS" panose="030F0702030302020204" pitchFamily="66" charset="0"/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087" y="2558675"/>
            <a:ext cx="8206313" cy="2838828"/>
          </a:xfrm>
          <a:prstGeom prst="rect">
            <a:avLst/>
          </a:prstGeom>
        </p:spPr>
      </p:pic>
      <p:sp>
        <p:nvSpPr>
          <p:cNvPr id="7" name="Rectángulo 6"/>
          <p:cNvSpPr/>
          <p:nvPr/>
        </p:nvSpPr>
        <p:spPr>
          <a:xfrm>
            <a:off x="1539736" y="5819583"/>
            <a:ext cx="599768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SR. </a:t>
            </a:r>
            <a:r>
              <a:rPr lang="en-US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Konstantinov</a:t>
            </a:r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EJ. </a:t>
            </a:r>
            <a:r>
              <a:rPr lang="en-US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Kuipers</a:t>
            </a:r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MP. </a:t>
            </a:r>
            <a:r>
              <a:rPr lang="en-US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Peppelenbosch</a:t>
            </a:r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Functional </a:t>
            </a:r>
            <a:r>
              <a:rPr lang="en-US" sz="1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genomic analyses of the gut microbiota for CRC </a:t>
            </a:r>
            <a:r>
              <a:rPr lang="en-US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screening. </a:t>
            </a:r>
            <a:r>
              <a:rPr lang="es-VE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Nature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Reviews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Gastroenterology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&amp; </a:t>
            </a:r>
            <a:r>
              <a:rPr lang="es-VE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Hepatology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2013;10: 741–745.</a:t>
            </a:r>
            <a:r>
              <a:rPr lang="es-VE" sz="1100" dirty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 </a:t>
            </a:r>
            <a:endParaRPr lang="es-VE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2005208" y="1077059"/>
            <a:ext cx="5133584" cy="92333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dirty="0" err="1" smtClean="0">
                <a:latin typeface="Comic Sans MS" panose="030F0702030302020204" pitchFamily="66" charset="0"/>
              </a:rPr>
              <a:t>Preguntas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abiertas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sobre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rol</a:t>
            </a:r>
            <a:r>
              <a:rPr lang="en-US" dirty="0" smtClean="0">
                <a:latin typeface="Comic Sans MS" panose="030F0702030302020204" pitchFamily="66" charset="0"/>
              </a:rPr>
              <a:t> del microbiota colónico en el </a:t>
            </a:r>
            <a:r>
              <a:rPr lang="en-US" dirty="0" err="1" smtClean="0">
                <a:latin typeface="Comic Sans MS" panose="030F0702030302020204" pitchFamily="66" charset="0"/>
              </a:rPr>
              <a:t>desarrollo</a:t>
            </a:r>
            <a:r>
              <a:rPr lang="en-US" dirty="0" smtClean="0">
                <a:latin typeface="Comic Sans MS" panose="030F0702030302020204" pitchFamily="66" charset="0"/>
              </a:rPr>
              <a:t> de adenomas y en los </a:t>
            </a:r>
            <a:r>
              <a:rPr lang="en-US" dirty="0" err="1" smtClean="0">
                <a:latin typeface="Comic Sans MS" panose="030F0702030302020204" pitchFamily="66" charset="0"/>
              </a:rPr>
              <a:t>diferentes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estadíos</a:t>
            </a:r>
            <a:r>
              <a:rPr lang="en-US" dirty="0" smtClean="0">
                <a:latin typeface="Comic Sans MS" panose="030F0702030302020204" pitchFamily="66" charset="0"/>
              </a:rPr>
              <a:t> del CRC</a:t>
            </a:r>
            <a:endParaRPr lang="es-VE" dirty="0">
              <a:latin typeface="Comic Sans MS" panose="030F0702030302020204" pitchFamily="66" charset="0"/>
            </a:endParaRPr>
          </a:p>
        </p:txBody>
      </p:sp>
      <p:sp>
        <p:nvSpPr>
          <p:cNvPr id="9" name="6 CuadroTexto"/>
          <p:cNvSpPr txBox="1"/>
          <p:nvPr/>
        </p:nvSpPr>
        <p:spPr>
          <a:xfrm>
            <a:off x="136708" y="228507"/>
            <a:ext cx="660758" cy="369332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>
            <a:defPPr>
              <a:defRPr lang="es-V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VE" dirty="0" smtClean="0">
                <a:solidFill>
                  <a:prstClr val="white"/>
                </a:solidFill>
                <a:latin typeface="Comic Sans MS" pitchFamily="66" charset="0"/>
              </a:rPr>
              <a:t>II</a:t>
            </a:r>
            <a:r>
              <a:rPr lang="es-VE" sz="1600" dirty="0" smtClean="0">
                <a:solidFill>
                  <a:prstClr val="white"/>
                </a:solidFill>
                <a:latin typeface="Comic Sans MS" pitchFamily="66" charset="0"/>
              </a:rPr>
              <a:t>B1</a:t>
            </a:r>
            <a:endParaRPr lang="es-VE" sz="16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10" name="4 CuadroTexto"/>
          <p:cNvSpPr txBox="1"/>
          <p:nvPr/>
        </p:nvSpPr>
        <p:spPr>
          <a:xfrm>
            <a:off x="157758" y="631357"/>
            <a:ext cx="957858" cy="64633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VE" sz="1200" dirty="0" smtClean="0">
                <a:latin typeface="Comic Sans MS" pitchFamily="66" charset="0"/>
              </a:rPr>
              <a:t>Microbiota y </a:t>
            </a:r>
            <a:r>
              <a:rPr lang="es-VE" sz="1200" b="1" dirty="0" err="1" smtClean="0">
                <a:latin typeface="Comic Sans MS" pitchFamily="66" charset="0"/>
              </a:rPr>
              <a:t>Enf</a:t>
            </a:r>
            <a:r>
              <a:rPr lang="es-VE" sz="1200" b="1" dirty="0" smtClean="0">
                <a:latin typeface="Comic Sans MS" pitchFamily="66" charset="0"/>
              </a:rPr>
              <a:t>. Local GI </a:t>
            </a:r>
          </a:p>
        </p:txBody>
      </p:sp>
      <p:sp>
        <p:nvSpPr>
          <p:cNvPr id="3" name="Rectángulo 2"/>
          <p:cNvSpPr/>
          <p:nvPr/>
        </p:nvSpPr>
        <p:spPr>
          <a:xfrm>
            <a:off x="935596" y="2427342"/>
            <a:ext cx="7524836" cy="3655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1" name="CuadroTexto 10"/>
          <p:cNvSpPr txBox="1"/>
          <p:nvPr/>
        </p:nvSpPr>
        <p:spPr>
          <a:xfrm>
            <a:off x="771170" y="2396900"/>
            <a:ext cx="2332691" cy="369332"/>
          </a:xfrm>
          <a:prstGeom prst="rect">
            <a:avLst/>
          </a:prstGeom>
          <a:solidFill>
            <a:srgbClr val="F8E4AA"/>
          </a:solidFill>
        </p:spPr>
        <p:txBody>
          <a:bodyPr wrap="none" rtlCol="0">
            <a:spAutoFit/>
          </a:bodyPr>
          <a:lstStyle/>
          <a:p>
            <a:pPr algn="ctr"/>
            <a:r>
              <a:rPr lang="es-VE" dirty="0" smtClean="0">
                <a:latin typeface="Comic Sans MS" panose="030F0702030302020204" pitchFamily="66" charset="0"/>
              </a:rPr>
              <a:t>Riesgo personal CRC</a:t>
            </a:r>
          </a:p>
        </p:txBody>
      </p:sp>
      <p:sp>
        <p:nvSpPr>
          <p:cNvPr id="12" name="CuadroTexto 11"/>
          <p:cNvSpPr txBox="1"/>
          <p:nvPr/>
        </p:nvSpPr>
        <p:spPr>
          <a:xfrm>
            <a:off x="4797020" y="2431521"/>
            <a:ext cx="607860" cy="369332"/>
          </a:xfrm>
          <a:prstGeom prst="rect">
            <a:avLst/>
          </a:prstGeom>
          <a:solidFill>
            <a:srgbClr val="F8E4AA"/>
          </a:solidFill>
        </p:spPr>
        <p:txBody>
          <a:bodyPr wrap="none" rtlCol="0">
            <a:spAutoFit/>
          </a:bodyPr>
          <a:lstStyle/>
          <a:p>
            <a:pPr algn="ctr"/>
            <a:r>
              <a:rPr lang="es-VE" dirty="0" smtClean="0">
                <a:latin typeface="Comic Sans MS" panose="030F0702030302020204" pitchFamily="66" charset="0"/>
              </a:rPr>
              <a:t>CRC</a:t>
            </a:r>
          </a:p>
        </p:txBody>
      </p:sp>
      <p:sp>
        <p:nvSpPr>
          <p:cNvPr id="13" name="CuadroTexto 12"/>
          <p:cNvSpPr txBox="1"/>
          <p:nvPr/>
        </p:nvSpPr>
        <p:spPr>
          <a:xfrm flipH="1">
            <a:off x="7025536" y="2447244"/>
            <a:ext cx="1541380" cy="369332"/>
          </a:xfrm>
          <a:prstGeom prst="rect">
            <a:avLst/>
          </a:prstGeom>
          <a:solidFill>
            <a:srgbClr val="F8E4AA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VE" dirty="0" smtClean="0">
                <a:latin typeface="Comic Sans MS" panose="030F0702030302020204" pitchFamily="66" charset="0"/>
              </a:rPr>
              <a:t>Estado final</a:t>
            </a:r>
          </a:p>
        </p:txBody>
      </p:sp>
      <p:sp>
        <p:nvSpPr>
          <p:cNvPr id="19" name="Rectángulo 18"/>
          <p:cNvSpPr/>
          <p:nvPr/>
        </p:nvSpPr>
        <p:spPr>
          <a:xfrm>
            <a:off x="8114673" y="3259283"/>
            <a:ext cx="632143" cy="4823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8" name="CuadroTexto 17"/>
          <p:cNvSpPr txBox="1"/>
          <p:nvPr/>
        </p:nvSpPr>
        <p:spPr>
          <a:xfrm>
            <a:off x="8114673" y="3315772"/>
            <a:ext cx="981359" cy="369332"/>
          </a:xfrm>
          <a:prstGeom prst="rect">
            <a:avLst/>
          </a:prstGeom>
          <a:solidFill>
            <a:srgbClr val="F8E4AA"/>
          </a:solidFill>
        </p:spPr>
        <p:txBody>
          <a:bodyPr wrap="none" rtlCol="0">
            <a:spAutoFit/>
          </a:bodyPr>
          <a:lstStyle/>
          <a:p>
            <a:pPr algn="r"/>
            <a:r>
              <a:rPr lang="es-VE" dirty="0" smtClean="0">
                <a:latin typeface="Comic Sans MS" panose="030F0702030302020204" pitchFamily="66" charset="0"/>
              </a:rPr>
              <a:t>Muerte</a:t>
            </a:r>
          </a:p>
        </p:txBody>
      </p:sp>
      <p:sp>
        <p:nvSpPr>
          <p:cNvPr id="20" name="Rectángulo 19"/>
          <p:cNvSpPr/>
          <p:nvPr/>
        </p:nvSpPr>
        <p:spPr>
          <a:xfrm>
            <a:off x="636687" y="3370916"/>
            <a:ext cx="6743625" cy="320651"/>
          </a:xfrm>
          <a:prstGeom prst="rect">
            <a:avLst/>
          </a:prstGeom>
          <a:solidFill>
            <a:srgbClr val="97C3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4" name="CuadroTexto 13"/>
          <p:cNvSpPr txBox="1"/>
          <p:nvPr/>
        </p:nvSpPr>
        <p:spPr>
          <a:xfrm>
            <a:off x="665448" y="3347700"/>
            <a:ext cx="11384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s-VE" dirty="0" smtClean="0">
                <a:latin typeface="Comic Sans MS" panose="030F0702030302020204" pitchFamily="66" charset="0"/>
              </a:rPr>
              <a:t>Disbiosis</a:t>
            </a:r>
          </a:p>
        </p:txBody>
      </p:sp>
      <p:sp>
        <p:nvSpPr>
          <p:cNvPr id="15" name="CuadroTexto 14"/>
          <p:cNvSpPr txBox="1"/>
          <p:nvPr/>
        </p:nvSpPr>
        <p:spPr>
          <a:xfrm>
            <a:off x="2011057" y="3343918"/>
            <a:ext cx="11560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s-VE" dirty="0" smtClean="0">
                <a:latin typeface="Comic Sans MS" panose="030F0702030302020204" pitchFamily="66" charset="0"/>
              </a:rPr>
              <a:t>Adenoma</a:t>
            </a:r>
          </a:p>
        </p:txBody>
      </p:sp>
      <p:sp>
        <p:nvSpPr>
          <p:cNvPr id="16" name="CuadroTexto 15"/>
          <p:cNvSpPr txBox="1"/>
          <p:nvPr/>
        </p:nvSpPr>
        <p:spPr>
          <a:xfrm>
            <a:off x="3633619" y="3343918"/>
            <a:ext cx="20185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s-VE" dirty="0" smtClean="0">
                <a:latin typeface="Comic Sans MS" panose="030F0702030302020204" pitchFamily="66" charset="0"/>
              </a:rPr>
              <a:t>Cáncer preclínico</a:t>
            </a:r>
          </a:p>
        </p:txBody>
      </p:sp>
      <p:sp>
        <p:nvSpPr>
          <p:cNvPr id="17" name="CuadroTexto 16"/>
          <p:cNvSpPr txBox="1"/>
          <p:nvPr/>
        </p:nvSpPr>
        <p:spPr>
          <a:xfrm>
            <a:off x="5722486" y="3343918"/>
            <a:ext cx="16578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s-VE" dirty="0" smtClean="0">
                <a:latin typeface="Comic Sans MS" panose="030F0702030302020204" pitchFamily="66" charset="0"/>
              </a:rPr>
              <a:t>Cáncer clínico</a:t>
            </a:r>
          </a:p>
        </p:txBody>
      </p:sp>
      <p:sp>
        <p:nvSpPr>
          <p:cNvPr id="25" name="Rectángulo 24"/>
          <p:cNvSpPr/>
          <p:nvPr/>
        </p:nvSpPr>
        <p:spPr>
          <a:xfrm>
            <a:off x="467087" y="4149080"/>
            <a:ext cx="8279729" cy="124842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1" name="CuadroTexto 20"/>
          <p:cNvSpPr txBox="1"/>
          <p:nvPr/>
        </p:nvSpPr>
        <p:spPr>
          <a:xfrm>
            <a:off x="665848" y="4033417"/>
            <a:ext cx="1492450" cy="1569660"/>
          </a:xfrm>
          <a:prstGeom prst="rect">
            <a:avLst/>
          </a:prstGeom>
          <a:solidFill>
            <a:srgbClr val="F8E4AA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VE" sz="1600" dirty="0" smtClean="0">
                <a:latin typeface="Comic Sans MS" panose="030F0702030302020204" pitchFamily="66" charset="0"/>
              </a:rPr>
              <a:t>¿Cuáles  son los </a:t>
            </a:r>
            <a:r>
              <a:rPr lang="es-VE" sz="1600" dirty="0" err="1" smtClean="0">
                <a:latin typeface="Comic Sans MS" panose="030F0702030302020204" pitchFamily="66" charset="0"/>
              </a:rPr>
              <a:t>patobiontes</a:t>
            </a:r>
            <a:r>
              <a:rPr lang="es-VE" sz="1600" dirty="0" smtClean="0">
                <a:latin typeface="Comic Sans MS" panose="030F0702030302020204" pitchFamily="66" charset="0"/>
              </a:rPr>
              <a:t> asociados con el desarrollo de adenoma?</a:t>
            </a:r>
          </a:p>
        </p:txBody>
      </p:sp>
      <p:sp>
        <p:nvSpPr>
          <p:cNvPr id="22" name="CuadroTexto 21"/>
          <p:cNvSpPr txBox="1"/>
          <p:nvPr/>
        </p:nvSpPr>
        <p:spPr>
          <a:xfrm>
            <a:off x="2262932" y="4033417"/>
            <a:ext cx="1626477" cy="1569660"/>
          </a:xfrm>
          <a:prstGeom prst="rect">
            <a:avLst/>
          </a:prstGeom>
          <a:solidFill>
            <a:srgbClr val="F8E4AA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VE" sz="1600" dirty="0" smtClean="0">
                <a:latin typeface="Comic Sans MS" panose="030F0702030302020204" pitchFamily="66" charset="0"/>
              </a:rPr>
              <a:t>¿Es el microbiota un factor en la progresión de adenoma a cáncer? </a:t>
            </a:r>
          </a:p>
        </p:txBody>
      </p:sp>
      <p:sp>
        <p:nvSpPr>
          <p:cNvPr id="23" name="CuadroTexto 22"/>
          <p:cNvSpPr txBox="1"/>
          <p:nvPr/>
        </p:nvSpPr>
        <p:spPr>
          <a:xfrm>
            <a:off x="3967002" y="4033417"/>
            <a:ext cx="2444226" cy="1569660"/>
          </a:xfrm>
          <a:prstGeom prst="rect">
            <a:avLst/>
          </a:prstGeom>
          <a:solidFill>
            <a:srgbClr val="F8E4AA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VE" sz="1600" dirty="0" smtClean="0">
                <a:latin typeface="Comic Sans MS" panose="030F0702030302020204" pitchFamily="66" charset="0"/>
              </a:rPr>
              <a:t>¿Podemos estratificar pacientes con CRC y optimizar su tratamiento basado en sus perfiles de microbiota? </a:t>
            </a:r>
          </a:p>
        </p:txBody>
      </p:sp>
      <p:sp>
        <p:nvSpPr>
          <p:cNvPr id="24" name="CuadroTexto 23"/>
          <p:cNvSpPr txBox="1"/>
          <p:nvPr/>
        </p:nvSpPr>
        <p:spPr>
          <a:xfrm>
            <a:off x="6515862" y="4033417"/>
            <a:ext cx="2308547" cy="1569660"/>
          </a:xfrm>
          <a:prstGeom prst="rect">
            <a:avLst/>
          </a:prstGeom>
          <a:solidFill>
            <a:srgbClr val="F8E4AA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VE" sz="1600" dirty="0" smtClean="0">
                <a:latin typeface="Comic Sans MS" panose="030F0702030302020204" pitchFamily="66" charset="0"/>
              </a:rPr>
              <a:t>¿Podemos usar </a:t>
            </a:r>
            <a:r>
              <a:rPr lang="es-VE" sz="1600" dirty="0" err="1" smtClean="0">
                <a:latin typeface="Comic Sans MS" panose="030F0702030302020204" pitchFamily="66" charset="0"/>
              </a:rPr>
              <a:t>postbióticos</a:t>
            </a:r>
            <a:r>
              <a:rPr lang="es-VE" sz="1600" dirty="0" smtClean="0">
                <a:latin typeface="Comic Sans MS" panose="030F0702030302020204" pitchFamily="66" charset="0"/>
              </a:rPr>
              <a:t> para mejorar la calidad de vida de pacientes en etapas tardías de CRC?</a:t>
            </a:r>
          </a:p>
        </p:txBody>
      </p:sp>
    </p:spTree>
    <p:extLst>
      <p:ext uri="{BB962C8B-B14F-4D97-AF65-F5344CB8AC3E}">
        <p14:creationId xmlns:p14="http://schemas.microsoft.com/office/powerpoint/2010/main" val="23528133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8" grpId="0" animBg="1"/>
      <p:bldP spid="14" grpId="0"/>
      <p:bldP spid="15" grpId="0"/>
      <p:bldP spid="16" grpId="0"/>
      <p:bldP spid="17" grpId="0"/>
      <p:bldP spid="21" grpId="0" animBg="1"/>
      <p:bldP spid="22" grpId="0" animBg="1"/>
      <p:bldP spid="23" grpId="0" animBg="1"/>
      <p:bldP spid="24" grpId="0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2613771" y="341180"/>
            <a:ext cx="3916457" cy="584775"/>
          </a:xfrm>
          <a:prstGeom prst="rect">
            <a:avLst/>
          </a:prstGeom>
          <a:solidFill>
            <a:srgbClr val="BD4A47"/>
          </a:solidFill>
          <a:ln w="28575">
            <a:solidFill>
              <a:srgbClr val="FF7D25"/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Disbiosis Intestinal</a:t>
            </a:r>
            <a:endParaRPr lang="es-VE" sz="3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6751868" y="6572995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4 CuadroTexto"/>
          <p:cNvSpPr txBox="1"/>
          <p:nvPr/>
        </p:nvSpPr>
        <p:spPr>
          <a:xfrm>
            <a:off x="363244" y="708295"/>
            <a:ext cx="1616468" cy="52322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400" b="1" dirty="0" smtClean="0">
                <a:latin typeface="Comic Sans MS" pitchFamily="66" charset="0"/>
              </a:rPr>
              <a:t>Microbiota y </a:t>
            </a:r>
          </a:p>
          <a:p>
            <a:r>
              <a:rPr lang="es-VE" sz="1400" b="1" dirty="0" err="1" smtClean="0">
                <a:latin typeface="Comic Sans MS" pitchFamily="66" charset="0"/>
              </a:rPr>
              <a:t>Enf</a:t>
            </a:r>
            <a:r>
              <a:rPr lang="es-VE" sz="1400" b="1" dirty="0" smtClean="0">
                <a:latin typeface="Comic Sans MS" pitchFamily="66" charset="0"/>
              </a:rPr>
              <a:t>. asociadas. </a:t>
            </a:r>
          </a:p>
        </p:txBody>
      </p:sp>
      <p:sp>
        <p:nvSpPr>
          <p:cNvPr id="8" name="6 CuadroTexto"/>
          <p:cNvSpPr txBox="1"/>
          <p:nvPr/>
        </p:nvSpPr>
        <p:spPr>
          <a:xfrm>
            <a:off x="363244" y="338964"/>
            <a:ext cx="538930" cy="338554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1600" dirty="0" smtClean="0">
                <a:solidFill>
                  <a:prstClr val="white"/>
                </a:solidFill>
                <a:latin typeface="Comic Sans MS" pitchFamily="66" charset="0"/>
              </a:rPr>
              <a:t>IIB</a:t>
            </a:r>
            <a:endParaRPr lang="es-VE" sz="16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4673" y="1321807"/>
            <a:ext cx="5614654" cy="4596998"/>
          </a:xfrm>
          <a:prstGeom prst="rect">
            <a:avLst/>
          </a:prstGeom>
        </p:spPr>
      </p:pic>
      <p:sp>
        <p:nvSpPr>
          <p:cNvPr id="11" name="CuadroTexto 10"/>
          <p:cNvSpPr txBox="1"/>
          <p:nvPr/>
        </p:nvSpPr>
        <p:spPr>
          <a:xfrm>
            <a:off x="1618968" y="6177143"/>
            <a:ext cx="590606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S. Thomas et al. </a:t>
            </a:r>
            <a:r>
              <a:rPr lang="en-US" sz="1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Host </a:t>
            </a:r>
            <a:r>
              <a:rPr lang="en-US" sz="11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Microbiome</a:t>
            </a:r>
            <a:r>
              <a:rPr lang="en-US" sz="1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Regulates and </a:t>
            </a:r>
            <a:r>
              <a:rPr lang="en-US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Maintains Human </a:t>
            </a:r>
            <a:r>
              <a:rPr lang="en-US" sz="1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Health: A Primer and Perspective </a:t>
            </a:r>
            <a:r>
              <a:rPr lang="en-US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 </a:t>
            </a:r>
            <a:r>
              <a:rPr lang="es-VE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Non-</a:t>
            </a:r>
            <a:r>
              <a:rPr lang="es-VE" sz="11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Microbiologists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s-VE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Cancer</a:t>
            </a:r>
            <a:r>
              <a:rPr lang="es-VE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Res </a:t>
            </a:r>
            <a:r>
              <a:rPr lang="es-VE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2017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77:1783–812</a:t>
            </a:r>
            <a:r>
              <a:rPr lang="es-VE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434119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CuadroTexto"/>
          <p:cNvSpPr txBox="1"/>
          <p:nvPr/>
        </p:nvSpPr>
        <p:spPr>
          <a:xfrm>
            <a:off x="6301121" y="6476629"/>
            <a:ext cx="28131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200" dirty="0">
              <a:solidFill>
                <a:schemeClr val="bg1">
                  <a:lumMod val="8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1054532" y="1988190"/>
            <a:ext cx="575799" cy="523220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2800" dirty="0" smtClean="0">
                <a:solidFill>
                  <a:schemeClr val="bg1"/>
                </a:solidFill>
                <a:latin typeface="Comic Sans MS" pitchFamily="66" charset="0"/>
              </a:rPr>
              <a:t>II</a:t>
            </a:r>
            <a:endParaRPr lang="es-VE" sz="28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cxnSp>
        <p:nvCxnSpPr>
          <p:cNvPr id="12" name="Conector recto 11"/>
          <p:cNvCxnSpPr/>
          <p:nvPr/>
        </p:nvCxnSpPr>
        <p:spPr>
          <a:xfrm>
            <a:off x="1816059" y="1988190"/>
            <a:ext cx="15383" cy="2736954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ángulo 2"/>
          <p:cNvSpPr/>
          <p:nvPr/>
        </p:nvSpPr>
        <p:spPr>
          <a:xfrm>
            <a:off x="1923334" y="2074195"/>
            <a:ext cx="596103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3399FF"/>
              </a:buClr>
              <a:buSzPct val="130000"/>
              <a:tabLst>
                <a:tab pos="273050" algn="l"/>
                <a:tab pos="531813" algn="l"/>
              </a:tabLst>
            </a:pPr>
            <a:r>
              <a:rPr lang="es-VE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Microbiota </a:t>
            </a:r>
            <a:r>
              <a:rPr lang="es-VE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y </a:t>
            </a:r>
            <a:r>
              <a:rPr lang="es-VE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Salud-Enfermedad</a:t>
            </a:r>
          </a:p>
          <a:p>
            <a:pPr>
              <a:buClr>
                <a:srgbClr val="3399FF"/>
              </a:buClr>
              <a:buSzPct val="130000"/>
              <a:tabLst>
                <a:tab pos="273050" algn="l"/>
                <a:tab pos="531813" algn="l"/>
              </a:tabLst>
            </a:pPr>
            <a:endParaRPr lang="es-VE" sz="12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>
              <a:buClr>
                <a:srgbClr val="3399FF"/>
              </a:buClr>
              <a:buSzPct val="130000"/>
              <a:tabLst>
                <a:tab pos="273050" algn="l"/>
                <a:tab pos="531813" algn="l"/>
              </a:tabLst>
            </a:pPr>
            <a:r>
              <a:rPr lang="es-VE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</a:t>
            </a:r>
            <a:r>
              <a:rPr lang="es-VE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.</a:t>
            </a:r>
            <a:r>
              <a:rPr lang="es-VE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s-VE" sz="2000" dirty="0" smtClean="0">
                <a:solidFill>
                  <a:srgbClr val="F57E1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Mecanismos en Salud y en Enfermedad</a:t>
            </a:r>
            <a:endParaRPr lang="es-VE" sz="2000" dirty="0" smtClean="0">
              <a:solidFill>
                <a:srgbClr val="F57E1B"/>
              </a:solidFill>
              <a:latin typeface="Comic Sans MS" pitchFamily="66" charset="0"/>
            </a:endParaRPr>
          </a:p>
          <a:p>
            <a:pPr marL="441325">
              <a:buClr>
                <a:srgbClr val="3399FF"/>
              </a:buClr>
              <a:buSzPct val="130000"/>
            </a:pPr>
            <a:endParaRPr lang="es-VE" sz="1000" dirty="0" smtClean="0">
              <a:solidFill>
                <a:schemeClr val="accent6">
                  <a:lumMod val="60000"/>
                  <a:lumOff val="40000"/>
                </a:schemeClr>
              </a:solidFill>
              <a:latin typeface="Comic Sans MS" pitchFamily="66" charset="0"/>
            </a:endParaRPr>
          </a:p>
          <a:p>
            <a:pPr marL="441325">
              <a:buClr>
                <a:srgbClr val="3399FF"/>
              </a:buClr>
              <a:buSzPct val="130000"/>
            </a:pPr>
            <a:endParaRPr lang="es-VE" sz="1400" dirty="0" smtClean="0">
              <a:solidFill>
                <a:schemeClr val="bg1"/>
              </a:solidFill>
              <a:latin typeface="Comic Sans MS" pitchFamily="66" charset="0"/>
            </a:endParaRPr>
          </a:p>
          <a:p>
            <a:pPr>
              <a:buClr>
                <a:srgbClr val="3399FF"/>
              </a:buClr>
              <a:buSzPct val="130000"/>
              <a:tabLst>
                <a:tab pos="273050" algn="l"/>
                <a:tab pos="531813" algn="l"/>
              </a:tabLst>
            </a:pPr>
            <a:r>
              <a:rPr lang="es-VE" sz="2400" dirty="0" smtClean="0">
                <a:solidFill>
                  <a:schemeClr val="bg1"/>
                </a:solidFill>
                <a:latin typeface="Comic Sans MS" pitchFamily="66" charset="0"/>
              </a:rPr>
              <a:t>B. </a:t>
            </a:r>
            <a:r>
              <a:rPr lang="es-VE" sz="2400" dirty="0" smtClean="0">
                <a:solidFill>
                  <a:srgbClr val="F57E1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Microbiota Intestinal y </a:t>
            </a:r>
            <a:r>
              <a:rPr lang="es-VE" sz="2400" dirty="0" err="1" smtClean="0">
                <a:solidFill>
                  <a:srgbClr val="F57E1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Enf</a:t>
            </a:r>
            <a:r>
              <a:rPr lang="es-VE" sz="2400" dirty="0" smtClean="0">
                <a:solidFill>
                  <a:srgbClr val="F57E1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. asociadas</a:t>
            </a:r>
          </a:p>
          <a:p>
            <a:pPr marL="441325">
              <a:buClr>
                <a:srgbClr val="3399FF"/>
              </a:buClr>
              <a:buSzPct val="130000"/>
            </a:pPr>
            <a:r>
              <a:rPr lang="es-VE" sz="2000" dirty="0" smtClean="0">
                <a:solidFill>
                  <a:schemeClr val="bg1"/>
                </a:solidFill>
                <a:latin typeface="Comic Sans MS" pitchFamily="66" charset="0"/>
              </a:rPr>
              <a:t>B1.</a:t>
            </a:r>
            <a:r>
              <a:rPr lang="es-VE" sz="20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Comic Sans MS" pitchFamily="66" charset="0"/>
              </a:rPr>
              <a:t>  Generalidades. Disbiosis</a:t>
            </a:r>
          </a:p>
          <a:p>
            <a:pPr marL="441325">
              <a:buClr>
                <a:srgbClr val="3399FF"/>
              </a:buClr>
              <a:buSzPct val="130000"/>
            </a:pPr>
            <a:r>
              <a:rPr lang="es-VE" sz="2000" dirty="0" smtClean="0">
                <a:solidFill>
                  <a:schemeClr val="bg1"/>
                </a:solidFill>
                <a:latin typeface="Comic Sans MS" pitchFamily="66" charset="0"/>
              </a:rPr>
              <a:t>B2.  </a:t>
            </a:r>
            <a:r>
              <a:rPr lang="es-VE" sz="2000" dirty="0" err="1" smtClean="0">
                <a:solidFill>
                  <a:schemeClr val="accent6">
                    <a:lumMod val="60000"/>
                    <a:lumOff val="40000"/>
                  </a:schemeClr>
                </a:solidFill>
                <a:latin typeface="Comic Sans MS" pitchFamily="66" charset="0"/>
              </a:rPr>
              <a:t>Enf</a:t>
            </a:r>
            <a:r>
              <a:rPr lang="es-VE" sz="20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Comic Sans MS" pitchFamily="66" charset="0"/>
              </a:rPr>
              <a:t>. Locales GI</a:t>
            </a:r>
            <a:endParaRPr lang="es-VE" sz="2000" dirty="0" smtClean="0">
              <a:solidFill>
                <a:schemeClr val="accent6">
                  <a:lumMod val="20000"/>
                  <a:lumOff val="80000"/>
                </a:schemeClr>
              </a:solidFill>
              <a:latin typeface="Comic Sans MS" pitchFamily="66" charset="0"/>
            </a:endParaRPr>
          </a:p>
          <a:p>
            <a:pPr marL="441325">
              <a:buClr>
                <a:srgbClr val="3399FF"/>
              </a:buClr>
              <a:buSzPct val="130000"/>
            </a:pPr>
            <a:r>
              <a:rPr lang="es-VE" sz="2000" dirty="0" smtClean="0">
                <a:solidFill>
                  <a:schemeClr val="bg1"/>
                </a:solidFill>
                <a:latin typeface="Comic Sans MS" pitchFamily="66" charset="0"/>
              </a:rPr>
              <a:t>B3.</a:t>
            </a:r>
            <a:r>
              <a:rPr lang="es-VE" sz="20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Comic Sans MS" pitchFamily="66" charset="0"/>
              </a:rPr>
              <a:t>  </a:t>
            </a:r>
            <a:r>
              <a:rPr lang="es-VE" sz="2000" dirty="0" err="1" smtClean="0">
                <a:solidFill>
                  <a:schemeClr val="accent6">
                    <a:lumMod val="60000"/>
                    <a:lumOff val="40000"/>
                  </a:schemeClr>
                </a:solidFill>
                <a:latin typeface="Comic Sans MS" pitchFamily="66" charset="0"/>
              </a:rPr>
              <a:t>Enf</a:t>
            </a:r>
            <a:r>
              <a:rPr lang="es-VE" sz="20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Comic Sans MS" pitchFamily="66" charset="0"/>
              </a:rPr>
              <a:t>. Sistémicas </a:t>
            </a:r>
          </a:p>
        </p:txBody>
      </p:sp>
    </p:spTree>
    <p:extLst>
      <p:ext uri="{BB962C8B-B14F-4D97-AF65-F5344CB8AC3E}">
        <p14:creationId xmlns:p14="http://schemas.microsoft.com/office/powerpoint/2010/main" val="3810277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2835411" y="215853"/>
            <a:ext cx="3916457" cy="584775"/>
          </a:xfrm>
          <a:prstGeom prst="rect">
            <a:avLst/>
          </a:prstGeom>
          <a:solidFill>
            <a:srgbClr val="BD4A47"/>
          </a:solidFill>
          <a:ln w="28575">
            <a:solidFill>
              <a:srgbClr val="FF7D25"/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Disbiosis Intestinal</a:t>
            </a:r>
            <a:endParaRPr lang="es-VE" sz="3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6751868" y="6572995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4 CuadroTexto"/>
          <p:cNvSpPr txBox="1"/>
          <p:nvPr/>
        </p:nvSpPr>
        <p:spPr>
          <a:xfrm>
            <a:off x="363244" y="708295"/>
            <a:ext cx="1616468" cy="52322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400" b="1" dirty="0" smtClean="0">
                <a:latin typeface="Comic Sans MS" pitchFamily="66" charset="0"/>
              </a:rPr>
              <a:t>Microbiota y </a:t>
            </a:r>
          </a:p>
          <a:p>
            <a:r>
              <a:rPr lang="es-VE" sz="1400" b="1" dirty="0" err="1" smtClean="0">
                <a:latin typeface="Comic Sans MS" pitchFamily="66" charset="0"/>
              </a:rPr>
              <a:t>Enf</a:t>
            </a:r>
            <a:r>
              <a:rPr lang="es-VE" sz="1400" b="1" dirty="0" smtClean="0">
                <a:latin typeface="Comic Sans MS" pitchFamily="66" charset="0"/>
              </a:rPr>
              <a:t>. asociadas. </a:t>
            </a:r>
          </a:p>
        </p:txBody>
      </p:sp>
      <p:sp>
        <p:nvSpPr>
          <p:cNvPr id="8" name="6 CuadroTexto"/>
          <p:cNvSpPr txBox="1"/>
          <p:nvPr/>
        </p:nvSpPr>
        <p:spPr>
          <a:xfrm>
            <a:off x="363244" y="338964"/>
            <a:ext cx="538930" cy="338554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1600" dirty="0" smtClean="0">
                <a:solidFill>
                  <a:prstClr val="white"/>
                </a:solidFill>
                <a:latin typeface="Comic Sans MS" pitchFamily="66" charset="0"/>
              </a:rPr>
              <a:t>IIB</a:t>
            </a:r>
            <a:endParaRPr lang="es-VE" sz="16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632709" y="1318122"/>
            <a:ext cx="7551712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Comic Sans MS" panose="030F0702030302020204" pitchFamily="66" charset="0"/>
              </a:rPr>
              <a:t>Gut </a:t>
            </a:r>
            <a:r>
              <a:rPr lang="en-US" dirty="0" err="1">
                <a:latin typeface="Comic Sans MS" panose="030F0702030302020204" pitchFamily="66" charset="0"/>
              </a:rPr>
              <a:t>microbiome</a:t>
            </a:r>
            <a:r>
              <a:rPr lang="en-US" dirty="0">
                <a:latin typeface="Comic Sans MS" panose="030F0702030302020204" pitchFamily="66" charset="0"/>
              </a:rPr>
              <a:t> directs the efficacy of immune checkpoint therapy. Both anti-CTLA-4 and anti-PD-L1 therapies rely on gut microbiota for efficacy </a:t>
            </a:r>
            <a:r>
              <a:rPr lang="en-US" dirty="0" smtClean="0">
                <a:latin typeface="Comic Sans MS" panose="030F0702030302020204" pitchFamily="66" charset="0"/>
              </a:rPr>
              <a:t>in immune </a:t>
            </a:r>
            <a:r>
              <a:rPr lang="en-US" dirty="0">
                <a:latin typeface="Comic Sans MS" panose="030F0702030302020204" pitchFamily="66" charset="0"/>
              </a:rPr>
              <a:t>activation. Anti-PD-L1 therapy has been shown to rely on the preexistence of sufficient Bifidobacterium species, which are also thought </a:t>
            </a:r>
            <a:r>
              <a:rPr lang="en-US" dirty="0" smtClean="0">
                <a:latin typeface="Comic Sans MS" panose="030F0702030302020204" pitchFamily="66" charset="0"/>
              </a:rPr>
              <a:t>to augment </a:t>
            </a:r>
            <a:r>
              <a:rPr lang="en-US" dirty="0">
                <a:latin typeface="Comic Sans MS" panose="030F0702030302020204" pitchFamily="66" charset="0"/>
              </a:rPr>
              <a:t>responses via PD-L1 binding on APCs, such as DCs and macrophages. Subsequent ligation results in the prevention of suppressive signals </a:t>
            </a:r>
            <a:r>
              <a:rPr lang="en-US" dirty="0" smtClean="0">
                <a:latin typeface="Comic Sans MS" panose="030F0702030302020204" pitchFamily="66" charset="0"/>
              </a:rPr>
              <a:t>to PD-1–expressing </a:t>
            </a:r>
            <a:r>
              <a:rPr lang="en-US" dirty="0">
                <a:latin typeface="Comic Sans MS" panose="030F0702030302020204" pitchFamily="66" charset="0"/>
              </a:rPr>
              <a:t>T cells. Similarly, anti-CTLA-4 indirectly alters the intestinal flora and enriches the Bacteroides species, possibly by </a:t>
            </a:r>
            <a:r>
              <a:rPr lang="en-US" dirty="0" smtClean="0">
                <a:latin typeface="Comic Sans MS" panose="030F0702030302020204" pitchFamily="66" charset="0"/>
              </a:rPr>
              <a:t>promoting deterioration </a:t>
            </a:r>
            <a:r>
              <a:rPr lang="en-US" dirty="0">
                <a:latin typeface="Comic Sans MS" panose="030F0702030302020204" pitchFamily="66" charset="0"/>
              </a:rPr>
              <a:t>of the intestinal epithelial cell barrier via activation of local lymphocytes. These bacteria then promote the activation of DCs, which </a:t>
            </a:r>
            <a:r>
              <a:rPr lang="en-US" dirty="0" smtClean="0">
                <a:latin typeface="Comic Sans MS" panose="030F0702030302020204" pitchFamily="66" charset="0"/>
              </a:rPr>
              <a:t>present tumor </a:t>
            </a:r>
            <a:r>
              <a:rPr lang="en-US" dirty="0">
                <a:latin typeface="Comic Sans MS" panose="030F0702030302020204" pitchFamily="66" charset="0"/>
              </a:rPr>
              <a:t>antigens to prime and maintain antitumor T-cell responses. Anti-CTLA-4 holds additional activation functions, including (</a:t>
            </a:r>
            <a:r>
              <a:rPr lang="en-US" dirty="0" err="1">
                <a:latin typeface="Comic Sans MS" panose="030F0702030302020204" pitchFamily="66" charset="0"/>
              </a:rPr>
              <a:t>i</a:t>
            </a:r>
            <a:r>
              <a:rPr lang="en-US" dirty="0">
                <a:latin typeface="Comic Sans MS" panose="030F0702030302020204" pitchFamily="66" charset="0"/>
              </a:rPr>
              <a:t>) preventing </a:t>
            </a:r>
            <a:r>
              <a:rPr lang="en-US" dirty="0" smtClean="0">
                <a:latin typeface="Comic Sans MS" panose="030F0702030302020204" pitchFamily="66" charset="0"/>
              </a:rPr>
              <a:t>CTLA-4 from </a:t>
            </a:r>
            <a:r>
              <a:rPr lang="en-US" dirty="0">
                <a:latin typeface="Comic Sans MS" panose="030F0702030302020204" pitchFamily="66" charset="0"/>
              </a:rPr>
              <a:t>blocking activation of the </a:t>
            </a:r>
            <a:r>
              <a:rPr lang="en-US" dirty="0" err="1">
                <a:latin typeface="Comic Sans MS" panose="030F0702030302020204" pitchFamily="66" charset="0"/>
              </a:rPr>
              <a:t>costimulatory</a:t>
            </a:r>
            <a:r>
              <a:rPr lang="en-US" dirty="0">
                <a:latin typeface="Comic Sans MS" panose="030F0702030302020204" pitchFamily="66" charset="0"/>
              </a:rPr>
              <a:t> molecule CD28 on T cells and (ii) blocking the immunosuppressive function of </a:t>
            </a:r>
            <a:r>
              <a:rPr lang="en-US" dirty="0" err="1">
                <a:latin typeface="Comic Sans MS" panose="030F0702030302020204" pitchFamily="66" charset="0"/>
              </a:rPr>
              <a:t>Tregs</a:t>
            </a:r>
            <a:r>
              <a:rPr lang="en-US" dirty="0">
                <a:latin typeface="Comic Sans MS" panose="030F0702030302020204" pitchFamily="66" charset="0"/>
              </a:rPr>
              <a:t>, which are </a:t>
            </a:r>
            <a:r>
              <a:rPr lang="en-US" dirty="0" smtClean="0">
                <a:latin typeface="Comic Sans MS" panose="030F0702030302020204" pitchFamily="66" charset="0"/>
              </a:rPr>
              <a:t>required in </a:t>
            </a:r>
            <a:r>
              <a:rPr lang="en-US" dirty="0">
                <a:latin typeface="Comic Sans MS" panose="030F0702030302020204" pitchFamily="66" charset="0"/>
              </a:rPr>
              <a:t>the deactivation of immune responses against tumors</a:t>
            </a:r>
            <a:endParaRPr lang="es-VE" dirty="0">
              <a:latin typeface="Comic Sans MS" panose="030F0702030302020204" pitchFamily="66" charset="0"/>
            </a:endParaRPr>
          </a:p>
        </p:txBody>
      </p:sp>
      <p:sp>
        <p:nvSpPr>
          <p:cNvPr id="9" name="CuadroTexto 8"/>
          <p:cNvSpPr txBox="1"/>
          <p:nvPr/>
        </p:nvSpPr>
        <p:spPr>
          <a:xfrm>
            <a:off x="1618968" y="6177143"/>
            <a:ext cx="590606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S. Thomas et al. </a:t>
            </a:r>
            <a:r>
              <a:rPr lang="en-US" sz="1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Host </a:t>
            </a:r>
            <a:r>
              <a:rPr lang="en-US" sz="11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Microbiome</a:t>
            </a:r>
            <a:r>
              <a:rPr lang="en-US" sz="1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Regulates and </a:t>
            </a:r>
            <a:r>
              <a:rPr lang="en-US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Maintains Human </a:t>
            </a:r>
            <a:r>
              <a:rPr lang="en-US" sz="1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Health: A Primer and Perspective </a:t>
            </a:r>
            <a:r>
              <a:rPr lang="en-US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 </a:t>
            </a:r>
            <a:r>
              <a:rPr lang="es-VE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Non-</a:t>
            </a:r>
            <a:r>
              <a:rPr lang="es-VE" sz="11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Microbiologists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s-VE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Cancer</a:t>
            </a:r>
            <a:r>
              <a:rPr lang="es-VE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Res </a:t>
            </a:r>
            <a:r>
              <a:rPr lang="es-VE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2017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77:1783–812</a:t>
            </a:r>
            <a:r>
              <a:rPr lang="es-VE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518005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2647435" y="429411"/>
            <a:ext cx="3849132" cy="83099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38100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sz="2400" dirty="0" smtClean="0">
                <a:solidFill>
                  <a:prstClr val="black"/>
                </a:solidFill>
                <a:latin typeface="Comic Sans MS" pitchFamily="66" charset="0"/>
              </a:rPr>
              <a:t>Microbiota e</a:t>
            </a:r>
          </a:p>
          <a:p>
            <a:pPr algn="ctr"/>
            <a:r>
              <a:rPr lang="es-VE" sz="2400" dirty="0" smtClean="0">
                <a:solidFill>
                  <a:prstClr val="black"/>
                </a:solidFill>
                <a:latin typeface="Comic Sans MS" pitchFamily="66" charset="0"/>
              </a:rPr>
              <a:t>Infección </a:t>
            </a:r>
            <a:r>
              <a:rPr lang="es-VE" sz="2400" i="1" dirty="0" smtClean="0">
                <a:solidFill>
                  <a:prstClr val="black"/>
                </a:solidFill>
                <a:latin typeface="Comic Sans MS" pitchFamily="66" charset="0"/>
              </a:rPr>
              <a:t>C. difficile </a:t>
            </a:r>
            <a:r>
              <a:rPr lang="es-VE" sz="2400" dirty="0" smtClean="0">
                <a:solidFill>
                  <a:prstClr val="black"/>
                </a:solidFill>
                <a:latin typeface="Comic Sans MS" pitchFamily="66" charset="0"/>
              </a:rPr>
              <a:t>CDI</a:t>
            </a:r>
          </a:p>
        </p:txBody>
      </p:sp>
      <p:sp>
        <p:nvSpPr>
          <p:cNvPr id="7" name="6 CuadroTexto"/>
          <p:cNvSpPr txBox="1"/>
          <p:nvPr/>
        </p:nvSpPr>
        <p:spPr>
          <a:xfrm>
            <a:off x="518502" y="433862"/>
            <a:ext cx="660758" cy="369332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>
            <a:defPPr>
              <a:defRPr lang="es-V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VE" dirty="0" smtClean="0">
                <a:solidFill>
                  <a:prstClr val="white"/>
                </a:solidFill>
                <a:latin typeface="Comic Sans MS" pitchFamily="66" charset="0"/>
              </a:rPr>
              <a:t>II</a:t>
            </a:r>
            <a:r>
              <a:rPr lang="es-VE" sz="1600" dirty="0" smtClean="0">
                <a:solidFill>
                  <a:prstClr val="white"/>
                </a:solidFill>
                <a:latin typeface="Comic Sans MS" pitchFamily="66" charset="0"/>
              </a:rPr>
              <a:t>B1</a:t>
            </a:r>
            <a:endParaRPr lang="es-VE" sz="16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8" name="4 CuadroTexto"/>
          <p:cNvSpPr txBox="1"/>
          <p:nvPr/>
        </p:nvSpPr>
        <p:spPr>
          <a:xfrm>
            <a:off x="518502" y="858490"/>
            <a:ext cx="957858" cy="67710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VE" sz="1200" dirty="0" smtClean="0">
                <a:latin typeface="Comic Sans MS" pitchFamily="66" charset="0"/>
              </a:rPr>
              <a:t>Microbiota y </a:t>
            </a:r>
            <a:r>
              <a:rPr lang="es-VE" sz="1200" b="1" dirty="0" err="1" smtClean="0">
                <a:latin typeface="Comic Sans MS" pitchFamily="66" charset="0"/>
              </a:rPr>
              <a:t>Enf</a:t>
            </a:r>
            <a:r>
              <a:rPr lang="es-VE" sz="1200" b="1" dirty="0" smtClean="0">
                <a:latin typeface="Comic Sans MS" pitchFamily="66" charset="0"/>
              </a:rPr>
              <a:t>. </a:t>
            </a:r>
            <a:r>
              <a:rPr lang="es-VE" sz="1400" b="1" dirty="0" smtClean="0">
                <a:latin typeface="Comic Sans MS" pitchFamily="66" charset="0"/>
              </a:rPr>
              <a:t>Local GI</a:t>
            </a:r>
          </a:p>
        </p:txBody>
      </p:sp>
      <p:sp>
        <p:nvSpPr>
          <p:cNvPr id="9" name="7 CuadroTexto"/>
          <p:cNvSpPr txBox="1"/>
          <p:nvPr/>
        </p:nvSpPr>
        <p:spPr>
          <a:xfrm>
            <a:off x="6715319" y="6592535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prstClr val="white">
                  <a:lumMod val="6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502" y="1720980"/>
            <a:ext cx="2857500" cy="3943350"/>
          </a:xfrm>
          <a:prstGeom prst="rect">
            <a:avLst/>
          </a:prstGeom>
        </p:spPr>
      </p:pic>
      <p:sp>
        <p:nvSpPr>
          <p:cNvPr id="11" name="6 CuadroTexto"/>
          <p:cNvSpPr txBox="1"/>
          <p:nvPr/>
        </p:nvSpPr>
        <p:spPr>
          <a:xfrm>
            <a:off x="3657887" y="1353859"/>
            <a:ext cx="4976447" cy="477053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>
            <a:defPPr>
              <a:defRPr lang="es-V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VE" sz="1600" dirty="0" smtClean="0">
                <a:latin typeface="Comic Sans MS" pitchFamily="66" charset="0"/>
              </a:rPr>
              <a:t>Es bacteria Gram + que forma esporas. </a:t>
            </a:r>
          </a:p>
          <a:p>
            <a:r>
              <a:rPr lang="es-VE" sz="1600" dirty="0" smtClean="0">
                <a:latin typeface="Comic Sans MS" pitchFamily="66" charset="0"/>
              </a:rPr>
              <a:t>Es patógeno oportunista anaeróbica que infecta colon de pacientes generalmente luego </a:t>
            </a:r>
            <a:r>
              <a:rPr lang="es-VE" sz="1600" dirty="0">
                <a:latin typeface="Comic Sans MS" pitchFamily="66" charset="0"/>
              </a:rPr>
              <a:t>de </a:t>
            </a:r>
            <a:r>
              <a:rPr lang="es-VE" sz="1600" dirty="0" smtClean="0">
                <a:latin typeface="Comic Sans MS" pitchFamily="66" charset="0"/>
              </a:rPr>
              <a:t>antibióticos que alteran el microbiota intestinal.</a:t>
            </a:r>
          </a:p>
          <a:p>
            <a:r>
              <a:rPr lang="es-VE" sz="1600" dirty="0" smtClean="0">
                <a:latin typeface="Comic Sans MS" pitchFamily="66" charset="0"/>
              </a:rPr>
              <a:t>Otros factores riesgo: </a:t>
            </a:r>
          </a:p>
          <a:p>
            <a:r>
              <a:rPr lang="es-VE" sz="1600" dirty="0" smtClean="0">
                <a:latin typeface="Comic Sans MS" pitchFamily="66" charset="0"/>
              </a:rPr>
              <a:t>-inhibidores bomba de protones, </a:t>
            </a:r>
          </a:p>
          <a:p>
            <a:r>
              <a:rPr lang="es-VE" sz="1600" dirty="0" smtClean="0">
                <a:latin typeface="Comic Sans MS" pitchFamily="66" charset="0"/>
              </a:rPr>
              <a:t>-alteraciones de motilidad intestinal</a:t>
            </a:r>
          </a:p>
          <a:p>
            <a:endParaRPr lang="es-VE" sz="1600" dirty="0">
              <a:latin typeface="Comic Sans MS" pitchFamily="66" charset="0"/>
            </a:endParaRPr>
          </a:p>
          <a:p>
            <a:r>
              <a:rPr lang="es-VE" sz="1600" dirty="0" smtClean="0">
                <a:latin typeface="Comic Sans MS" pitchFamily="66" charset="0"/>
              </a:rPr>
              <a:t>Produce: </a:t>
            </a:r>
            <a:r>
              <a:rPr lang="es-VE" sz="1600" dirty="0" err="1" smtClean="0">
                <a:latin typeface="Comic Sans MS" pitchFamily="66" charset="0"/>
              </a:rPr>
              <a:t>enterotoxina</a:t>
            </a:r>
            <a:r>
              <a:rPr lang="es-VE" sz="1600" dirty="0" smtClean="0">
                <a:latin typeface="Comic Sans MS" pitchFamily="66" charset="0"/>
              </a:rPr>
              <a:t> </a:t>
            </a:r>
            <a:r>
              <a:rPr lang="es-VE" sz="1600" b="1" dirty="0" err="1" smtClean="0">
                <a:latin typeface="Comic Sans MS" pitchFamily="66" charset="0"/>
              </a:rPr>
              <a:t>TcdA</a:t>
            </a:r>
            <a:r>
              <a:rPr lang="es-VE" sz="1600" dirty="0" smtClean="0">
                <a:latin typeface="Comic Sans MS" pitchFamily="66" charset="0"/>
              </a:rPr>
              <a:t> y</a:t>
            </a:r>
          </a:p>
          <a:p>
            <a:r>
              <a:rPr lang="es-VE" sz="1600" dirty="0" err="1">
                <a:latin typeface="Comic Sans MS" pitchFamily="66" charset="0"/>
              </a:rPr>
              <a:t>c</a:t>
            </a:r>
            <a:r>
              <a:rPr lang="es-VE" sz="1600" dirty="0" err="1" smtClean="0">
                <a:latin typeface="Comic Sans MS" pitchFamily="66" charset="0"/>
              </a:rPr>
              <a:t>itotoxina</a:t>
            </a:r>
            <a:r>
              <a:rPr lang="es-VE" sz="1600" dirty="0" smtClean="0">
                <a:latin typeface="Comic Sans MS" pitchFamily="66" charset="0"/>
              </a:rPr>
              <a:t> </a:t>
            </a:r>
            <a:r>
              <a:rPr lang="es-VE" sz="1600" b="1" dirty="0" err="1" smtClean="0">
                <a:latin typeface="Comic Sans MS" pitchFamily="66" charset="0"/>
              </a:rPr>
              <a:t>TcdB</a:t>
            </a:r>
            <a:r>
              <a:rPr lang="es-VE" sz="1600" dirty="0" smtClean="0">
                <a:latin typeface="Comic Sans MS" pitchFamily="66" charset="0"/>
              </a:rPr>
              <a:t> que dañan c. epiteliales intestinales y causan </a:t>
            </a:r>
            <a:r>
              <a:rPr lang="es-VE" sz="1600" b="1" dirty="0" smtClean="0">
                <a:latin typeface="Comic Sans MS" pitchFamily="66" charset="0"/>
              </a:rPr>
              <a:t>inflamación</a:t>
            </a:r>
            <a:r>
              <a:rPr lang="es-VE" sz="1600" dirty="0" smtClean="0">
                <a:latin typeface="Comic Sans MS" pitchFamily="66" charset="0"/>
              </a:rPr>
              <a:t>.</a:t>
            </a:r>
          </a:p>
          <a:p>
            <a:r>
              <a:rPr lang="es-VE" sz="1600" b="1" dirty="0" err="1" smtClean="0">
                <a:latin typeface="Comic Sans MS" pitchFamily="66" charset="0"/>
              </a:rPr>
              <a:t>TcdA</a:t>
            </a:r>
            <a:r>
              <a:rPr lang="es-VE" sz="1600" b="1" dirty="0" smtClean="0">
                <a:latin typeface="Comic Sans MS" pitchFamily="66" charset="0"/>
              </a:rPr>
              <a:t> </a:t>
            </a:r>
            <a:r>
              <a:rPr lang="es-VE" sz="1600" dirty="0" smtClean="0">
                <a:latin typeface="Comic Sans MS" pitchFamily="66" charset="0"/>
              </a:rPr>
              <a:t>exotoxina que debe ser internalizada y causa </a:t>
            </a:r>
            <a:r>
              <a:rPr lang="es-VE" sz="1600" dirty="0" err="1" smtClean="0">
                <a:latin typeface="Comic Sans MS" pitchFamily="66" charset="0"/>
              </a:rPr>
              <a:t>glicosilación</a:t>
            </a:r>
            <a:r>
              <a:rPr lang="es-VE" sz="1600" dirty="0" smtClean="0">
                <a:latin typeface="Comic Sans MS" pitchFamily="66" charset="0"/>
              </a:rPr>
              <a:t>  e irreversible </a:t>
            </a:r>
            <a:r>
              <a:rPr lang="es-VE" sz="1600" dirty="0" err="1" smtClean="0">
                <a:latin typeface="Comic Sans MS" pitchFamily="66" charset="0"/>
              </a:rPr>
              <a:t>inactivacion</a:t>
            </a:r>
            <a:r>
              <a:rPr lang="es-VE" sz="1600" dirty="0" smtClean="0">
                <a:latin typeface="Comic Sans MS" pitchFamily="66" charset="0"/>
              </a:rPr>
              <a:t> de </a:t>
            </a:r>
            <a:r>
              <a:rPr lang="es-VE" sz="1600" dirty="0" err="1" smtClean="0">
                <a:latin typeface="Comic Sans MS" pitchFamily="66" charset="0"/>
              </a:rPr>
              <a:t>GTPasas</a:t>
            </a:r>
            <a:r>
              <a:rPr lang="es-VE" sz="1600" dirty="0" smtClean="0">
                <a:latin typeface="Comic Sans MS" pitchFamily="66" charset="0"/>
              </a:rPr>
              <a:t>, desorganizan citoesqueleto y </a:t>
            </a:r>
            <a:r>
              <a:rPr lang="es-VE" sz="1600" b="1" dirty="0" smtClean="0">
                <a:latin typeface="Comic Sans MS" pitchFamily="66" charset="0"/>
              </a:rPr>
              <a:t>dañan uniones estrechas y aumentan permeabilidad intestinal.</a:t>
            </a:r>
          </a:p>
          <a:p>
            <a:r>
              <a:rPr lang="es-VE" sz="1600" b="1" dirty="0" err="1" smtClean="0">
                <a:latin typeface="Comic Sans MS" pitchFamily="66" charset="0"/>
              </a:rPr>
              <a:t>TcdB</a:t>
            </a:r>
            <a:r>
              <a:rPr lang="es-VE" sz="1600" dirty="0" smtClean="0">
                <a:latin typeface="Comic Sans MS" pitchFamily="66" charset="0"/>
              </a:rPr>
              <a:t> altera integridad estructural célula y </a:t>
            </a:r>
          </a:p>
          <a:p>
            <a:r>
              <a:rPr lang="es-VE" sz="1600" dirty="0" smtClean="0">
                <a:latin typeface="Comic Sans MS" pitchFamily="66" charset="0"/>
              </a:rPr>
              <a:t>disminuye actina</a:t>
            </a:r>
            <a:endParaRPr lang="es-VE" sz="1600" dirty="0">
              <a:latin typeface="Comic Sans MS" pitchFamily="66" charset="0"/>
            </a:endParaRPr>
          </a:p>
          <a:p>
            <a:endParaRPr lang="es-VE" sz="1600" dirty="0" smtClean="0">
              <a:latin typeface="Comic Sans MS" pitchFamily="66" charset="0"/>
            </a:endParaRPr>
          </a:p>
        </p:txBody>
      </p:sp>
      <p:sp>
        <p:nvSpPr>
          <p:cNvPr id="12" name="Rectángulo 11"/>
          <p:cNvSpPr/>
          <p:nvPr/>
        </p:nvSpPr>
        <p:spPr>
          <a:xfrm>
            <a:off x="23056" y="5711212"/>
            <a:ext cx="376316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VE" sz="1200" dirty="0"/>
              <a:t>https://www.niaid.nih.gov/research/clostridium-difficile</a:t>
            </a:r>
          </a:p>
        </p:txBody>
      </p:sp>
      <p:sp>
        <p:nvSpPr>
          <p:cNvPr id="2" name="Rectángulo 1"/>
          <p:cNvSpPr/>
          <p:nvPr/>
        </p:nvSpPr>
        <p:spPr>
          <a:xfrm>
            <a:off x="204628" y="5976981"/>
            <a:ext cx="3335784" cy="73866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s-VE" sz="1400" dirty="0">
                <a:latin typeface="Comic Sans MS" pitchFamily="66" charset="0"/>
              </a:rPr>
              <a:t>Es un problema grave en pacientes hospitalizados </a:t>
            </a:r>
            <a:r>
              <a:rPr lang="es-VE" sz="1400" dirty="0" smtClean="0">
                <a:latin typeface="Comic Sans MS" pitchFamily="66" charset="0"/>
              </a:rPr>
              <a:t>con </a:t>
            </a:r>
            <a:r>
              <a:rPr lang="es-VE" sz="1400" dirty="0">
                <a:latin typeface="Comic Sans MS" pitchFamily="66" charset="0"/>
              </a:rPr>
              <a:t>gran morbilidad y costos.</a:t>
            </a:r>
          </a:p>
        </p:txBody>
      </p:sp>
    </p:spTree>
    <p:extLst>
      <p:ext uri="{BB962C8B-B14F-4D97-AF65-F5344CB8AC3E}">
        <p14:creationId xmlns:p14="http://schemas.microsoft.com/office/powerpoint/2010/main" val="159749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3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724" t="2566" r="1743" b="6410"/>
          <a:stretch/>
        </p:blipFill>
        <p:spPr>
          <a:xfrm>
            <a:off x="0" y="898072"/>
            <a:ext cx="9098615" cy="5767873"/>
          </a:xfrm>
          <a:prstGeom prst="rect">
            <a:avLst/>
          </a:prstGeom>
        </p:spPr>
      </p:pic>
      <p:sp>
        <p:nvSpPr>
          <p:cNvPr id="5" name="7 CuadroTexto"/>
          <p:cNvSpPr txBox="1"/>
          <p:nvPr/>
        </p:nvSpPr>
        <p:spPr>
          <a:xfrm>
            <a:off x="6715319" y="6592535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prstClr val="white">
                  <a:lumMod val="6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6 CuadroTexto"/>
          <p:cNvSpPr txBox="1"/>
          <p:nvPr/>
        </p:nvSpPr>
        <p:spPr>
          <a:xfrm>
            <a:off x="399888" y="190186"/>
            <a:ext cx="660758" cy="369332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>
            <a:defPPr>
              <a:defRPr lang="es-V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VE" dirty="0" smtClean="0">
                <a:solidFill>
                  <a:prstClr val="white"/>
                </a:solidFill>
                <a:latin typeface="Comic Sans MS" pitchFamily="66" charset="0"/>
              </a:rPr>
              <a:t>II</a:t>
            </a:r>
            <a:r>
              <a:rPr lang="es-VE" sz="1600" dirty="0" smtClean="0">
                <a:solidFill>
                  <a:prstClr val="white"/>
                </a:solidFill>
                <a:latin typeface="Comic Sans MS" pitchFamily="66" charset="0"/>
              </a:rPr>
              <a:t>B1</a:t>
            </a:r>
            <a:endParaRPr lang="es-VE" sz="16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7" name="4 CuadroTexto"/>
          <p:cNvSpPr txBox="1"/>
          <p:nvPr/>
        </p:nvSpPr>
        <p:spPr>
          <a:xfrm>
            <a:off x="1115616" y="220965"/>
            <a:ext cx="957858" cy="67710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VE" sz="1200" dirty="0" smtClean="0">
                <a:latin typeface="Comic Sans MS" pitchFamily="66" charset="0"/>
              </a:rPr>
              <a:t>Microbiota y </a:t>
            </a:r>
            <a:r>
              <a:rPr lang="es-VE" sz="1200" b="1" dirty="0" err="1" smtClean="0">
                <a:latin typeface="Comic Sans MS" pitchFamily="66" charset="0"/>
              </a:rPr>
              <a:t>Enf</a:t>
            </a:r>
            <a:r>
              <a:rPr lang="es-VE" sz="1200" b="1" dirty="0" smtClean="0">
                <a:latin typeface="Comic Sans MS" pitchFamily="66" charset="0"/>
              </a:rPr>
              <a:t>. </a:t>
            </a:r>
            <a:r>
              <a:rPr lang="es-VE" sz="1400" b="1" dirty="0" smtClean="0">
                <a:latin typeface="Comic Sans MS" pitchFamily="66" charset="0"/>
              </a:rPr>
              <a:t>Local GI </a:t>
            </a:r>
          </a:p>
        </p:txBody>
      </p:sp>
      <p:sp>
        <p:nvSpPr>
          <p:cNvPr id="8" name="4 CuadroTexto"/>
          <p:cNvSpPr txBox="1"/>
          <p:nvPr/>
        </p:nvSpPr>
        <p:spPr>
          <a:xfrm>
            <a:off x="2833360" y="444102"/>
            <a:ext cx="3436574" cy="36933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VE" dirty="0">
                <a:latin typeface="Comic Sans MS" pitchFamily="66" charset="0"/>
              </a:rPr>
              <a:t>Infección </a:t>
            </a:r>
            <a:r>
              <a:rPr lang="es-VE" dirty="0" smtClean="0">
                <a:latin typeface="Comic Sans MS" pitchFamily="66" charset="0"/>
              </a:rPr>
              <a:t>por </a:t>
            </a:r>
            <a:r>
              <a:rPr lang="es-VE" i="1" dirty="0" smtClean="0">
                <a:latin typeface="Comic Sans MS" pitchFamily="66" charset="0"/>
              </a:rPr>
              <a:t>C. difficile </a:t>
            </a:r>
            <a:r>
              <a:rPr lang="es-VE" dirty="0" smtClean="0">
                <a:latin typeface="Comic Sans MS" pitchFamily="66" charset="0"/>
              </a:rPr>
              <a:t>CDI</a:t>
            </a:r>
            <a:endParaRPr lang="es-VE" b="1" dirty="0" smtClean="0">
              <a:latin typeface="Comic Sans MS" pitchFamily="66" charset="0"/>
            </a:endParaRPr>
          </a:p>
        </p:txBody>
      </p:sp>
      <p:sp>
        <p:nvSpPr>
          <p:cNvPr id="15" name="6 CuadroTexto"/>
          <p:cNvSpPr txBox="1"/>
          <p:nvPr/>
        </p:nvSpPr>
        <p:spPr>
          <a:xfrm>
            <a:off x="3078987" y="3124905"/>
            <a:ext cx="112562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s-V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VE" sz="1200" dirty="0" smtClean="0">
                <a:latin typeface="Comic Sans MS" pitchFamily="66" charset="0"/>
              </a:rPr>
              <a:t>Recuperación</a:t>
            </a:r>
            <a:endParaRPr lang="es-VE" sz="1200" dirty="0">
              <a:latin typeface="Comic Sans MS" pitchFamily="66" charset="0"/>
            </a:endParaRPr>
          </a:p>
        </p:txBody>
      </p:sp>
      <p:sp>
        <p:nvSpPr>
          <p:cNvPr id="16" name="Rectángulo 15"/>
          <p:cNvSpPr/>
          <p:nvPr/>
        </p:nvSpPr>
        <p:spPr>
          <a:xfrm>
            <a:off x="827584" y="2564904"/>
            <a:ext cx="1836204" cy="36004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9" name="6 CuadroTexto"/>
          <p:cNvSpPr txBox="1"/>
          <p:nvPr/>
        </p:nvSpPr>
        <p:spPr>
          <a:xfrm>
            <a:off x="617610" y="2682907"/>
            <a:ext cx="239520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s-V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VE" sz="1600" b="1" dirty="0" smtClean="0">
                <a:latin typeface="Comic Sans MS" pitchFamily="66" charset="0"/>
              </a:rPr>
              <a:t>Perturbación exógena </a:t>
            </a:r>
          </a:p>
          <a:p>
            <a:r>
              <a:rPr lang="es-VE" sz="1400" dirty="0">
                <a:latin typeface="Comic Sans MS" pitchFamily="66" charset="0"/>
              </a:rPr>
              <a:t>E</a:t>
            </a:r>
            <a:r>
              <a:rPr lang="es-VE" sz="1400" dirty="0" smtClean="0">
                <a:latin typeface="Comic Sans MS" pitchFamily="66" charset="0"/>
              </a:rPr>
              <a:t>j. antibióticos lleva </a:t>
            </a:r>
          </a:p>
          <a:p>
            <a:r>
              <a:rPr lang="es-VE" sz="1400" dirty="0" smtClean="0">
                <a:latin typeface="Comic Sans MS" pitchFamily="66" charset="0"/>
              </a:rPr>
              <a:t>a disbiosis </a:t>
            </a:r>
            <a:endParaRPr lang="es-VE" sz="1400" dirty="0">
              <a:latin typeface="Comic Sans MS" pitchFamily="66" charset="0"/>
            </a:endParaRPr>
          </a:p>
        </p:txBody>
      </p:sp>
      <p:sp>
        <p:nvSpPr>
          <p:cNvPr id="17" name="Rectángulo 16"/>
          <p:cNvSpPr/>
          <p:nvPr/>
        </p:nvSpPr>
        <p:spPr>
          <a:xfrm>
            <a:off x="467544" y="6201396"/>
            <a:ext cx="1751022" cy="31066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3" name="6 CuadroTexto"/>
          <p:cNvSpPr txBox="1"/>
          <p:nvPr/>
        </p:nvSpPr>
        <p:spPr>
          <a:xfrm>
            <a:off x="643377" y="6145144"/>
            <a:ext cx="1747594" cy="584775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>
            <a:defPPr>
              <a:defRPr lang="es-V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VE" sz="1600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Estado estable </a:t>
            </a:r>
          </a:p>
          <a:p>
            <a:r>
              <a:rPr lang="es-VE" sz="1600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de Salud</a:t>
            </a:r>
            <a:endParaRPr lang="es-VE" sz="1600" b="1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18" name="Rectángulo 17"/>
          <p:cNvSpPr/>
          <p:nvPr/>
        </p:nvSpPr>
        <p:spPr>
          <a:xfrm>
            <a:off x="7164288" y="6316176"/>
            <a:ext cx="1224136" cy="20838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4" name="6 CuadroTexto"/>
          <p:cNvSpPr txBox="1"/>
          <p:nvPr/>
        </p:nvSpPr>
        <p:spPr>
          <a:xfrm>
            <a:off x="6753029" y="6064338"/>
            <a:ext cx="1367682" cy="584775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>
            <a:defPPr>
              <a:defRPr lang="es-V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VE" sz="1600" b="1" dirty="0" smtClean="0">
                <a:solidFill>
                  <a:schemeClr val="accent2"/>
                </a:solidFill>
                <a:latin typeface="Comic Sans MS" pitchFamily="66" charset="0"/>
              </a:rPr>
              <a:t>Estado de </a:t>
            </a:r>
          </a:p>
          <a:p>
            <a:r>
              <a:rPr lang="es-VE" sz="1600" b="1" dirty="0" smtClean="0">
                <a:solidFill>
                  <a:schemeClr val="accent2"/>
                </a:solidFill>
                <a:latin typeface="Comic Sans MS" pitchFamily="66" charset="0"/>
              </a:rPr>
              <a:t>Enfermedad</a:t>
            </a:r>
            <a:endParaRPr lang="es-VE" sz="1600" b="1" dirty="0">
              <a:solidFill>
                <a:schemeClr val="accent2"/>
              </a:solidFill>
              <a:latin typeface="Comic Sans MS" pitchFamily="66" charset="0"/>
            </a:endParaRPr>
          </a:p>
        </p:txBody>
      </p:sp>
      <p:sp>
        <p:nvSpPr>
          <p:cNvPr id="19" name="Rectángulo 18"/>
          <p:cNvSpPr/>
          <p:nvPr/>
        </p:nvSpPr>
        <p:spPr>
          <a:xfrm>
            <a:off x="3751414" y="4956009"/>
            <a:ext cx="1591791" cy="70523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1" name="6 CuadroTexto"/>
          <p:cNvSpPr txBox="1"/>
          <p:nvPr/>
        </p:nvSpPr>
        <p:spPr>
          <a:xfrm>
            <a:off x="3561301" y="4783198"/>
            <a:ext cx="197201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s-V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VE" sz="1600" dirty="0" smtClean="0">
                <a:latin typeface="Comic Sans MS" pitchFamily="66" charset="0"/>
              </a:rPr>
              <a:t>Terapéutica como </a:t>
            </a:r>
          </a:p>
          <a:p>
            <a:pPr algn="ctr"/>
            <a:r>
              <a:rPr lang="es-VE" sz="1600" dirty="0" smtClean="0">
                <a:latin typeface="Comic Sans MS" pitchFamily="66" charset="0"/>
              </a:rPr>
              <a:t>transplante </a:t>
            </a:r>
          </a:p>
          <a:p>
            <a:pPr algn="ctr"/>
            <a:r>
              <a:rPr lang="es-VE" sz="1600" dirty="0" smtClean="0">
                <a:latin typeface="Comic Sans MS" pitchFamily="66" charset="0"/>
              </a:rPr>
              <a:t>fecal y prebióticos</a:t>
            </a:r>
            <a:endParaRPr lang="es-VE" sz="1600" dirty="0">
              <a:latin typeface="Comic Sans MS" pitchFamily="66" charset="0"/>
            </a:endParaRPr>
          </a:p>
        </p:txBody>
      </p:sp>
      <p:sp>
        <p:nvSpPr>
          <p:cNvPr id="20" name="Rectángulo 19"/>
          <p:cNvSpPr/>
          <p:nvPr/>
        </p:nvSpPr>
        <p:spPr>
          <a:xfrm>
            <a:off x="3879310" y="3467796"/>
            <a:ext cx="1196745" cy="45290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0" name="6 CuadroTexto"/>
          <p:cNvSpPr txBox="1"/>
          <p:nvPr/>
        </p:nvSpPr>
        <p:spPr>
          <a:xfrm>
            <a:off x="4009114" y="3284654"/>
            <a:ext cx="1116011" cy="707886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>
            <a:defPPr>
              <a:defRPr lang="es-V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VE" sz="1200" dirty="0" smtClean="0">
                <a:solidFill>
                  <a:srgbClr val="A47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Estado </a:t>
            </a:r>
          </a:p>
          <a:p>
            <a:pPr algn="ctr"/>
            <a:r>
              <a:rPr lang="es-VE" sz="1200" dirty="0" smtClean="0">
                <a:solidFill>
                  <a:srgbClr val="A47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intermedio </a:t>
            </a:r>
          </a:p>
          <a:p>
            <a:pPr algn="ctr"/>
            <a:r>
              <a:rPr lang="es-VE" sz="1600" b="1" dirty="0" err="1" smtClean="0">
                <a:solidFill>
                  <a:srgbClr val="A47900"/>
                </a:solidFill>
                <a:latin typeface="Comic Sans MS" pitchFamily="66" charset="0"/>
              </a:rPr>
              <a:t>disbiótico</a:t>
            </a:r>
            <a:endParaRPr lang="es-VE" sz="1600" b="1" dirty="0">
              <a:solidFill>
                <a:srgbClr val="A47900"/>
              </a:solidFill>
              <a:latin typeface="Comic Sans MS" pitchFamily="66" charset="0"/>
            </a:endParaRPr>
          </a:p>
        </p:txBody>
      </p:sp>
      <p:sp>
        <p:nvSpPr>
          <p:cNvPr id="21" name="Rectángulo 20"/>
          <p:cNvSpPr/>
          <p:nvPr/>
        </p:nvSpPr>
        <p:spPr>
          <a:xfrm>
            <a:off x="6588225" y="2564904"/>
            <a:ext cx="1944216" cy="730081"/>
          </a:xfrm>
          <a:prstGeom prst="rect">
            <a:avLst/>
          </a:prstGeom>
          <a:solidFill>
            <a:srgbClr val="F6E7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2" name="6 CuadroTexto"/>
          <p:cNvSpPr txBox="1"/>
          <p:nvPr/>
        </p:nvSpPr>
        <p:spPr>
          <a:xfrm>
            <a:off x="6573095" y="2335304"/>
            <a:ext cx="240652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V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VE" sz="1600" b="1" dirty="0" smtClean="0">
                <a:latin typeface="Comic Sans MS" pitchFamily="66" charset="0"/>
              </a:rPr>
              <a:t>Perturbación inducida por patógenos </a:t>
            </a:r>
            <a:r>
              <a:rPr lang="es-VE" sz="1400" dirty="0" smtClean="0">
                <a:latin typeface="Comic Sans MS" pitchFamily="66" charset="0"/>
              </a:rPr>
              <a:t>(producción de toxina) crea ambiente de soporte</a:t>
            </a:r>
            <a:endParaRPr lang="es-VE" sz="1400" dirty="0">
              <a:latin typeface="Comic Sans MS" pitchFamily="66" charset="0"/>
            </a:endParaRPr>
          </a:p>
        </p:txBody>
      </p:sp>
      <p:sp>
        <p:nvSpPr>
          <p:cNvPr id="22" name="Rectángulo 21"/>
          <p:cNvSpPr/>
          <p:nvPr/>
        </p:nvSpPr>
        <p:spPr>
          <a:xfrm>
            <a:off x="3018947" y="3342705"/>
            <a:ext cx="654565" cy="157733"/>
          </a:xfrm>
          <a:prstGeom prst="rect">
            <a:avLst/>
          </a:prstGeom>
          <a:solidFill>
            <a:srgbClr val="FFFF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4" name="Rectángulo 23"/>
          <p:cNvSpPr/>
          <p:nvPr/>
        </p:nvSpPr>
        <p:spPr>
          <a:xfrm>
            <a:off x="884409" y="1036572"/>
            <a:ext cx="2031407" cy="135552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3" name="6 CuadroTexto"/>
          <p:cNvSpPr txBox="1"/>
          <p:nvPr/>
        </p:nvSpPr>
        <p:spPr>
          <a:xfrm>
            <a:off x="730267" y="1098127"/>
            <a:ext cx="2348720" cy="1338828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>
            <a:defPPr>
              <a:defRPr lang="es-V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VE" sz="1100" i="1" dirty="0" smtClean="0">
                <a:latin typeface="Comic Sans MS" pitchFamily="66" charset="0"/>
              </a:rPr>
              <a:t>Clostridium difficile</a:t>
            </a:r>
          </a:p>
          <a:p>
            <a:endParaRPr lang="es-VE" sz="400" dirty="0" smtClean="0">
              <a:latin typeface="Comic Sans MS" pitchFamily="66" charset="0"/>
            </a:endParaRPr>
          </a:p>
          <a:p>
            <a:r>
              <a:rPr lang="es-VE" sz="1100" dirty="0" smtClean="0">
                <a:latin typeface="Comic Sans MS" pitchFamily="66" charset="0"/>
              </a:rPr>
              <a:t>Comensal sensible a perturbación</a:t>
            </a:r>
          </a:p>
          <a:p>
            <a:r>
              <a:rPr lang="es-VE" sz="1100" dirty="0" smtClean="0">
                <a:latin typeface="Comic Sans MS" pitchFamily="66" charset="0"/>
              </a:rPr>
              <a:t>Comensal tolerante a inflamación</a:t>
            </a:r>
          </a:p>
          <a:p>
            <a:endParaRPr lang="es-VE" sz="800" dirty="0" smtClean="0">
              <a:latin typeface="Comic Sans MS" pitchFamily="66" charset="0"/>
            </a:endParaRPr>
          </a:p>
          <a:p>
            <a:r>
              <a:rPr lang="es-VE" sz="1100" dirty="0" smtClean="0">
                <a:latin typeface="Comic Sans MS" pitchFamily="66" charset="0"/>
              </a:rPr>
              <a:t>Nutrientes disponibles</a:t>
            </a:r>
          </a:p>
          <a:p>
            <a:r>
              <a:rPr lang="es-VE" sz="1100" dirty="0" smtClean="0">
                <a:latin typeface="Comic Sans MS" pitchFamily="66" charset="0"/>
              </a:rPr>
              <a:t>Metabolitos derivados de </a:t>
            </a:r>
          </a:p>
          <a:p>
            <a:r>
              <a:rPr lang="es-VE" sz="1100" dirty="0" smtClean="0">
                <a:latin typeface="Comic Sans MS" pitchFamily="66" charset="0"/>
              </a:rPr>
              <a:t>inflamación</a:t>
            </a:r>
            <a:endParaRPr lang="es-VE" sz="1100" dirty="0">
              <a:latin typeface="Comic Sans MS" pitchFamily="66" charset="0"/>
            </a:endParaRPr>
          </a:p>
        </p:txBody>
      </p:sp>
      <p:pic>
        <p:nvPicPr>
          <p:cNvPr id="26" name="Imagen 2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83177" y="6540026"/>
            <a:ext cx="2377646" cy="2987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37451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9" grpId="0"/>
      <p:bldP spid="13" grpId="0"/>
      <p:bldP spid="14" grpId="0"/>
      <p:bldP spid="11" grpId="0"/>
      <p:bldP spid="10" grpId="0"/>
      <p:bldP spid="12" grpId="0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7 CuadroTexto"/>
          <p:cNvSpPr txBox="1"/>
          <p:nvPr/>
        </p:nvSpPr>
        <p:spPr>
          <a:xfrm>
            <a:off x="6715319" y="6592535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prstClr val="white">
                  <a:lumMod val="6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1467022" y="1134193"/>
            <a:ext cx="6462464" cy="477053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endParaRPr lang="en-US" sz="1600" b="1" dirty="0" smtClean="0">
              <a:solidFill>
                <a:srgbClr val="000000"/>
              </a:solidFill>
              <a:latin typeface="Comic Sans MS" panose="030F0702030302020204" pitchFamily="66" charset="0"/>
            </a:endParaRPr>
          </a:p>
          <a:p>
            <a:r>
              <a:rPr lang="en-US" i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C</a:t>
            </a:r>
            <a:r>
              <a:rPr lang="en-US" i="1" dirty="0">
                <a:solidFill>
                  <a:srgbClr val="000000"/>
                </a:solidFill>
                <a:latin typeface="Comic Sans MS" panose="030F0702030302020204" pitchFamily="66" charset="0"/>
              </a:rPr>
              <a:t>. difficile </a:t>
            </a:r>
            <a:r>
              <a:rPr lang="en-US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toxigénico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puede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persistir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en un </a:t>
            </a:r>
            <a:r>
              <a:rPr lang="en-US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rango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de </a:t>
            </a:r>
            <a:r>
              <a:rPr lang="en-US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ambientes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en </a:t>
            </a:r>
            <a:r>
              <a:rPr lang="en-US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intestino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distal.</a:t>
            </a:r>
          </a:p>
          <a:p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</a:p>
          <a:p>
            <a:pPr marL="342900" indent="-342900">
              <a:buFont typeface="+mj-lt"/>
              <a:buAutoNum type="alphaUcPeriod"/>
            </a:pP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El microbiota de un </a:t>
            </a:r>
            <a:r>
              <a:rPr lang="en-US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humano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sano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puede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o no </a:t>
            </a:r>
            <a:r>
              <a:rPr lang="en-US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contener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i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C. difficile </a:t>
            </a:r>
            <a:r>
              <a:rPr lang="en-US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toxigénico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. En </a:t>
            </a:r>
            <a:r>
              <a:rPr lang="en-US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individuos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colonizados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asintomáticamente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, los roles </a:t>
            </a:r>
            <a:r>
              <a:rPr lang="en-US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jugados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por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C. difficile en el </a:t>
            </a:r>
            <a:r>
              <a:rPr lang="en-US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ecosistema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intestinal </a:t>
            </a:r>
            <a:r>
              <a:rPr lang="en-US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permanecen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no </a:t>
            </a:r>
            <a:r>
              <a:rPr lang="en-US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claros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. </a:t>
            </a:r>
          </a:p>
          <a:p>
            <a:pPr marL="342900" indent="-342900">
              <a:buAutoNum type="alphaUcPeriod"/>
            </a:pPr>
            <a:endParaRPr lang="en-US" dirty="0" smtClean="0">
              <a:solidFill>
                <a:srgbClr val="000000"/>
              </a:solidFill>
              <a:latin typeface="Comic Sans MS" panose="030F0702030302020204" pitchFamily="66" charset="0"/>
            </a:endParaRPr>
          </a:p>
          <a:p>
            <a:pPr marL="361950" indent="-361950">
              <a:buFont typeface="+mj-lt"/>
              <a:buAutoNum type="alphaUcPeriod"/>
            </a:pP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La </a:t>
            </a:r>
            <a:r>
              <a:rPr lang="en-US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disbiosis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resultante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de </a:t>
            </a:r>
            <a:r>
              <a:rPr lang="en-US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una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perturbación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exógena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(</a:t>
            </a:r>
            <a:r>
              <a:rPr lang="en-US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Ej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. </a:t>
            </a:r>
            <a:r>
              <a:rPr lang="en-US" dirty="0" err="1">
                <a:solidFill>
                  <a:srgbClr val="000000"/>
                </a:solidFill>
                <a:latin typeface="Comic Sans MS" panose="030F0702030302020204" pitchFamily="66" charset="0"/>
              </a:rPr>
              <a:t>a</a:t>
            </a:r>
            <a:r>
              <a:rPr lang="en-US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ntibióticos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) </a:t>
            </a:r>
            <a:r>
              <a:rPr lang="en-US" b="1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permite</a:t>
            </a:r>
            <a:r>
              <a:rPr lang="en-US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colonización</a:t>
            </a:r>
            <a:r>
              <a:rPr lang="en-US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de </a:t>
            </a:r>
            <a:r>
              <a:rPr lang="en-US" b="1" i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C. difficile 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y/o sobrecrecimiento en </a:t>
            </a:r>
            <a:r>
              <a:rPr lang="en-US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intestino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distal en </a:t>
            </a:r>
            <a:r>
              <a:rPr lang="en-US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ausencia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de </a:t>
            </a:r>
            <a:r>
              <a:rPr lang="en-US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producción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de </a:t>
            </a:r>
            <a:r>
              <a:rPr lang="en-US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toxinas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. En </a:t>
            </a:r>
            <a:r>
              <a:rPr lang="en-US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este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estado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, el </a:t>
            </a:r>
            <a:r>
              <a:rPr lang="en-US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ecosistema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intestinal </a:t>
            </a:r>
            <a:r>
              <a:rPr lang="en-US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puede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regresar</a:t>
            </a:r>
            <a:r>
              <a:rPr lang="en-US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a </a:t>
            </a:r>
            <a:r>
              <a:rPr lang="en-US" b="1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estado</a:t>
            </a:r>
            <a:r>
              <a:rPr lang="en-US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saludable</a:t>
            </a:r>
            <a:r>
              <a:rPr lang="en-US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estable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o C</a:t>
            </a:r>
            <a:r>
              <a:rPr lang="en-US" b="1" dirty="0">
                <a:solidFill>
                  <a:srgbClr val="000000"/>
                </a:solidFill>
                <a:latin typeface="Comic Sans MS" panose="030F0702030302020204" pitchFamily="66" charset="0"/>
              </a:rPr>
              <a:t>. difficile </a:t>
            </a:r>
            <a:r>
              <a:rPr lang="en-US" b="1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puede</a:t>
            </a:r>
            <a:r>
              <a:rPr lang="en-US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expresar</a:t>
            </a:r>
            <a:r>
              <a:rPr lang="en-US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las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grandes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toxinas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glicosilantes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TcdA</a:t>
            </a:r>
            <a:r>
              <a:rPr lang="en-US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y </a:t>
            </a:r>
            <a:r>
              <a:rPr lang="en-US" b="1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TcdB</a:t>
            </a:r>
            <a:r>
              <a:rPr lang="en-US" b="1" dirty="0">
                <a:solidFill>
                  <a:srgbClr val="000000"/>
                </a:solidFill>
                <a:latin typeface="Comic Sans MS" panose="030F0702030302020204" pitchFamily="66" charset="0"/>
              </a:rPr>
              <a:t>. </a:t>
            </a:r>
            <a:endParaRPr lang="en-US" b="1" dirty="0" smtClean="0">
              <a:solidFill>
                <a:srgbClr val="000000"/>
              </a:solidFill>
              <a:latin typeface="Comic Sans MS" panose="030F0702030302020204" pitchFamily="66" charset="0"/>
            </a:endParaRPr>
          </a:p>
          <a:p>
            <a:endParaRPr lang="en-US" b="1" dirty="0">
              <a:solidFill>
                <a:srgbClr val="00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1186984" y="6033189"/>
            <a:ext cx="6241322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AJ. </a:t>
            </a:r>
            <a:r>
              <a:rPr lang="es-VE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Hryckowian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KM. </a:t>
            </a:r>
            <a:r>
              <a:rPr lang="es-VE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Pruss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JL. </a:t>
            </a:r>
            <a:r>
              <a:rPr lang="es-VE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Sonnenburg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emerging metabolic view of Clostridium difficile </a:t>
            </a:r>
            <a:r>
              <a:rPr lang="en-US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pathogenesis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Curr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Opin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Microbiol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2017; 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35: 42–47.</a:t>
            </a:r>
            <a:endParaRPr lang="es-VE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399888" y="190186"/>
            <a:ext cx="660758" cy="369332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>
            <a:defPPr>
              <a:defRPr lang="es-V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VE" dirty="0" smtClean="0">
                <a:solidFill>
                  <a:prstClr val="white"/>
                </a:solidFill>
                <a:latin typeface="Comic Sans MS" pitchFamily="66" charset="0"/>
              </a:rPr>
              <a:t>II</a:t>
            </a:r>
            <a:r>
              <a:rPr lang="es-VE" sz="1600" dirty="0" smtClean="0">
                <a:solidFill>
                  <a:prstClr val="white"/>
                </a:solidFill>
                <a:latin typeface="Comic Sans MS" pitchFamily="66" charset="0"/>
              </a:rPr>
              <a:t>B1</a:t>
            </a:r>
            <a:endParaRPr lang="es-VE" sz="16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8" name="4 CuadroTexto"/>
          <p:cNvSpPr txBox="1"/>
          <p:nvPr/>
        </p:nvSpPr>
        <p:spPr>
          <a:xfrm>
            <a:off x="1115616" y="220965"/>
            <a:ext cx="957858" cy="67710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VE" sz="1200" dirty="0" smtClean="0">
                <a:latin typeface="Comic Sans MS" pitchFamily="66" charset="0"/>
              </a:rPr>
              <a:t>Microbiota y </a:t>
            </a:r>
            <a:r>
              <a:rPr lang="es-VE" sz="1200" b="1" dirty="0" err="1" smtClean="0">
                <a:latin typeface="Comic Sans MS" pitchFamily="66" charset="0"/>
              </a:rPr>
              <a:t>Enf</a:t>
            </a:r>
            <a:r>
              <a:rPr lang="es-VE" sz="1200" b="1" dirty="0" smtClean="0">
                <a:latin typeface="Comic Sans MS" pitchFamily="66" charset="0"/>
              </a:rPr>
              <a:t>. </a:t>
            </a:r>
            <a:r>
              <a:rPr lang="es-VE" sz="1400" b="1" dirty="0" smtClean="0">
                <a:latin typeface="Comic Sans MS" pitchFamily="66" charset="0"/>
              </a:rPr>
              <a:t>Local GI </a:t>
            </a:r>
          </a:p>
        </p:txBody>
      </p:sp>
      <p:sp>
        <p:nvSpPr>
          <p:cNvPr id="9" name="4 CuadroTexto"/>
          <p:cNvSpPr txBox="1"/>
          <p:nvPr/>
        </p:nvSpPr>
        <p:spPr>
          <a:xfrm>
            <a:off x="2663788" y="328686"/>
            <a:ext cx="3816424" cy="43088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VE" sz="2200" dirty="0">
                <a:latin typeface="Comic Sans MS" pitchFamily="66" charset="0"/>
              </a:rPr>
              <a:t>Infección </a:t>
            </a:r>
            <a:r>
              <a:rPr lang="es-VE" sz="2200" dirty="0" smtClean="0">
                <a:latin typeface="Comic Sans MS" pitchFamily="66" charset="0"/>
              </a:rPr>
              <a:t>por </a:t>
            </a:r>
            <a:r>
              <a:rPr lang="es-VE" sz="2200" i="1" dirty="0" smtClean="0">
                <a:latin typeface="Comic Sans MS" pitchFamily="66" charset="0"/>
              </a:rPr>
              <a:t>C. difficile</a:t>
            </a:r>
            <a:endParaRPr lang="es-VE" sz="2200" b="1" i="1" dirty="0" smtClean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20087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7 CuadroTexto"/>
          <p:cNvSpPr txBox="1"/>
          <p:nvPr/>
        </p:nvSpPr>
        <p:spPr>
          <a:xfrm>
            <a:off x="6715319" y="6592535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prstClr val="white">
                  <a:lumMod val="6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962933" y="778353"/>
            <a:ext cx="7218133" cy="535531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endParaRPr lang="en-US" b="1" dirty="0">
              <a:solidFill>
                <a:srgbClr val="000000"/>
              </a:solidFill>
              <a:latin typeface="Comic Sans MS" panose="030F0702030302020204" pitchFamily="66" charset="0"/>
            </a:endParaRPr>
          </a:p>
          <a:p>
            <a:pPr marL="342900" indent="-342900">
              <a:buFont typeface="+mj-lt"/>
              <a:buAutoNum type="alphaUcPeriod" startAt="2"/>
            </a:pPr>
            <a:r>
              <a:rPr lang="en-US" b="1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Toxinas</a:t>
            </a:r>
            <a:r>
              <a:rPr lang="en-US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de  </a:t>
            </a:r>
            <a:r>
              <a:rPr lang="en-US" b="1" i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C</a:t>
            </a:r>
            <a:r>
              <a:rPr lang="en-US" b="1" i="1" dirty="0">
                <a:solidFill>
                  <a:srgbClr val="000000"/>
                </a:solidFill>
                <a:latin typeface="Comic Sans MS" panose="030F0702030302020204" pitchFamily="66" charset="0"/>
              </a:rPr>
              <a:t>. difficile </a:t>
            </a:r>
            <a:r>
              <a:rPr lang="en-US" b="1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llevan</a:t>
            </a:r>
            <a:r>
              <a:rPr lang="en-US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a </a:t>
            </a:r>
            <a:r>
              <a:rPr lang="en-US" b="1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inflamación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en </a:t>
            </a:r>
            <a:r>
              <a:rPr lang="en-US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ambiente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de colon distal y son </a:t>
            </a:r>
            <a:r>
              <a:rPr lang="en-US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responsables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por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enfermedad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mediada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por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</a:p>
          <a:p>
            <a:r>
              <a:rPr lang="en-US" i="1" dirty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i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   C. difficile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. </a:t>
            </a:r>
          </a:p>
          <a:p>
            <a:endParaRPr lang="en-US" dirty="0" smtClean="0">
              <a:solidFill>
                <a:srgbClr val="000000"/>
              </a:solidFill>
              <a:latin typeface="Comic Sans MS" panose="030F0702030302020204" pitchFamily="66" charset="0"/>
            </a:endParaRPr>
          </a:p>
          <a:p>
            <a:pPr marL="342900" indent="-342900">
              <a:buFont typeface="+mj-lt"/>
              <a:buAutoNum type="alphaUcPeriod" startAt="3"/>
            </a:pPr>
            <a:r>
              <a:rPr lang="en-US" b="1" dirty="0" err="1">
                <a:solidFill>
                  <a:srgbClr val="000000"/>
                </a:solidFill>
                <a:latin typeface="Comic Sans MS" panose="030F0702030302020204" pitchFamily="66" charset="0"/>
              </a:rPr>
              <a:t>M</a:t>
            </a:r>
            <a:r>
              <a:rPr lang="en-US" b="1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ecanismos</a:t>
            </a:r>
            <a:r>
              <a:rPr lang="en-US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por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los </a:t>
            </a:r>
            <a:r>
              <a:rPr lang="en-US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cuales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esta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inflamación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favorece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i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C</a:t>
            </a:r>
            <a:r>
              <a:rPr lang="en-US" i="1" dirty="0">
                <a:solidFill>
                  <a:srgbClr val="000000"/>
                </a:solidFill>
                <a:latin typeface="Comic Sans MS" panose="030F0702030302020204" pitchFamily="66" charset="0"/>
              </a:rPr>
              <a:t>. difficile 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se </a:t>
            </a:r>
            <a:r>
              <a:rPr lang="en-US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desconocen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, </a:t>
            </a:r>
            <a:r>
              <a:rPr lang="en-US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pero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pueden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implicar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efectos</a:t>
            </a:r>
            <a:r>
              <a:rPr lang="en-US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directos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(</a:t>
            </a:r>
            <a:r>
              <a:rPr lang="en-US" dirty="0" err="1">
                <a:solidFill>
                  <a:srgbClr val="000000"/>
                </a:solidFill>
                <a:latin typeface="Comic Sans MS" panose="030F0702030302020204" pitchFamily="66" charset="0"/>
              </a:rPr>
              <a:t>E</a:t>
            </a:r>
            <a:r>
              <a:rPr lang="en-US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j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. </a:t>
            </a:r>
            <a:r>
              <a:rPr lang="en-US" dirty="0" err="1">
                <a:solidFill>
                  <a:srgbClr val="000000"/>
                </a:solidFill>
                <a:latin typeface="Comic Sans MS" panose="030F0702030302020204" pitchFamily="66" charset="0"/>
              </a:rPr>
              <a:t>uso</a:t>
            </a:r>
            <a:r>
              <a:rPr lang="en-US" dirty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omic Sans MS" panose="030F0702030302020204" pitchFamily="66" charset="0"/>
              </a:rPr>
              <a:t>privilegiado</a:t>
            </a:r>
            <a:r>
              <a:rPr lang="en-US" dirty="0">
                <a:solidFill>
                  <a:srgbClr val="000000"/>
                </a:solidFill>
                <a:latin typeface="Comic Sans MS" panose="030F0702030302020204" pitchFamily="66" charset="0"/>
              </a:rPr>
              <a:t> de </a:t>
            </a:r>
            <a:r>
              <a:rPr lang="en-US" b="1" dirty="0" err="1">
                <a:solidFill>
                  <a:srgbClr val="000000"/>
                </a:solidFill>
                <a:latin typeface="Comic Sans MS" panose="030F0702030302020204" pitchFamily="66" charset="0"/>
              </a:rPr>
              <a:t>fuentes</a:t>
            </a:r>
            <a:r>
              <a:rPr lang="en-US" b="1" dirty="0">
                <a:solidFill>
                  <a:srgbClr val="000000"/>
                </a:solidFill>
                <a:latin typeface="Comic Sans MS" panose="030F0702030302020204" pitchFamily="66" charset="0"/>
              </a:rPr>
              <a:t> de carbon </a:t>
            </a:r>
            <a:r>
              <a:rPr lang="en-US" b="1" dirty="0" err="1">
                <a:solidFill>
                  <a:srgbClr val="000000"/>
                </a:solidFill>
                <a:latin typeface="Comic Sans MS" panose="030F0702030302020204" pitchFamily="66" charset="0"/>
              </a:rPr>
              <a:t>oxidado</a:t>
            </a:r>
            <a:r>
              <a:rPr lang="en-US" b="1" dirty="0">
                <a:solidFill>
                  <a:srgbClr val="000000"/>
                </a:solidFill>
                <a:latin typeface="Comic Sans MS" panose="030F0702030302020204" pitchFamily="66" charset="0"/>
              </a:rPr>
              <a:t> o </a:t>
            </a:r>
            <a:r>
              <a:rPr lang="en-US" b="1" dirty="0" err="1">
                <a:solidFill>
                  <a:srgbClr val="000000"/>
                </a:solidFill>
                <a:latin typeface="Comic Sans MS" panose="030F0702030302020204" pitchFamily="66" charset="0"/>
              </a:rPr>
              <a:t>aceptores</a:t>
            </a:r>
            <a:r>
              <a:rPr lang="en-US" b="1" dirty="0">
                <a:solidFill>
                  <a:srgbClr val="000000"/>
                </a:solidFill>
                <a:latin typeface="Comic Sans MS" panose="030F0702030302020204" pitchFamily="66" charset="0"/>
              </a:rPr>
              <a:t> de </a:t>
            </a:r>
            <a:r>
              <a:rPr lang="en-US" b="1" dirty="0" err="1">
                <a:solidFill>
                  <a:srgbClr val="000000"/>
                </a:solidFill>
                <a:latin typeface="Comic Sans MS" panose="030F0702030302020204" pitchFamily="66" charset="0"/>
              </a:rPr>
              <a:t>electrones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) o </a:t>
            </a:r>
            <a:r>
              <a:rPr lang="en-US" b="1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indirectos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(</a:t>
            </a:r>
            <a:r>
              <a:rPr lang="en-US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Ej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. </a:t>
            </a:r>
            <a:r>
              <a:rPr lang="en-US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comunidad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con </a:t>
            </a:r>
            <a:r>
              <a:rPr lang="en-US" b="1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alterada</a:t>
            </a:r>
            <a:r>
              <a:rPr lang="en-US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composición</a:t>
            </a:r>
            <a:r>
              <a:rPr lang="en-US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habilitando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una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ventaja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competitiva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por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nutrientes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existentes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). </a:t>
            </a:r>
          </a:p>
          <a:p>
            <a:endParaRPr lang="en-US" dirty="0" smtClean="0">
              <a:solidFill>
                <a:srgbClr val="000000"/>
              </a:solidFill>
              <a:latin typeface="Comic Sans MS" panose="030F0702030302020204" pitchFamily="66" charset="0"/>
            </a:endParaRPr>
          </a:p>
          <a:p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La meta de </a:t>
            </a:r>
            <a:r>
              <a:rPr lang="en-US" b="1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intervenciones</a:t>
            </a:r>
            <a:r>
              <a:rPr lang="en-US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terapéuticas</a:t>
            </a:r>
            <a:r>
              <a:rPr lang="en-US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en el </a:t>
            </a:r>
            <a:r>
              <a:rPr lang="en-US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contexto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de </a:t>
            </a:r>
            <a:r>
              <a:rPr lang="en-US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infección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C. difficile CDI  </a:t>
            </a:r>
            <a:r>
              <a:rPr lang="en-US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es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facilitar</a:t>
            </a:r>
            <a:r>
              <a:rPr lang="en-US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el </a:t>
            </a:r>
            <a:r>
              <a:rPr lang="en-US" b="1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camino</a:t>
            </a:r>
            <a:r>
              <a:rPr lang="en-US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de </a:t>
            </a:r>
            <a:r>
              <a:rPr lang="en-US" b="1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estado</a:t>
            </a:r>
            <a:r>
              <a:rPr lang="en-US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enfermo</a:t>
            </a:r>
            <a:r>
              <a:rPr lang="en-US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a </a:t>
            </a:r>
            <a:r>
              <a:rPr lang="en-US" b="1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sano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. </a:t>
            </a:r>
            <a:r>
              <a:rPr lang="en-US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Esto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puede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ocurrir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a </a:t>
            </a:r>
            <a:r>
              <a:rPr lang="en-US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través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de un </a:t>
            </a:r>
            <a:r>
              <a:rPr lang="en-US" b="1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estado</a:t>
            </a:r>
            <a:r>
              <a:rPr lang="en-US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disbiótico</a:t>
            </a:r>
            <a:r>
              <a:rPr lang="en-US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intermediario</a:t>
            </a:r>
            <a:r>
              <a:rPr lang="en-US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transitorio</a:t>
            </a:r>
            <a:r>
              <a:rPr lang="en-US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(</a:t>
            </a:r>
            <a:r>
              <a:rPr lang="en-US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Ej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. </a:t>
            </a:r>
            <a:r>
              <a:rPr lang="en-US" dirty="0" err="1">
                <a:solidFill>
                  <a:srgbClr val="000000"/>
                </a:solidFill>
                <a:latin typeface="Comic Sans MS" panose="030F0702030302020204" pitchFamily="66" charset="0"/>
              </a:rPr>
              <a:t>t</a:t>
            </a:r>
            <a:r>
              <a:rPr lang="en-US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ratamiento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antibiótico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) o </a:t>
            </a:r>
            <a:r>
              <a:rPr lang="en-US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por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saltar</a:t>
            </a:r>
            <a:r>
              <a:rPr lang="en-US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disbiosis a </a:t>
            </a:r>
            <a:r>
              <a:rPr lang="en-US" b="1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estabilidad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(</a:t>
            </a:r>
            <a:r>
              <a:rPr lang="en-US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terapéutica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inteligente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que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ataca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patógeno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o </a:t>
            </a:r>
            <a:r>
              <a:rPr lang="en-US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sus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factores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de </a:t>
            </a:r>
            <a:r>
              <a:rPr lang="en-US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virulencia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Ej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. El </a:t>
            </a:r>
            <a:r>
              <a:rPr lang="en-US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compuesto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selenoorgánico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Ebselen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*). </a:t>
            </a:r>
          </a:p>
        </p:txBody>
      </p:sp>
      <p:sp>
        <p:nvSpPr>
          <p:cNvPr id="3" name="Rectángulo 2"/>
          <p:cNvSpPr/>
          <p:nvPr/>
        </p:nvSpPr>
        <p:spPr>
          <a:xfrm>
            <a:off x="1451339" y="6154521"/>
            <a:ext cx="6241322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AJ. </a:t>
            </a:r>
            <a:r>
              <a:rPr lang="es-VE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Hryckowian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KM. </a:t>
            </a:r>
            <a:r>
              <a:rPr lang="es-VE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Pruss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JL. </a:t>
            </a:r>
            <a:r>
              <a:rPr lang="es-VE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Sonnenburg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emerging metabolic view of Clostridium difficile </a:t>
            </a:r>
            <a:r>
              <a:rPr lang="en-US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pathogenesis</a:t>
            </a:r>
            <a:r>
              <a:rPr lang="en-US" sz="1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Curr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Opin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Microbiol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2017; 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35: 42–47.</a:t>
            </a:r>
            <a:endParaRPr lang="es-VE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6 CuadroTexto"/>
          <p:cNvSpPr txBox="1"/>
          <p:nvPr/>
        </p:nvSpPr>
        <p:spPr>
          <a:xfrm>
            <a:off x="399888" y="190186"/>
            <a:ext cx="660758" cy="369332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>
            <a:defPPr>
              <a:defRPr lang="es-V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VE" dirty="0" smtClean="0">
                <a:solidFill>
                  <a:prstClr val="white"/>
                </a:solidFill>
                <a:latin typeface="Comic Sans MS" pitchFamily="66" charset="0"/>
              </a:rPr>
              <a:t>II</a:t>
            </a:r>
            <a:r>
              <a:rPr lang="es-VE" sz="1600" dirty="0" smtClean="0">
                <a:solidFill>
                  <a:prstClr val="white"/>
                </a:solidFill>
                <a:latin typeface="Comic Sans MS" pitchFamily="66" charset="0"/>
              </a:rPr>
              <a:t>B1</a:t>
            </a:r>
            <a:endParaRPr lang="es-VE" sz="16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7" name="4 CuadroTexto"/>
          <p:cNvSpPr txBox="1"/>
          <p:nvPr/>
        </p:nvSpPr>
        <p:spPr>
          <a:xfrm>
            <a:off x="1115616" y="220965"/>
            <a:ext cx="957858" cy="67710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VE" sz="1200" dirty="0" smtClean="0">
                <a:latin typeface="Comic Sans MS" pitchFamily="66" charset="0"/>
              </a:rPr>
              <a:t>Microbiota y </a:t>
            </a:r>
            <a:r>
              <a:rPr lang="es-VE" sz="1200" b="1" dirty="0" err="1" smtClean="0">
                <a:latin typeface="Comic Sans MS" pitchFamily="66" charset="0"/>
              </a:rPr>
              <a:t>Enf</a:t>
            </a:r>
            <a:r>
              <a:rPr lang="es-VE" sz="1200" b="1" dirty="0" smtClean="0">
                <a:latin typeface="Comic Sans MS" pitchFamily="66" charset="0"/>
              </a:rPr>
              <a:t>. </a:t>
            </a:r>
            <a:r>
              <a:rPr lang="es-VE" sz="1400" b="1" dirty="0" smtClean="0">
                <a:latin typeface="Comic Sans MS" pitchFamily="66" charset="0"/>
              </a:rPr>
              <a:t>Local GI </a:t>
            </a:r>
          </a:p>
        </p:txBody>
      </p:sp>
    </p:spTree>
    <p:extLst>
      <p:ext uri="{BB962C8B-B14F-4D97-AF65-F5344CB8AC3E}">
        <p14:creationId xmlns:p14="http://schemas.microsoft.com/office/powerpoint/2010/main" val="4273434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7 CuadroTexto"/>
          <p:cNvSpPr txBox="1"/>
          <p:nvPr/>
        </p:nvSpPr>
        <p:spPr>
          <a:xfrm>
            <a:off x="6715319" y="6592535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prstClr val="white">
                  <a:lumMod val="6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1619672" y="5282044"/>
            <a:ext cx="574238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KO Bender et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al. </a:t>
            </a:r>
            <a:r>
              <a:rPr lang="en-US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small-molecule </a:t>
            </a:r>
            <a:r>
              <a:rPr lang="en-US" sz="1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antivirulence</a:t>
            </a:r>
            <a:r>
              <a:rPr lang="en-US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agent for treating Clostridium difficile infection.  </a:t>
            </a:r>
            <a:r>
              <a:rPr lang="en-US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Sci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Transl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Med. </a:t>
            </a:r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2015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7:306ra148.</a:t>
            </a:r>
            <a:endParaRPr lang="es-VE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1754110" y="4066734"/>
            <a:ext cx="5630435" cy="120032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r>
              <a:rPr lang="es-VE" b="1" dirty="0" smtClean="0">
                <a:latin typeface="Comic Sans MS" panose="030F0702030302020204" pitchFamily="66" charset="0"/>
              </a:rPr>
              <a:t>* </a:t>
            </a:r>
            <a:r>
              <a:rPr lang="es-VE" b="1" dirty="0" err="1" smtClean="0">
                <a:latin typeface="Comic Sans MS" panose="030F0702030302020204" pitchFamily="66" charset="0"/>
              </a:rPr>
              <a:t>Ebselen</a:t>
            </a:r>
            <a:r>
              <a:rPr lang="es-VE" b="1" dirty="0" smtClean="0">
                <a:latin typeface="Comic Sans MS" panose="030F0702030302020204" pitchFamily="66" charset="0"/>
              </a:rPr>
              <a:t>: </a:t>
            </a:r>
            <a:r>
              <a:rPr lang="es-VE" dirty="0" smtClean="0">
                <a:latin typeface="Comic Sans MS" panose="030F0702030302020204" pitchFamily="66" charset="0"/>
              </a:rPr>
              <a:t>molécula  que contiene selenio con acción como </a:t>
            </a:r>
            <a:r>
              <a:rPr lang="es-VE" dirty="0" err="1" smtClean="0">
                <a:latin typeface="Comic Sans MS" panose="030F0702030302020204" pitchFamily="66" charset="0"/>
              </a:rPr>
              <a:t>glutation</a:t>
            </a:r>
            <a:r>
              <a:rPr lang="es-VE" dirty="0" smtClean="0">
                <a:latin typeface="Comic Sans MS" panose="030F0702030302020204" pitchFamily="66" charset="0"/>
              </a:rPr>
              <a:t> </a:t>
            </a:r>
            <a:r>
              <a:rPr lang="es-VE" dirty="0" err="1" smtClean="0">
                <a:latin typeface="Comic Sans MS" panose="030F0702030302020204" pitchFamily="66" charset="0"/>
              </a:rPr>
              <a:t>peroxidasa</a:t>
            </a:r>
            <a:r>
              <a:rPr lang="es-VE" dirty="0" smtClean="0">
                <a:latin typeface="Comic Sans MS" panose="030F0702030302020204" pitchFamily="66" charset="0"/>
              </a:rPr>
              <a:t>, es antioxidante y antiinflamatoria, que se está probando en infección</a:t>
            </a:r>
            <a:r>
              <a:rPr lang="es-VE" i="1" dirty="0" smtClean="0">
                <a:latin typeface="Comic Sans MS" panose="030F0702030302020204" pitchFamily="66" charset="0"/>
              </a:rPr>
              <a:t> C. difficile  </a:t>
            </a:r>
            <a:r>
              <a:rPr lang="es-VE" dirty="0" smtClean="0">
                <a:latin typeface="Comic Sans MS" panose="030F0702030302020204" pitchFamily="66" charset="0"/>
              </a:rPr>
              <a:t>y que no destruye la bacteria.</a:t>
            </a:r>
            <a:endParaRPr lang="es-VE" dirty="0">
              <a:latin typeface="Comic Sans MS" panose="030F0702030302020204" pitchFamily="66" charset="0"/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1760222" y="1190801"/>
            <a:ext cx="5664853" cy="147732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US" b="1" dirty="0" err="1">
                <a:solidFill>
                  <a:srgbClr val="000000"/>
                </a:solidFill>
                <a:latin typeface="Comic Sans MS" panose="030F0702030302020204" pitchFamily="66" charset="0"/>
              </a:rPr>
              <a:t>Medidas</a:t>
            </a:r>
            <a:r>
              <a:rPr lang="en-US" b="1" dirty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b="1" dirty="0" err="1">
                <a:solidFill>
                  <a:srgbClr val="000000"/>
                </a:solidFill>
                <a:latin typeface="Comic Sans MS" panose="030F0702030302020204" pitchFamily="66" charset="0"/>
              </a:rPr>
              <a:t>profilácticas</a:t>
            </a:r>
            <a:r>
              <a:rPr lang="en-US" b="1" dirty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dirty="0">
                <a:solidFill>
                  <a:srgbClr val="000000"/>
                </a:solidFill>
                <a:latin typeface="Comic Sans MS" panose="030F0702030302020204" pitchFamily="66" charset="0"/>
              </a:rPr>
              <a:t>(</a:t>
            </a:r>
            <a:r>
              <a:rPr lang="en-US" dirty="0" err="1">
                <a:solidFill>
                  <a:srgbClr val="000000"/>
                </a:solidFill>
                <a:latin typeface="Comic Sans MS" panose="030F0702030302020204" pitchFamily="66" charset="0"/>
              </a:rPr>
              <a:t>Ej</a:t>
            </a:r>
            <a:r>
              <a:rPr lang="en-US" dirty="0">
                <a:solidFill>
                  <a:srgbClr val="000000"/>
                </a:solidFill>
                <a:latin typeface="Comic Sans MS" panose="030F0702030302020204" pitchFamily="66" charset="0"/>
              </a:rPr>
              <a:t>. </a:t>
            </a:r>
            <a:r>
              <a:rPr lang="en-US" dirty="0" err="1">
                <a:solidFill>
                  <a:srgbClr val="000000"/>
                </a:solidFill>
                <a:latin typeface="Comic Sans MS" panose="030F0702030302020204" pitchFamily="66" charset="0"/>
              </a:rPr>
              <a:t>consumo</a:t>
            </a:r>
            <a:r>
              <a:rPr lang="en-US" dirty="0">
                <a:solidFill>
                  <a:srgbClr val="000000"/>
                </a:solidFill>
                <a:latin typeface="Comic Sans MS" panose="030F0702030302020204" pitchFamily="66" charset="0"/>
              </a:rPr>
              <a:t> MAC de </a:t>
            </a:r>
            <a:r>
              <a:rPr lang="en-US" dirty="0" err="1">
                <a:solidFill>
                  <a:srgbClr val="000000"/>
                </a:solidFill>
                <a:latin typeface="Comic Sans MS" panose="030F0702030302020204" pitchFamily="66" charset="0"/>
              </a:rPr>
              <a:t>dieta</a:t>
            </a:r>
            <a:r>
              <a:rPr lang="en-US" dirty="0">
                <a:solidFill>
                  <a:srgbClr val="000000"/>
                </a:solidFill>
                <a:latin typeface="Comic Sans MS" panose="030F0702030302020204" pitchFamily="66" charset="0"/>
              </a:rPr>
              <a:t> o </a:t>
            </a:r>
            <a:r>
              <a:rPr lang="en-US" dirty="0" err="1">
                <a:solidFill>
                  <a:srgbClr val="000000"/>
                </a:solidFill>
                <a:latin typeface="Comic Sans MS" panose="030F0702030302020204" pitchFamily="66" charset="0"/>
              </a:rPr>
              <a:t>agentes</a:t>
            </a:r>
            <a:r>
              <a:rPr lang="en-US" dirty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omic Sans MS" panose="030F0702030302020204" pitchFamily="66" charset="0"/>
              </a:rPr>
              <a:t>antivirulentos</a:t>
            </a:r>
            <a:r>
              <a:rPr lang="en-US" dirty="0">
                <a:solidFill>
                  <a:srgbClr val="000000"/>
                </a:solidFill>
                <a:latin typeface="Comic Sans MS" panose="030F0702030302020204" pitchFamily="66" charset="0"/>
              </a:rPr>
              <a:t>) </a:t>
            </a:r>
            <a:r>
              <a:rPr lang="en-US" dirty="0" err="1">
                <a:solidFill>
                  <a:srgbClr val="000000"/>
                </a:solidFill>
                <a:latin typeface="Comic Sans MS" panose="030F0702030302020204" pitchFamily="66" charset="0"/>
              </a:rPr>
              <a:t>pueden</a:t>
            </a:r>
            <a:r>
              <a:rPr lang="en-US" dirty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omic Sans MS" panose="030F0702030302020204" pitchFamily="66" charset="0"/>
              </a:rPr>
              <a:t>ser</a:t>
            </a:r>
            <a:r>
              <a:rPr lang="en-US" dirty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omic Sans MS" panose="030F0702030302020204" pitchFamily="66" charset="0"/>
              </a:rPr>
              <a:t>tomadas</a:t>
            </a:r>
            <a:r>
              <a:rPr lang="en-US" dirty="0">
                <a:solidFill>
                  <a:srgbClr val="000000"/>
                </a:solidFill>
                <a:latin typeface="Comic Sans MS" panose="030F0702030302020204" pitchFamily="66" charset="0"/>
              </a:rPr>
              <a:t> a favor de </a:t>
            </a:r>
            <a:r>
              <a:rPr lang="en-US" dirty="0" err="1">
                <a:solidFill>
                  <a:srgbClr val="000000"/>
                </a:solidFill>
                <a:latin typeface="Comic Sans MS" panose="030F0702030302020204" pitchFamily="66" charset="0"/>
              </a:rPr>
              <a:t>estado</a:t>
            </a:r>
            <a:r>
              <a:rPr lang="en-US" dirty="0">
                <a:solidFill>
                  <a:srgbClr val="000000"/>
                </a:solidFill>
                <a:latin typeface="Comic Sans MS" panose="030F0702030302020204" pitchFamily="66" charset="0"/>
              </a:rPr>
              <a:t> de  microbiota en </a:t>
            </a:r>
            <a:r>
              <a:rPr lang="en-US" dirty="0" err="1">
                <a:solidFill>
                  <a:srgbClr val="000000"/>
                </a:solidFill>
                <a:latin typeface="Comic Sans MS" panose="030F0702030302020204" pitchFamily="66" charset="0"/>
              </a:rPr>
              <a:t>todos</a:t>
            </a:r>
            <a:r>
              <a:rPr lang="en-US" dirty="0">
                <a:solidFill>
                  <a:srgbClr val="000000"/>
                </a:solidFill>
                <a:latin typeface="Comic Sans MS" panose="030F0702030302020204" pitchFamily="66" charset="0"/>
              </a:rPr>
              <a:t> los </a:t>
            </a:r>
            <a:r>
              <a:rPr lang="en-US" dirty="0" err="1">
                <a:solidFill>
                  <a:srgbClr val="000000"/>
                </a:solidFill>
                <a:latin typeface="Comic Sans MS" panose="030F0702030302020204" pitchFamily="66" charset="0"/>
              </a:rPr>
              <a:t>individuos</a:t>
            </a:r>
            <a:r>
              <a:rPr lang="en-US" dirty="0">
                <a:solidFill>
                  <a:srgbClr val="000000"/>
                </a:solidFill>
                <a:latin typeface="Comic Sans MS" panose="030F0702030302020204" pitchFamily="66" charset="0"/>
              </a:rPr>
              <a:t>, </a:t>
            </a:r>
            <a:r>
              <a:rPr lang="en-US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especialmente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dirty="0">
                <a:solidFill>
                  <a:srgbClr val="000000"/>
                </a:solidFill>
                <a:latin typeface="Comic Sans MS" panose="030F0702030302020204" pitchFamily="66" charset="0"/>
              </a:rPr>
              <a:t>los a </a:t>
            </a:r>
            <a:r>
              <a:rPr lang="en-US" dirty="0" err="1">
                <a:solidFill>
                  <a:srgbClr val="000000"/>
                </a:solidFill>
                <a:latin typeface="Comic Sans MS" panose="030F0702030302020204" pitchFamily="66" charset="0"/>
              </a:rPr>
              <a:t>riesgo</a:t>
            </a:r>
            <a:r>
              <a:rPr lang="en-US" dirty="0">
                <a:solidFill>
                  <a:srgbClr val="000000"/>
                </a:solidFill>
                <a:latin typeface="Comic Sans MS" panose="030F0702030302020204" pitchFamily="66" charset="0"/>
              </a:rPr>
              <a:t> de </a:t>
            </a:r>
            <a:r>
              <a:rPr lang="en-US" dirty="0" err="1">
                <a:solidFill>
                  <a:srgbClr val="000000"/>
                </a:solidFill>
                <a:latin typeface="Comic Sans MS" panose="030F0702030302020204" pitchFamily="66" charset="0"/>
              </a:rPr>
              <a:t>desarrollar</a:t>
            </a:r>
            <a:r>
              <a:rPr lang="en-US" dirty="0">
                <a:solidFill>
                  <a:srgbClr val="000000"/>
                </a:solidFill>
                <a:latin typeface="Comic Sans MS" panose="030F0702030302020204" pitchFamily="66" charset="0"/>
              </a:rPr>
              <a:t> CDI. </a:t>
            </a:r>
          </a:p>
        </p:txBody>
      </p:sp>
      <p:sp>
        <p:nvSpPr>
          <p:cNvPr id="9" name="Rectángulo 8"/>
          <p:cNvSpPr/>
          <p:nvPr/>
        </p:nvSpPr>
        <p:spPr>
          <a:xfrm>
            <a:off x="1370202" y="3334545"/>
            <a:ext cx="6241322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AJ. </a:t>
            </a:r>
            <a:r>
              <a:rPr lang="es-VE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Hryckowian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KM. </a:t>
            </a:r>
            <a:r>
              <a:rPr lang="es-VE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Pruss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JL. </a:t>
            </a:r>
            <a:r>
              <a:rPr lang="es-VE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Sonnenburg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emerging metabolic view of Clostridium difficile </a:t>
            </a:r>
            <a:r>
              <a:rPr lang="en-US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pathogenesis</a:t>
            </a:r>
            <a:r>
              <a:rPr lang="en-US" sz="1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Curr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Opin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Microbiol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2017</a:t>
            </a:r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35: 42–47.</a:t>
            </a:r>
            <a:endParaRPr lang="es-VE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6 CuadroTexto"/>
          <p:cNvSpPr txBox="1"/>
          <p:nvPr/>
        </p:nvSpPr>
        <p:spPr>
          <a:xfrm>
            <a:off x="369059" y="299443"/>
            <a:ext cx="660758" cy="369332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>
            <a:defPPr>
              <a:defRPr lang="es-V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VE" dirty="0" smtClean="0">
                <a:solidFill>
                  <a:prstClr val="white"/>
                </a:solidFill>
                <a:latin typeface="Comic Sans MS" pitchFamily="66" charset="0"/>
              </a:rPr>
              <a:t>II</a:t>
            </a:r>
            <a:r>
              <a:rPr lang="es-VE" sz="1600" dirty="0" smtClean="0">
                <a:solidFill>
                  <a:prstClr val="white"/>
                </a:solidFill>
                <a:latin typeface="Comic Sans MS" pitchFamily="66" charset="0"/>
              </a:rPr>
              <a:t>B1</a:t>
            </a:r>
            <a:endParaRPr lang="es-VE" sz="16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11" name="4 CuadroTexto"/>
          <p:cNvSpPr txBox="1"/>
          <p:nvPr/>
        </p:nvSpPr>
        <p:spPr>
          <a:xfrm>
            <a:off x="369059" y="709121"/>
            <a:ext cx="957858" cy="89255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VE" sz="1200" dirty="0" smtClean="0">
                <a:latin typeface="Comic Sans MS" pitchFamily="66" charset="0"/>
              </a:rPr>
              <a:t>Microbiota y </a:t>
            </a:r>
            <a:r>
              <a:rPr lang="es-VE" sz="1200" b="1" dirty="0" err="1" smtClean="0">
                <a:latin typeface="Comic Sans MS" pitchFamily="66" charset="0"/>
              </a:rPr>
              <a:t>Enf</a:t>
            </a:r>
            <a:r>
              <a:rPr lang="es-VE" sz="1200" b="1" dirty="0" smtClean="0">
                <a:latin typeface="Comic Sans MS" pitchFamily="66" charset="0"/>
              </a:rPr>
              <a:t>. </a:t>
            </a:r>
            <a:r>
              <a:rPr lang="es-VE" sz="1400" b="1" dirty="0" smtClean="0">
                <a:latin typeface="Comic Sans MS" pitchFamily="66" charset="0"/>
              </a:rPr>
              <a:t>Local GI</a:t>
            </a:r>
          </a:p>
          <a:p>
            <a:pPr algn="ctr"/>
            <a:r>
              <a:rPr lang="es-VE" sz="1400" b="1" dirty="0">
                <a:latin typeface="Comic Sans MS" pitchFamily="66" charset="0"/>
              </a:rPr>
              <a:t>C</a:t>
            </a:r>
            <a:r>
              <a:rPr lang="es-VE" sz="1400" b="1" dirty="0" smtClean="0">
                <a:latin typeface="Comic Sans MS" pitchFamily="66" charset="0"/>
              </a:rPr>
              <a:t>DI </a:t>
            </a:r>
          </a:p>
        </p:txBody>
      </p:sp>
      <p:sp>
        <p:nvSpPr>
          <p:cNvPr id="2" name="CuadroTexto 1"/>
          <p:cNvSpPr txBox="1"/>
          <p:nvPr/>
        </p:nvSpPr>
        <p:spPr>
          <a:xfrm>
            <a:off x="1538703" y="2756244"/>
            <a:ext cx="60244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b="1" dirty="0" smtClean="0">
                <a:latin typeface="Comic Sans MS" panose="030F0702030302020204" pitchFamily="66" charset="0"/>
              </a:rPr>
              <a:t>MAC </a:t>
            </a:r>
            <a:r>
              <a:rPr lang="es-VE" sz="1200" b="1" dirty="0" err="1" smtClean="0">
                <a:latin typeface="Comic Sans MS" panose="030F0702030302020204" pitchFamily="66" charset="0"/>
              </a:rPr>
              <a:t>diet</a:t>
            </a:r>
            <a:r>
              <a:rPr lang="es-VE" sz="1200" b="1" dirty="0" smtClean="0">
                <a:latin typeface="Comic Sans MS" panose="030F0702030302020204" pitchFamily="66" charset="0"/>
              </a:rPr>
              <a:t>: </a:t>
            </a:r>
            <a:r>
              <a:rPr lang="es-VE" sz="1200" dirty="0" smtClean="0">
                <a:latin typeface="Comic Sans MS" panose="030F0702030302020204" pitchFamily="66" charset="0"/>
              </a:rPr>
              <a:t>fibra, polisacáridos no digeribles, microbiota-accesible </a:t>
            </a:r>
            <a:r>
              <a:rPr lang="es-VE" sz="1200" dirty="0" err="1" smtClean="0">
                <a:latin typeface="Comic Sans MS" panose="030F0702030302020204" pitchFamily="66" charset="0"/>
              </a:rPr>
              <a:t>carbohydrates</a:t>
            </a:r>
            <a:endParaRPr lang="es-VE" sz="12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4689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989602" y="1106909"/>
            <a:ext cx="7164796" cy="501675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dirty="0" smtClean="0">
                <a:latin typeface="Comic Sans MS" panose="030F0702030302020204" pitchFamily="66" charset="0"/>
              </a:rPr>
              <a:t>En los últimos 5 años ha surgido una terapia muy exitosa , </a:t>
            </a:r>
          </a:p>
          <a:p>
            <a:r>
              <a:rPr lang="es-VE" dirty="0" smtClean="0">
                <a:latin typeface="Comic Sans MS" panose="030F0702030302020204" pitchFamily="66" charset="0"/>
              </a:rPr>
              <a:t>especialmente en casos de recurrencia de CDI: </a:t>
            </a:r>
          </a:p>
          <a:p>
            <a:r>
              <a:rPr lang="es-VE" sz="800" dirty="0" smtClean="0">
                <a:latin typeface="Comic Sans MS" panose="030F0702030302020204" pitchFamily="66" charset="0"/>
              </a:rPr>
              <a:t> </a:t>
            </a:r>
          </a:p>
          <a:p>
            <a:r>
              <a:rPr lang="es-VE" b="1" dirty="0">
                <a:latin typeface="Comic Sans MS" panose="030F0702030302020204" pitchFamily="66" charset="0"/>
              </a:rPr>
              <a:t>T</a:t>
            </a:r>
            <a:r>
              <a:rPr lang="es-VE" b="1" dirty="0" smtClean="0">
                <a:latin typeface="Comic Sans MS" panose="030F0702030302020204" pitchFamily="66" charset="0"/>
              </a:rPr>
              <a:t>ransplante </a:t>
            </a:r>
            <a:r>
              <a:rPr lang="es-VE" b="1" dirty="0">
                <a:latin typeface="Comic Sans MS" panose="030F0702030302020204" pitchFamily="66" charset="0"/>
              </a:rPr>
              <a:t>F</a:t>
            </a:r>
            <a:r>
              <a:rPr lang="es-VE" b="1" dirty="0" smtClean="0">
                <a:latin typeface="Comic Sans MS" panose="030F0702030302020204" pitchFamily="66" charset="0"/>
              </a:rPr>
              <a:t>ecal o bacterioterapia o transplante fecal  de microbiota </a:t>
            </a:r>
            <a:r>
              <a:rPr lang="es-VE" dirty="0" smtClean="0">
                <a:latin typeface="Comic Sans MS" panose="030F0702030302020204" pitchFamily="66" charset="0"/>
              </a:rPr>
              <a:t>de donante sano a fin de restablecer el equilibrio de la comunidad microbiana al introducir bacterias beneficiosas.</a:t>
            </a:r>
          </a:p>
          <a:p>
            <a:r>
              <a:rPr lang="es-VE" dirty="0" smtClean="0">
                <a:latin typeface="Comic Sans MS" panose="030F0702030302020204" pitchFamily="66" charset="0"/>
              </a:rPr>
              <a:t>En 2013 se demostró que es terapia más exitosa que el tratamiento solo con </a:t>
            </a:r>
            <a:r>
              <a:rPr lang="es-VE" dirty="0" err="1" smtClean="0">
                <a:latin typeface="Comic Sans MS" panose="030F0702030302020204" pitchFamily="66" charset="0"/>
              </a:rPr>
              <a:t>Vancomicina</a:t>
            </a:r>
            <a:r>
              <a:rPr lang="es-VE" dirty="0" smtClean="0">
                <a:latin typeface="Comic Sans MS" panose="030F0702030302020204" pitchFamily="66" charset="0"/>
              </a:rPr>
              <a:t> en pacientes con infección recurrente por C. difficile.</a:t>
            </a:r>
          </a:p>
          <a:p>
            <a:endParaRPr lang="es-VE" sz="800" dirty="0">
              <a:latin typeface="Comic Sans MS" panose="030F0702030302020204" pitchFamily="66" charset="0"/>
            </a:endParaRPr>
          </a:p>
          <a:p>
            <a:r>
              <a:rPr lang="es-VE" dirty="0" smtClean="0">
                <a:latin typeface="Comic Sans MS" panose="030F0702030302020204" pitchFamily="66" charset="0"/>
              </a:rPr>
              <a:t>Se utiliza por colonoscopia, enema  o por vía oral en cápsulas.</a:t>
            </a:r>
          </a:p>
          <a:p>
            <a:endParaRPr lang="es-VE" sz="800" dirty="0">
              <a:latin typeface="Comic Sans MS" panose="030F0702030302020204" pitchFamily="66" charset="0"/>
            </a:endParaRPr>
          </a:p>
          <a:p>
            <a:r>
              <a:rPr lang="es-VE" dirty="0" smtClean="0">
                <a:latin typeface="Comic Sans MS" panose="030F0702030302020204" pitchFamily="66" charset="0"/>
              </a:rPr>
              <a:t>El transplante no  solo es de  bacterias sino también metabolitos, enzimas, bacteriófagos, componentes bacterianos etc. Puede que estos sean los responsables de la acción más que las mismas bacterias.</a:t>
            </a:r>
            <a:endParaRPr lang="es-VE" dirty="0">
              <a:latin typeface="Comic Sans MS" panose="030F0702030302020204" pitchFamily="66" charset="0"/>
            </a:endParaRPr>
          </a:p>
          <a:p>
            <a:endParaRPr lang="es-VE" sz="800" dirty="0" smtClean="0">
              <a:latin typeface="Comic Sans MS" panose="030F0702030302020204" pitchFamily="66" charset="0"/>
            </a:endParaRPr>
          </a:p>
          <a:p>
            <a:r>
              <a:rPr lang="es-VE" dirty="0">
                <a:latin typeface="Comic Sans MS" panose="030F0702030302020204" pitchFamily="66" charset="0"/>
              </a:rPr>
              <a:t>Se está ensayando en otras enfermedades gastrointestinales como IBD e incluso enfermedades de órganos remotos como Parkinson</a:t>
            </a:r>
            <a:r>
              <a:rPr lang="es-VE" dirty="0" smtClean="0">
                <a:latin typeface="Comic Sans MS" panose="030F0702030302020204" pitchFamily="66" charset="0"/>
              </a:rPr>
              <a:t>.</a:t>
            </a:r>
            <a:endParaRPr lang="es-VE" dirty="0">
              <a:latin typeface="Comic Sans MS" panose="030F0702030302020204" pitchFamily="66" charset="0"/>
            </a:endParaRPr>
          </a:p>
        </p:txBody>
      </p:sp>
      <p:sp>
        <p:nvSpPr>
          <p:cNvPr id="3" name="4 CuadroTexto"/>
          <p:cNvSpPr txBox="1"/>
          <p:nvPr/>
        </p:nvSpPr>
        <p:spPr>
          <a:xfrm>
            <a:off x="2663788" y="370111"/>
            <a:ext cx="3816424" cy="70788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VE" sz="2000" dirty="0">
                <a:latin typeface="Comic Sans MS" pitchFamily="66" charset="0"/>
              </a:rPr>
              <a:t>Infección </a:t>
            </a:r>
            <a:r>
              <a:rPr lang="es-VE" sz="2000" dirty="0" smtClean="0">
                <a:latin typeface="Comic Sans MS" pitchFamily="66" charset="0"/>
              </a:rPr>
              <a:t>por </a:t>
            </a:r>
            <a:r>
              <a:rPr lang="es-VE" sz="2000" i="1" dirty="0" smtClean="0">
                <a:latin typeface="Comic Sans MS" pitchFamily="66" charset="0"/>
              </a:rPr>
              <a:t>C. difficile</a:t>
            </a:r>
          </a:p>
          <a:p>
            <a:pPr algn="ctr"/>
            <a:r>
              <a:rPr lang="es-VE" sz="2000" dirty="0" smtClean="0">
                <a:latin typeface="Comic Sans MS" pitchFamily="66" charset="0"/>
              </a:rPr>
              <a:t>Transplante fecal</a:t>
            </a:r>
          </a:p>
        </p:txBody>
      </p:sp>
      <p:sp>
        <p:nvSpPr>
          <p:cNvPr id="4" name="7 CuadroTexto"/>
          <p:cNvSpPr txBox="1"/>
          <p:nvPr/>
        </p:nvSpPr>
        <p:spPr>
          <a:xfrm>
            <a:off x="6715319" y="6592535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prstClr val="white">
                  <a:lumMod val="6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9363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7 CuadroTexto"/>
          <p:cNvSpPr txBox="1"/>
          <p:nvPr/>
        </p:nvSpPr>
        <p:spPr>
          <a:xfrm>
            <a:off x="6715319" y="6592535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prstClr val="white">
                  <a:lumMod val="6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0" name="Imagen 29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1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6401"/>
          <a:stretch/>
        </p:blipFill>
        <p:spPr>
          <a:xfrm>
            <a:off x="1835696" y="526481"/>
            <a:ext cx="5349240" cy="5733256"/>
          </a:xfrm>
          <a:prstGeom prst="rect">
            <a:avLst/>
          </a:prstGeom>
        </p:spPr>
      </p:pic>
      <p:sp>
        <p:nvSpPr>
          <p:cNvPr id="39" name="Rectángulo 38"/>
          <p:cNvSpPr/>
          <p:nvPr/>
        </p:nvSpPr>
        <p:spPr>
          <a:xfrm>
            <a:off x="777307" y="6283466"/>
            <a:ext cx="7740031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VE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https://www.123rf.com/photo_101078910_stock-vector-fecal-transplant-therapy-procedure-steps-diagram-vector-illustration-.html</a:t>
            </a:r>
          </a:p>
        </p:txBody>
      </p:sp>
      <p:sp>
        <p:nvSpPr>
          <p:cNvPr id="9" name="Rectángulo 8"/>
          <p:cNvSpPr/>
          <p:nvPr/>
        </p:nvSpPr>
        <p:spPr>
          <a:xfrm>
            <a:off x="6666810" y="300414"/>
            <a:ext cx="2145138" cy="64633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es-VE" dirty="0">
                <a:latin typeface="Comic Sans MS" pitchFamily="66" charset="0"/>
              </a:rPr>
              <a:t>Transplante </a:t>
            </a:r>
            <a:r>
              <a:rPr lang="es-VE" dirty="0" smtClean="0">
                <a:latin typeface="Comic Sans MS" pitchFamily="66" charset="0"/>
              </a:rPr>
              <a:t>fecal </a:t>
            </a:r>
          </a:p>
          <a:p>
            <a:pPr algn="ctr"/>
            <a:r>
              <a:rPr lang="es-VE" dirty="0" smtClean="0">
                <a:latin typeface="Comic Sans MS" pitchFamily="66" charset="0"/>
              </a:rPr>
              <a:t>de Microbiota</a:t>
            </a:r>
            <a:endParaRPr lang="es-VE" dirty="0">
              <a:latin typeface="Comic Sans MS" pitchFamily="66" charset="0"/>
            </a:endParaRPr>
          </a:p>
        </p:txBody>
      </p:sp>
      <p:sp>
        <p:nvSpPr>
          <p:cNvPr id="46" name="Rectángulo 45"/>
          <p:cNvSpPr/>
          <p:nvPr/>
        </p:nvSpPr>
        <p:spPr>
          <a:xfrm>
            <a:off x="5727443" y="1582079"/>
            <a:ext cx="1152128" cy="5507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51" name="Rectángulo 50"/>
          <p:cNvSpPr/>
          <p:nvPr/>
        </p:nvSpPr>
        <p:spPr>
          <a:xfrm>
            <a:off x="5295395" y="1705625"/>
            <a:ext cx="504056" cy="42723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40" name="Rectángulo redondeado 39"/>
          <p:cNvSpPr/>
          <p:nvPr/>
        </p:nvSpPr>
        <p:spPr>
          <a:xfrm>
            <a:off x="5295396" y="1660742"/>
            <a:ext cx="1831508" cy="494672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49" name="Rectángulo 48"/>
          <p:cNvSpPr/>
          <p:nvPr/>
        </p:nvSpPr>
        <p:spPr>
          <a:xfrm>
            <a:off x="5584400" y="1293640"/>
            <a:ext cx="1438214" cy="8617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VE" sz="1400" dirty="0" smtClean="0">
                <a:latin typeface="Comic Sans MS" pitchFamily="66" charset="0"/>
              </a:rPr>
              <a:t>Administración</a:t>
            </a:r>
          </a:p>
          <a:p>
            <a:pPr algn="ctr"/>
            <a:endParaRPr lang="es-VE" sz="800" dirty="0" smtClean="0">
              <a:latin typeface="Comic Sans MS" pitchFamily="66" charset="0"/>
            </a:endParaRPr>
          </a:p>
          <a:p>
            <a:pPr algn="ctr"/>
            <a:r>
              <a:rPr lang="es-VE" sz="1400" dirty="0" smtClean="0">
                <a:latin typeface="Comic Sans MS" pitchFamily="66" charset="0"/>
              </a:rPr>
              <a:t>A través de </a:t>
            </a:r>
          </a:p>
          <a:p>
            <a:pPr algn="ctr"/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nariz o boca</a:t>
            </a:r>
            <a:endParaRPr lang="es-VE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52" name="Rectángulo 51"/>
          <p:cNvSpPr/>
          <p:nvPr/>
        </p:nvSpPr>
        <p:spPr>
          <a:xfrm>
            <a:off x="5295394" y="4081639"/>
            <a:ext cx="1584177" cy="5621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47" name="Rectángulo redondeado 46"/>
          <p:cNvSpPr/>
          <p:nvPr/>
        </p:nvSpPr>
        <p:spPr>
          <a:xfrm>
            <a:off x="5278474" y="4149080"/>
            <a:ext cx="1529089" cy="494672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50" name="Rectángulo 49"/>
          <p:cNvSpPr/>
          <p:nvPr/>
        </p:nvSpPr>
        <p:spPr>
          <a:xfrm>
            <a:off x="5336216" y="3839872"/>
            <a:ext cx="143821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VE" sz="1400" dirty="0" smtClean="0">
                <a:latin typeface="Comic Sans MS" pitchFamily="66" charset="0"/>
              </a:rPr>
              <a:t>Administración</a:t>
            </a:r>
          </a:p>
          <a:p>
            <a:pPr algn="ctr"/>
            <a:endParaRPr lang="es-VE" sz="800" dirty="0" smtClean="0">
              <a:latin typeface="Comic Sans MS" pitchFamily="66" charset="0"/>
            </a:endParaRPr>
          </a:p>
          <a:p>
            <a:pPr algn="ctr"/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Colonoscopia</a:t>
            </a:r>
            <a:endParaRPr lang="es-VE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53" name="Rectángulo 52"/>
          <p:cNvSpPr/>
          <p:nvPr/>
        </p:nvSpPr>
        <p:spPr>
          <a:xfrm>
            <a:off x="2415075" y="5373216"/>
            <a:ext cx="864096" cy="4367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54" name="Rectángulo 53"/>
          <p:cNvSpPr/>
          <p:nvPr/>
        </p:nvSpPr>
        <p:spPr>
          <a:xfrm>
            <a:off x="3588094" y="5861855"/>
            <a:ext cx="771197" cy="23144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55" name="Rectángulo 54"/>
          <p:cNvSpPr/>
          <p:nvPr/>
        </p:nvSpPr>
        <p:spPr>
          <a:xfrm>
            <a:off x="2415075" y="3839872"/>
            <a:ext cx="961350" cy="11280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56" name="Rectángulo 55"/>
          <p:cNvSpPr/>
          <p:nvPr/>
        </p:nvSpPr>
        <p:spPr>
          <a:xfrm>
            <a:off x="2256800" y="1817848"/>
            <a:ext cx="1119625" cy="17099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44" name="Rectángulo 43"/>
          <p:cNvSpPr/>
          <p:nvPr/>
        </p:nvSpPr>
        <p:spPr>
          <a:xfrm>
            <a:off x="2005762" y="1705625"/>
            <a:ext cx="88998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VE" sz="1400" dirty="0" smtClean="0">
                <a:latin typeface="Comic Sans MS" pitchFamily="66" charset="0"/>
              </a:rPr>
              <a:t>Cápsulas</a:t>
            </a:r>
            <a:endParaRPr lang="es-VE" sz="1400" dirty="0">
              <a:latin typeface="Comic Sans MS" pitchFamily="66" charset="0"/>
            </a:endParaRPr>
          </a:p>
        </p:txBody>
      </p:sp>
      <p:sp>
        <p:nvSpPr>
          <p:cNvPr id="45" name="Rectángulo 44"/>
          <p:cNvSpPr/>
          <p:nvPr/>
        </p:nvSpPr>
        <p:spPr>
          <a:xfrm>
            <a:off x="2987748" y="1740724"/>
            <a:ext cx="76976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VE" sz="1400" dirty="0" smtClean="0">
                <a:latin typeface="Comic Sans MS" pitchFamily="66" charset="0"/>
              </a:rPr>
              <a:t>Líquido</a:t>
            </a:r>
            <a:endParaRPr lang="es-VE" sz="1400" dirty="0">
              <a:latin typeface="Comic Sans MS" pitchFamily="66" charset="0"/>
            </a:endParaRPr>
          </a:p>
        </p:txBody>
      </p:sp>
      <p:sp>
        <p:nvSpPr>
          <p:cNvPr id="43" name="Rectángulo 42"/>
          <p:cNvSpPr/>
          <p:nvPr/>
        </p:nvSpPr>
        <p:spPr>
          <a:xfrm>
            <a:off x="2152061" y="3742385"/>
            <a:ext cx="139012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VE" sz="1400" dirty="0" smtClean="0">
                <a:latin typeface="Comic Sans MS" pitchFamily="66" charset="0"/>
              </a:rPr>
              <a:t>Procesamiento</a:t>
            </a:r>
            <a:endParaRPr lang="es-VE" sz="1400" dirty="0">
              <a:latin typeface="Comic Sans MS" pitchFamily="66" charset="0"/>
            </a:endParaRPr>
          </a:p>
        </p:txBody>
      </p:sp>
      <p:sp>
        <p:nvSpPr>
          <p:cNvPr id="41" name="Rectángulo 40"/>
          <p:cNvSpPr/>
          <p:nvPr/>
        </p:nvSpPr>
        <p:spPr>
          <a:xfrm>
            <a:off x="2102731" y="5329966"/>
            <a:ext cx="126989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VE" sz="1400" dirty="0" smtClean="0">
                <a:latin typeface="Comic Sans MS" pitchFamily="66" charset="0"/>
              </a:rPr>
              <a:t>Heces de </a:t>
            </a:r>
          </a:p>
          <a:p>
            <a:pPr algn="ctr"/>
            <a:r>
              <a:rPr lang="es-VE" sz="1400" dirty="0" smtClean="0">
                <a:latin typeface="Comic Sans MS" pitchFamily="66" charset="0"/>
              </a:rPr>
              <a:t>donante sano</a:t>
            </a:r>
            <a:endParaRPr lang="es-VE" sz="1400" dirty="0">
              <a:latin typeface="Comic Sans MS" pitchFamily="66" charset="0"/>
            </a:endParaRPr>
          </a:p>
        </p:txBody>
      </p:sp>
      <p:sp>
        <p:nvSpPr>
          <p:cNvPr id="42" name="Rectángulo 41"/>
          <p:cNvSpPr/>
          <p:nvPr/>
        </p:nvSpPr>
        <p:spPr>
          <a:xfrm>
            <a:off x="3171228" y="5881292"/>
            <a:ext cx="160492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VE" sz="1400" dirty="0" smtClean="0">
                <a:latin typeface="Comic Sans MS" pitchFamily="66" charset="0"/>
              </a:rPr>
              <a:t>Bacterias buenas</a:t>
            </a:r>
            <a:endParaRPr lang="es-VE" sz="1400" dirty="0">
              <a:latin typeface="Comic Sans MS" pitchFamily="66" charset="0"/>
            </a:endParaRPr>
          </a:p>
        </p:txBody>
      </p:sp>
      <p:pic>
        <p:nvPicPr>
          <p:cNvPr id="57" name="Imagen 5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809" r="6047"/>
          <a:stretch/>
        </p:blipFill>
        <p:spPr>
          <a:xfrm>
            <a:off x="7217211" y="1415137"/>
            <a:ext cx="1119753" cy="933743"/>
          </a:xfrm>
          <a:prstGeom prst="rect">
            <a:avLst/>
          </a:prstGeom>
        </p:spPr>
      </p:pic>
      <p:pic>
        <p:nvPicPr>
          <p:cNvPr id="58" name="Imagen 57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561" r="13431"/>
          <a:stretch/>
        </p:blipFill>
        <p:spPr>
          <a:xfrm>
            <a:off x="6943894" y="3905995"/>
            <a:ext cx="1008112" cy="1068282"/>
          </a:xfrm>
          <a:prstGeom prst="rect">
            <a:avLst/>
          </a:prstGeom>
        </p:spPr>
      </p:pic>
      <p:sp>
        <p:nvSpPr>
          <p:cNvPr id="60" name="6 CuadroTexto"/>
          <p:cNvSpPr txBox="1"/>
          <p:nvPr/>
        </p:nvSpPr>
        <p:spPr>
          <a:xfrm>
            <a:off x="369059" y="299443"/>
            <a:ext cx="660758" cy="369332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>
            <a:defPPr>
              <a:defRPr lang="es-V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VE" dirty="0" smtClean="0">
                <a:solidFill>
                  <a:prstClr val="white"/>
                </a:solidFill>
                <a:latin typeface="Comic Sans MS" pitchFamily="66" charset="0"/>
              </a:rPr>
              <a:t>II</a:t>
            </a:r>
            <a:r>
              <a:rPr lang="es-VE" sz="1600" dirty="0" smtClean="0">
                <a:solidFill>
                  <a:prstClr val="white"/>
                </a:solidFill>
                <a:latin typeface="Comic Sans MS" pitchFamily="66" charset="0"/>
              </a:rPr>
              <a:t>B1</a:t>
            </a:r>
            <a:endParaRPr lang="es-VE" sz="16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61" name="4 CuadroTexto"/>
          <p:cNvSpPr txBox="1"/>
          <p:nvPr/>
        </p:nvSpPr>
        <p:spPr>
          <a:xfrm>
            <a:off x="369059" y="709121"/>
            <a:ext cx="957858" cy="89255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VE" sz="1200" dirty="0" smtClean="0">
                <a:latin typeface="Comic Sans MS" pitchFamily="66" charset="0"/>
              </a:rPr>
              <a:t>Microbiota y </a:t>
            </a:r>
            <a:r>
              <a:rPr lang="es-VE" sz="1200" b="1" dirty="0" err="1" smtClean="0">
                <a:latin typeface="Comic Sans MS" pitchFamily="66" charset="0"/>
              </a:rPr>
              <a:t>Enf</a:t>
            </a:r>
            <a:r>
              <a:rPr lang="es-VE" sz="1200" b="1" dirty="0" smtClean="0">
                <a:latin typeface="Comic Sans MS" pitchFamily="66" charset="0"/>
              </a:rPr>
              <a:t>. </a:t>
            </a:r>
            <a:r>
              <a:rPr lang="es-VE" sz="1400" b="1" dirty="0" smtClean="0">
                <a:latin typeface="Comic Sans MS" pitchFamily="66" charset="0"/>
              </a:rPr>
              <a:t>Local GI</a:t>
            </a:r>
          </a:p>
          <a:p>
            <a:pPr algn="ctr"/>
            <a:r>
              <a:rPr lang="es-VE" sz="1400" b="1" dirty="0">
                <a:latin typeface="Comic Sans MS" pitchFamily="66" charset="0"/>
              </a:rPr>
              <a:t>C</a:t>
            </a:r>
            <a:r>
              <a:rPr lang="es-VE" sz="1400" b="1" dirty="0" smtClean="0">
                <a:latin typeface="Comic Sans MS" pitchFamily="66" charset="0"/>
              </a:rPr>
              <a:t>DI </a:t>
            </a:r>
          </a:p>
        </p:txBody>
      </p:sp>
    </p:spTree>
    <p:extLst>
      <p:ext uri="{BB962C8B-B14F-4D97-AF65-F5344CB8AC3E}">
        <p14:creationId xmlns:p14="http://schemas.microsoft.com/office/powerpoint/2010/main" val="32900904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  <p:bldP spid="50" grpId="0"/>
      <p:bldP spid="44" grpId="0"/>
      <p:bldP spid="45" grpId="0"/>
      <p:bldP spid="43" grpId="0"/>
      <p:bldP spid="41" grpId="0"/>
      <p:bldP spid="42" grpId="0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408208"/>
            <a:ext cx="7056784" cy="5614435"/>
          </a:xfrm>
          <a:prstGeom prst="rect">
            <a:avLst/>
          </a:prstGeom>
        </p:spPr>
      </p:pic>
      <p:sp>
        <p:nvSpPr>
          <p:cNvPr id="8" name="Rectángulo 7"/>
          <p:cNvSpPr/>
          <p:nvPr/>
        </p:nvSpPr>
        <p:spPr>
          <a:xfrm>
            <a:off x="1601924" y="6022643"/>
            <a:ext cx="5940152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CR. Kelly et al. </a:t>
            </a:r>
            <a:r>
              <a:rPr lang="en-US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Update </a:t>
            </a:r>
            <a:r>
              <a:rPr lang="en-US" sz="1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on Fecal Microbiota Transplantation 2015: Indications, Methodologies, Mechanisms, and </a:t>
            </a:r>
            <a:r>
              <a:rPr lang="en-US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Outlook. </a:t>
            </a:r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Gastroenterology </a:t>
            </a:r>
            <a:r>
              <a:rPr lang="en-US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2015</a:t>
            </a:r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149: 223-237</a:t>
            </a:r>
            <a:endParaRPr lang="es-VE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Rectángulo 8"/>
          <p:cNvSpPr/>
          <p:nvPr/>
        </p:nvSpPr>
        <p:spPr>
          <a:xfrm>
            <a:off x="6372200" y="379295"/>
            <a:ext cx="2145138" cy="64633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0000FF"/>
            </a:solidFill>
          </a:ln>
        </p:spPr>
        <p:txBody>
          <a:bodyPr wrap="none">
            <a:spAutoFit/>
          </a:bodyPr>
          <a:lstStyle/>
          <a:p>
            <a:pPr algn="ctr"/>
            <a:r>
              <a:rPr lang="es-VE" dirty="0">
                <a:latin typeface="Comic Sans MS" pitchFamily="66" charset="0"/>
              </a:rPr>
              <a:t>Transplante </a:t>
            </a:r>
            <a:r>
              <a:rPr lang="es-VE" dirty="0" smtClean="0">
                <a:latin typeface="Comic Sans MS" pitchFamily="66" charset="0"/>
              </a:rPr>
              <a:t>fecal </a:t>
            </a:r>
          </a:p>
          <a:p>
            <a:pPr algn="ctr"/>
            <a:r>
              <a:rPr lang="es-VE" dirty="0" smtClean="0">
                <a:latin typeface="Comic Sans MS" pitchFamily="66" charset="0"/>
              </a:rPr>
              <a:t>de Microbiota</a:t>
            </a:r>
            <a:endParaRPr lang="es-VE" dirty="0">
              <a:latin typeface="Comic Sans MS" pitchFamily="66" charset="0"/>
            </a:endParaRPr>
          </a:p>
        </p:txBody>
      </p:sp>
      <p:sp>
        <p:nvSpPr>
          <p:cNvPr id="11" name="Rectángulo 10"/>
          <p:cNvSpPr/>
          <p:nvPr/>
        </p:nvSpPr>
        <p:spPr>
          <a:xfrm>
            <a:off x="1401855" y="1086048"/>
            <a:ext cx="2882113" cy="2231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2" name="Rectángulo 11"/>
          <p:cNvSpPr/>
          <p:nvPr/>
        </p:nvSpPr>
        <p:spPr>
          <a:xfrm>
            <a:off x="2002728" y="1091658"/>
            <a:ext cx="105028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VE" sz="1400" dirty="0" smtClean="0">
                <a:latin typeface="Comic Sans MS" pitchFamily="66" charset="0"/>
              </a:rPr>
              <a:t>Fact. </a:t>
            </a:r>
          </a:p>
          <a:p>
            <a:pPr algn="ctr"/>
            <a:r>
              <a:rPr lang="es-VE" sz="1400" dirty="0" smtClean="0">
                <a:latin typeface="Comic Sans MS" pitchFamily="66" charset="0"/>
              </a:rPr>
              <a:t>hospedero</a:t>
            </a:r>
            <a:endParaRPr lang="es-VE" sz="1400" dirty="0">
              <a:latin typeface="Comic Sans MS" pitchFamily="66" charset="0"/>
            </a:endParaRPr>
          </a:p>
        </p:txBody>
      </p:sp>
      <p:sp>
        <p:nvSpPr>
          <p:cNvPr id="13" name="Rectángulo 12"/>
          <p:cNvSpPr/>
          <p:nvPr/>
        </p:nvSpPr>
        <p:spPr>
          <a:xfrm>
            <a:off x="3000267" y="1154245"/>
            <a:ext cx="63831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VE" sz="1400" dirty="0" smtClean="0">
                <a:latin typeface="Comic Sans MS" pitchFamily="66" charset="0"/>
              </a:rPr>
              <a:t>Dieta</a:t>
            </a:r>
            <a:endParaRPr lang="es-VE" sz="1400" dirty="0">
              <a:latin typeface="Comic Sans MS" pitchFamily="66" charset="0"/>
            </a:endParaRPr>
          </a:p>
        </p:txBody>
      </p:sp>
      <p:sp>
        <p:nvSpPr>
          <p:cNvPr id="14" name="Rectángulo 13"/>
          <p:cNvSpPr/>
          <p:nvPr/>
        </p:nvSpPr>
        <p:spPr>
          <a:xfrm>
            <a:off x="3585833" y="1140553"/>
            <a:ext cx="98616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VE" sz="1400" dirty="0" smtClean="0">
                <a:latin typeface="Comic Sans MS" pitchFamily="66" charset="0"/>
              </a:rPr>
              <a:t>Ambiente</a:t>
            </a:r>
            <a:endParaRPr lang="es-VE" sz="1400" dirty="0">
              <a:latin typeface="Comic Sans MS" pitchFamily="66" charset="0"/>
            </a:endParaRPr>
          </a:p>
        </p:txBody>
      </p:sp>
      <p:sp>
        <p:nvSpPr>
          <p:cNvPr id="10" name="Rectángulo 9"/>
          <p:cNvSpPr/>
          <p:nvPr/>
        </p:nvSpPr>
        <p:spPr>
          <a:xfrm>
            <a:off x="962927" y="1083242"/>
            <a:ext cx="120577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VE" sz="1400" dirty="0" smtClean="0">
                <a:latin typeface="Comic Sans MS" pitchFamily="66" charset="0"/>
              </a:rPr>
              <a:t>Antibióticos</a:t>
            </a:r>
            <a:endParaRPr lang="es-VE" sz="1400" dirty="0">
              <a:latin typeface="Comic Sans MS" pitchFamily="66" charset="0"/>
            </a:endParaRPr>
          </a:p>
        </p:txBody>
      </p:sp>
      <p:sp>
        <p:nvSpPr>
          <p:cNvPr id="15" name="Rectángulo 14"/>
          <p:cNvSpPr/>
          <p:nvPr/>
        </p:nvSpPr>
        <p:spPr>
          <a:xfrm>
            <a:off x="2065261" y="1987007"/>
            <a:ext cx="720238" cy="3618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0" name="Rectángulo 19"/>
          <p:cNvSpPr/>
          <p:nvPr/>
        </p:nvSpPr>
        <p:spPr>
          <a:xfrm>
            <a:off x="2968197" y="1614878"/>
            <a:ext cx="720238" cy="3618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9" name="Rectángulo 18"/>
          <p:cNvSpPr/>
          <p:nvPr/>
        </p:nvSpPr>
        <p:spPr>
          <a:xfrm>
            <a:off x="5290864" y="1348940"/>
            <a:ext cx="937320" cy="35186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6" name="Rectángulo 15"/>
          <p:cNvSpPr/>
          <p:nvPr/>
        </p:nvSpPr>
        <p:spPr>
          <a:xfrm>
            <a:off x="5183004" y="1269638"/>
            <a:ext cx="1580881" cy="52322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es-VE" sz="1400" dirty="0" smtClean="0">
                <a:latin typeface="Comic Sans MS" pitchFamily="66" charset="0"/>
              </a:rPr>
              <a:t>Transplante </a:t>
            </a:r>
          </a:p>
          <a:p>
            <a:pPr algn="ctr"/>
            <a:r>
              <a:rPr lang="es-VE" sz="1400" dirty="0" smtClean="0">
                <a:latin typeface="Comic Sans MS" pitchFamily="66" charset="0"/>
              </a:rPr>
              <a:t>fecal de donante</a:t>
            </a:r>
            <a:endParaRPr lang="es-VE" sz="1400" dirty="0">
              <a:latin typeface="Comic Sans MS" pitchFamily="66" charset="0"/>
            </a:endParaRPr>
          </a:p>
        </p:txBody>
      </p:sp>
      <p:sp>
        <p:nvSpPr>
          <p:cNvPr id="17" name="Rectángulo 16"/>
          <p:cNvSpPr/>
          <p:nvPr/>
        </p:nvSpPr>
        <p:spPr>
          <a:xfrm>
            <a:off x="2059642" y="2108183"/>
            <a:ext cx="71686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VE" sz="1200" dirty="0" smtClean="0">
                <a:latin typeface="Comic Sans MS" pitchFamily="66" charset="0"/>
              </a:rPr>
              <a:t>Manitol</a:t>
            </a:r>
            <a:endParaRPr lang="es-VE" sz="1200" dirty="0">
              <a:latin typeface="Comic Sans MS" pitchFamily="66" charset="0"/>
            </a:endParaRPr>
          </a:p>
        </p:txBody>
      </p:sp>
      <p:sp>
        <p:nvSpPr>
          <p:cNvPr id="18" name="Rectángulo 17"/>
          <p:cNvSpPr/>
          <p:nvPr/>
        </p:nvSpPr>
        <p:spPr>
          <a:xfrm>
            <a:off x="2540415" y="1589626"/>
            <a:ext cx="130837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VE" sz="1200" dirty="0" smtClean="0">
                <a:latin typeface="Comic Sans MS" pitchFamily="66" charset="0"/>
              </a:rPr>
              <a:t>Azúcares libres</a:t>
            </a:r>
          </a:p>
          <a:p>
            <a:pPr algn="ctr"/>
            <a:r>
              <a:rPr lang="es-VE" sz="1200" dirty="0" smtClean="0">
                <a:latin typeface="Comic Sans MS" pitchFamily="66" charset="0"/>
              </a:rPr>
              <a:t>Ac. siálico</a:t>
            </a:r>
            <a:endParaRPr lang="es-VE" sz="1200" dirty="0">
              <a:latin typeface="Comic Sans MS" pitchFamily="66" charset="0"/>
            </a:endParaRPr>
          </a:p>
        </p:txBody>
      </p:sp>
      <p:sp>
        <p:nvSpPr>
          <p:cNvPr id="22" name="Rectángulo 21"/>
          <p:cNvSpPr/>
          <p:nvPr/>
        </p:nvSpPr>
        <p:spPr>
          <a:xfrm>
            <a:off x="6345868" y="1860097"/>
            <a:ext cx="720238" cy="27757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3" name="Rectángulo 22"/>
          <p:cNvSpPr/>
          <p:nvPr/>
        </p:nvSpPr>
        <p:spPr>
          <a:xfrm>
            <a:off x="1309092" y="5116353"/>
            <a:ext cx="630403" cy="18093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4" name="Rectángulo 23"/>
          <p:cNvSpPr/>
          <p:nvPr/>
        </p:nvSpPr>
        <p:spPr>
          <a:xfrm>
            <a:off x="5579600" y="3215425"/>
            <a:ext cx="1512679" cy="30365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5" name="Rectángulo 24"/>
          <p:cNvSpPr/>
          <p:nvPr/>
        </p:nvSpPr>
        <p:spPr>
          <a:xfrm>
            <a:off x="2623040" y="4104745"/>
            <a:ext cx="796831" cy="3618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6" name="Rectángulo 25"/>
          <p:cNvSpPr/>
          <p:nvPr/>
        </p:nvSpPr>
        <p:spPr>
          <a:xfrm>
            <a:off x="2151158" y="3772602"/>
            <a:ext cx="720238" cy="3618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7" name="Rectángulo 26"/>
          <p:cNvSpPr/>
          <p:nvPr/>
        </p:nvSpPr>
        <p:spPr>
          <a:xfrm>
            <a:off x="5759523" y="3829200"/>
            <a:ext cx="970637" cy="3618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8" name="Rectángulo 27"/>
          <p:cNvSpPr/>
          <p:nvPr/>
        </p:nvSpPr>
        <p:spPr>
          <a:xfrm>
            <a:off x="6911788" y="5297290"/>
            <a:ext cx="1044588" cy="3618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1" name="Rectángulo 20"/>
          <p:cNvSpPr/>
          <p:nvPr/>
        </p:nvSpPr>
        <p:spPr>
          <a:xfrm>
            <a:off x="2265073" y="3197447"/>
            <a:ext cx="1022865" cy="4567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9" name="Rectángulo 28"/>
          <p:cNvSpPr/>
          <p:nvPr/>
        </p:nvSpPr>
        <p:spPr>
          <a:xfrm>
            <a:off x="1939495" y="3140797"/>
            <a:ext cx="173477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VE" sz="1200" dirty="0" smtClean="0">
                <a:latin typeface="Comic Sans MS" pitchFamily="66" charset="0"/>
              </a:rPr>
              <a:t>Infección </a:t>
            </a:r>
            <a:r>
              <a:rPr lang="es-VE" sz="1200" i="1" dirty="0" smtClean="0">
                <a:latin typeface="Comic Sans MS" pitchFamily="66" charset="0"/>
              </a:rPr>
              <a:t>C. difficile</a:t>
            </a:r>
          </a:p>
          <a:p>
            <a:pPr algn="ctr"/>
            <a:r>
              <a:rPr lang="es-VE" sz="1200" dirty="0" smtClean="0">
                <a:latin typeface="Comic Sans MS" pitchFamily="66" charset="0"/>
              </a:rPr>
              <a:t>con disminución de </a:t>
            </a:r>
          </a:p>
          <a:p>
            <a:pPr algn="ctr"/>
            <a:r>
              <a:rPr lang="es-VE" sz="1200" dirty="0" smtClean="0">
                <a:latin typeface="Comic Sans MS" pitchFamily="66" charset="0"/>
              </a:rPr>
              <a:t>diversidad bacteriana</a:t>
            </a:r>
            <a:endParaRPr lang="es-VE" sz="1200" dirty="0">
              <a:latin typeface="Comic Sans MS" pitchFamily="66" charset="0"/>
            </a:endParaRPr>
          </a:p>
        </p:txBody>
      </p:sp>
      <p:sp>
        <p:nvSpPr>
          <p:cNvPr id="31" name="Rectángulo 30"/>
          <p:cNvSpPr/>
          <p:nvPr/>
        </p:nvSpPr>
        <p:spPr>
          <a:xfrm>
            <a:off x="2425380" y="4110273"/>
            <a:ext cx="131318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VE" sz="1200" dirty="0" smtClean="0">
                <a:latin typeface="Comic Sans MS" pitchFamily="66" charset="0"/>
              </a:rPr>
              <a:t>A. </a:t>
            </a:r>
            <a:r>
              <a:rPr lang="es-VE" sz="1200" dirty="0" err="1" smtClean="0">
                <a:latin typeface="Comic Sans MS" pitchFamily="66" charset="0"/>
              </a:rPr>
              <a:t>bil</a:t>
            </a:r>
            <a:r>
              <a:rPr lang="es-VE" sz="1200" dirty="0" smtClean="0">
                <a:latin typeface="Comic Sans MS" pitchFamily="66" charset="0"/>
              </a:rPr>
              <a:t>. primarios</a:t>
            </a:r>
          </a:p>
          <a:p>
            <a:pPr algn="ctr"/>
            <a:r>
              <a:rPr lang="es-VE" sz="1200" dirty="0" err="1" smtClean="0">
                <a:latin typeface="Comic Sans MS" pitchFamily="66" charset="0"/>
              </a:rPr>
              <a:t>Taurocolato</a:t>
            </a:r>
            <a:endParaRPr lang="es-VE" sz="1200" dirty="0" smtClean="0">
              <a:latin typeface="Comic Sans MS" pitchFamily="66" charset="0"/>
            </a:endParaRPr>
          </a:p>
        </p:txBody>
      </p:sp>
      <p:sp>
        <p:nvSpPr>
          <p:cNvPr id="32" name="Rectángulo 31"/>
          <p:cNvSpPr/>
          <p:nvPr/>
        </p:nvSpPr>
        <p:spPr>
          <a:xfrm>
            <a:off x="2062350" y="3797188"/>
            <a:ext cx="1257075" cy="276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pPr algn="ctr"/>
            <a:r>
              <a:rPr lang="es-VE" sz="1200" dirty="0" err="1" smtClean="0">
                <a:latin typeface="Comic Sans MS" pitchFamily="66" charset="0"/>
              </a:rPr>
              <a:t>Proteobacteria</a:t>
            </a:r>
            <a:endParaRPr lang="es-VE" sz="1200" dirty="0">
              <a:latin typeface="Comic Sans MS" pitchFamily="66" charset="0"/>
            </a:endParaRPr>
          </a:p>
        </p:txBody>
      </p:sp>
      <p:sp>
        <p:nvSpPr>
          <p:cNvPr id="33" name="Rectángulo 32"/>
          <p:cNvSpPr/>
          <p:nvPr/>
        </p:nvSpPr>
        <p:spPr>
          <a:xfrm>
            <a:off x="1162501" y="5110437"/>
            <a:ext cx="944489" cy="27699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es-VE" sz="12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C. difficile</a:t>
            </a:r>
            <a:endParaRPr lang="es-VE" sz="12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4" name="Rectángulo 33"/>
          <p:cNvSpPr/>
          <p:nvPr/>
        </p:nvSpPr>
        <p:spPr>
          <a:xfrm>
            <a:off x="6763885" y="5199973"/>
            <a:ext cx="148309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VE" sz="1200" dirty="0" smtClean="0">
                <a:latin typeface="Comic Sans MS" pitchFamily="66" charset="0"/>
              </a:rPr>
              <a:t>A. </a:t>
            </a:r>
            <a:r>
              <a:rPr lang="es-VE" sz="1200" dirty="0" err="1" smtClean="0">
                <a:latin typeface="Comic Sans MS" pitchFamily="66" charset="0"/>
              </a:rPr>
              <a:t>bil</a:t>
            </a:r>
            <a:r>
              <a:rPr lang="es-VE" sz="1200" dirty="0" smtClean="0">
                <a:latin typeface="Comic Sans MS" pitchFamily="66" charset="0"/>
              </a:rPr>
              <a:t>. secundarios</a:t>
            </a:r>
          </a:p>
        </p:txBody>
      </p:sp>
      <p:sp>
        <p:nvSpPr>
          <p:cNvPr id="35" name="Rectángulo 34"/>
          <p:cNvSpPr/>
          <p:nvPr/>
        </p:nvSpPr>
        <p:spPr>
          <a:xfrm>
            <a:off x="5546493" y="3181262"/>
            <a:ext cx="165141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VE" sz="1200" dirty="0" smtClean="0">
                <a:latin typeface="Comic Sans MS" pitchFamily="66" charset="0"/>
              </a:rPr>
              <a:t>Aumento diversidad </a:t>
            </a:r>
          </a:p>
          <a:p>
            <a:pPr algn="ctr"/>
            <a:r>
              <a:rPr lang="es-VE" sz="1200" dirty="0" smtClean="0">
                <a:latin typeface="Comic Sans MS" pitchFamily="66" charset="0"/>
              </a:rPr>
              <a:t>microbiana luego de </a:t>
            </a:r>
          </a:p>
          <a:p>
            <a:pPr algn="ctr"/>
            <a:r>
              <a:rPr lang="es-VE" sz="1200" dirty="0" smtClean="0">
                <a:latin typeface="Comic Sans MS" pitchFamily="66" charset="0"/>
              </a:rPr>
              <a:t>transplante fecal</a:t>
            </a:r>
            <a:endParaRPr lang="es-VE" sz="1200" dirty="0">
              <a:latin typeface="Comic Sans MS" pitchFamily="66" charset="0"/>
            </a:endParaRPr>
          </a:p>
        </p:txBody>
      </p:sp>
      <p:sp>
        <p:nvSpPr>
          <p:cNvPr id="36" name="Rectángulo 35"/>
          <p:cNvSpPr/>
          <p:nvPr/>
        </p:nvSpPr>
        <p:spPr>
          <a:xfrm>
            <a:off x="5677423" y="3826746"/>
            <a:ext cx="126989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VE" sz="1200" dirty="0" err="1" smtClean="0">
                <a:latin typeface="Comic Sans MS" pitchFamily="66" charset="0"/>
              </a:rPr>
              <a:t>Lachnospiracea</a:t>
            </a:r>
            <a:endParaRPr lang="es-VE" sz="1200" dirty="0">
              <a:latin typeface="Comic Sans MS" pitchFamily="66" charset="0"/>
            </a:endParaRPr>
          </a:p>
        </p:txBody>
      </p:sp>
      <p:sp>
        <p:nvSpPr>
          <p:cNvPr id="37" name="Rectángulo 36"/>
          <p:cNvSpPr/>
          <p:nvPr/>
        </p:nvSpPr>
        <p:spPr>
          <a:xfrm>
            <a:off x="6088670" y="1936564"/>
            <a:ext cx="123463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VE" sz="1200" dirty="0" err="1" smtClean="0">
                <a:latin typeface="Comic Sans MS" pitchFamily="66" charset="0"/>
              </a:rPr>
              <a:t>Bacteroidetes</a:t>
            </a:r>
            <a:endParaRPr lang="es-VE" sz="1200" dirty="0">
              <a:latin typeface="Comic Sans MS" pitchFamily="66" charset="0"/>
            </a:endParaRPr>
          </a:p>
        </p:txBody>
      </p:sp>
      <p:sp>
        <p:nvSpPr>
          <p:cNvPr id="38" name="7 CuadroTexto"/>
          <p:cNvSpPr txBox="1"/>
          <p:nvPr/>
        </p:nvSpPr>
        <p:spPr>
          <a:xfrm>
            <a:off x="6715319" y="6592535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prstClr val="white">
                  <a:lumMod val="6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41478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0" grpId="0"/>
      <p:bldP spid="16" grpId="0" animBg="1"/>
      <p:bldP spid="17" grpId="0"/>
      <p:bldP spid="18" grpId="0"/>
      <p:bldP spid="29" grpId="0"/>
      <p:bldP spid="31" grpId="0"/>
      <p:bldP spid="32" grpId="0" animBg="1"/>
      <p:bldP spid="33" grpId="0" animBg="1"/>
      <p:bldP spid="34" grpId="0"/>
      <p:bldP spid="35" grpId="0"/>
      <p:bldP spid="36" grpId="0"/>
      <p:bldP spid="37" grpId="0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CuadroTexto"/>
          <p:cNvSpPr txBox="1"/>
          <p:nvPr/>
        </p:nvSpPr>
        <p:spPr>
          <a:xfrm>
            <a:off x="6301121" y="6476629"/>
            <a:ext cx="28131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solidFill>
                  <a:prstClr val="white">
                    <a:lumMod val="8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200" dirty="0">
              <a:solidFill>
                <a:prstClr val="white">
                  <a:lumMod val="8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827584" y="1092617"/>
            <a:ext cx="575799" cy="523220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2800" dirty="0" smtClean="0">
                <a:solidFill>
                  <a:prstClr val="white"/>
                </a:solidFill>
                <a:latin typeface="Comic Sans MS" pitchFamily="66" charset="0"/>
              </a:rPr>
              <a:t>II</a:t>
            </a:r>
            <a:endParaRPr lang="es-VE" sz="28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1547664" y="1052736"/>
            <a:ext cx="6552728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3399FF"/>
              </a:buClr>
              <a:buSzPct val="130000"/>
              <a:tabLst>
                <a:tab pos="273050" algn="l"/>
                <a:tab pos="531813" algn="l"/>
              </a:tabLst>
            </a:pPr>
            <a:r>
              <a:rPr lang="es-VE" sz="28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Microbioma </a:t>
            </a:r>
            <a:r>
              <a:rPr lang="es-VE" sz="28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y </a:t>
            </a:r>
            <a:r>
              <a:rPr lang="es-VE" sz="28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Salud-Enfermedad</a:t>
            </a:r>
          </a:p>
          <a:p>
            <a:pPr>
              <a:buClr>
                <a:srgbClr val="3399FF"/>
              </a:buClr>
              <a:buSzPct val="130000"/>
              <a:tabLst>
                <a:tab pos="273050" algn="l"/>
                <a:tab pos="531813" algn="l"/>
              </a:tabLst>
            </a:pPr>
            <a:r>
              <a:rPr lang="es-VE" sz="20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A. </a:t>
            </a:r>
            <a:r>
              <a:rPr lang="es-VE" sz="2000" dirty="0" smtClean="0">
                <a:solidFill>
                  <a:srgbClr val="F57E1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Mecanismos en Salud y Enfermedad</a:t>
            </a:r>
            <a:endParaRPr lang="es-VE" sz="2000" dirty="0" smtClean="0">
              <a:solidFill>
                <a:srgbClr val="F79646">
                  <a:lumMod val="60000"/>
                  <a:lumOff val="40000"/>
                </a:srgbClr>
              </a:solidFill>
              <a:latin typeface="Comic Sans MS" pitchFamily="66" charset="0"/>
            </a:endParaRPr>
          </a:p>
          <a:p>
            <a:pPr marL="630238" indent="-188913">
              <a:buClr>
                <a:srgbClr val="3399FF"/>
              </a:buClr>
              <a:buSzPct val="130000"/>
              <a:buFont typeface="Wingdings" panose="05000000000000000000" pitchFamily="2" charset="2"/>
              <a:buChar char="ü"/>
            </a:pPr>
            <a:endParaRPr lang="es-VE" sz="2000" dirty="0" smtClean="0">
              <a:solidFill>
                <a:srgbClr val="F79646">
                  <a:lumMod val="60000"/>
                  <a:lumOff val="40000"/>
                </a:srgbClr>
              </a:solidFill>
              <a:latin typeface="Comic Sans MS" pitchFamily="66" charset="0"/>
            </a:endParaRPr>
          </a:p>
          <a:p>
            <a:pPr>
              <a:buClr>
                <a:srgbClr val="3399FF"/>
              </a:buClr>
              <a:buSzPct val="130000"/>
              <a:tabLst>
                <a:tab pos="273050" algn="l"/>
                <a:tab pos="531813" algn="l"/>
              </a:tabLst>
            </a:pPr>
            <a:r>
              <a:rPr lang="es-VE" sz="2400" dirty="0" smtClean="0">
                <a:solidFill>
                  <a:prstClr val="white"/>
                </a:solidFill>
                <a:latin typeface="Comic Sans MS" pitchFamily="66" charset="0"/>
              </a:rPr>
              <a:t>B. </a:t>
            </a:r>
            <a:r>
              <a:rPr lang="es-VE" sz="2400" dirty="0" smtClean="0">
                <a:solidFill>
                  <a:srgbClr val="F57E1B"/>
                </a:solidFill>
                <a:latin typeface="Comic Sans MS" pitchFamily="66" charset="0"/>
              </a:rPr>
              <a:t>Microbiota Intestinal y </a:t>
            </a:r>
            <a:r>
              <a:rPr lang="es-VE" sz="2400" dirty="0" err="1" smtClean="0">
                <a:solidFill>
                  <a:srgbClr val="F57E1B"/>
                </a:solidFill>
                <a:latin typeface="Comic Sans MS" pitchFamily="66" charset="0"/>
              </a:rPr>
              <a:t>Enf</a:t>
            </a:r>
            <a:r>
              <a:rPr lang="es-VE" sz="2400" dirty="0" smtClean="0">
                <a:solidFill>
                  <a:srgbClr val="F57E1B"/>
                </a:solidFill>
                <a:latin typeface="Comic Sans MS" pitchFamily="66" charset="0"/>
              </a:rPr>
              <a:t>. asociadas</a:t>
            </a:r>
          </a:p>
          <a:p>
            <a:pPr marL="441325">
              <a:buClr>
                <a:srgbClr val="3399FF"/>
              </a:buClr>
              <a:buSzPct val="130000"/>
            </a:pPr>
            <a:r>
              <a:rPr lang="es-VE" sz="2800" dirty="0" smtClean="0">
                <a:solidFill>
                  <a:srgbClr val="F79646">
                    <a:lumMod val="60000"/>
                    <a:lumOff val="40000"/>
                  </a:srgbClr>
                </a:solidFill>
                <a:latin typeface="Comic Sans MS" pitchFamily="66" charset="0"/>
              </a:rPr>
              <a:t>  </a:t>
            </a:r>
            <a:r>
              <a:rPr lang="es-VE" sz="1600" dirty="0" smtClean="0">
                <a:solidFill>
                  <a:prstClr val="white"/>
                </a:solidFill>
                <a:latin typeface="Comic Sans MS" pitchFamily="66" charset="0"/>
              </a:rPr>
              <a:t>B1. </a:t>
            </a:r>
            <a:r>
              <a:rPr lang="es-VE" sz="1600" dirty="0" smtClean="0">
                <a:solidFill>
                  <a:srgbClr val="F79646">
                    <a:lumMod val="60000"/>
                    <a:lumOff val="40000"/>
                  </a:srgbClr>
                </a:solidFill>
                <a:latin typeface="Comic Sans MS" pitchFamily="66" charset="0"/>
              </a:rPr>
              <a:t>Generalidades. Disbiosis</a:t>
            </a:r>
          </a:p>
          <a:p>
            <a:pPr marL="441325">
              <a:buClr>
                <a:srgbClr val="3399FF"/>
              </a:buClr>
              <a:buSzPct val="130000"/>
            </a:pPr>
            <a:r>
              <a:rPr lang="es-VE" dirty="0" smtClean="0">
                <a:solidFill>
                  <a:prstClr val="white"/>
                </a:solidFill>
                <a:latin typeface="Comic Sans MS" pitchFamily="66" charset="0"/>
              </a:rPr>
              <a:t>   B2.</a:t>
            </a:r>
            <a:r>
              <a:rPr lang="es-VE" sz="2800" dirty="0" smtClean="0">
                <a:solidFill>
                  <a:prstClr val="white"/>
                </a:solidFill>
                <a:latin typeface="Comic Sans MS" pitchFamily="66" charset="0"/>
              </a:rPr>
              <a:t> </a:t>
            </a:r>
            <a:r>
              <a:rPr lang="es-VE" dirty="0" err="1" smtClean="0">
                <a:solidFill>
                  <a:srgbClr val="F79646">
                    <a:lumMod val="60000"/>
                    <a:lumOff val="40000"/>
                  </a:srgbClr>
                </a:solidFill>
                <a:latin typeface="Comic Sans MS" pitchFamily="66" charset="0"/>
              </a:rPr>
              <a:t>Enf</a:t>
            </a:r>
            <a:r>
              <a:rPr lang="es-VE" dirty="0" smtClean="0">
                <a:solidFill>
                  <a:srgbClr val="F79646">
                    <a:lumMod val="60000"/>
                    <a:lumOff val="40000"/>
                  </a:srgbClr>
                </a:solidFill>
                <a:latin typeface="Comic Sans MS" pitchFamily="66" charset="0"/>
              </a:rPr>
              <a:t>. Locales: GI</a:t>
            </a:r>
          </a:p>
          <a:p>
            <a:pPr marL="630238" indent="-188913">
              <a:buClr>
                <a:srgbClr val="3399FF"/>
              </a:buClr>
              <a:buSzPct val="130000"/>
              <a:buFont typeface="Wingdings" panose="05000000000000000000" pitchFamily="2" charset="2"/>
              <a:buChar char="ü"/>
            </a:pPr>
            <a:endParaRPr lang="es-VE" sz="2000" dirty="0" smtClean="0">
              <a:solidFill>
                <a:srgbClr val="F79646">
                  <a:lumMod val="20000"/>
                  <a:lumOff val="80000"/>
                </a:srgbClr>
              </a:solidFill>
              <a:latin typeface="Comic Sans MS" pitchFamily="66" charset="0"/>
            </a:endParaRPr>
          </a:p>
          <a:p>
            <a:pPr marL="630238" indent="-188913">
              <a:buClr>
                <a:srgbClr val="3399FF"/>
              </a:buClr>
              <a:buSzPct val="130000"/>
              <a:buFont typeface="Wingdings" panose="05000000000000000000" pitchFamily="2" charset="2"/>
              <a:buChar char="ü"/>
            </a:pPr>
            <a:endParaRPr lang="es-VE" sz="2000" dirty="0" smtClean="0">
              <a:solidFill>
                <a:srgbClr val="F79646">
                  <a:lumMod val="20000"/>
                  <a:lumOff val="80000"/>
                </a:srgbClr>
              </a:solidFill>
              <a:latin typeface="Comic Sans MS" pitchFamily="66" charset="0"/>
            </a:endParaRPr>
          </a:p>
          <a:p>
            <a:pPr marL="441325">
              <a:buClr>
                <a:srgbClr val="3399FF"/>
              </a:buClr>
              <a:buSzPct val="130000"/>
            </a:pPr>
            <a:r>
              <a:rPr lang="es-VE" sz="2400" dirty="0" smtClean="0">
                <a:solidFill>
                  <a:srgbClr val="F79646">
                    <a:lumMod val="60000"/>
                    <a:lumOff val="40000"/>
                  </a:srgbClr>
                </a:solidFill>
                <a:latin typeface="Comic Sans MS" pitchFamily="66" charset="0"/>
              </a:rPr>
              <a:t>  </a:t>
            </a:r>
            <a:r>
              <a:rPr lang="es-VE" sz="2800" dirty="0" smtClean="0">
                <a:solidFill>
                  <a:prstClr val="white"/>
                </a:solidFill>
                <a:latin typeface="Comic Sans MS" pitchFamily="66" charset="0"/>
              </a:rPr>
              <a:t>B3. </a:t>
            </a:r>
            <a:r>
              <a:rPr lang="es-VE" sz="2800" dirty="0" err="1" smtClean="0">
                <a:solidFill>
                  <a:srgbClr val="F79646">
                    <a:lumMod val="60000"/>
                    <a:lumOff val="40000"/>
                  </a:srgbClr>
                </a:solidFill>
                <a:latin typeface="Comic Sans MS" pitchFamily="66" charset="0"/>
              </a:rPr>
              <a:t>Enf</a:t>
            </a:r>
            <a:r>
              <a:rPr lang="es-VE" sz="2800" dirty="0" smtClean="0">
                <a:solidFill>
                  <a:srgbClr val="F79646">
                    <a:lumMod val="60000"/>
                    <a:lumOff val="40000"/>
                  </a:srgbClr>
                </a:solidFill>
                <a:latin typeface="Comic Sans MS" pitchFamily="66" charset="0"/>
              </a:rPr>
              <a:t>. Sistémicas</a:t>
            </a:r>
            <a:r>
              <a:rPr lang="es-VE" sz="2400" dirty="0" smtClean="0">
                <a:solidFill>
                  <a:srgbClr val="F79646">
                    <a:lumMod val="60000"/>
                    <a:lumOff val="40000"/>
                  </a:srgbClr>
                </a:solidFill>
                <a:latin typeface="Comic Sans MS" pitchFamily="66" charset="0"/>
              </a:rPr>
              <a:t>:</a:t>
            </a:r>
          </a:p>
          <a:p>
            <a:pPr marL="1431925">
              <a:buClr>
                <a:srgbClr val="3399FF"/>
              </a:buClr>
              <a:buSzPct val="130000"/>
            </a:pPr>
            <a:r>
              <a:rPr lang="es-VE" sz="1600" dirty="0" err="1" smtClean="0">
                <a:solidFill>
                  <a:srgbClr val="F79646">
                    <a:lumMod val="20000"/>
                    <a:lumOff val="80000"/>
                  </a:srgbClr>
                </a:solidFill>
                <a:latin typeface="Comic Sans MS" pitchFamily="66" charset="0"/>
              </a:rPr>
              <a:t>Enf</a:t>
            </a:r>
            <a:r>
              <a:rPr lang="es-VE" sz="1600" dirty="0" smtClean="0">
                <a:solidFill>
                  <a:srgbClr val="F79646">
                    <a:lumMod val="20000"/>
                    <a:lumOff val="80000"/>
                  </a:srgbClr>
                </a:solidFill>
                <a:latin typeface="Comic Sans MS" pitchFamily="66" charset="0"/>
              </a:rPr>
              <a:t>. Metabólicas</a:t>
            </a:r>
          </a:p>
          <a:p>
            <a:pPr marL="1431925">
              <a:buClr>
                <a:srgbClr val="3399FF"/>
              </a:buClr>
              <a:buSzPct val="130000"/>
            </a:pPr>
            <a:r>
              <a:rPr lang="es-VE" sz="1600" dirty="0" err="1" smtClean="0">
                <a:solidFill>
                  <a:srgbClr val="F79646">
                    <a:lumMod val="20000"/>
                    <a:lumOff val="80000"/>
                  </a:srgbClr>
                </a:solidFill>
                <a:latin typeface="Comic Sans MS" pitchFamily="66" charset="0"/>
              </a:rPr>
              <a:t>Enf</a:t>
            </a:r>
            <a:r>
              <a:rPr lang="es-VE" sz="1600" dirty="0">
                <a:solidFill>
                  <a:srgbClr val="F79646">
                    <a:lumMod val="20000"/>
                    <a:lumOff val="80000"/>
                  </a:srgbClr>
                </a:solidFill>
                <a:latin typeface="Comic Sans MS" pitchFamily="66" charset="0"/>
              </a:rPr>
              <a:t>. Cardiacas y Vasculares</a:t>
            </a:r>
          </a:p>
          <a:p>
            <a:pPr marL="1431925">
              <a:buClr>
                <a:srgbClr val="3399FF"/>
              </a:buClr>
              <a:buSzPct val="130000"/>
            </a:pPr>
            <a:r>
              <a:rPr lang="es-VE" sz="1600" dirty="0" err="1" smtClean="0">
                <a:solidFill>
                  <a:srgbClr val="F79646">
                    <a:lumMod val="20000"/>
                    <a:lumOff val="80000"/>
                  </a:srgbClr>
                </a:solidFill>
                <a:latin typeface="Comic Sans MS" pitchFamily="66" charset="0"/>
              </a:rPr>
              <a:t>Enf</a:t>
            </a:r>
            <a:r>
              <a:rPr lang="es-VE" sz="1600" dirty="0">
                <a:solidFill>
                  <a:srgbClr val="F79646">
                    <a:lumMod val="20000"/>
                    <a:lumOff val="80000"/>
                  </a:srgbClr>
                </a:solidFill>
                <a:latin typeface="Comic Sans MS" pitchFamily="66" charset="0"/>
              </a:rPr>
              <a:t>. </a:t>
            </a:r>
            <a:r>
              <a:rPr lang="es-VE" sz="1600" dirty="0" err="1" smtClean="0">
                <a:solidFill>
                  <a:srgbClr val="F79646">
                    <a:lumMod val="20000"/>
                    <a:lumOff val="80000"/>
                  </a:srgbClr>
                </a:solidFill>
                <a:latin typeface="Comic Sans MS" pitchFamily="66" charset="0"/>
              </a:rPr>
              <a:t>Neuropsiquiátricas</a:t>
            </a:r>
            <a:endParaRPr lang="es-VE" sz="1600" dirty="0" smtClean="0">
              <a:solidFill>
                <a:srgbClr val="F79646">
                  <a:lumMod val="20000"/>
                  <a:lumOff val="80000"/>
                </a:srgbClr>
              </a:solidFill>
              <a:latin typeface="Comic Sans MS" pitchFamily="66" charset="0"/>
            </a:endParaRPr>
          </a:p>
          <a:p>
            <a:pPr marL="1431925">
              <a:buClr>
                <a:srgbClr val="3399FF"/>
              </a:buClr>
              <a:buSzPct val="130000"/>
            </a:pPr>
            <a:r>
              <a:rPr lang="es-VE" sz="1600" dirty="0" smtClean="0">
                <a:solidFill>
                  <a:srgbClr val="F79646">
                    <a:lumMod val="20000"/>
                    <a:lumOff val="80000"/>
                  </a:srgbClr>
                </a:solidFill>
                <a:latin typeface="Comic Sans MS" pitchFamily="66" charset="0"/>
              </a:rPr>
              <a:t>Otras</a:t>
            </a:r>
          </a:p>
        </p:txBody>
      </p:sp>
      <p:cxnSp>
        <p:nvCxnSpPr>
          <p:cNvPr id="6" name="Conector recto 5"/>
          <p:cNvCxnSpPr/>
          <p:nvPr/>
        </p:nvCxnSpPr>
        <p:spPr>
          <a:xfrm>
            <a:off x="1524844" y="1057446"/>
            <a:ext cx="19538" cy="4396495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CuadroTexto 1"/>
          <p:cNvSpPr txBox="1"/>
          <p:nvPr/>
        </p:nvSpPr>
        <p:spPr>
          <a:xfrm>
            <a:off x="5076056" y="3361060"/>
            <a:ext cx="137730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Sigue…</a:t>
            </a:r>
            <a:endParaRPr lang="es-VE" sz="2800" dirty="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57993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CuadroTexto"/>
          <p:cNvSpPr txBox="1"/>
          <p:nvPr/>
        </p:nvSpPr>
        <p:spPr>
          <a:xfrm>
            <a:off x="6301121" y="6476629"/>
            <a:ext cx="28131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solidFill>
                  <a:prstClr val="white">
                    <a:lumMod val="8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200" dirty="0">
              <a:solidFill>
                <a:prstClr val="white">
                  <a:lumMod val="8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683568" y="1020609"/>
            <a:ext cx="575799" cy="523220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2800" dirty="0" smtClean="0">
                <a:solidFill>
                  <a:prstClr val="white"/>
                </a:solidFill>
                <a:latin typeface="Comic Sans MS" pitchFamily="66" charset="0"/>
              </a:rPr>
              <a:t>II</a:t>
            </a:r>
            <a:endParaRPr lang="es-VE" sz="28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1404053" y="1020609"/>
            <a:ext cx="6552728" cy="50475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3399FF"/>
              </a:buClr>
              <a:buSzPct val="130000"/>
              <a:tabLst>
                <a:tab pos="273050" algn="l"/>
                <a:tab pos="531813" algn="l"/>
              </a:tabLst>
            </a:pPr>
            <a:r>
              <a:rPr lang="es-VE" sz="28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Microbioma </a:t>
            </a:r>
            <a:r>
              <a:rPr lang="es-VE" sz="28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y </a:t>
            </a:r>
            <a:r>
              <a:rPr lang="es-VE" sz="28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Salud-Enfermedad</a:t>
            </a:r>
          </a:p>
          <a:p>
            <a:pPr>
              <a:buClr>
                <a:srgbClr val="3399FF"/>
              </a:buClr>
              <a:buSzPct val="130000"/>
              <a:tabLst>
                <a:tab pos="273050" algn="l"/>
                <a:tab pos="531813" algn="l"/>
              </a:tabLst>
            </a:pPr>
            <a:r>
              <a:rPr lang="es-VE" sz="20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A. </a:t>
            </a:r>
            <a:r>
              <a:rPr lang="es-VE" sz="2000" dirty="0" smtClean="0">
                <a:solidFill>
                  <a:srgbClr val="F57E1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Mecanismos en Salud y Enfermedad</a:t>
            </a:r>
            <a:endParaRPr lang="es-VE" sz="2000" dirty="0" smtClean="0">
              <a:solidFill>
                <a:srgbClr val="F79646">
                  <a:lumMod val="60000"/>
                  <a:lumOff val="40000"/>
                </a:srgbClr>
              </a:solidFill>
              <a:latin typeface="Comic Sans MS" pitchFamily="66" charset="0"/>
            </a:endParaRPr>
          </a:p>
          <a:p>
            <a:pPr marL="630238" indent="-188913">
              <a:buClr>
                <a:srgbClr val="3399FF"/>
              </a:buClr>
              <a:buSzPct val="130000"/>
              <a:buFont typeface="Wingdings" panose="05000000000000000000" pitchFamily="2" charset="2"/>
              <a:buChar char="ü"/>
            </a:pPr>
            <a:endParaRPr lang="es-VE" sz="2000" dirty="0" smtClean="0">
              <a:solidFill>
                <a:srgbClr val="F79646">
                  <a:lumMod val="60000"/>
                  <a:lumOff val="40000"/>
                </a:srgbClr>
              </a:solidFill>
              <a:latin typeface="Comic Sans MS" pitchFamily="66" charset="0"/>
            </a:endParaRPr>
          </a:p>
          <a:p>
            <a:pPr>
              <a:buClr>
                <a:srgbClr val="3399FF"/>
              </a:buClr>
              <a:buSzPct val="130000"/>
              <a:tabLst>
                <a:tab pos="273050" algn="l"/>
                <a:tab pos="531813" algn="l"/>
              </a:tabLst>
            </a:pPr>
            <a:r>
              <a:rPr lang="es-VE" sz="24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B. </a:t>
            </a:r>
            <a:r>
              <a:rPr lang="es-VE" sz="2400" dirty="0" smtClean="0">
                <a:solidFill>
                  <a:srgbClr val="F57E1B"/>
                </a:solidFill>
                <a:latin typeface="Comic Sans MS" pitchFamily="66" charset="0"/>
              </a:rPr>
              <a:t>Microbiota Intestinal y </a:t>
            </a:r>
            <a:r>
              <a:rPr lang="es-VE" sz="2400" dirty="0" err="1" smtClean="0">
                <a:solidFill>
                  <a:srgbClr val="F57E1B"/>
                </a:solidFill>
                <a:latin typeface="Comic Sans MS" pitchFamily="66" charset="0"/>
              </a:rPr>
              <a:t>Enf</a:t>
            </a:r>
            <a:r>
              <a:rPr lang="es-VE" sz="2400" dirty="0" smtClean="0">
                <a:solidFill>
                  <a:srgbClr val="F57E1B"/>
                </a:solidFill>
                <a:latin typeface="Comic Sans MS" pitchFamily="66" charset="0"/>
              </a:rPr>
              <a:t>. Asociadas</a:t>
            </a:r>
          </a:p>
          <a:p>
            <a:pPr marL="441325">
              <a:buClr>
                <a:srgbClr val="3399FF"/>
              </a:buClr>
              <a:buSzPct val="130000"/>
            </a:pPr>
            <a:r>
              <a:rPr lang="es-VE" sz="2800" dirty="0" smtClean="0">
                <a:solidFill>
                  <a:srgbClr val="F79646">
                    <a:lumMod val="60000"/>
                    <a:lumOff val="40000"/>
                  </a:srgbClr>
                </a:solidFill>
                <a:latin typeface="Comic Sans MS" pitchFamily="66" charset="0"/>
              </a:rPr>
              <a:t>  </a:t>
            </a:r>
            <a:r>
              <a:rPr lang="es-VE" sz="1600" dirty="0" smtClean="0">
                <a:solidFill>
                  <a:prstClr val="white"/>
                </a:solidFill>
                <a:latin typeface="Comic Sans MS" pitchFamily="66" charset="0"/>
              </a:rPr>
              <a:t>B1. </a:t>
            </a:r>
            <a:r>
              <a:rPr lang="es-VE" sz="1600" dirty="0" smtClean="0">
                <a:solidFill>
                  <a:srgbClr val="F79646">
                    <a:lumMod val="60000"/>
                    <a:lumOff val="40000"/>
                  </a:srgbClr>
                </a:solidFill>
                <a:latin typeface="Comic Sans MS" pitchFamily="66" charset="0"/>
              </a:rPr>
              <a:t>Generalidades. Disbiosis</a:t>
            </a:r>
          </a:p>
          <a:p>
            <a:pPr marL="441325">
              <a:buClr>
                <a:srgbClr val="3399FF"/>
              </a:buClr>
              <a:buSzPct val="130000"/>
            </a:pPr>
            <a:endParaRPr lang="es-VE" sz="1400" dirty="0" smtClean="0">
              <a:solidFill>
                <a:srgbClr val="F79646">
                  <a:lumMod val="60000"/>
                  <a:lumOff val="40000"/>
                </a:srgbClr>
              </a:solidFill>
              <a:latin typeface="Comic Sans MS" pitchFamily="66" charset="0"/>
            </a:endParaRPr>
          </a:p>
          <a:p>
            <a:pPr marL="441325">
              <a:buClr>
                <a:srgbClr val="3399FF"/>
              </a:buClr>
              <a:buSzPct val="130000"/>
            </a:pPr>
            <a:r>
              <a:rPr lang="es-VE" sz="2800" dirty="0" smtClean="0">
                <a:solidFill>
                  <a:prstClr val="white"/>
                </a:solidFill>
                <a:latin typeface="Comic Sans MS" pitchFamily="66" charset="0"/>
              </a:rPr>
              <a:t>  B2. </a:t>
            </a:r>
            <a:r>
              <a:rPr lang="es-VE" sz="2800" dirty="0" err="1" smtClean="0">
                <a:solidFill>
                  <a:srgbClr val="F79646">
                    <a:lumMod val="60000"/>
                    <a:lumOff val="40000"/>
                  </a:srgbClr>
                </a:solidFill>
                <a:latin typeface="Comic Sans MS" pitchFamily="66" charset="0"/>
              </a:rPr>
              <a:t>Enf</a:t>
            </a:r>
            <a:r>
              <a:rPr lang="es-VE" sz="2800" dirty="0" smtClean="0">
                <a:solidFill>
                  <a:srgbClr val="F79646">
                    <a:lumMod val="60000"/>
                    <a:lumOff val="40000"/>
                  </a:srgbClr>
                </a:solidFill>
                <a:latin typeface="Comic Sans MS" pitchFamily="66" charset="0"/>
              </a:rPr>
              <a:t>. Locales: GI</a:t>
            </a:r>
          </a:p>
          <a:p>
            <a:pPr marL="1616075" indent="-184150">
              <a:buClr>
                <a:srgbClr val="3399FF"/>
              </a:buClr>
              <a:buSzPct val="130000"/>
              <a:buFont typeface="Arial" panose="020B0604020202020204" pitchFamily="34" charset="0"/>
              <a:buChar char="•"/>
            </a:pPr>
            <a:r>
              <a:rPr lang="es-VE" sz="1600" dirty="0" smtClean="0">
                <a:solidFill>
                  <a:srgbClr val="F79646">
                    <a:lumMod val="20000"/>
                    <a:lumOff val="80000"/>
                  </a:srgbClr>
                </a:solidFill>
                <a:latin typeface="Comic Sans MS" pitchFamily="66" charset="0"/>
              </a:rPr>
              <a:t>Enfermedad </a:t>
            </a:r>
            <a:r>
              <a:rPr lang="es-VE" sz="1600" dirty="0">
                <a:solidFill>
                  <a:srgbClr val="F79646">
                    <a:lumMod val="20000"/>
                    <a:lumOff val="80000"/>
                  </a:srgbClr>
                </a:solidFill>
                <a:latin typeface="Comic Sans MS" pitchFamily="66" charset="0"/>
              </a:rPr>
              <a:t>Inflamatoria Intestinal IBD</a:t>
            </a:r>
          </a:p>
          <a:p>
            <a:pPr marL="1616075" indent="-184150">
              <a:buClr>
                <a:srgbClr val="3399FF"/>
              </a:buClr>
              <a:buSzPct val="130000"/>
            </a:pPr>
            <a:r>
              <a:rPr lang="es-VE" sz="2000" dirty="0">
                <a:solidFill>
                  <a:srgbClr val="F79646">
                    <a:lumMod val="20000"/>
                    <a:lumOff val="80000"/>
                  </a:srgbClr>
                </a:solidFill>
                <a:latin typeface="Comic Sans MS" pitchFamily="66" charset="0"/>
              </a:rPr>
              <a:t>        </a:t>
            </a:r>
            <a:r>
              <a:rPr lang="es-VE" sz="2000" dirty="0" smtClean="0">
                <a:solidFill>
                  <a:srgbClr val="F79646">
                    <a:lumMod val="20000"/>
                    <a:lumOff val="80000"/>
                  </a:srgbClr>
                </a:solidFill>
                <a:latin typeface="Comic Sans MS" pitchFamily="66" charset="0"/>
              </a:rPr>
              <a:t>    </a:t>
            </a:r>
          </a:p>
          <a:p>
            <a:pPr marL="1616075" indent="-184150">
              <a:buClr>
                <a:srgbClr val="3399FF"/>
              </a:buClr>
              <a:buSzPct val="130000"/>
              <a:buFont typeface="Arial" panose="020B0604020202020204" pitchFamily="34" charset="0"/>
              <a:buChar char="•"/>
            </a:pPr>
            <a:r>
              <a:rPr lang="es-VE" sz="2000" dirty="0" smtClean="0">
                <a:solidFill>
                  <a:srgbClr val="F79646">
                    <a:lumMod val="20000"/>
                    <a:lumOff val="80000"/>
                  </a:srgbClr>
                </a:solidFill>
                <a:latin typeface="Comic Sans MS" pitchFamily="66" charset="0"/>
              </a:rPr>
              <a:t>Síndrome </a:t>
            </a:r>
            <a:r>
              <a:rPr lang="es-VE" sz="2000" dirty="0">
                <a:solidFill>
                  <a:srgbClr val="F79646">
                    <a:lumMod val="20000"/>
                    <a:lumOff val="80000"/>
                  </a:srgbClr>
                </a:solidFill>
                <a:latin typeface="Comic Sans MS" pitchFamily="66" charset="0"/>
              </a:rPr>
              <a:t>Intestino Irritable IBS</a:t>
            </a:r>
          </a:p>
          <a:p>
            <a:pPr marL="1616075" indent="-184150">
              <a:buClr>
                <a:srgbClr val="3399FF"/>
              </a:buClr>
              <a:buSzPct val="130000"/>
              <a:buFont typeface="Arial" panose="020B0604020202020204" pitchFamily="34" charset="0"/>
              <a:buChar char="•"/>
            </a:pPr>
            <a:r>
              <a:rPr lang="es-VE" sz="2000" dirty="0" smtClean="0">
                <a:solidFill>
                  <a:srgbClr val="F79646">
                    <a:lumMod val="20000"/>
                    <a:lumOff val="80000"/>
                  </a:srgbClr>
                </a:solidFill>
                <a:latin typeface="Comic Sans MS" pitchFamily="66" charset="0"/>
              </a:rPr>
              <a:t>Enfermedad </a:t>
            </a:r>
            <a:r>
              <a:rPr lang="es-VE" sz="2000" dirty="0">
                <a:solidFill>
                  <a:srgbClr val="F79646">
                    <a:lumMod val="20000"/>
                    <a:lumOff val="80000"/>
                  </a:srgbClr>
                </a:solidFill>
                <a:latin typeface="Comic Sans MS" pitchFamily="66" charset="0"/>
              </a:rPr>
              <a:t>Celíaca</a:t>
            </a:r>
          </a:p>
          <a:p>
            <a:pPr marL="1616075" indent="-184150">
              <a:buClr>
                <a:srgbClr val="3399FF"/>
              </a:buClr>
              <a:buSzPct val="130000"/>
              <a:buFont typeface="Arial" panose="020B0604020202020204" pitchFamily="34" charset="0"/>
              <a:buChar char="•"/>
            </a:pPr>
            <a:r>
              <a:rPr lang="es-VE" sz="2000" dirty="0" smtClean="0">
                <a:solidFill>
                  <a:srgbClr val="F79646">
                    <a:lumMod val="20000"/>
                    <a:lumOff val="80000"/>
                  </a:srgbClr>
                </a:solidFill>
                <a:latin typeface="Comic Sans MS" pitchFamily="66" charset="0"/>
              </a:rPr>
              <a:t>Cáncer </a:t>
            </a:r>
            <a:r>
              <a:rPr lang="es-VE" sz="2000" dirty="0">
                <a:solidFill>
                  <a:srgbClr val="F79646">
                    <a:lumMod val="20000"/>
                    <a:lumOff val="80000"/>
                  </a:srgbClr>
                </a:solidFill>
                <a:latin typeface="Comic Sans MS" pitchFamily="66" charset="0"/>
              </a:rPr>
              <a:t>gastrointestinal</a:t>
            </a:r>
          </a:p>
          <a:p>
            <a:pPr marL="1616075" indent="-184150">
              <a:buClr>
                <a:srgbClr val="3399FF"/>
              </a:buClr>
              <a:buSzPct val="130000"/>
              <a:buFont typeface="Arial" panose="020B0604020202020204" pitchFamily="34" charset="0"/>
              <a:buChar char="•"/>
            </a:pPr>
            <a:r>
              <a:rPr lang="es-VE" sz="2000" dirty="0" smtClean="0">
                <a:solidFill>
                  <a:srgbClr val="F79646">
                    <a:lumMod val="20000"/>
                    <a:lumOff val="80000"/>
                  </a:srgbClr>
                </a:solidFill>
                <a:latin typeface="Comic Sans MS" pitchFamily="66" charset="0"/>
              </a:rPr>
              <a:t>Infección </a:t>
            </a:r>
            <a:r>
              <a:rPr lang="es-VE" sz="2000" dirty="0">
                <a:solidFill>
                  <a:srgbClr val="F79646">
                    <a:lumMod val="20000"/>
                    <a:lumOff val="80000"/>
                  </a:srgbClr>
                </a:solidFill>
                <a:latin typeface="Comic Sans MS" pitchFamily="66" charset="0"/>
              </a:rPr>
              <a:t>con </a:t>
            </a:r>
            <a:r>
              <a:rPr lang="es-VE" sz="2000" i="1" dirty="0">
                <a:solidFill>
                  <a:srgbClr val="F79646">
                    <a:lumMod val="20000"/>
                    <a:lumOff val="80000"/>
                  </a:srgbClr>
                </a:solidFill>
                <a:latin typeface="Comic Sans MS" pitchFamily="66" charset="0"/>
              </a:rPr>
              <a:t>Clostridium </a:t>
            </a:r>
            <a:r>
              <a:rPr lang="es-VE" sz="2000" i="1" dirty="0" smtClean="0">
                <a:solidFill>
                  <a:srgbClr val="F79646">
                    <a:lumMod val="20000"/>
                    <a:lumOff val="80000"/>
                  </a:srgbClr>
                </a:solidFill>
                <a:latin typeface="Comic Sans MS" pitchFamily="66" charset="0"/>
              </a:rPr>
              <a:t>difficile</a:t>
            </a:r>
            <a:endParaRPr lang="es-VE" sz="2000" i="1" dirty="0">
              <a:solidFill>
                <a:srgbClr val="F79646">
                  <a:lumMod val="20000"/>
                  <a:lumOff val="80000"/>
                </a:srgbClr>
              </a:solidFill>
              <a:latin typeface="Comic Sans MS" pitchFamily="66" charset="0"/>
            </a:endParaRPr>
          </a:p>
          <a:p>
            <a:pPr marL="441325">
              <a:buClr>
                <a:srgbClr val="3399FF"/>
              </a:buClr>
              <a:buSzPct val="130000"/>
            </a:pPr>
            <a:endParaRPr lang="es-VE" sz="2000" dirty="0" smtClean="0">
              <a:solidFill>
                <a:srgbClr val="F79646">
                  <a:lumMod val="20000"/>
                  <a:lumOff val="80000"/>
                </a:srgbClr>
              </a:solidFill>
              <a:latin typeface="Comic Sans MS" pitchFamily="66" charset="0"/>
            </a:endParaRPr>
          </a:p>
          <a:p>
            <a:pPr marL="441325">
              <a:buClr>
                <a:srgbClr val="3399FF"/>
              </a:buClr>
              <a:buSzPct val="130000"/>
            </a:pPr>
            <a:r>
              <a:rPr lang="es-VE" sz="2400" dirty="0" smtClean="0">
                <a:solidFill>
                  <a:srgbClr val="F79646">
                    <a:lumMod val="60000"/>
                    <a:lumOff val="40000"/>
                  </a:srgbClr>
                </a:solidFill>
                <a:latin typeface="Comic Sans MS" pitchFamily="66" charset="0"/>
              </a:rPr>
              <a:t>    </a:t>
            </a:r>
            <a:r>
              <a:rPr lang="es-VE" sz="2000" dirty="0" smtClean="0">
                <a:solidFill>
                  <a:prstClr val="white"/>
                </a:solidFill>
                <a:latin typeface="Comic Sans MS" pitchFamily="66" charset="0"/>
              </a:rPr>
              <a:t>B3. </a:t>
            </a:r>
            <a:r>
              <a:rPr lang="es-VE" sz="2000" dirty="0" err="1" smtClean="0">
                <a:solidFill>
                  <a:srgbClr val="F79646">
                    <a:lumMod val="60000"/>
                    <a:lumOff val="40000"/>
                  </a:srgbClr>
                </a:solidFill>
                <a:latin typeface="Comic Sans MS" pitchFamily="66" charset="0"/>
              </a:rPr>
              <a:t>Enf</a:t>
            </a:r>
            <a:r>
              <a:rPr lang="es-VE" sz="2000" dirty="0" smtClean="0">
                <a:solidFill>
                  <a:srgbClr val="F79646">
                    <a:lumMod val="60000"/>
                    <a:lumOff val="40000"/>
                  </a:srgbClr>
                </a:solidFill>
                <a:latin typeface="Comic Sans MS" pitchFamily="66" charset="0"/>
              </a:rPr>
              <a:t>. Sistémicas</a:t>
            </a:r>
          </a:p>
        </p:txBody>
      </p:sp>
      <p:cxnSp>
        <p:nvCxnSpPr>
          <p:cNvPr id="6" name="Conector recto 5"/>
          <p:cNvCxnSpPr/>
          <p:nvPr/>
        </p:nvCxnSpPr>
        <p:spPr>
          <a:xfrm>
            <a:off x="1380828" y="985438"/>
            <a:ext cx="27683" cy="4925353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54831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2253096" y="2286891"/>
            <a:ext cx="4637808" cy="461665"/>
          </a:xfrm>
          <a:prstGeom prst="rect">
            <a:avLst/>
          </a:prstGeom>
          <a:solidFill>
            <a:schemeClr val="accent6"/>
          </a:solidFill>
          <a:ln w="38100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sz="2400" dirty="0" err="1" smtClean="0">
                <a:solidFill>
                  <a:prstClr val="black"/>
                </a:solidFill>
                <a:latin typeface="Comic Sans MS" pitchFamily="66" charset="0"/>
              </a:rPr>
              <a:t>Enf</a:t>
            </a:r>
            <a:r>
              <a:rPr lang="es-VE" sz="2400" dirty="0" smtClean="0">
                <a:solidFill>
                  <a:prstClr val="black"/>
                </a:solidFill>
                <a:latin typeface="Comic Sans MS" pitchFamily="66" charset="0"/>
              </a:rPr>
              <a:t>. Locales Gastrointestinales</a:t>
            </a:r>
            <a:endParaRPr lang="es-VE" sz="2400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6771235" y="6525344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prstClr val="white">
                  <a:lumMod val="6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3 CuadroTexto"/>
          <p:cNvSpPr txBox="1"/>
          <p:nvPr/>
        </p:nvSpPr>
        <p:spPr>
          <a:xfrm>
            <a:off x="1775564" y="2996952"/>
            <a:ext cx="5592872" cy="256993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38100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marL="276225" indent="-276225">
              <a:buClr>
                <a:srgbClr val="0047D6"/>
              </a:buClr>
              <a:buSzPct val="125000"/>
              <a:buFont typeface="Arial" panose="020B0604020202020204" pitchFamily="34" charset="0"/>
              <a:buChar char="•"/>
            </a:pPr>
            <a:endParaRPr lang="es-VE" sz="900" dirty="0" smtClean="0">
              <a:solidFill>
                <a:prstClr val="black"/>
              </a:solidFill>
              <a:latin typeface="Comic Sans MS" pitchFamily="66" charset="0"/>
            </a:endParaRPr>
          </a:p>
          <a:p>
            <a:pPr marL="342900" indent="-342900">
              <a:buClr>
                <a:srgbClr val="0047D6"/>
              </a:buClr>
              <a:buSzPct val="125000"/>
              <a:buFont typeface="Wingdings" panose="05000000000000000000" pitchFamily="2" charset="2"/>
              <a:buChar char="ü"/>
            </a:pPr>
            <a:r>
              <a:rPr lang="es-VE" sz="2000" dirty="0" smtClean="0">
                <a:solidFill>
                  <a:prstClr val="black"/>
                </a:solidFill>
                <a:latin typeface="Comic Sans MS" pitchFamily="66" charset="0"/>
              </a:rPr>
              <a:t>Enfermedad Inflamatoria Intestinal (IBD)</a:t>
            </a:r>
          </a:p>
          <a:p>
            <a:pPr>
              <a:buClr>
                <a:srgbClr val="0047D6"/>
              </a:buClr>
              <a:buSzPct val="125000"/>
            </a:pPr>
            <a:endParaRPr lang="es-VE" sz="1600" dirty="0" smtClean="0">
              <a:solidFill>
                <a:prstClr val="black"/>
              </a:solidFill>
              <a:latin typeface="Comic Sans MS" pitchFamily="66" charset="0"/>
            </a:endParaRPr>
          </a:p>
          <a:p>
            <a:pPr marL="276225" indent="-276225">
              <a:buClr>
                <a:srgbClr val="0047D6"/>
              </a:buClr>
              <a:buSzPct val="125000"/>
              <a:buFont typeface="Arial" panose="020B0604020202020204" pitchFamily="34" charset="0"/>
              <a:buChar char="•"/>
            </a:pPr>
            <a:r>
              <a:rPr lang="es-VE" sz="2000" dirty="0" smtClean="0">
                <a:solidFill>
                  <a:prstClr val="black"/>
                </a:solidFill>
                <a:latin typeface="Comic Sans MS" pitchFamily="66" charset="0"/>
              </a:rPr>
              <a:t>Síndrome Intestino Irritable (IBS)</a:t>
            </a:r>
          </a:p>
          <a:p>
            <a:pPr marL="276225" indent="-276225">
              <a:buClr>
                <a:srgbClr val="0047D6"/>
              </a:buClr>
              <a:buSzPct val="125000"/>
              <a:buFont typeface="Arial" panose="020B0604020202020204" pitchFamily="34" charset="0"/>
              <a:buChar char="•"/>
            </a:pPr>
            <a:endParaRPr lang="es-VE" sz="900" dirty="0" smtClean="0">
              <a:solidFill>
                <a:prstClr val="black"/>
              </a:solidFill>
              <a:latin typeface="Comic Sans MS" pitchFamily="66" charset="0"/>
            </a:endParaRPr>
          </a:p>
          <a:p>
            <a:pPr marL="276225" indent="-276225">
              <a:buClr>
                <a:srgbClr val="0047D6"/>
              </a:buClr>
              <a:buSzPct val="125000"/>
              <a:buFont typeface="Arial" panose="020B0604020202020204" pitchFamily="34" charset="0"/>
              <a:buChar char="•"/>
            </a:pPr>
            <a:r>
              <a:rPr lang="es-VE" sz="2000" dirty="0" smtClean="0">
                <a:solidFill>
                  <a:prstClr val="black"/>
                </a:solidFill>
                <a:latin typeface="Comic Sans MS" pitchFamily="66" charset="0"/>
              </a:rPr>
              <a:t>Enfermedad Celíaca</a:t>
            </a:r>
          </a:p>
          <a:p>
            <a:pPr marL="276225" indent="-276225">
              <a:buClr>
                <a:srgbClr val="0047D6"/>
              </a:buClr>
              <a:buSzPct val="125000"/>
              <a:buFont typeface="Arial" panose="020B0604020202020204" pitchFamily="34" charset="0"/>
              <a:buChar char="•"/>
            </a:pPr>
            <a:endParaRPr lang="es-VE" sz="900" dirty="0" smtClean="0">
              <a:solidFill>
                <a:prstClr val="black"/>
              </a:solidFill>
              <a:latin typeface="Comic Sans MS" pitchFamily="66" charset="0"/>
            </a:endParaRPr>
          </a:p>
          <a:p>
            <a:pPr marL="276225" indent="-276225">
              <a:buClr>
                <a:srgbClr val="0047D6"/>
              </a:buClr>
              <a:buSzPct val="125000"/>
              <a:buFont typeface="Arial" panose="020B0604020202020204" pitchFamily="34" charset="0"/>
              <a:buChar char="•"/>
            </a:pPr>
            <a:r>
              <a:rPr lang="es-VE" sz="2000" dirty="0">
                <a:solidFill>
                  <a:prstClr val="black"/>
                </a:solidFill>
                <a:latin typeface="Comic Sans MS" pitchFamily="66" charset="0"/>
              </a:rPr>
              <a:t>Cáncer </a:t>
            </a:r>
            <a:r>
              <a:rPr lang="es-VE" sz="2000" dirty="0" smtClean="0">
                <a:solidFill>
                  <a:prstClr val="black"/>
                </a:solidFill>
                <a:latin typeface="Comic Sans MS" pitchFamily="66" charset="0"/>
              </a:rPr>
              <a:t>gastrointestinal</a:t>
            </a:r>
          </a:p>
          <a:p>
            <a:pPr marL="276225" indent="-276225">
              <a:buClr>
                <a:srgbClr val="0047D6"/>
              </a:buClr>
              <a:buSzPct val="125000"/>
              <a:buFont typeface="Arial" panose="020B0604020202020204" pitchFamily="34" charset="0"/>
              <a:buChar char="•"/>
            </a:pPr>
            <a:endParaRPr lang="es-VE" sz="900" dirty="0" smtClean="0">
              <a:solidFill>
                <a:prstClr val="black"/>
              </a:solidFill>
              <a:latin typeface="Comic Sans MS" pitchFamily="66" charset="0"/>
            </a:endParaRPr>
          </a:p>
          <a:p>
            <a:pPr marL="276225" indent="-276225">
              <a:buClr>
                <a:srgbClr val="0047D6"/>
              </a:buClr>
              <a:buSzPct val="125000"/>
              <a:buFont typeface="Arial" panose="020B0604020202020204" pitchFamily="34" charset="0"/>
              <a:buChar char="•"/>
            </a:pPr>
            <a:r>
              <a:rPr lang="es-VE" sz="2000" dirty="0" smtClean="0">
                <a:solidFill>
                  <a:prstClr val="black"/>
                </a:solidFill>
                <a:latin typeface="Comic Sans MS" pitchFamily="66" charset="0"/>
              </a:rPr>
              <a:t>Infección con </a:t>
            </a:r>
            <a:r>
              <a:rPr lang="es-VE" sz="2000" i="1" dirty="0" smtClean="0">
                <a:solidFill>
                  <a:prstClr val="black"/>
                </a:solidFill>
                <a:latin typeface="Comic Sans MS" pitchFamily="66" charset="0"/>
              </a:rPr>
              <a:t>Clostridium difficile</a:t>
            </a:r>
          </a:p>
          <a:p>
            <a:pPr marL="276225" indent="-276225">
              <a:buClr>
                <a:srgbClr val="0047D6"/>
              </a:buClr>
              <a:buSzPct val="125000"/>
              <a:buFont typeface="Arial" panose="020B0604020202020204" pitchFamily="34" charset="0"/>
              <a:buChar char="•"/>
            </a:pPr>
            <a:endParaRPr lang="es-VE" sz="900" dirty="0" smtClean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395536" y="620688"/>
            <a:ext cx="660758" cy="369332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>
            <a:defPPr>
              <a:defRPr lang="es-V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VE" dirty="0" smtClean="0">
                <a:solidFill>
                  <a:prstClr val="white"/>
                </a:solidFill>
                <a:latin typeface="Comic Sans MS" pitchFamily="66" charset="0"/>
              </a:rPr>
              <a:t>II</a:t>
            </a:r>
            <a:r>
              <a:rPr lang="es-VE" sz="1600" dirty="0" smtClean="0">
                <a:solidFill>
                  <a:prstClr val="white"/>
                </a:solidFill>
                <a:latin typeface="Comic Sans MS" pitchFamily="66" charset="0"/>
              </a:rPr>
              <a:t>B1</a:t>
            </a:r>
            <a:endParaRPr lang="es-VE" sz="16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8" name="4 CuadroTexto"/>
          <p:cNvSpPr txBox="1"/>
          <p:nvPr/>
        </p:nvSpPr>
        <p:spPr>
          <a:xfrm>
            <a:off x="1175056" y="620688"/>
            <a:ext cx="1328930" cy="52322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400" dirty="0" smtClean="0">
                <a:latin typeface="Comic Sans MS" pitchFamily="66" charset="0"/>
              </a:rPr>
              <a:t>Microbiota y </a:t>
            </a:r>
          </a:p>
          <a:p>
            <a:r>
              <a:rPr lang="es-VE" sz="1400" dirty="0" err="1" smtClean="0">
                <a:latin typeface="Comic Sans MS" pitchFamily="66" charset="0"/>
              </a:rPr>
              <a:t>Enf</a:t>
            </a:r>
            <a:r>
              <a:rPr lang="es-VE" sz="1400" dirty="0" smtClean="0">
                <a:latin typeface="Comic Sans MS" pitchFamily="66" charset="0"/>
              </a:rPr>
              <a:t>. Local GI </a:t>
            </a:r>
          </a:p>
        </p:txBody>
      </p:sp>
    </p:spTree>
    <p:extLst>
      <p:ext uri="{BB962C8B-B14F-4D97-AF65-F5344CB8AC3E}">
        <p14:creationId xmlns:p14="http://schemas.microsoft.com/office/powerpoint/2010/main" val="14222894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2366909" y="1247274"/>
            <a:ext cx="4410182" cy="95410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38100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sz="2800" dirty="0" smtClean="0">
                <a:solidFill>
                  <a:prstClr val="black"/>
                </a:solidFill>
                <a:latin typeface="Comic Sans MS" pitchFamily="66" charset="0"/>
              </a:rPr>
              <a:t>Microbiota y Síndrome </a:t>
            </a:r>
          </a:p>
          <a:p>
            <a:pPr algn="ctr"/>
            <a:r>
              <a:rPr lang="es-VE" sz="2800" dirty="0">
                <a:solidFill>
                  <a:prstClr val="black"/>
                </a:solidFill>
                <a:latin typeface="Comic Sans MS" pitchFamily="66" charset="0"/>
              </a:rPr>
              <a:t>I</a:t>
            </a:r>
            <a:r>
              <a:rPr lang="es-VE" sz="2800" dirty="0" smtClean="0">
                <a:solidFill>
                  <a:prstClr val="black"/>
                </a:solidFill>
                <a:latin typeface="Comic Sans MS" pitchFamily="66" charset="0"/>
              </a:rPr>
              <a:t>ntestino Irritable (IBS)</a:t>
            </a:r>
          </a:p>
        </p:txBody>
      </p:sp>
      <p:sp>
        <p:nvSpPr>
          <p:cNvPr id="7" name="6 CuadroTexto"/>
          <p:cNvSpPr txBox="1"/>
          <p:nvPr/>
        </p:nvSpPr>
        <p:spPr>
          <a:xfrm>
            <a:off x="518502" y="433862"/>
            <a:ext cx="660758" cy="369332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>
            <a:defPPr>
              <a:defRPr lang="es-V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VE" dirty="0" smtClean="0">
                <a:solidFill>
                  <a:prstClr val="white"/>
                </a:solidFill>
                <a:latin typeface="Comic Sans MS" pitchFamily="66" charset="0"/>
              </a:rPr>
              <a:t>II</a:t>
            </a:r>
            <a:r>
              <a:rPr lang="es-VE" sz="1600" dirty="0" smtClean="0">
                <a:solidFill>
                  <a:prstClr val="white"/>
                </a:solidFill>
                <a:latin typeface="Comic Sans MS" pitchFamily="66" charset="0"/>
              </a:rPr>
              <a:t>B1</a:t>
            </a:r>
            <a:endParaRPr lang="es-VE" sz="16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8" name="4 CuadroTexto"/>
          <p:cNvSpPr txBox="1"/>
          <p:nvPr/>
        </p:nvSpPr>
        <p:spPr>
          <a:xfrm>
            <a:off x="518502" y="908720"/>
            <a:ext cx="957858" cy="67710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VE" sz="1200" dirty="0" smtClean="0">
                <a:latin typeface="Comic Sans MS" pitchFamily="66" charset="0"/>
              </a:rPr>
              <a:t>Microbiota y </a:t>
            </a:r>
            <a:r>
              <a:rPr lang="es-VE" sz="1200" b="1" dirty="0" err="1" smtClean="0">
                <a:latin typeface="Comic Sans MS" pitchFamily="66" charset="0"/>
              </a:rPr>
              <a:t>Enf</a:t>
            </a:r>
            <a:r>
              <a:rPr lang="es-VE" sz="1200" b="1" dirty="0" smtClean="0">
                <a:latin typeface="Comic Sans MS" pitchFamily="66" charset="0"/>
              </a:rPr>
              <a:t>. </a:t>
            </a:r>
            <a:r>
              <a:rPr lang="es-VE" sz="1400" b="1" dirty="0" smtClean="0">
                <a:latin typeface="Comic Sans MS" pitchFamily="66" charset="0"/>
              </a:rPr>
              <a:t>Local GI </a:t>
            </a:r>
          </a:p>
        </p:txBody>
      </p:sp>
      <p:sp>
        <p:nvSpPr>
          <p:cNvPr id="9" name="7 CuadroTexto"/>
          <p:cNvSpPr txBox="1"/>
          <p:nvPr/>
        </p:nvSpPr>
        <p:spPr>
          <a:xfrm>
            <a:off x="6715319" y="6592535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prstClr val="white">
                  <a:lumMod val="6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19" t="18500" r="26413"/>
          <a:stretch/>
        </p:blipFill>
        <p:spPr>
          <a:xfrm>
            <a:off x="2569069" y="2444405"/>
            <a:ext cx="4005861" cy="3935870"/>
          </a:xfrm>
          <a:prstGeom prst="rect">
            <a:avLst/>
          </a:prstGeom>
        </p:spPr>
      </p:pic>
      <p:sp>
        <p:nvSpPr>
          <p:cNvPr id="3" name="Rectángulo 2"/>
          <p:cNvSpPr/>
          <p:nvPr/>
        </p:nvSpPr>
        <p:spPr>
          <a:xfrm>
            <a:off x="3131840" y="2580286"/>
            <a:ext cx="720080" cy="3600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5" name="Rectángulo 4"/>
          <p:cNvSpPr/>
          <p:nvPr/>
        </p:nvSpPr>
        <p:spPr>
          <a:xfrm>
            <a:off x="4211960" y="2444405"/>
            <a:ext cx="1152128" cy="49592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1" name="Rectángulo 10"/>
          <p:cNvSpPr/>
          <p:nvPr/>
        </p:nvSpPr>
        <p:spPr>
          <a:xfrm>
            <a:off x="2366909" y="6164831"/>
            <a:ext cx="4572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s-VE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https://newsnetwork.mayoclinic.org/discussion/mayo-clinic-q-and-a-for-most-diagnosed-with-it-ibs-is-a-chronic-lifelong-condition/</a:t>
            </a:r>
          </a:p>
        </p:txBody>
      </p:sp>
      <p:sp>
        <p:nvSpPr>
          <p:cNvPr id="12" name="CuadroTexto 11"/>
          <p:cNvSpPr txBox="1"/>
          <p:nvPr/>
        </p:nvSpPr>
        <p:spPr>
          <a:xfrm>
            <a:off x="4219341" y="2437140"/>
            <a:ext cx="175560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smtClean="0">
                <a:latin typeface="Comic Sans MS" panose="030F0702030302020204" pitchFamily="66" charset="0"/>
              </a:rPr>
              <a:t>Contracciones </a:t>
            </a:r>
          </a:p>
          <a:p>
            <a:r>
              <a:rPr lang="es-VE" dirty="0" smtClean="0">
                <a:latin typeface="Comic Sans MS" panose="030F0702030302020204" pitchFamily="66" charset="0"/>
              </a:rPr>
              <a:t>anormales</a:t>
            </a:r>
            <a:endParaRPr lang="es-VE" dirty="0">
              <a:latin typeface="Comic Sans MS" panose="030F0702030302020204" pitchFamily="66" charset="0"/>
            </a:endParaRPr>
          </a:p>
        </p:txBody>
      </p:sp>
      <p:sp>
        <p:nvSpPr>
          <p:cNvPr id="13" name="CuadroTexto 12"/>
          <p:cNvSpPr txBox="1"/>
          <p:nvPr/>
        </p:nvSpPr>
        <p:spPr>
          <a:xfrm>
            <a:off x="3128639" y="2663327"/>
            <a:ext cx="7505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smtClean="0">
                <a:latin typeface="Comic Sans MS" panose="030F0702030302020204" pitchFamily="66" charset="0"/>
              </a:rPr>
              <a:t>Colon</a:t>
            </a:r>
            <a:endParaRPr lang="es-VE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1793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4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29583"/>
            <a:ext cx="8136904" cy="6041345"/>
          </a:xfrm>
          <a:prstGeom prst="rect">
            <a:avLst/>
          </a:prstGeom>
        </p:spPr>
      </p:pic>
      <p:sp>
        <p:nvSpPr>
          <p:cNvPr id="2" name="Rectángulo 1"/>
          <p:cNvSpPr/>
          <p:nvPr/>
        </p:nvSpPr>
        <p:spPr>
          <a:xfrm>
            <a:off x="1123256" y="6261033"/>
            <a:ext cx="5400600" cy="4546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07000"/>
              </a:lnSpc>
              <a:spcAft>
                <a:spcPts val="0"/>
              </a:spcAft>
            </a:pPr>
            <a:r>
              <a:rPr lang="es-VE" sz="11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E. </a:t>
            </a:r>
            <a:r>
              <a:rPr lang="es-VE" sz="1100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Distrutti</a:t>
            </a:r>
            <a:r>
              <a:rPr lang="es-VE" sz="1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L. </a:t>
            </a:r>
            <a:r>
              <a:rPr lang="es-VE" sz="11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Monaldi</a:t>
            </a:r>
            <a:r>
              <a:rPr lang="es-VE" sz="1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P. </a:t>
            </a:r>
            <a:r>
              <a:rPr lang="es-VE" sz="11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Ricci</a:t>
            </a:r>
            <a:r>
              <a:rPr lang="es-VE" sz="1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S. </a:t>
            </a:r>
            <a:r>
              <a:rPr lang="es-VE" sz="11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Fiorucci</a:t>
            </a:r>
            <a:r>
              <a:rPr lang="es-VE" sz="1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en-US" sz="11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Gut microbiota role in irritable bowel syndrome: New therapeutic strategies.</a:t>
            </a:r>
            <a:r>
              <a:rPr lang="en-US" sz="1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World J </a:t>
            </a:r>
            <a:r>
              <a:rPr lang="en-US" sz="11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Gastroenterol</a:t>
            </a:r>
            <a:r>
              <a:rPr lang="en-US" sz="1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1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2016</a:t>
            </a:r>
            <a:r>
              <a:rPr lang="en-US" sz="1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; 22: 2219-2241</a:t>
            </a:r>
            <a:endParaRPr lang="es-VE" sz="11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7 CuadroTexto"/>
          <p:cNvSpPr txBox="1"/>
          <p:nvPr/>
        </p:nvSpPr>
        <p:spPr>
          <a:xfrm>
            <a:off x="6715319" y="6592535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prstClr val="white">
                  <a:lumMod val="6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136708" y="228507"/>
            <a:ext cx="660758" cy="369332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>
            <a:defPPr>
              <a:defRPr lang="es-V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VE" dirty="0" smtClean="0">
                <a:solidFill>
                  <a:prstClr val="white"/>
                </a:solidFill>
                <a:latin typeface="Comic Sans MS" pitchFamily="66" charset="0"/>
              </a:rPr>
              <a:t>II</a:t>
            </a:r>
            <a:r>
              <a:rPr lang="es-VE" sz="1600" dirty="0" smtClean="0">
                <a:solidFill>
                  <a:prstClr val="white"/>
                </a:solidFill>
                <a:latin typeface="Comic Sans MS" pitchFamily="66" charset="0"/>
              </a:rPr>
              <a:t>B1</a:t>
            </a:r>
            <a:endParaRPr lang="es-VE" sz="16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8" name="4 CuadroTexto"/>
          <p:cNvSpPr txBox="1"/>
          <p:nvPr/>
        </p:nvSpPr>
        <p:spPr>
          <a:xfrm>
            <a:off x="157758" y="631357"/>
            <a:ext cx="957858" cy="83099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VE" sz="1200" dirty="0" smtClean="0">
                <a:latin typeface="Comic Sans MS" pitchFamily="66" charset="0"/>
              </a:rPr>
              <a:t>Microbiota y </a:t>
            </a:r>
            <a:r>
              <a:rPr lang="es-VE" sz="1200" b="1" dirty="0" err="1" smtClean="0">
                <a:latin typeface="Comic Sans MS" pitchFamily="66" charset="0"/>
              </a:rPr>
              <a:t>Enf</a:t>
            </a:r>
            <a:r>
              <a:rPr lang="es-VE" sz="1200" b="1" dirty="0" smtClean="0">
                <a:latin typeface="Comic Sans MS" pitchFamily="66" charset="0"/>
              </a:rPr>
              <a:t>. Local GI</a:t>
            </a:r>
          </a:p>
          <a:p>
            <a:pPr algn="ctr"/>
            <a:r>
              <a:rPr lang="es-VE" sz="1200" b="1" dirty="0" smtClean="0">
                <a:latin typeface="Comic Sans MS" pitchFamily="66" charset="0"/>
              </a:rPr>
              <a:t>IBS </a:t>
            </a:r>
          </a:p>
        </p:txBody>
      </p:sp>
      <p:sp>
        <p:nvSpPr>
          <p:cNvPr id="3" name="Rectángulo 2"/>
          <p:cNvSpPr/>
          <p:nvPr/>
        </p:nvSpPr>
        <p:spPr>
          <a:xfrm>
            <a:off x="1403648" y="5805264"/>
            <a:ext cx="864096" cy="3656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5" name="Rectángulo 4"/>
          <p:cNvSpPr/>
          <p:nvPr/>
        </p:nvSpPr>
        <p:spPr>
          <a:xfrm>
            <a:off x="467087" y="4653136"/>
            <a:ext cx="1080577" cy="5760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7" name="Rectángulo 16"/>
          <p:cNvSpPr/>
          <p:nvPr/>
        </p:nvSpPr>
        <p:spPr>
          <a:xfrm>
            <a:off x="933974" y="3319863"/>
            <a:ext cx="901722" cy="75720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5" name="CuadroTexto 14"/>
          <p:cNvSpPr txBox="1"/>
          <p:nvPr/>
        </p:nvSpPr>
        <p:spPr>
          <a:xfrm>
            <a:off x="656845" y="3198259"/>
            <a:ext cx="1518364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200" dirty="0" err="1" smtClean="0">
                <a:latin typeface="Comic Sans MS" panose="030F0702030302020204" pitchFamily="66" charset="0"/>
              </a:rPr>
              <a:t>Resp</a:t>
            </a:r>
            <a:r>
              <a:rPr lang="es-VE" sz="1200" dirty="0" smtClean="0">
                <a:latin typeface="Comic Sans MS" panose="030F0702030302020204" pitchFamily="66" charset="0"/>
              </a:rPr>
              <a:t> </a:t>
            </a:r>
            <a:r>
              <a:rPr lang="es-VE" sz="1200" dirty="0" err="1" smtClean="0">
                <a:latin typeface="Comic Sans MS" panose="030F0702030302020204" pitchFamily="66" charset="0"/>
              </a:rPr>
              <a:t>colónica</a:t>
            </a:r>
            <a:r>
              <a:rPr lang="es-VE" sz="1200" dirty="0" smtClean="0">
                <a:latin typeface="Comic Sans MS" panose="030F0702030302020204" pitchFamily="66" charset="0"/>
              </a:rPr>
              <a:t> </a:t>
            </a:r>
          </a:p>
          <a:p>
            <a:pPr algn="ctr"/>
            <a:r>
              <a:rPr lang="es-VE" sz="1200" dirty="0">
                <a:latin typeface="Comic Sans MS" panose="030F0702030302020204" pitchFamily="66" charset="0"/>
              </a:rPr>
              <a:t>a</a:t>
            </a:r>
            <a:r>
              <a:rPr lang="es-VE" sz="1200" dirty="0" smtClean="0">
                <a:latin typeface="Comic Sans MS" panose="030F0702030302020204" pitchFamily="66" charset="0"/>
              </a:rPr>
              <a:t>umentada a CRF:</a:t>
            </a:r>
          </a:p>
          <a:p>
            <a:pPr algn="ctr"/>
            <a:r>
              <a:rPr lang="es-VE" sz="1000" dirty="0" smtClean="0">
                <a:latin typeface="Comic Sans MS" panose="030F0702030302020204" pitchFamily="66" charset="0"/>
              </a:rPr>
              <a:t>Motilidad, sensibilidad</a:t>
            </a:r>
            <a:endParaRPr lang="es-VE" sz="1000" dirty="0">
              <a:latin typeface="Comic Sans MS" panose="030F0702030302020204" pitchFamily="66" charset="0"/>
            </a:endParaRPr>
          </a:p>
        </p:txBody>
      </p:sp>
      <p:sp>
        <p:nvSpPr>
          <p:cNvPr id="18" name="Rectángulo 17"/>
          <p:cNvSpPr/>
          <p:nvPr/>
        </p:nvSpPr>
        <p:spPr>
          <a:xfrm>
            <a:off x="1559466" y="1231016"/>
            <a:ext cx="852294" cy="23905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6" name="CuadroTexto 15"/>
          <p:cNvSpPr txBox="1"/>
          <p:nvPr/>
        </p:nvSpPr>
        <p:spPr>
          <a:xfrm>
            <a:off x="1547664" y="1149042"/>
            <a:ext cx="8611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latin typeface="Comic Sans MS" panose="030F0702030302020204" pitchFamily="66" charset="0"/>
              </a:rPr>
              <a:t>Aumento </a:t>
            </a:r>
          </a:p>
          <a:p>
            <a:r>
              <a:rPr lang="es-VE" sz="1200" dirty="0" smtClean="0">
                <a:latin typeface="Comic Sans MS" panose="030F0702030302020204" pitchFamily="66" charset="0"/>
              </a:rPr>
              <a:t>sec. CRF</a:t>
            </a:r>
            <a:endParaRPr lang="es-VE" sz="1200" dirty="0">
              <a:latin typeface="Comic Sans MS" panose="030F0702030302020204" pitchFamily="66" charset="0"/>
            </a:endParaRPr>
          </a:p>
        </p:txBody>
      </p:sp>
      <p:sp>
        <p:nvSpPr>
          <p:cNvPr id="19" name="Rectángulo 18"/>
          <p:cNvSpPr/>
          <p:nvPr/>
        </p:nvSpPr>
        <p:spPr>
          <a:xfrm>
            <a:off x="2626938" y="596952"/>
            <a:ext cx="576910" cy="25865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4" name="CuadroTexto 13"/>
          <p:cNvSpPr txBox="1"/>
          <p:nvPr/>
        </p:nvSpPr>
        <p:spPr>
          <a:xfrm>
            <a:off x="2267744" y="421450"/>
            <a:ext cx="819455" cy="338554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600" dirty="0" smtClean="0">
                <a:latin typeface="Comic Sans MS" panose="030F0702030302020204" pitchFamily="66" charset="0"/>
              </a:rPr>
              <a:t>Estrés</a:t>
            </a:r>
            <a:endParaRPr lang="es-VE" sz="1600" dirty="0">
              <a:latin typeface="Comic Sans MS" panose="030F0702030302020204" pitchFamily="66" charset="0"/>
            </a:endParaRPr>
          </a:p>
        </p:txBody>
      </p:sp>
      <p:sp>
        <p:nvSpPr>
          <p:cNvPr id="20" name="Rectángulo 19"/>
          <p:cNvSpPr/>
          <p:nvPr/>
        </p:nvSpPr>
        <p:spPr>
          <a:xfrm>
            <a:off x="2267744" y="1772447"/>
            <a:ext cx="1224136" cy="3985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1" name="Rectángulo 20"/>
          <p:cNvSpPr/>
          <p:nvPr/>
        </p:nvSpPr>
        <p:spPr>
          <a:xfrm>
            <a:off x="2358543" y="3549923"/>
            <a:ext cx="1061329" cy="3210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2" name="CuadroTexto 11"/>
          <p:cNvSpPr txBox="1"/>
          <p:nvPr/>
        </p:nvSpPr>
        <p:spPr>
          <a:xfrm>
            <a:off x="2200924" y="3419523"/>
            <a:ext cx="14526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200" dirty="0" smtClean="0">
                <a:latin typeface="Comic Sans MS" panose="030F0702030302020204" pitchFamily="66" charset="0"/>
              </a:rPr>
              <a:t>Aumento cortisol </a:t>
            </a:r>
          </a:p>
          <a:p>
            <a:pPr algn="ctr"/>
            <a:r>
              <a:rPr lang="es-VE" sz="1200" dirty="0" smtClean="0">
                <a:latin typeface="Comic Sans MS" panose="030F0702030302020204" pitchFamily="66" charset="0"/>
              </a:rPr>
              <a:t>liberado a </a:t>
            </a:r>
            <a:r>
              <a:rPr lang="es-VE" sz="1200" dirty="0" err="1" smtClean="0">
                <a:latin typeface="Comic Sans MS" panose="030F0702030302020204" pitchFamily="66" charset="0"/>
              </a:rPr>
              <a:t>circ</a:t>
            </a:r>
            <a:r>
              <a:rPr lang="es-VE" sz="1200" dirty="0" smtClean="0">
                <a:latin typeface="Comic Sans MS" panose="030F0702030302020204" pitchFamily="66" charset="0"/>
              </a:rPr>
              <a:t>.</a:t>
            </a:r>
            <a:endParaRPr lang="es-VE" sz="1200" dirty="0">
              <a:latin typeface="Comic Sans MS" panose="030F0702030302020204" pitchFamily="66" charset="0"/>
            </a:endParaRPr>
          </a:p>
        </p:txBody>
      </p:sp>
      <p:sp>
        <p:nvSpPr>
          <p:cNvPr id="22" name="Rectángulo 21"/>
          <p:cNvSpPr/>
          <p:nvPr/>
        </p:nvSpPr>
        <p:spPr>
          <a:xfrm>
            <a:off x="6084168" y="413173"/>
            <a:ext cx="1817533" cy="21818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1" name="CuadroTexto 10"/>
          <p:cNvSpPr txBox="1"/>
          <p:nvPr/>
        </p:nvSpPr>
        <p:spPr>
          <a:xfrm>
            <a:off x="5652120" y="382673"/>
            <a:ext cx="240322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latin typeface="Comic Sans MS" panose="030F0702030302020204" pitchFamily="66" charset="0"/>
              </a:rPr>
              <a:t>Respuesta aumentada al estrés</a:t>
            </a:r>
            <a:endParaRPr lang="es-VE" sz="1200" dirty="0">
              <a:latin typeface="Comic Sans MS" panose="030F0702030302020204" pitchFamily="66" charset="0"/>
            </a:endParaRPr>
          </a:p>
        </p:txBody>
      </p:sp>
      <p:sp>
        <p:nvSpPr>
          <p:cNvPr id="23" name="Rectángulo 22"/>
          <p:cNvSpPr/>
          <p:nvPr/>
        </p:nvSpPr>
        <p:spPr>
          <a:xfrm>
            <a:off x="6084168" y="912762"/>
            <a:ext cx="908766" cy="31825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0" name="CuadroTexto 9"/>
          <p:cNvSpPr txBox="1"/>
          <p:nvPr/>
        </p:nvSpPr>
        <p:spPr>
          <a:xfrm>
            <a:off x="5859251" y="958168"/>
            <a:ext cx="132921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latin typeface="Comic Sans MS" panose="030F0702030302020204" pitchFamily="66" charset="0"/>
              </a:rPr>
              <a:t>Neurotransmisores</a:t>
            </a:r>
            <a:endParaRPr lang="es-VE" sz="1000" dirty="0">
              <a:latin typeface="Comic Sans MS" panose="030F0702030302020204" pitchFamily="66" charset="0"/>
            </a:endParaRPr>
          </a:p>
        </p:txBody>
      </p:sp>
      <p:sp>
        <p:nvSpPr>
          <p:cNvPr id="25" name="Rectángulo 24"/>
          <p:cNvSpPr/>
          <p:nvPr/>
        </p:nvSpPr>
        <p:spPr>
          <a:xfrm>
            <a:off x="7380312" y="1470067"/>
            <a:ext cx="892186" cy="2469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4" name="CuadroTexto 23"/>
          <p:cNvSpPr txBox="1"/>
          <p:nvPr/>
        </p:nvSpPr>
        <p:spPr>
          <a:xfrm>
            <a:off x="7327095" y="1277711"/>
            <a:ext cx="8611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latin typeface="Comic Sans MS" panose="030F0702030302020204" pitchFamily="66" charset="0"/>
              </a:rPr>
              <a:t>Aumento </a:t>
            </a:r>
          </a:p>
          <a:p>
            <a:r>
              <a:rPr lang="es-VE" sz="1200" dirty="0" smtClean="0">
                <a:latin typeface="Comic Sans MS" panose="030F0702030302020204" pitchFamily="66" charset="0"/>
              </a:rPr>
              <a:t>sec. CRF</a:t>
            </a:r>
            <a:endParaRPr lang="es-VE" sz="1200" dirty="0">
              <a:latin typeface="Comic Sans MS" panose="030F0702030302020204" pitchFamily="66" charset="0"/>
            </a:endParaRPr>
          </a:p>
        </p:txBody>
      </p:sp>
      <p:sp>
        <p:nvSpPr>
          <p:cNvPr id="26" name="Rectángulo 25"/>
          <p:cNvSpPr/>
          <p:nvPr/>
        </p:nvSpPr>
        <p:spPr>
          <a:xfrm>
            <a:off x="7490919" y="2311926"/>
            <a:ext cx="838969" cy="18096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9" name="CuadroTexto 8"/>
          <p:cNvSpPr txBox="1"/>
          <p:nvPr/>
        </p:nvSpPr>
        <p:spPr>
          <a:xfrm>
            <a:off x="7162536" y="2223609"/>
            <a:ext cx="116249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 smtClean="0">
                <a:latin typeface="Comic Sans MS" panose="030F0702030302020204" pitchFamily="66" charset="0"/>
              </a:rPr>
              <a:t>Nervio vago</a:t>
            </a:r>
            <a:endParaRPr lang="es-VE" sz="1400" dirty="0">
              <a:latin typeface="Comic Sans MS" panose="030F0702030302020204" pitchFamily="66" charset="0"/>
            </a:endParaRPr>
          </a:p>
        </p:txBody>
      </p:sp>
      <p:sp>
        <p:nvSpPr>
          <p:cNvPr id="29" name="CuadroTexto 28"/>
          <p:cNvSpPr txBox="1"/>
          <p:nvPr/>
        </p:nvSpPr>
        <p:spPr>
          <a:xfrm>
            <a:off x="1937499" y="5812086"/>
            <a:ext cx="1225015" cy="338554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600" dirty="0" smtClean="0">
                <a:latin typeface="Comic Sans MS" panose="030F0702030302020204" pitchFamily="66" charset="0"/>
              </a:rPr>
              <a:t>Microbiota</a:t>
            </a:r>
            <a:endParaRPr lang="es-VE" sz="1600" dirty="0">
              <a:latin typeface="Comic Sans MS" panose="030F0702030302020204" pitchFamily="66" charset="0"/>
            </a:endParaRPr>
          </a:p>
        </p:txBody>
      </p:sp>
      <p:sp>
        <p:nvSpPr>
          <p:cNvPr id="30" name="CuadroTexto 29"/>
          <p:cNvSpPr txBox="1"/>
          <p:nvPr/>
        </p:nvSpPr>
        <p:spPr>
          <a:xfrm>
            <a:off x="839013" y="4728825"/>
            <a:ext cx="7280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atin typeface="Comic Sans MS" panose="030F0702030302020204" pitchFamily="66" charset="0"/>
              </a:rPr>
              <a:t>E</a:t>
            </a:r>
            <a:r>
              <a:rPr lang="es-VE" sz="1200" dirty="0" smtClean="0">
                <a:latin typeface="Comic Sans MS" panose="030F0702030302020204" pitchFamily="66" charset="0"/>
              </a:rPr>
              <a:t>pitelio</a:t>
            </a:r>
            <a:endParaRPr lang="es-VE" sz="1200" dirty="0">
              <a:latin typeface="Comic Sans MS" panose="030F0702030302020204" pitchFamily="66" charset="0"/>
            </a:endParaRPr>
          </a:p>
        </p:txBody>
      </p:sp>
      <p:sp>
        <p:nvSpPr>
          <p:cNvPr id="33" name="Elipse 32"/>
          <p:cNvSpPr/>
          <p:nvPr/>
        </p:nvSpPr>
        <p:spPr>
          <a:xfrm>
            <a:off x="6084168" y="2929795"/>
            <a:ext cx="1512168" cy="100326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32" name="CuadroTexto 31"/>
          <p:cNvSpPr txBox="1"/>
          <p:nvPr/>
        </p:nvSpPr>
        <p:spPr>
          <a:xfrm>
            <a:off x="5850474" y="2839690"/>
            <a:ext cx="160332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200" dirty="0" smtClean="0">
                <a:latin typeface="Comic Sans MS" panose="030F0702030302020204" pitchFamily="66" charset="0"/>
              </a:rPr>
              <a:t>S. Inmune</a:t>
            </a:r>
          </a:p>
          <a:p>
            <a:pPr algn="ctr"/>
            <a:r>
              <a:rPr lang="es-VE" sz="1200" dirty="0" smtClean="0">
                <a:latin typeface="Comic Sans MS" panose="030F0702030302020204" pitchFamily="66" charset="0"/>
              </a:rPr>
              <a:t>(aumento </a:t>
            </a:r>
            <a:r>
              <a:rPr lang="es-VE" sz="1200" dirty="0" err="1" smtClean="0">
                <a:latin typeface="Comic Sans MS" panose="030F0702030302020204" pitchFamily="66" charset="0"/>
              </a:rPr>
              <a:t>act</a:t>
            </a:r>
            <a:r>
              <a:rPr lang="es-VE" sz="1200" dirty="0" smtClean="0">
                <a:latin typeface="Comic Sans MS" panose="030F0702030302020204" pitchFamily="66" charset="0"/>
              </a:rPr>
              <a:t> </a:t>
            </a:r>
          </a:p>
          <a:p>
            <a:pPr algn="ctr"/>
            <a:r>
              <a:rPr lang="es-VE" sz="1200" dirty="0" smtClean="0">
                <a:latin typeface="Comic Sans MS" panose="030F0702030302020204" pitchFamily="66" charset="0"/>
              </a:rPr>
              <a:t>macrófago y lib. CK </a:t>
            </a:r>
          </a:p>
          <a:p>
            <a:pPr algn="ctr"/>
            <a:r>
              <a:rPr lang="es-VE" sz="1200" dirty="0" err="1" smtClean="0">
                <a:latin typeface="Comic Sans MS" panose="030F0702030302020204" pitchFamily="66" charset="0"/>
              </a:rPr>
              <a:t>proinflamatoriasL</a:t>
            </a:r>
            <a:endParaRPr lang="es-VE" sz="1200" dirty="0">
              <a:latin typeface="Comic Sans MS" panose="030F0702030302020204" pitchFamily="66" charset="0"/>
            </a:endParaRPr>
          </a:p>
        </p:txBody>
      </p:sp>
      <p:sp>
        <p:nvSpPr>
          <p:cNvPr id="34" name="Rectángulo 33"/>
          <p:cNvSpPr/>
          <p:nvPr/>
        </p:nvSpPr>
        <p:spPr>
          <a:xfrm>
            <a:off x="5652120" y="4030684"/>
            <a:ext cx="886431" cy="51086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31" name="CuadroTexto 30"/>
          <p:cNvSpPr txBox="1"/>
          <p:nvPr/>
        </p:nvSpPr>
        <p:spPr>
          <a:xfrm>
            <a:off x="5141403" y="4018033"/>
            <a:ext cx="18117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200" dirty="0" smtClean="0">
                <a:latin typeface="Comic Sans MS" panose="030F0702030302020204" pitchFamily="66" charset="0"/>
              </a:rPr>
              <a:t>Alteración barrera </a:t>
            </a:r>
          </a:p>
          <a:p>
            <a:pPr algn="ctr"/>
            <a:r>
              <a:rPr lang="es-VE" sz="1200" dirty="0" smtClean="0">
                <a:latin typeface="Comic Sans MS" panose="030F0702030302020204" pitchFamily="66" charset="0"/>
              </a:rPr>
              <a:t>epitelial. </a:t>
            </a:r>
            <a:r>
              <a:rPr lang="es-VE" sz="1200" dirty="0" err="1" smtClean="0">
                <a:latin typeface="Comic Sans MS" panose="030F0702030302020204" pitchFamily="66" charset="0"/>
              </a:rPr>
              <a:t>Alt</a:t>
            </a:r>
            <a:r>
              <a:rPr lang="es-VE" sz="1200" dirty="0" smtClean="0">
                <a:latin typeface="Comic Sans MS" panose="030F0702030302020204" pitchFamily="66" charset="0"/>
              </a:rPr>
              <a:t>. motilidad</a:t>
            </a:r>
            <a:endParaRPr lang="es-VE" sz="1200" dirty="0">
              <a:latin typeface="Comic Sans MS" panose="030F0702030302020204" pitchFamily="66" charset="0"/>
            </a:endParaRPr>
          </a:p>
        </p:txBody>
      </p:sp>
      <p:sp>
        <p:nvSpPr>
          <p:cNvPr id="35" name="Rectángulo 34"/>
          <p:cNvSpPr/>
          <p:nvPr/>
        </p:nvSpPr>
        <p:spPr>
          <a:xfrm>
            <a:off x="6840252" y="4632160"/>
            <a:ext cx="1215090" cy="3736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3" name="CuadroTexto 12"/>
          <p:cNvSpPr txBox="1"/>
          <p:nvPr/>
        </p:nvSpPr>
        <p:spPr>
          <a:xfrm>
            <a:off x="6673928" y="4571178"/>
            <a:ext cx="1936749" cy="46166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200" dirty="0" err="1" smtClean="0">
                <a:latin typeface="Comic Sans MS" panose="030F0702030302020204" pitchFamily="66" charset="0"/>
              </a:rPr>
              <a:t>Alt</a:t>
            </a:r>
            <a:r>
              <a:rPr lang="es-VE" sz="1200" dirty="0" smtClean="0">
                <a:latin typeface="Comic Sans MS" panose="030F0702030302020204" pitchFamily="66" charset="0"/>
              </a:rPr>
              <a:t>. Motilidad </a:t>
            </a:r>
            <a:r>
              <a:rPr lang="es-VE" sz="1200" dirty="0" err="1" smtClean="0">
                <a:latin typeface="Comic Sans MS" panose="030F0702030302020204" pitchFamily="66" charset="0"/>
              </a:rPr>
              <a:t>intest</a:t>
            </a:r>
            <a:r>
              <a:rPr lang="es-VE" sz="1200" dirty="0" smtClean="0">
                <a:latin typeface="Comic Sans MS" panose="030F0702030302020204" pitchFamily="66" charset="0"/>
              </a:rPr>
              <a:t>.</a:t>
            </a:r>
          </a:p>
          <a:p>
            <a:r>
              <a:rPr lang="es-VE" sz="1200" dirty="0" smtClean="0">
                <a:latin typeface="Comic Sans MS" panose="030F0702030302020204" pitchFamily="66" charset="0"/>
              </a:rPr>
              <a:t>Hipersensibilidad </a:t>
            </a:r>
            <a:r>
              <a:rPr lang="es-VE" sz="1200" dirty="0" err="1" smtClean="0">
                <a:latin typeface="Comic Sans MS" panose="030F0702030302020204" pitchFamily="66" charset="0"/>
              </a:rPr>
              <a:t>intest</a:t>
            </a:r>
            <a:r>
              <a:rPr lang="es-VE" sz="1200" dirty="0" smtClean="0">
                <a:latin typeface="Comic Sans MS" panose="030F0702030302020204" pitchFamily="66" charset="0"/>
              </a:rPr>
              <a:t>.</a:t>
            </a:r>
            <a:endParaRPr lang="es-VE" sz="1200" dirty="0">
              <a:latin typeface="Comic Sans MS" panose="030F0702030302020204" pitchFamily="66" charset="0"/>
            </a:endParaRPr>
          </a:p>
        </p:txBody>
      </p:sp>
      <p:sp>
        <p:nvSpPr>
          <p:cNvPr id="36" name="Rectángulo 35"/>
          <p:cNvSpPr/>
          <p:nvPr/>
        </p:nvSpPr>
        <p:spPr>
          <a:xfrm>
            <a:off x="4932040" y="2358580"/>
            <a:ext cx="1296144" cy="22830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37" name="CuadroTexto 36"/>
          <p:cNvSpPr txBox="1"/>
          <p:nvPr/>
        </p:nvSpPr>
        <p:spPr>
          <a:xfrm>
            <a:off x="4955990" y="2340624"/>
            <a:ext cx="16417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err="1" smtClean="0">
                <a:latin typeface="Comic Sans MS" panose="030F0702030302020204" pitchFamily="66" charset="0"/>
              </a:rPr>
              <a:t>Inmunotransmisores</a:t>
            </a:r>
            <a:endParaRPr lang="es-VE" sz="1200" dirty="0">
              <a:latin typeface="Comic Sans MS" panose="030F0702030302020204" pitchFamily="66" charset="0"/>
            </a:endParaRPr>
          </a:p>
        </p:txBody>
      </p:sp>
      <p:sp>
        <p:nvSpPr>
          <p:cNvPr id="38" name="Rectángulo 37"/>
          <p:cNvSpPr/>
          <p:nvPr/>
        </p:nvSpPr>
        <p:spPr>
          <a:xfrm>
            <a:off x="3873674" y="3460266"/>
            <a:ext cx="1202382" cy="32835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8" name="CuadroTexto 27"/>
          <p:cNvSpPr txBox="1"/>
          <p:nvPr/>
        </p:nvSpPr>
        <p:spPr>
          <a:xfrm>
            <a:off x="3595998" y="3500920"/>
            <a:ext cx="158088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200" dirty="0" smtClean="0">
                <a:latin typeface="Comic Sans MS" panose="030F0702030302020204" pitchFamily="66" charset="0"/>
              </a:rPr>
              <a:t>Alterado </a:t>
            </a:r>
            <a:r>
              <a:rPr lang="es-VE" sz="1200" dirty="0" err="1">
                <a:latin typeface="Comic Sans MS" panose="030F0702030302020204" pitchFamily="66" charset="0"/>
              </a:rPr>
              <a:t>f</a:t>
            </a:r>
            <a:r>
              <a:rPr lang="es-VE" sz="1200" dirty="0" err="1" smtClean="0">
                <a:latin typeface="Comic Sans MS" panose="030F0702030302020204" pitchFamily="66" charset="0"/>
              </a:rPr>
              <a:t>eedback</a:t>
            </a:r>
            <a:r>
              <a:rPr lang="es-VE" sz="1200" dirty="0" smtClean="0">
                <a:latin typeface="Comic Sans MS" panose="030F0702030302020204" pitchFamily="66" charset="0"/>
              </a:rPr>
              <a:t> </a:t>
            </a:r>
          </a:p>
          <a:p>
            <a:pPr algn="ctr"/>
            <a:r>
              <a:rPr lang="es-VE" sz="1200" dirty="0" err="1" smtClean="0">
                <a:latin typeface="Comic Sans MS" panose="030F0702030302020204" pitchFamily="66" charset="0"/>
              </a:rPr>
              <a:t>neg</a:t>
            </a:r>
            <a:r>
              <a:rPr lang="es-VE" sz="1200" dirty="0" smtClean="0">
                <a:latin typeface="Comic Sans MS" panose="030F0702030302020204" pitchFamily="66" charset="0"/>
              </a:rPr>
              <a:t> por cortisol</a:t>
            </a:r>
            <a:endParaRPr lang="es-VE" sz="1200" dirty="0">
              <a:latin typeface="Comic Sans MS" panose="030F0702030302020204" pitchFamily="66" charset="0"/>
            </a:endParaRPr>
          </a:p>
        </p:txBody>
      </p:sp>
      <p:sp>
        <p:nvSpPr>
          <p:cNvPr id="39" name="Rectángulo 38"/>
          <p:cNvSpPr/>
          <p:nvPr/>
        </p:nvSpPr>
        <p:spPr>
          <a:xfrm>
            <a:off x="2791258" y="4077072"/>
            <a:ext cx="1406307" cy="3323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7" name="CuadroTexto 26"/>
          <p:cNvSpPr txBox="1"/>
          <p:nvPr/>
        </p:nvSpPr>
        <p:spPr>
          <a:xfrm>
            <a:off x="2649264" y="4011588"/>
            <a:ext cx="18934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latin typeface="Comic Sans MS" panose="030F0702030302020204" pitchFamily="66" charset="0"/>
              </a:rPr>
              <a:t>Aumento Metabolitos </a:t>
            </a:r>
          </a:p>
          <a:p>
            <a:r>
              <a:rPr lang="es-VE" sz="1200" dirty="0" err="1" smtClean="0">
                <a:latin typeface="Comic Sans MS" panose="030F0702030302020204" pitchFamily="66" charset="0"/>
              </a:rPr>
              <a:t>Microbianos:</a:t>
            </a:r>
            <a:r>
              <a:rPr lang="es-VE" sz="1000" dirty="0" err="1" smtClean="0">
                <a:latin typeface="Comic Sans MS" panose="030F0702030302020204" pitchFamily="66" charset="0"/>
              </a:rPr>
              <a:t>Aminas</a:t>
            </a:r>
            <a:r>
              <a:rPr lang="es-VE" sz="1000" dirty="0" smtClean="0">
                <a:latin typeface="Comic Sans MS" panose="030F0702030302020204" pitchFamily="66" charset="0"/>
              </a:rPr>
              <a:t> SCFA</a:t>
            </a:r>
            <a:endParaRPr lang="es-VE" sz="1000" dirty="0">
              <a:latin typeface="Comic Sans MS" panose="030F0702030302020204" pitchFamily="66" charset="0"/>
            </a:endParaRPr>
          </a:p>
        </p:txBody>
      </p:sp>
      <p:sp>
        <p:nvSpPr>
          <p:cNvPr id="40" name="Rectángulo 39"/>
          <p:cNvSpPr/>
          <p:nvPr/>
        </p:nvSpPr>
        <p:spPr>
          <a:xfrm>
            <a:off x="3419872" y="130479"/>
            <a:ext cx="1122859" cy="20054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41" name="CuadroTexto 40"/>
          <p:cNvSpPr txBox="1"/>
          <p:nvPr/>
        </p:nvSpPr>
        <p:spPr>
          <a:xfrm>
            <a:off x="3713016" y="166196"/>
            <a:ext cx="15424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latin typeface="Comic Sans MS" panose="030F0702030302020204" pitchFamily="66" charset="0"/>
              </a:rPr>
              <a:t>Corteza </a:t>
            </a:r>
            <a:r>
              <a:rPr lang="es-VE" sz="1200" dirty="0" err="1" smtClean="0">
                <a:latin typeface="Comic Sans MS" panose="030F0702030302020204" pitchFamily="66" charset="0"/>
              </a:rPr>
              <a:t>prefrontal</a:t>
            </a:r>
            <a:endParaRPr lang="es-VE" sz="1200" dirty="0">
              <a:latin typeface="Comic Sans MS" panose="030F0702030302020204" pitchFamily="66" charset="0"/>
            </a:endParaRPr>
          </a:p>
        </p:txBody>
      </p:sp>
      <p:sp>
        <p:nvSpPr>
          <p:cNvPr id="43" name="Rectángulo 42"/>
          <p:cNvSpPr/>
          <p:nvPr/>
        </p:nvSpPr>
        <p:spPr>
          <a:xfrm>
            <a:off x="2587366" y="2776652"/>
            <a:ext cx="1313992" cy="3053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42" name="CuadroTexto 41"/>
          <p:cNvSpPr txBox="1"/>
          <p:nvPr/>
        </p:nvSpPr>
        <p:spPr>
          <a:xfrm>
            <a:off x="2561002" y="2774490"/>
            <a:ext cx="15664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200" dirty="0" smtClean="0">
                <a:latin typeface="Comic Sans MS" panose="030F0702030302020204" pitchFamily="66" charset="0"/>
              </a:rPr>
              <a:t>Corteza adrenal</a:t>
            </a:r>
          </a:p>
          <a:p>
            <a:pPr algn="ctr"/>
            <a:r>
              <a:rPr lang="es-VE" sz="1200" dirty="0" smtClean="0">
                <a:latin typeface="Comic Sans MS" panose="030F0702030302020204" pitchFamily="66" charset="0"/>
              </a:rPr>
              <a:t>Alteración eje HPA</a:t>
            </a:r>
            <a:endParaRPr lang="es-VE" sz="1200" dirty="0">
              <a:latin typeface="Comic Sans MS" panose="030F0702030302020204" pitchFamily="66" charset="0"/>
            </a:endParaRPr>
          </a:p>
        </p:txBody>
      </p:sp>
      <p:sp>
        <p:nvSpPr>
          <p:cNvPr id="44" name="Rectángulo 43"/>
          <p:cNvSpPr/>
          <p:nvPr/>
        </p:nvSpPr>
        <p:spPr>
          <a:xfrm>
            <a:off x="4074910" y="728861"/>
            <a:ext cx="533094" cy="1803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45" name="Rectángulo 44"/>
          <p:cNvSpPr/>
          <p:nvPr/>
        </p:nvSpPr>
        <p:spPr>
          <a:xfrm>
            <a:off x="4004021" y="1040308"/>
            <a:ext cx="533094" cy="1803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46" name="Rectángulo 45"/>
          <p:cNvSpPr/>
          <p:nvPr/>
        </p:nvSpPr>
        <p:spPr>
          <a:xfrm>
            <a:off x="4009637" y="1309078"/>
            <a:ext cx="533094" cy="1803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47" name="CuadroTexto 46"/>
          <p:cNvSpPr txBox="1"/>
          <p:nvPr/>
        </p:nvSpPr>
        <p:spPr>
          <a:xfrm>
            <a:off x="3976120" y="695902"/>
            <a:ext cx="82105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latin typeface="Comic Sans MS" panose="030F0702030302020204" pitchFamily="66" charset="0"/>
              </a:rPr>
              <a:t>Hipocampo</a:t>
            </a:r>
            <a:endParaRPr lang="es-VE" sz="1000" dirty="0">
              <a:latin typeface="Comic Sans MS" panose="030F0702030302020204" pitchFamily="66" charset="0"/>
            </a:endParaRPr>
          </a:p>
        </p:txBody>
      </p:sp>
      <p:sp>
        <p:nvSpPr>
          <p:cNvPr id="48" name="CuadroTexto 47"/>
          <p:cNvSpPr txBox="1"/>
          <p:nvPr/>
        </p:nvSpPr>
        <p:spPr>
          <a:xfrm>
            <a:off x="3988575" y="1007349"/>
            <a:ext cx="58862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err="1" smtClean="0">
                <a:latin typeface="Comic Sans MS" panose="030F0702030302020204" pitchFamily="66" charset="0"/>
              </a:rPr>
              <a:t>Amigd</a:t>
            </a:r>
            <a:r>
              <a:rPr lang="es-VE" sz="1000" dirty="0" smtClean="0">
                <a:latin typeface="Comic Sans MS" panose="030F0702030302020204" pitchFamily="66" charset="0"/>
              </a:rPr>
              <a:t>.</a:t>
            </a:r>
            <a:endParaRPr lang="es-VE" sz="1000" dirty="0">
              <a:latin typeface="Comic Sans MS" panose="030F0702030302020204" pitchFamily="66" charset="0"/>
            </a:endParaRPr>
          </a:p>
        </p:txBody>
      </p:sp>
      <p:sp>
        <p:nvSpPr>
          <p:cNvPr id="49" name="CuadroTexto 48"/>
          <p:cNvSpPr txBox="1"/>
          <p:nvPr/>
        </p:nvSpPr>
        <p:spPr>
          <a:xfrm>
            <a:off x="3988574" y="1256765"/>
            <a:ext cx="61587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err="1" smtClean="0">
                <a:latin typeface="Comic Sans MS" panose="030F0702030302020204" pitchFamily="66" charset="0"/>
              </a:rPr>
              <a:t>Hipotál</a:t>
            </a:r>
            <a:endParaRPr lang="es-VE" sz="1000" dirty="0">
              <a:latin typeface="Comic Sans MS" panose="030F0702030302020204" pitchFamily="66" charset="0"/>
            </a:endParaRPr>
          </a:p>
        </p:txBody>
      </p:sp>
      <p:sp>
        <p:nvSpPr>
          <p:cNvPr id="50" name="CuadroTexto 49"/>
          <p:cNvSpPr txBox="1"/>
          <p:nvPr/>
        </p:nvSpPr>
        <p:spPr>
          <a:xfrm>
            <a:off x="54224" y="5327528"/>
            <a:ext cx="1691811" cy="1107996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s-VE" sz="1100" b="1" dirty="0" smtClean="0">
                <a:latin typeface="Comic Sans MS" panose="030F0702030302020204" pitchFamily="66" charset="0"/>
              </a:rPr>
              <a:t>CRF: </a:t>
            </a:r>
            <a:r>
              <a:rPr lang="es-VE" sz="1100" dirty="0" smtClean="0">
                <a:latin typeface="Comic Sans MS" panose="030F0702030302020204" pitchFamily="66" charset="0"/>
              </a:rPr>
              <a:t>factor liberador de </a:t>
            </a:r>
            <a:r>
              <a:rPr lang="es-VE" sz="1100" b="1" dirty="0" err="1" smtClean="0">
                <a:latin typeface="Comic Sans MS" panose="030F0702030302020204" pitchFamily="66" charset="0"/>
              </a:rPr>
              <a:t>corticotropina</a:t>
            </a:r>
            <a:endParaRPr lang="es-VE" sz="1100" b="1" dirty="0" smtClean="0">
              <a:latin typeface="Comic Sans MS" panose="030F0702030302020204" pitchFamily="66" charset="0"/>
            </a:endParaRPr>
          </a:p>
          <a:p>
            <a:r>
              <a:rPr lang="es-VE" sz="1100" b="1" dirty="0" smtClean="0">
                <a:latin typeface="Comic Sans MS" panose="030F0702030302020204" pitchFamily="66" charset="0"/>
              </a:rPr>
              <a:t>HPA: </a:t>
            </a:r>
            <a:r>
              <a:rPr lang="es-VE" sz="1100" dirty="0" smtClean="0">
                <a:latin typeface="Comic Sans MS" panose="030F0702030302020204" pitchFamily="66" charset="0"/>
              </a:rPr>
              <a:t>eje hipotálamo- pituitaria-adrenal</a:t>
            </a:r>
          </a:p>
          <a:p>
            <a:r>
              <a:rPr lang="es-VE" sz="1100" b="1" dirty="0" smtClean="0">
                <a:latin typeface="Comic Sans MS" panose="030F0702030302020204" pitchFamily="66" charset="0"/>
              </a:rPr>
              <a:t>ACTH: </a:t>
            </a:r>
            <a:r>
              <a:rPr lang="es-VE" sz="1100" dirty="0" smtClean="0">
                <a:latin typeface="Comic Sans MS" panose="030F0702030302020204" pitchFamily="66" charset="0"/>
              </a:rPr>
              <a:t>hormona </a:t>
            </a:r>
            <a:r>
              <a:rPr lang="es-VE" sz="1100" dirty="0" err="1" smtClean="0">
                <a:latin typeface="Comic Sans MS" panose="030F0702030302020204" pitchFamily="66" charset="0"/>
              </a:rPr>
              <a:t>adrenocriticotropa</a:t>
            </a:r>
            <a:endParaRPr lang="es-VE" sz="1100" dirty="0">
              <a:latin typeface="Comic Sans MS" panose="030F0702030302020204" pitchFamily="66" charset="0"/>
            </a:endParaRPr>
          </a:p>
        </p:txBody>
      </p:sp>
      <p:sp>
        <p:nvSpPr>
          <p:cNvPr id="51" name="CuadroTexto 50"/>
          <p:cNvSpPr txBox="1"/>
          <p:nvPr/>
        </p:nvSpPr>
        <p:spPr>
          <a:xfrm>
            <a:off x="8038468" y="5877427"/>
            <a:ext cx="569387" cy="338554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600" b="1" dirty="0" smtClean="0">
                <a:latin typeface="Comic Sans MS" panose="030F0702030302020204" pitchFamily="66" charset="0"/>
              </a:rPr>
              <a:t>IBS</a:t>
            </a:r>
            <a:endParaRPr lang="es-VE" sz="1600" b="1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3868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10542</TotalTime>
  <Words>6669</Words>
  <Application>Microsoft Office PowerPoint</Application>
  <PresentationFormat>Presentación en pantalla (4:3)</PresentationFormat>
  <Paragraphs>1051</Paragraphs>
  <Slides>59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59</vt:i4>
      </vt:variant>
    </vt:vector>
  </HeadingPairs>
  <TitlesOfParts>
    <vt:vector size="66" baseType="lpstr">
      <vt:lpstr>Arial</vt:lpstr>
      <vt:lpstr>Calibri</vt:lpstr>
      <vt:lpstr>Comic Sans MS</vt:lpstr>
      <vt:lpstr>Symbol</vt:lpstr>
      <vt:lpstr>Times New Roman</vt:lpstr>
      <vt:lpstr>Wingdings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ximena</dc:creator>
  <cp:lastModifiedBy>ximena</cp:lastModifiedBy>
  <cp:revision>1345</cp:revision>
  <dcterms:created xsi:type="dcterms:W3CDTF">2014-11-02T15:33:38Z</dcterms:created>
  <dcterms:modified xsi:type="dcterms:W3CDTF">2019-04-23T14:58:37Z</dcterms:modified>
</cp:coreProperties>
</file>