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500" r:id="rId2"/>
    <p:sldId id="515" r:id="rId3"/>
    <p:sldId id="516" r:id="rId4"/>
    <p:sldId id="502" r:id="rId5"/>
    <p:sldId id="517" r:id="rId6"/>
    <p:sldId id="663" r:id="rId7"/>
    <p:sldId id="671" r:id="rId8"/>
    <p:sldId id="583" r:id="rId9"/>
    <p:sldId id="586" r:id="rId10"/>
    <p:sldId id="585" r:id="rId11"/>
    <p:sldId id="584" r:id="rId12"/>
    <p:sldId id="587" r:id="rId13"/>
    <p:sldId id="588" r:id="rId14"/>
    <p:sldId id="589" r:id="rId15"/>
    <p:sldId id="665" r:id="rId16"/>
    <p:sldId id="652" r:id="rId17"/>
    <p:sldId id="653" r:id="rId18"/>
    <p:sldId id="654" r:id="rId19"/>
    <p:sldId id="655" r:id="rId20"/>
    <p:sldId id="666" r:id="rId21"/>
    <p:sldId id="656" r:id="rId22"/>
    <p:sldId id="667" r:id="rId23"/>
    <p:sldId id="657" r:id="rId24"/>
    <p:sldId id="658" r:id="rId25"/>
    <p:sldId id="660" r:id="rId26"/>
    <p:sldId id="661" r:id="rId27"/>
    <p:sldId id="593" r:id="rId28"/>
    <p:sldId id="590" r:id="rId29"/>
    <p:sldId id="597" r:id="rId30"/>
    <p:sldId id="596" r:id="rId31"/>
    <p:sldId id="598" r:id="rId32"/>
    <p:sldId id="606" r:id="rId33"/>
    <p:sldId id="603" r:id="rId34"/>
    <p:sldId id="601" r:id="rId35"/>
    <p:sldId id="602" r:id="rId36"/>
    <p:sldId id="594" r:id="rId37"/>
    <p:sldId id="595" r:id="rId38"/>
    <p:sldId id="604" r:id="rId39"/>
    <p:sldId id="605" r:id="rId40"/>
    <p:sldId id="644" r:id="rId41"/>
    <p:sldId id="645" r:id="rId42"/>
    <p:sldId id="610" r:id="rId43"/>
    <p:sldId id="611" r:id="rId44"/>
    <p:sldId id="641" r:id="rId45"/>
    <p:sldId id="640" r:id="rId46"/>
    <p:sldId id="643" r:id="rId47"/>
    <p:sldId id="642" r:id="rId48"/>
    <p:sldId id="669" r:id="rId49"/>
    <p:sldId id="608" r:id="rId50"/>
    <p:sldId id="609" r:id="rId51"/>
    <p:sldId id="670" r:id="rId52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16EC3B97-AFD3-4E87-ACED-888C392792EB}">
          <p14:sldIdLst>
            <p14:sldId id="500"/>
            <p14:sldId id="515"/>
            <p14:sldId id="516"/>
            <p14:sldId id="502"/>
            <p14:sldId id="517"/>
            <p14:sldId id="663"/>
            <p14:sldId id="671"/>
            <p14:sldId id="583"/>
            <p14:sldId id="586"/>
            <p14:sldId id="585"/>
            <p14:sldId id="584"/>
            <p14:sldId id="587"/>
            <p14:sldId id="588"/>
            <p14:sldId id="589"/>
            <p14:sldId id="665"/>
            <p14:sldId id="652"/>
            <p14:sldId id="653"/>
            <p14:sldId id="654"/>
            <p14:sldId id="655"/>
            <p14:sldId id="666"/>
            <p14:sldId id="656"/>
            <p14:sldId id="667"/>
            <p14:sldId id="657"/>
            <p14:sldId id="658"/>
            <p14:sldId id="660"/>
            <p14:sldId id="661"/>
            <p14:sldId id="593"/>
            <p14:sldId id="590"/>
            <p14:sldId id="597"/>
            <p14:sldId id="596"/>
            <p14:sldId id="598"/>
            <p14:sldId id="606"/>
            <p14:sldId id="603"/>
            <p14:sldId id="601"/>
            <p14:sldId id="602"/>
            <p14:sldId id="594"/>
            <p14:sldId id="595"/>
            <p14:sldId id="604"/>
            <p14:sldId id="605"/>
            <p14:sldId id="644"/>
            <p14:sldId id="645"/>
            <p14:sldId id="610"/>
            <p14:sldId id="611"/>
            <p14:sldId id="641"/>
            <p14:sldId id="640"/>
            <p14:sldId id="643"/>
            <p14:sldId id="642"/>
            <p14:sldId id="669"/>
            <p14:sldId id="608"/>
            <p14:sldId id="609"/>
            <p14:sldId id="670"/>
          </p14:sldIdLst>
        </p14:section>
        <p14:section name="Sección sin título" id="{90150520-1847-48F9-91C1-66ECE594AEF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4EC"/>
    <a:srgbClr val="0000FF"/>
    <a:srgbClr val="FEF2E8"/>
    <a:srgbClr val="FFD5EA"/>
    <a:srgbClr val="ED9159"/>
    <a:srgbClr val="FFA7D3"/>
    <a:srgbClr val="B6EAE9"/>
    <a:srgbClr val="A2D0BA"/>
    <a:srgbClr val="DDD69F"/>
    <a:srgbClr val="FFD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300" autoAdjust="0"/>
    <p:restoredTop sz="94660"/>
  </p:normalViewPr>
  <p:slideViewPr>
    <p:cSldViewPr showGuides="1">
      <p:cViewPr varScale="1">
        <p:scale>
          <a:sx n="63" d="100"/>
          <a:sy n="63" d="100"/>
        </p:scale>
        <p:origin x="74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4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D86C3-2088-41E6-9012-2BE42E7791EF}" type="datetimeFigureOut">
              <a:rPr lang="es-VE" smtClean="0"/>
              <a:t>17/04/2019</a:t>
            </a:fld>
            <a:endParaRPr lang="es-V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86F07-A86D-427E-A7CA-93311D117C0F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980768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7CE59-3451-4546-B9A4-B04B5175E73E}" type="slidenum">
              <a:rPr lang="es-VE" smtClean="0"/>
              <a:t>50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422164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17/04/2019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5872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17/04/2019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17824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17/04/2019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6244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17/04/2019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41948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17/04/2019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4666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17/04/2019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4104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17/04/2019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01455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17/04/2019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21428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17/04/2019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74243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17/04/2019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0353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17/04/2019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8552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CC5-9D9F-4833-A9EB-75487F6B142B}" type="datetimeFigureOut">
              <a:rPr lang="es-VE" smtClean="0"/>
              <a:t>17/04/2019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374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8019" y="1400432"/>
            <a:ext cx="7067961" cy="35394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rgbClr val="0070C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pPr algn="ctr"/>
            <a:endParaRPr lang="es-VE" sz="16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60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</a:t>
            </a:r>
            <a:r>
              <a:rPr lang="es-VE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MICROBIOTA</a:t>
            </a:r>
          </a:p>
          <a:p>
            <a:pPr algn="ctr"/>
            <a:endParaRPr lang="es-VE" sz="4400" dirty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…</a:t>
            </a:r>
            <a:r>
              <a:rPr lang="es-VE" sz="44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The</a:t>
            </a:r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hottest</a:t>
            </a:r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area</a:t>
            </a:r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in </a:t>
            </a:r>
          </a:p>
          <a:p>
            <a:pPr algn="ctr"/>
            <a:r>
              <a:rPr lang="es-VE" sz="44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Biomedicine</a:t>
            </a:r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…</a:t>
            </a:r>
          </a:p>
          <a:p>
            <a:pPr algn="ctr"/>
            <a:endParaRPr lang="es-VE" sz="16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261935" y="5105400"/>
            <a:ext cx="28873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Eric </a:t>
            </a:r>
            <a:r>
              <a:rPr lang="es-VE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Topol</a:t>
            </a:r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MD</a:t>
            </a:r>
          </a:p>
          <a:p>
            <a:pPr algn="r"/>
            <a:r>
              <a:rPr lang="es-VE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Medscape</a:t>
            </a:r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Editor in </a:t>
            </a:r>
            <a:r>
              <a:rPr lang="es-VE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chief</a:t>
            </a:r>
            <a:endParaRPr lang="es-VE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Junio 21 2016</a:t>
            </a:r>
            <a:endParaRPr lang="es-VE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05600" y="647662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2017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47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763688" y="5533928"/>
            <a:ext cx="56609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SC. Bischoff. 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‘Gut Health’: A New Objective in Medicine?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BMC Medicine 2011; 9: 24.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156176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686552" y="1899132"/>
            <a:ext cx="5957838" cy="35394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‘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BatangChe" panose="02030609000101010101" pitchFamily="49" charset="-127"/>
              </a:rPr>
              <a:t>Salud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BatangChe" panose="02030609000101010101" pitchFamily="49" charset="-127"/>
              </a:rPr>
              <a:t> intestinal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es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 un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estado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 de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bienestar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físico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 y mental  en la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ausencia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 de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molestias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 GI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que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requieran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consulta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médica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, en la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ausencia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 de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indicaciones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 o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riesgos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 de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enfermedad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 intestinal y en la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ausencia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 de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enfermedad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 intestinal </a:t>
            </a:r>
            <a:r>
              <a:rPr lang="en-US" sz="2800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confirmada</a:t>
            </a:r>
            <a:r>
              <a:rPr lang="en-US" sz="2800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'</a:t>
            </a:r>
            <a:endParaRPr lang="es-VE" sz="2800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27235" y="26064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323528" y="710210"/>
            <a:ext cx="144016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300560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675726"/>
              </p:ext>
            </p:extLst>
          </p:nvPr>
        </p:nvGraphicFramePr>
        <p:xfrm>
          <a:off x="552090" y="260648"/>
          <a:ext cx="7980351" cy="6192688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217870"/>
                <a:gridCol w="5762481"/>
              </a:tblGrid>
              <a:tr h="648302"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>
                          <a:latin typeface="Comic Sans MS" panose="030F0702030302020204" pitchFamily="66" charset="0"/>
                        </a:rPr>
                        <a:t>Criterios</a:t>
                      </a:r>
                      <a:r>
                        <a:rPr lang="en-US" sz="200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omic Sans MS" panose="030F0702030302020204" pitchFamily="66" charset="0"/>
                        </a:rPr>
                        <a:t>Sist</a:t>
                      </a:r>
                      <a:r>
                        <a:rPr lang="en-US" sz="2000" baseline="0" dirty="0" smtClean="0">
                          <a:latin typeface="Comic Sans MS" panose="030F0702030302020204" pitchFamily="66" charset="0"/>
                        </a:rPr>
                        <a:t>. </a:t>
                      </a:r>
                      <a:r>
                        <a:rPr lang="en-US" sz="2000" baseline="0" dirty="0" err="1" smtClean="0">
                          <a:latin typeface="Comic Sans MS" panose="030F0702030302020204" pitchFamily="66" charset="0"/>
                        </a:rPr>
                        <a:t>Digestivo</a:t>
                      </a:r>
                      <a:r>
                        <a:rPr lang="en-US" sz="2000" baseline="0" dirty="0" smtClean="0">
                          <a:latin typeface="Comic Sans MS" panose="030F0702030302020204" pitchFamily="66" charset="0"/>
                        </a:rPr>
                        <a:t> Sano</a:t>
                      </a:r>
                      <a:endParaRPr lang="en-US" sz="2000" dirty="0">
                        <a:latin typeface="Comic Sans MS" panose="030F0702030302020204" pitchFamily="66" charset="0"/>
                      </a:endParaRPr>
                    </a:p>
                  </a:txBody>
                  <a:tcPr marL="43104" marR="43104" marT="21552" marB="21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>
                          <a:latin typeface="Comic Sans MS" panose="030F0702030302020204" pitchFamily="66" charset="0"/>
                        </a:rPr>
                        <a:t>Signos</a:t>
                      </a:r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US" sz="2400" dirty="0" err="1" smtClean="0">
                          <a:latin typeface="Comic Sans MS" panose="030F0702030302020204" pitchFamily="66" charset="0"/>
                        </a:rPr>
                        <a:t>Salud</a:t>
                      </a:r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 GI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 marL="43104" marR="43104" marT="21552" marB="21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397321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</a:rPr>
                        <a:t>Digestion y </a:t>
                      </a:r>
                      <a:r>
                        <a:rPr lang="en-US" sz="16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</a:rPr>
                        <a:t>absorción</a:t>
                      </a:r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US" sz="16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</a:rPr>
                        <a:t>efectiva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 marL="43104" marR="43104" marT="21552" marB="21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VE" sz="1400" dirty="0" smtClean="0">
                          <a:latin typeface="Comic Sans MS" panose="030F0702030302020204" pitchFamily="66" charset="0"/>
                        </a:rPr>
                        <a:t>Estado nutricional</a:t>
                      </a:r>
                      <a:r>
                        <a:rPr lang="es-VE" sz="1400" baseline="0" dirty="0" smtClean="0">
                          <a:latin typeface="Comic Sans MS" panose="030F0702030302020204" pitchFamily="66" charset="0"/>
                        </a:rPr>
                        <a:t>  normal y absorción efectiva de comida, agua y electrolitos</a:t>
                      </a:r>
                      <a:endParaRPr lang="es-VE" sz="1400" dirty="0">
                        <a:latin typeface="Comic Sans MS" panose="030F0702030302020204" pitchFamily="66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VE" sz="1400" dirty="0" smtClean="0">
                          <a:latin typeface="Comic Sans MS" panose="030F0702030302020204" pitchFamily="66" charset="0"/>
                        </a:rPr>
                        <a:t>Motilidad intestinal regular, tránsito normal y no dolor abdominal Consistencia</a:t>
                      </a:r>
                      <a:r>
                        <a:rPr lang="es-VE" sz="1400" baseline="0" dirty="0" smtClean="0">
                          <a:latin typeface="Comic Sans MS" panose="030F0702030302020204" pitchFamily="66" charset="0"/>
                        </a:rPr>
                        <a:t> normal de heces y rara vez vómito, náusea, diarrea, estreñimiento, gases</a:t>
                      </a:r>
                      <a:endParaRPr lang="es-VE" sz="1400" dirty="0">
                        <a:latin typeface="Comic Sans MS" panose="030F0702030302020204" pitchFamily="66" charset="0"/>
                      </a:endParaRPr>
                    </a:p>
                  </a:txBody>
                  <a:tcPr marL="43104" marR="43104" marT="21552" marB="21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04633">
                <a:tc>
                  <a:txBody>
                    <a:bodyPr/>
                    <a:lstStyle/>
                    <a:p>
                      <a:pPr algn="l"/>
                      <a:r>
                        <a:rPr lang="es-VE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</a:rPr>
                        <a:t>Ausencia de </a:t>
                      </a:r>
                    </a:p>
                    <a:p>
                      <a:pPr algn="l"/>
                      <a:r>
                        <a:rPr lang="es-VE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</a:rPr>
                        <a:t>enfermedad GI</a:t>
                      </a:r>
                      <a:endParaRPr lang="es-VE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 marL="43104" marR="43104" marT="21552" marB="21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VE" sz="1400" dirty="0" smtClean="0">
                          <a:latin typeface="Comic Sans MS" panose="030F0702030302020204" pitchFamily="66" charset="0"/>
                        </a:rPr>
                        <a:t>No enfermedad ácida péptica, reflujo gastroesofágico, u otra enfermedad inflamatoria gástrica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VE" sz="1400" dirty="0" smtClean="0">
                          <a:latin typeface="Comic Sans MS" panose="030F0702030302020204" pitchFamily="66" charset="0"/>
                        </a:rPr>
                        <a:t>No deficiencias de enzimas o intolerancia a carbohidratos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VE" sz="1400" dirty="0" smtClean="0">
                          <a:latin typeface="Comic Sans MS" panose="030F0702030302020204" pitchFamily="66" charset="0"/>
                        </a:rPr>
                        <a:t>No </a:t>
                      </a:r>
                      <a:r>
                        <a:rPr lang="es-VE" sz="1400" dirty="0">
                          <a:latin typeface="Comic Sans MS" panose="030F0702030302020204" pitchFamily="66" charset="0"/>
                        </a:rPr>
                        <a:t>IBD, </a:t>
                      </a:r>
                      <a:r>
                        <a:rPr lang="es-VE" sz="1400" dirty="0" smtClean="0">
                          <a:latin typeface="Comic Sans MS" panose="030F0702030302020204" pitchFamily="66" charset="0"/>
                        </a:rPr>
                        <a:t>enfermedad celíaca u otro</a:t>
                      </a:r>
                      <a:r>
                        <a:rPr lang="es-VE" sz="1400" baseline="0" dirty="0" smtClean="0">
                          <a:latin typeface="Comic Sans MS" panose="030F0702030302020204" pitchFamily="66" charset="0"/>
                        </a:rPr>
                        <a:t> estado inflamatorio</a:t>
                      </a:r>
                      <a:endParaRPr lang="es-VE" sz="1400" dirty="0">
                        <a:latin typeface="Comic Sans MS" panose="030F0702030302020204" pitchFamily="66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VE" sz="1400" dirty="0">
                          <a:latin typeface="Comic Sans MS" panose="030F0702030302020204" pitchFamily="66" charset="0"/>
                        </a:rPr>
                        <a:t>No </a:t>
                      </a:r>
                      <a:r>
                        <a:rPr lang="es-VE" sz="1400" dirty="0" smtClean="0">
                          <a:latin typeface="Comic Sans MS" panose="030F0702030302020204" pitchFamily="66" charset="0"/>
                        </a:rPr>
                        <a:t>cáncer</a:t>
                      </a:r>
                      <a:r>
                        <a:rPr lang="es-VE" sz="1400" baseline="0" dirty="0" smtClean="0">
                          <a:latin typeface="Comic Sans MS" panose="030F0702030302020204" pitchFamily="66" charset="0"/>
                        </a:rPr>
                        <a:t> colono-rectal u otro cáncer GI</a:t>
                      </a:r>
                      <a:endParaRPr lang="es-VE" sz="1400" dirty="0">
                        <a:latin typeface="Comic Sans MS" panose="030F0702030302020204" pitchFamily="66" charset="0"/>
                      </a:endParaRPr>
                    </a:p>
                  </a:txBody>
                  <a:tcPr marL="43104" marR="43104" marT="21552" marB="21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41492">
                <a:tc>
                  <a:txBody>
                    <a:bodyPr/>
                    <a:lstStyle/>
                    <a:p>
                      <a:pPr algn="l"/>
                      <a:r>
                        <a:rPr lang="es-VE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</a:rPr>
                        <a:t>Microbiota intestinal normal y estable</a:t>
                      </a:r>
                      <a:endParaRPr lang="es-VE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 marL="43104" marR="43104" marT="21552" marB="21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Comic Sans MS" panose="030F0702030302020204" pitchFamily="66" charset="0"/>
                        </a:rPr>
                        <a:t>No sobrecrecimiento </a:t>
                      </a:r>
                      <a:r>
                        <a:rPr lang="en-US" sz="1400" dirty="0" err="1" smtClean="0">
                          <a:latin typeface="Comic Sans MS" panose="030F0702030302020204" pitchFamily="66" charset="0"/>
                        </a:rPr>
                        <a:t>bacteriano</a:t>
                      </a:r>
                      <a:r>
                        <a:rPr lang="en-US" sz="1400" dirty="0" smtClean="0">
                          <a:latin typeface="Comic Sans MS" panose="030F0702030302020204" pitchFamily="66" charset="0"/>
                        </a:rPr>
                        <a:t>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err="1" smtClean="0">
                          <a:latin typeface="Comic Sans MS" panose="030F0702030302020204" pitchFamily="66" charset="0"/>
                        </a:rPr>
                        <a:t>Composición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y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vitalidad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normal de microbiota intestinal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Comic Sans MS" panose="030F0702030302020204" pitchFamily="66" charset="0"/>
                        </a:rPr>
                        <a:t>No </a:t>
                      </a:r>
                      <a:r>
                        <a:rPr lang="en-US" sz="1400" dirty="0" err="1" smtClean="0">
                          <a:latin typeface="Comic Sans MS" panose="030F0702030302020204" pitchFamily="66" charset="0"/>
                        </a:rPr>
                        <a:t>infecciones</a:t>
                      </a:r>
                      <a:r>
                        <a:rPr lang="en-US" sz="1400" dirty="0" smtClean="0">
                          <a:latin typeface="Comic Sans MS" panose="030F0702030302020204" pitchFamily="66" charset="0"/>
                        </a:rPr>
                        <a:t> GI o </a:t>
                      </a:r>
                      <a:r>
                        <a:rPr lang="en-US" sz="1400" dirty="0" err="1" smtClean="0">
                          <a:latin typeface="Comic Sans MS" panose="030F0702030302020204" pitchFamily="66" charset="0"/>
                        </a:rPr>
                        <a:t>diarrea</a:t>
                      </a:r>
                      <a:r>
                        <a:rPr lang="en-US" sz="140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US" sz="1400" dirty="0" err="1" smtClean="0">
                          <a:latin typeface="Comic Sans MS" panose="030F0702030302020204" pitchFamily="66" charset="0"/>
                        </a:rPr>
                        <a:t>asociada</a:t>
                      </a:r>
                      <a:r>
                        <a:rPr lang="en-US" sz="1400" dirty="0" smtClean="0">
                          <a:latin typeface="Comic Sans MS" panose="030F0702030302020204" pitchFamily="66" charset="0"/>
                        </a:rPr>
                        <a:t> a </a:t>
                      </a:r>
                      <a:r>
                        <a:rPr lang="en-US" sz="1400" dirty="0" err="1" smtClean="0">
                          <a:latin typeface="Comic Sans MS" panose="030F0702030302020204" pitchFamily="66" charset="0"/>
                        </a:rPr>
                        <a:t>antibióticos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 marL="43104" marR="43104" marT="21552" marB="21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04633">
                <a:tc>
                  <a:txBody>
                    <a:bodyPr/>
                    <a:lstStyle/>
                    <a:p>
                      <a:pPr algn="l"/>
                      <a:r>
                        <a:rPr lang="es-VE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</a:rPr>
                        <a:t>Estado inmune efectivo</a:t>
                      </a:r>
                      <a:endParaRPr lang="es-VE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 marL="43104" marR="43104" marT="21552" marB="21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err="1" smtClean="0">
                          <a:latin typeface="Comic Sans MS" panose="030F0702030302020204" pitchFamily="66" charset="0"/>
                        </a:rPr>
                        <a:t>Función</a:t>
                      </a:r>
                      <a:r>
                        <a:rPr lang="en-US" sz="140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US" sz="1400" dirty="0" err="1" smtClean="0">
                          <a:latin typeface="Comic Sans MS" panose="030F0702030302020204" pitchFamily="66" charset="0"/>
                        </a:rPr>
                        <a:t>efectiva</a:t>
                      </a:r>
                      <a:r>
                        <a:rPr lang="en-US" sz="1400" dirty="0" smtClean="0">
                          <a:latin typeface="Comic Sans MS" panose="030F0702030302020204" pitchFamily="66" charset="0"/>
                        </a:rPr>
                        <a:t> de la </a:t>
                      </a:r>
                      <a:r>
                        <a:rPr lang="en-US" sz="1400" dirty="0" err="1" smtClean="0">
                          <a:latin typeface="Comic Sans MS" panose="030F0702030302020204" pitchFamily="66" charset="0"/>
                        </a:rPr>
                        <a:t>barrera</a:t>
                      </a:r>
                      <a:r>
                        <a:rPr lang="en-US" sz="1400" dirty="0" smtClean="0">
                          <a:latin typeface="Comic Sans MS" panose="030F0702030302020204" pitchFamily="66" charset="0"/>
                        </a:rPr>
                        <a:t> GI,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normal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producción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de moco, y no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aumento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traslocación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bacteriana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Niveles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normales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de IgA,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actividad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y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número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normal de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células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inmunes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Tolerancia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inmune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y no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alergia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ni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hipersensibilidad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de la mucosa 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 marL="43104" marR="43104" marT="21552" marB="21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91905">
                <a:tc>
                  <a:txBody>
                    <a:bodyPr/>
                    <a:lstStyle/>
                    <a:p>
                      <a:pPr algn="l"/>
                      <a:r>
                        <a:rPr lang="es-VE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</a:rPr>
                        <a:t>Estado de bienestar</a:t>
                      </a:r>
                      <a:endParaRPr lang="es-VE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 marL="43104" marR="43104" marT="21552" marB="21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err="1" smtClean="0">
                          <a:latin typeface="Comic Sans MS" panose="030F0702030302020204" pitchFamily="66" charset="0"/>
                        </a:rPr>
                        <a:t>Calidad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vida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normal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err="1" smtClean="0">
                          <a:latin typeface="Comic Sans MS" panose="030F0702030302020204" pitchFamily="66" charset="0"/>
                        </a:rPr>
                        <a:t>Función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normal sistema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nervioso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entérico</a:t>
                      </a:r>
                      <a:endParaRPr lang="en-US" sz="1400" baseline="0" dirty="0" smtClean="0">
                        <a:latin typeface="Comic Sans MS" panose="030F0702030302020204" pitchFamily="66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Balanceada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producción</a:t>
                      </a:r>
                      <a:r>
                        <a:rPr lang="en-US" sz="1400" baseline="0" dirty="0" smtClean="0"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US" sz="1400" baseline="0" dirty="0" err="1" smtClean="0">
                          <a:latin typeface="Comic Sans MS" panose="030F0702030302020204" pitchFamily="66" charset="0"/>
                        </a:rPr>
                        <a:t>serotonina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 marL="43104" marR="43104" marT="21552" marB="21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539552" y="6465585"/>
            <a:ext cx="56373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SC. Bischoff. 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‘Gut Health’: A New Objective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Medicine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BMC Medicine 2011; 9: 24.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4 CuadroTexto"/>
          <p:cNvSpPr txBox="1"/>
          <p:nvPr/>
        </p:nvSpPr>
        <p:spPr>
          <a:xfrm>
            <a:off x="6967547" y="6627168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06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/>
          <p:cNvSpPr/>
          <p:nvPr/>
        </p:nvSpPr>
        <p:spPr>
          <a:xfrm>
            <a:off x="683568" y="1476130"/>
            <a:ext cx="3469612" cy="382507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Elipse 5"/>
          <p:cNvSpPr/>
          <p:nvPr/>
        </p:nvSpPr>
        <p:spPr>
          <a:xfrm>
            <a:off x="1115616" y="1633180"/>
            <a:ext cx="1656184" cy="172863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Elipse 6"/>
          <p:cNvSpPr/>
          <p:nvPr/>
        </p:nvSpPr>
        <p:spPr>
          <a:xfrm>
            <a:off x="2497226" y="2607030"/>
            <a:ext cx="1656184" cy="172863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Elipse 7"/>
          <p:cNvSpPr/>
          <p:nvPr/>
        </p:nvSpPr>
        <p:spPr>
          <a:xfrm>
            <a:off x="986222" y="3357439"/>
            <a:ext cx="1684465" cy="172863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Elipse 8"/>
          <p:cNvSpPr/>
          <p:nvPr/>
        </p:nvSpPr>
        <p:spPr>
          <a:xfrm>
            <a:off x="5760132" y="1628800"/>
            <a:ext cx="1656184" cy="172863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Elipse 9"/>
          <p:cNvSpPr/>
          <p:nvPr/>
        </p:nvSpPr>
        <p:spPr>
          <a:xfrm>
            <a:off x="7127976" y="2607031"/>
            <a:ext cx="1656184" cy="1728639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Elipse 10"/>
          <p:cNvSpPr/>
          <p:nvPr/>
        </p:nvSpPr>
        <p:spPr>
          <a:xfrm>
            <a:off x="5658449" y="3357439"/>
            <a:ext cx="1656184" cy="1728639"/>
          </a:xfrm>
          <a:prstGeom prst="ellipse">
            <a:avLst/>
          </a:prstGeom>
          <a:solidFill>
            <a:srgbClr val="FF4B4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1737185" y="926874"/>
            <a:ext cx="981359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Salud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5666282" y="971179"/>
            <a:ext cx="2614818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Enfermedad IBD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267080" y="2165841"/>
            <a:ext cx="1353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 smtClean="0">
                <a:latin typeface="Comic Sans MS" panose="030F0702030302020204" pitchFamily="66" charset="0"/>
              </a:rPr>
              <a:t>Eubiosis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484367" y="3055850"/>
            <a:ext cx="18357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Integridad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mucosa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991957" y="4050403"/>
            <a:ext cx="1678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Tolerancia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5858697" y="2250494"/>
            <a:ext cx="1459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Disbiosis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7007631" y="3155246"/>
            <a:ext cx="18533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Permeabilidad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Intestinal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666709" y="4012049"/>
            <a:ext cx="1593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Inflamación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1115616" y="5740012"/>
            <a:ext cx="6924737" cy="635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SM.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Vindigni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TL.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Zisman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DL.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Suskind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CJ.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Damman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intestinal </a:t>
            </a:r>
            <a:r>
              <a:rPr lang="en-US" sz="11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barrier function, and immune system in inflammatory bowel disease: a tripartite pathophysiological circuit with implications for new therapeutic directions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Adv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Gastroenterol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2016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9: 606–625</a:t>
            </a:r>
            <a:endParaRPr lang="es-VE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Elipse 20"/>
          <p:cNvSpPr/>
          <p:nvPr/>
        </p:nvSpPr>
        <p:spPr>
          <a:xfrm>
            <a:off x="5272824" y="1523381"/>
            <a:ext cx="3511335" cy="377782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Flecha izquierda y derecha 21"/>
          <p:cNvSpPr/>
          <p:nvPr/>
        </p:nvSpPr>
        <p:spPr>
          <a:xfrm>
            <a:off x="4153180" y="3357439"/>
            <a:ext cx="1119644" cy="2160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Forma libre 24"/>
          <p:cNvSpPr/>
          <p:nvPr/>
        </p:nvSpPr>
        <p:spPr>
          <a:xfrm>
            <a:off x="4304645" y="2315620"/>
            <a:ext cx="665526" cy="1163629"/>
          </a:xfrm>
          <a:custGeom>
            <a:avLst/>
            <a:gdLst>
              <a:gd name="connsiteX0" fmla="*/ 0 w 681925"/>
              <a:gd name="connsiteY0" fmla="*/ 1141552 h 1141552"/>
              <a:gd name="connsiteX1" fmla="*/ 588935 w 681925"/>
              <a:gd name="connsiteY1" fmla="*/ 645606 h 1141552"/>
              <a:gd name="connsiteX2" fmla="*/ 666427 w 681925"/>
              <a:gd name="connsiteY2" fmla="*/ 56670 h 1141552"/>
              <a:gd name="connsiteX3" fmla="*/ 681925 w 681925"/>
              <a:gd name="connsiteY3" fmla="*/ 56670 h 1141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925" h="1141552">
                <a:moveTo>
                  <a:pt x="0" y="1141552"/>
                </a:moveTo>
                <a:cubicBezTo>
                  <a:pt x="238932" y="983986"/>
                  <a:pt x="477864" y="826420"/>
                  <a:pt x="588935" y="645606"/>
                </a:cubicBezTo>
                <a:cubicBezTo>
                  <a:pt x="700006" y="464792"/>
                  <a:pt x="650929" y="154826"/>
                  <a:pt x="666427" y="56670"/>
                </a:cubicBezTo>
                <a:cubicBezTo>
                  <a:pt x="681925" y="-41486"/>
                  <a:pt x="681925" y="7592"/>
                  <a:pt x="681925" y="56670"/>
                </a:cubicBez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Forma libre 25"/>
          <p:cNvSpPr/>
          <p:nvPr/>
        </p:nvSpPr>
        <p:spPr>
          <a:xfrm flipH="1" flipV="1">
            <a:off x="4440470" y="3479250"/>
            <a:ext cx="529699" cy="1136032"/>
          </a:xfrm>
          <a:custGeom>
            <a:avLst/>
            <a:gdLst>
              <a:gd name="connsiteX0" fmla="*/ 0 w 681925"/>
              <a:gd name="connsiteY0" fmla="*/ 1141552 h 1141552"/>
              <a:gd name="connsiteX1" fmla="*/ 588935 w 681925"/>
              <a:gd name="connsiteY1" fmla="*/ 645606 h 1141552"/>
              <a:gd name="connsiteX2" fmla="*/ 666427 w 681925"/>
              <a:gd name="connsiteY2" fmla="*/ 56670 h 1141552"/>
              <a:gd name="connsiteX3" fmla="*/ 681925 w 681925"/>
              <a:gd name="connsiteY3" fmla="*/ 56670 h 1141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925" h="1141552">
                <a:moveTo>
                  <a:pt x="0" y="1141552"/>
                </a:moveTo>
                <a:cubicBezTo>
                  <a:pt x="238932" y="983986"/>
                  <a:pt x="477864" y="826420"/>
                  <a:pt x="588935" y="645606"/>
                </a:cubicBezTo>
                <a:cubicBezTo>
                  <a:pt x="700006" y="464792"/>
                  <a:pt x="650929" y="154826"/>
                  <a:pt x="666427" y="56670"/>
                </a:cubicBezTo>
                <a:cubicBezTo>
                  <a:pt x="681925" y="-41486"/>
                  <a:pt x="681925" y="7592"/>
                  <a:pt x="681925" y="56670"/>
                </a:cubicBez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3997826" y="1871357"/>
            <a:ext cx="146226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Terapias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3790266" y="4505498"/>
            <a:ext cx="1476686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Factores</a:t>
            </a:r>
          </a:p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riesgo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2287601" y="242422"/>
            <a:ext cx="4775243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ircuito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patofisiológico</a:t>
            </a:r>
            <a:r>
              <a:rPr lang="en-US" sz="2400" dirty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IBD </a:t>
            </a:r>
            <a:endParaRPr lang="es-VE" sz="2400" dirty="0"/>
          </a:p>
        </p:txBody>
      </p:sp>
      <p:sp>
        <p:nvSpPr>
          <p:cNvPr id="27" name="6 CuadroTexto"/>
          <p:cNvSpPr txBox="1"/>
          <p:nvPr/>
        </p:nvSpPr>
        <p:spPr>
          <a:xfrm>
            <a:off x="327235" y="26064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0" name="4 CuadroTexto"/>
          <p:cNvSpPr txBox="1"/>
          <p:nvPr/>
        </p:nvSpPr>
        <p:spPr>
          <a:xfrm>
            <a:off x="6967547" y="6627168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19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8" grpId="0" animBg="1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97133" y="1241582"/>
            <a:ext cx="7048226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El microbiota, la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función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barrera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y el sistema immune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todos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juegan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roles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críticos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la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patofisiología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IBD con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eubiosis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integridad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tolerancia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mucosa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vistos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salud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; y 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disbiosis, </a:t>
            </a:r>
            <a:r>
              <a:rPr lang="en-US" sz="2000" b="1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leaky gut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inflamación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vistos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enfermedad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Factores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riesgo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genéticos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ambientales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empujan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components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patofisiológicos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la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dirección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la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enfermedad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Blancos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terapéuticos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microbiota,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función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barrera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sistema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inmune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empujan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los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componentes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la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dirección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la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salud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297133" y="5599456"/>
            <a:ext cx="7192527" cy="635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SM.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Vindigni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TL.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Zisman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DL.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Suskind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CJ.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Damman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intestinal </a:t>
            </a:r>
            <a:r>
              <a:rPr lang="en-US" sz="11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barrier function, and immune system in inflammatory bowel disease: a tripartite pathophysiological circuit with implications for new therapeutic directions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Adv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Gastroenterol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2016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9: 606–625</a:t>
            </a:r>
            <a:endParaRPr lang="es-VE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483766" y="612170"/>
            <a:ext cx="4819259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ircuito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patofisiológico</a:t>
            </a:r>
            <a:r>
              <a:rPr lang="en-US" sz="2400" dirty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IBD. </a:t>
            </a:r>
            <a:endParaRPr lang="es-VE" sz="2400" dirty="0"/>
          </a:p>
        </p:txBody>
      </p:sp>
      <p:sp>
        <p:nvSpPr>
          <p:cNvPr id="6" name="4 CuadroTexto"/>
          <p:cNvSpPr txBox="1"/>
          <p:nvPr/>
        </p:nvSpPr>
        <p:spPr>
          <a:xfrm>
            <a:off x="6967547" y="6627168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27235" y="26064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755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24002"/>
          <a:stretch/>
        </p:blipFill>
        <p:spPr>
          <a:xfrm>
            <a:off x="2826489" y="454328"/>
            <a:ext cx="5291498" cy="4567014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27399" y="5791597"/>
            <a:ext cx="4201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Sheehan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 Moran, F.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Shanahan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in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bowel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J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50:495–507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675194" y="2606109"/>
            <a:ext cx="2999539" cy="34163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Ambiente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Dieta alta en grasa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Comidas procesadas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Antibióticos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Desarrollo socioeconómico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Higiene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Fumar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Vida sedentaria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Obesidad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Cesárea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Declinación de microbios 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ancestrales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733806" y="2274838"/>
            <a:ext cx="2092683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2400" b="1" dirty="0">
                <a:latin typeface="Comic Sans MS" panose="030F0702030302020204" pitchFamily="66" charset="0"/>
              </a:rPr>
              <a:t>M</a:t>
            </a:r>
            <a:r>
              <a:rPr lang="es-VE" sz="2400" b="1" dirty="0" smtClean="0">
                <a:latin typeface="Comic Sans MS" panose="030F0702030302020204" pitchFamily="66" charset="0"/>
              </a:rPr>
              <a:t>icrobiota</a:t>
            </a:r>
            <a:r>
              <a:rPr lang="es-VE" sz="2400" dirty="0" smtClean="0">
                <a:latin typeface="Comic Sans MS" panose="030F0702030302020204" pitchFamily="66" charset="0"/>
              </a:rPr>
              <a:t> intestinal es la influencia ambiental cercana en IBD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403427" y="39155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4 CuadroTexto"/>
          <p:cNvSpPr txBox="1"/>
          <p:nvPr/>
        </p:nvSpPr>
        <p:spPr>
          <a:xfrm>
            <a:off x="403426" y="836712"/>
            <a:ext cx="1432269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274421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lum bright="-13000" contrast="33000"/>
          </a:blip>
          <a:srcRect b="29309"/>
          <a:stretch/>
        </p:blipFill>
        <p:spPr>
          <a:xfrm>
            <a:off x="2267744" y="414073"/>
            <a:ext cx="6072166" cy="553460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183900" y="5964403"/>
            <a:ext cx="2874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Abraham, JH,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bowel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2009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361: 2066-78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6962840" y="6627168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03427" y="39155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403426" y="836712"/>
            <a:ext cx="1432269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Local GI </a:t>
            </a:r>
          </a:p>
        </p:txBody>
      </p:sp>
      <p:cxnSp>
        <p:nvCxnSpPr>
          <p:cNvPr id="3" name="Conector recto de flecha 2"/>
          <p:cNvCxnSpPr/>
          <p:nvPr/>
        </p:nvCxnSpPr>
        <p:spPr>
          <a:xfrm flipH="1">
            <a:off x="3918316" y="5790583"/>
            <a:ext cx="288031" cy="3223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4 CuadroTexto"/>
          <p:cNvSpPr txBox="1"/>
          <p:nvPr/>
        </p:nvSpPr>
        <p:spPr>
          <a:xfrm>
            <a:off x="2800987" y="6021315"/>
            <a:ext cx="1432269" cy="52322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Nodo linfático mesentérico</a:t>
            </a:r>
            <a:endParaRPr lang="es-VE" sz="1400" b="1" dirty="0" smtClean="0">
              <a:latin typeface="Comic Sans MS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6982570" y="5841435"/>
            <a:ext cx="1097171" cy="52322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Circulación general</a:t>
            </a:r>
            <a:endParaRPr lang="es-VE" sz="1400" b="1" dirty="0" smtClean="0">
              <a:latin typeface="Comic Sans MS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848459" y="576224"/>
            <a:ext cx="674382" cy="1846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4 CuadroTexto"/>
          <p:cNvSpPr txBox="1"/>
          <p:nvPr/>
        </p:nvSpPr>
        <p:spPr>
          <a:xfrm>
            <a:off x="3684816" y="453113"/>
            <a:ext cx="1001667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Bacterias</a:t>
            </a:r>
            <a:endParaRPr lang="es-VE" sz="1400" b="1" dirty="0" smtClean="0">
              <a:latin typeface="Comic Sans MS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059832" y="1098322"/>
            <a:ext cx="444977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4 CuadroTexto"/>
          <p:cNvSpPr txBox="1"/>
          <p:nvPr/>
        </p:nvSpPr>
        <p:spPr>
          <a:xfrm>
            <a:off x="3043716" y="1077429"/>
            <a:ext cx="666409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TLR</a:t>
            </a:r>
            <a:endParaRPr lang="es-VE" sz="1400" b="1" dirty="0" smtClean="0">
              <a:latin typeface="Comic Sans MS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2984578" y="1494820"/>
            <a:ext cx="304148" cy="2880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4 CuadroTexto"/>
          <p:cNvSpPr txBox="1"/>
          <p:nvPr/>
        </p:nvSpPr>
        <p:spPr>
          <a:xfrm>
            <a:off x="2794396" y="1449741"/>
            <a:ext cx="710413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Moco</a:t>
            </a:r>
            <a:endParaRPr lang="es-VE" sz="1400" b="1" dirty="0" smtClean="0">
              <a:latin typeface="Comic Sans MS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3897618" y="908720"/>
            <a:ext cx="625223" cy="320407"/>
          </a:xfrm>
          <a:prstGeom prst="rect">
            <a:avLst/>
          </a:prstGeom>
          <a:solidFill>
            <a:srgbClr val="E8F4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4 CuadroTexto"/>
          <p:cNvSpPr txBox="1"/>
          <p:nvPr/>
        </p:nvSpPr>
        <p:spPr>
          <a:xfrm>
            <a:off x="3736661" y="868868"/>
            <a:ext cx="1128328" cy="4001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000" dirty="0" smtClean="0">
                <a:latin typeface="Comic Sans MS" pitchFamily="66" charset="0"/>
              </a:rPr>
              <a:t>Reconocimiento inmune innato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4322710" y="1576592"/>
            <a:ext cx="385658" cy="179223"/>
          </a:xfrm>
          <a:prstGeom prst="rect">
            <a:avLst/>
          </a:prstGeom>
          <a:solidFill>
            <a:srgbClr val="FF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4 CuadroTexto"/>
          <p:cNvSpPr txBox="1"/>
          <p:nvPr/>
        </p:nvSpPr>
        <p:spPr>
          <a:xfrm>
            <a:off x="4346702" y="1535398"/>
            <a:ext cx="450596" cy="2616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Comic Sans MS" pitchFamily="66" charset="0"/>
              </a:rPr>
              <a:t>DC.</a:t>
            </a:r>
            <a:endParaRPr lang="es-VE" sz="1100" b="1" dirty="0" smtClean="0">
              <a:latin typeface="Comic Sans MS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3897618" y="1988840"/>
            <a:ext cx="323326" cy="216024"/>
          </a:xfrm>
          <a:prstGeom prst="rect">
            <a:avLst/>
          </a:prstGeom>
          <a:solidFill>
            <a:srgbClr val="FF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4 CuadroTexto"/>
          <p:cNvSpPr txBox="1"/>
          <p:nvPr/>
        </p:nvSpPr>
        <p:spPr>
          <a:xfrm>
            <a:off x="3691692" y="2002904"/>
            <a:ext cx="784199" cy="4001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000" dirty="0" smtClean="0">
                <a:latin typeface="Comic Sans MS" pitchFamily="66" charset="0"/>
              </a:rPr>
              <a:t>Proteína NOD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3848459" y="2403014"/>
            <a:ext cx="498243" cy="305906"/>
          </a:xfrm>
          <a:prstGeom prst="rect">
            <a:avLst/>
          </a:prstGeom>
          <a:solidFill>
            <a:srgbClr val="FF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4 CuadroTexto"/>
          <p:cNvSpPr txBox="1"/>
          <p:nvPr/>
        </p:nvSpPr>
        <p:spPr>
          <a:xfrm>
            <a:off x="3776380" y="2355630"/>
            <a:ext cx="642399" cy="43088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C. </a:t>
            </a:r>
            <a:r>
              <a:rPr lang="es-VE" sz="1000" dirty="0" err="1" smtClean="0">
                <a:latin typeface="Comic Sans MS" pitchFamily="66" charset="0"/>
              </a:rPr>
              <a:t>goblet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3848459" y="2996952"/>
            <a:ext cx="372485" cy="184425"/>
          </a:xfrm>
          <a:prstGeom prst="rect">
            <a:avLst/>
          </a:prstGeom>
          <a:solidFill>
            <a:srgbClr val="FF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4 CuadroTexto"/>
          <p:cNvSpPr txBox="1"/>
          <p:nvPr/>
        </p:nvSpPr>
        <p:spPr>
          <a:xfrm>
            <a:off x="3720595" y="2908217"/>
            <a:ext cx="642399" cy="2616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c. </a:t>
            </a:r>
            <a:r>
              <a:rPr lang="es-VE" sz="1000" dirty="0" err="1" smtClean="0">
                <a:latin typeface="Comic Sans MS" pitchFamily="66" charset="0"/>
              </a:rPr>
              <a:t>epit</a:t>
            </a:r>
            <a:r>
              <a:rPr lang="es-VE" sz="1000" dirty="0" smtClean="0">
                <a:latin typeface="Comic Sans MS" pitchFamily="66" charset="0"/>
              </a:rPr>
              <a:t>.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2984578" y="2355630"/>
            <a:ext cx="304148" cy="13726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4 CuadroTexto"/>
          <p:cNvSpPr txBox="1"/>
          <p:nvPr/>
        </p:nvSpPr>
        <p:spPr>
          <a:xfrm>
            <a:off x="2892255" y="2309463"/>
            <a:ext cx="504729" cy="2616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Comic Sans MS" pitchFamily="66" charset="0"/>
              </a:rPr>
              <a:t>IgA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30" name="Elipse 29"/>
          <p:cNvSpPr/>
          <p:nvPr/>
        </p:nvSpPr>
        <p:spPr>
          <a:xfrm>
            <a:off x="5076056" y="1666203"/>
            <a:ext cx="227771" cy="32263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4 CuadroTexto"/>
          <p:cNvSpPr txBox="1"/>
          <p:nvPr/>
        </p:nvSpPr>
        <p:spPr>
          <a:xfrm>
            <a:off x="4976982" y="1638836"/>
            <a:ext cx="504729" cy="2616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Comic Sans MS" pitchFamily="66" charset="0"/>
              </a:rPr>
              <a:t>IgA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5303827" y="2506107"/>
            <a:ext cx="420301" cy="1308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4 CuadroTexto"/>
          <p:cNvSpPr txBox="1"/>
          <p:nvPr/>
        </p:nvSpPr>
        <p:spPr>
          <a:xfrm>
            <a:off x="5192777" y="2440268"/>
            <a:ext cx="642399" cy="2616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C. </a:t>
            </a:r>
            <a:r>
              <a:rPr lang="es-VE" sz="1000" dirty="0" smtClean="0">
                <a:latin typeface="Comic Sans MS" pitchFamily="66" charset="0"/>
              </a:rPr>
              <a:t>“M”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5801659" y="2309463"/>
            <a:ext cx="570541" cy="114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4 CuadroTexto"/>
          <p:cNvSpPr txBox="1"/>
          <p:nvPr/>
        </p:nvSpPr>
        <p:spPr>
          <a:xfrm>
            <a:off x="5550261" y="2288846"/>
            <a:ext cx="1133329" cy="246221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000" dirty="0" smtClean="0">
                <a:latin typeface="Symbol" panose="05050102010706020507" pitchFamily="18" charset="2"/>
              </a:rPr>
              <a:t>a</a:t>
            </a:r>
            <a:r>
              <a:rPr lang="es-VE" sz="1000" dirty="0" smtClean="0">
                <a:latin typeface="Comic Sans MS" pitchFamily="66" charset="0"/>
              </a:rPr>
              <a:t> defensinas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4233256" y="4180986"/>
            <a:ext cx="644045" cy="288032"/>
          </a:xfrm>
          <a:prstGeom prst="rect">
            <a:avLst/>
          </a:prstGeom>
          <a:solidFill>
            <a:srgbClr val="FEF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4 CuadroTexto"/>
          <p:cNvSpPr txBox="1"/>
          <p:nvPr/>
        </p:nvSpPr>
        <p:spPr>
          <a:xfrm>
            <a:off x="4206347" y="4111834"/>
            <a:ext cx="821312" cy="43088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Migración</a:t>
            </a:r>
          </a:p>
          <a:p>
            <a:pPr algn="ctr"/>
            <a:r>
              <a:rPr lang="es-VE" sz="1100" b="1" dirty="0" smtClean="0">
                <a:latin typeface="Comic Sans MS" pitchFamily="66" charset="0"/>
              </a:rPr>
              <a:t>DC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4661058" y="3751650"/>
            <a:ext cx="367688" cy="192471"/>
          </a:xfrm>
          <a:prstGeom prst="rect">
            <a:avLst/>
          </a:prstGeom>
          <a:solidFill>
            <a:srgbClr val="FEF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9" name="4 CuadroTexto"/>
          <p:cNvSpPr txBox="1"/>
          <p:nvPr/>
        </p:nvSpPr>
        <p:spPr>
          <a:xfrm>
            <a:off x="4500731" y="3711784"/>
            <a:ext cx="642399" cy="2616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DC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40" name="4 CuadroTexto"/>
          <p:cNvSpPr txBox="1"/>
          <p:nvPr/>
        </p:nvSpPr>
        <p:spPr>
          <a:xfrm>
            <a:off x="3631376" y="3316073"/>
            <a:ext cx="452415" cy="2616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c. </a:t>
            </a:r>
            <a:r>
              <a:rPr lang="es-VE" sz="1000" dirty="0" smtClean="0">
                <a:latin typeface="Comic Sans MS" pitchFamily="66" charset="0"/>
              </a:rPr>
              <a:t>T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41" name="4 CuadroTexto"/>
          <p:cNvSpPr txBox="1"/>
          <p:nvPr/>
        </p:nvSpPr>
        <p:spPr>
          <a:xfrm>
            <a:off x="3568152" y="3751650"/>
            <a:ext cx="887389" cy="2616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Macrófago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2892255" y="5589240"/>
            <a:ext cx="390065" cy="235110"/>
          </a:xfrm>
          <a:prstGeom prst="rect">
            <a:avLst/>
          </a:prstGeom>
          <a:solidFill>
            <a:srgbClr val="FEF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4 CuadroTexto"/>
          <p:cNvSpPr txBox="1"/>
          <p:nvPr/>
        </p:nvSpPr>
        <p:spPr>
          <a:xfrm>
            <a:off x="2560529" y="5528973"/>
            <a:ext cx="848098" cy="2616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c. </a:t>
            </a:r>
            <a:r>
              <a:rPr lang="es-VE" sz="1100" dirty="0" err="1" smtClean="0">
                <a:latin typeface="Comic Sans MS" pitchFamily="66" charset="0"/>
              </a:rPr>
              <a:t>Paneth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45" name="Rectángulo 44"/>
          <p:cNvSpPr/>
          <p:nvPr/>
        </p:nvSpPr>
        <p:spPr>
          <a:xfrm>
            <a:off x="5411921" y="4335253"/>
            <a:ext cx="624413" cy="1440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4" name="4 CuadroTexto"/>
          <p:cNvSpPr txBox="1"/>
          <p:nvPr/>
        </p:nvSpPr>
        <p:spPr>
          <a:xfrm>
            <a:off x="4992820" y="4379804"/>
            <a:ext cx="1419356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Placa de Peyer</a:t>
            </a:r>
            <a:endParaRPr lang="es-VE" sz="1200" b="1" dirty="0" smtClean="0">
              <a:latin typeface="Comic Sans MS" pitchFamily="66" charset="0"/>
            </a:endParaRPr>
          </a:p>
        </p:txBody>
      </p:sp>
      <p:sp>
        <p:nvSpPr>
          <p:cNvPr id="46" name="Elipse 45"/>
          <p:cNvSpPr/>
          <p:nvPr/>
        </p:nvSpPr>
        <p:spPr>
          <a:xfrm>
            <a:off x="5513976" y="3997916"/>
            <a:ext cx="669842" cy="305997"/>
          </a:xfrm>
          <a:prstGeom prst="ellipse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7" name="4 CuadroTexto"/>
          <p:cNvSpPr txBox="1"/>
          <p:nvPr/>
        </p:nvSpPr>
        <p:spPr>
          <a:xfrm>
            <a:off x="5434749" y="3936712"/>
            <a:ext cx="642399" cy="43088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err="1" smtClean="0">
                <a:latin typeface="Comic Sans MS" pitchFamily="66" charset="0"/>
              </a:rPr>
              <a:t>TGF</a:t>
            </a:r>
            <a:r>
              <a:rPr lang="es-VE" sz="1100" dirty="0" err="1" smtClean="0">
                <a:latin typeface="Symbol" panose="05050102010706020507" pitchFamily="18" charset="2"/>
              </a:rPr>
              <a:t>b</a:t>
            </a:r>
            <a:r>
              <a:rPr lang="es-VE" sz="1100" dirty="0" smtClean="0">
                <a:latin typeface="Comic Sans MS" pitchFamily="66" charset="0"/>
              </a:rPr>
              <a:t> IL10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48" name="Rectángulo 47"/>
          <p:cNvSpPr/>
          <p:nvPr/>
        </p:nvSpPr>
        <p:spPr>
          <a:xfrm>
            <a:off x="6683590" y="3751650"/>
            <a:ext cx="696722" cy="246266"/>
          </a:xfrm>
          <a:prstGeom prst="rect">
            <a:avLst/>
          </a:prstGeom>
          <a:solidFill>
            <a:srgbClr val="FEF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9" name="4 CuadroTexto"/>
          <p:cNvSpPr txBox="1"/>
          <p:nvPr/>
        </p:nvSpPr>
        <p:spPr>
          <a:xfrm>
            <a:off x="6661370" y="3592936"/>
            <a:ext cx="642399" cy="43088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Lámina propia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51" name="Rectángulo 50"/>
          <p:cNvSpPr/>
          <p:nvPr/>
        </p:nvSpPr>
        <p:spPr>
          <a:xfrm>
            <a:off x="6588224" y="4676403"/>
            <a:ext cx="538785" cy="360040"/>
          </a:xfrm>
          <a:prstGeom prst="rect">
            <a:avLst/>
          </a:prstGeom>
          <a:solidFill>
            <a:srgbClr val="FEF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0" name="4 CuadroTexto"/>
          <p:cNvSpPr txBox="1"/>
          <p:nvPr/>
        </p:nvSpPr>
        <p:spPr>
          <a:xfrm>
            <a:off x="6254070" y="4514556"/>
            <a:ext cx="1049699" cy="56938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000" dirty="0" smtClean="0">
                <a:latin typeface="Comic Sans MS" pitchFamily="66" charset="0"/>
              </a:rPr>
              <a:t>c. T memoria CD4+ </a:t>
            </a:r>
            <a:r>
              <a:rPr lang="es-VE" sz="1000" dirty="0" err="1" smtClean="0">
                <a:latin typeface="Comic Sans MS" pitchFamily="66" charset="0"/>
              </a:rPr>
              <a:t>enterotrópica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52" name="Rectángulo 51"/>
          <p:cNvSpPr/>
          <p:nvPr/>
        </p:nvSpPr>
        <p:spPr>
          <a:xfrm>
            <a:off x="6857616" y="4405802"/>
            <a:ext cx="269393" cy="132953"/>
          </a:xfrm>
          <a:prstGeom prst="rect">
            <a:avLst/>
          </a:prstGeom>
          <a:solidFill>
            <a:srgbClr val="FEF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6" name="Rectángulo 55"/>
          <p:cNvSpPr/>
          <p:nvPr/>
        </p:nvSpPr>
        <p:spPr>
          <a:xfrm>
            <a:off x="7632173" y="5252608"/>
            <a:ext cx="400119" cy="299773"/>
          </a:xfrm>
          <a:prstGeom prst="rect">
            <a:avLst/>
          </a:prstGeom>
          <a:solidFill>
            <a:srgbClr val="FEF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7" name="4 CuadroTexto"/>
          <p:cNvSpPr txBox="1"/>
          <p:nvPr/>
        </p:nvSpPr>
        <p:spPr>
          <a:xfrm>
            <a:off x="7437342" y="5111439"/>
            <a:ext cx="642399" cy="43088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vaso </a:t>
            </a:r>
            <a:r>
              <a:rPr lang="es-VE" sz="1100" dirty="0" err="1" smtClean="0">
                <a:latin typeface="Comic Sans MS" pitchFamily="66" charset="0"/>
              </a:rPr>
              <a:t>sang</a:t>
            </a:r>
            <a:r>
              <a:rPr lang="es-VE" sz="1100" dirty="0" smtClean="0">
                <a:latin typeface="Comic Sans MS" pitchFamily="66" charset="0"/>
              </a:rPr>
              <a:t>.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58" name="Rectángulo 57"/>
          <p:cNvSpPr/>
          <p:nvPr/>
        </p:nvSpPr>
        <p:spPr>
          <a:xfrm>
            <a:off x="2411760" y="1281619"/>
            <a:ext cx="288032" cy="168121"/>
          </a:xfrm>
          <a:prstGeom prst="rect">
            <a:avLst/>
          </a:prstGeom>
          <a:solidFill>
            <a:srgbClr val="FF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9" name="Rectángulo 58"/>
          <p:cNvSpPr/>
          <p:nvPr/>
        </p:nvSpPr>
        <p:spPr>
          <a:xfrm>
            <a:off x="2377679" y="3832961"/>
            <a:ext cx="288032" cy="168121"/>
          </a:xfrm>
          <a:prstGeom prst="rect">
            <a:avLst/>
          </a:prstGeom>
          <a:solidFill>
            <a:srgbClr val="FF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0" name="4 CuadroTexto"/>
          <p:cNvSpPr txBox="1"/>
          <p:nvPr/>
        </p:nvSpPr>
        <p:spPr>
          <a:xfrm>
            <a:off x="2152226" y="1194605"/>
            <a:ext cx="878222" cy="2616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vellosidad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61" name="4 CuadroTexto"/>
          <p:cNvSpPr txBox="1"/>
          <p:nvPr/>
        </p:nvSpPr>
        <p:spPr>
          <a:xfrm>
            <a:off x="2180763" y="3751650"/>
            <a:ext cx="681864" cy="2616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cripta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66" name="Rectángulo 65"/>
          <p:cNvSpPr/>
          <p:nvPr/>
        </p:nvSpPr>
        <p:spPr>
          <a:xfrm>
            <a:off x="363325" y="1541239"/>
            <a:ext cx="1374094" cy="1015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79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000" dirty="0">
                <a:latin typeface="Comic Sans MS" panose="030F0702030302020204" pitchFamily="66" charset="0"/>
              </a:rPr>
              <a:t>Sistema </a:t>
            </a:r>
            <a:endParaRPr lang="es-VE" sz="2000" dirty="0" smtClean="0">
              <a:latin typeface="Comic Sans MS" panose="030F0702030302020204" pitchFamily="66" charset="0"/>
            </a:endParaRPr>
          </a:p>
          <a:p>
            <a:r>
              <a:rPr lang="es-VE" sz="2000" dirty="0" smtClean="0">
                <a:latin typeface="Comic Sans MS" panose="030F0702030302020204" pitchFamily="66" charset="0"/>
              </a:rPr>
              <a:t>Inmune 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Intestinal</a:t>
            </a:r>
            <a:endParaRPr lang="es-VE" sz="2000" dirty="0"/>
          </a:p>
        </p:txBody>
      </p:sp>
      <p:sp>
        <p:nvSpPr>
          <p:cNvPr id="67" name="4 CuadroTexto"/>
          <p:cNvSpPr txBox="1"/>
          <p:nvPr/>
        </p:nvSpPr>
        <p:spPr>
          <a:xfrm>
            <a:off x="6620346" y="4260429"/>
            <a:ext cx="642399" cy="2616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Symbol" panose="05050102010706020507" pitchFamily="18" charset="2"/>
              </a:rPr>
              <a:t>a</a:t>
            </a:r>
            <a:r>
              <a:rPr lang="es-VE" sz="1100" dirty="0" smtClean="0">
                <a:latin typeface="Comic Sans MS" pitchFamily="66" charset="0"/>
              </a:rPr>
              <a:t>4 </a:t>
            </a:r>
            <a:r>
              <a:rPr lang="es-VE" sz="1100" dirty="0" smtClean="0">
                <a:latin typeface="Symbol" panose="05050102010706020507" pitchFamily="18" charset="2"/>
              </a:rPr>
              <a:t>b</a:t>
            </a:r>
            <a:r>
              <a:rPr lang="es-VE" sz="1100" dirty="0" smtClean="0">
                <a:latin typeface="Comic Sans MS" pitchFamily="66" charset="0"/>
              </a:rPr>
              <a:t>7</a:t>
            </a:r>
            <a:endParaRPr lang="es-VE" sz="1000" b="1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79512" y="6237312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Abraham, JH,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bowel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2009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361: 2066-78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6962840" y="6627168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03427" y="39155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403426" y="836712"/>
            <a:ext cx="1432269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Local GI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>
            <a:lum bright="-13000" contrast="33000"/>
          </a:blip>
          <a:srcRect l="1436" t="66219" r="2508" b="-3318"/>
          <a:stretch/>
        </p:blipFill>
        <p:spPr>
          <a:xfrm>
            <a:off x="1370877" y="2175468"/>
            <a:ext cx="6696744" cy="3213707"/>
          </a:xfrm>
          <a:prstGeom prst="rect">
            <a:avLst/>
          </a:prstGeom>
        </p:spPr>
      </p:pic>
      <p:cxnSp>
        <p:nvCxnSpPr>
          <p:cNvPr id="10" name="Conector recto de flecha 9"/>
          <p:cNvCxnSpPr/>
          <p:nvPr/>
        </p:nvCxnSpPr>
        <p:spPr>
          <a:xfrm flipH="1">
            <a:off x="3707904" y="1853070"/>
            <a:ext cx="288031" cy="3223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4 CuadroTexto"/>
          <p:cNvSpPr txBox="1"/>
          <p:nvPr/>
        </p:nvSpPr>
        <p:spPr>
          <a:xfrm>
            <a:off x="6668003" y="1259516"/>
            <a:ext cx="1216365" cy="83099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Vaso </a:t>
            </a:r>
            <a:r>
              <a:rPr lang="es-VE" sz="1600" dirty="0" err="1" smtClean="0">
                <a:latin typeface="Comic Sans MS" pitchFamily="66" charset="0"/>
              </a:rPr>
              <a:t>sang</a:t>
            </a:r>
            <a:r>
              <a:rPr lang="es-VE" sz="1600" dirty="0" smtClean="0">
                <a:latin typeface="Comic Sans MS" pitchFamily="66" charset="0"/>
              </a:rPr>
              <a:t>.</a:t>
            </a:r>
          </a:p>
          <a:p>
            <a:pPr algn="ctr"/>
            <a:r>
              <a:rPr lang="es-VE" sz="1600" dirty="0">
                <a:latin typeface="Comic Sans MS" pitchFamily="66" charset="0"/>
              </a:rPr>
              <a:t>e</a:t>
            </a:r>
            <a:r>
              <a:rPr lang="es-VE" sz="1600" dirty="0" smtClean="0">
                <a:latin typeface="Comic Sans MS" pitchFamily="66" charset="0"/>
              </a:rPr>
              <a:t>n lámina propia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619672" y="3429000"/>
            <a:ext cx="648072" cy="353321"/>
          </a:xfrm>
          <a:prstGeom prst="rect">
            <a:avLst/>
          </a:prstGeom>
          <a:solidFill>
            <a:srgbClr val="FEF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4 CuadroTexto"/>
          <p:cNvSpPr txBox="1"/>
          <p:nvPr/>
        </p:nvSpPr>
        <p:spPr>
          <a:xfrm>
            <a:off x="1067997" y="3344050"/>
            <a:ext cx="1432269" cy="52322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Nodo linfático mesentérico</a:t>
            </a:r>
            <a:endParaRPr lang="es-VE" sz="1400" b="1" dirty="0" smtClean="0"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303769" y="3605660"/>
            <a:ext cx="580599" cy="399404"/>
          </a:xfrm>
          <a:prstGeom prst="rect">
            <a:avLst/>
          </a:prstGeom>
          <a:solidFill>
            <a:srgbClr val="FFA7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4 CuadroTexto"/>
          <p:cNvSpPr txBox="1"/>
          <p:nvPr/>
        </p:nvSpPr>
        <p:spPr>
          <a:xfrm>
            <a:off x="7381566" y="3543122"/>
            <a:ext cx="1213330" cy="584775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Circulación general</a:t>
            </a:r>
            <a:endParaRPr lang="es-VE" sz="1600" b="1" dirty="0" smtClean="0">
              <a:latin typeface="Comic Sans MS" pitchFamily="66" charset="0"/>
            </a:endParaRPr>
          </a:p>
        </p:txBody>
      </p:sp>
      <p:cxnSp>
        <p:nvCxnSpPr>
          <p:cNvPr id="15" name="Conector recto de flecha 14"/>
          <p:cNvCxnSpPr>
            <a:endCxn id="13" idx="2"/>
          </p:cNvCxnSpPr>
          <p:nvPr/>
        </p:nvCxnSpPr>
        <p:spPr>
          <a:xfrm flipV="1">
            <a:off x="6962840" y="2090513"/>
            <a:ext cx="313346" cy="8496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ipse 18"/>
          <p:cNvSpPr/>
          <p:nvPr/>
        </p:nvSpPr>
        <p:spPr>
          <a:xfrm>
            <a:off x="2948097" y="3261737"/>
            <a:ext cx="360040" cy="261610"/>
          </a:xfrm>
          <a:prstGeom prst="ellipse">
            <a:avLst/>
          </a:prstGeom>
          <a:solidFill>
            <a:srgbClr val="FFD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4 CuadroTexto"/>
          <p:cNvSpPr txBox="1"/>
          <p:nvPr/>
        </p:nvSpPr>
        <p:spPr>
          <a:xfrm>
            <a:off x="2806917" y="3228183"/>
            <a:ext cx="642399" cy="2616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DC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21" name="Elipse 20"/>
          <p:cNvSpPr/>
          <p:nvPr/>
        </p:nvSpPr>
        <p:spPr>
          <a:xfrm>
            <a:off x="3371028" y="3578105"/>
            <a:ext cx="543782" cy="386441"/>
          </a:xfrm>
          <a:prstGeom prst="ellipse">
            <a:avLst/>
          </a:prstGeom>
          <a:solidFill>
            <a:srgbClr val="A2D0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4 CuadroTexto"/>
          <p:cNvSpPr txBox="1"/>
          <p:nvPr/>
        </p:nvSpPr>
        <p:spPr>
          <a:xfrm>
            <a:off x="3299880" y="3489793"/>
            <a:ext cx="642399" cy="600164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c. T </a:t>
            </a:r>
            <a:r>
              <a:rPr lang="es-VE" sz="1100" dirty="0" err="1" smtClean="0">
                <a:latin typeface="Comic Sans MS" pitchFamily="66" charset="0"/>
              </a:rPr>
              <a:t>naive</a:t>
            </a:r>
            <a:r>
              <a:rPr lang="es-VE" sz="1100" dirty="0" smtClean="0">
                <a:latin typeface="Comic Sans MS" pitchFamily="66" charset="0"/>
              </a:rPr>
              <a:t> CD4+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2500266" y="3771325"/>
            <a:ext cx="807871" cy="333394"/>
          </a:xfrm>
          <a:prstGeom prst="rect">
            <a:avLst/>
          </a:prstGeom>
          <a:solidFill>
            <a:srgbClr val="DDD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4 CuadroTexto"/>
          <p:cNvSpPr txBox="1"/>
          <p:nvPr/>
        </p:nvSpPr>
        <p:spPr>
          <a:xfrm>
            <a:off x="2541220" y="3697010"/>
            <a:ext cx="642399" cy="43088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err="1" smtClean="0">
                <a:latin typeface="Comic Sans MS" pitchFamily="66" charset="0"/>
              </a:rPr>
              <a:t>TGF</a:t>
            </a:r>
            <a:r>
              <a:rPr lang="es-VE" sz="1100" dirty="0" err="1" smtClean="0">
                <a:latin typeface="Symbol" panose="05050102010706020507" pitchFamily="18" charset="2"/>
              </a:rPr>
              <a:t>b</a:t>
            </a:r>
            <a:r>
              <a:rPr lang="es-VE" sz="1100" dirty="0" smtClean="0">
                <a:latin typeface="Comic Sans MS" pitchFamily="66" charset="0"/>
              </a:rPr>
              <a:t> IL10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4076850" y="2564904"/>
            <a:ext cx="2727398" cy="177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4 CuadroTexto"/>
          <p:cNvSpPr txBox="1"/>
          <p:nvPr/>
        </p:nvSpPr>
        <p:spPr>
          <a:xfrm>
            <a:off x="4072397" y="2491256"/>
            <a:ext cx="999206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Citokinas</a:t>
            </a:r>
            <a:endParaRPr lang="es-VE" sz="1400" b="1" dirty="0" smtClean="0">
              <a:latin typeface="Comic Sans MS" pitchFamily="66" charset="0"/>
            </a:endParaRPr>
          </a:p>
        </p:txBody>
      </p:sp>
      <p:sp>
        <p:nvSpPr>
          <p:cNvPr id="25" name="4 CuadroTexto"/>
          <p:cNvSpPr txBox="1"/>
          <p:nvPr/>
        </p:nvSpPr>
        <p:spPr>
          <a:xfrm>
            <a:off x="4931834" y="2536716"/>
            <a:ext cx="2371935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Subgrupos de </a:t>
            </a:r>
            <a:r>
              <a:rPr lang="es-VE" sz="1200" dirty="0" err="1" smtClean="0">
                <a:latin typeface="Comic Sans MS" pitchFamily="66" charset="0"/>
              </a:rPr>
              <a:t>difer</a:t>
            </a:r>
            <a:r>
              <a:rPr lang="es-VE" sz="1200" dirty="0" smtClean="0">
                <a:latin typeface="Comic Sans MS" pitchFamily="66" charset="0"/>
              </a:rPr>
              <a:t>. CD4+</a:t>
            </a:r>
            <a:endParaRPr lang="es-VE" sz="1200" b="1" dirty="0" smtClean="0">
              <a:latin typeface="Comic Sans MS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5861756" y="2914805"/>
            <a:ext cx="648072" cy="18823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4 CuadroTexto"/>
          <p:cNvSpPr txBox="1"/>
          <p:nvPr/>
        </p:nvSpPr>
        <p:spPr>
          <a:xfrm>
            <a:off x="5828357" y="2833814"/>
            <a:ext cx="647574" cy="461665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IL-10</a:t>
            </a:r>
          </a:p>
          <a:p>
            <a:r>
              <a:rPr lang="es-VE" sz="1200" dirty="0" err="1" smtClean="0">
                <a:latin typeface="Comic Sans MS" pitchFamily="66" charset="0"/>
              </a:rPr>
              <a:t>TGF</a:t>
            </a:r>
            <a:r>
              <a:rPr lang="es-VE" sz="1200" dirty="0" err="1">
                <a:latin typeface="Symbol" panose="05050102010706020507" pitchFamily="18" charset="2"/>
              </a:rPr>
              <a:t>b</a:t>
            </a:r>
            <a:endParaRPr lang="es-VE" sz="1200" dirty="0">
              <a:latin typeface="Symbol" panose="05050102010706020507" pitchFamily="18" charset="2"/>
            </a:endParaRPr>
          </a:p>
        </p:txBody>
      </p:sp>
      <p:sp>
        <p:nvSpPr>
          <p:cNvPr id="28" name="4 CuadroTexto"/>
          <p:cNvSpPr txBox="1"/>
          <p:nvPr/>
        </p:nvSpPr>
        <p:spPr>
          <a:xfrm>
            <a:off x="5769096" y="3317059"/>
            <a:ext cx="1219248" cy="461665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IL-17, IL-21 </a:t>
            </a:r>
          </a:p>
          <a:p>
            <a:r>
              <a:rPr lang="es-VE" sz="1200" dirty="0" smtClean="0">
                <a:latin typeface="Comic Sans MS" pitchFamily="66" charset="0"/>
              </a:rPr>
              <a:t>IL-22, IL-23</a:t>
            </a:r>
          </a:p>
        </p:txBody>
      </p:sp>
      <p:sp>
        <p:nvSpPr>
          <p:cNvPr id="29" name="4 CuadroTexto"/>
          <p:cNvSpPr txBox="1"/>
          <p:nvPr/>
        </p:nvSpPr>
        <p:spPr>
          <a:xfrm>
            <a:off x="5850700" y="3845250"/>
            <a:ext cx="608092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INF</a:t>
            </a:r>
            <a:r>
              <a:rPr lang="es-VE" sz="1200" dirty="0" err="1" smtClean="0">
                <a:latin typeface="Symbol" panose="05050102010706020507" pitchFamily="18" charset="2"/>
              </a:rPr>
              <a:t>g</a:t>
            </a:r>
            <a:endParaRPr lang="es-VE" sz="1200" b="1" dirty="0">
              <a:latin typeface="Symbol" panose="05050102010706020507" pitchFamily="18" charset="2"/>
            </a:endParaRPr>
          </a:p>
        </p:txBody>
      </p:sp>
      <p:sp>
        <p:nvSpPr>
          <p:cNvPr id="30" name="4 CuadroTexto"/>
          <p:cNvSpPr txBox="1"/>
          <p:nvPr/>
        </p:nvSpPr>
        <p:spPr>
          <a:xfrm>
            <a:off x="5801155" y="4321831"/>
            <a:ext cx="963337" cy="461665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IL-4, IL-5 </a:t>
            </a:r>
          </a:p>
          <a:p>
            <a:r>
              <a:rPr lang="es-VE" sz="1200" dirty="0" smtClean="0">
                <a:latin typeface="Comic Sans MS" pitchFamily="66" charset="0"/>
              </a:rPr>
              <a:t>IL-13</a:t>
            </a:r>
          </a:p>
        </p:txBody>
      </p:sp>
      <p:sp>
        <p:nvSpPr>
          <p:cNvPr id="32" name="4 CuadroTexto"/>
          <p:cNvSpPr txBox="1"/>
          <p:nvPr/>
        </p:nvSpPr>
        <p:spPr>
          <a:xfrm>
            <a:off x="3857741" y="1319775"/>
            <a:ext cx="1484935" cy="738664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Lámina propia en mucosa intestinal</a:t>
            </a:r>
          </a:p>
        </p:txBody>
      </p:sp>
      <p:sp>
        <p:nvSpPr>
          <p:cNvPr id="37" name="Elipse 36"/>
          <p:cNvSpPr/>
          <p:nvPr/>
        </p:nvSpPr>
        <p:spPr>
          <a:xfrm>
            <a:off x="5342676" y="2831620"/>
            <a:ext cx="292367" cy="2308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" name="Elipse 37"/>
          <p:cNvSpPr/>
          <p:nvPr/>
        </p:nvSpPr>
        <p:spPr>
          <a:xfrm>
            <a:off x="5292412" y="3346875"/>
            <a:ext cx="292367" cy="2308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9" name="Elipse 38"/>
          <p:cNvSpPr/>
          <p:nvPr/>
        </p:nvSpPr>
        <p:spPr>
          <a:xfrm>
            <a:off x="5358066" y="3742823"/>
            <a:ext cx="292367" cy="2308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0" name="Elipse 39"/>
          <p:cNvSpPr/>
          <p:nvPr/>
        </p:nvSpPr>
        <p:spPr>
          <a:xfrm>
            <a:off x="5321588" y="4277827"/>
            <a:ext cx="292367" cy="2308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4 CuadroTexto"/>
          <p:cNvSpPr txBox="1"/>
          <p:nvPr/>
        </p:nvSpPr>
        <p:spPr>
          <a:xfrm>
            <a:off x="5169447" y="2799487"/>
            <a:ext cx="720079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T </a:t>
            </a:r>
            <a:r>
              <a:rPr lang="es-VE" sz="1400" dirty="0" err="1" smtClean="0">
                <a:latin typeface="Comic Sans MS" pitchFamily="66" charset="0"/>
              </a:rPr>
              <a:t>reg</a:t>
            </a:r>
            <a:endParaRPr lang="es-VE" sz="1400" dirty="0" smtClean="0">
              <a:latin typeface="Comic Sans MS" pitchFamily="66" charset="0"/>
            </a:endParaRPr>
          </a:p>
        </p:txBody>
      </p:sp>
      <p:sp>
        <p:nvSpPr>
          <p:cNvPr id="35" name="4 CuadroTexto"/>
          <p:cNvSpPr txBox="1"/>
          <p:nvPr/>
        </p:nvSpPr>
        <p:spPr>
          <a:xfrm>
            <a:off x="5183108" y="3818737"/>
            <a:ext cx="720079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Th1</a:t>
            </a:r>
          </a:p>
        </p:txBody>
      </p:sp>
      <p:sp>
        <p:nvSpPr>
          <p:cNvPr id="36" name="4 CuadroTexto"/>
          <p:cNvSpPr txBox="1"/>
          <p:nvPr/>
        </p:nvSpPr>
        <p:spPr>
          <a:xfrm>
            <a:off x="5197916" y="4263827"/>
            <a:ext cx="720079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Th2</a:t>
            </a:r>
          </a:p>
        </p:txBody>
      </p:sp>
      <p:sp>
        <p:nvSpPr>
          <p:cNvPr id="34" name="4 CuadroTexto"/>
          <p:cNvSpPr txBox="1"/>
          <p:nvPr/>
        </p:nvSpPr>
        <p:spPr>
          <a:xfrm>
            <a:off x="5180428" y="3312553"/>
            <a:ext cx="720079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Th 17</a:t>
            </a:r>
          </a:p>
        </p:txBody>
      </p:sp>
      <p:sp>
        <p:nvSpPr>
          <p:cNvPr id="45" name="Rectángulo 44"/>
          <p:cNvSpPr/>
          <p:nvPr/>
        </p:nvSpPr>
        <p:spPr>
          <a:xfrm>
            <a:off x="4174916" y="2876046"/>
            <a:ext cx="425292" cy="176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6" name="Rectángulo 45"/>
          <p:cNvSpPr/>
          <p:nvPr/>
        </p:nvSpPr>
        <p:spPr>
          <a:xfrm>
            <a:off x="4137429" y="3207239"/>
            <a:ext cx="627707" cy="3505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7" name="Rectángulo 46"/>
          <p:cNvSpPr/>
          <p:nvPr/>
        </p:nvSpPr>
        <p:spPr>
          <a:xfrm>
            <a:off x="4101087" y="3789040"/>
            <a:ext cx="594981" cy="2337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8" name="Rectángulo 47"/>
          <p:cNvSpPr/>
          <p:nvPr/>
        </p:nvSpPr>
        <p:spPr>
          <a:xfrm>
            <a:off x="4135996" y="4373321"/>
            <a:ext cx="627707" cy="168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4 CuadroTexto"/>
          <p:cNvSpPr txBox="1"/>
          <p:nvPr/>
        </p:nvSpPr>
        <p:spPr>
          <a:xfrm>
            <a:off x="4137428" y="2780928"/>
            <a:ext cx="647574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TGF</a:t>
            </a:r>
            <a:r>
              <a:rPr lang="es-VE" sz="1200" dirty="0" err="1" smtClean="0">
                <a:latin typeface="Symbol" panose="05050102010706020507" pitchFamily="18" charset="2"/>
              </a:rPr>
              <a:t>b</a:t>
            </a:r>
            <a:endParaRPr lang="es-VE" sz="1200" dirty="0">
              <a:latin typeface="Symbol" panose="05050102010706020507" pitchFamily="18" charset="2"/>
            </a:endParaRPr>
          </a:p>
        </p:txBody>
      </p:sp>
      <p:sp>
        <p:nvSpPr>
          <p:cNvPr id="42" name="4 CuadroTexto"/>
          <p:cNvSpPr txBox="1"/>
          <p:nvPr/>
        </p:nvSpPr>
        <p:spPr>
          <a:xfrm>
            <a:off x="4038040" y="3182832"/>
            <a:ext cx="994531" cy="461665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TGF</a:t>
            </a:r>
            <a:r>
              <a:rPr lang="es-VE" sz="1200" dirty="0" err="1" smtClean="0">
                <a:latin typeface="Symbol" panose="05050102010706020507" pitchFamily="18" charset="2"/>
              </a:rPr>
              <a:t>b</a:t>
            </a:r>
            <a:endParaRPr lang="es-VE" sz="1200" dirty="0" smtClean="0">
              <a:latin typeface="Comic Sans MS" pitchFamily="66" charset="0"/>
            </a:endParaRPr>
          </a:p>
          <a:p>
            <a:r>
              <a:rPr lang="es-VE" sz="1200" dirty="0" smtClean="0">
                <a:latin typeface="Comic Sans MS" pitchFamily="66" charset="0"/>
              </a:rPr>
              <a:t>IL-1, IL-6</a:t>
            </a:r>
            <a:endParaRPr lang="es-VE" sz="1200" dirty="0">
              <a:latin typeface="Symbol" panose="05050102010706020507" pitchFamily="18" charset="2"/>
            </a:endParaRPr>
          </a:p>
        </p:txBody>
      </p:sp>
      <p:sp>
        <p:nvSpPr>
          <p:cNvPr id="43" name="4 CuadroTexto"/>
          <p:cNvSpPr txBox="1"/>
          <p:nvPr/>
        </p:nvSpPr>
        <p:spPr>
          <a:xfrm>
            <a:off x="4068874" y="3642740"/>
            <a:ext cx="608092" cy="461665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INF</a:t>
            </a:r>
            <a:r>
              <a:rPr lang="es-VE" sz="1200" dirty="0" err="1" smtClean="0">
                <a:latin typeface="Symbol" panose="05050102010706020507" pitchFamily="18" charset="2"/>
              </a:rPr>
              <a:t>g</a:t>
            </a:r>
            <a:endParaRPr lang="es-VE" sz="1200" dirty="0" smtClean="0">
              <a:latin typeface="Symbol" panose="05050102010706020507" pitchFamily="18" charset="2"/>
            </a:endParaRPr>
          </a:p>
          <a:p>
            <a:r>
              <a:rPr lang="es-VE" sz="1200" dirty="0" smtClean="0">
                <a:latin typeface="Comic Sans MS" panose="030F0702030302020204" pitchFamily="66" charset="0"/>
              </a:rPr>
              <a:t>IL-6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44" name="4 CuadroTexto"/>
          <p:cNvSpPr txBox="1"/>
          <p:nvPr/>
        </p:nvSpPr>
        <p:spPr>
          <a:xfrm>
            <a:off x="4062549" y="4271846"/>
            <a:ext cx="608092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IL-4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49" name="Rectángulo 48"/>
          <p:cNvSpPr/>
          <p:nvPr/>
        </p:nvSpPr>
        <p:spPr>
          <a:xfrm>
            <a:off x="403426" y="1456197"/>
            <a:ext cx="1374094" cy="1015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79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000" dirty="0">
                <a:latin typeface="Comic Sans MS" panose="030F0702030302020204" pitchFamily="66" charset="0"/>
              </a:rPr>
              <a:t>Sistema </a:t>
            </a:r>
            <a:endParaRPr lang="es-VE" sz="2000" dirty="0" smtClean="0">
              <a:latin typeface="Comic Sans MS" panose="030F0702030302020204" pitchFamily="66" charset="0"/>
            </a:endParaRPr>
          </a:p>
          <a:p>
            <a:r>
              <a:rPr lang="es-VE" sz="2000" dirty="0" smtClean="0">
                <a:latin typeface="Comic Sans MS" panose="030F0702030302020204" pitchFamily="66" charset="0"/>
              </a:rPr>
              <a:t>Inmune 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Intestinal</a:t>
            </a:r>
            <a:endParaRPr lang="es-VE" sz="2000" dirty="0"/>
          </a:p>
        </p:txBody>
      </p:sp>
    </p:spTree>
    <p:extLst>
      <p:ext uri="{BB962C8B-B14F-4D97-AF65-F5344CB8AC3E}">
        <p14:creationId xmlns:p14="http://schemas.microsoft.com/office/powerpoint/2010/main" val="336531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91680" y="957233"/>
            <a:ext cx="7128792" cy="513986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VE" sz="800" b="1" dirty="0">
              <a:latin typeface="Comic Sans MS" panose="030F0702030302020204" pitchFamily="66" charset="0"/>
            </a:endParaRPr>
          </a:p>
          <a:p>
            <a:r>
              <a:rPr lang="en-US" sz="1600" b="1" dirty="0" smtClean="0">
                <a:latin typeface="Comic Sans MS" panose="030F0702030302020204" pitchFamily="66" charset="0"/>
              </a:rPr>
              <a:t>En SALUD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C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  <a:r>
              <a:rPr lang="en-US" sz="1600" dirty="0" err="1" smtClean="0">
                <a:latin typeface="Comic Sans MS" panose="030F0702030302020204" pitchFamily="66" charset="0"/>
              </a:rPr>
              <a:t>caliciforme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secreta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capa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latin typeface="Comic Sans MS" panose="030F0702030302020204" pitchFamily="66" charset="0"/>
              </a:rPr>
              <a:t>moco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limita</a:t>
            </a:r>
            <a:r>
              <a:rPr lang="en-US" sz="1600" dirty="0" smtClean="0">
                <a:latin typeface="Comic Sans MS" panose="030F0702030302020204" pitchFamily="66" charset="0"/>
              </a:rPr>
              <a:t> la </a:t>
            </a:r>
            <a:r>
              <a:rPr lang="en-US" sz="1600" dirty="0" err="1" smtClean="0">
                <a:latin typeface="Comic Sans MS" panose="030F0702030302020204" pitchFamily="66" charset="0"/>
              </a:rPr>
              <a:t>exposición</a:t>
            </a:r>
            <a:r>
              <a:rPr lang="en-US" sz="1600" dirty="0" smtClean="0">
                <a:latin typeface="Comic Sans MS" panose="030F0702030302020204" pitchFamily="66" charset="0"/>
              </a:rPr>
              <a:t> de c. </a:t>
            </a:r>
            <a:r>
              <a:rPr lang="en-US" sz="1600" dirty="0" err="1" smtClean="0">
                <a:latin typeface="Comic Sans MS" panose="030F0702030302020204" pitchFamily="66" charset="0"/>
              </a:rPr>
              <a:t>intestinales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epiteliales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bacterias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La </a:t>
            </a:r>
            <a:r>
              <a:rPr lang="en-US" sz="1600" dirty="0" err="1" smtClean="0">
                <a:latin typeface="Comic Sans MS" panose="030F0702030302020204" pitchFamily="66" charset="0"/>
              </a:rPr>
              <a:t>secreción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latin typeface="Comic Sans MS" panose="030F0702030302020204" pitchFamily="66" charset="0"/>
              </a:rPr>
              <a:t>AMP</a:t>
            </a:r>
            <a:r>
              <a:rPr lang="en-US" sz="1600" dirty="0" smtClean="0">
                <a:latin typeface="Comic Sans MS" panose="030F0702030302020204" pitchFamily="66" charset="0"/>
              </a:rPr>
              <a:t> (</a:t>
            </a:r>
            <a:r>
              <a:rPr lang="en-US" sz="1600" b="1" dirty="0" smtClean="0">
                <a:latin typeface="Symbol" panose="05050102010706020507" pitchFamily="18" charset="2"/>
              </a:rPr>
              <a:t>a</a:t>
            </a:r>
            <a:r>
              <a:rPr lang="en-US" sz="1600" b="1" dirty="0" smtClean="0">
                <a:latin typeface="Comic Sans MS" panose="030F0702030302020204" pitchFamily="66" charset="0"/>
              </a:rPr>
              <a:t> defensinas</a:t>
            </a:r>
            <a:r>
              <a:rPr lang="en-US" sz="1600" dirty="0" smtClean="0">
                <a:latin typeface="Comic Sans MS" panose="030F0702030302020204" pitchFamily="66" charset="0"/>
              </a:rPr>
              <a:t>) de c. </a:t>
            </a:r>
            <a:r>
              <a:rPr lang="en-US" sz="1600" dirty="0" err="1" smtClean="0">
                <a:latin typeface="Comic Sans MS" panose="030F0702030302020204" pitchFamily="66" charset="0"/>
              </a:rPr>
              <a:t>Paneth</a:t>
            </a:r>
            <a:r>
              <a:rPr lang="en-US" sz="1600" dirty="0" smtClean="0">
                <a:latin typeface="Comic Sans MS" panose="030F0702030302020204" pitchFamily="66" charset="0"/>
              </a:rPr>
              <a:t> y la </a:t>
            </a:r>
            <a:r>
              <a:rPr lang="en-US" sz="1600" dirty="0" err="1" smtClean="0">
                <a:latin typeface="Comic Sans MS" panose="030F0702030302020204" pitchFamily="66" charset="0"/>
              </a:rPr>
              <a:t>producción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latin typeface="Comic Sans MS" panose="030F0702030302020204" pitchFamily="66" charset="0"/>
              </a:rPr>
              <a:t>IgA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dan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protección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adicional</a:t>
            </a:r>
            <a:r>
              <a:rPr lang="en-US" sz="1600" dirty="0" smtClean="0">
                <a:latin typeface="Comic Sans MS" panose="030F0702030302020204" pitchFamily="66" charset="0"/>
              </a:rPr>
              <a:t> del microbiota luminal</a:t>
            </a:r>
            <a:r>
              <a:rPr lang="es-VE" sz="1600" dirty="0" smtClean="0">
                <a:latin typeface="Comic Sans MS" panose="030F0702030302020204" pitchFamily="66" charset="0"/>
              </a:rPr>
              <a:t>. 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600" dirty="0" smtClean="0">
                <a:latin typeface="Comic Sans MS" panose="030F0702030302020204" pitchFamily="66" charset="0"/>
              </a:rPr>
              <a:t>La </a:t>
            </a:r>
            <a:r>
              <a:rPr lang="es-VE" sz="1600" b="1" dirty="0" smtClean="0">
                <a:latin typeface="Comic Sans MS" panose="030F0702030302020204" pitchFamily="66" charset="0"/>
              </a:rPr>
              <a:t>detecció</a:t>
            </a:r>
            <a:r>
              <a:rPr lang="es-VE" sz="1600" dirty="0" smtClean="0">
                <a:latin typeface="Comic Sans MS" panose="030F0702030302020204" pitchFamily="66" charset="0"/>
              </a:rPr>
              <a:t>n </a:t>
            </a:r>
            <a:r>
              <a:rPr lang="es-VE" sz="1600" b="1" dirty="0" smtClean="0">
                <a:latin typeface="Comic Sans MS" panose="030F0702030302020204" pitchFamily="66" charset="0"/>
              </a:rPr>
              <a:t>inmune innata</a:t>
            </a:r>
            <a:r>
              <a:rPr lang="es-VE" sz="1600" dirty="0" smtClean="0">
                <a:latin typeface="Comic Sans MS" panose="030F0702030302020204" pitchFamily="66" charset="0"/>
              </a:rPr>
              <a:t> de </a:t>
            </a:r>
            <a:r>
              <a:rPr lang="es-VE" sz="1600" b="1" dirty="0" smtClean="0">
                <a:latin typeface="Comic Sans MS" panose="030F0702030302020204" pitchFamily="66" charset="0"/>
              </a:rPr>
              <a:t>microbios</a:t>
            </a:r>
            <a:r>
              <a:rPr lang="es-VE" sz="1600" dirty="0" smtClean="0">
                <a:latin typeface="Comic Sans MS" panose="030F0702030302020204" pitchFamily="66" charset="0"/>
              </a:rPr>
              <a:t> de c. epiteliales, c. dendríticas  </a:t>
            </a:r>
            <a:r>
              <a:rPr lang="en-US" sz="1600" dirty="0" smtClean="0">
                <a:latin typeface="Comic Sans MS" panose="030F0702030302020204" pitchFamily="66" charset="0"/>
              </a:rPr>
              <a:t>y </a:t>
            </a:r>
            <a:r>
              <a:rPr lang="en-US" sz="1600" dirty="0" err="1" smtClean="0">
                <a:latin typeface="Comic Sans MS" panose="030F0702030302020204" pitchFamily="66" charset="0"/>
              </a:rPr>
              <a:t>macrófagos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mediada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través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latin typeface="Comic Sans MS" panose="030F0702030302020204" pitchFamily="66" charset="0"/>
              </a:rPr>
              <a:t>PRR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como</a:t>
            </a:r>
            <a:r>
              <a:rPr lang="en-US" sz="1600" dirty="0" smtClean="0">
                <a:latin typeface="Comic Sans MS" panose="030F0702030302020204" pitchFamily="66" charset="0"/>
              </a:rPr>
              <a:t> los TLR y </a:t>
            </a:r>
            <a:r>
              <a:rPr lang="en-US" sz="1600" dirty="0" err="1" smtClean="0">
                <a:latin typeface="Comic Sans MS" panose="030F0702030302020204" pitchFamily="66" charset="0"/>
              </a:rPr>
              <a:t>proteínas</a:t>
            </a:r>
            <a:r>
              <a:rPr lang="en-US" sz="1600" dirty="0" smtClean="0">
                <a:latin typeface="Comic Sans MS" panose="030F0702030302020204" pitchFamily="66" charset="0"/>
              </a:rPr>
              <a:t> NOD (nucleotide </a:t>
            </a:r>
            <a:r>
              <a:rPr lang="en-US" sz="1600" dirty="0" err="1" smtClean="0">
                <a:latin typeface="Comic Sans MS" panose="030F0702030302020204" pitchFamily="66" charset="0"/>
              </a:rPr>
              <a:t>oligomerization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s-VE" sz="1600" dirty="0" err="1" smtClean="0">
                <a:latin typeface="Comic Sans MS" panose="030F0702030302020204" pitchFamily="66" charset="0"/>
              </a:rPr>
              <a:t>domain</a:t>
            </a:r>
            <a:r>
              <a:rPr lang="es-VE" sz="1600" dirty="0" smtClean="0">
                <a:latin typeface="Comic Sans MS" panose="030F0702030302020204" pitchFamily="66" charset="0"/>
              </a:rPr>
              <a:t>). 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C. dendríticas presentan antígenos a c. T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naive</a:t>
            </a:r>
            <a:r>
              <a:rPr lang="es-VE" sz="1600" b="1" dirty="0" smtClean="0">
                <a:latin typeface="Comic Sans MS" panose="030F0702030302020204" pitchFamily="66" charset="0"/>
              </a:rPr>
              <a:t> CD4</a:t>
            </a:r>
            <a:r>
              <a:rPr lang="es-VE" sz="1600" b="1" dirty="0">
                <a:latin typeface="Comic Sans MS" panose="030F0702030302020204" pitchFamily="66" charset="0"/>
              </a:rPr>
              <a:t>+ </a:t>
            </a:r>
            <a:r>
              <a:rPr lang="es-VE" sz="1600" dirty="0" smtClean="0">
                <a:latin typeface="Comic Sans MS" panose="030F0702030302020204" pitchFamily="66" charset="0"/>
              </a:rPr>
              <a:t>en órganos linfáticos secundarios: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Placas</a:t>
            </a:r>
            <a:r>
              <a:rPr lang="en-US" sz="1600" b="1" dirty="0" smtClean="0">
                <a:latin typeface="Comic Sans MS" panose="030F0702030302020204" pitchFamily="66" charset="0"/>
              </a:rPr>
              <a:t> de Peyer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nodos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linfáticos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mesentéricos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donde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factores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como</a:t>
            </a:r>
            <a:r>
              <a:rPr lang="en-US" sz="1600" dirty="0" smtClean="0">
                <a:latin typeface="Comic Sans MS" panose="030F0702030302020204" pitchFamily="66" charset="0"/>
              </a:rPr>
              <a:t> el </a:t>
            </a:r>
            <a:r>
              <a:rPr lang="en-US" sz="1600" dirty="0" err="1" smtClean="0">
                <a:latin typeface="Comic Sans MS" panose="030F0702030302020204" pitchFamily="66" charset="0"/>
              </a:rPr>
              <a:t>fenotipo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las</a:t>
            </a:r>
            <a:r>
              <a:rPr lang="en-US" sz="1600" dirty="0" smtClean="0">
                <a:latin typeface="Comic Sans MS" panose="030F0702030302020204" pitchFamily="66" charset="0"/>
              </a:rPr>
              <a:t> APC, </a:t>
            </a:r>
            <a:r>
              <a:rPr lang="en-US" sz="1600" dirty="0" err="1" smtClean="0">
                <a:latin typeface="Comic Sans MS" panose="030F0702030302020204" pitchFamily="66" charset="0"/>
              </a:rPr>
              <a:t>las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CK del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medio</a:t>
            </a:r>
            <a:r>
              <a:rPr lang="en-US" sz="1600" dirty="0">
                <a:latin typeface="Comic Sans MS" panose="030F0702030302020204" pitchFamily="66" charset="0"/>
              </a:rPr>
              <a:t>: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TGF-β</a:t>
            </a:r>
            <a:r>
              <a:rPr lang="en-US" sz="1600" dirty="0" smtClean="0">
                <a:latin typeface="Comic Sans MS" panose="030F0702030302020204" pitchFamily="66" charset="0"/>
              </a:rPr>
              <a:t> e </a:t>
            </a:r>
            <a:r>
              <a:rPr lang="en-US" sz="1600" b="1" dirty="0" smtClean="0">
                <a:latin typeface="Comic Sans MS" panose="030F0702030302020204" pitchFamily="66" charset="0"/>
              </a:rPr>
              <a:t>IL-10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modulan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diferenciación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subgrupos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c.T</a:t>
            </a:r>
            <a:r>
              <a:rPr lang="en-US" sz="1600" b="1" dirty="0">
                <a:latin typeface="Comic Sans MS" panose="030F0702030302020204" pitchFamily="66" charset="0"/>
              </a:rPr>
              <a:t> </a:t>
            </a:r>
            <a:r>
              <a:rPr lang="es-VE" sz="1600" b="1" dirty="0" smtClean="0">
                <a:latin typeface="Comic Sans MS" panose="030F0702030302020204" pitchFamily="66" charset="0"/>
              </a:rPr>
              <a:t>CD4</a:t>
            </a:r>
            <a:r>
              <a:rPr lang="es-VE" sz="1600" b="1" dirty="0">
                <a:latin typeface="Comic Sans MS" panose="030F0702030302020204" pitchFamily="66" charset="0"/>
              </a:rPr>
              <a:t>+ </a:t>
            </a:r>
            <a:r>
              <a:rPr lang="es-VE" sz="1600" dirty="0" smtClean="0">
                <a:latin typeface="Comic Sans MS" panose="030F0702030302020204" pitchFamily="66" charset="0"/>
              </a:rPr>
              <a:t>con perfiles característicos de CK: </a:t>
            </a:r>
            <a:r>
              <a:rPr lang="en-US" sz="1600" b="1" dirty="0" smtClean="0">
                <a:latin typeface="Comic Sans MS" panose="030F0702030302020204" pitchFamily="66" charset="0"/>
              </a:rPr>
              <a:t>c. T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reg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c.T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ayudadoras</a:t>
            </a:r>
            <a:r>
              <a:rPr lang="en-US" sz="1600" b="1" dirty="0" smtClean="0">
                <a:latin typeface="Comic Sans MS" panose="030F0702030302020204" pitchFamily="66" charset="0"/>
              </a:rPr>
              <a:t> Th1</a:t>
            </a:r>
            <a:r>
              <a:rPr lang="en-US" sz="1600" b="1" dirty="0">
                <a:latin typeface="Comic Sans MS" panose="030F0702030302020204" pitchFamily="66" charset="0"/>
              </a:rPr>
              <a:t>, </a:t>
            </a:r>
            <a:r>
              <a:rPr lang="en-US" sz="1600" b="1" dirty="0" smtClean="0">
                <a:latin typeface="Comic Sans MS" panose="030F0702030302020204" pitchFamily="66" charset="0"/>
              </a:rPr>
              <a:t>Th2 y Th17, </a:t>
            </a:r>
            <a:r>
              <a:rPr lang="en-US" sz="1600" dirty="0" smtClean="0">
                <a:latin typeface="Comic Sans MS" panose="030F0702030302020204" pitchFamily="66" charset="0"/>
              </a:rPr>
              <a:t>y </a:t>
            </a:r>
            <a:r>
              <a:rPr lang="en-US" sz="1600" dirty="0" err="1" smtClean="0">
                <a:latin typeface="Comic Sans MS" panose="030F0702030302020204" pitchFamily="66" charset="0"/>
              </a:rPr>
              <a:t>moléculas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enterotrópicas</a:t>
            </a:r>
            <a:r>
              <a:rPr lang="en-US" sz="1600" dirty="0" smtClean="0">
                <a:latin typeface="Comic Sans MS" panose="030F0702030302020204" pitchFamily="66" charset="0"/>
              </a:rPr>
              <a:t> (α4β7</a:t>
            </a:r>
            <a:r>
              <a:rPr lang="en-US" sz="1600" dirty="0">
                <a:latin typeface="Comic Sans MS" panose="030F0702030302020204" pitchFamily="66" charset="0"/>
              </a:rPr>
              <a:t>) </a:t>
            </a:r>
            <a:r>
              <a:rPr lang="en-US" sz="1600" dirty="0" err="1" smtClean="0">
                <a:latin typeface="Comic Sans MS" panose="030F0702030302020204" pitchFamily="66" charset="0"/>
              </a:rPr>
              <a:t>inducidas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atraen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linfocitos</a:t>
            </a:r>
            <a:r>
              <a:rPr lang="en-US" sz="1600" dirty="0" smtClean="0">
                <a:latin typeface="Comic Sans MS" panose="030F0702030302020204" pitchFamily="66" charset="0"/>
              </a:rPr>
              <a:t> de la </a:t>
            </a:r>
            <a:r>
              <a:rPr lang="en-US" sz="1600" dirty="0" err="1" smtClean="0">
                <a:latin typeface="Comic Sans MS" panose="030F0702030302020204" pitchFamily="66" charset="0"/>
              </a:rPr>
              <a:t>circulación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sistémica</a:t>
            </a:r>
            <a:r>
              <a:rPr lang="en-US" sz="16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Estas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c.T</a:t>
            </a:r>
            <a:r>
              <a:rPr lang="en-US" sz="1600" b="1" dirty="0" smtClean="0">
                <a:latin typeface="Comic Sans MS" panose="030F0702030302020204" pitchFamily="66" charset="0"/>
              </a:rPr>
              <a:t> CD4</a:t>
            </a:r>
            <a:r>
              <a:rPr lang="en-US" sz="1600" b="1" dirty="0">
                <a:latin typeface="Comic Sans MS" panose="030F0702030302020204" pitchFamily="66" charset="0"/>
              </a:rPr>
              <a:t>+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activadas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van a la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lámina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propia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intestinal </a:t>
            </a:r>
            <a:r>
              <a:rPr lang="en-US" sz="1600" dirty="0" err="1" smtClean="0">
                <a:latin typeface="Comic Sans MS" panose="030F0702030302020204" pitchFamily="66" charset="0"/>
              </a:rPr>
              <a:t>donde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llevan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cabo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funciones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efectoras</a:t>
            </a:r>
            <a:r>
              <a:rPr lang="es-VE" sz="1600" dirty="0" smtClean="0">
                <a:latin typeface="Comic Sans MS" panose="030F0702030302020204" pitchFamily="66" charset="0"/>
              </a:rPr>
              <a:t>.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123728" y="6240336"/>
            <a:ext cx="52693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Abraham, JH,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bowel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New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2009; 361: 2066-78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189644" y="375047"/>
            <a:ext cx="4132863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79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400" dirty="0">
                <a:latin typeface="Comic Sans MS" panose="030F0702030302020204" pitchFamily="66" charset="0"/>
              </a:rPr>
              <a:t>Sistema Inmune Intestinal</a:t>
            </a:r>
            <a:endParaRPr lang="es-VE" sz="2400" dirty="0"/>
          </a:p>
        </p:txBody>
      </p:sp>
      <p:sp>
        <p:nvSpPr>
          <p:cNvPr id="6" name="4 CuadroTexto"/>
          <p:cNvSpPr txBox="1"/>
          <p:nvPr/>
        </p:nvSpPr>
        <p:spPr>
          <a:xfrm>
            <a:off x="6761782" y="654913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03427" y="39155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403427" y="836712"/>
            <a:ext cx="114423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122642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9847" y="5988108"/>
            <a:ext cx="3203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Abraham, JH,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bowel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New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2009; 361: 2066-78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lum bright="-7000" contrast="27000"/>
          </a:blip>
          <a:srcRect r="53315" b="37135"/>
          <a:stretch/>
        </p:blipFill>
        <p:spPr>
          <a:xfrm>
            <a:off x="4354046" y="247440"/>
            <a:ext cx="3746346" cy="5861584"/>
          </a:xfrm>
          <a:prstGeom prst="rect">
            <a:avLst/>
          </a:prstGeom>
        </p:spPr>
      </p:pic>
      <p:sp>
        <p:nvSpPr>
          <p:cNvPr id="6" name="4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03427" y="39155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403426" y="836712"/>
            <a:ext cx="1432269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Local GI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7462152" y="247440"/>
            <a:ext cx="638239" cy="6035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Rectángulo 2"/>
          <p:cNvSpPr/>
          <p:nvPr/>
        </p:nvSpPr>
        <p:spPr>
          <a:xfrm>
            <a:off x="6948264" y="4581128"/>
            <a:ext cx="504056" cy="18070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4 CuadroTexto"/>
          <p:cNvSpPr txBox="1"/>
          <p:nvPr/>
        </p:nvSpPr>
        <p:spPr>
          <a:xfrm>
            <a:off x="4584911" y="3209237"/>
            <a:ext cx="720079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err="1" smtClean="0">
                <a:latin typeface="Comic Sans MS" pitchFamily="66" charset="0"/>
              </a:rPr>
              <a:t>Treg</a:t>
            </a:r>
            <a:endParaRPr lang="es-VE" sz="1400" dirty="0" smtClean="0">
              <a:latin typeface="Comic Sans MS" pitchFamily="66" charset="0"/>
            </a:endParaRPr>
          </a:p>
        </p:txBody>
      </p:sp>
      <p:sp>
        <p:nvSpPr>
          <p:cNvPr id="17" name="4 CuadroTexto"/>
          <p:cNvSpPr txBox="1"/>
          <p:nvPr/>
        </p:nvSpPr>
        <p:spPr>
          <a:xfrm>
            <a:off x="5685761" y="4958429"/>
            <a:ext cx="532524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Th2</a:t>
            </a:r>
          </a:p>
        </p:txBody>
      </p:sp>
      <p:sp>
        <p:nvSpPr>
          <p:cNvPr id="18" name="4 CuadroTexto"/>
          <p:cNvSpPr txBox="1"/>
          <p:nvPr/>
        </p:nvSpPr>
        <p:spPr>
          <a:xfrm>
            <a:off x="6161225" y="3345273"/>
            <a:ext cx="720079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Th 17</a:t>
            </a:r>
          </a:p>
        </p:txBody>
      </p:sp>
      <p:sp>
        <p:nvSpPr>
          <p:cNvPr id="19" name="4 CuadroTexto"/>
          <p:cNvSpPr txBox="1"/>
          <p:nvPr/>
        </p:nvSpPr>
        <p:spPr>
          <a:xfrm>
            <a:off x="5819651" y="5308565"/>
            <a:ext cx="515035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Th1</a:t>
            </a:r>
          </a:p>
        </p:txBody>
      </p:sp>
      <p:sp>
        <p:nvSpPr>
          <p:cNvPr id="22" name="4 CuadroTexto"/>
          <p:cNvSpPr txBox="1"/>
          <p:nvPr/>
        </p:nvSpPr>
        <p:spPr>
          <a:xfrm>
            <a:off x="5312099" y="5966480"/>
            <a:ext cx="1041372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Vaso </a:t>
            </a:r>
            <a:r>
              <a:rPr lang="es-VE" sz="1400" dirty="0" err="1" smtClean="0">
                <a:latin typeface="Comic Sans MS" pitchFamily="66" charset="0"/>
              </a:rPr>
              <a:t>sang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5387603" y="391558"/>
            <a:ext cx="432048" cy="2710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4 CuadroTexto"/>
          <p:cNvSpPr txBox="1"/>
          <p:nvPr/>
        </p:nvSpPr>
        <p:spPr>
          <a:xfrm>
            <a:off x="5225491" y="396294"/>
            <a:ext cx="814581" cy="2616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Comic Sans MS" pitchFamily="66" charset="0"/>
              </a:rPr>
              <a:t>Bacterias</a:t>
            </a:r>
            <a:endParaRPr lang="es-VE" sz="1100" b="1" dirty="0" smtClean="0">
              <a:latin typeface="Comic Sans MS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6484853" y="662640"/>
            <a:ext cx="675569" cy="3180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4 CuadroTexto"/>
          <p:cNvSpPr txBox="1"/>
          <p:nvPr/>
        </p:nvSpPr>
        <p:spPr>
          <a:xfrm>
            <a:off x="6512152" y="575102"/>
            <a:ext cx="621050" cy="461665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Capa </a:t>
            </a:r>
          </a:p>
          <a:p>
            <a:r>
              <a:rPr lang="es-VE" sz="1200" dirty="0" smtClean="0">
                <a:latin typeface="Comic Sans MS" pitchFamily="66" charset="0"/>
              </a:rPr>
              <a:t>moco</a:t>
            </a:r>
            <a:endParaRPr lang="es-VE" sz="1200" b="1" dirty="0" smtClean="0">
              <a:latin typeface="Comic Sans MS" pitchFamily="66" charset="0"/>
            </a:endParaRPr>
          </a:p>
        </p:txBody>
      </p:sp>
      <p:sp>
        <p:nvSpPr>
          <p:cNvPr id="26" name="Elipse 25"/>
          <p:cNvSpPr/>
          <p:nvPr/>
        </p:nvSpPr>
        <p:spPr>
          <a:xfrm>
            <a:off x="5819651" y="1950047"/>
            <a:ext cx="407568" cy="3988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4 CuadroTexto"/>
          <p:cNvSpPr txBox="1"/>
          <p:nvPr/>
        </p:nvSpPr>
        <p:spPr>
          <a:xfrm>
            <a:off x="5750958" y="1949871"/>
            <a:ext cx="559331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DCs</a:t>
            </a:r>
            <a:endParaRPr lang="es-VE" sz="1400" b="1" dirty="0" smtClean="0">
              <a:latin typeface="Comic Sans MS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4531078" y="2289841"/>
            <a:ext cx="616986" cy="164391"/>
          </a:xfrm>
          <a:prstGeom prst="rect">
            <a:avLst/>
          </a:prstGeom>
          <a:solidFill>
            <a:srgbClr val="A2D0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4 CuadroTexto"/>
          <p:cNvSpPr txBox="1"/>
          <p:nvPr/>
        </p:nvSpPr>
        <p:spPr>
          <a:xfrm>
            <a:off x="4310173" y="2194991"/>
            <a:ext cx="1022138" cy="278276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Macrófago</a:t>
            </a:r>
            <a:endParaRPr lang="es-VE" sz="1200" b="1" dirty="0" smtClean="0">
              <a:latin typeface="Comic Sans MS" pitchFamily="66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5002196" y="2770899"/>
            <a:ext cx="721932" cy="298061"/>
          </a:xfrm>
          <a:prstGeom prst="rect">
            <a:avLst/>
          </a:prstGeom>
          <a:solidFill>
            <a:srgbClr val="B6EA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4 CuadroTexto"/>
          <p:cNvSpPr txBox="1"/>
          <p:nvPr/>
        </p:nvSpPr>
        <p:spPr>
          <a:xfrm>
            <a:off x="5002196" y="2645599"/>
            <a:ext cx="647574" cy="461665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IL-10</a:t>
            </a:r>
          </a:p>
          <a:p>
            <a:r>
              <a:rPr lang="es-VE" sz="1200" dirty="0" err="1" smtClean="0">
                <a:latin typeface="Comic Sans MS" pitchFamily="66" charset="0"/>
              </a:rPr>
              <a:t>TGF</a:t>
            </a:r>
            <a:r>
              <a:rPr lang="es-VE" sz="1200" dirty="0" err="1">
                <a:latin typeface="Symbol" panose="05050102010706020507" pitchFamily="18" charset="2"/>
              </a:rPr>
              <a:t>b</a:t>
            </a:r>
            <a:endParaRPr lang="es-VE" sz="1200" dirty="0">
              <a:latin typeface="Symbol" panose="05050102010706020507" pitchFamily="18" charset="2"/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6460564" y="2645599"/>
            <a:ext cx="847739" cy="461665"/>
          </a:xfrm>
          <a:prstGeom prst="ellipse">
            <a:avLst/>
          </a:prstGeom>
          <a:solidFill>
            <a:srgbClr val="FF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4 CuadroTexto"/>
          <p:cNvSpPr txBox="1"/>
          <p:nvPr/>
        </p:nvSpPr>
        <p:spPr>
          <a:xfrm>
            <a:off x="6393629" y="2553265"/>
            <a:ext cx="1034549" cy="646331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TNF a </a:t>
            </a:r>
          </a:p>
          <a:p>
            <a:pPr algn="ctr"/>
            <a:r>
              <a:rPr lang="es-VE" sz="1200" dirty="0" smtClean="0">
                <a:latin typeface="Comic Sans MS" pitchFamily="66" charset="0"/>
              </a:rPr>
              <a:t>IL-1</a:t>
            </a:r>
            <a:r>
              <a:rPr lang="es-VE" sz="1200" dirty="0" smtClean="0">
                <a:latin typeface="Symbol" panose="05050102010706020507" pitchFamily="18" charset="2"/>
              </a:rPr>
              <a:t>b</a:t>
            </a:r>
            <a:r>
              <a:rPr lang="es-VE" sz="1200" dirty="0" smtClean="0">
                <a:latin typeface="Comic Sans MS" pitchFamily="66" charset="0"/>
              </a:rPr>
              <a:t>, IL6, IL12, IL23</a:t>
            </a:r>
            <a:endParaRPr lang="es-VE" sz="1200" dirty="0">
              <a:latin typeface="Symbol" panose="05050102010706020507" pitchFamily="18" charset="2"/>
            </a:endParaRPr>
          </a:p>
        </p:txBody>
      </p:sp>
      <p:sp>
        <p:nvSpPr>
          <p:cNvPr id="30" name="4 CuadroTexto"/>
          <p:cNvSpPr txBox="1"/>
          <p:nvPr/>
        </p:nvSpPr>
        <p:spPr>
          <a:xfrm>
            <a:off x="4667524" y="3647334"/>
            <a:ext cx="720079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err="1" smtClean="0">
                <a:latin typeface="Comic Sans MS" pitchFamily="66" charset="0"/>
              </a:rPr>
              <a:t>Treg</a:t>
            </a:r>
            <a:endParaRPr lang="es-VE" sz="1400" dirty="0" smtClean="0">
              <a:latin typeface="Comic Sans MS" pitchFamily="66" charset="0"/>
            </a:endParaRPr>
          </a:p>
        </p:txBody>
      </p:sp>
      <p:sp>
        <p:nvSpPr>
          <p:cNvPr id="31" name="4 CuadroTexto"/>
          <p:cNvSpPr txBox="1"/>
          <p:nvPr/>
        </p:nvSpPr>
        <p:spPr>
          <a:xfrm>
            <a:off x="6665281" y="3286553"/>
            <a:ext cx="720079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Th 17</a:t>
            </a:r>
          </a:p>
        </p:txBody>
      </p:sp>
      <p:sp>
        <p:nvSpPr>
          <p:cNvPr id="32" name="4 CuadroTexto"/>
          <p:cNvSpPr txBox="1"/>
          <p:nvPr/>
        </p:nvSpPr>
        <p:spPr>
          <a:xfrm>
            <a:off x="6409079" y="3736473"/>
            <a:ext cx="720079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Th 17</a:t>
            </a:r>
          </a:p>
        </p:txBody>
      </p:sp>
      <p:sp>
        <p:nvSpPr>
          <p:cNvPr id="33" name="Rectángulo 32"/>
          <p:cNvSpPr/>
          <p:nvPr/>
        </p:nvSpPr>
        <p:spPr>
          <a:xfrm>
            <a:off x="6612704" y="4186394"/>
            <a:ext cx="408534" cy="302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4 CuadroTexto"/>
          <p:cNvSpPr txBox="1"/>
          <p:nvPr/>
        </p:nvSpPr>
        <p:spPr>
          <a:xfrm>
            <a:off x="6360395" y="4194889"/>
            <a:ext cx="1041372" cy="52322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Migración celular</a:t>
            </a:r>
          </a:p>
        </p:txBody>
      </p:sp>
      <p:sp>
        <p:nvSpPr>
          <p:cNvPr id="34" name="Rectángulo 33"/>
          <p:cNvSpPr/>
          <p:nvPr/>
        </p:nvSpPr>
        <p:spPr>
          <a:xfrm>
            <a:off x="7385360" y="1260328"/>
            <a:ext cx="209046" cy="3133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4 CuadroTexto"/>
          <p:cNvSpPr txBox="1"/>
          <p:nvPr/>
        </p:nvSpPr>
        <p:spPr>
          <a:xfrm>
            <a:off x="7308303" y="1098322"/>
            <a:ext cx="1008113" cy="52322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Linf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Intraepit</a:t>
            </a:r>
            <a:r>
              <a:rPr lang="es-VE" sz="1400" dirty="0" smtClean="0">
                <a:latin typeface="Comic Sans MS" pitchFamily="66" charset="0"/>
              </a:rPr>
              <a:t>.</a:t>
            </a:r>
            <a:endParaRPr lang="es-VE" sz="1400" b="1" dirty="0" smtClean="0">
              <a:latin typeface="Comic Sans MS" pitchFamily="66" charset="0"/>
            </a:endParaRPr>
          </a:p>
        </p:txBody>
      </p:sp>
      <p:sp>
        <p:nvSpPr>
          <p:cNvPr id="36" name="Elipse 35"/>
          <p:cNvSpPr/>
          <p:nvPr/>
        </p:nvSpPr>
        <p:spPr>
          <a:xfrm>
            <a:off x="5387603" y="3544879"/>
            <a:ext cx="754063" cy="394397"/>
          </a:xfrm>
          <a:prstGeom prst="ellipse">
            <a:avLst/>
          </a:prstGeom>
          <a:solidFill>
            <a:srgbClr val="FF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4 CuadroTexto"/>
          <p:cNvSpPr txBox="1"/>
          <p:nvPr/>
        </p:nvSpPr>
        <p:spPr>
          <a:xfrm>
            <a:off x="5164354" y="3422822"/>
            <a:ext cx="1140029" cy="461665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CK y Quimokinas</a:t>
            </a:r>
          </a:p>
        </p:txBody>
      </p:sp>
      <p:sp>
        <p:nvSpPr>
          <p:cNvPr id="38" name="4 CuadroTexto"/>
          <p:cNvSpPr txBox="1"/>
          <p:nvPr/>
        </p:nvSpPr>
        <p:spPr>
          <a:xfrm>
            <a:off x="4969009" y="5254974"/>
            <a:ext cx="680761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 17</a:t>
            </a:r>
          </a:p>
        </p:txBody>
      </p:sp>
      <p:sp>
        <p:nvSpPr>
          <p:cNvPr id="39" name="Rectángulo 38"/>
          <p:cNvSpPr/>
          <p:nvPr/>
        </p:nvSpPr>
        <p:spPr>
          <a:xfrm>
            <a:off x="5580112" y="5430830"/>
            <a:ext cx="223507" cy="154734"/>
          </a:xfrm>
          <a:prstGeom prst="rect">
            <a:avLst/>
          </a:prstGeom>
          <a:solidFill>
            <a:srgbClr val="ED9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4 CuadroTexto"/>
          <p:cNvSpPr txBox="1"/>
          <p:nvPr/>
        </p:nvSpPr>
        <p:spPr>
          <a:xfrm>
            <a:off x="5380771" y="5419666"/>
            <a:ext cx="622187" cy="230832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900" dirty="0" smtClean="0">
                <a:latin typeface="Symbol" panose="05050102010706020507" pitchFamily="18" charset="2"/>
              </a:rPr>
              <a:t>a</a:t>
            </a:r>
            <a:r>
              <a:rPr lang="es-VE" sz="900" dirty="0" smtClean="0">
                <a:latin typeface="Comic Sans MS" pitchFamily="66" charset="0"/>
              </a:rPr>
              <a:t>4 </a:t>
            </a:r>
            <a:r>
              <a:rPr lang="es-VE" sz="900" dirty="0" smtClean="0">
                <a:latin typeface="Symbol" panose="05050102010706020507" pitchFamily="18" charset="2"/>
              </a:rPr>
              <a:t>b</a:t>
            </a:r>
            <a:r>
              <a:rPr lang="es-VE" sz="900" dirty="0" smtClean="0">
                <a:latin typeface="Comic Sans MS" pitchFamily="66" charset="0"/>
              </a:rPr>
              <a:t>7</a:t>
            </a:r>
            <a:endParaRPr lang="es-VE" sz="900" b="1" dirty="0" smtClean="0">
              <a:latin typeface="Comic Sans MS" pitchFamily="66" charset="0"/>
            </a:endParaRPr>
          </a:p>
        </p:txBody>
      </p:sp>
      <p:sp>
        <p:nvSpPr>
          <p:cNvPr id="40" name="4 CuadroTexto"/>
          <p:cNvSpPr txBox="1"/>
          <p:nvPr/>
        </p:nvSpPr>
        <p:spPr>
          <a:xfrm>
            <a:off x="5604847" y="4272438"/>
            <a:ext cx="604683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 17</a:t>
            </a:r>
          </a:p>
        </p:txBody>
      </p:sp>
      <p:sp>
        <p:nvSpPr>
          <p:cNvPr id="41" name="Rectángulo 40"/>
          <p:cNvSpPr/>
          <p:nvPr/>
        </p:nvSpPr>
        <p:spPr>
          <a:xfrm>
            <a:off x="403426" y="1456197"/>
            <a:ext cx="1510350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79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000" dirty="0">
                <a:latin typeface="Comic Sans MS" panose="030F0702030302020204" pitchFamily="66" charset="0"/>
              </a:rPr>
              <a:t>Sistema </a:t>
            </a:r>
            <a:endParaRPr lang="es-VE" sz="2000" dirty="0" smtClean="0">
              <a:latin typeface="Comic Sans MS" panose="030F0702030302020204" pitchFamily="66" charset="0"/>
            </a:endParaRPr>
          </a:p>
          <a:p>
            <a:r>
              <a:rPr lang="es-VE" sz="2000" dirty="0" smtClean="0">
                <a:latin typeface="Comic Sans MS" panose="030F0702030302020204" pitchFamily="66" charset="0"/>
              </a:rPr>
              <a:t>Inmune 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Intestinal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En SANOS</a:t>
            </a:r>
            <a:endParaRPr lang="es-VE" sz="2000" dirty="0"/>
          </a:p>
        </p:txBody>
      </p:sp>
    </p:spTree>
    <p:extLst>
      <p:ext uri="{BB962C8B-B14F-4D97-AF65-F5344CB8AC3E}">
        <p14:creationId xmlns:p14="http://schemas.microsoft.com/office/powerpoint/2010/main" val="275910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700284" y="6381328"/>
            <a:ext cx="574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Abraham, JH,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bowel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New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2009; 361: 2066-78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630041" y="1548116"/>
            <a:ext cx="6327576" cy="37548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EN SANOS</a:t>
            </a:r>
          </a:p>
          <a:p>
            <a:endParaRPr lang="en-US" sz="12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lámina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propia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contiene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diverso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arreglo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c.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inmunes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CK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secretadas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CK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incluyen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mediadores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antiinflamatorios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: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TGF-β e IL-10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decrecen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respuestan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inmunes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mediadores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proinflamatorias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de c.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inmunes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innatas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adaptativas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limitan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entrada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excesiva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microbiota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intestinal y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defienden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los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patógenos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.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endParaRPr lang="en-US" sz="900" b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Defensas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no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inflamatorias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fagocitosis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macrófagos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probablemente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ayuden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defender de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entrada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bacterias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lámina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propia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mientras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minimizan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el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daño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al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tejido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9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Un balance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homeostático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mantenido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entre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c.Treg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c. T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efectoras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(Th1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Th2 y Th17). </a:t>
            </a:r>
          </a:p>
          <a:p>
            <a:endParaRPr lang="es-VE" sz="800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893801" y="820627"/>
            <a:ext cx="5544616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52F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S. Inmune Intestinal en Salud y Enfermedad</a:t>
            </a:r>
            <a:endParaRPr lang="es-VE" sz="20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6771235" y="662490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02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299353" y="2175386"/>
            <a:ext cx="35298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1789420" y="2038196"/>
            <a:ext cx="5659179" cy="304698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Salud/Enfermedad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dirty="0" smtClean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Prevención </a:t>
            </a:r>
            <a:r>
              <a:rPr lang="es-VE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Terapéutica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Conclusiones</a:t>
            </a:r>
            <a:endParaRPr lang="es-VE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1139915" y="2963022"/>
            <a:ext cx="52129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971600" y="3765957"/>
            <a:ext cx="68961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1098978" y="4578747"/>
            <a:ext cx="55335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64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ángulo 51"/>
          <p:cNvSpPr/>
          <p:nvPr/>
        </p:nvSpPr>
        <p:spPr>
          <a:xfrm>
            <a:off x="3187132" y="1287524"/>
            <a:ext cx="888692" cy="3363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1" name="Rectángulo 50"/>
          <p:cNvSpPr/>
          <p:nvPr/>
        </p:nvSpPr>
        <p:spPr>
          <a:xfrm>
            <a:off x="4967828" y="3057532"/>
            <a:ext cx="763883" cy="443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Bloqueo</a:t>
            </a:r>
            <a:endParaRPr lang="es-VE" sz="1200" dirty="0"/>
          </a:p>
        </p:txBody>
      </p:sp>
      <p:sp>
        <p:nvSpPr>
          <p:cNvPr id="4" name="CuadroTexto 3"/>
          <p:cNvSpPr txBox="1"/>
          <p:nvPr/>
        </p:nvSpPr>
        <p:spPr>
          <a:xfrm>
            <a:off x="29847" y="5988108"/>
            <a:ext cx="3203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Abraham, JH,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bowel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New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2009; 361: 2066-78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lum bright="-7000" contrast="27000"/>
          </a:blip>
          <a:srcRect l="34629"/>
          <a:stretch/>
        </p:blipFill>
        <p:spPr>
          <a:xfrm>
            <a:off x="4067944" y="-116544"/>
            <a:ext cx="3672408" cy="6830165"/>
          </a:xfrm>
          <a:prstGeom prst="rect">
            <a:avLst/>
          </a:prstGeom>
        </p:spPr>
      </p:pic>
      <p:sp>
        <p:nvSpPr>
          <p:cNvPr id="6" name="4 CuadroTexto"/>
          <p:cNvSpPr txBox="1"/>
          <p:nvPr/>
        </p:nvSpPr>
        <p:spPr>
          <a:xfrm>
            <a:off x="63383" y="645333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03427" y="39155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403426" y="836712"/>
            <a:ext cx="1432269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Local GI </a:t>
            </a:r>
          </a:p>
        </p:txBody>
      </p:sp>
      <p:sp>
        <p:nvSpPr>
          <p:cNvPr id="9" name="Rectángulo 8"/>
          <p:cNvSpPr/>
          <p:nvPr/>
        </p:nvSpPr>
        <p:spPr>
          <a:xfrm>
            <a:off x="403426" y="1456197"/>
            <a:ext cx="2366353" cy="126188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79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S. Inmune 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Intestinal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En PACIENTES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con INFLAMACIÓN</a:t>
            </a:r>
            <a:endParaRPr lang="es-VE" dirty="0"/>
          </a:p>
        </p:txBody>
      </p:sp>
      <p:sp>
        <p:nvSpPr>
          <p:cNvPr id="2" name="Rectángulo 1"/>
          <p:cNvSpPr/>
          <p:nvPr/>
        </p:nvSpPr>
        <p:spPr>
          <a:xfrm>
            <a:off x="4054963" y="253921"/>
            <a:ext cx="554360" cy="31851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Rectángulo 2"/>
          <p:cNvSpPr/>
          <p:nvPr/>
        </p:nvSpPr>
        <p:spPr>
          <a:xfrm>
            <a:off x="5796136" y="1456197"/>
            <a:ext cx="492510" cy="172603"/>
          </a:xfrm>
          <a:prstGeom prst="rect">
            <a:avLst/>
          </a:prstGeom>
          <a:solidFill>
            <a:srgbClr val="FF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Rectángulo 12"/>
          <p:cNvSpPr/>
          <p:nvPr/>
        </p:nvSpPr>
        <p:spPr>
          <a:xfrm>
            <a:off x="6156176" y="771594"/>
            <a:ext cx="648072" cy="209134"/>
          </a:xfrm>
          <a:prstGeom prst="rect">
            <a:avLst/>
          </a:prstGeom>
          <a:solidFill>
            <a:srgbClr val="FF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4 CuadroTexto"/>
          <p:cNvSpPr txBox="1"/>
          <p:nvPr/>
        </p:nvSpPr>
        <p:spPr>
          <a:xfrm>
            <a:off x="6025706" y="691495"/>
            <a:ext cx="1178803" cy="369332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900" dirty="0" smtClean="0">
                <a:latin typeface="Comic Sans MS" pitchFamily="66" charset="0"/>
              </a:rPr>
              <a:t>Aumento </a:t>
            </a:r>
            <a:r>
              <a:rPr lang="es-VE" sz="900" dirty="0" err="1" smtClean="0">
                <a:latin typeface="Comic Sans MS" pitchFamily="66" charset="0"/>
              </a:rPr>
              <a:t>permeab</a:t>
            </a:r>
            <a:r>
              <a:rPr lang="es-VE" sz="900" dirty="0" smtClean="0">
                <a:latin typeface="Comic Sans MS" pitchFamily="66" charset="0"/>
              </a:rPr>
              <a:t>.</a:t>
            </a:r>
          </a:p>
          <a:p>
            <a:r>
              <a:rPr lang="es-VE" sz="900" dirty="0" smtClean="0">
                <a:latin typeface="Comic Sans MS" pitchFamily="66" charset="0"/>
              </a:rPr>
              <a:t>Entrada bacterias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5779451" y="1724487"/>
            <a:ext cx="492510" cy="465409"/>
          </a:xfrm>
          <a:prstGeom prst="rect">
            <a:avLst/>
          </a:prstGeom>
          <a:solidFill>
            <a:srgbClr val="FF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5910569" y="1656635"/>
            <a:ext cx="216024" cy="95687"/>
          </a:xfrm>
          <a:prstGeom prst="rect">
            <a:avLst/>
          </a:prstGeom>
          <a:solidFill>
            <a:srgbClr val="FF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4 CuadroTexto"/>
          <p:cNvSpPr txBox="1"/>
          <p:nvPr/>
        </p:nvSpPr>
        <p:spPr>
          <a:xfrm>
            <a:off x="5795847" y="1290657"/>
            <a:ext cx="809607" cy="984885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900" dirty="0" smtClean="0">
                <a:latin typeface="Comic Sans MS" pitchFamily="66" charset="0"/>
              </a:rPr>
              <a:t>Aumento</a:t>
            </a:r>
          </a:p>
          <a:p>
            <a:r>
              <a:rPr lang="es-VE" sz="900" dirty="0" smtClean="0">
                <a:latin typeface="Comic Sans MS" pitchFamily="66" charset="0"/>
              </a:rPr>
              <a:t> </a:t>
            </a:r>
            <a:r>
              <a:rPr lang="es-VE" sz="900" dirty="0" err="1" smtClean="0">
                <a:latin typeface="Comic Sans MS" pitchFamily="66" charset="0"/>
              </a:rPr>
              <a:t>producc</a:t>
            </a:r>
            <a:r>
              <a:rPr lang="es-VE" sz="900" dirty="0" smtClean="0">
                <a:latin typeface="Comic Sans MS" pitchFamily="66" charset="0"/>
              </a:rPr>
              <a:t>.</a:t>
            </a:r>
          </a:p>
          <a:p>
            <a:r>
              <a:rPr lang="es-VE" sz="900" dirty="0" err="1" smtClean="0">
                <a:latin typeface="Comic Sans MS" pitchFamily="66" charset="0"/>
              </a:rPr>
              <a:t>TNF</a:t>
            </a:r>
            <a:r>
              <a:rPr lang="es-VE" sz="900" dirty="0" err="1" smtClean="0">
                <a:latin typeface="Symbol" panose="05050102010706020507" pitchFamily="18" charset="2"/>
              </a:rPr>
              <a:t>a</a:t>
            </a:r>
            <a:r>
              <a:rPr lang="es-VE" sz="900" dirty="0" smtClean="0">
                <a:latin typeface="Comic Sans MS" pitchFamily="66" charset="0"/>
              </a:rPr>
              <a:t>,</a:t>
            </a:r>
          </a:p>
          <a:p>
            <a:endParaRPr lang="es-VE" sz="400" dirty="0" smtClean="0">
              <a:latin typeface="Comic Sans MS" pitchFamily="66" charset="0"/>
            </a:endParaRPr>
          </a:p>
          <a:p>
            <a:r>
              <a:rPr lang="es-VE" sz="900" dirty="0" smtClean="0">
                <a:latin typeface="Comic Sans MS" pitchFamily="66" charset="0"/>
              </a:rPr>
              <a:t>IL12, IL13</a:t>
            </a:r>
          </a:p>
          <a:p>
            <a:r>
              <a:rPr lang="es-VE" sz="900" dirty="0" smtClean="0">
                <a:latin typeface="Comic Sans MS" pitchFamily="66" charset="0"/>
              </a:rPr>
              <a:t>IL1</a:t>
            </a:r>
            <a:r>
              <a:rPr lang="es-VE" sz="900" dirty="0" smtClean="0">
                <a:latin typeface="Symbol" panose="05050102010706020507" pitchFamily="18" charset="2"/>
              </a:rPr>
              <a:t>b</a:t>
            </a:r>
          </a:p>
          <a:p>
            <a:r>
              <a:rPr lang="es-VE" sz="900" dirty="0" smtClean="0">
                <a:latin typeface="Comic Sans MS" pitchFamily="66" charset="0"/>
              </a:rPr>
              <a:t>IL6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5779451" y="260648"/>
            <a:ext cx="700761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4 CuadroTexto"/>
          <p:cNvSpPr txBox="1"/>
          <p:nvPr/>
        </p:nvSpPr>
        <p:spPr>
          <a:xfrm>
            <a:off x="5699078" y="123116"/>
            <a:ext cx="814581" cy="2616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Comic Sans MS" pitchFamily="66" charset="0"/>
              </a:rPr>
              <a:t>Bacterias</a:t>
            </a:r>
            <a:endParaRPr lang="es-VE" sz="1100" b="1" dirty="0" smtClean="0">
              <a:latin typeface="Comic Sans MS" pitchFamily="66" charset="0"/>
            </a:endParaRPr>
          </a:p>
        </p:txBody>
      </p:sp>
      <p:sp>
        <p:nvSpPr>
          <p:cNvPr id="17" name="4 CuadroTexto"/>
          <p:cNvSpPr txBox="1"/>
          <p:nvPr/>
        </p:nvSpPr>
        <p:spPr>
          <a:xfrm>
            <a:off x="6858786" y="1306342"/>
            <a:ext cx="879856" cy="246221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Comic Sans MS" pitchFamily="66" charset="0"/>
              </a:rPr>
              <a:t>Macrófago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4512834" y="157614"/>
            <a:ext cx="275190" cy="2032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4 CuadroTexto"/>
          <p:cNvSpPr txBox="1"/>
          <p:nvPr/>
        </p:nvSpPr>
        <p:spPr>
          <a:xfrm>
            <a:off x="4381155" y="2244357"/>
            <a:ext cx="634798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err="1" smtClean="0">
                <a:latin typeface="Comic Sans MS" pitchFamily="66" charset="0"/>
              </a:rPr>
              <a:t>Treg</a:t>
            </a:r>
            <a:endParaRPr lang="es-VE" sz="1200" dirty="0" smtClean="0">
              <a:latin typeface="Comic Sans MS" pitchFamily="66" charset="0"/>
            </a:endParaRPr>
          </a:p>
        </p:txBody>
      </p:sp>
      <p:sp>
        <p:nvSpPr>
          <p:cNvPr id="20" name="4 CuadroTexto"/>
          <p:cNvSpPr txBox="1"/>
          <p:nvPr/>
        </p:nvSpPr>
        <p:spPr>
          <a:xfrm>
            <a:off x="6043434" y="2382856"/>
            <a:ext cx="587315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 17</a:t>
            </a:r>
          </a:p>
        </p:txBody>
      </p:sp>
      <p:sp>
        <p:nvSpPr>
          <p:cNvPr id="21" name="4 CuadroTexto"/>
          <p:cNvSpPr txBox="1"/>
          <p:nvPr/>
        </p:nvSpPr>
        <p:spPr>
          <a:xfrm>
            <a:off x="5473111" y="5988108"/>
            <a:ext cx="611057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Th2</a:t>
            </a:r>
          </a:p>
        </p:txBody>
      </p:sp>
      <p:sp>
        <p:nvSpPr>
          <p:cNvPr id="22" name="4 CuadroTexto"/>
          <p:cNvSpPr txBox="1"/>
          <p:nvPr/>
        </p:nvSpPr>
        <p:spPr>
          <a:xfrm>
            <a:off x="6825195" y="3457801"/>
            <a:ext cx="611057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Th1</a:t>
            </a:r>
          </a:p>
        </p:txBody>
      </p:sp>
      <p:sp>
        <p:nvSpPr>
          <p:cNvPr id="23" name="4 CuadroTexto"/>
          <p:cNvSpPr txBox="1"/>
          <p:nvPr/>
        </p:nvSpPr>
        <p:spPr>
          <a:xfrm>
            <a:off x="4333030" y="2495796"/>
            <a:ext cx="634798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err="1" smtClean="0">
                <a:latin typeface="Comic Sans MS" pitchFamily="66" charset="0"/>
              </a:rPr>
              <a:t>Treg</a:t>
            </a:r>
            <a:endParaRPr lang="es-VE" sz="1200" dirty="0" smtClean="0">
              <a:latin typeface="Comic Sans MS" pitchFamily="66" charset="0"/>
            </a:endParaRPr>
          </a:p>
        </p:txBody>
      </p:sp>
      <p:sp>
        <p:nvSpPr>
          <p:cNvPr id="24" name="4 CuadroTexto"/>
          <p:cNvSpPr txBox="1"/>
          <p:nvPr/>
        </p:nvSpPr>
        <p:spPr>
          <a:xfrm>
            <a:off x="6374553" y="2228373"/>
            <a:ext cx="587315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 17</a:t>
            </a:r>
          </a:p>
        </p:txBody>
      </p:sp>
      <p:sp>
        <p:nvSpPr>
          <p:cNvPr id="25" name="4 CuadroTexto"/>
          <p:cNvSpPr txBox="1"/>
          <p:nvPr/>
        </p:nvSpPr>
        <p:spPr>
          <a:xfrm>
            <a:off x="6760252" y="2151756"/>
            <a:ext cx="587315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 17</a:t>
            </a:r>
          </a:p>
        </p:txBody>
      </p:sp>
      <p:sp>
        <p:nvSpPr>
          <p:cNvPr id="26" name="4 CuadroTexto"/>
          <p:cNvSpPr txBox="1"/>
          <p:nvPr/>
        </p:nvSpPr>
        <p:spPr>
          <a:xfrm>
            <a:off x="7099332" y="2323975"/>
            <a:ext cx="587315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 17</a:t>
            </a:r>
          </a:p>
        </p:txBody>
      </p:sp>
      <p:sp>
        <p:nvSpPr>
          <p:cNvPr id="27" name="4 CuadroTexto"/>
          <p:cNvSpPr txBox="1"/>
          <p:nvPr/>
        </p:nvSpPr>
        <p:spPr>
          <a:xfrm>
            <a:off x="6468744" y="2505372"/>
            <a:ext cx="587315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 17</a:t>
            </a:r>
          </a:p>
        </p:txBody>
      </p:sp>
      <p:sp>
        <p:nvSpPr>
          <p:cNvPr id="29" name="4 CuadroTexto"/>
          <p:cNvSpPr txBox="1"/>
          <p:nvPr/>
        </p:nvSpPr>
        <p:spPr>
          <a:xfrm>
            <a:off x="6894054" y="2606420"/>
            <a:ext cx="587315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 17</a:t>
            </a:r>
          </a:p>
        </p:txBody>
      </p:sp>
      <p:sp>
        <p:nvSpPr>
          <p:cNvPr id="30" name="4 CuadroTexto"/>
          <p:cNvSpPr txBox="1"/>
          <p:nvPr/>
        </p:nvSpPr>
        <p:spPr>
          <a:xfrm>
            <a:off x="4720675" y="2105857"/>
            <a:ext cx="634798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err="1" smtClean="0">
                <a:latin typeface="Comic Sans MS" pitchFamily="66" charset="0"/>
              </a:rPr>
              <a:t>Treg</a:t>
            </a:r>
            <a:endParaRPr lang="es-VE" sz="1200" dirty="0" smtClean="0">
              <a:latin typeface="Comic Sans MS" pitchFamily="66" charset="0"/>
            </a:endParaRPr>
          </a:p>
        </p:txBody>
      </p:sp>
      <p:sp>
        <p:nvSpPr>
          <p:cNvPr id="31" name="4 CuadroTexto"/>
          <p:cNvSpPr txBox="1"/>
          <p:nvPr/>
        </p:nvSpPr>
        <p:spPr>
          <a:xfrm>
            <a:off x="4697525" y="2382856"/>
            <a:ext cx="634798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err="1" smtClean="0">
                <a:latin typeface="Comic Sans MS" pitchFamily="66" charset="0"/>
              </a:rPr>
              <a:t>Treg</a:t>
            </a:r>
            <a:endParaRPr lang="es-VE" sz="1200" dirty="0" smtClean="0">
              <a:latin typeface="Comic Sans MS" pitchFamily="66" charset="0"/>
            </a:endParaRPr>
          </a:p>
        </p:txBody>
      </p:sp>
      <p:sp>
        <p:nvSpPr>
          <p:cNvPr id="32" name="4 CuadroTexto"/>
          <p:cNvSpPr txBox="1"/>
          <p:nvPr/>
        </p:nvSpPr>
        <p:spPr>
          <a:xfrm>
            <a:off x="7187711" y="3372386"/>
            <a:ext cx="611057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Th1</a:t>
            </a:r>
          </a:p>
        </p:txBody>
      </p:sp>
      <p:sp>
        <p:nvSpPr>
          <p:cNvPr id="33" name="4 CuadroTexto"/>
          <p:cNvSpPr txBox="1"/>
          <p:nvPr/>
        </p:nvSpPr>
        <p:spPr>
          <a:xfrm>
            <a:off x="7053909" y="3691761"/>
            <a:ext cx="611057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Th1</a:t>
            </a:r>
          </a:p>
        </p:txBody>
      </p:sp>
      <p:sp>
        <p:nvSpPr>
          <p:cNvPr id="34" name="4 CuadroTexto"/>
          <p:cNvSpPr txBox="1"/>
          <p:nvPr/>
        </p:nvSpPr>
        <p:spPr>
          <a:xfrm>
            <a:off x="6080780" y="5150013"/>
            <a:ext cx="611057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Th1</a:t>
            </a:r>
          </a:p>
        </p:txBody>
      </p:sp>
      <p:sp>
        <p:nvSpPr>
          <p:cNvPr id="35" name="4 CuadroTexto"/>
          <p:cNvSpPr txBox="1"/>
          <p:nvPr/>
        </p:nvSpPr>
        <p:spPr>
          <a:xfrm>
            <a:off x="5906992" y="5427012"/>
            <a:ext cx="587315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 17</a:t>
            </a:r>
          </a:p>
        </p:txBody>
      </p:sp>
      <p:sp>
        <p:nvSpPr>
          <p:cNvPr id="36" name="4 CuadroTexto"/>
          <p:cNvSpPr txBox="1"/>
          <p:nvPr/>
        </p:nvSpPr>
        <p:spPr>
          <a:xfrm>
            <a:off x="5932786" y="5880737"/>
            <a:ext cx="469799" cy="27699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Th1</a:t>
            </a:r>
          </a:p>
        </p:txBody>
      </p:sp>
      <p:sp>
        <p:nvSpPr>
          <p:cNvPr id="38" name="Elipse 37"/>
          <p:cNvSpPr/>
          <p:nvPr/>
        </p:nvSpPr>
        <p:spPr>
          <a:xfrm>
            <a:off x="6691837" y="4941168"/>
            <a:ext cx="495874" cy="208845"/>
          </a:xfrm>
          <a:prstGeom prst="ellipse">
            <a:avLst/>
          </a:prstGeom>
          <a:solidFill>
            <a:srgbClr val="FF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4 CuadroTexto"/>
          <p:cNvSpPr txBox="1"/>
          <p:nvPr/>
        </p:nvSpPr>
        <p:spPr>
          <a:xfrm>
            <a:off x="6571091" y="4845535"/>
            <a:ext cx="811891" cy="369332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900" dirty="0" smtClean="0">
                <a:latin typeface="Comic Sans MS" pitchFamily="66" charset="0"/>
              </a:rPr>
              <a:t>Migración celular</a:t>
            </a:r>
            <a:endParaRPr lang="es-VE" sz="900" b="1" dirty="0" smtClean="0">
              <a:latin typeface="Comic Sans MS" pitchFamily="66" charset="0"/>
            </a:endParaRPr>
          </a:p>
        </p:txBody>
      </p:sp>
      <p:sp>
        <p:nvSpPr>
          <p:cNvPr id="40" name="Elipse 39"/>
          <p:cNvSpPr/>
          <p:nvPr/>
        </p:nvSpPr>
        <p:spPr>
          <a:xfrm>
            <a:off x="6513144" y="4507157"/>
            <a:ext cx="853260" cy="365857"/>
          </a:xfrm>
          <a:prstGeom prst="ellipse">
            <a:avLst/>
          </a:prstGeom>
          <a:solidFill>
            <a:srgbClr val="FF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9" name="4 CuadroTexto"/>
          <p:cNvSpPr txBox="1"/>
          <p:nvPr/>
        </p:nvSpPr>
        <p:spPr>
          <a:xfrm>
            <a:off x="6353495" y="4439003"/>
            <a:ext cx="1082794" cy="4001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000" dirty="0" smtClean="0">
                <a:latin typeface="Comic Sans MS" pitchFamily="66" charset="0"/>
              </a:rPr>
              <a:t>Aumento </a:t>
            </a:r>
            <a:r>
              <a:rPr lang="es-VE" sz="1000" dirty="0" err="1" smtClean="0">
                <a:latin typeface="Comic Sans MS" pitchFamily="66" charset="0"/>
              </a:rPr>
              <a:t>prod</a:t>
            </a:r>
            <a:r>
              <a:rPr lang="es-VE" sz="1000" dirty="0" smtClean="0">
                <a:latin typeface="Comic Sans MS" pitchFamily="66" charset="0"/>
              </a:rPr>
              <a:t>.</a:t>
            </a:r>
          </a:p>
          <a:p>
            <a:pPr algn="ctr"/>
            <a:r>
              <a:rPr lang="es-VE" sz="1000" dirty="0" smtClean="0">
                <a:latin typeface="Comic Sans MS" pitchFamily="66" charset="0"/>
              </a:rPr>
              <a:t>CK QK</a:t>
            </a:r>
            <a:endParaRPr lang="es-VE" sz="1000" b="1" dirty="0" smtClean="0">
              <a:latin typeface="Comic Sans MS" pitchFamily="66" charset="0"/>
            </a:endParaRPr>
          </a:p>
        </p:txBody>
      </p:sp>
      <p:sp>
        <p:nvSpPr>
          <p:cNvPr id="41" name="4 CuadroTexto"/>
          <p:cNvSpPr txBox="1"/>
          <p:nvPr/>
        </p:nvSpPr>
        <p:spPr>
          <a:xfrm>
            <a:off x="6685045" y="3876196"/>
            <a:ext cx="700266" cy="230832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900" dirty="0" err="1" smtClean="0">
                <a:latin typeface="Comic Sans MS" pitchFamily="66" charset="0"/>
              </a:rPr>
              <a:t>Neutróf</a:t>
            </a:r>
            <a:r>
              <a:rPr lang="es-VE" sz="900" dirty="0" smtClean="0">
                <a:latin typeface="Comic Sans MS" pitchFamily="66" charset="0"/>
              </a:rPr>
              <a:t>.</a:t>
            </a:r>
            <a:endParaRPr lang="es-VE" sz="900" b="1" dirty="0" smtClean="0">
              <a:latin typeface="Comic Sans MS" pitchFamily="66" charset="0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4910201" y="5174330"/>
            <a:ext cx="821510" cy="2121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4 CuadroTexto"/>
          <p:cNvSpPr txBox="1"/>
          <p:nvPr/>
        </p:nvSpPr>
        <p:spPr>
          <a:xfrm>
            <a:off x="4851762" y="5015703"/>
            <a:ext cx="996013" cy="369332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900" dirty="0" smtClean="0">
                <a:latin typeface="Comic Sans MS" pitchFamily="66" charset="0"/>
              </a:rPr>
              <a:t>Expansión lámina propia</a:t>
            </a:r>
            <a:endParaRPr lang="es-VE" sz="900" b="1" dirty="0" smtClean="0">
              <a:latin typeface="Comic Sans MS" pitchFamily="66" charset="0"/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4650429" y="5988108"/>
            <a:ext cx="637894" cy="869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5" name="4 CuadroTexto"/>
          <p:cNvSpPr txBox="1"/>
          <p:nvPr/>
        </p:nvSpPr>
        <p:spPr>
          <a:xfrm>
            <a:off x="4617750" y="6277280"/>
            <a:ext cx="811891" cy="230832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900" dirty="0" smtClean="0">
                <a:latin typeface="Comic Sans MS" pitchFamily="66" charset="0"/>
              </a:rPr>
              <a:t>Vaso </a:t>
            </a:r>
            <a:r>
              <a:rPr lang="es-VE" sz="900" dirty="0" err="1" smtClean="0">
                <a:latin typeface="Comic Sans MS" pitchFamily="66" charset="0"/>
              </a:rPr>
              <a:t>sang</a:t>
            </a:r>
            <a:r>
              <a:rPr lang="es-VE" sz="900" dirty="0" smtClean="0">
                <a:latin typeface="Comic Sans MS" pitchFamily="66" charset="0"/>
              </a:rPr>
              <a:t>.</a:t>
            </a:r>
            <a:endParaRPr lang="es-VE" sz="900" b="1" dirty="0" smtClean="0">
              <a:latin typeface="Comic Sans MS" pitchFamily="66" charset="0"/>
            </a:endParaRPr>
          </a:p>
        </p:txBody>
      </p:sp>
      <p:sp>
        <p:nvSpPr>
          <p:cNvPr id="46" name="4 CuadroTexto"/>
          <p:cNvSpPr txBox="1"/>
          <p:nvPr/>
        </p:nvSpPr>
        <p:spPr>
          <a:xfrm>
            <a:off x="4661976" y="5817964"/>
            <a:ext cx="811891" cy="369332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900" dirty="0" err="1" smtClean="0">
                <a:latin typeface="Comic Sans MS" pitchFamily="66" charset="0"/>
              </a:rPr>
              <a:t>Musc</a:t>
            </a:r>
            <a:r>
              <a:rPr lang="es-VE" sz="900" dirty="0" smtClean="0">
                <a:latin typeface="Comic Sans MS" pitchFamily="66" charset="0"/>
              </a:rPr>
              <a:t>. mucosa</a:t>
            </a:r>
            <a:endParaRPr lang="es-VE" sz="900" b="1" dirty="0" smtClean="0">
              <a:latin typeface="Comic Sans MS" pitchFamily="66" charset="0"/>
            </a:endParaRPr>
          </a:p>
        </p:txBody>
      </p:sp>
      <p:sp>
        <p:nvSpPr>
          <p:cNvPr id="47" name="4 CuadroTexto"/>
          <p:cNvSpPr txBox="1"/>
          <p:nvPr/>
        </p:nvSpPr>
        <p:spPr>
          <a:xfrm>
            <a:off x="6059949" y="2734001"/>
            <a:ext cx="453195" cy="261610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APC</a:t>
            </a:r>
            <a:endParaRPr lang="es-VE" sz="1100" b="1" dirty="0" smtClean="0">
              <a:latin typeface="Comic Sans MS" pitchFamily="66" charset="0"/>
            </a:endParaRPr>
          </a:p>
        </p:txBody>
      </p:sp>
      <p:sp>
        <p:nvSpPr>
          <p:cNvPr id="48" name="4 CuadroTexto"/>
          <p:cNvSpPr txBox="1"/>
          <p:nvPr/>
        </p:nvSpPr>
        <p:spPr>
          <a:xfrm>
            <a:off x="4400276" y="3501195"/>
            <a:ext cx="453195" cy="2616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itchFamily="66" charset="0"/>
              </a:rPr>
              <a:t>APC</a:t>
            </a:r>
            <a:endParaRPr lang="es-VE" sz="1100" b="1" dirty="0" smtClean="0">
              <a:latin typeface="Comic Sans MS" pitchFamily="66" charset="0"/>
            </a:endParaRPr>
          </a:p>
        </p:txBody>
      </p:sp>
      <p:sp>
        <p:nvSpPr>
          <p:cNvPr id="49" name="CuadroTexto 48"/>
          <p:cNvSpPr txBox="1"/>
          <p:nvPr/>
        </p:nvSpPr>
        <p:spPr>
          <a:xfrm>
            <a:off x="348121" y="2814366"/>
            <a:ext cx="266611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Enfoques terapéuticos:</a:t>
            </a:r>
          </a:p>
          <a:p>
            <a:r>
              <a:rPr lang="es-VE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Anti TNF</a:t>
            </a:r>
          </a:p>
          <a:p>
            <a:r>
              <a:rPr lang="es-VE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Anti p40</a:t>
            </a:r>
          </a:p>
          <a:p>
            <a:r>
              <a:rPr lang="es-VE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Tolerancia aumentada</a:t>
            </a:r>
          </a:p>
          <a:p>
            <a:r>
              <a:rPr lang="es-VE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Anti a4 integrina y</a:t>
            </a:r>
          </a:p>
          <a:p>
            <a:r>
              <a:rPr lang="es-VE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Anti a4b7 integrina</a:t>
            </a:r>
          </a:p>
          <a:p>
            <a:endParaRPr lang="es-VE" sz="16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s-VE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Bloqueo </a:t>
            </a:r>
            <a:r>
              <a:rPr lang="es-VE" sz="16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coestimulación</a:t>
            </a:r>
            <a:r>
              <a:rPr lang="es-VE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s-VE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c. inmunes innatas y </a:t>
            </a:r>
          </a:p>
          <a:p>
            <a:r>
              <a:rPr lang="es-VE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adaptativas</a:t>
            </a:r>
            <a:endParaRPr lang="es-VE" sz="1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8" name="4 CuadroTexto"/>
          <p:cNvSpPr txBox="1"/>
          <p:nvPr/>
        </p:nvSpPr>
        <p:spPr>
          <a:xfrm>
            <a:off x="5732048" y="3460928"/>
            <a:ext cx="587315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000" dirty="0" smtClean="0">
                <a:latin typeface="Comic Sans MS" pitchFamily="66" charset="0"/>
              </a:rPr>
              <a:t>Th 17 CD4+</a:t>
            </a:r>
          </a:p>
        </p:txBody>
      </p:sp>
      <p:sp>
        <p:nvSpPr>
          <p:cNvPr id="54" name="Rectángulo 53"/>
          <p:cNvSpPr/>
          <p:nvPr/>
        </p:nvSpPr>
        <p:spPr>
          <a:xfrm>
            <a:off x="5114289" y="3057532"/>
            <a:ext cx="928102" cy="371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3" name="Rectángulo 52"/>
          <p:cNvSpPr/>
          <p:nvPr/>
        </p:nvSpPr>
        <p:spPr>
          <a:xfrm>
            <a:off x="5180882" y="3074388"/>
            <a:ext cx="7296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Bloqueo</a:t>
            </a:r>
            <a:endParaRPr lang="es-VE" sz="1200" dirty="0"/>
          </a:p>
        </p:txBody>
      </p:sp>
      <p:sp>
        <p:nvSpPr>
          <p:cNvPr id="55" name="Rectángulo 54"/>
          <p:cNvSpPr/>
          <p:nvPr/>
        </p:nvSpPr>
        <p:spPr>
          <a:xfrm>
            <a:off x="3923928" y="2995611"/>
            <a:ext cx="2348033" cy="2020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1321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03648" y="3694698"/>
            <a:ext cx="6949280" cy="19543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VE" sz="1600" b="1" dirty="0" smtClean="0">
              <a:latin typeface="Comic Sans MS" panose="030F0702030302020204" pitchFamily="66" charset="0"/>
            </a:endParaRP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C. Innatas </a:t>
            </a:r>
            <a:r>
              <a:rPr lang="es-VE" sz="1600" dirty="0" smtClean="0">
                <a:latin typeface="Comic Sans MS" panose="030F0702030302020204" pitchFamily="66" charset="0"/>
              </a:rPr>
              <a:t>producen niveles altos de </a:t>
            </a:r>
            <a:r>
              <a:rPr lang="en-US" sz="1600" b="1" dirty="0" smtClean="0">
                <a:latin typeface="Comic Sans MS" panose="030F0702030302020204" pitchFamily="66" charset="0"/>
              </a:rPr>
              <a:t>TNF-</a:t>
            </a:r>
            <a:r>
              <a:rPr lang="en-US" sz="1600" b="1" i="1" dirty="0" smtClean="0">
                <a:latin typeface="Comic Sans MS" panose="030F0702030302020204" pitchFamily="66" charset="0"/>
              </a:rPr>
              <a:t>α</a:t>
            </a:r>
            <a:r>
              <a:rPr lang="en-US" sz="1600" b="1" dirty="0" smtClean="0">
                <a:latin typeface="Comic Sans MS" panose="030F0702030302020204" pitchFamily="66" charset="0"/>
              </a:rPr>
              <a:t>, </a:t>
            </a:r>
            <a:r>
              <a:rPr lang="es-VE" sz="1600" b="1" dirty="0" smtClean="0">
                <a:latin typeface="Comic Sans MS" panose="030F0702030302020204" pitchFamily="66" charset="0"/>
              </a:rPr>
              <a:t>IL-1</a:t>
            </a:r>
            <a:r>
              <a:rPr lang="el-GR" sz="1600" b="1" dirty="0">
                <a:latin typeface="Comic Sans MS" panose="030F0702030302020204" pitchFamily="66" charset="0"/>
              </a:rPr>
              <a:t>β, </a:t>
            </a:r>
            <a:r>
              <a:rPr lang="es-VE" sz="1600" b="1" dirty="0" smtClean="0">
                <a:latin typeface="Comic Sans MS" panose="030F0702030302020204" pitchFamily="66" charset="0"/>
              </a:rPr>
              <a:t>IL-6</a:t>
            </a:r>
            <a:r>
              <a:rPr lang="es-VE" sz="1600" b="1" dirty="0">
                <a:latin typeface="Comic Sans MS" panose="030F0702030302020204" pitchFamily="66" charset="0"/>
              </a:rPr>
              <a:t>, </a:t>
            </a:r>
            <a:r>
              <a:rPr lang="es-VE" sz="1600" b="1" dirty="0" smtClean="0">
                <a:latin typeface="Comic Sans MS" panose="030F0702030302020204" pitchFamily="66" charset="0"/>
              </a:rPr>
              <a:t>IL-12</a:t>
            </a:r>
            <a:r>
              <a:rPr lang="es-VE" sz="1600" b="1" dirty="0">
                <a:latin typeface="Comic Sans MS" panose="030F0702030302020204" pitchFamily="66" charset="0"/>
              </a:rPr>
              <a:t>, </a:t>
            </a:r>
            <a:r>
              <a:rPr lang="es-VE" sz="1600" b="1" dirty="0" smtClean="0">
                <a:latin typeface="Comic Sans MS" panose="030F0702030302020204" pitchFamily="66" charset="0"/>
              </a:rPr>
              <a:t>IL-</a:t>
            </a:r>
            <a:r>
              <a:rPr lang="en-US" sz="1600" b="1" dirty="0" smtClean="0">
                <a:latin typeface="Comic Sans MS" panose="030F0702030302020204" pitchFamily="66" charset="0"/>
              </a:rPr>
              <a:t>23 </a:t>
            </a:r>
            <a:r>
              <a:rPr lang="en-US" sz="1600" dirty="0" smtClean="0">
                <a:latin typeface="Comic Sans MS" panose="030F0702030302020204" pitchFamily="66" charset="0"/>
              </a:rPr>
              <a:t>y </a:t>
            </a:r>
            <a:r>
              <a:rPr lang="en-US" sz="1600" b="1" dirty="0" smtClean="0">
                <a:latin typeface="Comic Sans MS" panose="030F0702030302020204" pitchFamily="66" charset="0"/>
              </a:rPr>
              <a:t>quimokinas</a:t>
            </a:r>
            <a:r>
              <a:rPr lang="en-US" sz="1600" dirty="0" smtClean="0">
                <a:latin typeface="Comic Sans MS" panose="030F0702030302020204" pitchFamily="66" charset="0"/>
              </a:rPr>
              <a:t>. Hay </a:t>
            </a:r>
            <a:r>
              <a:rPr lang="en-US" sz="1600" dirty="0" err="1" smtClean="0">
                <a:latin typeface="Comic Sans MS" panose="030F0702030302020204" pitchFamily="66" charset="0"/>
              </a:rPr>
              <a:t>marcada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expansión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lámina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propia</a:t>
            </a:r>
            <a:r>
              <a:rPr lang="en-US" sz="1600" dirty="0" smtClean="0">
                <a:latin typeface="Comic Sans MS" panose="030F0702030302020204" pitchFamily="66" charset="0"/>
              </a:rPr>
              <a:t>, con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aumento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número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latin typeface="Comic Sans MS" panose="030F0702030302020204" pitchFamily="66" charset="0"/>
              </a:rPr>
              <a:t>c. T CD4+, </a:t>
            </a:r>
            <a:r>
              <a:rPr lang="en-US" sz="1600" dirty="0" err="1" smtClean="0">
                <a:latin typeface="Comic Sans MS" panose="030F0702030302020204" pitchFamily="66" charset="0"/>
              </a:rPr>
              <a:t>especialmente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subgrupos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de c. T </a:t>
            </a:r>
            <a:r>
              <a:rPr lang="en-US" sz="1600" b="1" dirty="0" smtClean="0">
                <a:latin typeface="Comic Sans MS" panose="030F0702030302020204" pitchFamily="66" charset="0"/>
              </a:rPr>
              <a:t>proinflamatorias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secretan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altos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niveles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latin typeface="Comic Sans MS" panose="030F0702030302020204" pitchFamily="66" charset="0"/>
              </a:rPr>
              <a:t>CK y QK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Producción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aumentada</a:t>
            </a:r>
            <a:r>
              <a:rPr lang="en-US" sz="1600" dirty="0" smtClean="0">
                <a:latin typeface="Comic Sans MS" panose="030F0702030302020204" pitchFamily="66" charset="0"/>
              </a:rPr>
              <a:t> de QK </a:t>
            </a:r>
            <a:r>
              <a:rPr lang="en-US" sz="1600" dirty="0" err="1" smtClean="0">
                <a:latin typeface="Comic Sans MS" panose="030F0702030302020204" pitchFamily="66" charset="0"/>
              </a:rPr>
              <a:t>resulta</a:t>
            </a:r>
            <a:r>
              <a:rPr lang="en-US" sz="1600" dirty="0" smtClean="0">
                <a:latin typeface="Comic Sans MS" panose="030F0702030302020204" pitchFamily="66" charset="0"/>
              </a:rPr>
              <a:t> en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reclutamiento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leucocitos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adicionales</a:t>
            </a:r>
            <a:r>
              <a:rPr lang="en-US" sz="1600" dirty="0" smtClean="0">
                <a:latin typeface="Comic Sans MS" panose="030F0702030302020204" pitchFamily="66" charset="0"/>
              </a:rPr>
              <a:t>, lo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da un </a:t>
            </a:r>
            <a:r>
              <a:rPr lang="en-US" sz="1600" dirty="0" err="1" smtClean="0">
                <a:latin typeface="Comic Sans MS" panose="030F0702030302020204" pitchFamily="66" charset="0"/>
              </a:rPr>
              <a:t>ciclo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inflamación</a:t>
            </a:r>
            <a:r>
              <a:rPr lang="es-VE" sz="1600" dirty="0" smtClean="0">
                <a:latin typeface="Comic Sans MS" panose="030F0702030302020204" pitchFamily="66" charset="0"/>
              </a:rPr>
              <a:t>. </a:t>
            </a:r>
          </a:p>
          <a:p>
            <a:endParaRPr lang="es-VE" sz="900" dirty="0"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907704" y="6224719"/>
            <a:ext cx="574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Abraham, JH,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bowel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2009; 361: 2066-78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46684" y="882929"/>
            <a:ext cx="465063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52F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En </a:t>
            </a:r>
            <a:r>
              <a:rPr lang="es-VE" sz="2400" dirty="0" err="1" smtClean="0">
                <a:latin typeface="Comic Sans MS" panose="030F0702030302020204" pitchFamily="66" charset="0"/>
              </a:rPr>
              <a:t>Enf</a:t>
            </a:r>
            <a:r>
              <a:rPr lang="es-VE" sz="2400" dirty="0" smtClean="0">
                <a:latin typeface="Comic Sans MS" panose="030F0702030302020204" pitchFamily="66" charset="0"/>
              </a:rPr>
              <a:t>. Inflamatoria Intestinal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680637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03427" y="39155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403427" y="820500"/>
            <a:ext cx="1000221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403648" y="1689402"/>
            <a:ext cx="6949280" cy="166199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EN INFLAMACIÓN INTESTINAL</a:t>
            </a:r>
          </a:p>
          <a:p>
            <a:endParaRPr lang="en-US" sz="12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Varios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eventos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contribuyen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exposición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bacteriana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aumentada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: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lteración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capa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moco, Disregulación de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uniones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epiteliales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estrechas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umento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permeabilidad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intestinal y </a:t>
            </a:r>
            <a:r>
              <a:rPr lang="en-US" sz="16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umento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adherencia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bacteriana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c.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epiteliales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endParaRPr lang="es-VE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73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03648" y="1544281"/>
            <a:ext cx="6363487" cy="40780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VE" sz="900" dirty="0">
              <a:latin typeface="Comic Sans MS" panose="030F0702030302020204" pitchFamily="66" charset="0"/>
            </a:endParaRPr>
          </a:p>
          <a:p>
            <a:r>
              <a:rPr lang="es-VE" sz="1600" dirty="0" smtClean="0">
                <a:latin typeface="Comic Sans MS" panose="030F0702030302020204" pitchFamily="66" charset="0"/>
              </a:rPr>
              <a:t>Actualmente </a:t>
            </a:r>
            <a:r>
              <a:rPr lang="es-VE" sz="1600" b="1" dirty="0" smtClean="0">
                <a:latin typeface="Comic Sans MS" panose="030F0702030302020204" pitchFamily="66" charset="0"/>
              </a:rPr>
              <a:t>los enfoques terapéuticos </a:t>
            </a:r>
            <a:r>
              <a:rPr lang="es-VE" sz="1600" dirty="0" smtClean="0">
                <a:latin typeface="Comic Sans MS" panose="030F0702030302020204" pitchFamily="66" charset="0"/>
              </a:rPr>
              <a:t>para la IBD 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se </a:t>
            </a:r>
            <a:r>
              <a:rPr lang="en-US" sz="1600" dirty="0" err="1" smtClean="0">
                <a:latin typeface="Comic Sans MS" panose="030F0702030302020204" pitchFamily="66" charset="0"/>
              </a:rPr>
              <a:t>centran</a:t>
            </a:r>
            <a:r>
              <a:rPr lang="en-US" sz="1600" dirty="0" smtClean="0">
                <a:latin typeface="Comic Sans MS" panose="030F0702030302020204" pitchFamily="66" charset="0"/>
              </a:rPr>
              <a:t> en INHIBIR:</a:t>
            </a:r>
          </a:p>
          <a:p>
            <a:r>
              <a:rPr lang="en-US" sz="1600" b="1" dirty="0" smtClean="0">
                <a:latin typeface="Comic Sans MS" panose="030F0702030302020204" pitchFamily="66" charset="0"/>
              </a:rPr>
              <a:t>CK proinflamatorias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</a:p>
          <a:p>
            <a:r>
              <a:rPr lang="en-US" sz="1600" b="1" dirty="0" err="1">
                <a:latin typeface="Comic Sans MS" panose="030F0702030302020204" pitchFamily="66" charset="0"/>
              </a:rPr>
              <a:t>E</a:t>
            </a:r>
            <a:r>
              <a:rPr lang="en-US" sz="1600" b="1" dirty="0" err="1" smtClean="0">
                <a:latin typeface="Comic Sans MS" panose="030F0702030302020204" pitchFamily="66" charset="0"/>
              </a:rPr>
              <a:t>ntrada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células</a:t>
            </a:r>
            <a:r>
              <a:rPr lang="en-US" sz="1600" b="1" dirty="0" smtClean="0">
                <a:latin typeface="Comic Sans MS" panose="030F0702030302020204" pitchFamily="66" charset="0"/>
              </a:rPr>
              <a:t> 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tej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intestinales</a:t>
            </a:r>
            <a:r>
              <a:rPr lang="en-US" sz="1600" dirty="0" smtClean="0">
                <a:latin typeface="Comic Sans MS" panose="030F0702030302020204" pitchFamily="66" charset="0"/>
              </a:rPr>
              <a:t>  (</a:t>
            </a:r>
            <a:r>
              <a:rPr lang="en-US" sz="1600" dirty="0" err="1" smtClean="0">
                <a:latin typeface="Comic Sans MS" panose="030F0702030302020204" pitchFamily="66" charset="0"/>
              </a:rPr>
              <a:t>flecha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interumpida</a:t>
            </a:r>
            <a:r>
              <a:rPr lang="en-US" sz="1600" dirty="0" smtClean="0">
                <a:latin typeface="Comic Sans MS" panose="030F0702030302020204" pitchFamily="66" charset="0"/>
              </a:rPr>
              <a:t>), </a:t>
            </a:r>
          </a:p>
          <a:p>
            <a:r>
              <a:rPr lang="en-US" sz="1600" b="1" dirty="0" err="1">
                <a:latin typeface="Comic Sans MS" panose="030F0702030302020204" pitchFamily="66" charset="0"/>
              </a:rPr>
              <a:t>A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ctivación</a:t>
            </a:r>
            <a:r>
              <a:rPr lang="en-US" sz="1600" b="1" dirty="0" smtClean="0">
                <a:latin typeface="Comic Sans MS" panose="030F0702030302020204" pitchFamily="66" charset="0"/>
              </a:rPr>
              <a:t>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proliferación</a:t>
            </a:r>
            <a:r>
              <a:rPr lang="en-US" sz="1600" b="1" dirty="0" smtClean="0">
                <a:latin typeface="Comic Sans MS" panose="030F0702030302020204" pitchFamily="66" charset="0"/>
              </a:rPr>
              <a:t> de c. T</a:t>
            </a:r>
            <a:r>
              <a:rPr lang="es-VE" sz="1600" dirty="0" smtClean="0">
                <a:latin typeface="Comic Sans MS" panose="030F0702030302020204" pitchFamily="66" charset="0"/>
              </a:rPr>
              <a:t>. </a:t>
            </a:r>
          </a:p>
          <a:p>
            <a:endParaRPr lang="es-VE" sz="900" dirty="0">
              <a:latin typeface="Comic Sans MS" panose="030F0702030302020204" pitchFamily="66" charset="0"/>
            </a:endParaRP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Terapias biológicas adicionales </a:t>
            </a:r>
            <a:r>
              <a:rPr lang="es-VE" sz="1600" dirty="0" smtClean="0">
                <a:latin typeface="Comic Sans MS" panose="030F0702030302020204" pitchFamily="66" charset="0"/>
              </a:rPr>
              <a:t>incluyen </a:t>
            </a:r>
            <a:r>
              <a:rPr lang="es-VE" sz="1600" b="1" dirty="0" smtClean="0">
                <a:latin typeface="Comic Sans MS" panose="030F0702030302020204" pitchFamily="66" charset="0"/>
              </a:rPr>
              <a:t>bloqueo de señales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coestimuladoras</a:t>
            </a:r>
            <a:r>
              <a:rPr lang="es-VE" sz="1600" b="1" dirty="0" smtClean="0">
                <a:latin typeface="Comic Sans MS" panose="030F0702030302020204" pitchFamily="66" charset="0"/>
              </a:rPr>
              <a:t> </a:t>
            </a:r>
            <a:r>
              <a:rPr lang="es-VE" sz="1600" dirty="0" smtClean="0">
                <a:latin typeface="Comic Sans MS" panose="030F0702030302020204" pitchFamily="66" charset="0"/>
              </a:rPr>
              <a:t>que aumentan interacciones entre c. innatas y adaptativas, </a:t>
            </a:r>
            <a:r>
              <a:rPr lang="es-VE" sz="1600" b="1" dirty="0" smtClean="0">
                <a:latin typeface="Comic Sans MS" panose="030F0702030302020204" pitchFamily="66" charset="0"/>
              </a:rPr>
              <a:t>administración de factores epiteliales </a:t>
            </a:r>
            <a:r>
              <a:rPr lang="es-VE" sz="1600" dirty="0" smtClean="0">
                <a:latin typeface="Comic Sans MS" panose="030F0702030302020204" pitchFamily="66" charset="0"/>
              </a:rPr>
              <a:t>de crecimiento y </a:t>
            </a:r>
            <a:r>
              <a:rPr lang="es-VE" sz="1600" b="1" dirty="0" smtClean="0">
                <a:latin typeface="Comic Sans MS" panose="030F0702030302020204" pitchFamily="66" charset="0"/>
              </a:rPr>
              <a:t>aumento de tolerancia </a:t>
            </a:r>
            <a:r>
              <a:rPr lang="es-VE" sz="1600" dirty="0" smtClean="0">
                <a:latin typeface="Comic Sans MS" panose="030F0702030302020204" pitchFamily="66" charset="0"/>
              </a:rPr>
              <a:t>a través de diversos mecanismos. </a:t>
            </a:r>
          </a:p>
          <a:p>
            <a:endParaRPr lang="en-US" sz="900" dirty="0" smtClean="0">
              <a:latin typeface="Comic Sans MS" panose="030F0702030302020204" pitchFamily="66" charset="0"/>
            </a:endParaRPr>
          </a:p>
          <a:p>
            <a:r>
              <a:rPr lang="en-US" sz="1600" b="1" dirty="0" smtClean="0">
                <a:latin typeface="Comic Sans MS" panose="030F0702030302020204" pitchFamily="66" charset="0"/>
              </a:rPr>
              <a:t>c. Th17 CD4</a:t>
            </a:r>
            <a:r>
              <a:rPr lang="en-US" sz="1600" b="1" dirty="0">
                <a:latin typeface="Comic Sans MS" panose="030F0702030302020204" pitchFamily="66" charset="0"/>
              </a:rPr>
              <a:t>+ </a:t>
            </a:r>
            <a:r>
              <a:rPr lang="en-US" sz="1600" dirty="0" smtClean="0">
                <a:latin typeface="Comic Sans MS" panose="030F0702030302020204" pitchFamily="66" charset="0"/>
              </a:rPr>
              <a:t>(inset) </a:t>
            </a:r>
            <a:r>
              <a:rPr lang="en-US" sz="1600" dirty="0" err="1" smtClean="0">
                <a:latin typeface="Comic Sans MS" panose="030F0702030302020204" pitchFamily="66" charset="0"/>
              </a:rPr>
              <a:t>expresan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moléculas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superficie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receptor de IL- 23</a:t>
            </a:r>
            <a:r>
              <a:rPr lang="en-US" sz="1600" dirty="0" smtClean="0">
                <a:latin typeface="Comic Sans MS" panose="030F0702030302020204" pitchFamily="66" charset="0"/>
              </a:rPr>
              <a:t> (un </a:t>
            </a:r>
            <a:r>
              <a:rPr lang="en-US" sz="1600" dirty="0" err="1" smtClean="0">
                <a:latin typeface="Comic Sans MS" panose="030F0702030302020204" pitchFamily="66" charset="0"/>
              </a:rPr>
              <a:t>componente</a:t>
            </a:r>
            <a:r>
              <a:rPr lang="en-US" sz="1600" dirty="0" smtClean="0"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latin typeface="Comic Sans MS" panose="030F0702030302020204" pitchFamily="66" charset="0"/>
              </a:rPr>
              <a:t>complejo</a:t>
            </a:r>
            <a:r>
              <a:rPr lang="en-US" sz="1600" dirty="0" smtClean="0">
                <a:latin typeface="Comic Sans MS" panose="030F0702030302020204" pitchFamily="66" charset="0"/>
              </a:rPr>
              <a:t> receptor IL-23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consiste</a:t>
            </a:r>
            <a:r>
              <a:rPr lang="en-US" sz="1600" dirty="0" smtClean="0">
                <a:latin typeface="Comic Sans MS" panose="030F0702030302020204" pitchFamily="66" charset="0"/>
              </a:rPr>
              <a:t> de receptor IL23 y receptor B1 de IL12) y  CCR6.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</a:t>
            </a:r>
            <a:endParaRPr lang="es-VE" sz="800" dirty="0"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713675" y="5754659"/>
            <a:ext cx="574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Abraham, JH,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bowel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2009; 361: 2066-78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469501" y="682000"/>
            <a:ext cx="4204997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52F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400" dirty="0" err="1" smtClean="0">
                <a:latin typeface="Comic Sans MS" panose="030F0702030302020204" pitchFamily="66" charset="0"/>
              </a:rPr>
              <a:t>Enf</a:t>
            </a:r>
            <a:r>
              <a:rPr lang="es-VE" sz="2400" dirty="0" smtClean="0">
                <a:latin typeface="Comic Sans MS" panose="030F0702030302020204" pitchFamily="66" charset="0"/>
              </a:rPr>
              <a:t>. Inflamatoria Intestinal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680637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03427" y="39155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403427" y="820500"/>
            <a:ext cx="1000221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404435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329467" y="1717734"/>
            <a:ext cx="6661248" cy="45243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600" b="1" dirty="0" smtClean="0">
              <a:latin typeface="Comic Sans MS" panose="030F0702030302020204" pitchFamily="66" charset="0"/>
            </a:endParaRPr>
          </a:p>
          <a:p>
            <a:r>
              <a:rPr lang="en-US" sz="1600" b="1" dirty="0" smtClean="0">
                <a:latin typeface="Comic Sans MS" panose="030F0702030302020204" pitchFamily="66" charset="0"/>
              </a:rPr>
              <a:t>IL-23</a:t>
            </a:r>
            <a:r>
              <a:rPr lang="en-US" sz="1600" dirty="0" smtClean="0">
                <a:latin typeface="Comic Sans MS" panose="030F0702030302020204" pitchFamily="66" charset="0"/>
              </a:rPr>
              <a:t> (</a:t>
            </a:r>
            <a:r>
              <a:rPr lang="en-US" sz="1600" dirty="0" err="1" smtClean="0">
                <a:latin typeface="Comic Sans MS" panose="030F0702030302020204" pitchFamily="66" charset="0"/>
              </a:rPr>
              <a:t>comprende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subunidades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>
                <a:latin typeface="Comic Sans MS" panose="030F0702030302020204" pitchFamily="66" charset="0"/>
              </a:rPr>
              <a:t>p19 </a:t>
            </a:r>
            <a:r>
              <a:rPr lang="en-US" sz="1600" dirty="0" smtClean="0">
                <a:latin typeface="Comic Sans MS" panose="030F0702030302020204" pitchFamily="66" charset="0"/>
              </a:rPr>
              <a:t>y </a:t>
            </a:r>
            <a:r>
              <a:rPr lang="en-US" sz="1600" dirty="0">
                <a:latin typeface="Comic Sans MS" panose="030F0702030302020204" pitchFamily="66" charset="0"/>
              </a:rPr>
              <a:t>p40) </a:t>
            </a:r>
            <a:r>
              <a:rPr lang="en-US" sz="1600" dirty="0" err="1" smtClean="0"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secretada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APC</a:t>
            </a:r>
            <a:r>
              <a:rPr lang="en-US" sz="16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El enlace de IL-23 con el </a:t>
            </a:r>
            <a:r>
              <a:rPr lang="en-US" sz="1600" dirty="0" err="1" smtClean="0">
                <a:latin typeface="Comic Sans MS" panose="030F0702030302020204" pitchFamily="66" charset="0"/>
              </a:rPr>
              <a:t>complejo</a:t>
            </a:r>
            <a:r>
              <a:rPr lang="en-US" sz="1600" dirty="0" smtClean="0">
                <a:latin typeface="Comic Sans MS" panose="030F0702030302020204" pitchFamily="66" charset="0"/>
              </a:rPr>
              <a:t> receptor </a:t>
            </a:r>
            <a:r>
              <a:rPr lang="en-US" sz="1600" dirty="0" err="1" smtClean="0">
                <a:latin typeface="Comic Sans MS" panose="030F0702030302020204" pitchFamily="66" charset="0"/>
              </a:rPr>
              <a:t>resulta</a:t>
            </a:r>
            <a:r>
              <a:rPr lang="en-US" sz="1600" dirty="0" smtClean="0"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latin typeface="Comic Sans MS" panose="030F0702030302020204" pitchFamily="66" charset="0"/>
              </a:rPr>
              <a:t>activación</a:t>
            </a:r>
            <a:r>
              <a:rPr lang="en-US" sz="1600" dirty="0" smtClean="0">
                <a:latin typeface="Comic Sans MS" panose="030F0702030302020204" pitchFamily="66" charset="0"/>
              </a:rPr>
              <a:t> de la </a:t>
            </a:r>
            <a:r>
              <a:rPr lang="en-US" sz="1600" dirty="0" err="1" smtClean="0">
                <a:latin typeface="Comic Sans MS" panose="030F0702030302020204" pitchFamily="66" charset="0"/>
              </a:rPr>
              <a:t>kinasa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asociada</a:t>
            </a:r>
            <a:r>
              <a:rPr lang="en-US" sz="1600" dirty="0" smtClean="0">
                <a:latin typeface="Comic Sans MS" panose="030F0702030302020204" pitchFamily="66" charset="0"/>
              </a:rPr>
              <a:t> a Janus ( </a:t>
            </a:r>
            <a:r>
              <a:rPr lang="en-US" sz="1600" b="1" dirty="0">
                <a:latin typeface="Comic Sans MS" panose="030F0702030302020204" pitchFamily="66" charset="0"/>
              </a:rPr>
              <a:t>JAK2</a:t>
            </a:r>
            <a:r>
              <a:rPr lang="en-US" sz="1600" dirty="0">
                <a:latin typeface="Comic Sans MS" panose="030F0702030302020204" pitchFamily="66" charset="0"/>
              </a:rPr>
              <a:t>) </a:t>
            </a:r>
            <a:r>
              <a:rPr lang="en-US" sz="1600" dirty="0" err="1" smtClean="0">
                <a:latin typeface="Comic Sans MS" panose="030F0702030302020204" pitchFamily="66" charset="0"/>
              </a:rPr>
              <a:t>transductores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señales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activadores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transcripción</a:t>
            </a:r>
            <a:r>
              <a:rPr lang="en-US" sz="1600" dirty="0" smtClean="0">
                <a:latin typeface="Comic Sans MS" panose="030F0702030302020204" pitchFamily="66" charset="0"/>
              </a:rPr>
              <a:t> (</a:t>
            </a:r>
            <a:r>
              <a:rPr lang="en-US" sz="1600" b="1" dirty="0" smtClean="0">
                <a:latin typeface="Comic Sans MS" panose="030F0702030302020204" pitchFamily="66" charset="0"/>
              </a:rPr>
              <a:t>STAT3</a:t>
            </a:r>
            <a:r>
              <a:rPr lang="en-US" sz="1600" dirty="0">
                <a:latin typeface="Comic Sans MS" panose="030F0702030302020204" pitchFamily="66" charset="0"/>
              </a:rPr>
              <a:t>),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tanto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regulando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activación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transcripcional</a:t>
            </a:r>
            <a:r>
              <a:rPr lang="en-US" sz="1600" dirty="0" smtClean="0">
                <a:latin typeface="Comic Sans MS" panose="030F0702030302020204" pitchFamily="66" charset="0"/>
              </a:rPr>
              <a:t>.. </a:t>
            </a: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b="1" dirty="0" smtClean="0">
                <a:latin typeface="Comic Sans MS" panose="030F0702030302020204" pitchFamily="66" charset="0"/>
              </a:rPr>
              <a:t>IL-23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contribuye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proliferación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sobrevida</a:t>
            </a:r>
            <a:r>
              <a:rPr lang="en-US" sz="1600" dirty="0" smtClean="0">
                <a:latin typeface="Comic Sans MS" panose="030F0702030302020204" pitchFamily="66" charset="0"/>
              </a:rPr>
              <a:t> o </a:t>
            </a:r>
            <a:r>
              <a:rPr lang="en-US" sz="1600" dirty="0" err="1" smtClean="0">
                <a:latin typeface="Comic Sans MS" panose="030F0702030302020204" pitchFamily="66" charset="0"/>
              </a:rPr>
              <a:t>ambas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latin typeface="Comic Sans MS" panose="030F0702030302020204" pitchFamily="66" charset="0"/>
              </a:rPr>
              <a:t>c. Th17 </a:t>
            </a:r>
            <a:r>
              <a:rPr lang="en-US" sz="1600" dirty="0" smtClean="0">
                <a:latin typeface="Comic Sans MS" panose="030F0702030302020204" pitchFamily="66" charset="0"/>
              </a:rPr>
              <a:t>y </a:t>
            </a:r>
            <a:r>
              <a:rPr lang="en-US" sz="1600" dirty="0" err="1" smtClean="0">
                <a:latin typeface="Comic Sans MS" panose="030F0702030302020204" pitchFamily="66" charset="0"/>
              </a:rPr>
              <a:t>sus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acciones</a:t>
            </a:r>
            <a:r>
              <a:rPr lang="en-US" sz="1600" b="1" dirty="0" smtClean="0">
                <a:latin typeface="Comic Sans MS" panose="030F0702030302020204" pitchFamily="66" charset="0"/>
              </a:rPr>
              <a:t> son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aumentadas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la superfamilia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factores</a:t>
            </a:r>
            <a:r>
              <a:rPr lang="en-US" sz="1600" b="1" dirty="0" smtClean="0">
                <a:latin typeface="Comic Sans MS" panose="030F0702030302020204" pitchFamily="66" charset="0"/>
              </a:rPr>
              <a:t> de necrosis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tumoral</a:t>
            </a:r>
            <a:r>
              <a:rPr lang="en-US" sz="1600" dirty="0" smtClean="0">
                <a:latin typeface="Comic Sans MS" panose="030F0702030302020204" pitchFamily="66" charset="0"/>
              </a:rPr>
              <a:t> (ligandos) , </a:t>
            </a:r>
            <a:r>
              <a:rPr lang="en-US" sz="1600" b="1" dirty="0">
                <a:latin typeface="Comic Sans MS" panose="030F0702030302020204" pitchFamily="66" charset="0"/>
              </a:rPr>
              <a:t>member 15 </a:t>
            </a:r>
            <a:r>
              <a:rPr lang="en-US" sz="1600" dirty="0">
                <a:latin typeface="Comic Sans MS" panose="030F0702030302020204" pitchFamily="66" charset="0"/>
              </a:rPr>
              <a:t>(TNFS15</a:t>
            </a:r>
            <a:r>
              <a:rPr lang="en-US" sz="1600" dirty="0" smtClean="0">
                <a:latin typeface="Comic Sans MS" panose="030F0702030302020204" pitchFamily="66" charset="0"/>
              </a:rPr>
              <a:t>). </a:t>
            </a: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De </a:t>
            </a:r>
            <a:r>
              <a:rPr lang="en-US" sz="1600" dirty="0" err="1" smtClean="0">
                <a:latin typeface="Comic Sans MS" panose="030F0702030302020204" pitchFamily="66" charset="0"/>
              </a:rPr>
              <a:t>las</a:t>
            </a:r>
            <a:r>
              <a:rPr lang="en-US" sz="1600" dirty="0" smtClean="0">
                <a:latin typeface="Comic Sans MS" panose="030F0702030302020204" pitchFamily="66" charset="0"/>
              </a:rPr>
              <a:t> 30 </a:t>
            </a:r>
            <a:r>
              <a:rPr lang="en-US" sz="1600" dirty="0" err="1" smtClean="0">
                <a:latin typeface="Comic Sans MS" panose="030F0702030302020204" pitchFamily="66" charset="0"/>
              </a:rPr>
              <a:t>primeras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asociaciones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genéticas</a:t>
            </a:r>
            <a:r>
              <a:rPr lang="en-US" sz="1600" dirty="0" smtClean="0">
                <a:latin typeface="Comic Sans MS" panose="030F0702030302020204" pitchFamily="66" charset="0"/>
              </a:rPr>
              <a:t> con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Enf</a:t>
            </a:r>
            <a:r>
              <a:rPr lang="en-US" sz="1600" b="1" dirty="0" smtClean="0">
                <a:latin typeface="Comic Sans MS" panose="030F0702030302020204" pitchFamily="66" charset="0"/>
              </a:rPr>
              <a:t>.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Crohn</a:t>
            </a:r>
            <a:r>
              <a:rPr lang="en-US" sz="1600" b="1" dirty="0" smtClean="0">
                <a:latin typeface="Comic Sans MS" panose="030F0702030302020204" pitchFamily="66" charset="0"/>
              </a:rPr>
              <a:t> al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menos</a:t>
            </a:r>
            <a:r>
              <a:rPr lang="en-US" sz="1600" b="1" dirty="0" smtClean="0">
                <a:latin typeface="Comic Sans MS" panose="030F0702030302020204" pitchFamily="66" charset="0"/>
              </a:rPr>
              <a:t> 6 genes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han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sido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implicados</a:t>
            </a:r>
            <a:r>
              <a:rPr lang="en-US" sz="1600" b="1" dirty="0" smtClean="0">
                <a:latin typeface="Comic Sans MS" panose="030F0702030302020204" pitchFamily="66" charset="0"/>
              </a:rPr>
              <a:t> en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señalización</a:t>
            </a:r>
            <a:r>
              <a:rPr lang="en-US" sz="1600" b="1" dirty="0" smtClean="0">
                <a:latin typeface="Comic Sans MS" panose="030F0702030302020204" pitchFamily="66" charset="0"/>
              </a:rPr>
              <a:t> c.Th17 e IL-23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Una</a:t>
            </a:r>
            <a:r>
              <a:rPr lang="en-US" sz="1600" dirty="0" smtClean="0">
                <a:latin typeface="Comic Sans MS" panose="030F0702030302020204" pitchFamily="66" charset="0"/>
              </a:rPr>
              <a:t> serie de genes no son </a:t>
            </a:r>
            <a:r>
              <a:rPr lang="en-US" sz="1600" dirty="0" err="1">
                <a:latin typeface="Comic Sans MS" panose="030F0702030302020204" pitchFamily="66" charset="0"/>
              </a:rPr>
              <a:t>ú</a:t>
            </a:r>
            <a:r>
              <a:rPr lang="en-US" sz="1600" dirty="0" err="1" smtClean="0">
                <a:latin typeface="Comic Sans MS" panose="030F0702030302020204" pitchFamily="66" charset="0"/>
              </a:rPr>
              <a:t>nicos</a:t>
            </a:r>
            <a:r>
              <a:rPr lang="en-US" sz="1600" dirty="0" smtClean="0">
                <a:latin typeface="Comic Sans MS" panose="030F0702030302020204" pitchFamily="66" charset="0"/>
              </a:rPr>
              <a:t> a la </a:t>
            </a:r>
            <a:r>
              <a:rPr lang="en-US" sz="1600" dirty="0" err="1" smtClean="0">
                <a:latin typeface="Comic Sans MS" panose="030F0702030302020204" pitchFamily="66" charset="0"/>
              </a:rPr>
              <a:t>señalización</a:t>
            </a:r>
            <a:r>
              <a:rPr lang="en-US" sz="1600" dirty="0" smtClean="0">
                <a:latin typeface="Comic Sans MS" panose="030F0702030302020204" pitchFamily="66" charset="0"/>
              </a:rPr>
              <a:t> IL23-Th17,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Genes en la </a:t>
            </a:r>
            <a:r>
              <a:rPr lang="en-US" sz="1600" dirty="0" err="1" smtClean="0">
                <a:latin typeface="Comic Sans MS" panose="030F0702030302020204" pitchFamily="66" charset="0"/>
              </a:rPr>
              <a:t>vía</a:t>
            </a:r>
            <a:r>
              <a:rPr lang="en-US" sz="1600" dirty="0" smtClean="0">
                <a:latin typeface="Comic Sans MS" panose="030F0702030302020204" pitchFamily="66" charset="0"/>
              </a:rPr>
              <a:t> IL-23–Th17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han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sido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asociados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>
                <a:latin typeface="Comic Sans MS" panose="030F0702030302020204" pitchFamily="66" charset="0"/>
              </a:rPr>
              <a:t>E</a:t>
            </a:r>
            <a:r>
              <a:rPr lang="en-US" sz="1600" dirty="0" err="1" smtClean="0">
                <a:latin typeface="Comic Sans MS" panose="030F0702030302020204" pitchFamily="66" charset="0"/>
              </a:rPr>
              <a:t>nf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  <a:r>
              <a:rPr lang="en-US" sz="1600" dirty="0" err="1" smtClean="0">
                <a:latin typeface="Comic Sans MS" panose="030F0702030302020204" pitchFamily="66" charset="0"/>
              </a:rPr>
              <a:t>Crohn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están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indcados</a:t>
            </a:r>
            <a:r>
              <a:rPr lang="en-US" sz="1600" dirty="0" smtClean="0">
                <a:latin typeface="Comic Sans MS" panose="030F0702030302020204" pitchFamily="66" charset="0"/>
              </a:rPr>
              <a:t> con </a:t>
            </a:r>
            <a:r>
              <a:rPr lang="en-US" sz="16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estrellas</a:t>
            </a:r>
            <a:r>
              <a:rPr lang="en-US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y los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son con colitis </a:t>
            </a:r>
            <a:r>
              <a:rPr lang="en-US" sz="1600" dirty="0" err="1" smtClean="0">
                <a:latin typeface="Comic Sans MS" panose="030F0702030302020204" pitchFamily="66" charset="0"/>
              </a:rPr>
              <a:t>ulcerativa</a:t>
            </a:r>
            <a:r>
              <a:rPr lang="en-US" sz="1600" dirty="0" smtClean="0">
                <a:latin typeface="Comic Sans MS" panose="030F0702030302020204" pitchFamily="66" charset="0"/>
              </a:rPr>
              <a:t> con </a:t>
            </a:r>
            <a:r>
              <a:rPr lang="en-US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estrellas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00284" y="6288414"/>
            <a:ext cx="574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Abraham, JH,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bowel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New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2009; 361: 2066-78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79525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469501" y="886339"/>
            <a:ext cx="4204997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52F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400" dirty="0" err="1" smtClean="0">
                <a:latin typeface="Comic Sans MS" panose="030F0702030302020204" pitchFamily="66" charset="0"/>
              </a:rPr>
              <a:t>Enf</a:t>
            </a:r>
            <a:r>
              <a:rPr lang="es-VE" sz="2400" dirty="0" smtClean="0">
                <a:latin typeface="Comic Sans MS" panose="030F0702030302020204" pitchFamily="66" charset="0"/>
              </a:rPr>
              <a:t>. Inflamatoria Intestinal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79512" y="39155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79513" y="836712"/>
            <a:ext cx="107222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Microbiota y 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214803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CuadroTexto"/>
          <p:cNvSpPr txBox="1"/>
          <p:nvPr/>
        </p:nvSpPr>
        <p:spPr>
          <a:xfrm>
            <a:off x="7184809" y="6640224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96" y="365960"/>
            <a:ext cx="8315553" cy="6048612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155466" y="6408531"/>
            <a:ext cx="70182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Fava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Danese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 microbiota in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bowel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Friend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2011; 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17: 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557-566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103489" y="159003"/>
            <a:ext cx="2937022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Respuestas inmunes en la </a:t>
            </a:r>
          </a:p>
          <a:p>
            <a:pPr algn="ctr"/>
            <a:r>
              <a:rPr lang="es-VE" dirty="0" err="1" smtClean="0">
                <a:latin typeface="Comic Sans MS" panose="030F0702030302020204" pitchFamily="66" charset="0"/>
              </a:rPr>
              <a:t>Enf</a:t>
            </a:r>
            <a:r>
              <a:rPr lang="es-VE" dirty="0" smtClean="0">
                <a:latin typeface="Comic Sans MS" panose="030F0702030302020204" pitchFamily="66" charset="0"/>
              </a:rPr>
              <a:t>. Inflamatoria </a:t>
            </a:r>
            <a:r>
              <a:rPr lang="es-VE" dirty="0" err="1" smtClean="0">
                <a:latin typeface="Comic Sans MS" panose="030F0702030302020204" pitchFamily="66" charset="0"/>
              </a:rPr>
              <a:t>Intest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099070" y="180915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730584" y="3519220"/>
            <a:ext cx="934016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accent2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Disbiosis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652120" y="805334"/>
            <a:ext cx="1210588" cy="584775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Invasión </a:t>
            </a:r>
          </a:p>
          <a:p>
            <a:pPr algn="ctr"/>
            <a:r>
              <a:rPr lang="es-VE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Bacteriana</a:t>
            </a:r>
            <a:endParaRPr lang="es-VE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551641" y="2740914"/>
            <a:ext cx="1244186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Fagocitosis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defectuosa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368452" y="5382047"/>
            <a:ext cx="1244186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T </a:t>
            </a:r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defectuosa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99592" y="5720277"/>
            <a:ext cx="1244186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APC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defectuosa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67649" y="301268"/>
            <a:ext cx="97435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Influjo neutrófilos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169548" y="2226181"/>
            <a:ext cx="97423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Activación epitelial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784064" y="3966507"/>
            <a:ext cx="135971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Subexpresión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proteínas Uniones estrechas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996055" y="2946440"/>
            <a:ext cx="935731" cy="553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Barrera </a:t>
            </a:r>
          </a:p>
          <a:p>
            <a:pPr algn="ctr"/>
            <a:r>
              <a:rPr lang="es-VE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Epitelial </a:t>
            </a:r>
            <a:r>
              <a:rPr lang="es-VE" sz="1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Permeablev</a:t>
            </a:r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6341027" y="3303776"/>
            <a:ext cx="935731" cy="553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Barrera </a:t>
            </a:r>
          </a:p>
          <a:p>
            <a:pPr algn="ctr"/>
            <a:r>
              <a:rPr lang="es-VE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Epitelial Permeable</a:t>
            </a:r>
          </a:p>
        </p:txBody>
      </p:sp>
      <p:sp>
        <p:nvSpPr>
          <p:cNvPr id="19" name="4 CuadroTexto"/>
          <p:cNvSpPr txBox="1"/>
          <p:nvPr/>
        </p:nvSpPr>
        <p:spPr>
          <a:xfrm>
            <a:off x="2725810" y="6166553"/>
            <a:ext cx="61105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Th1</a:t>
            </a:r>
          </a:p>
        </p:txBody>
      </p:sp>
      <p:sp>
        <p:nvSpPr>
          <p:cNvPr id="20" name="4 CuadroTexto"/>
          <p:cNvSpPr txBox="1"/>
          <p:nvPr/>
        </p:nvSpPr>
        <p:spPr>
          <a:xfrm>
            <a:off x="5455954" y="6065078"/>
            <a:ext cx="587315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Th 17</a:t>
            </a:r>
          </a:p>
        </p:txBody>
      </p:sp>
    </p:spTree>
    <p:extLst>
      <p:ext uri="{BB962C8B-B14F-4D97-AF65-F5344CB8AC3E}">
        <p14:creationId xmlns:p14="http://schemas.microsoft.com/office/powerpoint/2010/main" val="356263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74988" y="619743"/>
            <a:ext cx="7110536" cy="5355312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 err="1" smtClean="0">
                <a:latin typeface="Comic Sans MS" panose="030F0702030302020204" pitchFamily="66" charset="0"/>
              </a:rPr>
              <a:t>Mecanismos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sugeridos</a:t>
            </a:r>
            <a:r>
              <a:rPr lang="en-US" b="1" dirty="0" smtClean="0">
                <a:latin typeface="Comic Sans MS" panose="030F0702030302020204" pitchFamily="66" charset="0"/>
              </a:rPr>
              <a:t> en IBD.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Disbiosis intestinal en IBD </a:t>
            </a:r>
            <a:r>
              <a:rPr lang="en-US" dirty="0" err="1" smtClean="0">
                <a:latin typeface="Comic Sans MS" panose="030F0702030302020204" pitchFamily="66" charset="0"/>
              </a:rPr>
              <a:t>consiste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disminución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prevalencia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beneficiosas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putativas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latin typeface="Comic Sans MS" panose="030F0702030302020204" pitchFamily="66" charset="0"/>
              </a:rPr>
              <a:t>Bifidobacterias</a:t>
            </a:r>
            <a:r>
              <a:rPr lang="en-US" dirty="0" smtClean="0">
                <a:latin typeface="Comic Sans MS" panose="030F0702030302020204" pitchFamily="66" charset="0"/>
              </a:rPr>
              <a:t>) y </a:t>
            </a:r>
            <a:r>
              <a:rPr lang="en-US" dirty="0" err="1" smtClean="0">
                <a:latin typeface="Comic Sans MS" panose="030F0702030302020204" pitchFamily="66" charset="0"/>
              </a:rPr>
              <a:t>aumento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concomitante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dañinas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reductoras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sulfato</a:t>
            </a:r>
            <a:r>
              <a:rPr lang="en-US" dirty="0" smtClean="0">
                <a:latin typeface="Comic Sans MS" panose="030F0702030302020204" pitchFamily="66" charset="0"/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Este </a:t>
            </a:r>
            <a:r>
              <a:rPr lang="en-US" dirty="0" err="1" smtClean="0">
                <a:latin typeface="Comic Sans MS" panose="030F0702030302020204" pitchFamily="66" charset="0"/>
              </a:rPr>
              <a:t>desbalance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microbiano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causa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nivel</a:t>
            </a:r>
            <a:r>
              <a:rPr lang="en-US" dirty="0" smtClean="0">
                <a:latin typeface="Comic Sans MS" panose="030F0702030302020204" pitchFamily="66" charset="0"/>
              </a:rPr>
              <a:t> intraluminal </a:t>
            </a:r>
            <a:r>
              <a:rPr lang="en-US" dirty="0" err="1" smtClean="0">
                <a:latin typeface="Comic Sans MS" panose="030F0702030302020204" pitchFamily="66" charset="0"/>
              </a:rPr>
              <a:t>reducido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latin typeface="Comic Sans MS" panose="030F0702030302020204" pitchFamily="66" charset="0"/>
              </a:rPr>
              <a:t>butirato</a:t>
            </a:r>
            <a:r>
              <a:rPr lang="en-US" dirty="0" smtClean="0">
                <a:latin typeface="Comic Sans MS" panose="030F0702030302020204" pitchFamily="66" charset="0"/>
              </a:rPr>
              <a:t> (a </a:t>
            </a:r>
            <a:r>
              <a:rPr lang="en-US" dirty="0" err="1" smtClean="0">
                <a:latin typeface="Comic Sans MS" panose="030F0702030302020204" pitchFamily="66" charset="0"/>
              </a:rPr>
              <a:t>causa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disminución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producción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fermentación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disminución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debido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aumento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niveles</a:t>
            </a:r>
            <a:r>
              <a:rPr lang="en-US" dirty="0" smtClean="0">
                <a:latin typeface="Comic Sans MS" panose="030F0702030302020204" pitchFamily="66" charset="0"/>
              </a:rPr>
              <a:t> de H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S), </a:t>
            </a:r>
            <a:r>
              <a:rPr lang="en-US" dirty="0" err="1" smtClean="0">
                <a:latin typeface="Comic Sans MS" panose="030F0702030302020204" pitchFamily="66" charset="0"/>
              </a:rPr>
              <a:t>esto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contribuye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disminución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expresión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uniones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estrechas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epiteliales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aumento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permeabilidad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epitelial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La </a:t>
            </a:r>
            <a:r>
              <a:rPr lang="en-US" dirty="0" err="1" smtClean="0">
                <a:latin typeface="Comic Sans MS" panose="030F0702030302020204" pitchFamily="66" charset="0"/>
              </a:rPr>
              <a:t>disfunción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barrera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trae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aumento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traslocación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bacteriana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 de la </a:t>
            </a:r>
            <a:r>
              <a:rPr lang="en-US" dirty="0" err="1" smtClean="0">
                <a:latin typeface="Comic Sans MS" panose="030F0702030302020204" pitchFamily="66" charset="0"/>
              </a:rPr>
              <a:t>lámina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propia</a:t>
            </a:r>
            <a:r>
              <a:rPr lang="en-US" dirty="0" smtClean="0">
                <a:latin typeface="Comic Sans MS" panose="030F0702030302020204" pitchFamily="66" charset="0"/>
              </a:rPr>
              <a:t>, lo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empeora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disminución</a:t>
            </a:r>
            <a:r>
              <a:rPr lang="en-US" dirty="0" smtClean="0">
                <a:latin typeface="Comic Sans MS" panose="030F0702030302020204" pitchFamily="66" charset="0"/>
              </a:rPr>
              <a:t> luminal de IgA y defensinas. </a:t>
            </a:r>
            <a:r>
              <a:rPr lang="en-US" dirty="0" err="1" smtClean="0">
                <a:latin typeface="Comic Sans MS" panose="030F0702030302020204" pitchFamily="66" charset="0"/>
              </a:rPr>
              <a:t>Eliminar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llegan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lámina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propia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epitelio</a:t>
            </a:r>
            <a:r>
              <a:rPr lang="en-US" dirty="0" smtClean="0">
                <a:latin typeface="Comic Sans MS" panose="030F0702030302020204" pitchFamily="66" charset="0"/>
              </a:rPr>
              <a:t> permeable </a:t>
            </a:r>
            <a:r>
              <a:rPr lang="en-US" dirty="0" err="1" smtClean="0">
                <a:latin typeface="Comic Sans MS" panose="030F0702030302020204" pitchFamily="66" charset="0"/>
              </a:rPr>
              <a:t>también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afectado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prediposión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genética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fagocitosis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defectuosa</a:t>
            </a:r>
            <a:r>
              <a:rPr lang="en-US" dirty="0" smtClean="0">
                <a:latin typeface="Comic Sans MS" panose="030F0702030302020204" pitchFamily="66" charset="0"/>
              </a:rPr>
              <a:t> de los </a:t>
            </a:r>
            <a:r>
              <a:rPr lang="en-US" dirty="0" err="1" smtClean="0">
                <a:latin typeface="Comic Sans MS" panose="030F0702030302020204" pitchFamily="66" charset="0"/>
              </a:rPr>
              <a:t>macrófagos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321122" y="6024883"/>
            <a:ext cx="70182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Fava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Danese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 microbiota in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bowel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Friend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2011; 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17: 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557-566 </a:t>
            </a:r>
          </a:p>
        </p:txBody>
      </p:sp>
      <p:sp>
        <p:nvSpPr>
          <p:cNvPr id="6" name="2 CuadroTexto"/>
          <p:cNvSpPr txBox="1"/>
          <p:nvPr/>
        </p:nvSpPr>
        <p:spPr>
          <a:xfrm>
            <a:off x="6660232" y="656715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57758" y="631357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3928128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051720" y="963371"/>
            <a:ext cx="5993727" cy="4201150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 err="1">
                <a:latin typeface="Comic Sans MS" panose="030F0702030302020204" pitchFamily="66" charset="0"/>
              </a:rPr>
              <a:t>Mecanismos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b="1" dirty="0" err="1">
                <a:latin typeface="Comic Sans MS" panose="030F0702030302020204" pitchFamily="66" charset="0"/>
              </a:rPr>
              <a:t>sugeridos</a:t>
            </a:r>
            <a:r>
              <a:rPr lang="en-US" b="1" dirty="0">
                <a:latin typeface="Comic Sans MS" panose="030F0702030302020204" pitchFamily="66" charset="0"/>
              </a:rPr>
              <a:t> en IBD.</a:t>
            </a:r>
            <a:r>
              <a:rPr lang="en-US" dirty="0">
                <a:latin typeface="Comic Sans MS" panose="030F0702030302020204" pitchFamily="66" charset="0"/>
              </a:rPr>
              <a:t> </a:t>
            </a:r>
          </a:p>
          <a:p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Eliminación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ineficiente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lleva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excesiva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estimulación</a:t>
            </a:r>
            <a:r>
              <a:rPr lang="en-US" dirty="0" smtClean="0">
                <a:latin typeface="Comic Sans MS" panose="030F0702030302020204" pitchFamily="66" charset="0"/>
              </a:rPr>
              <a:t> de TRL, </a:t>
            </a:r>
            <a:r>
              <a:rPr lang="en-US" dirty="0" err="1" smtClean="0">
                <a:latin typeface="Comic Sans MS" panose="030F0702030302020204" pitchFamily="66" charset="0"/>
              </a:rPr>
              <a:t>secreción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CK proinflamator</a:t>
            </a:r>
            <a:r>
              <a:rPr lang="en-US" dirty="0" smtClean="0">
                <a:latin typeface="Comic Sans MS" panose="030F0702030302020204" pitchFamily="66" charset="0"/>
              </a:rPr>
              <a:t>ias y </a:t>
            </a:r>
            <a:r>
              <a:rPr lang="en-US" dirty="0" err="1" smtClean="0">
                <a:latin typeface="Comic Sans MS" panose="030F0702030302020204" pitchFamily="66" charset="0"/>
              </a:rPr>
              <a:t>activación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respuestas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inmunes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innatas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mediadas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c. T. 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El </a:t>
            </a:r>
            <a:r>
              <a:rPr lang="en-US" dirty="0" err="1" smtClean="0">
                <a:latin typeface="Comic Sans MS" panose="030F0702030302020204" pitchFamily="66" charset="0"/>
              </a:rPr>
              <a:t>mecanismo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alterado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tolerancia</a:t>
            </a:r>
            <a:r>
              <a:rPr lang="en-US" dirty="0" smtClean="0">
                <a:latin typeface="Comic Sans MS" panose="030F0702030302020204" pitchFamily="66" charset="0"/>
              </a:rPr>
              <a:t> en c. </a:t>
            </a:r>
            <a:r>
              <a:rPr lang="en-US" dirty="0" err="1" smtClean="0">
                <a:latin typeface="Comic Sans MS" panose="030F0702030302020204" pitchFamily="66" charset="0"/>
              </a:rPr>
              <a:t>epiteliales</a:t>
            </a:r>
            <a:r>
              <a:rPr lang="en-US" dirty="0" smtClean="0">
                <a:latin typeface="Comic Sans MS" panose="030F0702030302020204" pitchFamily="66" charset="0"/>
              </a:rPr>
              <a:t> y APC </a:t>
            </a:r>
            <a:r>
              <a:rPr lang="en-US" dirty="0" err="1" smtClean="0">
                <a:latin typeface="Comic Sans MS" panose="030F0702030302020204" pitchFamily="66" charset="0"/>
              </a:rPr>
              <a:t>amplifica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reclutamiento</a:t>
            </a:r>
            <a:r>
              <a:rPr lang="en-US" b="1" dirty="0" smtClean="0">
                <a:latin typeface="Comic Sans MS" panose="030F0702030302020204" pitchFamily="66" charset="0"/>
              </a:rPr>
              <a:t> de c. </a:t>
            </a:r>
            <a:r>
              <a:rPr lang="en-US" b="1" dirty="0" err="1" smtClean="0">
                <a:latin typeface="Comic Sans MS" panose="030F0702030302020204" pitchFamily="66" charset="0"/>
              </a:rPr>
              <a:t>inmunes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innatas</a:t>
            </a:r>
            <a:r>
              <a:rPr lang="en-US" b="1" dirty="0" smtClean="0">
                <a:latin typeface="Comic Sans MS" panose="030F0702030302020204" pitchFamily="66" charset="0"/>
              </a:rPr>
              <a:t> (</a:t>
            </a:r>
            <a:r>
              <a:rPr lang="en-US" b="1" dirty="0" err="1">
                <a:latin typeface="Comic Sans MS" panose="030F0702030302020204" pitchFamily="66" charset="0"/>
              </a:rPr>
              <a:t>n</a:t>
            </a:r>
            <a:r>
              <a:rPr lang="en-US" b="1" dirty="0" err="1" smtClean="0">
                <a:latin typeface="Comic Sans MS" panose="030F0702030302020204" pitchFamily="66" charset="0"/>
              </a:rPr>
              <a:t>eutrófilos</a:t>
            </a:r>
            <a:r>
              <a:rPr lang="en-US" b="1" dirty="0" smtClean="0">
                <a:latin typeface="Comic Sans MS" panose="030F0702030302020204" pitchFamily="66" charset="0"/>
              </a:rPr>
              <a:t>). </a:t>
            </a: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Además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defectuosas</a:t>
            </a:r>
            <a:r>
              <a:rPr lang="en-US" dirty="0" smtClean="0">
                <a:latin typeface="Comic Sans MS" panose="030F0702030302020204" pitchFamily="66" charset="0"/>
              </a:rPr>
              <a:t> c. </a:t>
            </a:r>
            <a:r>
              <a:rPr lang="en-US" dirty="0" err="1" smtClean="0">
                <a:latin typeface="Comic Sans MS" panose="030F0702030302020204" pitchFamily="66" charset="0"/>
              </a:rPr>
              <a:t>Treg</a:t>
            </a:r>
            <a:r>
              <a:rPr lang="en-US" dirty="0" smtClean="0">
                <a:latin typeface="Comic Sans MS" panose="030F0702030302020204" pitchFamily="66" charset="0"/>
              </a:rPr>
              <a:t> y APC </a:t>
            </a:r>
            <a:r>
              <a:rPr lang="en-US" dirty="0" err="1" smtClean="0">
                <a:latin typeface="Comic Sans MS" panose="030F0702030302020204" pitchFamily="66" charset="0"/>
              </a:rPr>
              <a:t>causan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excesiva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respuesta</a:t>
            </a:r>
            <a:r>
              <a:rPr lang="en-US" b="1" dirty="0" smtClean="0">
                <a:latin typeface="Comic Sans MS" panose="030F0702030302020204" pitchFamily="66" charset="0"/>
              </a:rPr>
              <a:t> c. T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b="1" dirty="0">
                <a:latin typeface="Comic Sans MS" panose="030F0702030302020204" pitchFamily="66" charset="0"/>
              </a:rPr>
              <a:t>Th1 </a:t>
            </a:r>
            <a:r>
              <a:rPr lang="en-US" b="1" dirty="0" smtClean="0">
                <a:latin typeface="Comic Sans MS" panose="030F0702030302020204" pitchFamily="66" charset="0"/>
              </a:rPr>
              <a:t>y </a:t>
            </a:r>
            <a:r>
              <a:rPr lang="en-US" b="1" dirty="0">
                <a:latin typeface="Comic Sans MS" panose="030F0702030302020204" pitchFamily="66" charset="0"/>
              </a:rPr>
              <a:t>Th17</a:t>
            </a:r>
            <a:r>
              <a:rPr lang="en-US" dirty="0">
                <a:latin typeface="Comic Sans MS" panose="030F0702030302020204" pitchFamily="66" charset="0"/>
              </a:rPr>
              <a:t>), </a:t>
            </a:r>
            <a:r>
              <a:rPr lang="en-US" dirty="0" smtClean="0">
                <a:latin typeface="Comic Sans MS" panose="030F0702030302020204" pitchFamily="66" charset="0"/>
              </a:rPr>
              <a:t>con la </a:t>
            </a:r>
            <a:r>
              <a:rPr lang="en-US" dirty="0" err="1" smtClean="0">
                <a:latin typeface="Comic Sans MS" panose="030F0702030302020204" pitchFamily="66" charset="0"/>
              </a:rPr>
              <a:t>consecuente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intensificació</a:t>
            </a:r>
            <a:r>
              <a:rPr lang="en-US" dirty="0" err="1" smtClean="0">
                <a:latin typeface="Comic Sans MS" panose="030F0702030302020204" pitchFamily="66" charset="0"/>
              </a:rPr>
              <a:t>n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b="1" dirty="0" err="1" smtClean="0">
                <a:latin typeface="Comic Sans MS" panose="030F0702030302020204" pitchFamily="66" charset="0"/>
              </a:rPr>
              <a:t>respuesta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inflamatoria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</a:rPr>
              <a:t>reacción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granulomatosa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9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256003" y="6207377"/>
            <a:ext cx="70182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Fava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Danese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 microbiota in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bowel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Friend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2011; 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17: 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557-566 </a:t>
            </a:r>
          </a:p>
        </p:txBody>
      </p:sp>
      <p:sp>
        <p:nvSpPr>
          <p:cNvPr id="6" name="2 CuadroTexto"/>
          <p:cNvSpPr txBox="1"/>
          <p:nvPr/>
        </p:nvSpPr>
        <p:spPr>
          <a:xfrm>
            <a:off x="6660232" y="656715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80724" y="289846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301774" y="692696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01774" y="5078157"/>
            <a:ext cx="29740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mic Sans MS" panose="030F0702030302020204" pitchFamily="66" charset="0"/>
              </a:rPr>
              <a:t>IL: </a:t>
            </a:r>
            <a:r>
              <a:rPr lang="en-US" sz="1200" dirty="0">
                <a:latin typeface="Comic Sans MS" panose="030F0702030302020204" pitchFamily="66" charset="0"/>
              </a:rPr>
              <a:t>Interleukin; 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IFN-γ</a:t>
            </a:r>
            <a:r>
              <a:rPr lang="en-US" sz="1200" dirty="0">
                <a:latin typeface="Comic Sans MS" panose="030F0702030302020204" pitchFamily="66" charset="0"/>
              </a:rPr>
              <a:t>: Interferon-γ; 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TNF</a:t>
            </a:r>
            <a:r>
              <a:rPr lang="en-US" sz="1200" dirty="0">
                <a:latin typeface="Comic Sans MS" panose="030F0702030302020204" pitchFamily="66" charset="0"/>
              </a:rPr>
              <a:t>: Tumor necrosis factor; 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TGF-β</a:t>
            </a:r>
            <a:r>
              <a:rPr lang="en-US" sz="1200" dirty="0">
                <a:latin typeface="Comic Sans MS" panose="030F0702030302020204" pitchFamily="66" charset="0"/>
              </a:rPr>
              <a:t>: Transforming growth factor-β; 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LPS</a:t>
            </a:r>
            <a:r>
              <a:rPr lang="en-US" sz="1200" dirty="0">
                <a:latin typeface="Comic Sans MS" panose="030F0702030302020204" pitchFamily="66" charset="0"/>
              </a:rPr>
              <a:t>: </a:t>
            </a:r>
            <a:r>
              <a:rPr lang="en-US" sz="1200" dirty="0" err="1" smtClean="0">
                <a:latin typeface="Comic Sans MS" panose="030F0702030302020204" pitchFamily="66" charset="0"/>
              </a:rPr>
              <a:t>Lipopolisacarido</a:t>
            </a:r>
            <a:r>
              <a:rPr lang="en-US" sz="1200" dirty="0" smtClean="0">
                <a:latin typeface="Comic Sans MS" panose="030F0702030302020204" pitchFamily="66" charset="0"/>
              </a:rPr>
              <a:t>. </a:t>
            </a:r>
            <a:endParaRPr lang="es-VE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9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604153" y="1638113"/>
            <a:ext cx="3935693" cy="1292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Crohn,</a:t>
            </a:r>
            <a:endParaRPr lang="es-VE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dirty="0" smtClean="0">
                <a:latin typeface="Comic Sans MS" pitchFamily="66" charset="0"/>
              </a:rPr>
              <a:t>Inflamación crónica del </a:t>
            </a:r>
            <a:r>
              <a:rPr lang="es-VE" dirty="0">
                <a:latin typeface="Comic Sans MS" pitchFamily="66" charset="0"/>
              </a:rPr>
              <a:t>í</a:t>
            </a:r>
            <a:r>
              <a:rPr lang="es-VE" dirty="0" smtClean="0">
                <a:latin typeface="Comic Sans MS" pitchFamily="66" charset="0"/>
              </a:rPr>
              <a:t>leon colon 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se ha relacionado con 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alteraciones del microbiota 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524589" y="3136741"/>
            <a:ext cx="6183103" cy="12618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itchFamily="66" charset="0"/>
              </a:rPr>
              <a:t>H. </a:t>
            </a:r>
            <a:r>
              <a:rPr lang="es-VE" dirty="0" err="1" smtClean="0">
                <a:latin typeface="Comic Sans MS" pitchFamily="66" charset="0"/>
              </a:rPr>
              <a:t>Sokol</a:t>
            </a:r>
            <a:r>
              <a:rPr lang="es-VE" dirty="0" smtClean="0">
                <a:latin typeface="Comic Sans MS" pitchFamily="66" charset="0"/>
              </a:rPr>
              <a:t> descubrió en muestras de pacientes con Crohn 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que había </a:t>
            </a:r>
            <a:r>
              <a:rPr lang="es-VE" sz="2000" u="sng" dirty="0" smtClean="0">
                <a:latin typeface="Comic Sans MS" pitchFamily="66" charset="0"/>
              </a:rPr>
              <a:t>disminución</a:t>
            </a:r>
            <a:r>
              <a:rPr lang="es-VE" dirty="0" smtClean="0">
                <a:latin typeface="Comic Sans MS" pitchFamily="66" charset="0"/>
              </a:rPr>
              <a:t> de una </a:t>
            </a:r>
            <a:r>
              <a:rPr lang="es-VE" dirty="0" err="1" smtClean="0">
                <a:latin typeface="Comic Sans MS" pitchFamily="66" charset="0"/>
              </a:rPr>
              <a:t>bateria</a:t>
            </a:r>
            <a:r>
              <a:rPr lang="es-VE" dirty="0" smtClean="0">
                <a:latin typeface="Comic Sans MS" pitchFamily="66" charset="0"/>
              </a:rPr>
              <a:t> común </a:t>
            </a:r>
            <a:r>
              <a:rPr lang="es-VE" dirty="0" err="1" smtClean="0">
                <a:latin typeface="Comic Sans MS" pitchFamily="66" charset="0"/>
              </a:rPr>
              <a:t>clostridial</a:t>
            </a:r>
            <a:r>
              <a:rPr lang="es-VE" dirty="0" smtClean="0">
                <a:latin typeface="Comic Sans MS" pitchFamily="66" charset="0"/>
              </a:rPr>
              <a:t>:</a:t>
            </a:r>
          </a:p>
          <a:p>
            <a:pPr algn="ctr"/>
            <a:r>
              <a:rPr lang="es-VE" sz="2000" i="1" dirty="0" err="1" smtClean="0">
                <a:solidFill>
                  <a:srgbClr val="006600"/>
                </a:solidFill>
                <a:latin typeface="Comic Sans MS" pitchFamily="66" charset="0"/>
              </a:rPr>
              <a:t>Faecalibacterium</a:t>
            </a:r>
            <a:r>
              <a:rPr lang="es-VE" sz="2000" i="1" dirty="0" smtClean="0">
                <a:solidFill>
                  <a:srgbClr val="006600"/>
                </a:solidFill>
                <a:latin typeface="Comic Sans MS" pitchFamily="66" charset="0"/>
              </a:rPr>
              <a:t> </a:t>
            </a:r>
            <a:r>
              <a:rPr lang="es-VE" sz="2000" i="1" dirty="0" err="1" smtClean="0">
                <a:solidFill>
                  <a:srgbClr val="006600"/>
                </a:solidFill>
                <a:latin typeface="Comic Sans MS" pitchFamily="66" charset="0"/>
              </a:rPr>
              <a:t>praunitzii</a:t>
            </a:r>
            <a:r>
              <a:rPr lang="es-VE" sz="2000" i="1" dirty="0" smtClean="0">
                <a:solidFill>
                  <a:srgbClr val="006600"/>
                </a:solidFill>
                <a:latin typeface="Comic Sans MS" pitchFamily="66" charset="0"/>
              </a:rPr>
              <a:t>  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y no la presencia de un patógeno!!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676288" y="616295"/>
            <a:ext cx="3791423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Microbiota y </a:t>
            </a:r>
          </a:p>
          <a:p>
            <a:pPr algn="ctr"/>
            <a:r>
              <a:rPr lang="es-VE" sz="2400" dirty="0" err="1" smtClean="0">
                <a:latin typeface="Comic Sans MS" pitchFamily="66" charset="0"/>
              </a:rPr>
              <a:t>Enf</a:t>
            </a:r>
            <a:r>
              <a:rPr lang="es-VE" sz="2400" dirty="0" smtClean="0">
                <a:latin typeface="Comic Sans MS" pitchFamily="66" charset="0"/>
              </a:rPr>
              <a:t>. Inflamatoria </a:t>
            </a:r>
            <a:r>
              <a:rPr lang="es-VE" sz="2400" dirty="0" err="1" smtClean="0">
                <a:latin typeface="Comic Sans MS" pitchFamily="66" charset="0"/>
              </a:rPr>
              <a:t>Intest</a:t>
            </a:r>
            <a:r>
              <a:rPr lang="es-VE" sz="2400" dirty="0" smtClean="0">
                <a:latin typeface="Comic Sans MS" pitchFamily="66" charset="0"/>
              </a:rPr>
              <a:t>.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961044" y="5418889"/>
            <a:ext cx="31644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Microbioma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Sci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Amer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2015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; 312: S1-S16.</a:t>
            </a:r>
            <a:endParaRPr lang="es-V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819572" y="4635051"/>
            <a:ext cx="571038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Sokol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Faecalibacterium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prausnitzii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anti-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commensal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bacterium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identified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microbiota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Crohn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patients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Acad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USA 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2008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;105:16731-6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10.1073/pnas.0804812105. </a:t>
            </a:r>
            <a:endParaRPr lang="es-VE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403427" y="39155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403426" y="836712"/>
            <a:ext cx="1416145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230379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204308" y="2060848"/>
            <a:ext cx="4878259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err="1" smtClean="0">
                <a:solidFill>
                  <a:prstClr val="black"/>
                </a:solidFill>
                <a:latin typeface="Comic Sans MS" pitchFamily="66" charset="0"/>
              </a:rPr>
              <a:t>Enf</a:t>
            </a:r>
            <a:r>
              <a:rPr lang="es-VE" sz="2800" dirty="0" smtClean="0">
                <a:solidFill>
                  <a:prstClr val="black"/>
                </a:solidFill>
                <a:latin typeface="Comic Sans MS" pitchFamily="66" charset="0"/>
              </a:rPr>
              <a:t>. Inflamatoria Intestinal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2179358" y="3013501"/>
            <a:ext cx="4785284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¿Cómo es esto de Fermentación </a:t>
            </a:r>
          </a:p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la fibra que consumimos? 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403427" y="39155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403426" y="836712"/>
            <a:ext cx="1432269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399577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ximena\Desktop\20150227_15281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4000" contras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201" b="3271"/>
          <a:stretch/>
        </p:blipFill>
        <p:spPr bwMode="auto">
          <a:xfrm>
            <a:off x="2326106" y="283006"/>
            <a:ext cx="6360537" cy="657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977983" y="5805264"/>
            <a:ext cx="1800200" cy="10527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778183" y="5805264"/>
            <a:ext cx="2304256" cy="10527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874527" y="283006"/>
            <a:ext cx="1812116" cy="15618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8314687" y="1844824"/>
            <a:ext cx="371956" cy="13681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51520" y="332656"/>
            <a:ext cx="2090637" cy="23083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prstClr val="black"/>
                </a:solidFill>
                <a:latin typeface="Comic Sans MS" pitchFamily="66" charset="0"/>
              </a:rPr>
              <a:t>Bacterias por </a:t>
            </a:r>
          </a:p>
          <a:p>
            <a:r>
              <a:rPr lang="es-VE" b="1" dirty="0" smtClean="0">
                <a:solidFill>
                  <a:prstClr val="black"/>
                </a:solidFill>
                <a:latin typeface="Comic Sans MS" pitchFamily="66" charset="0"/>
              </a:rPr>
              <a:t>fermentación </a:t>
            </a:r>
          </a:p>
          <a:p>
            <a:r>
              <a:rPr lang="es-VE" b="1" dirty="0" smtClean="0">
                <a:solidFill>
                  <a:prstClr val="black"/>
                </a:solidFill>
                <a:latin typeface="Comic Sans MS" pitchFamily="66" charset="0"/>
              </a:rPr>
              <a:t>de fibra</a:t>
            </a:r>
          </a:p>
          <a:p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producen </a:t>
            </a:r>
            <a:r>
              <a:rPr lang="es-VE" dirty="0">
                <a:solidFill>
                  <a:prstClr val="black"/>
                </a:solidFill>
                <a:latin typeface="Comic Sans MS" pitchFamily="66" charset="0"/>
              </a:rPr>
              <a:t>á</a:t>
            </a:r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cidos </a:t>
            </a:r>
          </a:p>
          <a:p>
            <a:r>
              <a:rPr lang="es-VE" dirty="0">
                <a:solidFill>
                  <a:prstClr val="black"/>
                </a:solidFill>
                <a:latin typeface="Comic Sans MS" pitchFamily="66" charset="0"/>
              </a:rPr>
              <a:t>g</a:t>
            </a:r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rasos de cadena </a:t>
            </a:r>
          </a:p>
          <a:p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corta </a:t>
            </a:r>
            <a:r>
              <a:rPr lang="es-VE" i="1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s-VE" i="1" dirty="0" smtClean="0">
                <a:solidFill>
                  <a:prstClr val="black"/>
                </a:solidFill>
                <a:latin typeface="Comic Sans MS" pitchFamily="66" charset="0"/>
              </a:rPr>
              <a:t>butirato</a:t>
            </a:r>
          </a:p>
          <a:p>
            <a:r>
              <a:rPr lang="es-VE" dirty="0">
                <a:solidFill>
                  <a:prstClr val="black"/>
                </a:solidFill>
                <a:latin typeface="Comic Sans MS" pitchFamily="66" charset="0"/>
              </a:rPr>
              <a:t>q</a:t>
            </a:r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ue tiene efecto </a:t>
            </a:r>
          </a:p>
          <a:p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antiinflamatorio</a:t>
            </a:r>
          </a:p>
        </p:txBody>
      </p:sp>
      <p:cxnSp>
        <p:nvCxnSpPr>
          <p:cNvPr id="14" name="13 Conector angular"/>
          <p:cNvCxnSpPr/>
          <p:nvPr/>
        </p:nvCxnSpPr>
        <p:spPr>
          <a:xfrm flipV="1">
            <a:off x="1023965" y="3878551"/>
            <a:ext cx="1356236" cy="622422"/>
          </a:xfrm>
          <a:prstGeom prst="bentConnector3">
            <a:avLst/>
          </a:prstGeom>
          <a:ln w="38100">
            <a:solidFill>
              <a:srgbClr val="0047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1023965" y="2648675"/>
            <a:ext cx="0" cy="1852298"/>
          </a:xfrm>
          <a:prstGeom prst="line">
            <a:avLst/>
          </a:prstGeom>
          <a:ln w="38100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251520" y="4607838"/>
            <a:ext cx="2257202" cy="2031325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Si </a:t>
            </a:r>
            <a:r>
              <a:rPr lang="es-VE" b="1" u="sng" dirty="0" smtClean="0">
                <a:solidFill>
                  <a:prstClr val="black"/>
                </a:solidFill>
                <a:latin typeface="Comic Sans MS" pitchFamily="66" charset="0"/>
              </a:rPr>
              <a:t>no hay </a:t>
            </a:r>
            <a:r>
              <a:rPr lang="es-VE" b="1" dirty="0" smtClean="0">
                <a:solidFill>
                  <a:prstClr val="black"/>
                </a:solidFill>
                <a:latin typeface="Comic Sans MS" pitchFamily="66" charset="0"/>
              </a:rPr>
              <a:t>bacterias </a:t>
            </a:r>
          </a:p>
          <a:p>
            <a:r>
              <a:rPr lang="es-VE" b="1" dirty="0" smtClean="0">
                <a:solidFill>
                  <a:prstClr val="black"/>
                </a:solidFill>
                <a:latin typeface="Comic Sans MS" pitchFamily="66" charset="0"/>
              </a:rPr>
              <a:t>y/o fibra </a:t>
            </a:r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se altera </a:t>
            </a:r>
          </a:p>
          <a:p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el ambiente, hay </a:t>
            </a:r>
          </a:p>
          <a:p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oportunistas, poco </a:t>
            </a:r>
          </a:p>
          <a:p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moco y respuesta </a:t>
            </a:r>
          </a:p>
          <a:p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inflamatoria</a:t>
            </a:r>
            <a:endParaRPr lang="es-VE" dirty="0">
              <a:solidFill>
                <a:prstClr val="black"/>
              </a:solidFill>
              <a:latin typeface="Comic Sans MS" pitchFamily="66" charset="0"/>
            </a:endParaRPr>
          </a:p>
        </p:txBody>
      </p:sp>
      <p:cxnSp>
        <p:nvCxnSpPr>
          <p:cNvPr id="29" name="28 Conector recto de flecha"/>
          <p:cNvCxnSpPr/>
          <p:nvPr/>
        </p:nvCxnSpPr>
        <p:spPr>
          <a:xfrm>
            <a:off x="2508722" y="6237312"/>
            <a:ext cx="3383811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2508722" y="6431713"/>
            <a:ext cx="3383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VE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Microbioma</a:t>
            </a:r>
            <a:r>
              <a:rPr lang="es-VE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Scientific</a:t>
            </a:r>
            <a:r>
              <a:rPr lang="es-VE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American, marzo 2015.</a:t>
            </a:r>
            <a:endParaRPr lang="es-VE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228184" y="5712455"/>
            <a:ext cx="714342" cy="52485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892533" y="5785382"/>
            <a:ext cx="1140056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solidFill>
                  <a:prstClr val="black"/>
                </a:solidFill>
                <a:latin typeface="Comic Sans MS" pitchFamily="66" charset="0"/>
              </a:rPr>
              <a:t>Respuesta </a:t>
            </a:r>
          </a:p>
          <a:p>
            <a:r>
              <a:rPr lang="es-VE" sz="1200" b="1" dirty="0" smtClean="0">
                <a:solidFill>
                  <a:prstClr val="black"/>
                </a:solidFill>
                <a:latin typeface="Comic Sans MS" pitchFamily="66" charset="0"/>
              </a:rPr>
              <a:t>inflamatoria </a:t>
            </a:r>
          </a:p>
          <a:p>
            <a:r>
              <a:rPr lang="es-VE" sz="1200" b="1" dirty="0" smtClean="0">
                <a:solidFill>
                  <a:prstClr val="black"/>
                </a:solidFill>
                <a:latin typeface="Comic Sans MS" pitchFamily="66" charset="0"/>
              </a:rPr>
              <a:t>desinhibida</a:t>
            </a:r>
            <a:endParaRPr lang="es-VE" sz="12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7403489" y="5206990"/>
            <a:ext cx="1348446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itchFamily="66" charset="0"/>
              </a:rPr>
              <a:t>Permeabilidad</a:t>
            </a:r>
          </a:p>
          <a:p>
            <a:r>
              <a:rPr lang="es-VE" sz="1400" dirty="0" smtClean="0">
                <a:solidFill>
                  <a:prstClr val="black"/>
                </a:solidFill>
                <a:latin typeface="Comic Sans MS" pitchFamily="66" charset="0"/>
              </a:rPr>
              <a:t>aumentada</a:t>
            </a:r>
            <a:endParaRPr lang="es-VE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6588262" y="2418877"/>
            <a:ext cx="2157963" cy="5232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itchFamily="66" charset="0"/>
              </a:rPr>
              <a:t>Microbios oportunistas </a:t>
            </a:r>
          </a:p>
          <a:p>
            <a:pPr algn="ctr"/>
            <a:r>
              <a:rPr lang="es-VE" sz="1400" dirty="0" smtClean="0">
                <a:solidFill>
                  <a:prstClr val="black"/>
                </a:solidFill>
                <a:latin typeface="Comic Sans MS" pitchFamily="66" charset="0"/>
              </a:rPr>
              <a:t>y toxinas</a:t>
            </a:r>
            <a:endParaRPr lang="es-VE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4380320" y="5302949"/>
            <a:ext cx="1301959" cy="7386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Respuesta </a:t>
            </a:r>
          </a:p>
          <a:p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inflamatoria </a:t>
            </a:r>
          </a:p>
          <a:p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bloqueada</a:t>
            </a:r>
            <a:endParaRPr lang="es-VE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1" name="7 CuadroTexto"/>
          <p:cNvSpPr txBox="1"/>
          <p:nvPr/>
        </p:nvSpPr>
        <p:spPr>
          <a:xfrm>
            <a:off x="6771235" y="6639163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6 CuadroTexto"/>
          <p:cNvSpPr txBox="1"/>
          <p:nvPr/>
        </p:nvSpPr>
        <p:spPr>
          <a:xfrm>
            <a:off x="88631" y="121414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97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67951" y="1268760"/>
            <a:ext cx="7064489" cy="449353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Introducción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Definiciones, proyectos y características microbiota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Intestina</a:t>
            </a:r>
            <a:r>
              <a:rPr lang="es-VE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Microbiota Intestinal y Salud/Enfermedad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</a:t>
            </a:r>
            <a:r>
              <a:rPr lang="es-VE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y Enfermedades </a:t>
            </a:r>
            <a:r>
              <a:rPr lang="es-VE" sz="2000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sociadas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endParaRPr lang="es-VE" sz="2400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Prevención y Terapéutica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2000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General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Por 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1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Conclusiones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23545" y="1441841"/>
            <a:ext cx="35298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52661" y="2800269"/>
            <a:ext cx="52129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484346" y="4148273"/>
            <a:ext cx="68961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620601" y="5241692"/>
            <a:ext cx="55335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83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1666519" y="1524000"/>
            <a:ext cx="5782021" cy="26007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VE" sz="1000" dirty="0" smtClean="0">
              <a:latin typeface="Comic Sans MS" pitchFamily="66" charset="0"/>
            </a:endParaRPr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itchFamily="66" charset="0"/>
              </a:rPr>
              <a:t>Asociación de inflamación con falta de una Bacteria!</a:t>
            </a:r>
          </a:p>
          <a:p>
            <a:pPr marL="171450" indent="-171450">
              <a:buSzPct val="150000"/>
              <a:buFont typeface="Arial" panose="020B0604020202020204" pitchFamily="34" charset="0"/>
              <a:buChar char="•"/>
            </a:pPr>
            <a:endParaRPr lang="es-VE" sz="900" dirty="0" smtClean="0">
              <a:latin typeface="Comic Sans MS" pitchFamily="66" charset="0"/>
            </a:endParaRPr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itchFamily="66" charset="0"/>
              </a:rPr>
              <a:t>Al ser transferida al  modelo </a:t>
            </a:r>
            <a:r>
              <a:rPr lang="es-VE" dirty="0" err="1" smtClean="0">
                <a:latin typeface="Comic Sans MS" pitchFamily="66" charset="0"/>
              </a:rPr>
              <a:t>murino</a:t>
            </a:r>
            <a:r>
              <a:rPr lang="es-VE" dirty="0" smtClean="0">
                <a:latin typeface="Comic Sans MS" pitchFamily="66" charset="0"/>
              </a:rPr>
              <a:t> de inflamación experimental evita la enfermedad</a:t>
            </a:r>
          </a:p>
          <a:p>
            <a:pPr marL="171450" indent="-171450">
              <a:buSzPct val="150000"/>
              <a:buFont typeface="Arial" panose="020B0604020202020204" pitchFamily="34" charset="0"/>
              <a:buChar char="•"/>
            </a:pPr>
            <a:endParaRPr lang="es-VE" sz="900" dirty="0" smtClean="0">
              <a:latin typeface="Comic Sans MS" pitchFamily="66" charset="0"/>
            </a:endParaRPr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es-VE" dirty="0">
                <a:latin typeface="Comic Sans MS" pitchFamily="66" charset="0"/>
              </a:rPr>
              <a:t>E</a:t>
            </a:r>
            <a:r>
              <a:rPr lang="es-VE" dirty="0" smtClean="0">
                <a:latin typeface="Comic Sans MS" pitchFamily="66" charset="0"/>
              </a:rPr>
              <a:t>sa </a:t>
            </a:r>
            <a:r>
              <a:rPr lang="es-VE" dirty="0">
                <a:latin typeface="Comic Sans MS" pitchFamily="66" charset="0"/>
              </a:rPr>
              <a:t>b</a:t>
            </a:r>
            <a:r>
              <a:rPr lang="es-VE" dirty="0" smtClean="0">
                <a:latin typeface="Comic Sans MS" pitchFamily="66" charset="0"/>
              </a:rPr>
              <a:t>acteria </a:t>
            </a:r>
            <a:r>
              <a:rPr lang="es-VE" i="1" dirty="0">
                <a:latin typeface="Comic Sans MS" pitchFamily="66" charset="0"/>
              </a:rPr>
              <a:t>i</a:t>
            </a:r>
            <a:r>
              <a:rPr lang="es-VE" i="1" dirty="0" smtClean="0">
                <a:latin typeface="Comic Sans MS" pitchFamily="66" charset="0"/>
              </a:rPr>
              <a:t>n </a:t>
            </a:r>
            <a:r>
              <a:rPr lang="es-VE" i="1" dirty="0">
                <a:latin typeface="Comic Sans MS" pitchFamily="66" charset="0"/>
              </a:rPr>
              <a:t>vitro </a:t>
            </a:r>
            <a:r>
              <a:rPr lang="es-VE" dirty="0" smtClean="0">
                <a:latin typeface="Comic Sans MS" pitchFamily="66" charset="0"/>
              </a:rPr>
              <a:t>mostró propiedades </a:t>
            </a:r>
            <a:r>
              <a:rPr lang="es-VE" dirty="0" err="1" smtClean="0">
                <a:latin typeface="Comic Sans MS" pitchFamily="66" charset="0"/>
              </a:rPr>
              <a:t>antinflamatorias</a:t>
            </a:r>
            <a:r>
              <a:rPr lang="es-VE" dirty="0" smtClean="0">
                <a:latin typeface="Comic Sans MS" pitchFamily="66" charset="0"/>
              </a:rPr>
              <a:t> al mezclarlas con c. inmunes humanas</a:t>
            </a:r>
          </a:p>
          <a:p>
            <a:endParaRPr lang="es-VE" sz="900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34011" y="806973"/>
            <a:ext cx="6107762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err="1" smtClean="0">
                <a:latin typeface="Comic Sans MS" pitchFamily="66" charset="0"/>
              </a:rPr>
              <a:t>Microbiota</a:t>
            </a:r>
            <a:r>
              <a:rPr lang="es-VE" sz="2400" dirty="0" smtClean="0">
                <a:latin typeface="Comic Sans MS" pitchFamily="66" charset="0"/>
              </a:rPr>
              <a:t> y </a:t>
            </a:r>
            <a:r>
              <a:rPr lang="es-VE" sz="2400" dirty="0" err="1" smtClean="0">
                <a:latin typeface="Comic Sans MS" pitchFamily="66" charset="0"/>
              </a:rPr>
              <a:t>Enf</a:t>
            </a:r>
            <a:r>
              <a:rPr lang="es-VE" sz="2400" dirty="0" smtClean="0">
                <a:latin typeface="Comic Sans MS" pitchFamily="66" charset="0"/>
              </a:rPr>
              <a:t>. Inflamatoria Intestinal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005664" y="6199630"/>
            <a:ext cx="31644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Microbioma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Sci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Amer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. 2015; 312: S1-S16.</a:t>
            </a:r>
            <a:endParaRPr lang="es-V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073291" y="4377341"/>
            <a:ext cx="5029201" cy="1569660"/>
          </a:xfrm>
          <a:prstGeom prst="rect">
            <a:avLst/>
          </a:prstGeom>
          <a:solidFill>
            <a:srgbClr val="5BD4FF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En Crohn parece hay un S. Inmune </a:t>
            </a:r>
            <a:r>
              <a:rPr lang="es-VE" sz="2400" dirty="0" err="1">
                <a:solidFill>
                  <a:prstClr val="black"/>
                </a:solidFill>
                <a:latin typeface="Comic Sans MS" pitchFamily="66" charset="0"/>
              </a:rPr>
              <a:t>hiperreactivo</a:t>
            </a:r>
            <a:r>
              <a:rPr lang="es-VE" sz="24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por </a:t>
            </a:r>
            <a:r>
              <a:rPr lang="es-VE" sz="2400" dirty="0">
                <a:solidFill>
                  <a:prstClr val="black"/>
                </a:solidFill>
                <a:latin typeface="Comic Sans MS" pitchFamily="66" charset="0"/>
              </a:rPr>
              <a:t>falta de microbios con función </a:t>
            </a:r>
            <a:r>
              <a:rPr lang="es-VE" sz="2400" dirty="0" err="1" smtClean="0">
                <a:solidFill>
                  <a:prstClr val="black"/>
                </a:solidFill>
                <a:latin typeface="Comic Sans MS" pitchFamily="66" charset="0"/>
              </a:rPr>
              <a:t>antinflamatoria</a:t>
            </a:r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!!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23528" y="437641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325488" y="899306"/>
            <a:ext cx="1000222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201265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925960" y="1706845"/>
            <a:ext cx="5292080" cy="33085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err="1" smtClean="0">
                <a:latin typeface="Comic Sans MS" panose="030F0702030302020204" pitchFamily="66" charset="0"/>
              </a:rPr>
              <a:t>Individuos</a:t>
            </a:r>
            <a:r>
              <a:rPr lang="en-US" sz="2000" dirty="0" smtClean="0">
                <a:latin typeface="Comic Sans MS" panose="030F0702030302020204" pitchFamily="66" charset="0"/>
              </a:rPr>
              <a:t> con </a:t>
            </a:r>
            <a:r>
              <a:rPr lang="en-US" sz="2000" dirty="0" err="1" smtClean="0">
                <a:latin typeface="Comic Sans MS" panose="030F0702030302020204" pitchFamily="66" charset="0"/>
              </a:rPr>
              <a:t>elevado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riesgo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enfermedad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Crohn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muestran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disbiosis</a:t>
            </a:r>
            <a:r>
              <a:rPr lang="en-US" sz="2000" dirty="0" smtClean="0">
                <a:latin typeface="Comic Sans MS" panose="030F0702030302020204" pitchFamily="66" charset="0"/>
              </a:rPr>
              <a:t> en mucosa </a:t>
            </a:r>
            <a:r>
              <a:rPr lang="en-US" sz="2000" dirty="0" err="1" smtClean="0">
                <a:latin typeface="Comic Sans MS" panose="030F0702030302020204" pitchFamily="66" charset="0"/>
              </a:rPr>
              <a:t>caracterizada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:</a:t>
            </a:r>
          </a:p>
          <a:p>
            <a:endParaRPr lang="en-US" sz="900" dirty="0" smtClean="0">
              <a:latin typeface="Comic Sans MS" panose="030F0702030302020204" pitchFamily="66" charset="0"/>
            </a:endParaRPr>
          </a:p>
          <a:p>
            <a:pPr marL="342900" indent="-166688">
              <a:buFont typeface="Arial" panose="020B0604020202020204" pitchFamily="34" charset="0"/>
              <a:buChar char="•"/>
            </a:pPr>
            <a:r>
              <a:rPr lang="en-US" sz="2000" dirty="0" err="1">
                <a:latin typeface="Comic Sans MS" panose="030F0702030302020204" pitchFamily="66" charset="0"/>
              </a:rPr>
              <a:t>D</a:t>
            </a:r>
            <a:r>
              <a:rPr lang="en-US" sz="2000" dirty="0" err="1" smtClean="0">
                <a:latin typeface="Comic Sans MS" panose="030F0702030302020204" pitchFamily="66" charset="0"/>
              </a:rPr>
              <a:t>iversidad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reducida</a:t>
            </a:r>
            <a:r>
              <a:rPr lang="en-US" sz="2000" dirty="0" smtClean="0">
                <a:latin typeface="Comic Sans MS" panose="030F0702030302020204" pitchFamily="66" charset="0"/>
              </a:rPr>
              <a:t> del microbiota central</a:t>
            </a:r>
          </a:p>
          <a:p>
            <a:pPr marL="342900" indent="-166688">
              <a:buFont typeface="Arial" panose="020B0604020202020204" pitchFamily="34" charset="0"/>
              <a:buChar char="•"/>
            </a:pPr>
            <a:r>
              <a:rPr lang="en-US" sz="2000" dirty="0">
                <a:latin typeface="Comic Sans MS" panose="030F0702030302020204" pitchFamily="66" charset="0"/>
              </a:rPr>
              <a:t>B</a:t>
            </a:r>
            <a:r>
              <a:rPr lang="en-US" sz="2000" dirty="0" smtClean="0">
                <a:latin typeface="Comic Sans MS" panose="030F0702030302020204" pitchFamily="66" charset="0"/>
              </a:rPr>
              <a:t>aja </a:t>
            </a:r>
            <a:r>
              <a:rPr lang="en-US" sz="2000" dirty="0" err="1" smtClean="0">
                <a:latin typeface="Comic Sans MS" panose="030F0702030302020204" pitchFamily="66" charset="0"/>
              </a:rPr>
              <a:t>abundancia</a:t>
            </a:r>
            <a:r>
              <a:rPr lang="en-US" sz="2000" dirty="0" smtClean="0">
                <a:latin typeface="Comic Sans MS" panose="030F0702030302020204" pitchFamily="66" charset="0"/>
              </a:rPr>
              <a:t> de F</a:t>
            </a:r>
            <a:r>
              <a:rPr lang="en-US" sz="2000" dirty="0">
                <a:latin typeface="Comic Sans MS" panose="030F0702030302020204" pitchFamily="66" charset="0"/>
              </a:rPr>
              <a:t>. </a:t>
            </a:r>
            <a:r>
              <a:rPr lang="en-US" sz="2000" dirty="0" err="1">
                <a:latin typeface="Comic Sans MS" panose="030F0702030302020204" pitchFamily="66" charset="0"/>
              </a:rPr>
              <a:t>prausnitzii</a:t>
            </a:r>
            <a:r>
              <a:rPr lang="en-US" sz="2000" dirty="0">
                <a:latin typeface="Comic Sans MS" panose="030F0702030302020204" pitchFamily="66" charset="0"/>
              </a:rPr>
              <a:t>. </a:t>
            </a:r>
            <a:r>
              <a:rPr lang="en-US" sz="2000" dirty="0" smtClean="0">
                <a:latin typeface="Comic Sans MS" panose="030F0702030302020204" pitchFamily="66" charset="0"/>
              </a:rPr>
              <a:t>T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err="1" smtClean="0">
                <a:latin typeface="Comic Sans MS" panose="030F0702030302020204" pitchFamily="66" charset="0"/>
              </a:rPr>
              <a:t>Esta</a:t>
            </a:r>
            <a:r>
              <a:rPr lang="en-US" sz="2000" dirty="0" smtClean="0">
                <a:latin typeface="Comic Sans MS" panose="030F0702030302020204" pitchFamily="66" charset="0"/>
              </a:rPr>
              <a:t> disbiosis en </a:t>
            </a:r>
            <a:r>
              <a:rPr lang="en-US" sz="2000" dirty="0" err="1" smtClean="0">
                <a:latin typeface="Comic Sans MS" panose="030F0702030302020204" pitchFamily="66" charset="0"/>
              </a:rPr>
              <a:t>gente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sana</a:t>
            </a:r>
            <a:r>
              <a:rPr lang="en-US" sz="2000" dirty="0" smtClean="0">
                <a:latin typeface="Comic Sans MS" panose="030F0702030302020204" pitchFamily="66" charset="0"/>
              </a:rPr>
              <a:t> a </a:t>
            </a:r>
            <a:r>
              <a:rPr lang="en-US" sz="2000" dirty="0" err="1" smtClean="0">
                <a:latin typeface="Comic Sans MS" panose="030F0702030302020204" pitchFamily="66" charset="0"/>
              </a:rPr>
              <a:t>riesgo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Enf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Crohn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implica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procesos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microbiológicos</a:t>
            </a:r>
            <a:r>
              <a:rPr lang="en-US" sz="2000" dirty="0" smtClean="0">
                <a:latin typeface="Comic Sans MS" panose="030F0702030302020204" pitchFamily="66" charset="0"/>
              </a:rPr>
              <a:t> en la </a:t>
            </a:r>
            <a:r>
              <a:rPr lang="en-US" sz="2000" dirty="0" err="1" smtClean="0">
                <a:latin typeface="Comic Sans MS" panose="030F0702030302020204" pitchFamily="66" charset="0"/>
              </a:rPr>
              <a:t>patogénesis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Crohn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063069" y="5218603"/>
            <a:ext cx="6912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C</a:t>
            </a:r>
            <a:r>
              <a:rPr lang="es-VE" sz="1200" dirty="0">
                <a:latin typeface="Comic Sans MS" panose="030F0702030302020204" pitchFamily="66" charset="0"/>
              </a:rPr>
              <a:t>. </a:t>
            </a:r>
            <a:r>
              <a:rPr lang="es-VE" sz="1200" dirty="0" err="1">
                <a:latin typeface="Comic Sans MS" panose="030F0702030302020204" pitchFamily="66" charset="0"/>
              </a:rPr>
              <a:t>Hedin</a:t>
            </a:r>
            <a:r>
              <a:rPr lang="es-VE" sz="1200" dirty="0">
                <a:latin typeface="Comic Sans MS" panose="030F0702030302020204" pitchFamily="66" charset="0"/>
              </a:rPr>
              <a:t> , CJ. van der </a:t>
            </a:r>
            <a:r>
              <a:rPr lang="es-VE" sz="1200" dirty="0" err="1">
                <a:latin typeface="Comic Sans MS" panose="030F0702030302020204" pitchFamily="66" charset="0"/>
              </a:rPr>
              <a:t>Gast</a:t>
            </a:r>
            <a:r>
              <a:rPr lang="es-VE" sz="1200" dirty="0">
                <a:latin typeface="Comic Sans MS" panose="030F0702030302020204" pitchFamily="66" charset="0"/>
              </a:rPr>
              <a:t> , GB. Rogers et al. </a:t>
            </a:r>
            <a:r>
              <a:rPr lang="es-VE" sz="1200" i="1" dirty="0" err="1">
                <a:latin typeface="Comic Sans MS" panose="030F0702030302020204" pitchFamily="66" charset="0"/>
              </a:rPr>
              <a:t>Siblings</a:t>
            </a:r>
            <a:r>
              <a:rPr lang="es-VE" sz="1200" i="1" dirty="0">
                <a:latin typeface="Comic Sans MS" panose="030F0702030302020204" pitchFamily="66" charset="0"/>
              </a:rPr>
              <a:t> of </a:t>
            </a:r>
            <a:r>
              <a:rPr lang="es-VE" sz="1200" i="1" dirty="0" err="1">
                <a:latin typeface="Comic Sans MS" panose="030F0702030302020204" pitchFamily="66" charset="0"/>
              </a:rPr>
              <a:t>patients</a:t>
            </a:r>
            <a:r>
              <a:rPr lang="es-VE" sz="1200" i="1" dirty="0">
                <a:latin typeface="Comic Sans MS" panose="030F0702030302020204" pitchFamily="66" charset="0"/>
              </a:rPr>
              <a:t> </a:t>
            </a:r>
            <a:r>
              <a:rPr lang="es-VE" sz="1200" i="1" dirty="0" err="1">
                <a:latin typeface="Comic Sans MS" panose="030F0702030302020204" pitchFamily="66" charset="0"/>
              </a:rPr>
              <a:t>with</a:t>
            </a:r>
            <a:r>
              <a:rPr lang="es-VE" sz="1200" i="1" dirty="0">
                <a:latin typeface="Comic Sans MS" panose="030F0702030302020204" pitchFamily="66" charset="0"/>
              </a:rPr>
              <a:t> </a:t>
            </a:r>
            <a:r>
              <a:rPr lang="es-VE" sz="1200" i="1" dirty="0" err="1">
                <a:latin typeface="Comic Sans MS" panose="030F0702030302020204" pitchFamily="66" charset="0"/>
              </a:rPr>
              <a:t>Crohn's</a:t>
            </a:r>
            <a:r>
              <a:rPr lang="es-VE" sz="1200" i="1" dirty="0">
                <a:latin typeface="Comic Sans MS" panose="030F0702030302020204" pitchFamily="66" charset="0"/>
              </a:rPr>
              <a:t> </a:t>
            </a:r>
            <a:r>
              <a:rPr lang="es-VE" sz="1200" i="1" dirty="0" err="1">
                <a:latin typeface="Comic Sans MS" panose="030F0702030302020204" pitchFamily="66" charset="0"/>
              </a:rPr>
              <a:t>disease</a:t>
            </a:r>
            <a:r>
              <a:rPr lang="es-VE" sz="1200" i="1" dirty="0">
                <a:latin typeface="Comic Sans MS" panose="030F0702030302020204" pitchFamily="66" charset="0"/>
              </a:rPr>
              <a:t> </a:t>
            </a:r>
            <a:r>
              <a:rPr lang="es-VE" sz="1200" i="1" dirty="0" err="1">
                <a:latin typeface="Comic Sans MS" panose="030F0702030302020204" pitchFamily="66" charset="0"/>
              </a:rPr>
              <a:t>exhibit</a:t>
            </a:r>
            <a:r>
              <a:rPr lang="es-VE" sz="1200" i="1" dirty="0">
                <a:latin typeface="Comic Sans MS" panose="030F0702030302020204" pitchFamily="66" charset="0"/>
              </a:rPr>
              <a:t> a </a:t>
            </a:r>
            <a:r>
              <a:rPr lang="es-VE" sz="1200" i="1" dirty="0" err="1">
                <a:latin typeface="Comic Sans MS" panose="030F0702030302020204" pitchFamily="66" charset="0"/>
              </a:rPr>
              <a:t>biologically</a:t>
            </a:r>
            <a:r>
              <a:rPr lang="es-VE" sz="1200" i="1" dirty="0">
                <a:latin typeface="Comic Sans MS" panose="030F0702030302020204" pitchFamily="66" charset="0"/>
              </a:rPr>
              <a:t> </a:t>
            </a:r>
            <a:r>
              <a:rPr lang="es-VE" sz="1200" i="1" dirty="0" err="1">
                <a:latin typeface="Comic Sans MS" panose="030F0702030302020204" pitchFamily="66" charset="0"/>
              </a:rPr>
              <a:t>relevant</a:t>
            </a:r>
            <a:r>
              <a:rPr lang="es-VE" sz="1200" i="1" dirty="0">
                <a:latin typeface="Comic Sans MS" panose="030F0702030302020204" pitchFamily="66" charset="0"/>
              </a:rPr>
              <a:t> </a:t>
            </a:r>
            <a:r>
              <a:rPr lang="es-VE" sz="1200" i="1" dirty="0" err="1">
                <a:latin typeface="Comic Sans MS" panose="030F0702030302020204" pitchFamily="66" charset="0"/>
              </a:rPr>
              <a:t>dysbiosis</a:t>
            </a:r>
            <a:r>
              <a:rPr lang="es-VE" sz="1200" i="1" dirty="0">
                <a:latin typeface="Comic Sans MS" panose="030F0702030302020204" pitchFamily="66" charset="0"/>
              </a:rPr>
              <a:t> in </a:t>
            </a:r>
            <a:r>
              <a:rPr lang="es-VE" sz="1200" i="1" dirty="0" err="1">
                <a:latin typeface="Comic Sans MS" panose="030F0702030302020204" pitchFamily="66" charset="0"/>
              </a:rPr>
              <a:t>mucosal</a:t>
            </a:r>
            <a:r>
              <a:rPr lang="es-VE" sz="1200" i="1" dirty="0">
                <a:latin typeface="Comic Sans MS" panose="030F0702030302020204" pitchFamily="66" charset="0"/>
              </a:rPr>
              <a:t> </a:t>
            </a:r>
            <a:r>
              <a:rPr lang="es-VE" sz="1200" i="1" dirty="0" err="1">
                <a:latin typeface="Comic Sans MS" panose="030F0702030302020204" pitchFamily="66" charset="0"/>
              </a:rPr>
              <a:t>microbial</a:t>
            </a:r>
            <a:r>
              <a:rPr lang="es-VE" sz="1200" i="1" dirty="0">
                <a:latin typeface="Comic Sans MS" panose="030F0702030302020204" pitchFamily="66" charset="0"/>
              </a:rPr>
              <a:t> </a:t>
            </a:r>
            <a:r>
              <a:rPr lang="es-VE" sz="1200" i="1" dirty="0" err="1">
                <a:latin typeface="Comic Sans MS" panose="030F0702030302020204" pitchFamily="66" charset="0"/>
              </a:rPr>
              <a:t>metacommunities</a:t>
            </a:r>
            <a:r>
              <a:rPr lang="es-VE" sz="1200" dirty="0">
                <a:latin typeface="Comic Sans MS" panose="030F0702030302020204" pitchFamily="66" charset="0"/>
              </a:rPr>
              <a:t>. </a:t>
            </a:r>
            <a:r>
              <a:rPr lang="es-VE" sz="1200" dirty="0" err="1">
                <a:latin typeface="Comic Sans MS" panose="030F0702030302020204" pitchFamily="66" charset="0"/>
              </a:rPr>
              <a:t>Gut</a:t>
            </a:r>
            <a:r>
              <a:rPr lang="es-VE" sz="1200" dirty="0">
                <a:latin typeface="Comic Sans MS" panose="030F0702030302020204" pitchFamily="66" charset="0"/>
              </a:rPr>
              <a:t>. </a:t>
            </a:r>
            <a:r>
              <a:rPr lang="es-VE" sz="1200" b="1" dirty="0">
                <a:latin typeface="Comic Sans MS" panose="030F0702030302020204" pitchFamily="66" charset="0"/>
              </a:rPr>
              <a:t>2016</a:t>
            </a:r>
            <a:r>
              <a:rPr lang="es-VE" sz="1200" dirty="0">
                <a:latin typeface="Comic Sans MS" panose="030F0702030302020204" pitchFamily="66" charset="0"/>
              </a:rPr>
              <a:t> 65:944-53. </a:t>
            </a:r>
          </a:p>
        </p:txBody>
      </p:sp>
      <p:sp>
        <p:nvSpPr>
          <p:cNvPr id="4" name="2 CuadroTexto"/>
          <p:cNvSpPr txBox="1"/>
          <p:nvPr/>
        </p:nvSpPr>
        <p:spPr>
          <a:xfrm>
            <a:off x="1724906" y="1028110"/>
            <a:ext cx="569418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err="1" smtClean="0">
                <a:latin typeface="Comic Sans MS" pitchFamily="66" charset="0"/>
              </a:rPr>
              <a:t>Microbiota</a:t>
            </a:r>
            <a:r>
              <a:rPr lang="es-VE" sz="2400" dirty="0" smtClean="0">
                <a:latin typeface="Comic Sans MS" pitchFamily="66" charset="0"/>
              </a:rPr>
              <a:t> y </a:t>
            </a:r>
            <a:r>
              <a:rPr lang="es-VE" sz="2400" dirty="0" err="1" smtClean="0">
                <a:latin typeface="Comic Sans MS" pitchFamily="66" charset="0"/>
              </a:rPr>
              <a:t>Enf</a:t>
            </a:r>
            <a:r>
              <a:rPr lang="es-VE" sz="2400" dirty="0" smtClean="0">
                <a:latin typeface="Comic Sans MS" pitchFamily="66" charset="0"/>
              </a:rPr>
              <a:t>. Inflamatoria </a:t>
            </a:r>
            <a:r>
              <a:rPr lang="es-VE" sz="2400" dirty="0" err="1" smtClean="0">
                <a:latin typeface="Comic Sans MS" pitchFamily="66" charset="0"/>
              </a:rPr>
              <a:t>Intest</a:t>
            </a:r>
            <a:r>
              <a:rPr lang="es-VE" sz="2400" dirty="0" smtClean="0">
                <a:latin typeface="Comic Sans MS" pitchFamily="66" charset="0"/>
              </a:rPr>
              <a:t>.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6771235" y="6639163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84096" y="188640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184096" y="658778"/>
            <a:ext cx="1130585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410214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905000" y="1184755"/>
            <a:ext cx="5334000" cy="27699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VE" sz="800" dirty="0" smtClean="0">
              <a:latin typeface="Comic Sans MS" pitchFamily="66" charset="0"/>
            </a:endParaRPr>
          </a:p>
          <a:p>
            <a:r>
              <a:rPr lang="es-VE" sz="2000" dirty="0" smtClean="0">
                <a:latin typeface="Comic Sans MS" pitchFamily="66" charset="0"/>
              </a:rPr>
              <a:t>Los microbios antinflamatorios en la capa de moco entre la luz y el epitelio: </a:t>
            </a:r>
          </a:p>
          <a:p>
            <a:endParaRPr lang="es-VE" sz="1400" dirty="0" smtClean="0">
              <a:latin typeface="Comic Sans MS" pitchFamily="66" charset="0"/>
            </a:endParaRPr>
          </a:p>
          <a:p>
            <a:pPr marL="342900" indent="-342900">
              <a:buClr>
                <a:srgbClr val="0047D6"/>
              </a:buClr>
              <a:buAutoNum type="arabicPeriod"/>
            </a:pPr>
            <a:r>
              <a:rPr lang="es-VE" b="1" dirty="0" smtClean="0">
                <a:latin typeface="Comic Sans MS" pitchFamily="66" charset="0"/>
              </a:rPr>
              <a:t>Fermentan la fibra </a:t>
            </a:r>
            <a:r>
              <a:rPr lang="es-VE" dirty="0" smtClean="0">
                <a:latin typeface="Comic Sans MS" pitchFamily="66" charset="0"/>
              </a:rPr>
              <a:t>de la dieta porque   </a:t>
            </a:r>
          </a:p>
          <a:p>
            <a:r>
              <a:rPr lang="es-VE" dirty="0">
                <a:latin typeface="Comic Sans MS" pitchFamily="66" charset="0"/>
              </a:rPr>
              <a:t> </a:t>
            </a:r>
            <a:r>
              <a:rPr lang="es-VE" dirty="0" smtClean="0">
                <a:latin typeface="Comic Sans MS" pitchFamily="66" charset="0"/>
              </a:rPr>
              <a:t>    tienen enzimas que no tenemos</a:t>
            </a:r>
          </a:p>
          <a:p>
            <a:endParaRPr lang="es-VE" sz="1400" dirty="0" smtClean="0">
              <a:latin typeface="Comic Sans MS" pitchFamily="66" charset="0"/>
            </a:endParaRPr>
          </a:p>
          <a:p>
            <a:r>
              <a:rPr lang="es-VE" b="1" dirty="0" smtClean="0">
                <a:solidFill>
                  <a:srgbClr val="0047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2. </a:t>
            </a:r>
            <a:r>
              <a:rPr lang="es-VE" b="1" dirty="0" smtClean="0">
                <a:latin typeface="Comic Sans MS" pitchFamily="66" charset="0"/>
              </a:rPr>
              <a:t>Aportan metabolitos nutritivos </a:t>
            </a:r>
            <a:r>
              <a:rPr lang="es-VE" dirty="0" smtClean="0">
                <a:latin typeface="Comic Sans MS" pitchFamily="66" charset="0"/>
              </a:rPr>
              <a:t>para el    </a:t>
            </a:r>
          </a:p>
          <a:p>
            <a:r>
              <a:rPr lang="es-VE" dirty="0">
                <a:latin typeface="Comic Sans MS" pitchFamily="66" charset="0"/>
              </a:rPr>
              <a:t> </a:t>
            </a:r>
            <a:r>
              <a:rPr lang="es-VE" dirty="0" smtClean="0">
                <a:latin typeface="Comic Sans MS" pitchFamily="66" charset="0"/>
              </a:rPr>
              <a:t>    epitelio intestinal que son producto de la   </a:t>
            </a:r>
          </a:p>
          <a:p>
            <a:r>
              <a:rPr lang="es-VE" dirty="0">
                <a:latin typeface="Comic Sans MS" pitchFamily="66" charset="0"/>
              </a:rPr>
              <a:t> </a:t>
            </a:r>
            <a:r>
              <a:rPr lang="es-VE" dirty="0" smtClean="0">
                <a:latin typeface="Comic Sans MS" pitchFamily="66" charset="0"/>
              </a:rPr>
              <a:t>    fermentación</a:t>
            </a:r>
          </a:p>
          <a:p>
            <a:endParaRPr lang="es-VE" sz="8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804614" y="4231235"/>
            <a:ext cx="5586786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47D6"/>
            </a:solidFill>
          </a:ln>
          <a:effectLst>
            <a:glow rad="139700">
              <a:srgbClr val="0000CC">
                <a:alpha val="40000"/>
              </a:srgb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Las bacterias </a:t>
            </a:r>
            <a:r>
              <a:rPr lang="es-VE" sz="2400" dirty="0" err="1" smtClean="0">
                <a:latin typeface="Comic Sans MS" pitchFamily="66" charset="0"/>
              </a:rPr>
              <a:t>clostridiales</a:t>
            </a:r>
            <a:r>
              <a:rPr lang="es-VE" sz="2400" dirty="0" smtClean="0">
                <a:latin typeface="Comic Sans MS" pitchFamily="66" charset="0"/>
              </a:rPr>
              <a:t> mantienen 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la </a:t>
            </a:r>
            <a:r>
              <a:rPr lang="es-VE" sz="2400" dirty="0">
                <a:latin typeface="Comic Sans MS" pitchFamily="66" charset="0"/>
              </a:rPr>
              <a:t>barrera </a:t>
            </a:r>
            <a:r>
              <a:rPr lang="es-VE" sz="2400" dirty="0" smtClean="0">
                <a:latin typeface="Comic Sans MS" pitchFamily="66" charset="0"/>
              </a:rPr>
              <a:t>cerrada y sana</a:t>
            </a:r>
          </a:p>
          <a:p>
            <a:pPr algn="ctr"/>
            <a:r>
              <a:rPr lang="es-VE" sz="2400" dirty="0">
                <a:latin typeface="Comic Sans MS" pitchFamily="66" charset="0"/>
              </a:rPr>
              <a:t>y</a:t>
            </a:r>
            <a:r>
              <a:rPr lang="es-VE" sz="2400" dirty="0" smtClean="0">
                <a:latin typeface="Comic Sans MS" pitchFamily="66" charset="0"/>
              </a:rPr>
              <a:t> el sistema inmune trabajando bien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15779" y="5611533"/>
            <a:ext cx="31644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Microbioma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Sci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Amer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. 2015; 312: S1-S16.</a:t>
            </a:r>
            <a:endParaRPr lang="es-V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6661873" y="6555632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51520" y="44165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251520" y="890366"/>
            <a:ext cx="1416145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278652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246684" y="1159440"/>
            <a:ext cx="4650632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Inflamatoria del Intestino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817948" y="1842985"/>
            <a:ext cx="5508104" cy="27648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VE" sz="2000" b="1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Alteraciones del microbioma 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yacen en el centro de la patogénesis de </a:t>
            </a:r>
            <a:r>
              <a:rPr lang="es-VE" sz="2000" b="1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Enfermedad </a:t>
            </a:r>
            <a:r>
              <a:rPr lang="es-VE" sz="2000" b="1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s-VE" sz="2000" b="1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nflamatoria </a:t>
            </a:r>
            <a:r>
              <a:rPr lang="es-VE" sz="2000" b="1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Intestinal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 estas pueden ser conducidas por </a:t>
            </a:r>
            <a:r>
              <a:rPr lang="es-VE" sz="2000" b="1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genética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del hospedero y/o </a:t>
            </a:r>
            <a:r>
              <a:rPr lang="es-VE" sz="2000" b="1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factores ambien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tales.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  <a:t>Enfocarse en el </a:t>
            </a:r>
            <a:r>
              <a:rPr lang="es-VE" sz="2000" b="1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  <a:t>microbiota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  <a:t> permanece como una opción atractiva para tratar la causa de la enfermedad. </a:t>
            </a:r>
            <a:endParaRPr lang="es-VE" sz="20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134530" y="4793143"/>
            <a:ext cx="4874940" cy="487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1200" b="1" i="1" kern="1800" dirty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Gut Microbiota and Host </a:t>
            </a:r>
            <a:r>
              <a:rPr lang="en-US" sz="1200" b="1" i="1" kern="1800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</a:t>
            </a:r>
            <a:r>
              <a:rPr lang="en-US" sz="1200" b="1" kern="1800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US" sz="1200" b="1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200" b="1" dirty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Clinical Frontier</a:t>
            </a:r>
            <a:endParaRPr lang="es-VE" sz="1200" dirty="0">
              <a:solidFill>
                <a:prstClr val="black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Gut. </a:t>
            </a:r>
            <a:r>
              <a:rPr lang="en-US" sz="1200" b="1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;65:330-339</a:t>
            </a:r>
            <a:endParaRPr lang="es-VE" sz="1200" dirty="0">
              <a:solidFill>
                <a:prstClr val="black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7 CuadroTexto"/>
          <p:cNvSpPr txBox="1"/>
          <p:nvPr/>
        </p:nvSpPr>
        <p:spPr>
          <a:xfrm>
            <a:off x="6771235" y="6639163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401803" y="828245"/>
            <a:ext cx="1416145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Local GI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01803" y="336725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47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>
            <a:lum bright="-13000" contrast="1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260" y="1325632"/>
            <a:ext cx="6190441" cy="469565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3 CuadroTexto"/>
          <p:cNvSpPr txBox="1"/>
          <p:nvPr/>
        </p:nvSpPr>
        <p:spPr>
          <a:xfrm>
            <a:off x="6308676" y="659805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432423" y="6112693"/>
            <a:ext cx="6422026" cy="454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J. Chow, H. Tang, SK. </a:t>
            </a:r>
            <a:r>
              <a:rPr lang="en-US" sz="11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Mazmanian</a:t>
            </a:r>
            <a:r>
              <a:rPr lang="es-VE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100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Pathobionts</a:t>
            </a:r>
            <a:r>
              <a:rPr lang="en-US" sz="11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the Gastrointestinal Microbiota and </a:t>
            </a:r>
            <a:r>
              <a:rPr lang="en-US" sz="11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Inflammatory</a:t>
            </a:r>
            <a:r>
              <a:rPr lang="es-VE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Disease</a:t>
            </a:r>
            <a:r>
              <a:rPr lang="en-US" sz="11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100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VE" sz="11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Curr</a:t>
            </a:r>
            <a:r>
              <a:rPr lang="es-VE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Opin</a:t>
            </a:r>
            <a:r>
              <a:rPr lang="es-VE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Immunol</a:t>
            </a:r>
            <a:r>
              <a:rPr lang="es-VE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VE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2011</a:t>
            </a:r>
            <a:r>
              <a:rPr lang="es-VE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23: 473–480.</a:t>
            </a:r>
            <a:endParaRPr lang="es-V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419872" y="1722174"/>
            <a:ext cx="93610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Rectángulo 2"/>
          <p:cNvSpPr/>
          <p:nvPr/>
        </p:nvSpPr>
        <p:spPr>
          <a:xfrm>
            <a:off x="4572000" y="1722174"/>
            <a:ext cx="12961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3419872" y="1620759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Genética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496054" y="1602980"/>
            <a:ext cx="149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Antibióticos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416363" y="416921"/>
            <a:ext cx="6540234" cy="7509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20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Factores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Genéticos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n-US" sz="20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20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mbientales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sinergisan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con </a:t>
            </a:r>
            <a:r>
              <a:rPr lang="en-US" sz="20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patobioentes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para </a:t>
            </a:r>
            <a:r>
              <a:rPr lang="en-US" sz="20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causar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inflamación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enfermedad</a:t>
            </a:r>
            <a:endParaRPr lang="es-VE" sz="2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131840" y="3506573"/>
            <a:ext cx="285853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3231926" y="3488794"/>
            <a:ext cx="2528256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Inflamación intestinal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4" name="4 CuadroTexto"/>
          <p:cNvSpPr txBox="1"/>
          <p:nvPr/>
        </p:nvSpPr>
        <p:spPr>
          <a:xfrm>
            <a:off x="170777" y="775232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337301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85023" y="1792765"/>
            <a:ext cx="7373954" cy="3978012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as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intestinales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residentes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disparar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inflamación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intestinal.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Pero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diferencia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los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patógenos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adquiridos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los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patobiontes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parecen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requerir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factores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adicionales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para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causar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enfermedad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171450" indent="-1714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Según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modelos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animales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ciertos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simbiontes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del microbiota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iniciar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inflamación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intestinal y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patología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cuando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colonizan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un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hospedero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genéticamente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susceptible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j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., H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hepaticus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SFB, P. mirabilis &amp; K.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pneumonia,</a:t>
            </a:r>
            <a:r>
              <a:rPr lang="es-VE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Prevotellaceae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TM7). </a:t>
            </a:r>
            <a:endParaRPr lang="en-US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acterias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residentes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específicas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expandirse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luego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uso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antibióticos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elimina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simbiontes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competidores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para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promover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enfermedad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GI (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Enterococos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resistentes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vancomicina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s-VE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b="1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difficile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endParaRPr lang="en-US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6308676" y="658330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360987" y="5984531"/>
            <a:ext cx="6422026" cy="454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J. Chow, H. Tang, SK. </a:t>
            </a:r>
            <a:r>
              <a:rPr lang="en-US" sz="11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Mazmanian</a:t>
            </a:r>
            <a:r>
              <a:rPr lang="es-VE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100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Pathobionts</a:t>
            </a:r>
            <a:r>
              <a:rPr lang="en-US" sz="11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the Gastrointestinal Microbiota and </a:t>
            </a:r>
            <a:r>
              <a:rPr lang="en-US" sz="11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Inflammatory</a:t>
            </a:r>
            <a:r>
              <a:rPr lang="es-VE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Disease</a:t>
            </a:r>
            <a:r>
              <a:rPr lang="en-US" sz="11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100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VE" sz="11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Curr</a:t>
            </a:r>
            <a:r>
              <a:rPr lang="es-VE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Opin</a:t>
            </a:r>
            <a:r>
              <a:rPr lang="es-VE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Immunol</a:t>
            </a:r>
            <a:r>
              <a:rPr lang="es-VE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VE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2011</a:t>
            </a:r>
            <a:r>
              <a:rPr lang="es-VE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23: 473–480.</a:t>
            </a:r>
            <a:endParaRPr lang="es-V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43111" y="802836"/>
            <a:ext cx="6839902" cy="7509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20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Factores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US" sz="20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enéticos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n-US" sz="20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20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mbientales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sinergisan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con </a:t>
            </a:r>
            <a:r>
              <a:rPr lang="en-US" sz="20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20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atobioentes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para </a:t>
            </a:r>
            <a:r>
              <a:rPr lang="en-US" sz="20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causar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inflamación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enfermedad</a:t>
            </a:r>
            <a:endParaRPr lang="es-VE" sz="2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8631" y="121414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01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68" y="476672"/>
            <a:ext cx="8568952" cy="5999137"/>
          </a:xfrm>
          <a:prstGeom prst="rect">
            <a:avLst/>
          </a:prstGeom>
        </p:spPr>
      </p:pic>
      <p:sp>
        <p:nvSpPr>
          <p:cNvPr id="3" name="7 CuadroTexto"/>
          <p:cNvSpPr txBox="1"/>
          <p:nvPr/>
        </p:nvSpPr>
        <p:spPr>
          <a:xfrm>
            <a:off x="7184809" y="6666675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2 CuadroTexto"/>
          <p:cNvSpPr txBox="1"/>
          <p:nvPr/>
        </p:nvSpPr>
        <p:spPr>
          <a:xfrm>
            <a:off x="3386803" y="139569"/>
            <a:ext cx="2342308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52F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itchFamily="66" charset="0"/>
              </a:rPr>
              <a:t>Microbiota y IBD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94256" y="6528176"/>
            <a:ext cx="764288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I. </a:t>
            </a:r>
            <a:r>
              <a:rPr lang="es-VE" sz="1000" dirty="0" err="1" smtClean="0">
                <a:latin typeface="Comic Sans MS" panose="030F0702030302020204" pitchFamily="66" charset="0"/>
              </a:rPr>
              <a:t>Sekirov</a:t>
            </a:r>
            <a:r>
              <a:rPr lang="es-VE" sz="1000" dirty="0" smtClean="0">
                <a:latin typeface="Comic Sans MS" panose="030F0702030302020204" pitchFamily="66" charset="0"/>
              </a:rPr>
              <a:t>, SL. Russell, LCM. </a:t>
            </a:r>
            <a:r>
              <a:rPr lang="es-VE" sz="1000" dirty="0" err="1" smtClean="0">
                <a:latin typeface="Comic Sans MS" panose="030F0702030302020204" pitchFamily="66" charset="0"/>
              </a:rPr>
              <a:t>Antunes</a:t>
            </a:r>
            <a:r>
              <a:rPr lang="es-VE" sz="1000" dirty="0" smtClean="0">
                <a:latin typeface="Comic Sans MS" panose="030F0702030302020204" pitchFamily="66" charset="0"/>
              </a:rPr>
              <a:t>, BB </a:t>
            </a:r>
            <a:r>
              <a:rPr lang="es-VE" sz="1000" dirty="0" err="1" smtClean="0">
                <a:latin typeface="Comic Sans MS" panose="030F0702030302020204" pitchFamily="66" charset="0"/>
              </a:rPr>
              <a:t>Finlay</a:t>
            </a:r>
            <a:r>
              <a:rPr lang="es-VE" sz="1000" dirty="0" smtClean="0">
                <a:latin typeface="Comic Sans MS" panose="030F0702030302020204" pitchFamily="66" charset="0"/>
              </a:rPr>
              <a:t>. </a:t>
            </a:r>
            <a:r>
              <a:rPr lang="es-VE" sz="1000" b="1" i="1" dirty="0" err="1" smtClean="0">
                <a:latin typeface="Comic Sans MS" panose="030F0702030302020204" pitchFamily="66" charset="0"/>
              </a:rPr>
              <a:t>Gut</a:t>
            </a:r>
            <a:r>
              <a:rPr lang="es-VE" sz="1000" b="1" i="1" dirty="0" smtClean="0">
                <a:latin typeface="Comic Sans MS" panose="030F0702030302020204" pitchFamily="66" charset="0"/>
              </a:rPr>
              <a:t> </a:t>
            </a:r>
            <a:r>
              <a:rPr lang="es-VE" sz="1000" b="1" i="1" dirty="0">
                <a:latin typeface="Comic Sans MS" panose="030F0702030302020204" pitchFamily="66" charset="0"/>
              </a:rPr>
              <a:t>Microbiota </a:t>
            </a:r>
            <a:r>
              <a:rPr lang="es-VE" sz="1000" b="1" i="1" dirty="0" smtClean="0">
                <a:latin typeface="Comic Sans MS" panose="030F0702030302020204" pitchFamily="66" charset="0"/>
              </a:rPr>
              <a:t>in </a:t>
            </a:r>
            <a:r>
              <a:rPr lang="es-VE" sz="1000" b="1" i="1" dirty="0" err="1" smtClean="0">
                <a:latin typeface="Comic Sans MS" panose="030F0702030302020204" pitchFamily="66" charset="0"/>
              </a:rPr>
              <a:t>Health</a:t>
            </a:r>
            <a:r>
              <a:rPr lang="es-VE" sz="1000" b="1" i="1" dirty="0" smtClean="0">
                <a:latin typeface="Comic Sans MS" panose="030F0702030302020204" pitchFamily="66" charset="0"/>
              </a:rPr>
              <a:t> </a:t>
            </a:r>
            <a:r>
              <a:rPr lang="es-VE" sz="1000" b="1" i="1" dirty="0">
                <a:latin typeface="Comic Sans MS" panose="030F0702030302020204" pitchFamily="66" charset="0"/>
              </a:rPr>
              <a:t>and </a:t>
            </a:r>
            <a:r>
              <a:rPr lang="es-VE" sz="1000" b="1" i="1" dirty="0" err="1" smtClean="0">
                <a:latin typeface="Comic Sans MS" panose="030F0702030302020204" pitchFamily="66" charset="0"/>
              </a:rPr>
              <a:t>Disease</a:t>
            </a:r>
            <a:r>
              <a:rPr lang="es-VE" sz="1000" b="1" i="1" dirty="0" smtClean="0">
                <a:latin typeface="Comic Sans MS" panose="030F0702030302020204" pitchFamily="66" charset="0"/>
              </a:rPr>
              <a:t>.</a:t>
            </a:r>
            <a:r>
              <a:rPr lang="en-US" sz="1000" i="1" dirty="0">
                <a:latin typeface="Comic Sans MS" panose="030F0702030302020204" pitchFamily="66" charset="0"/>
              </a:rPr>
              <a:t> </a:t>
            </a:r>
            <a:r>
              <a:rPr lang="en-US" sz="1000" dirty="0" err="1">
                <a:latin typeface="Comic Sans MS" panose="030F0702030302020204" pitchFamily="66" charset="0"/>
              </a:rPr>
              <a:t>Physiol</a:t>
            </a:r>
            <a:r>
              <a:rPr lang="en-US" sz="1000" dirty="0">
                <a:latin typeface="Comic Sans MS" panose="030F0702030302020204" pitchFamily="66" charset="0"/>
              </a:rPr>
              <a:t> </a:t>
            </a:r>
            <a:r>
              <a:rPr lang="en-US" sz="1000" dirty="0" smtClean="0">
                <a:latin typeface="Comic Sans MS" panose="030F0702030302020204" pitchFamily="66" charset="0"/>
              </a:rPr>
              <a:t>Rev </a:t>
            </a:r>
            <a:r>
              <a:rPr lang="en-US" sz="1000" i="1" dirty="0" smtClean="0">
                <a:latin typeface="Comic Sans MS" panose="030F0702030302020204" pitchFamily="66" charset="0"/>
              </a:rPr>
              <a:t>2010; </a:t>
            </a:r>
            <a:r>
              <a:rPr lang="en-US" sz="1000" dirty="0">
                <a:latin typeface="Comic Sans MS" panose="030F0702030302020204" pitchFamily="66" charset="0"/>
              </a:rPr>
              <a:t>90: </a:t>
            </a:r>
            <a:r>
              <a:rPr lang="en-US" sz="1000" dirty="0" smtClean="0">
                <a:latin typeface="Comic Sans MS" panose="030F0702030302020204" pitchFamily="66" charset="0"/>
              </a:rPr>
              <a:t>859–904</a:t>
            </a:r>
            <a:r>
              <a:rPr lang="es-VE" sz="1000" dirty="0" smtClean="0">
                <a:latin typeface="Comic Sans MS" panose="030F0702030302020204" pitchFamily="66" charset="0"/>
              </a:rPr>
              <a:t>.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816604" y="457946"/>
            <a:ext cx="1344600" cy="234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889500" y="47236"/>
            <a:ext cx="1296788" cy="584775"/>
          </a:xfrm>
          <a:prstGeom prst="rect">
            <a:avLst/>
          </a:prstGeom>
          <a:solidFill>
            <a:srgbClr val="D661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Genética 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Hospedero 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7054164" y="584684"/>
            <a:ext cx="1362874" cy="369332"/>
          </a:xfrm>
          <a:prstGeom prst="rect">
            <a:avLst/>
          </a:prstGeom>
          <a:solidFill>
            <a:srgbClr val="00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816604" y="4188135"/>
            <a:ext cx="1471878" cy="369332"/>
          </a:xfrm>
          <a:prstGeom prst="rect">
            <a:avLst/>
          </a:prstGeom>
          <a:solidFill>
            <a:srgbClr val="00E6B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Microscopia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013907" y="4176312"/>
            <a:ext cx="1403131" cy="369332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Sintomatol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347294" y="2780928"/>
            <a:ext cx="2592288" cy="249551"/>
          </a:xfrm>
          <a:prstGeom prst="rect">
            <a:avLst/>
          </a:prstGeom>
          <a:solidFill>
            <a:srgbClr val="FFE1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3018809" y="2800962"/>
            <a:ext cx="3169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Control microbiota defectuoso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Disbiosis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4067944" y="4612966"/>
            <a:ext cx="895506" cy="242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3807391" y="4522586"/>
            <a:ext cx="1471878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Inflamación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3821440" y="5482775"/>
            <a:ext cx="1398632" cy="2257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3406456" y="5379568"/>
            <a:ext cx="2331087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Ulceración-Fibrosis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3921624" y="6328329"/>
            <a:ext cx="1298448" cy="169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3433892" y="6140775"/>
            <a:ext cx="2218877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Metaplasia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/cáncer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3131840" y="753961"/>
            <a:ext cx="3230031" cy="3707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2511631" y="584684"/>
            <a:ext cx="4291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Respuesta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proinflamatoria</a:t>
            </a:r>
            <a:r>
              <a:rPr lang="es-VE" sz="1600" b="1" dirty="0" smtClean="0">
                <a:latin typeface="Comic Sans MS" panose="030F0702030302020204" pitchFamily="66" charset="0"/>
              </a:rPr>
              <a:t>   Daño mucosa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   Disbiosis</a:t>
            </a:r>
          </a:p>
        </p:txBody>
      </p:sp>
      <p:cxnSp>
        <p:nvCxnSpPr>
          <p:cNvPr id="26" name="Conector recto de flecha 25"/>
          <p:cNvCxnSpPr/>
          <p:nvPr/>
        </p:nvCxnSpPr>
        <p:spPr>
          <a:xfrm>
            <a:off x="3995936" y="3212976"/>
            <a:ext cx="17945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>
            <a:off x="5220072" y="764704"/>
            <a:ext cx="17945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>
            <a:off x="4067944" y="1052736"/>
            <a:ext cx="17945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uadroTexto 28"/>
          <p:cNvSpPr txBox="1"/>
          <p:nvPr/>
        </p:nvSpPr>
        <p:spPr>
          <a:xfrm>
            <a:off x="509260" y="4910249"/>
            <a:ext cx="2282997" cy="461665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Pérdida integridad barrera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Inducción CK </a:t>
            </a:r>
            <a:r>
              <a:rPr lang="es-VE" sz="1200" dirty="0" err="1" smtClean="0">
                <a:latin typeface="Comic Sans MS" panose="030F0702030302020204" pitchFamily="66" charset="0"/>
              </a:rPr>
              <a:t>proinflamat</a:t>
            </a:r>
            <a:r>
              <a:rPr lang="es-VE" sz="1200" dirty="0" smtClean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30" name="CuadroTexto 29"/>
          <p:cNvSpPr txBox="1"/>
          <p:nvPr/>
        </p:nvSpPr>
        <p:spPr>
          <a:xfrm>
            <a:off x="509260" y="5679110"/>
            <a:ext cx="2270173" cy="461665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Lesiones en epitelio </a:t>
            </a:r>
            <a:r>
              <a:rPr lang="es-VE" sz="1200" dirty="0" err="1" smtClean="0">
                <a:latin typeface="Comic Sans MS" panose="030F0702030302020204" pitchFamily="66" charset="0"/>
              </a:rPr>
              <a:t>intest</a:t>
            </a:r>
            <a:r>
              <a:rPr lang="es-VE" sz="1200" dirty="0" smtClean="0">
                <a:latin typeface="Comic Sans MS" panose="030F0702030302020204" pitchFamily="66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Cicatrización </a:t>
            </a:r>
            <a:r>
              <a:rPr lang="es-VE" sz="1200" dirty="0" err="1" smtClean="0">
                <a:latin typeface="Comic Sans MS" panose="030F0702030302020204" pitchFamily="66" charset="0"/>
              </a:rPr>
              <a:t>fibrótica</a:t>
            </a:r>
            <a:endParaRPr lang="es-VE" sz="1200" dirty="0" smtClean="0">
              <a:latin typeface="Comic Sans MS" panose="030F0702030302020204" pitchFamily="66" charset="0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6663031" y="4892380"/>
            <a:ext cx="2145139" cy="461665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Diarrea/pérdida peso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Dolor abdominal y cólicos</a:t>
            </a:r>
          </a:p>
        </p:txBody>
      </p:sp>
      <p:sp>
        <p:nvSpPr>
          <p:cNvPr id="32" name="CuadroTexto 31"/>
          <p:cNvSpPr txBox="1"/>
          <p:nvPr/>
        </p:nvSpPr>
        <p:spPr>
          <a:xfrm>
            <a:off x="6663031" y="5687845"/>
            <a:ext cx="2169184" cy="461665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Sangramiento profuso GI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Obstrucciones</a:t>
            </a:r>
          </a:p>
        </p:txBody>
      </p:sp>
      <p:sp>
        <p:nvSpPr>
          <p:cNvPr id="33" name="CuadroTexto 32"/>
          <p:cNvSpPr txBox="1"/>
          <p:nvPr/>
        </p:nvSpPr>
        <p:spPr>
          <a:xfrm>
            <a:off x="253172" y="1151000"/>
            <a:ext cx="2492990" cy="2246769"/>
          </a:xfrm>
          <a:prstGeom prst="rect">
            <a:avLst/>
          </a:prstGeom>
          <a:solidFill>
            <a:srgbClr val="F1C9FF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Defectos en:</a:t>
            </a:r>
          </a:p>
          <a:p>
            <a:r>
              <a:rPr lang="es-VE" sz="1400" b="1" dirty="0">
                <a:latin typeface="Comic Sans MS" panose="030F0702030302020204" pitchFamily="66" charset="0"/>
              </a:rPr>
              <a:t>I</a:t>
            </a:r>
            <a:r>
              <a:rPr lang="es-VE" sz="1400" b="1" dirty="0" smtClean="0">
                <a:latin typeface="Comic Sans MS" panose="030F0702030302020204" pitchFamily="66" charset="0"/>
              </a:rPr>
              <a:t>nmunidad innata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Disminución AMP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Defectos barrera mucosa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Expresión anormal mucinas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Autofagia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Mutaciones en </a:t>
            </a:r>
            <a:r>
              <a:rPr lang="es-VE" sz="1200" b="1" dirty="0" smtClean="0">
                <a:latin typeface="Comic Sans MS" panose="030F0702030302020204" pitchFamily="66" charset="0"/>
              </a:rPr>
              <a:t>autofagia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loci</a:t>
            </a:r>
            <a:endParaRPr lang="es-VE" sz="1200" b="1" dirty="0" smtClean="0"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Implicaciones para formación </a:t>
            </a:r>
          </a:p>
          <a:p>
            <a:r>
              <a:rPr lang="es-VE" sz="1200" dirty="0"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latin typeface="Comic Sans MS" panose="030F0702030302020204" pitchFamily="66" charset="0"/>
              </a:rPr>
              <a:t>   de granuloma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Fagocitosis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Función alterada de </a:t>
            </a:r>
            <a:r>
              <a:rPr lang="es-VE" sz="1200" dirty="0" err="1" smtClean="0">
                <a:latin typeface="Comic Sans MS" panose="030F0702030302020204" pitchFamily="66" charset="0"/>
              </a:rPr>
              <a:t>fagosoma</a:t>
            </a:r>
            <a:endParaRPr lang="es-VE" sz="1200" dirty="0" smtClean="0">
              <a:latin typeface="Comic Sans MS" panose="030F0702030302020204" pitchFamily="66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6461586" y="1215066"/>
            <a:ext cx="2764057" cy="2215991"/>
          </a:xfrm>
          <a:prstGeom prst="rect">
            <a:avLst/>
          </a:prstGeom>
          <a:solidFill>
            <a:srgbClr val="C5FFC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Aumento </a:t>
            </a:r>
            <a:r>
              <a:rPr lang="es-VE" sz="1400" b="1" dirty="0" err="1">
                <a:latin typeface="Comic Sans MS" panose="030F0702030302020204" pitchFamily="66" charset="0"/>
              </a:rPr>
              <a:t>E</a:t>
            </a:r>
            <a:r>
              <a:rPr lang="es-VE" sz="1400" b="1" dirty="0" err="1" smtClean="0">
                <a:latin typeface="Comic Sans MS" panose="030F0702030302020204" pitchFamily="66" charset="0"/>
              </a:rPr>
              <a:t>nterobacteriaceael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  <a:r>
              <a:rPr lang="es-VE" sz="1200" b="1" i="1" dirty="0" err="1" smtClean="0">
                <a:latin typeface="Comic Sans MS" panose="030F0702030302020204" pitchFamily="66" charset="0"/>
              </a:rPr>
              <a:t>E.coli</a:t>
            </a:r>
            <a:r>
              <a:rPr lang="es-VE" sz="1200" b="1" i="1" dirty="0" smtClean="0">
                <a:latin typeface="Comic Sans MS" panose="030F0702030302020204" pitchFamily="66" charset="0"/>
              </a:rPr>
              <a:t>: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(especialmente AIEC)</a:t>
            </a:r>
          </a:p>
          <a:p>
            <a:pPr algn="ctr"/>
            <a:endParaRPr lang="es-VE" sz="800" dirty="0">
              <a:latin typeface="Comic Sans MS" panose="030F0702030302020204" pitchFamily="66" charset="0"/>
            </a:endParaRP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Disminución F. </a:t>
            </a:r>
            <a:r>
              <a:rPr lang="es-VE" b="1" dirty="0" err="1" smtClean="0">
                <a:latin typeface="Comic Sans MS" panose="030F0702030302020204" pitchFamily="66" charset="0"/>
              </a:rPr>
              <a:t>prausnit</a:t>
            </a:r>
            <a:r>
              <a:rPr lang="es-VE" sz="1400" b="1" dirty="0" err="1" smtClean="0">
                <a:latin typeface="Comic Sans MS" panose="030F0702030302020204" pitchFamily="66" charset="0"/>
              </a:rPr>
              <a:t>zii</a:t>
            </a:r>
            <a:endParaRPr lang="es-VE" sz="1400" b="1" dirty="0" smtClean="0">
              <a:latin typeface="Comic Sans MS" panose="030F0702030302020204" pitchFamily="66" charset="0"/>
            </a:endParaRPr>
          </a:p>
          <a:p>
            <a:pPr algn="ctr"/>
            <a:endParaRPr lang="es-VE" sz="800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Microbiota </a:t>
            </a:r>
            <a:r>
              <a:rPr lang="es-VE" b="1" dirty="0" err="1" smtClean="0">
                <a:latin typeface="Comic Sans MS" panose="030F0702030302020204" pitchFamily="66" charset="0"/>
              </a:rPr>
              <a:t>colitogénica</a:t>
            </a:r>
            <a:endParaRPr lang="es-VE" b="1" dirty="0" smtClean="0">
              <a:latin typeface="Comic Sans MS" panose="030F0702030302020204" pitchFamily="66" charset="0"/>
            </a:endParaRPr>
          </a:p>
          <a:p>
            <a:pPr algn="ctr"/>
            <a:endParaRPr lang="es-VE" sz="800" dirty="0">
              <a:latin typeface="Comic Sans MS" panose="030F0702030302020204" pitchFamily="66" charset="0"/>
            </a:endParaRP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Disbiosis</a:t>
            </a:r>
          </a:p>
        </p:txBody>
      </p:sp>
      <p:sp>
        <p:nvSpPr>
          <p:cNvPr id="35" name="6 CuadroTexto"/>
          <p:cNvSpPr txBox="1"/>
          <p:nvPr/>
        </p:nvSpPr>
        <p:spPr>
          <a:xfrm>
            <a:off x="88631" y="121414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138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2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62582" y="1337855"/>
            <a:ext cx="7376923" cy="47089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Interrelación</a:t>
            </a:r>
            <a:r>
              <a:rPr lang="en-US" dirty="0" smtClean="0">
                <a:latin typeface="Comic Sans MS" panose="030F0702030302020204" pitchFamily="66" charset="0"/>
              </a:rPr>
              <a:t> entre el </a:t>
            </a:r>
            <a:r>
              <a:rPr lang="en-US" b="1" dirty="0" smtClean="0">
                <a:latin typeface="Comic Sans MS" panose="030F0702030302020204" pitchFamily="66" charset="0"/>
              </a:rPr>
              <a:t>microbiota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 y la </a:t>
            </a:r>
            <a:r>
              <a:rPr lang="en-US" b="1" dirty="0" err="1" smtClean="0">
                <a:latin typeface="Comic Sans MS" panose="030F0702030302020204" pitchFamily="66" charset="0"/>
              </a:rPr>
              <a:t>genética</a:t>
            </a:r>
            <a:r>
              <a:rPr lang="en-US" b="1" dirty="0" smtClean="0"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dirty="0" err="1" smtClean="0">
                <a:latin typeface="Comic Sans MS" panose="030F0702030302020204" pitchFamily="66" charset="0"/>
              </a:rPr>
              <a:t>así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estímulos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ambientales</a:t>
            </a:r>
            <a:r>
              <a:rPr lang="en-US" dirty="0" smtClean="0">
                <a:latin typeface="Comic Sans MS" panose="030F0702030302020204" pitchFamily="66" charset="0"/>
              </a:rPr>
              <a:t>) </a:t>
            </a:r>
            <a:r>
              <a:rPr lang="en-US" dirty="0" err="1" smtClean="0">
                <a:latin typeface="Comic Sans MS" panose="030F0702030302020204" pitchFamily="66" charset="0"/>
              </a:rPr>
              <a:t>resulta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b="1" dirty="0" err="1" smtClean="0">
                <a:latin typeface="Comic Sans MS" panose="030F0702030302020204" pitchFamily="66" charset="0"/>
              </a:rPr>
              <a:t>daño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inflamatorio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progresivo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a la mucosa intestinal del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manifestado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los </a:t>
            </a:r>
            <a:r>
              <a:rPr lang="en-US" dirty="0" err="1" smtClean="0">
                <a:latin typeface="Comic Sans MS" panose="030F0702030302020204" pitchFamily="66" charset="0"/>
              </a:rPr>
              <a:t>hallazgos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característicos</a:t>
            </a:r>
            <a:r>
              <a:rPr lang="en-US" dirty="0" smtClean="0">
                <a:latin typeface="Comic Sans MS" panose="030F0702030302020204" pitchFamily="66" charset="0"/>
              </a:rPr>
              <a:t> y la </a:t>
            </a:r>
            <a:r>
              <a:rPr lang="en-US" dirty="0" err="1" smtClean="0">
                <a:latin typeface="Comic Sans MS" panose="030F0702030302020204" pitchFamily="66" charset="0"/>
              </a:rPr>
              <a:t>sintomatología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asociada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rgbClr val="7C00A8"/>
                </a:solidFill>
                <a:latin typeface="Comic Sans MS" panose="030F0702030302020204" pitchFamily="66" charset="0"/>
              </a:rPr>
              <a:t>Genética</a:t>
            </a:r>
            <a:r>
              <a:rPr lang="en-US" b="1" dirty="0" smtClean="0">
                <a:solidFill>
                  <a:srgbClr val="7C00A8"/>
                </a:solidFill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solidFill>
                  <a:srgbClr val="7C00A8"/>
                </a:solidFill>
                <a:latin typeface="Comic Sans MS" panose="030F0702030302020204" pitchFamily="66" charset="0"/>
              </a:rPr>
              <a:t>hospedero</a:t>
            </a:r>
            <a:r>
              <a:rPr lang="en-US" b="1" dirty="0" smtClean="0">
                <a:solidFill>
                  <a:srgbClr val="7C00A8"/>
                </a:solidFill>
                <a:latin typeface="Comic Sans MS" panose="030F0702030302020204" pitchFamily="66" charset="0"/>
              </a:rPr>
              <a:t>: 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 de  deficits </a:t>
            </a:r>
            <a:r>
              <a:rPr lang="en-US" dirty="0" err="1" smtClean="0">
                <a:latin typeface="Comic Sans MS" panose="030F0702030302020204" pitchFamily="66" charset="0"/>
              </a:rPr>
              <a:t>genéticos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asociados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b="1" dirty="0" smtClean="0">
                <a:latin typeface="Comic Sans MS" panose="030F0702030302020204" pitchFamily="66" charset="0"/>
              </a:rPr>
              <a:t>IBD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2EB82E"/>
                </a:solidFill>
                <a:latin typeface="Comic Sans MS" panose="030F0702030302020204" pitchFamily="66" charset="0"/>
              </a:rPr>
              <a:t>Microbiota:  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 de </a:t>
            </a:r>
            <a:r>
              <a:rPr lang="en-US" dirty="0" err="1" smtClean="0">
                <a:latin typeface="Comic Sans MS" panose="030F0702030302020204" pitchFamily="66" charset="0"/>
              </a:rPr>
              <a:t>hallazgos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anómalos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comunidades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microbianas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intestinales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pacientes</a:t>
            </a:r>
            <a:r>
              <a:rPr lang="en-US" dirty="0" smtClean="0">
                <a:latin typeface="Comic Sans MS" panose="030F0702030302020204" pitchFamily="66" charset="0"/>
              </a:rPr>
              <a:t> IBD y </a:t>
            </a:r>
            <a:r>
              <a:rPr lang="en-US" dirty="0" err="1" smtClean="0">
                <a:latin typeface="Comic Sans MS" panose="030F0702030302020204" pitchFamily="66" charset="0"/>
              </a:rPr>
              <a:t>modelos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animales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endParaRPr lang="en-US" sz="8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E6BA"/>
                </a:solidFill>
                <a:latin typeface="Comic Sans MS" panose="030F0702030302020204" pitchFamily="66" charset="0"/>
              </a:rPr>
              <a:t>Microscopia</a:t>
            </a:r>
            <a:r>
              <a:rPr lang="en-US" dirty="0" smtClean="0">
                <a:solidFill>
                  <a:srgbClr val="00E6BA"/>
                </a:solidFill>
                <a:latin typeface="Comic Sans MS" panose="030F0702030302020204" pitchFamily="66" charset="0"/>
              </a:rPr>
              <a:t>: 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 de </a:t>
            </a:r>
            <a:r>
              <a:rPr lang="en-US" dirty="0" err="1" smtClean="0">
                <a:latin typeface="Comic Sans MS" panose="030F0702030302020204" pitchFamily="66" charset="0"/>
              </a:rPr>
              <a:t>hallazgos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histopatológicos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en </a:t>
            </a:r>
            <a:r>
              <a:rPr lang="en-US" b="1" dirty="0" smtClean="0">
                <a:latin typeface="Comic Sans MS" panose="030F0702030302020204" pitchFamily="66" charset="0"/>
              </a:rPr>
              <a:t>IBD</a:t>
            </a:r>
            <a:r>
              <a:rPr lang="en-US" dirty="0">
                <a:latin typeface="Comic Sans MS" panose="030F0702030302020204" pitchFamily="66" charset="0"/>
              </a:rPr>
              <a:t>. </a:t>
            </a:r>
            <a:endParaRPr lang="en-US" dirty="0" smtClean="0">
              <a:latin typeface="Comic Sans MS" panose="030F0702030302020204" pitchFamily="66" charset="0"/>
            </a:endParaRP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rgbClr val="FF9933"/>
                </a:solidFill>
                <a:latin typeface="Comic Sans MS" panose="030F0702030302020204" pitchFamily="66" charset="0"/>
              </a:rPr>
              <a:t>Sintomatología</a:t>
            </a:r>
            <a:r>
              <a:rPr lang="en-US" b="1" dirty="0" smtClean="0">
                <a:solidFill>
                  <a:srgbClr val="FF9933"/>
                </a:solidFill>
                <a:latin typeface="Comic Sans MS" panose="030F0702030302020204" pitchFamily="66" charset="0"/>
              </a:rPr>
              <a:t>: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 de </a:t>
            </a:r>
            <a:r>
              <a:rPr lang="en-US" dirty="0" err="1" smtClean="0">
                <a:latin typeface="Comic Sans MS" panose="030F0702030302020204" pitchFamily="66" charset="0"/>
              </a:rPr>
              <a:t>síntomas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manifestados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pacientes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b="1" dirty="0" smtClean="0">
                <a:latin typeface="Comic Sans MS" panose="030F0702030302020204" pitchFamily="66" charset="0"/>
              </a:rPr>
              <a:t>IBD.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rgbClr val="DE005A"/>
                </a:solidFill>
                <a:latin typeface="Comic Sans MS" panose="030F0702030302020204" pitchFamily="66" charset="0"/>
              </a:rPr>
              <a:t>Flecha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resalta</a:t>
            </a:r>
            <a:r>
              <a:rPr lang="en-US" dirty="0" smtClean="0">
                <a:latin typeface="Comic Sans MS" panose="030F0702030302020204" pitchFamily="66" charset="0"/>
              </a:rPr>
              <a:t> un </a:t>
            </a:r>
            <a:r>
              <a:rPr lang="en-US" dirty="0" err="1" smtClean="0">
                <a:latin typeface="Comic Sans MS" panose="030F0702030302020204" pitchFamily="66" charset="0"/>
              </a:rPr>
              <a:t>posible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curso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clínico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progresión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IBD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endParaRPr lang="es-VE" sz="800" dirty="0">
              <a:latin typeface="Comic Sans MS" panose="030F0702030302020204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188052" y="6175943"/>
            <a:ext cx="67678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SL. Russell, LCM.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Antunes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BB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Finlay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</a:t>
            </a:r>
            <a:r>
              <a:rPr lang="es-VE" sz="1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inHealth</a:t>
            </a:r>
            <a:r>
              <a:rPr lang="es-VE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s-VE" sz="1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2010;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90: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859–904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6660232" y="6551272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2 CuadroTexto"/>
          <p:cNvSpPr txBox="1"/>
          <p:nvPr/>
        </p:nvSpPr>
        <p:spPr>
          <a:xfrm>
            <a:off x="2065239" y="703128"/>
            <a:ext cx="462177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52F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Microbiota en la patogénesis de </a:t>
            </a:r>
            <a:r>
              <a:rPr lang="es-VE" sz="2400" dirty="0" smtClean="0">
                <a:latin typeface="Comic Sans MS" pitchFamily="66" charset="0"/>
              </a:rPr>
              <a:t>IBD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323528" y="272620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323528" y="703128"/>
            <a:ext cx="1432269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367160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309474" y="1188358"/>
            <a:ext cx="252505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IBD y Autofagia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lum bright="-10000" contrast="21000"/>
          </a:blip>
          <a:srcRect t="5869" r="24013" b="71876"/>
          <a:stretch/>
        </p:blipFill>
        <p:spPr>
          <a:xfrm>
            <a:off x="1127579" y="2106917"/>
            <a:ext cx="6888842" cy="2258187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763688" y="2204864"/>
            <a:ext cx="2448272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Rectángulo 2"/>
          <p:cNvSpPr/>
          <p:nvPr/>
        </p:nvSpPr>
        <p:spPr>
          <a:xfrm>
            <a:off x="5004048" y="2204864"/>
            <a:ext cx="2808312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2483768" y="2150087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Sanos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339642" y="2150087"/>
            <a:ext cx="2353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Inflamación aguda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984360" y="4311331"/>
            <a:ext cx="366959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Disminución de inflamación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Control duración de vida de C. “T”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Supresión de tumor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Eliminación de organelos dañados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003191" y="4433953"/>
            <a:ext cx="33489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Efectiva inmunidad innata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Efectiva inmunidad adaptativa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094498" y="2633737"/>
            <a:ext cx="1685414" cy="394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Bact</a:t>
            </a:r>
            <a:r>
              <a:rPr lang="es-VE" sz="14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. Comensales</a:t>
            </a:r>
            <a:endParaRPr lang="es-VE" sz="14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329424" y="5680644"/>
            <a:ext cx="668699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smtClean="0">
                <a:latin typeface="Comic Sans MS" panose="030F0702030302020204" pitchFamily="66" charset="0"/>
              </a:rPr>
              <a:t>P. Brest et al. </a:t>
            </a:r>
            <a:r>
              <a:rPr lang="en-US" sz="1100" i="1" dirty="0" smtClean="0">
                <a:latin typeface="Comic Sans MS" panose="030F0702030302020204" pitchFamily="66" charset="0"/>
              </a:rPr>
              <a:t>Autophagy </a:t>
            </a:r>
            <a:r>
              <a:rPr lang="en-US" sz="1100" i="1" dirty="0">
                <a:latin typeface="Comic Sans MS" panose="030F0702030302020204" pitchFamily="66" charset="0"/>
              </a:rPr>
              <a:t>and </a:t>
            </a:r>
            <a:r>
              <a:rPr lang="en-US" sz="1100" i="1" dirty="0" err="1">
                <a:latin typeface="Comic Sans MS" panose="030F0702030302020204" pitchFamily="66" charset="0"/>
              </a:rPr>
              <a:t>Crohn's</a:t>
            </a:r>
            <a:r>
              <a:rPr lang="en-US" sz="1100" i="1" dirty="0">
                <a:latin typeface="Comic Sans MS" panose="030F0702030302020204" pitchFamily="66" charset="0"/>
              </a:rPr>
              <a:t> Disease: At </a:t>
            </a:r>
            <a:r>
              <a:rPr lang="en-US" sz="1100" i="1" dirty="0" smtClean="0">
                <a:latin typeface="Comic Sans MS" panose="030F0702030302020204" pitchFamily="66" charset="0"/>
              </a:rPr>
              <a:t>the </a:t>
            </a:r>
            <a:r>
              <a:rPr lang="es-VE" sz="1100" i="1" dirty="0" err="1" smtClean="0">
                <a:latin typeface="Comic Sans MS" panose="030F0702030302020204" pitchFamily="66" charset="0"/>
              </a:rPr>
              <a:t>Crossroads</a:t>
            </a:r>
            <a:r>
              <a:rPr lang="es-VE" sz="1100" i="1" dirty="0" smtClean="0">
                <a:latin typeface="Comic Sans MS" panose="030F0702030302020204" pitchFamily="66" charset="0"/>
              </a:rPr>
              <a:t> </a:t>
            </a:r>
            <a:r>
              <a:rPr lang="es-VE" sz="1100" i="1" dirty="0">
                <a:latin typeface="Comic Sans MS" panose="030F0702030302020204" pitchFamily="66" charset="0"/>
              </a:rPr>
              <a:t>of </a:t>
            </a:r>
            <a:r>
              <a:rPr lang="es-VE" sz="1100" i="1" dirty="0" err="1" smtClean="0">
                <a:latin typeface="Comic Sans MS" panose="030F0702030302020204" pitchFamily="66" charset="0"/>
              </a:rPr>
              <a:t>Infection,Inflammation</a:t>
            </a:r>
            <a:r>
              <a:rPr lang="es-VE" sz="1100" i="1" dirty="0" smtClean="0">
                <a:latin typeface="Comic Sans MS" panose="030F0702030302020204" pitchFamily="66" charset="0"/>
              </a:rPr>
              <a:t>, </a:t>
            </a:r>
            <a:r>
              <a:rPr lang="es-VE" sz="1100" i="1" dirty="0" err="1" smtClean="0">
                <a:latin typeface="Comic Sans MS" panose="030F0702030302020204" pitchFamily="66" charset="0"/>
              </a:rPr>
              <a:t>Immunity</a:t>
            </a:r>
            <a:r>
              <a:rPr lang="es-VE" sz="1100" i="1" dirty="0">
                <a:latin typeface="Comic Sans MS" panose="030F0702030302020204" pitchFamily="66" charset="0"/>
              </a:rPr>
              <a:t>, and </a:t>
            </a:r>
            <a:r>
              <a:rPr lang="es-VE" sz="1100" i="1" dirty="0" err="1" smtClean="0">
                <a:latin typeface="Comic Sans MS" panose="030F0702030302020204" pitchFamily="66" charset="0"/>
              </a:rPr>
              <a:t>Cancer</a:t>
            </a:r>
            <a:r>
              <a:rPr lang="es-VE" sz="1100" dirty="0">
                <a:latin typeface="Comic Sans MS" panose="030F0702030302020204" pitchFamily="66" charset="0"/>
              </a:rPr>
              <a:t>. </a:t>
            </a:r>
            <a:r>
              <a:rPr lang="es-VE" sz="1100" dirty="0" err="1">
                <a:latin typeface="Comic Sans MS" panose="030F0702030302020204" pitchFamily="66" charset="0"/>
              </a:rPr>
              <a:t>Current</a:t>
            </a:r>
            <a:r>
              <a:rPr lang="es-VE" sz="1100" dirty="0">
                <a:latin typeface="Comic Sans MS" panose="030F0702030302020204" pitchFamily="66" charset="0"/>
              </a:rPr>
              <a:t> Molecular Medicine 2010;10: 486-502 </a:t>
            </a:r>
          </a:p>
        </p:txBody>
      </p:sp>
      <p:sp>
        <p:nvSpPr>
          <p:cNvPr id="15" name="3 CuadroTexto"/>
          <p:cNvSpPr txBox="1"/>
          <p:nvPr/>
        </p:nvSpPr>
        <p:spPr>
          <a:xfrm>
            <a:off x="6308676" y="659805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6 CuadroTexto"/>
          <p:cNvSpPr txBox="1"/>
          <p:nvPr/>
        </p:nvSpPr>
        <p:spPr>
          <a:xfrm>
            <a:off x="290320" y="256671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8" name="4 CuadroTexto"/>
          <p:cNvSpPr txBox="1"/>
          <p:nvPr/>
        </p:nvSpPr>
        <p:spPr>
          <a:xfrm>
            <a:off x="301774" y="694437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46434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264372" y="446862"/>
            <a:ext cx="2507536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IBD y Autofagia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7507" t="41025" b="11770"/>
          <a:stretch/>
        </p:blipFill>
        <p:spPr>
          <a:xfrm>
            <a:off x="963730" y="1196752"/>
            <a:ext cx="7208670" cy="446449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069151" y="5851014"/>
            <a:ext cx="49022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 Brest et al.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Autophagy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Crohn's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Disease: At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Crossroads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Infection,Inflammation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Molecular Medicine 2010;10: 486-502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628026" y="4365103"/>
            <a:ext cx="4166717" cy="3440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3578847" y="4418168"/>
            <a:ext cx="25298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Inflamación crónica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632877" y="4430909"/>
            <a:ext cx="10005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Cáncer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105095" y="1556791"/>
            <a:ext cx="180020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1127596" y="1476072"/>
            <a:ext cx="1513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Individuos </a:t>
            </a:r>
          </a:p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predispuestos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172765" y="1196751"/>
            <a:ext cx="196778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4641061" y="1151551"/>
            <a:ext cx="2786340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Enfermedad de Crohn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5241341" y="1598408"/>
            <a:ext cx="856325" cy="553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Inmunidad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 innata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defectuosa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397525" y="3811105"/>
            <a:ext cx="894797" cy="553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Inmunidad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adaptativa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defectuosa 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4518140" y="3811105"/>
            <a:ext cx="894797" cy="553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Respuestas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de c. T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sostenidas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3829421" y="1700807"/>
            <a:ext cx="766072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3684856" y="1386518"/>
            <a:ext cx="129234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Sostenido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reclutamiento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de c. inflamatorias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368875" y="3809202"/>
            <a:ext cx="1226618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Sobreproducción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CK inflamatorias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3623291" y="5114552"/>
            <a:ext cx="2406205" cy="2160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3577177" y="5022509"/>
            <a:ext cx="27767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Autofagia defectuosa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6083037" y="1521849"/>
            <a:ext cx="1292341" cy="5539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Sostenido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reclutamiento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de c. inflamatorias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6500968" y="3797841"/>
            <a:ext cx="1226618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Sobreproducción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CK inflamatorias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7251957" y="1575949"/>
            <a:ext cx="1018227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Inestabilidad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genómica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24" name="3 CuadroTexto"/>
          <p:cNvSpPr txBox="1"/>
          <p:nvPr/>
        </p:nvSpPr>
        <p:spPr>
          <a:xfrm>
            <a:off x="6308676" y="659805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6 CuadroTexto"/>
          <p:cNvSpPr txBox="1"/>
          <p:nvPr/>
        </p:nvSpPr>
        <p:spPr>
          <a:xfrm>
            <a:off x="88631" y="121414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6" name="4 CuadroTexto"/>
          <p:cNvSpPr txBox="1"/>
          <p:nvPr/>
        </p:nvSpPr>
        <p:spPr>
          <a:xfrm>
            <a:off x="123038" y="563971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254800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580112" y="5085184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dirty="0" smtClean="0">
                <a:solidFill>
                  <a:prstClr val="white"/>
                </a:solidFill>
              </a:rPr>
              <a:t>Ximena Páez</a:t>
            </a:r>
          </a:p>
          <a:p>
            <a:pPr algn="r"/>
            <a:r>
              <a:rPr lang="es-VE" dirty="0" err="1" smtClean="0">
                <a:solidFill>
                  <a:prstClr val="white"/>
                </a:solidFill>
              </a:rPr>
              <a:t>Lab</a:t>
            </a:r>
            <a:r>
              <a:rPr lang="es-VE" dirty="0" smtClean="0">
                <a:solidFill>
                  <a:prstClr val="white"/>
                </a:solidFill>
              </a:rPr>
              <a:t>. Fisiología de la Conducta </a:t>
            </a:r>
          </a:p>
          <a:p>
            <a:pPr algn="r"/>
            <a:r>
              <a:rPr lang="es-VE" dirty="0" smtClean="0">
                <a:solidFill>
                  <a:prstClr val="white"/>
                </a:solidFill>
              </a:rPr>
              <a:t>Facultad de Medicina ULA</a:t>
            </a:r>
          </a:p>
          <a:p>
            <a:pPr algn="r"/>
            <a:r>
              <a:rPr lang="es-VE" dirty="0" smtClean="0">
                <a:solidFill>
                  <a:prstClr val="white"/>
                </a:solidFill>
              </a:rPr>
              <a:t>2019</a:t>
            </a:r>
            <a:endParaRPr lang="es-VE" dirty="0">
              <a:solidFill>
                <a:prstClr val="white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19585" y="2182505"/>
            <a:ext cx="7104829" cy="249299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47D6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5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II</a:t>
            </a:r>
          </a:p>
          <a:p>
            <a:pPr algn="ctr"/>
            <a:r>
              <a:rPr lang="es-VE" sz="6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  <a:r>
              <a:rPr lang="es-VE" sz="6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Humano</a:t>
            </a:r>
          </a:p>
          <a:p>
            <a:pPr algn="ctr"/>
            <a:r>
              <a:rPr lang="es-VE" sz="3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Relación con enfermedad</a:t>
            </a:r>
          </a:p>
        </p:txBody>
      </p:sp>
    </p:spTree>
    <p:extLst>
      <p:ext uri="{BB962C8B-B14F-4D97-AF65-F5344CB8AC3E}">
        <p14:creationId xmlns:p14="http://schemas.microsoft.com/office/powerpoint/2010/main" val="394309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961964" y="1776889"/>
            <a:ext cx="5220072" cy="3447098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Se ha </a:t>
            </a:r>
            <a:r>
              <a:rPr lang="en-US" dirty="0" err="1" smtClean="0">
                <a:latin typeface="Comic Sans MS" panose="030F0702030302020204" pitchFamily="66" charset="0"/>
              </a:rPr>
              <a:t>confirmado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implicación</a:t>
            </a:r>
            <a:r>
              <a:rPr lang="en-US" dirty="0" smtClean="0">
                <a:latin typeface="Comic Sans MS" panose="030F0702030302020204" pitchFamily="66" charset="0"/>
              </a:rPr>
              <a:t> de dos </a:t>
            </a:r>
            <a:r>
              <a:rPr lang="en-US" dirty="0" err="1" smtClean="0">
                <a:latin typeface="Comic Sans MS" panose="030F0702030302020204" pitchFamily="66" charset="0"/>
              </a:rPr>
              <a:t>diferentes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genes </a:t>
            </a:r>
            <a:r>
              <a:rPr lang="en-US" b="1" dirty="0" err="1" smtClean="0">
                <a:latin typeface="Comic Sans MS" panose="030F0702030302020204" pitchFamily="66" charset="0"/>
              </a:rPr>
              <a:t>relacionados</a:t>
            </a:r>
            <a:r>
              <a:rPr lang="en-US" b="1" dirty="0" smtClean="0">
                <a:latin typeface="Comic Sans MS" panose="030F0702030302020204" pitchFamily="66" charset="0"/>
              </a:rPr>
              <a:t> con </a:t>
            </a:r>
            <a:r>
              <a:rPr lang="en-US" b="1" dirty="0" err="1" smtClean="0">
                <a:latin typeface="Comic Sans MS" panose="030F0702030302020204" pitchFamily="66" charset="0"/>
              </a:rPr>
              <a:t>autofagia</a:t>
            </a:r>
            <a:r>
              <a:rPr lang="en-US" b="1" dirty="0" smtClean="0">
                <a:latin typeface="Comic Sans MS" panose="030F0702030302020204" pitchFamily="66" charset="0"/>
              </a:rPr>
              <a:t> ATG16L1 y IRGM</a:t>
            </a:r>
            <a:r>
              <a:rPr lang="en-US" dirty="0" smtClean="0">
                <a:latin typeface="Comic Sans MS" panose="030F0702030302020204" pitchFamily="66" charset="0"/>
              </a:rPr>
              <a:t> en la </a:t>
            </a:r>
            <a:r>
              <a:rPr lang="en-US" b="1" dirty="0" err="1" smtClean="0">
                <a:latin typeface="Comic Sans MS" panose="030F0702030302020204" pitchFamily="66" charset="0"/>
              </a:rPr>
              <a:t>susceptibilidad</a:t>
            </a:r>
            <a:r>
              <a:rPr lang="en-US" b="1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>
                <a:latin typeface="Comic Sans MS" panose="030F0702030302020204" pitchFamily="66" charset="0"/>
              </a:rPr>
              <a:t>E</a:t>
            </a:r>
            <a:r>
              <a:rPr lang="en-US" b="1" dirty="0" err="1" smtClean="0">
                <a:latin typeface="Comic Sans MS" panose="030F0702030302020204" pitchFamily="66" charset="0"/>
              </a:rPr>
              <a:t>nf</a:t>
            </a:r>
            <a:r>
              <a:rPr lang="en-US" b="1" dirty="0" smtClean="0">
                <a:latin typeface="Comic Sans MS" panose="030F0702030302020204" pitchFamily="66" charset="0"/>
              </a:rPr>
              <a:t>. </a:t>
            </a:r>
            <a:r>
              <a:rPr lang="en-US" b="1" dirty="0" err="1" smtClean="0">
                <a:latin typeface="Comic Sans MS" panose="030F0702030302020204" pitchFamily="66" charset="0"/>
              </a:rPr>
              <a:t>Crohn</a:t>
            </a:r>
            <a:r>
              <a:rPr lang="en-US" b="1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1000" dirty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Esto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demuestra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importancia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autofagia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dirty="0" err="1" smtClean="0">
                <a:latin typeface="Comic Sans MS" panose="030F0702030302020204" pitchFamily="66" charset="0"/>
              </a:rPr>
              <a:t>macrofagia</a:t>
            </a:r>
            <a:r>
              <a:rPr lang="en-US" dirty="0" smtClean="0">
                <a:latin typeface="Comic Sans MS" panose="030F0702030302020204" pitchFamily="66" charset="0"/>
              </a:rPr>
              <a:t>) en el control de </a:t>
            </a:r>
            <a:r>
              <a:rPr lang="en-US" dirty="0" err="1" smtClean="0">
                <a:latin typeface="Comic Sans MS" panose="030F0702030302020204" pitchFamily="66" charset="0"/>
              </a:rPr>
              <a:t>infección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inflamación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inmunidad</a:t>
            </a:r>
            <a:r>
              <a:rPr lang="en-US" dirty="0" smtClean="0">
                <a:latin typeface="Comic Sans MS" panose="030F0702030302020204" pitchFamily="66" charset="0"/>
              </a:rPr>
              <a:t> y cancer. </a:t>
            </a:r>
          </a:p>
          <a:p>
            <a:endParaRPr lang="en-US" sz="1000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Un </a:t>
            </a:r>
            <a:r>
              <a:rPr lang="en-US" dirty="0" err="1" smtClean="0">
                <a:latin typeface="Comic Sans MS" panose="030F0702030302020204" pitchFamily="66" charset="0"/>
              </a:rPr>
              <a:t>modelo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autofagia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ayudar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entender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desarrollo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Crohn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desde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infección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bacteriana</a:t>
            </a:r>
            <a:r>
              <a:rPr lang="en-US" b="1" dirty="0" smtClean="0">
                <a:latin typeface="Comic Sans MS" panose="030F0702030302020204" pitchFamily="66" charset="0"/>
              </a:rPr>
              <a:t>  </a:t>
            </a:r>
            <a:r>
              <a:rPr lang="en-US" dirty="0" smtClean="0">
                <a:latin typeface="Comic Sans MS" panose="030F0702030302020204" pitchFamily="66" charset="0"/>
              </a:rPr>
              <a:t>a </a:t>
            </a:r>
            <a:r>
              <a:rPr lang="en-US" b="1" dirty="0" err="1" smtClean="0">
                <a:latin typeface="Comic Sans MS" panose="030F0702030302020204" pitchFamily="66" charset="0"/>
              </a:rPr>
              <a:t>inflamación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finalmente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cáncer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939481" y="5330865"/>
            <a:ext cx="52376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 Brest et al.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Autophagy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Crohn's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Disease: At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Crossroads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Infection,Inflammation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Molecular Medicine 2010;10: 486-502 </a:t>
            </a:r>
          </a:p>
        </p:txBody>
      </p:sp>
      <p:sp>
        <p:nvSpPr>
          <p:cNvPr id="7" name="3 CuadroTexto"/>
          <p:cNvSpPr txBox="1"/>
          <p:nvPr/>
        </p:nvSpPr>
        <p:spPr>
          <a:xfrm>
            <a:off x="6308676" y="659805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001117" y="1124744"/>
            <a:ext cx="3114346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IBD y Autofagia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157758" y="631357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409118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lum bright="-12000" contrast="19000"/>
          </a:blip>
          <a:srcRect t="3030" b="53029"/>
          <a:stretch/>
        </p:blipFill>
        <p:spPr>
          <a:xfrm>
            <a:off x="1350051" y="1412777"/>
            <a:ext cx="6443897" cy="4176463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040467" y="5828153"/>
            <a:ext cx="51979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 Brest et al.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Autophagy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Crohn's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Disease: At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Crossroads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Infection,Inflammation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Molecular Medicine 2010;10: 486-502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483768" y="4581129"/>
            <a:ext cx="86409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2350463" y="4543674"/>
            <a:ext cx="1124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Control de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inflamación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059832" y="2564905"/>
            <a:ext cx="216024" cy="201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2948278" y="2479208"/>
            <a:ext cx="845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Ligandos 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TLR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365617" y="2326668"/>
            <a:ext cx="873787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1187624" y="1268761"/>
            <a:ext cx="61488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1239273" y="2103240"/>
            <a:ext cx="984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Bacterias 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comensales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269363" y="2896345"/>
            <a:ext cx="516488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 TLR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2423875" y="4276650"/>
            <a:ext cx="86409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2364464" y="4232122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IL-1B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2939190" y="4258544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TNF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4139952" y="2334072"/>
            <a:ext cx="414455" cy="2086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4139952" y="2287906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LPS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4139952" y="4293097"/>
            <a:ext cx="936104" cy="250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3398811" y="4031653"/>
            <a:ext cx="76816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Atg16L1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6444208" y="2426405"/>
            <a:ext cx="288032" cy="138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CuadroTexto 24"/>
          <p:cNvSpPr txBox="1"/>
          <p:nvPr/>
        </p:nvSpPr>
        <p:spPr>
          <a:xfrm>
            <a:off x="6359636" y="2315806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LPS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5579308" y="4071659"/>
            <a:ext cx="67358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IRGM1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3967884" y="4304129"/>
            <a:ext cx="639919" cy="27699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IL-1B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4655367" y="4304129"/>
            <a:ext cx="636713" cy="27699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IL-18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6347982" y="4282165"/>
            <a:ext cx="505267" cy="27699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TNF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6908638" y="4282166"/>
            <a:ext cx="511679" cy="27699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IL-6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9" name="3 CuadroTexto"/>
          <p:cNvSpPr txBox="1"/>
          <p:nvPr/>
        </p:nvSpPr>
        <p:spPr>
          <a:xfrm>
            <a:off x="6543568" y="657167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Elipse 29"/>
          <p:cNvSpPr/>
          <p:nvPr/>
        </p:nvSpPr>
        <p:spPr>
          <a:xfrm>
            <a:off x="3985060" y="4607551"/>
            <a:ext cx="1224136" cy="5232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Elipse 30"/>
          <p:cNvSpPr/>
          <p:nvPr/>
        </p:nvSpPr>
        <p:spPr>
          <a:xfrm>
            <a:off x="6281780" y="4599804"/>
            <a:ext cx="1224136" cy="5232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CuadroTexto 31"/>
          <p:cNvSpPr txBox="1"/>
          <p:nvPr/>
        </p:nvSpPr>
        <p:spPr>
          <a:xfrm>
            <a:off x="4021946" y="4702945"/>
            <a:ext cx="1188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atin typeface="Comic Sans MS" panose="030F0702030302020204" pitchFamily="66" charset="0"/>
              </a:rPr>
              <a:t>I</a:t>
            </a:r>
            <a:r>
              <a:rPr lang="es-VE" sz="1400" b="1" dirty="0" smtClean="0">
                <a:latin typeface="Comic Sans MS" panose="030F0702030302020204" pitchFamily="66" charset="0"/>
              </a:rPr>
              <a:t>nflamación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6281780" y="4693598"/>
            <a:ext cx="1188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atin typeface="Comic Sans MS" panose="030F0702030302020204" pitchFamily="66" charset="0"/>
              </a:rPr>
              <a:t>I</a:t>
            </a:r>
            <a:r>
              <a:rPr lang="es-VE" sz="1400" b="1" dirty="0" smtClean="0">
                <a:latin typeface="Comic Sans MS" panose="030F0702030302020204" pitchFamily="66" charset="0"/>
              </a:rPr>
              <a:t>nflamación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405250" y="521703"/>
            <a:ext cx="6408712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VE" sz="2000" dirty="0">
                <a:latin typeface="Comic Sans MS" panose="030F0702030302020204" pitchFamily="66" charset="0"/>
              </a:rPr>
              <a:t>F</a:t>
            </a:r>
            <a:r>
              <a:rPr lang="es-VE" sz="2000" dirty="0" smtClean="0">
                <a:latin typeface="Comic Sans MS" panose="030F0702030302020204" pitchFamily="66" charset="0"/>
              </a:rPr>
              <a:t>enotipos de ratones transgénicos </a:t>
            </a:r>
            <a:r>
              <a:rPr lang="en-US" sz="2000" dirty="0" smtClean="0">
                <a:latin typeface="Comic Sans MS" panose="030F0702030302020204" pitchFamily="66" charset="0"/>
              </a:rPr>
              <a:t>ATG16L1 y IRGM  en la </a:t>
            </a:r>
            <a:r>
              <a:rPr lang="en-US" sz="2000" dirty="0" err="1" smtClean="0">
                <a:latin typeface="Comic Sans MS" panose="030F0702030302020204" pitchFamily="66" charset="0"/>
              </a:rPr>
              <a:t>producción</a:t>
            </a:r>
            <a:r>
              <a:rPr lang="en-US" sz="2000" dirty="0" smtClean="0">
                <a:latin typeface="Comic Sans MS" panose="030F0702030302020204" pitchFamily="66" charset="0"/>
              </a:rPr>
              <a:t> de CKs Proinflamatorias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34" name="6 CuadroTexto"/>
          <p:cNvSpPr txBox="1"/>
          <p:nvPr/>
        </p:nvSpPr>
        <p:spPr>
          <a:xfrm>
            <a:off x="88631" y="121414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292080" y="2918949"/>
            <a:ext cx="960810" cy="3050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CuadroTexto 34"/>
          <p:cNvSpPr txBox="1"/>
          <p:nvPr/>
        </p:nvSpPr>
        <p:spPr>
          <a:xfrm>
            <a:off x="5136819" y="2966276"/>
            <a:ext cx="1208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Macrófagos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6" name="4 CuadroTexto"/>
          <p:cNvSpPr txBox="1"/>
          <p:nvPr/>
        </p:nvSpPr>
        <p:spPr>
          <a:xfrm>
            <a:off x="157758" y="631357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53789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3" t="66528" r="22150" b="210"/>
          <a:stretch/>
        </p:blipFill>
        <p:spPr>
          <a:xfrm>
            <a:off x="1547664" y="1196752"/>
            <a:ext cx="5868624" cy="43453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uadroTexto 5"/>
          <p:cNvSpPr txBox="1"/>
          <p:nvPr/>
        </p:nvSpPr>
        <p:spPr>
          <a:xfrm>
            <a:off x="1895281" y="504254"/>
            <a:ext cx="5067413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Vía IL23/miR-223/</a:t>
            </a:r>
            <a:r>
              <a:rPr lang="es-VE" sz="2400" i="1" dirty="0" smtClean="0">
                <a:latin typeface="Comic Sans MS" panose="030F0702030302020204" pitchFamily="66" charset="0"/>
              </a:rPr>
              <a:t>CLDN8 </a:t>
            </a:r>
            <a:r>
              <a:rPr lang="es-VE" sz="2400" dirty="0" smtClean="0">
                <a:latin typeface="Comic Sans MS" panose="030F0702030302020204" pitchFamily="66" charset="0"/>
              </a:rPr>
              <a:t>en IBD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392858" y="6003758"/>
            <a:ext cx="6072260" cy="487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H. Wang et al.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Pro-inflammatory miR-223 mediates the cross-talk between the IL23 pathway and the intestinal barrier in inflammatory bowel disease.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Genome Biology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2016;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17:58</a:t>
            </a:r>
            <a:endParaRPr lang="es-V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979712" y="1700808"/>
            <a:ext cx="1080120" cy="28803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5436096" y="3081390"/>
            <a:ext cx="1080120" cy="28803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1891497" y="1766941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patógenos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5455038" y="2974548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otros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500489" y="5542093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miR223</a:t>
            </a:r>
            <a:r>
              <a:rPr lang="es-VE" sz="1200" dirty="0" smtClean="0">
                <a:latin typeface="Comic Sans MS" panose="030F0702030302020204" pitchFamily="66" charset="0"/>
              </a:rPr>
              <a:t>: </a:t>
            </a:r>
            <a:r>
              <a:rPr lang="es-VE" sz="1200" dirty="0" err="1" smtClean="0">
                <a:latin typeface="Comic Sans MS" panose="030F0702030302020204" pitchFamily="66" charset="0"/>
              </a:rPr>
              <a:t>microARN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CLDN8: </a:t>
            </a:r>
            <a:r>
              <a:rPr lang="es-VE" sz="1200" dirty="0" smtClean="0">
                <a:latin typeface="Comic Sans MS" panose="030F0702030302020204" pitchFamily="66" charset="0"/>
              </a:rPr>
              <a:t>claudina</a:t>
            </a:r>
          </a:p>
        </p:txBody>
      </p:sp>
      <p:sp>
        <p:nvSpPr>
          <p:cNvPr id="14" name="6 CuadroTexto"/>
          <p:cNvSpPr txBox="1"/>
          <p:nvPr/>
        </p:nvSpPr>
        <p:spPr>
          <a:xfrm>
            <a:off x="88631" y="121414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75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15319" y="6592535"/>
            <a:ext cx="24432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064907" y="2668529"/>
            <a:ext cx="5040560" cy="1938992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err="1" smtClean="0">
                <a:latin typeface="Comic Sans MS" panose="030F0702030302020204" pitchFamily="66" charset="0"/>
              </a:rPr>
              <a:t>Activación</a:t>
            </a:r>
            <a:r>
              <a:rPr lang="en-US" sz="2000" dirty="0" smtClean="0">
                <a:latin typeface="Comic Sans MS" panose="030F0702030302020204" pitchFamily="66" charset="0"/>
              </a:rPr>
              <a:t> de la </a:t>
            </a:r>
            <a:r>
              <a:rPr lang="en-US" sz="2000" dirty="0" err="1" smtClean="0">
                <a:latin typeface="Comic Sans MS" panose="030F0702030302020204" pitchFamily="66" charset="0"/>
              </a:rPr>
              <a:t>cascada</a:t>
            </a:r>
            <a:r>
              <a:rPr lang="en-US" sz="2000" dirty="0" smtClean="0">
                <a:latin typeface="Comic Sans MS" panose="030F0702030302020204" pitchFamily="66" charset="0"/>
              </a:rPr>
              <a:t> IL23 </a:t>
            </a:r>
            <a:r>
              <a:rPr lang="en-US" sz="2000" dirty="0" err="1" smtClean="0">
                <a:latin typeface="Comic Sans MS" panose="030F0702030302020204" pitchFamily="66" charset="0"/>
              </a:rPr>
              <a:t>aumenta</a:t>
            </a:r>
            <a:r>
              <a:rPr lang="en-US" sz="2000" dirty="0" smtClean="0">
                <a:latin typeface="Comic Sans MS" panose="030F0702030302020204" pitchFamily="66" charset="0"/>
              </a:rPr>
              <a:t> el </a:t>
            </a:r>
            <a:r>
              <a:rPr lang="en-US" sz="2000" dirty="0" err="1" smtClean="0">
                <a:latin typeface="Comic Sans MS" panose="030F0702030302020204" pitchFamily="66" charset="0"/>
              </a:rPr>
              <a:t>proinflamatorio</a:t>
            </a:r>
            <a:r>
              <a:rPr lang="en-US" sz="2000" dirty="0" smtClean="0">
                <a:latin typeface="Comic Sans MS" panose="030F0702030302020204" pitchFamily="66" charset="0"/>
              </a:rPr>
              <a:t> miR-223</a:t>
            </a:r>
            <a:r>
              <a:rPr lang="en-US" sz="2000" dirty="0">
                <a:latin typeface="Comic Sans MS" panose="030F0702030302020204" pitchFamily="66" charset="0"/>
              </a:rPr>
              <a:t>. 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err="1">
                <a:latin typeface="Comic Sans MS" panose="030F0702030302020204" pitchFamily="66" charset="0"/>
              </a:rPr>
              <a:t>P</a:t>
            </a:r>
            <a:r>
              <a:rPr lang="en-US" sz="2000" dirty="0" err="1" smtClean="0">
                <a:latin typeface="Comic Sans MS" panose="030F0702030302020204" pitchFamily="66" charset="0"/>
              </a:rPr>
              <a:t>or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hacer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blanco</a:t>
            </a:r>
            <a:r>
              <a:rPr lang="en-US" sz="2000" b="1" dirty="0" smtClean="0">
                <a:latin typeface="Comic Sans MS" panose="030F0702030302020204" pitchFamily="66" charset="0"/>
              </a:rPr>
              <a:t> en </a:t>
            </a:r>
            <a:r>
              <a:rPr lang="en-US" sz="2000" b="1" i="1" dirty="0" smtClean="0">
                <a:latin typeface="Comic Sans MS" panose="030F0702030302020204" pitchFamily="66" charset="0"/>
              </a:rPr>
              <a:t>CLDN8</a:t>
            </a:r>
            <a:r>
              <a:rPr lang="en-US" sz="2000" dirty="0">
                <a:latin typeface="Comic Sans MS" panose="030F0702030302020204" pitchFamily="66" charset="0"/>
              </a:rPr>
              <a:t>, miR-223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deteriora</a:t>
            </a:r>
            <a:r>
              <a:rPr lang="en-US" sz="2000" b="1" dirty="0" smtClean="0">
                <a:latin typeface="Comic Sans MS" panose="030F0702030302020204" pitchFamily="66" charset="0"/>
              </a:rPr>
              <a:t> la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barrera</a:t>
            </a:r>
            <a:r>
              <a:rPr lang="en-US" sz="2000" b="1" dirty="0" smtClean="0">
                <a:latin typeface="Comic Sans MS" panose="030F0702030302020204" pitchFamily="66" charset="0"/>
              </a:rPr>
              <a:t> intestinal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s-VE" sz="2000" dirty="0" smtClean="0">
                <a:latin typeface="Comic Sans MS" panose="030F0702030302020204" pitchFamily="66" charset="0"/>
              </a:rPr>
              <a:t>llevando al desarrollo de IBD.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331640" y="4884190"/>
            <a:ext cx="6069845" cy="487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H. Wang et al.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Pro-inflammatory miR-223 mediates the cross-talk between the IL23 pathway and the intestinal barrier in inflammatory bowel disease.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Genome Biology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2016;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17:58</a:t>
            </a:r>
            <a:endParaRPr lang="es-V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304655" y="472526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304655" y="980728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705232" y="1716546"/>
            <a:ext cx="575991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err="1" smtClean="0">
                <a:latin typeface="Comic Sans MS" panose="030F0702030302020204" pitchFamily="66" charset="0"/>
              </a:rPr>
              <a:t>Enf</a:t>
            </a:r>
            <a:r>
              <a:rPr lang="es-VE" sz="2400" dirty="0" smtClean="0">
                <a:latin typeface="Comic Sans MS" panose="030F0702030302020204" pitchFamily="66" charset="0"/>
              </a:rPr>
              <a:t>. </a:t>
            </a:r>
            <a:r>
              <a:rPr lang="es-VE" sz="2400" dirty="0" err="1" smtClean="0">
                <a:latin typeface="Comic Sans MS" panose="030F0702030302020204" pitchFamily="66" charset="0"/>
              </a:rPr>
              <a:t>Inflam</a:t>
            </a:r>
            <a:r>
              <a:rPr lang="es-VE" sz="2400" dirty="0" smtClean="0">
                <a:latin typeface="Comic Sans MS" panose="030F0702030302020204" pitchFamily="66" charset="0"/>
              </a:rPr>
              <a:t>. </a:t>
            </a:r>
            <a:r>
              <a:rPr lang="es-VE" sz="2400" dirty="0" err="1" smtClean="0">
                <a:latin typeface="Comic Sans MS" panose="030F0702030302020204" pitchFamily="66" charset="0"/>
              </a:rPr>
              <a:t>Intest</a:t>
            </a:r>
            <a:r>
              <a:rPr lang="es-VE" sz="24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s-VE" sz="2400" dirty="0" smtClean="0">
                <a:latin typeface="Comic Sans MS" panose="030F0702030302020204" pitchFamily="66" charset="0"/>
              </a:rPr>
              <a:t>Vía señalización IL23/miR-223/</a:t>
            </a:r>
            <a:r>
              <a:rPr lang="es-VE" sz="2400" i="1" dirty="0" smtClean="0">
                <a:latin typeface="Comic Sans MS" panose="030F0702030302020204" pitchFamily="66" charset="0"/>
              </a:rPr>
              <a:t>CLDN8</a:t>
            </a:r>
            <a:endParaRPr lang="es-VE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673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lum contrast="13000"/>
          </a:blip>
          <a:srcRect l="17234" r="42554" b="6153"/>
          <a:stretch/>
        </p:blipFill>
        <p:spPr>
          <a:xfrm>
            <a:off x="2283349" y="332657"/>
            <a:ext cx="4968552" cy="554461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084168" y="2852936"/>
            <a:ext cx="1440160" cy="33878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Rectángulo 6"/>
          <p:cNvSpPr/>
          <p:nvPr/>
        </p:nvSpPr>
        <p:spPr>
          <a:xfrm>
            <a:off x="5437304" y="4758880"/>
            <a:ext cx="3491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C. de Torre-</a:t>
            </a:r>
            <a:r>
              <a:rPr lang="es-VE" sz="1100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Minguela</a:t>
            </a:r>
            <a:r>
              <a:rPr lang="es-VE" sz="11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 Mesa del Castillo, P </a:t>
            </a:r>
            <a:r>
              <a:rPr lang="es-VE" sz="1100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Pelegrín</a:t>
            </a:r>
            <a:r>
              <a:rPr lang="es-VE" sz="11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NLRP3 and </a:t>
            </a:r>
            <a:r>
              <a:rPr lang="en-US" sz="1100" i="1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Pyrin</a:t>
            </a:r>
            <a:r>
              <a:rPr lang="en-US" sz="1100" i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i="1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inflammasomes</a:t>
            </a:r>
            <a:r>
              <a:rPr lang="en-US" sz="1100" i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implications in the Pathophysiology of </a:t>
            </a:r>
            <a:r>
              <a:rPr lang="en-US" sz="1100" i="1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Autoinflammatory</a:t>
            </a:r>
            <a:r>
              <a:rPr lang="en-US" sz="1100" i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Diseases.</a:t>
            </a:r>
            <a:r>
              <a:rPr lang="en-US" sz="11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100" kern="1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Front</a:t>
            </a:r>
            <a:r>
              <a:rPr lang="en-US" sz="11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n-US" sz="11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1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8:43.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765037" y="653488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6842091" y="2032770"/>
            <a:ext cx="1741182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Sensores de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Inflamasomas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 y activadores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504397" y="786481"/>
            <a:ext cx="80983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Edema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339762" y="2883191"/>
            <a:ext cx="5613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LRR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743432" y="3717032"/>
            <a:ext cx="62549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NBD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555776" y="5589240"/>
            <a:ext cx="936104" cy="193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4192448" y="5589240"/>
            <a:ext cx="936104" cy="193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2321041" y="5516651"/>
            <a:ext cx="1470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err="1" smtClean="0">
                <a:latin typeface="Comic Sans MS" panose="030F0702030302020204" pitchFamily="66" charset="0"/>
              </a:rPr>
              <a:t>Procaspasa</a:t>
            </a:r>
            <a:r>
              <a:rPr lang="es-VE" sz="1600" b="1" dirty="0" smtClean="0">
                <a:latin typeface="Comic Sans MS" panose="030F0702030302020204" pitchFamily="66" charset="0"/>
              </a:rPr>
              <a:t> 1</a:t>
            </a:r>
            <a:endParaRPr lang="es-VE" sz="1600" b="1" baseline="30000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925362" y="5516651"/>
            <a:ext cx="1470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err="1" smtClean="0">
                <a:latin typeface="Comic Sans MS" panose="030F0702030302020204" pitchFamily="66" charset="0"/>
              </a:rPr>
              <a:t>Procaspasa</a:t>
            </a:r>
            <a:r>
              <a:rPr lang="es-VE" sz="1600" b="1" dirty="0" smtClean="0">
                <a:latin typeface="Comic Sans MS" panose="030F0702030302020204" pitchFamily="66" charset="0"/>
              </a:rPr>
              <a:t> 1</a:t>
            </a:r>
            <a:endParaRPr lang="es-VE" sz="1600" b="1" baseline="30000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5160014" y="3188286"/>
            <a:ext cx="62549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NBD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634889" y="2441251"/>
            <a:ext cx="5613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LRR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384649" y="3586653"/>
            <a:ext cx="73449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CARD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523321" y="4104194"/>
            <a:ext cx="569388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PYD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3498973" y="1694216"/>
            <a:ext cx="1350050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Eflujo de K</a:t>
            </a:r>
            <a:r>
              <a:rPr lang="es-VE" sz="1600" baseline="30000" dirty="0" smtClean="0">
                <a:latin typeface="Comic Sans MS" panose="030F0702030302020204" pitchFamily="66" charset="0"/>
              </a:rPr>
              <a:t>+</a:t>
            </a:r>
            <a:endParaRPr lang="es-VE" sz="1600" baseline="30000" dirty="0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5279040" y="1014377"/>
            <a:ext cx="1959191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Secreción proteínas  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tipo III Flagelina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76262" y="2008872"/>
            <a:ext cx="226850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DAMPs</a:t>
            </a:r>
            <a:r>
              <a:rPr lang="es-VE" sz="1400" b="1" dirty="0" smtClean="0">
                <a:latin typeface="Comic Sans MS" panose="030F0702030302020204" pitchFamily="66" charset="0"/>
              </a:rPr>
              <a:t>: </a:t>
            </a:r>
            <a:r>
              <a:rPr lang="es-VE" sz="1400" dirty="0" smtClean="0">
                <a:latin typeface="Comic Sans MS" panose="030F0702030302020204" pitchFamily="66" charset="0"/>
              </a:rPr>
              <a:t>patrones moleculares </a:t>
            </a:r>
            <a:r>
              <a:rPr lang="es-VE" sz="1400" dirty="0" err="1" smtClean="0">
                <a:latin typeface="Comic Sans MS" panose="030F0702030302020204" pitchFamily="66" charset="0"/>
              </a:rPr>
              <a:t>asoc</a:t>
            </a:r>
            <a:r>
              <a:rPr lang="es-VE" sz="1400" dirty="0" smtClean="0">
                <a:latin typeface="Comic Sans MS" panose="030F0702030302020204" pitchFamily="66" charset="0"/>
              </a:rPr>
              <a:t>. a daño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PAMPs: </a:t>
            </a:r>
            <a:r>
              <a:rPr lang="es-VE" sz="1400" dirty="0" smtClean="0">
                <a:latin typeface="Comic Sans MS" panose="030F0702030302020204" pitchFamily="66" charset="0"/>
              </a:rPr>
              <a:t>patrones moleculares </a:t>
            </a:r>
            <a:r>
              <a:rPr lang="es-VE" sz="1400" dirty="0" err="1" smtClean="0">
                <a:latin typeface="Comic Sans MS" panose="030F0702030302020204" pitchFamily="66" charset="0"/>
              </a:rPr>
              <a:t>asoc</a:t>
            </a:r>
            <a:r>
              <a:rPr lang="es-VE" sz="1400" dirty="0" smtClean="0">
                <a:latin typeface="Comic Sans MS" panose="030F0702030302020204" pitchFamily="66" charset="0"/>
              </a:rPr>
              <a:t>. a patógenos.</a:t>
            </a:r>
            <a:endParaRPr lang="es-VE" sz="1400" dirty="0">
              <a:latin typeface="Comic Sans MS" panose="030F0702030302020204" pitchFamily="66" charset="0"/>
            </a:endParaRP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NAIP: </a:t>
            </a:r>
            <a:r>
              <a:rPr lang="es-VE" sz="1400" dirty="0" smtClean="0">
                <a:latin typeface="Comic Sans MS" panose="030F0702030302020204" pitchFamily="66" charset="0"/>
              </a:rPr>
              <a:t>familia NLR proteínas inhibidoras apoptosis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LRR: </a:t>
            </a:r>
            <a:r>
              <a:rPr lang="es-VE" sz="1400" dirty="0" err="1" smtClean="0">
                <a:latin typeface="Comic Sans MS" panose="030F0702030302020204" pitchFamily="66" charset="0"/>
              </a:rPr>
              <a:t>leucine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latin typeface="Comic Sans MS" panose="030F0702030302020204" pitchFamily="66" charset="0"/>
              </a:rPr>
              <a:t>rich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latin typeface="Comic Sans MS" panose="030F0702030302020204" pitchFamily="66" charset="0"/>
              </a:rPr>
              <a:t>repeats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NBD: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PYD: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ASC: </a:t>
            </a:r>
            <a:r>
              <a:rPr lang="es-VE" sz="1400" dirty="0" smtClean="0">
                <a:latin typeface="Comic Sans MS" panose="030F0702030302020204" pitchFamily="66" charset="0"/>
              </a:rPr>
              <a:t>proteína adaptadora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CARD: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P10: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ROS: </a:t>
            </a:r>
            <a:r>
              <a:rPr lang="es-VE" sz="1400" dirty="0" smtClean="0">
                <a:latin typeface="Comic Sans MS" panose="030F0702030302020204" pitchFamily="66" charset="0"/>
              </a:rPr>
              <a:t>especies oxígeno reactivas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3" name="6 CuadroTexto"/>
          <p:cNvSpPr txBox="1"/>
          <p:nvPr/>
        </p:nvSpPr>
        <p:spPr>
          <a:xfrm>
            <a:off x="395536" y="417149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4" name="4 CuadroTexto"/>
          <p:cNvSpPr txBox="1"/>
          <p:nvPr/>
        </p:nvSpPr>
        <p:spPr>
          <a:xfrm>
            <a:off x="304655" y="980728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2205232" y="5831975"/>
            <a:ext cx="1470274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 smtClean="0">
                <a:latin typeface="Comic Sans MS" panose="030F0702030302020204" pitchFamily="66" charset="0"/>
              </a:rPr>
              <a:t>NLRP3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Sensor de 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daño celular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3931030" y="5839478"/>
            <a:ext cx="2220480" cy="8925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NLRC4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Sensor proteínas 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bacterianas vía NAIP</a:t>
            </a:r>
            <a:endParaRPr lang="es-VE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40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592980" y="1805320"/>
            <a:ext cx="6264696" cy="3416320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Una amplia variedad de ligandos patogénicos y mediadores intracelulares están implicados en el ensamblaje del inflamasoma.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VE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NLRP3 </a:t>
            </a:r>
            <a:r>
              <a:rPr lang="es-VE" dirty="0" smtClean="0">
                <a:latin typeface="Comic Sans MS" panose="030F0702030302020204" pitchFamily="66" charset="0"/>
              </a:rPr>
              <a:t>es un </a:t>
            </a:r>
            <a:r>
              <a:rPr lang="es-VE" b="1" dirty="0" smtClean="0">
                <a:latin typeface="Comic Sans MS" panose="030F0702030302020204" pitchFamily="66" charset="0"/>
              </a:rPr>
              <a:t>sensor general de daño celular </a:t>
            </a:r>
            <a:r>
              <a:rPr lang="es-VE" dirty="0" smtClean="0">
                <a:latin typeface="Comic Sans MS" panose="030F0702030302020204" pitchFamily="66" charset="0"/>
              </a:rPr>
              <a:t>que responde a daño intracelular inducido por agresiones patogénicas o estériles.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NLRC4</a:t>
            </a:r>
            <a:r>
              <a:rPr lang="es-VE" dirty="0" smtClean="0">
                <a:latin typeface="Comic Sans MS" panose="030F0702030302020204" pitchFamily="66" charset="0"/>
              </a:rPr>
              <a:t> reconoce </a:t>
            </a:r>
            <a:r>
              <a:rPr lang="es-VE" b="1" dirty="0" smtClean="0">
                <a:latin typeface="Comic Sans MS" panose="030F0702030302020204" pitchFamily="66" charset="0"/>
              </a:rPr>
              <a:t>proteínas bacterianas </a:t>
            </a:r>
            <a:r>
              <a:rPr lang="es-VE" dirty="0" smtClean="0">
                <a:latin typeface="Comic Sans MS" panose="030F0702030302020204" pitchFamily="66" charset="0"/>
              </a:rPr>
              <a:t>vía familia </a:t>
            </a:r>
            <a:r>
              <a:rPr lang="es-VE" b="1" dirty="0" smtClean="0">
                <a:latin typeface="Comic Sans MS" panose="030F0702030302020204" pitchFamily="66" charset="0"/>
              </a:rPr>
              <a:t>NLR proteínas inhibidoras de apoptosis </a:t>
            </a:r>
            <a:r>
              <a:rPr lang="es-VE" dirty="0" smtClean="0">
                <a:latin typeface="Comic Sans MS" panose="030F0702030302020204" pitchFamily="66" charset="0"/>
              </a:rPr>
              <a:t>(</a:t>
            </a:r>
            <a:r>
              <a:rPr lang="es-VE" dirty="0" err="1">
                <a:latin typeface="Comic Sans MS" panose="030F0702030302020204" pitchFamily="66" charset="0"/>
              </a:rPr>
              <a:t>NAIPs</a:t>
            </a:r>
            <a:r>
              <a:rPr lang="es-VE" dirty="0">
                <a:latin typeface="Comic Sans MS" panose="030F0702030302020204" pitchFamily="66" charset="0"/>
              </a:rPr>
              <a:t>) </a:t>
            </a:r>
            <a:r>
              <a:rPr lang="es-VE" dirty="0" smtClean="0">
                <a:latin typeface="Comic Sans MS" panose="030F0702030302020204" pitchFamily="66" charset="0"/>
              </a:rPr>
              <a:t>y puede </a:t>
            </a:r>
            <a:r>
              <a:rPr lang="es-VE" b="1" dirty="0" smtClean="0">
                <a:latin typeface="Comic Sans MS" panose="030F0702030302020204" pitchFamily="66" charset="0"/>
              </a:rPr>
              <a:t>ensamblar inflamasomas </a:t>
            </a:r>
            <a:r>
              <a:rPr lang="es-VE" dirty="0" smtClean="0">
                <a:latin typeface="Comic Sans MS" panose="030F0702030302020204" pitchFamily="66" charset="0"/>
              </a:rPr>
              <a:t>con o sin reclutar ASC.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776481" y="993982"/>
            <a:ext cx="587212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Sensores y activadores de Inflamasoma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776481" y="5350310"/>
            <a:ext cx="55910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C. de Torre-</a:t>
            </a:r>
            <a:r>
              <a:rPr lang="es-VE" sz="1100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Minguela</a:t>
            </a:r>
            <a:r>
              <a:rPr lang="es-VE" sz="11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 Mesa del Castillo, P </a:t>
            </a:r>
            <a:r>
              <a:rPr lang="es-VE" sz="1100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Pelegrín</a:t>
            </a:r>
            <a:r>
              <a:rPr lang="es-VE" sz="11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1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NLRP3 and </a:t>
            </a:r>
            <a:r>
              <a:rPr lang="en-US" sz="1100" i="1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Pyrin</a:t>
            </a:r>
            <a:r>
              <a:rPr lang="en-US" sz="11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100" i="1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inflammasomes</a:t>
            </a:r>
            <a:r>
              <a:rPr lang="en-US" sz="11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implications in the Pathophysiology of </a:t>
            </a:r>
            <a:r>
              <a:rPr lang="en-US" sz="1100" i="1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Autoinflammatory</a:t>
            </a:r>
            <a:r>
              <a:rPr lang="en-US" sz="11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Diseases.</a:t>
            </a:r>
            <a:r>
              <a:rPr lang="en-US" sz="11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Front. </a:t>
            </a:r>
            <a:r>
              <a:rPr lang="en-US" sz="1100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Immunol</a:t>
            </a:r>
            <a:r>
              <a:rPr lang="en-US" sz="11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100" b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2017</a:t>
            </a:r>
            <a:r>
              <a:rPr lang="en-US" sz="11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8:43. </a:t>
            </a:r>
            <a:endParaRPr lang="es-VE" sz="1100" dirty="0"/>
          </a:p>
        </p:txBody>
      </p:sp>
      <p:sp>
        <p:nvSpPr>
          <p:cNvPr id="9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304655" y="57792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304655" y="1001539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1835396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lum bright="-17000" contrast="32000"/>
          </a:blip>
          <a:srcRect b="3443"/>
          <a:stretch/>
        </p:blipFill>
        <p:spPr>
          <a:xfrm>
            <a:off x="430695" y="34321"/>
            <a:ext cx="8425486" cy="6058976"/>
          </a:xfrm>
          <a:prstGeom prst="rect">
            <a:avLst/>
          </a:prstGeom>
        </p:spPr>
      </p:pic>
      <p:sp>
        <p:nvSpPr>
          <p:cNvPr id="5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97647" y="5490406"/>
            <a:ext cx="2335259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Mecanismos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reguladores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ensamblaje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Inflamasoma NLRP3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123603" y="6077209"/>
            <a:ext cx="1430200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Inflamasoma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NLRP3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308304" y="5877272"/>
            <a:ext cx="1080120" cy="2535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7124831" y="5942807"/>
            <a:ext cx="112883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Autofagia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7689248" y="2512870"/>
            <a:ext cx="70564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NF-k</a:t>
            </a:r>
            <a:r>
              <a:rPr lang="es-VE" sz="1400" dirty="0" smtClean="0">
                <a:latin typeface="Symbol" panose="05050102010706020507" pitchFamily="18" charset="2"/>
              </a:rPr>
              <a:t>b</a:t>
            </a:r>
            <a:endParaRPr lang="es-VE" sz="1400" dirty="0">
              <a:latin typeface="Symbol" panose="05050102010706020507" pitchFamily="18" charset="2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3958127" y="3377327"/>
            <a:ext cx="119135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000" dirty="0" err="1" smtClean="0">
                <a:latin typeface="Comic Sans MS" panose="030F0702030302020204" pitchFamily="66" charset="0"/>
              </a:rPr>
              <a:t>Desubiquitilación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3018370" y="2493048"/>
            <a:ext cx="51167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ROS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4179350" y="2369938"/>
            <a:ext cx="526106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latin typeface="Comic Sans MS" panose="030F0702030302020204" pitchFamily="66" charset="0"/>
              </a:rPr>
              <a:t>AMPc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960880" y="660020"/>
            <a:ext cx="568870" cy="216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6999895" y="540935"/>
            <a:ext cx="61266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TLRs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5959692" y="18595"/>
            <a:ext cx="585048" cy="260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5794309" y="44582"/>
            <a:ext cx="74892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PAMPs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5504909" y="2358816"/>
            <a:ext cx="504767" cy="1970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CuadroTexto 28"/>
          <p:cNvSpPr txBox="1"/>
          <p:nvPr/>
        </p:nvSpPr>
        <p:spPr>
          <a:xfrm>
            <a:off x="5498394" y="2280582"/>
            <a:ext cx="5918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AMPc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0" name="Elipse 29"/>
          <p:cNvSpPr/>
          <p:nvPr/>
        </p:nvSpPr>
        <p:spPr>
          <a:xfrm>
            <a:off x="4517665" y="1505544"/>
            <a:ext cx="696224" cy="4992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4475285" y="1543220"/>
            <a:ext cx="78098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latin typeface="Comic Sans MS" panose="030F0702030302020204" pitchFamily="66" charset="0"/>
              </a:rPr>
              <a:t>Daño </a:t>
            </a:r>
          </a:p>
          <a:p>
            <a:pPr algn="ctr"/>
            <a:r>
              <a:rPr lang="es-VE" sz="1000" dirty="0" err="1" smtClean="0">
                <a:latin typeface="Comic Sans MS" panose="030F0702030302020204" pitchFamily="66" charset="0"/>
              </a:rPr>
              <a:t>fagosomal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6960880" y="3807376"/>
            <a:ext cx="568870" cy="2030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6881273" y="3795009"/>
            <a:ext cx="7280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miR223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5728189" y="3500437"/>
            <a:ext cx="642834" cy="294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5472670" y="3410475"/>
            <a:ext cx="83227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err="1" smtClean="0">
                <a:latin typeface="Comic Sans MS" panose="030F0702030302020204" pitchFamily="66" charset="0"/>
              </a:rPr>
              <a:t>Ubiquitin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497728" y="3698372"/>
            <a:ext cx="82266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NLRP3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4179350" y="-18978"/>
            <a:ext cx="464088" cy="1779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4111243" y="31836"/>
            <a:ext cx="72808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cristal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2267744" y="18595"/>
            <a:ext cx="504056" cy="257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2149515" y="5048"/>
            <a:ext cx="62228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IFNs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1643800" y="694824"/>
            <a:ext cx="566650" cy="182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1593655" y="599175"/>
            <a:ext cx="65274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IFNR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3018370" y="2157471"/>
            <a:ext cx="551704" cy="1636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2888819" y="2152718"/>
            <a:ext cx="652743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800" dirty="0" smtClean="0">
                <a:latin typeface="Comic Sans MS" panose="030F0702030302020204" pitchFamily="66" charset="0"/>
              </a:rPr>
              <a:t>Eflujo K+ </a:t>
            </a:r>
          </a:p>
        </p:txBody>
      </p:sp>
      <p:sp>
        <p:nvSpPr>
          <p:cNvPr id="37" name="Rectángulo 36"/>
          <p:cNvSpPr/>
          <p:nvPr/>
        </p:nvSpPr>
        <p:spPr>
          <a:xfrm>
            <a:off x="3132138" y="2358816"/>
            <a:ext cx="359742" cy="1970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" name="Rectángulo 37"/>
          <p:cNvSpPr/>
          <p:nvPr/>
        </p:nvSpPr>
        <p:spPr>
          <a:xfrm>
            <a:off x="1643800" y="2181676"/>
            <a:ext cx="889106" cy="3113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1681493" y="2207057"/>
            <a:ext cx="994182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100" dirty="0" smtClean="0">
                <a:latin typeface="Comic Sans MS" panose="030F0702030302020204" pitchFamily="66" charset="0"/>
              </a:rPr>
              <a:t>Disfunción </a:t>
            </a:r>
          </a:p>
          <a:p>
            <a:pPr algn="ctr"/>
            <a:r>
              <a:rPr lang="es-VE" sz="1100" dirty="0" smtClean="0">
                <a:latin typeface="Comic Sans MS" panose="030F0702030302020204" pitchFamily="66" charset="0"/>
              </a:rPr>
              <a:t>mitocondrial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2369069" y="5100518"/>
            <a:ext cx="1060358" cy="3318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2159529" y="5148988"/>
            <a:ext cx="126989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S-</a:t>
            </a:r>
            <a:r>
              <a:rPr lang="es-VE" sz="1200" dirty="0" err="1" smtClean="0">
                <a:latin typeface="Comic Sans MS" panose="030F0702030302020204" pitchFamily="66" charset="0"/>
              </a:rPr>
              <a:t>Nitrosilación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5794309" y="4869160"/>
            <a:ext cx="295915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5789500" y="4822644"/>
            <a:ext cx="60144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ASC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5367801" y="5490406"/>
            <a:ext cx="360388" cy="213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5379291" y="5425987"/>
            <a:ext cx="56297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POP</a:t>
            </a:r>
            <a:endParaRPr lang="es-VE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42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092837" y="1702150"/>
            <a:ext cx="6958323" cy="3939540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Comic Sans MS" panose="030F0702030302020204" pitchFamily="66" charset="0"/>
              </a:rPr>
              <a:t>E</a:t>
            </a:r>
            <a:r>
              <a:rPr lang="en-US" dirty="0" err="1" smtClean="0">
                <a:latin typeface="Comic Sans MS" panose="030F0702030302020204" pitchFamily="66" charset="0"/>
              </a:rPr>
              <a:t>xpresión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NLRP3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regulada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b="1" dirty="0" smtClean="0">
                <a:latin typeface="Comic Sans MS" panose="030F0702030302020204" pitchFamily="66" charset="0"/>
              </a:rPr>
              <a:t> miR-223 </a:t>
            </a:r>
            <a:r>
              <a:rPr lang="en-US" dirty="0" smtClean="0">
                <a:latin typeface="Comic Sans MS" panose="030F0702030302020204" pitchFamily="66" charset="0"/>
              </a:rPr>
              <a:t>en </a:t>
            </a:r>
            <a:r>
              <a:rPr lang="en-US" dirty="0" err="1" smtClean="0">
                <a:latin typeface="Comic Sans MS" panose="030F0702030302020204" pitchFamily="66" charset="0"/>
              </a:rPr>
              <a:t>condiciones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basales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pero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aumentar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después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reconocimiento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celular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PAMP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inducen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vía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señalización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NF-κB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Comic Sans MS" panose="030F0702030302020204" pitchFamily="66" charset="0"/>
              </a:rPr>
              <a:t>A</a:t>
            </a:r>
            <a:r>
              <a:rPr lang="en-US" b="1" dirty="0" err="1" smtClean="0">
                <a:latin typeface="Comic Sans MS" panose="030F0702030302020204" pitchFamily="66" charset="0"/>
              </a:rPr>
              <a:t>ctivación</a:t>
            </a:r>
            <a:r>
              <a:rPr lang="en-US" b="1" dirty="0" smtClean="0">
                <a:latin typeface="Comic Sans MS" panose="030F0702030302020204" pitchFamily="66" charset="0"/>
              </a:rPr>
              <a:t> de NLRP3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señales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daño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celular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disminución</a:t>
            </a:r>
            <a:r>
              <a:rPr lang="en-US" b="1" dirty="0" smtClean="0">
                <a:latin typeface="Comic Sans MS" panose="030F0702030302020204" pitchFamily="66" charset="0"/>
              </a:rPr>
              <a:t> de K</a:t>
            </a:r>
            <a:r>
              <a:rPr lang="en-US" b="1" baseline="30000" dirty="0" smtClean="0">
                <a:latin typeface="Comic Sans MS" panose="030F0702030302020204" pitchFamily="66" charset="0"/>
              </a:rPr>
              <a:t>+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intracelular</a:t>
            </a:r>
            <a:r>
              <a:rPr lang="en-US" b="1" dirty="0" smtClean="0">
                <a:latin typeface="Comic Sans MS" panose="030F0702030302020204" pitchFamily="66" charset="0"/>
              </a:rPr>
              <a:t> o </a:t>
            </a:r>
            <a:r>
              <a:rPr lang="en-US" b="1" dirty="0" err="1" smtClean="0">
                <a:latin typeface="Comic Sans MS" panose="030F0702030302020204" pitchFamily="66" charset="0"/>
              </a:rPr>
              <a:t>producción</a:t>
            </a:r>
            <a:r>
              <a:rPr lang="en-US" b="1" dirty="0" smtClean="0">
                <a:latin typeface="Comic Sans MS" panose="030F0702030302020204" pitchFamily="66" charset="0"/>
              </a:rPr>
              <a:t> de ROS </a:t>
            </a:r>
            <a:r>
              <a:rPr lang="en-US" dirty="0" smtClean="0">
                <a:latin typeface="Comic Sans MS" panose="030F0702030302020204" pitchFamily="66" charset="0"/>
              </a:rPr>
              <a:t>require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desubiquitilación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b="1" dirty="0">
                <a:latin typeface="Comic Sans MS" panose="030F0702030302020204" pitchFamily="66" charset="0"/>
              </a:rPr>
              <a:t>NLRP3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>
                <a:latin typeface="Comic Sans MS" panose="030F0702030302020204" pitchFamily="66" charset="0"/>
              </a:rPr>
              <a:t>BRCC3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</a:rPr>
              <a:t>también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su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interacción</a:t>
            </a:r>
            <a:r>
              <a:rPr lang="en-US" dirty="0" smtClean="0">
                <a:latin typeface="Comic Sans MS" panose="030F0702030302020204" pitchFamily="66" charset="0"/>
              </a:rPr>
              <a:t> con NEK7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dirty="0" smtClean="0">
                <a:latin typeface="Comic Sans MS" panose="030F0702030302020204" pitchFamily="66" charset="0"/>
              </a:rPr>
              <a:t>solo </a:t>
            </a:r>
            <a:r>
              <a:rPr lang="en-US" dirty="0" err="1" smtClean="0">
                <a:latin typeface="Comic Sans MS" panose="030F0702030302020204" pitchFamily="66" charset="0"/>
              </a:rPr>
              <a:t>disponible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durante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interfase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Señales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externas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</a:t>
            </a:r>
            <a:r>
              <a:rPr lang="en-US" b="1" dirty="0" err="1" smtClean="0">
                <a:latin typeface="Comic Sans MS" panose="030F0702030302020204" pitchFamily="66" charset="0"/>
              </a:rPr>
              <a:t>nterferones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dirty="0">
                <a:latin typeface="Comic Sans MS" panose="030F0702030302020204" pitchFamily="66" charset="0"/>
              </a:rPr>
              <a:t>IFNs) </a:t>
            </a:r>
            <a:r>
              <a:rPr lang="en-US" dirty="0" smtClean="0">
                <a:latin typeface="Comic Sans MS" panose="030F0702030302020204" pitchFamily="66" charset="0"/>
              </a:rPr>
              <a:t>o </a:t>
            </a:r>
            <a:r>
              <a:rPr lang="en-US" b="1" dirty="0" err="1" smtClean="0">
                <a:latin typeface="Comic Sans MS" panose="030F0702030302020204" pitchFamily="66" charset="0"/>
              </a:rPr>
              <a:t>prostaglandina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>
                <a:latin typeface="Comic Sans MS" panose="030F0702030302020204" pitchFamily="66" charset="0"/>
              </a:rPr>
              <a:t>E2 </a:t>
            </a:r>
            <a:r>
              <a:rPr lang="en-US" dirty="0">
                <a:latin typeface="Comic Sans MS" panose="030F0702030302020204" pitchFamily="66" charset="0"/>
              </a:rPr>
              <a:t>(PGE2), </a:t>
            </a:r>
            <a:r>
              <a:rPr lang="en-US" b="1" dirty="0" err="1" smtClean="0">
                <a:latin typeface="Comic Sans MS" panose="030F0702030302020204" pitchFamily="66" charset="0"/>
              </a:rPr>
              <a:t>regulan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negativamente</a:t>
            </a:r>
            <a:r>
              <a:rPr lang="en-US" b="1" dirty="0" smtClean="0">
                <a:latin typeface="Comic Sans MS" panose="030F0702030302020204" pitchFamily="66" charset="0"/>
              </a:rPr>
              <a:t> NLRP3 </a:t>
            </a:r>
            <a:r>
              <a:rPr lang="en-US" dirty="0" smtClean="0"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diferentes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mecanismos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776481" y="5823622"/>
            <a:ext cx="55910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C. de Torre-</a:t>
            </a:r>
            <a:r>
              <a:rPr lang="es-VE" sz="1000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Minguela</a:t>
            </a:r>
            <a:r>
              <a:rPr lang="es-VE" sz="10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 Mesa del Castillo, P </a:t>
            </a:r>
            <a:r>
              <a:rPr lang="es-VE" sz="1000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Pelegrín</a:t>
            </a:r>
            <a:r>
              <a:rPr lang="es-VE" sz="10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0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NLRP3 and </a:t>
            </a:r>
            <a:r>
              <a:rPr lang="en-US" sz="1000" i="1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Pyrin</a:t>
            </a:r>
            <a:r>
              <a:rPr lang="en-US" sz="10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00" i="1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inflammasomes</a:t>
            </a:r>
            <a:r>
              <a:rPr lang="en-US" sz="10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implications in the Pathophysiology of </a:t>
            </a:r>
            <a:r>
              <a:rPr lang="en-US" sz="1000" i="1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Autoinflammatory</a:t>
            </a:r>
            <a:r>
              <a:rPr lang="en-US" sz="10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Diseases.</a:t>
            </a:r>
            <a:r>
              <a:rPr lang="en-US" sz="10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Front. </a:t>
            </a:r>
            <a:r>
              <a:rPr lang="en-US" sz="1000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Immunol</a:t>
            </a:r>
            <a:r>
              <a:rPr lang="en-US" sz="10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000" b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2017</a:t>
            </a:r>
            <a:r>
              <a:rPr lang="en-US" sz="10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8:43. </a:t>
            </a:r>
            <a:endParaRPr lang="es-VE" sz="1000" dirty="0"/>
          </a:p>
        </p:txBody>
      </p:sp>
      <p:sp>
        <p:nvSpPr>
          <p:cNvPr id="10" name="Rectángulo 9"/>
          <p:cNvSpPr/>
          <p:nvPr/>
        </p:nvSpPr>
        <p:spPr>
          <a:xfrm>
            <a:off x="2334578" y="624093"/>
            <a:ext cx="4644517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Mecanismos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reguladores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ensamblaje</a:t>
            </a:r>
            <a:r>
              <a:rPr lang="en-US" dirty="0" smtClean="0">
                <a:latin typeface="Comic Sans MS" panose="030F0702030302020204" pitchFamily="66" charset="0"/>
              </a:rPr>
              <a:t>  </a:t>
            </a:r>
          </a:p>
          <a:p>
            <a:pPr algn="ctr"/>
            <a:r>
              <a:rPr lang="en-US" b="1" dirty="0" smtClean="0">
                <a:latin typeface="Comic Sans MS" panose="030F0702030302020204" pitchFamily="66" charset="0"/>
              </a:rPr>
              <a:t>Inflamasoma NLRP3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04655" y="57792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304655" y="1001539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34448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295636" y="1392168"/>
            <a:ext cx="6552728" cy="4216539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>
                <a:latin typeface="Comic Sans MS" panose="030F0702030302020204" pitchFamily="66" charset="0"/>
              </a:rPr>
              <a:t>Aumento</a:t>
            </a:r>
            <a:r>
              <a:rPr lang="en-US" b="1" dirty="0">
                <a:latin typeface="Comic Sans MS" panose="030F0702030302020204" pitchFamily="66" charset="0"/>
              </a:rPr>
              <a:t> en </a:t>
            </a:r>
            <a:r>
              <a:rPr lang="en-US" b="1" dirty="0" err="1">
                <a:latin typeface="Comic Sans MS" panose="030F0702030302020204" pitchFamily="66" charset="0"/>
              </a:rPr>
              <a:t>óxido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b="1" dirty="0" err="1">
                <a:latin typeface="Comic Sans MS" panose="030F0702030302020204" pitchFamily="66" charset="0"/>
              </a:rPr>
              <a:t>nítric</a:t>
            </a:r>
            <a:r>
              <a:rPr lang="en-US" dirty="0" err="1">
                <a:latin typeface="Comic Sans MS" panose="030F0702030302020204" pitchFamily="66" charset="0"/>
              </a:rPr>
              <a:t>o</a:t>
            </a:r>
            <a:r>
              <a:rPr lang="en-US" dirty="0">
                <a:latin typeface="Comic Sans MS" panose="030F0702030302020204" pitchFamily="66" charset="0"/>
              </a:rPr>
              <a:t> (NO) </a:t>
            </a:r>
            <a:r>
              <a:rPr lang="en-US" dirty="0" err="1">
                <a:latin typeface="Comic Sans MS" panose="030F0702030302020204" pitchFamily="66" charset="0"/>
              </a:rPr>
              <a:t>producido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por</a:t>
            </a:r>
            <a:r>
              <a:rPr lang="en-US" dirty="0">
                <a:latin typeface="Comic Sans MS" panose="030F0702030302020204" pitchFamily="66" charset="0"/>
              </a:rPr>
              <a:t> sintasa inducible de </a:t>
            </a:r>
            <a:r>
              <a:rPr lang="en-US" dirty="0" err="1">
                <a:latin typeface="Comic Sans MS" panose="030F0702030302020204" pitchFamily="66" charset="0"/>
              </a:rPr>
              <a:t>óxido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nítrico</a:t>
            </a:r>
            <a:r>
              <a:rPr lang="en-US" dirty="0">
                <a:latin typeface="Comic Sans MS" panose="030F0702030302020204" pitchFamily="66" charset="0"/>
              </a:rPr>
              <a:t> (</a:t>
            </a:r>
            <a:r>
              <a:rPr lang="en-US" dirty="0" err="1">
                <a:latin typeface="Comic Sans MS" panose="030F0702030302020204" pitchFamily="66" charset="0"/>
              </a:rPr>
              <a:t>iNOS</a:t>
            </a:r>
            <a:r>
              <a:rPr lang="en-US" dirty="0">
                <a:latin typeface="Comic Sans MS" panose="030F0702030302020204" pitchFamily="66" charset="0"/>
              </a:rPr>
              <a:t>) </a:t>
            </a:r>
            <a:r>
              <a:rPr lang="en-US" dirty="0" err="1">
                <a:latin typeface="Comic Sans MS" panose="030F0702030302020204" pitchFamily="66" charset="0"/>
              </a:rPr>
              <a:t>lleva</a:t>
            </a:r>
            <a:r>
              <a:rPr lang="en-US" dirty="0">
                <a:latin typeface="Comic Sans MS" panose="030F0702030302020204" pitchFamily="66" charset="0"/>
              </a:rPr>
              <a:t> a la </a:t>
            </a:r>
            <a:r>
              <a:rPr lang="en-US" b="1" dirty="0">
                <a:latin typeface="Comic Sans MS" panose="030F0702030302020204" pitchFamily="66" charset="0"/>
              </a:rPr>
              <a:t>S-</a:t>
            </a:r>
            <a:r>
              <a:rPr lang="en-US" b="1" dirty="0" err="1">
                <a:latin typeface="Comic Sans MS" panose="030F0702030302020204" pitchFamily="66" charset="0"/>
              </a:rPr>
              <a:t>nitrosilación</a:t>
            </a:r>
            <a:r>
              <a:rPr lang="en-US" dirty="0">
                <a:latin typeface="Comic Sans MS" panose="030F0702030302020204" pitchFamily="66" charset="0"/>
              </a:rPr>
              <a:t> de NLRP3 </a:t>
            </a:r>
            <a:r>
              <a:rPr lang="en-US" b="1" dirty="0" err="1">
                <a:latin typeface="Comic Sans MS" panose="030F0702030302020204" pitchFamily="66" charset="0"/>
              </a:rPr>
              <a:t>deteriorand</a:t>
            </a:r>
            <a:r>
              <a:rPr lang="en-US" dirty="0" err="1">
                <a:latin typeface="Comic Sans MS" panose="030F0702030302020204" pitchFamily="66" charset="0"/>
              </a:rPr>
              <a:t>o</a:t>
            </a:r>
            <a:r>
              <a:rPr lang="en-US" dirty="0">
                <a:latin typeface="Comic Sans MS" panose="030F0702030302020204" pitchFamily="66" charset="0"/>
              </a:rPr>
              <a:t> el </a:t>
            </a:r>
            <a:r>
              <a:rPr lang="en-US" dirty="0" err="1">
                <a:latin typeface="Comic Sans MS" panose="030F0702030302020204" pitchFamily="66" charset="0"/>
              </a:rPr>
              <a:t>ensamblaje</a:t>
            </a:r>
            <a:r>
              <a:rPr lang="en-US" dirty="0">
                <a:latin typeface="Comic Sans MS" panose="030F0702030302020204" pitchFamily="66" charset="0"/>
              </a:rPr>
              <a:t> del inflamasoma NLRP3.</a:t>
            </a:r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Aumento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cAMP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inducido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PGE2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señala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vía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del receptor 4 de </a:t>
            </a:r>
            <a:r>
              <a:rPr lang="en-US" b="1" dirty="0" err="1" smtClean="0">
                <a:latin typeface="Comic Sans MS" panose="030F0702030302020204" pitchFamily="66" charset="0"/>
              </a:rPr>
              <a:t>prostaglandina</a:t>
            </a:r>
            <a:r>
              <a:rPr lang="en-US" b="1" dirty="0" smtClean="0">
                <a:latin typeface="Comic Sans MS" panose="030F0702030302020204" pitchFamily="66" charset="0"/>
              </a:rPr>
              <a:t> E2 (</a:t>
            </a:r>
            <a:r>
              <a:rPr lang="en-US" b="1" dirty="0">
                <a:latin typeface="Comic Sans MS" panose="030F0702030302020204" pitchFamily="66" charset="0"/>
              </a:rPr>
              <a:t>EP4) </a:t>
            </a:r>
            <a:r>
              <a:rPr lang="en-US" b="1" dirty="0" err="1" smtClean="0">
                <a:latin typeface="Comic Sans MS" panose="030F0702030302020204" pitchFamily="66" charset="0"/>
              </a:rPr>
              <a:t>activa</a:t>
            </a:r>
            <a:r>
              <a:rPr lang="en-US" b="1" dirty="0" smtClean="0">
                <a:latin typeface="Comic Sans MS" panose="030F0702030302020204" pitchFamily="66" charset="0"/>
              </a:rPr>
              <a:t> fosforilación de NLRP3 </a:t>
            </a:r>
            <a:r>
              <a:rPr lang="en-US" dirty="0" err="1" smtClean="0">
                <a:latin typeface="Comic Sans MS" panose="030F0702030302020204" pitchFamily="66" charset="0"/>
              </a:rPr>
              <a:t>reduciendo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su</a:t>
            </a:r>
            <a:r>
              <a:rPr lang="en-US" dirty="0" smtClean="0">
                <a:latin typeface="Comic Sans MS" panose="030F0702030302020204" pitchFamily="66" charset="0"/>
              </a:rPr>
              <a:t> oligomerización y </a:t>
            </a:r>
            <a:r>
              <a:rPr lang="en-US" dirty="0" err="1" smtClean="0">
                <a:latin typeface="Comic Sans MS" panose="030F0702030302020204" pitchFamily="66" charset="0"/>
              </a:rPr>
              <a:t>aumentando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su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ubiquitinización</a:t>
            </a:r>
            <a:r>
              <a:rPr lang="en-US" dirty="0" smtClean="0">
                <a:latin typeface="Comic Sans MS" panose="030F0702030302020204" pitchFamily="66" charset="0"/>
              </a:rPr>
              <a:t> para </a:t>
            </a:r>
            <a:r>
              <a:rPr lang="en-US" b="1" dirty="0" err="1" smtClean="0">
                <a:latin typeface="Comic Sans MS" panose="030F0702030302020204" pitchFamily="66" charset="0"/>
              </a:rPr>
              <a:t>ser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degradado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en </a:t>
            </a:r>
            <a:r>
              <a:rPr lang="en-US" b="1" dirty="0" err="1" smtClean="0">
                <a:latin typeface="Comic Sans MS" panose="030F0702030302020204" pitchFamily="66" charset="0"/>
              </a:rPr>
              <a:t>autofagosomas</a:t>
            </a:r>
            <a:r>
              <a:rPr lang="en-US" b="1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>
                <a:latin typeface="Comic Sans MS" panose="030F0702030302020204" pitchFamily="66" charset="0"/>
              </a:rPr>
              <a:t>I</a:t>
            </a:r>
            <a:r>
              <a:rPr lang="en-US" b="1" dirty="0" err="1" smtClean="0">
                <a:latin typeface="Comic Sans MS" panose="030F0702030302020204" pitchFamily="66" charset="0"/>
              </a:rPr>
              <a:t>nteracción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</a:rPr>
              <a:t>pyrin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domain-only proteins (</a:t>
            </a:r>
            <a:r>
              <a:rPr lang="en-US" b="1" dirty="0">
                <a:latin typeface="Comic Sans MS" panose="030F0702030302020204" pitchFamily="66" charset="0"/>
              </a:rPr>
              <a:t>POPs</a:t>
            </a:r>
            <a:r>
              <a:rPr lang="en-US" dirty="0">
                <a:latin typeface="Comic Sans MS" panose="030F0702030302020204" pitchFamily="66" charset="0"/>
              </a:rPr>
              <a:t>)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regular </a:t>
            </a:r>
            <a:r>
              <a:rPr lang="en-US" b="1" dirty="0" err="1" smtClean="0">
                <a:latin typeface="Comic Sans MS" panose="030F0702030302020204" pitchFamily="66" charset="0"/>
              </a:rPr>
              <a:t>ensamblaje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inflamasoma NLRP3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secuestrar</a:t>
            </a:r>
            <a:r>
              <a:rPr lang="en-US" dirty="0" smtClean="0">
                <a:latin typeface="Comic Sans MS" panose="030F0702030302020204" pitchFamily="66" charset="0"/>
              </a:rPr>
              <a:t> ASC </a:t>
            </a:r>
            <a:r>
              <a:rPr lang="en-US" dirty="0">
                <a:latin typeface="Comic Sans MS" panose="030F0702030302020204" pitchFamily="66" charset="0"/>
              </a:rPr>
              <a:t>or NLRP3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VE" sz="800" dirty="0">
              <a:latin typeface="Comic Sans MS" panose="030F0702030302020204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979712" y="5710812"/>
            <a:ext cx="51845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C. de Torre-</a:t>
            </a:r>
            <a:r>
              <a:rPr lang="es-VE" sz="1000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Minguela</a:t>
            </a:r>
            <a:r>
              <a:rPr lang="es-VE" sz="10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 Mesa del Castillo, P </a:t>
            </a:r>
            <a:r>
              <a:rPr lang="es-VE" sz="1000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Pelegrín</a:t>
            </a:r>
            <a:r>
              <a:rPr lang="es-VE" sz="10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0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NLRP3 and </a:t>
            </a:r>
            <a:r>
              <a:rPr lang="en-US" sz="1000" i="1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Pyrin</a:t>
            </a:r>
            <a:r>
              <a:rPr lang="en-US" sz="10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00" i="1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inflammasomes</a:t>
            </a:r>
            <a:r>
              <a:rPr lang="en-US" sz="10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implications in the Pathophysiology of </a:t>
            </a:r>
            <a:r>
              <a:rPr lang="en-US" sz="1000" i="1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Autoinflammatory</a:t>
            </a:r>
            <a:r>
              <a:rPr lang="en-US" sz="10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Diseases.</a:t>
            </a:r>
            <a:r>
              <a:rPr lang="en-US" sz="10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Front. </a:t>
            </a:r>
            <a:r>
              <a:rPr lang="en-US" sz="1000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Immunol</a:t>
            </a:r>
            <a:r>
              <a:rPr lang="en-US" sz="10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000" b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2017</a:t>
            </a:r>
            <a:r>
              <a:rPr lang="en-US" sz="10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8:43. </a:t>
            </a:r>
            <a:endParaRPr lang="es-VE" sz="1000" dirty="0"/>
          </a:p>
        </p:txBody>
      </p:sp>
      <p:sp>
        <p:nvSpPr>
          <p:cNvPr id="10" name="Rectángulo 9"/>
          <p:cNvSpPr/>
          <p:nvPr/>
        </p:nvSpPr>
        <p:spPr>
          <a:xfrm>
            <a:off x="2231740" y="548680"/>
            <a:ext cx="468052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Mecanismos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reguladores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ensamblaje</a:t>
            </a:r>
            <a:r>
              <a:rPr lang="en-US" dirty="0" smtClean="0">
                <a:latin typeface="Comic Sans MS" panose="030F0702030302020204" pitchFamily="66" charset="0"/>
              </a:rPr>
              <a:t>  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Inflamasoma NLRP3</a:t>
            </a:r>
            <a:endParaRPr lang="es-V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881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332" y="74704"/>
            <a:ext cx="6698505" cy="6783296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-42259" y="3160375"/>
            <a:ext cx="248818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DAMPs</a:t>
            </a:r>
            <a:r>
              <a:rPr lang="es-VE" sz="1200" dirty="0" smtClean="0">
                <a:latin typeface="Comic Sans MS" panose="030F0702030302020204" pitchFamily="66" charset="0"/>
              </a:rPr>
              <a:t>: Patrones moleculares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asociados a daño</a:t>
            </a:r>
          </a:p>
          <a:p>
            <a:r>
              <a:rPr lang="es-VE" sz="1200" b="1" dirty="0" err="1" smtClean="0">
                <a:latin typeface="Comic Sans MS" panose="030F0702030302020204" pitchFamily="66" charset="0"/>
              </a:rPr>
              <a:t>PAMPs</a:t>
            </a:r>
            <a:r>
              <a:rPr lang="es-VE" sz="1200" b="1" dirty="0" smtClean="0">
                <a:latin typeface="Comic Sans MS" panose="030F0702030302020204" pitchFamily="66" charset="0"/>
              </a:rPr>
              <a:t>: </a:t>
            </a:r>
            <a:r>
              <a:rPr lang="es-VE" sz="1200" dirty="0" smtClean="0">
                <a:latin typeface="Comic Sans MS" panose="030F0702030302020204" pitchFamily="66" charset="0"/>
              </a:rPr>
              <a:t>Patrones moleculares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asociados a patógenos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PRR: </a:t>
            </a:r>
            <a:r>
              <a:rPr lang="es-VE" sz="1200" dirty="0" smtClean="0">
                <a:latin typeface="Comic Sans MS" panose="030F0702030302020204" pitchFamily="66" charset="0"/>
              </a:rPr>
              <a:t>receptores de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reconocimiento de patrones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AP1</a:t>
            </a:r>
            <a:r>
              <a:rPr lang="es-VE" sz="1200" dirty="0" smtClean="0">
                <a:latin typeface="Comic Sans MS" panose="030F0702030302020204" pitchFamily="66" charset="0"/>
              </a:rPr>
              <a:t>: proteína activadora-1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NF-kB: </a:t>
            </a:r>
            <a:r>
              <a:rPr lang="es-VE" sz="1200" dirty="0" smtClean="0">
                <a:latin typeface="Comic Sans MS" panose="030F0702030302020204" pitchFamily="66" charset="0"/>
              </a:rPr>
              <a:t>factor nuclear kB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Nlrp3: </a:t>
            </a:r>
            <a:r>
              <a:rPr lang="es-VE" sz="1200" dirty="0" smtClean="0">
                <a:latin typeface="Comic Sans MS" panose="030F0702030302020204" pitchFamily="66" charset="0"/>
              </a:rPr>
              <a:t>proteína componente de </a:t>
            </a:r>
          </a:p>
          <a:p>
            <a:r>
              <a:rPr lang="es-VE" sz="1200" dirty="0" err="1" smtClean="0">
                <a:latin typeface="Comic Sans MS" panose="030F0702030302020204" pitchFamily="66" charset="0"/>
              </a:rPr>
              <a:t>inflamasoma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ASC: </a:t>
            </a:r>
            <a:r>
              <a:rPr lang="es-VE" sz="1200" dirty="0" smtClean="0">
                <a:latin typeface="Comic Sans MS" panose="030F0702030302020204" pitchFamily="66" charset="0"/>
              </a:rPr>
              <a:t>proteína adaptadora 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IL-1</a:t>
            </a:r>
            <a:r>
              <a:rPr lang="es-VE" sz="1200" b="1" dirty="0" smtClean="0">
                <a:latin typeface="Symbol" panose="05050102010706020507" pitchFamily="18" charset="2"/>
              </a:rPr>
              <a:t>b: </a:t>
            </a:r>
            <a:r>
              <a:rPr lang="es-VE" sz="1200" dirty="0" smtClean="0">
                <a:latin typeface="Comic Sans MS" panose="030F0702030302020204" pitchFamily="66" charset="0"/>
              </a:rPr>
              <a:t>IL </a:t>
            </a:r>
            <a:r>
              <a:rPr lang="es-VE" sz="1200" dirty="0" err="1" smtClean="0">
                <a:latin typeface="Comic Sans MS" panose="030F0702030302020204" pitchFamily="66" charset="0"/>
              </a:rPr>
              <a:t>proinflamat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IL-18: </a:t>
            </a:r>
            <a:r>
              <a:rPr lang="es-VE" sz="1200" dirty="0" smtClean="0">
                <a:latin typeface="Comic Sans MS" panose="030F0702030302020204" pitchFamily="66" charset="0"/>
              </a:rPr>
              <a:t>IL </a:t>
            </a:r>
            <a:r>
              <a:rPr lang="es-VE" sz="1200" dirty="0" err="1" smtClean="0">
                <a:latin typeface="Comic Sans MS" panose="030F0702030302020204" pitchFamily="66" charset="0"/>
              </a:rPr>
              <a:t>proinflamat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miR223</a:t>
            </a:r>
            <a:r>
              <a:rPr lang="es-VE" sz="1200" dirty="0" smtClean="0">
                <a:latin typeface="Comic Sans MS" panose="030F0702030302020204" pitchFamily="66" charset="0"/>
              </a:rPr>
              <a:t>: micro ARN 223</a:t>
            </a:r>
          </a:p>
          <a:p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6703" y="1757526"/>
            <a:ext cx="2435282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“La actividad del </a:t>
            </a:r>
          </a:p>
          <a:p>
            <a:r>
              <a:rPr lang="es-VE" dirty="0" err="1" smtClean="0">
                <a:latin typeface="Comic Sans MS" panose="030F0702030302020204" pitchFamily="66" charset="0"/>
              </a:rPr>
              <a:t>inflamasoma</a:t>
            </a:r>
            <a:r>
              <a:rPr lang="es-VE" dirty="0" smtClean="0">
                <a:latin typeface="Comic Sans MS" panose="030F0702030302020204" pitchFamily="66" charset="0"/>
              </a:rPr>
              <a:t> debe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ser la apropiada ni</a:t>
            </a:r>
          </a:p>
          <a:p>
            <a:r>
              <a:rPr lang="es-VE" dirty="0">
                <a:latin typeface="Comic Sans MS" panose="030F0702030302020204" pitchFamily="66" charset="0"/>
              </a:rPr>
              <a:t>m</a:t>
            </a:r>
            <a:r>
              <a:rPr lang="es-VE" dirty="0" smtClean="0">
                <a:latin typeface="Comic Sans MS" panose="030F0702030302020204" pitchFamily="66" charset="0"/>
              </a:rPr>
              <a:t>uy alta ni muy baja”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45923" y="188640"/>
            <a:ext cx="1261981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Rectángulo 5"/>
          <p:cNvSpPr/>
          <p:nvPr/>
        </p:nvSpPr>
        <p:spPr>
          <a:xfrm>
            <a:off x="2445923" y="172715"/>
            <a:ext cx="1705916" cy="338554"/>
          </a:xfrm>
          <a:prstGeom prst="rect">
            <a:avLst/>
          </a:prstGeom>
          <a:solidFill>
            <a:srgbClr val="FF7C80"/>
          </a:solidFill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DAMs y PAMPs</a:t>
            </a:r>
            <a:endParaRPr lang="es-VE" sz="1600" dirty="0"/>
          </a:p>
        </p:txBody>
      </p:sp>
      <p:sp>
        <p:nvSpPr>
          <p:cNvPr id="8" name="Rectángulo 7"/>
          <p:cNvSpPr/>
          <p:nvPr/>
        </p:nvSpPr>
        <p:spPr>
          <a:xfrm>
            <a:off x="3148921" y="692696"/>
            <a:ext cx="919023" cy="327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3298881" y="671875"/>
            <a:ext cx="603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b="1" dirty="0">
                <a:latin typeface="Comic Sans MS" panose="030F0702030302020204" pitchFamily="66" charset="0"/>
              </a:rPr>
              <a:t>PRR</a:t>
            </a:r>
            <a:endParaRPr lang="es-VE" dirty="0"/>
          </a:p>
        </p:txBody>
      </p:sp>
      <p:sp>
        <p:nvSpPr>
          <p:cNvPr id="11" name="Rectángulo 10"/>
          <p:cNvSpPr/>
          <p:nvPr/>
        </p:nvSpPr>
        <p:spPr>
          <a:xfrm>
            <a:off x="4283036" y="1268760"/>
            <a:ext cx="510076" cy="2769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AP-1</a:t>
            </a:r>
            <a:endParaRPr lang="es-VE" sz="1200" dirty="0"/>
          </a:p>
        </p:txBody>
      </p:sp>
      <p:sp>
        <p:nvSpPr>
          <p:cNvPr id="12" name="Rectángulo 11"/>
          <p:cNvSpPr/>
          <p:nvPr/>
        </p:nvSpPr>
        <p:spPr>
          <a:xfrm>
            <a:off x="4804532" y="1280187"/>
            <a:ext cx="582211" cy="276999"/>
          </a:xfrm>
          <a:prstGeom prst="rect">
            <a:avLst/>
          </a:prstGeom>
          <a:solidFill>
            <a:srgbClr val="FF9933"/>
          </a:solidFill>
        </p:spPr>
        <p:txBody>
          <a:bodyPr wrap="none">
            <a:spAutoFit/>
          </a:bodyPr>
          <a:lstStyle/>
          <a:p>
            <a:r>
              <a:rPr lang="es-VE" sz="1200" dirty="0" err="1" smtClean="0">
                <a:latin typeface="Comic Sans MS" panose="030F0702030302020204" pitchFamily="66" charset="0"/>
              </a:rPr>
              <a:t>NFkB</a:t>
            </a:r>
            <a:endParaRPr lang="es-VE" sz="1200" dirty="0"/>
          </a:p>
        </p:txBody>
      </p:sp>
      <p:sp>
        <p:nvSpPr>
          <p:cNvPr id="13" name="Rectángulo 12"/>
          <p:cNvSpPr/>
          <p:nvPr/>
        </p:nvSpPr>
        <p:spPr>
          <a:xfrm>
            <a:off x="4538074" y="980728"/>
            <a:ext cx="538552" cy="227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4341104" y="980728"/>
            <a:ext cx="926857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Activación</a:t>
            </a:r>
            <a:endParaRPr lang="es-VE" sz="1200" dirty="0"/>
          </a:p>
        </p:txBody>
      </p:sp>
      <p:sp>
        <p:nvSpPr>
          <p:cNvPr id="15" name="Rectángulo 14"/>
          <p:cNvSpPr/>
          <p:nvPr/>
        </p:nvSpPr>
        <p:spPr>
          <a:xfrm>
            <a:off x="3707904" y="1844824"/>
            <a:ext cx="633200" cy="216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Rectángulo 15"/>
          <p:cNvSpPr/>
          <p:nvPr/>
        </p:nvSpPr>
        <p:spPr>
          <a:xfrm>
            <a:off x="3357782" y="1564995"/>
            <a:ext cx="1337226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Célula 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Mieloide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Macrófago</a:t>
            </a:r>
            <a:endParaRPr lang="es-VE" dirty="0"/>
          </a:p>
        </p:txBody>
      </p:sp>
      <p:sp>
        <p:nvSpPr>
          <p:cNvPr id="17" name="Rectángulo 16"/>
          <p:cNvSpPr/>
          <p:nvPr/>
        </p:nvSpPr>
        <p:spPr>
          <a:xfrm>
            <a:off x="3275856" y="2527012"/>
            <a:ext cx="981358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1050" dirty="0" err="1" smtClean="0">
                <a:latin typeface="Comic Sans MS" panose="030F0702030302020204" pitchFamily="66" charset="0"/>
              </a:rPr>
              <a:t>ARNm</a:t>
            </a:r>
            <a:r>
              <a:rPr lang="es-VE" sz="1050" dirty="0" smtClean="0">
                <a:latin typeface="Comic Sans MS" panose="030F0702030302020204" pitchFamily="66" charset="0"/>
              </a:rPr>
              <a:t> Nlrp3</a:t>
            </a:r>
            <a:endParaRPr lang="es-VE" sz="1050" dirty="0"/>
          </a:p>
        </p:txBody>
      </p:sp>
      <p:sp>
        <p:nvSpPr>
          <p:cNvPr id="18" name="Rectángulo 17"/>
          <p:cNvSpPr/>
          <p:nvPr/>
        </p:nvSpPr>
        <p:spPr>
          <a:xfrm>
            <a:off x="4341104" y="2420888"/>
            <a:ext cx="735522" cy="991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3733245" y="3128790"/>
            <a:ext cx="668773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Nlrp3</a:t>
            </a:r>
            <a:endParaRPr lang="es-VE" sz="1400" b="1" dirty="0"/>
          </a:p>
        </p:txBody>
      </p:sp>
      <p:sp>
        <p:nvSpPr>
          <p:cNvPr id="20" name="Rectángulo 19"/>
          <p:cNvSpPr/>
          <p:nvPr/>
        </p:nvSpPr>
        <p:spPr>
          <a:xfrm>
            <a:off x="4360115" y="3128790"/>
            <a:ext cx="735522" cy="991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3547514" y="3824158"/>
            <a:ext cx="735522" cy="991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3707904" y="3376061"/>
            <a:ext cx="994165" cy="3450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7164288" y="836712"/>
            <a:ext cx="576064" cy="2044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6998864" y="784832"/>
            <a:ext cx="737702" cy="253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1050" dirty="0" smtClean="0">
                <a:latin typeface="Comic Sans MS" panose="030F0702030302020204" pitchFamily="66" charset="0"/>
              </a:rPr>
              <a:t>NÚCLEO</a:t>
            </a:r>
            <a:endParaRPr lang="es-VE" sz="1050" dirty="0"/>
          </a:p>
        </p:txBody>
      </p:sp>
      <p:sp>
        <p:nvSpPr>
          <p:cNvPr id="26" name="Rectángulo 25"/>
          <p:cNvSpPr/>
          <p:nvPr/>
        </p:nvSpPr>
        <p:spPr>
          <a:xfrm>
            <a:off x="6220539" y="1724908"/>
            <a:ext cx="600009" cy="1199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5961968" y="1773598"/>
            <a:ext cx="917239" cy="2308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900" dirty="0" smtClean="0">
                <a:latin typeface="Comic Sans MS" panose="030F0702030302020204" pitchFamily="66" charset="0"/>
              </a:rPr>
              <a:t>Transcripción</a:t>
            </a:r>
            <a:endParaRPr lang="es-VE" sz="900" dirty="0"/>
          </a:p>
        </p:txBody>
      </p:sp>
      <p:sp>
        <p:nvSpPr>
          <p:cNvPr id="28" name="Rectángulo 27"/>
          <p:cNvSpPr/>
          <p:nvPr/>
        </p:nvSpPr>
        <p:spPr>
          <a:xfrm>
            <a:off x="5761584" y="2420888"/>
            <a:ext cx="758959" cy="1061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Rectángulo 28"/>
          <p:cNvSpPr/>
          <p:nvPr/>
        </p:nvSpPr>
        <p:spPr>
          <a:xfrm>
            <a:off x="5267961" y="2296180"/>
            <a:ext cx="869148" cy="2308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900" dirty="0" err="1" smtClean="0">
                <a:latin typeface="Comic Sans MS" panose="030F0702030302020204" pitchFamily="66" charset="0"/>
              </a:rPr>
              <a:t>ARNm</a:t>
            </a:r>
            <a:r>
              <a:rPr lang="es-VE" sz="900" dirty="0" smtClean="0">
                <a:latin typeface="Comic Sans MS" panose="030F0702030302020204" pitchFamily="66" charset="0"/>
              </a:rPr>
              <a:t> Nlrp3</a:t>
            </a:r>
            <a:endParaRPr lang="es-VE" sz="900" dirty="0"/>
          </a:p>
        </p:txBody>
      </p:sp>
      <p:sp>
        <p:nvSpPr>
          <p:cNvPr id="30" name="Rectángulo 29"/>
          <p:cNvSpPr/>
          <p:nvPr/>
        </p:nvSpPr>
        <p:spPr>
          <a:xfrm>
            <a:off x="5652120" y="3923326"/>
            <a:ext cx="1059685" cy="1688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Rectángulo 30"/>
          <p:cNvSpPr/>
          <p:nvPr/>
        </p:nvSpPr>
        <p:spPr>
          <a:xfrm>
            <a:off x="6530787" y="3641991"/>
            <a:ext cx="1709122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Niveles disminuidos 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de la proteína Nlrp3</a:t>
            </a:r>
            <a:endParaRPr lang="es-VE" sz="1200" b="1" dirty="0"/>
          </a:p>
        </p:txBody>
      </p:sp>
      <p:sp>
        <p:nvSpPr>
          <p:cNvPr id="32" name="Rectángulo 31"/>
          <p:cNvSpPr/>
          <p:nvPr/>
        </p:nvSpPr>
        <p:spPr>
          <a:xfrm>
            <a:off x="6737627" y="340292"/>
            <a:ext cx="1146741" cy="2046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Rectángulo 32"/>
          <p:cNvSpPr/>
          <p:nvPr/>
        </p:nvSpPr>
        <p:spPr>
          <a:xfrm>
            <a:off x="6364481" y="327211"/>
            <a:ext cx="1519968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Regulación miR223</a:t>
            </a:r>
            <a:endParaRPr lang="es-VE" sz="1200" dirty="0"/>
          </a:p>
        </p:txBody>
      </p:sp>
      <p:sp>
        <p:nvSpPr>
          <p:cNvPr id="34" name="Rectángulo 33"/>
          <p:cNvSpPr/>
          <p:nvPr/>
        </p:nvSpPr>
        <p:spPr>
          <a:xfrm>
            <a:off x="6587817" y="4585597"/>
            <a:ext cx="704567" cy="277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Rectángulo 34"/>
          <p:cNvSpPr/>
          <p:nvPr/>
        </p:nvSpPr>
        <p:spPr>
          <a:xfrm>
            <a:off x="7528942" y="4473281"/>
            <a:ext cx="1132041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Caspasa</a:t>
            </a:r>
            <a:r>
              <a:rPr lang="es-VE" sz="1400" b="1" dirty="0" smtClean="0">
                <a:latin typeface="Comic Sans MS" panose="030F0702030302020204" pitchFamily="66" charset="0"/>
              </a:rPr>
              <a:t> 1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activa</a:t>
            </a:r>
            <a:endParaRPr lang="es-VE" sz="1400" b="1" dirty="0"/>
          </a:p>
        </p:txBody>
      </p:sp>
      <p:sp>
        <p:nvSpPr>
          <p:cNvPr id="36" name="Rectángulo 35"/>
          <p:cNvSpPr/>
          <p:nvPr/>
        </p:nvSpPr>
        <p:spPr>
          <a:xfrm>
            <a:off x="7452320" y="4920169"/>
            <a:ext cx="432048" cy="3028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Rectángulo 36"/>
          <p:cNvSpPr/>
          <p:nvPr/>
        </p:nvSpPr>
        <p:spPr>
          <a:xfrm>
            <a:off x="7762980" y="4915476"/>
            <a:ext cx="663964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Clivaje</a:t>
            </a:r>
            <a:endParaRPr lang="es-VE" sz="1200" dirty="0"/>
          </a:p>
        </p:txBody>
      </p:sp>
      <p:sp>
        <p:nvSpPr>
          <p:cNvPr id="38" name="Rectángulo 37"/>
          <p:cNvSpPr/>
          <p:nvPr/>
        </p:nvSpPr>
        <p:spPr>
          <a:xfrm>
            <a:off x="6084168" y="5797226"/>
            <a:ext cx="574696" cy="612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9" name="Rectángulo 38"/>
          <p:cNvSpPr/>
          <p:nvPr/>
        </p:nvSpPr>
        <p:spPr>
          <a:xfrm>
            <a:off x="6084168" y="6047577"/>
            <a:ext cx="574696" cy="45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Rectángulo 41"/>
          <p:cNvSpPr/>
          <p:nvPr/>
        </p:nvSpPr>
        <p:spPr>
          <a:xfrm>
            <a:off x="7668344" y="5738730"/>
            <a:ext cx="909173" cy="4985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Rectángulo 40"/>
          <p:cNvSpPr/>
          <p:nvPr/>
        </p:nvSpPr>
        <p:spPr>
          <a:xfrm>
            <a:off x="7682808" y="5691837"/>
            <a:ext cx="833883" cy="53860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1050" b="1" dirty="0" smtClean="0">
                <a:latin typeface="Comic Sans MS" panose="030F0702030302020204" pitchFamily="66" charset="0"/>
              </a:rPr>
              <a:t>Pro IL-1</a:t>
            </a:r>
            <a:r>
              <a:rPr lang="es-VE" sz="1050" b="1" dirty="0" smtClean="0">
                <a:latin typeface="Symbol" panose="05050102010706020507" pitchFamily="18" charset="2"/>
              </a:rPr>
              <a:t>b</a:t>
            </a:r>
          </a:p>
          <a:p>
            <a:pPr algn="ctr"/>
            <a:endParaRPr lang="es-VE" sz="800" b="1" dirty="0" smtClean="0">
              <a:latin typeface="Symbol" panose="05050102010706020507" pitchFamily="18" charset="2"/>
            </a:endParaRPr>
          </a:p>
          <a:p>
            <a:r>
              <a:rPr lang="es-VE" sz="1050" b="1" dirty="0" smtClean="0">
                <a:latin typeface="Comic Sans MS" panose="030F0702030302020204" pitchFamily="66" charset="0"/>
              </a:rPr>
              <a:t>Pro Il.18</a:t>
            </a:r>
            <a:endParaRPr lang="es-VE" sz="1050" b="1" dirty="0">
              <a:latin typeface="Comic Sans MS" panose="030F0702030302020204" pitchFamily="66" charset="0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6039928" y="6288234"/>
            <a:ext cx="628698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Il.18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6100449" y="5544862"/>
            <a:ext cx="699230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IL-1</a:t>
            </a:r>
            <a:r>
              <a:rPr lang="es-VE" sz="1400" b="1" dirty="0" smtClean="0">
                <a:latin typeface="Symbol" panose="05050102010706020507" pitchFamily="18" charset="2"/>
              </a:rPr>
              <a:t>b</a:t>
            </a:r>
          </a:p>
        </p:txBody>
      </p:sp>
      <p:sp>
        <p:nvSpPr>
          <p:cNvPr id="45" name="Rectángulo 44"/>
          <p:cNvSpPr/>
          <p:nvPr/>
        </p:nvSpPr>
        <p:spPr>
          <a:xfrm>
            <a:off x="3226336" y="6022697"/>
            <a:ext cx="1188147" cy="523220"/>
          </a:xfrm>
          <a:prstGeom prst="rect">
            <a:avLst/>
          </a:prstGeom>
          <a:solidFill>
            <a:srgbClr val="FFABAD"/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Piroptosis</a:t>
            </a:r>
            <a:endParaRPr lang="es-VE" sz="14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Inflamación</a:t>
            </a:r>
            <a:endParaRPr lang="es-VE" sz="1400" b="1" dirty="0"/>
          </a:p>
        </p:txBody>
      </p:sp>
      <p:sp>
        <p:nvSpPr>
          <p:cNvPr id="46" name="Rectángulo 45"/>
          <p:cNvSpPr/>
          <p:nvPr/>
        </p:nvSpPr>
        <p:spPr>
          <a:xfrm>
            <a:off x="6658864" y="2411596"/>
            <a:ext cx="505424" cy="1154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7" name="Rectángulo 46"/>
          <p:cNvSpPr/>
          <p:nvPr/>
        </p:nvSpPr>
        <p:spPr>
          <a:xfrm>
            <a:off x="6902872" y="2454594"/>
            <a:ext cx="816250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1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miR223</a:t>
            </a:r>
            <a:endParaRPr lang="es-VE" sz="1400" b="1" dirty="0">
              <a:solidFill>
                <a:srgbClr val="C00000"/>
              </a:solidFill>
            </a:endParaRPr>
          </a:p>
        </p:txBody>
      </p:sp>
      <p:sp>
        <p:nvSpPr>
          <p:cNvPr id="48" name="Rectángulo 47"/>
          <p:cNvSpPr/>
          <p:nvPr/>
        </p:nvSpPr>
        <p:spPr>
          <a:xfrm>
            <a:off x="24964" y="6141750"/>
            <a:ext cx="22287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Inflammatory Bowel Disease and the NLRP3 </a:t>
            </a:r>
            <a:r>
              <a:rPr lang="en-US" sz="10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Inflammasome</a:t>
            </a:r>
            <a:r>
              <a:rPr lang="es-VE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 Med </a:t>
            </a:r>
            <a:r>
              <a:rPr lang="en-US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2017; 377:694-696</a:t>
            </a:r>
            <a:endParaRPr lang="es-VE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3158343" y="3580604"/>
            <a:ext cx="1406154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Inflamasoma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6 CuadroTexto"/>
          <p:cNvSpPr txBox="1"/>
          <p:nvPr/>
        </p:nvSpPr>
        <p:spPr>
          <a:xfrm>
            <a:off x="159777" y="109126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1" name="4 CuadroTexto"/>
          <p:cNvSpPr txBox="1"/>
          <p:nvPr/>
        </p:nvSpPr>
        <p:spPr>
          <a:xfrm>
            <a:off x="159777" y="532738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218065" y="561950"/>
            <a:ext cx="1497526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IBD e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inflamasoma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52" name="CuadroTexto 51"/>
          <p:cNvSpPr txBox="1"/>
          <p:nvPr/>
        </p:nvSpPr>
        <p:spPr>
          <a:xfrm>
            <a:off x="3433630" y="4287554"/>
            <a:ext cx="548548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ASC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20721" y="4963727"/>
            <a:ext cx="522913" cy="1445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3" name="CuadroTexto 52"/>
          <p:cNvSpPr txBox="1"/>
          <p:nvPr/>
        </p:nvSpPr>
        <p:spPr>
          <a:xfrm>
            <a:off x="3327896" y="4831228"/>
            <a:ext cx="1148070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Procaspasa</a:t>
            </a:r>
            <a:r>
              <a:rPr lang="es-VE" sz="1200" b="1" dirty="0" smtClean="0">
                <a:latin typeface="Comic Sans MS" panose="030F0702030302020204" pitchFamily="66" charset="0"/>
              </a:rPr>
              <a:t> 1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66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054532" y="1988190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12" name="Conector recto 11"/>
          <p:cNvCxnSpPr/>
          <p:nvPr/>
        </p:nvCxnSpPr>
        <p:spPr>
          <a:xfrm>
            <a:off x="1816059" y="1988190"/>
            <a:ext cx="15383" cy="273695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1923334" y="2074195"/>
            <a:ext cx="596103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</a:t>
            </a:r>
            <a:r>
              <a:rPr lang="es-VE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Salud-Enfermedad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endParaRPr lang="es-VE" sz="1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s-VE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 Enfermedad</a:t>
            </a:r>
            <a:endParaRPr lang="es-VE" sz="2000" dirty="0" smtClean="0">
              <a:solidFill>
                <a:srgbClr val="F57E1B"/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1000" dirty="0" smtClean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1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B. </a:t>
            </a:r>
            <a:r>
              <a:rPr lang="es-VE" sz="24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Intestinal y </a:t>
            </a:r>
            <a:r>
              <a:rPr lang="es-VE" sz="2400" dirty="0" err="1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asociadas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B1.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Generalidades. Disbiosis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B2.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. Locales GI</a:t>
            </a:r>
            <a:endParaRPr lang="es-VE" sz="2000" dirty="0" smtClean="0">
              <a:solidFill>
                <a:schemeClr val="accent6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B3.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. Sistémicas </a:t>
            </a:r>
          </a:p>
        </p:txBody>
      </p:sp>
    </p:spTree>
    <p:extLst>
      <p:ext uri="{BB962C8B-B14F-4D97-AF65-F5344CB8AC3E}">
        <p14:creationId xmlns:p14="http://schemas.microsoft.com/office/powerpoint/2010/main" val="381027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59375" y="863189"/>
            <a:ext cx="7025245" cy="4770537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El microRNA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miR‑223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protege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colitis 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ratones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suprimir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actividad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del inflamasoma. </a:t>
            </a:r>
          </a:p>
          <a:p>
            <a:endParaRPr lang="en-US" sz="8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Receptores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reconocimiento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patrones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PRR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),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reconocen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DAMPs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PAMPs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aumentan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expresión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proteína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Nlrp3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del inflamasoma 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través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activador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proteína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1 (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AP‑1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y factor nuclear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kB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NF‑κB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). </a:t>
            </a:r>
            <a:endParaRPr lang="en-US" sz="16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en-US" sz="8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Al detector un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disparador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Nlrp3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nuclea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proteína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adaptadora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ASC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cual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recluta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caspasa-1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para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formar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un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complejo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llamado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inflamasoma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r>
              <a:rPr lang="en-US" sz="8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ste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complejo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activa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caspasa‑1.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>
                <a:solidFill>
                  <a:srgbClr val="000000"/>
                </a:solidFill>
                <a:latin typeface="Comic Sans MS" panose="030F0702030302020204" pitchFamily="66" charset="0"/>
              </a:rPr>
              <a:t>Caspase‑1 </a:t>
            </a:r>
            <a:r>
              <a:rPr lang="en-US" sz="16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activa</a:t>
            </a:r>
            <a:r>
              <a:rPr lang="en-US" sz="16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cliva los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precursones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de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IL‑1β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IL‑18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para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producir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CK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bioactivas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también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cliva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gasdermin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>
                <a:solidFill>
                  <a:srgbClr val="000000"/>
                </a:solidFill>
                <a:latin typeface="Comic Sans MS" panose="030F0702030302020204" pitchFamily="66" charset="0"/>
              </a:rPr>
              <a:t>D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para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producir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el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fragmento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N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‑terminus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forma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poros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en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membrana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celular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oligomerización. </a:t>
            </a:r>
          </a:p>
          <a:p>
            <a:endParaRPr lang="en-US" sz="8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Durante la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inflamación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expresión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miR‑223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también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aumentada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través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mecanismos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desconocidos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y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molécula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se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enlaza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su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secuencia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complementaria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una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parte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reguladora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b="1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Nlrp3 </a:t>
            </a:r>
            <a:r>
              <a:rPr lang="en-US" sz="1600" b="1" dirty="0">
                <a:solidFill>
                  <a:srgbClr val="000000"/>
                </a:solidFill>
                <a:latin typeface="Comic Sans MS" panose="030F0702030302020204" pitchFamily="66" charset="0"/>
              </a:rPr>
              <a:t>mRNA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.</a:t>
            </a:r>
          </a:p>
          <a:p>
            <a:endParaRPr lang="en-US" sz="8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lleva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disminuir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expresión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de </a:t>
            </a:r>
            <a:r>
              <a:rPr lang="en-US" sz="16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Nlrp3 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reducción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maduración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IL‑1β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inflamación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asociada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051720" y="5890966"/>
            <a:ext cx="50405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Inflammatory Bowel Disease and the NLRP3 </a:t>
            </a:r>
            <a:r>
              <a:rPr lang="en-US" sz="10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Inflammasome</a:t>
            </a:r>
            <a:r>
              <a:rPr lang="en-US" sz="1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 Med 2017; </a:t>
            </a:r>
            <a:r>
              <a:rPr lang="en-US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377:694-696</a:t>
            </a:r>
            <a:endParaRPr lang="es-VE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48453" y="267395"/>
            <a:ext cx="4493538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Micromanejo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de Nlrp3 e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inflamación</a:t>
            </a:r>
            <a:endParaRPr lang="en-US" sz="20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885752" y="6137187"/>
            <a:ext cx="53724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Neudecker</a:t>
            </a:r>
            <a:r>
              <a:rPr lang="es-VE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V, </a:t>
            </a:r>
            <a:r>
              <a:rPr lang="es-VE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Haneklaus</a:t>
            </a:r>
            <a:r>
              <a:rPr lang="es-VE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M, Jensen O, et al. </a:t>
            </a:r>
            <a:r>
              <a:rPr lang="es-VE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Myeloid-derived</a:t>
            </a:r>
            <a:r>
              <a:rPr lang="es-VE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miR-223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regulates intestinal inflammation via repression of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s-VE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NLRP3 </a:t>
            </a:r>
            <a:r>
              <a:rPr lang="es-VE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inflammasome</a:t>
            </a:r>
            <a:r>
              <a:rPr lang="es-VE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J </a:t>
            </a:r>
            <a:r>
              <a:rPr lang="es-VE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</a:t>
            </a:r>
            <a:r>
              <a:rPr lang="es-VE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2017; 214: 1737-52.</a:t>
            </a:r>
            <a:endParaRPr lang="es-V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101517" y="540023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7391498" y="205840"/>
            <a:ext cx="107914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IBD e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inflamasoma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159777" y="109126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214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83568" y="1020609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04053" y="1020609"/>
            <a:ext cx="6552728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</a:t>
            </a:r>
            <a:r>
              <a:rPr lang="es-VE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Salud-Enfermedad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 </a:t>
            </a:r>
            <a:r>
              <a:rPr lang="es-VE" sz="20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 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Microbiota Intestinal y </a:t>
            </a:r>
            <a:r>
              <a:rPr lang="es-VE" sz="2400" dirty="0" err="1" smtClean="0">
                <a:solidFill>
                  <a:srgbClr val="F57E1B"/>
                </a:solidFill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. Asociadas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B1. </a:t>
            </a: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Generalidades. Disbiosis</a:t>
            </a:r>
          </a:p>
          <a:p>
            <a:pPr marL="441325">
              <a:buClr>
                <a:srgbClr val="3399FF"/>
              </a:buClr>
              <a:buSzPct val="130000"/>
            </a:pPr>
            <a:endParaRPr lang="es-VE" sz="14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630238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B2.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Locales: GI</a:t>
            </a:r>
          </a:p>
          <a:p>
            <a:pPr marL="538163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 Enfermedad </a:t>
            </a: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Inflamatoria Intestinal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IBD</a:t>
            </a:r>
          </a:p>
          <a:p>
            <a:pPr marL="538163">
              <a:buClr>
                <a:srgbClr val="3399FF"/>
              </a:buClr>
              <a:buSzPct val="130000"/>
            </a:pPr>
            <a:endParaRPr lang="es-VE" sz="16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538163">
              <a:buClr>
                <a:srgbClr val="3399FF"/>
              </a:buClr>
              <a:buSzPct val="130000"/>
            </a:pPr>
            <a:endParaRPr lang="es-VE" sz="16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538163">
              <a:buClr>
                <a:srgbClr val="3399FF"/>
              </a:buClr>
              <a:buSzPct val="130000"/>
            </a:pPr>
            <a:endParaRPr lang="es-VE" sz="16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538163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Síndrome </a:t>
            </a: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Intestino Irritable IBS</a:t>
            </a:r>
          </a:p>
          <a:p>
            <a:pPr marL="538163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Enfermedad </a:t>
            </a: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Celíaca</a:t>
            </a:r>
          </a:p>
          <a:p>
            <a:pPr marL="538163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Cáncer </a:t>
            </a: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gastrointestinal</a:t>
            </a:r>
          </a:p>
          <a:p>
            <a:pPr marL="538163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Infección </a:t>
            </a: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con </a:t>
            </a:r>
            <a:r>
              <a:rPr lang="es-VE" sz="2000" i="1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Clostridium </a:t>
            </a:r>
            <a:r>
              <a:rPr lang="es-VE" sz="2000" i="1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difficile</a:t>
            </a:r>
            <a:endParaRPr lang="es-VE" sz="2000" i="1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20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630238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B3.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Sistémicas</a:t>
            </a:r>
          </a:p>
        </p:txBody>
      </p:sp>
      <p:cxnSp>
        <p:nvCxnSpPr>
          <p:cNvPr id="6" name="Conector recto 5"/>
          <p:cNvCxnSpPr/>
          <p:nvPr/>
        </p:nvCxnSpPr>
        <p:spPr>
          <a:xfrm>
            <a:off x="1380828" y="985438"/>
            <a:ext cx="23225" cy="532388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5508104" y="3861048"/>
            <a:ext cx="1377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Sigue…</a:t>
            </a:r>
            <a:endParaRPr lang="es-VE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82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83568" y="1020609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04053" y="1020609"/>
            <a:ext cx="6552728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</a:t>
            </a:r>
            <a:r>
              <a:rPr lang="es-VE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Salud-Enfermedad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 </a:t>
            </a:r>
            <a:r>
              <a:rPr lang="es-VE" sz="20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 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Microbiota Intestinal y </a:t>
            </a:r>
            <a:r>
              <a:rPr lang="es-VE" sz="2400" dirty="0" err="1" smtClean="0">
                <a:solidFill>
                  <a:srgbClr val="F57E1B"/>
                </a:solidFill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. Asociadas</a:t>
            </a:r>
          </a:p>
          <a:p>
            <a:pPr marL="630238">
              <a:buClr>
                <a:srgbClr val="3399FF"/>
              </a:buClr>
              <a:buSzPct val="130000"/>
            </a:pPr>
            <a:endParaRPr lang="es-VE" sz="1600" dirty="0" smtClean="0">
              <a:solidFill>
                <a:prstClr val="white"/>
              </a:solidFill>
              <a:latin typeface="Comic Sans MS" pitchFamily="66" charset="0"/>
            </a:endParaRPr>
          </a:p>
          <a:p>
            <a:pPr marL="630238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B1. </a:t>
            </a: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Generalidades. Disbiosis</a:t>
            </a:r>
          </a:p>
          <a:p>
            <a:pPr marL="441325">
              <a:buClr>
                <a:srgbClr val="3399FF"/>
              </a:buClr>
              <a:buSzPct val="130000"/>
            </a:pPr>
            <a:endParaRPr lang="es-VE" sz="14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630238"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B2. </a:t>
            </a:r>
            <a:r>
              <a:rPr lang="es-VE" sz="28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8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Locales: GI</a:t>
            </a:r>
          </a:p>
          <a:p>
            <a:pPr marL="538163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    Enfermedad </a:t>
            </a: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Inflamatoria Intestinal IBD</a:t>
            </a:r>
          </a:p>
          <a:p>
            <a:pPr marL="538163">
              <a:buClr>
                <a:srgbClr val="3399FF"/>
              </a:buClr>
              <a:buSzPct val="130000"/>
            </a:pP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</a:t>
            </a: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Síndrome </a:t>
            </a: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Intestino Irritable IBS</a:t>
            </a:r>
          </a:p>
          <a:p>
            <a:pPr marL="538163">
              <a:buClr>
                <a:srgbClr val="3399FF"/>
              </a:buClr>
              <a:buSzPct val="130000"/>
            </a:pP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</a:t>
            </a: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Enfermedad </a:t>
            </a: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Celíaca</a:t>
            </a:r>
          </a:p>
          <a:p>
            <a:pPr marL="538163">
              <a:buClr>
                <a:srgbClr val="3399FF"/>
              </a:buClr>
              <a:buSzPct val="130000"/>
            </a:pP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</a:t>
            </a: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Cáncer </a:t>
            </a: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gastrointestinal</a:t>
            </a:r>
          </a:p>
          <a:p>
            <a:pPr marL="538163">
              <a:buClr>
                <a:srgbClr val="3399FF"/>
              </a:buClr>
              <a:buSzPct val="130000"/>
            </a:pP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</a:t>
            </a: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Infección </a:t>
            </a: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con </a:t>
            </a:r>
            <a:r>
              <a:rPr lang="es-VE" sz="2000" i="1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Clostridium </a:t>
            </a:r>
            <a:r>
              <a:rPr lang="es-VE" sz="2000" i="1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difficile</a:t>
            </a:r>
            <a:endParaRPr lang="es-VE" sz="2000" i="1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20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630238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B3.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Sistémicas</a:t>
            </a:r>
          </a:p>
        </p:txBody>
      </p:sp>
      <p:cxnSp>
        <p:nvCxnSpPr>
          <p:cNvPr id="6" name="Conector recto 5"/>
          <p:cNvCxnSpPr/>
          <p:nvPr/>
        </p:nvCxnSpPr>
        <p:spPr>
          <a:xfrm>
            <a:off x="1380828" y="985438"/>
            <a:ext cx="27683" cy="492535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8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771235" y="6606288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296793" y="5888305"/>
            <a:ext cx="45504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s-VE" sz="1200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Mullar</a:t>
            </a:r>
            <a:r>
              <a:rPr lang="es-VE" sz="1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Microbiology</a:t>
            </a:r>
            <a:r>
              <a:rPr lang="es-VE" sz="1200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200" i="1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inside</a:t>
            </a:r>
            <a:r>
              <a:rPr lang="es-VE" sz="1200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story</a:t>
            </a:r>
            <a:r>
              <a:rPr lang="es-VE" sz="1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2008</a:t>
            </a:r>
            <a:r>
              <a:rPr lang="es-VE" sz="1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453: </a:t>
            </a:r>
            <a:r>
              <a:rPr lang="es-VE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578-580 </a:t>
            </a:r>
            <a:r>
              <a:rPr lang="es-VE" sz="1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VE" sz="12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56403" y="872933"/>
            <a:ext cx="6231193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glow rad="228600">
              <a:srgbClr val="0000CC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black"/>
                </a:solidFill>
                <a:latin typeface="Comic Sans MS" pitchFamily="66" charset="0"/>
              </a:rPr>
              <a:t>Proyectos sobre Microbiota Humano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271314" y="1615022"/>
            <a:ext cx="6601370" cy="421653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El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Proyecto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de Microbioma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Humano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(HMP) se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diseñó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para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inicialmente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comparar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el microbiota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humano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a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nivel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de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especies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1000" dirty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El de Metagenómica del </a:t>
            </a:r>
            <a:r>
              <a:rPr lang="en-US" sz="2200" dirty="0" err="1">
                <a:solidFill>
                  <a:prstClr val="white"/>
                </a:solidFill>
                <a:latin typeface="Comic Sans MS" panose="030F0702030302020204" pitchFamily="66" charset="0"/>
              </a:rPr>
              <a:t>T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racto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>
                <a:solidFill>
                  <a:prstClr val="white"/>
                </a:solidFill>
                <a:latin typeface="Comic Sans MS" panose="030F0702030302020204" pitchFamily="66" charset="0"/>
              </a:rPr>
              <a:t>I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ntestinal </a:t>
            </a:r>
            <a:r>
              <a:rPr lang="en-US" sz="2200" dirty="0" err="1">
                <a:solidFill>
                  <a:prstClr val="white"/>
                </a:solidFill>
                <a:latin typeface="Comic Sans MS" panose="030F0702030302020204" pitchFamily="66" charset="0"/>
              </a:rPr>
              <a:t>H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umano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(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MetaHIT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) se propone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buscar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diferencias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en genes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microbianos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y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proteínas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que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ellos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expresan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, sin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necesariamente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preocuparse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de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cuáles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especies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provienen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.  </a:t>
            </a:r>
          </a:p>
          <a:p>
            <a:endParaRPr lang="en-US" sz="1000" dirty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Se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concentrará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casi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exclusivamente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en el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rol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del microbiota intestinal en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obesidad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y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enfermedad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inflamatoria</a:t>
            </a:r>
            <a:r>
              <a:rPr lang="en-US" sz="2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intestinal.  </a:t>
            </a:r>
            <a:endParaRPr lang="es-VE" sz="22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59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253096" y="2348880"/>
            <a:ext cx="4637808" cy="461665"/>
          </a:xfrm>
          <a:prstGeom prst="rect">
            <a:avLst/>
          </a:prstGeom>
          <a:solidFill>
            <a:schemeClr val="accent6"/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err="1" smtClean="0">
                <a:solidFill>
                  <a:prstClr val="black"/>
                </a:solidFill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. Locales Gastrointestinales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300192" y="6525344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711607" y="3056504"/>
            <a:ext cx="5592872" cy="24622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endParaRPr lang="es-VE" sz="9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Enfermedad Inflamatoria Intestinal (IBD)</a:t>
            </a: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endParaRPr lang="es-VE" sz="9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Síndrome Intestino Irritable (IBS)</a:t>
            </a: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endParaRPr lang="es-VE" sz="9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Enfermedad Celíaca</a:t>
            </a: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endParaRPr lang="es-VE" sz="9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r>
              <a:rPr lang="es-VE" sz="2000" dirty="0">
                <a:solidFill>
                  <a:prstClr val="black"/>
                </a:solidFill>
                <a:latin typeface="Comic Sans MS" pitchFamily="66" charset="0"/>
              </a:rPr>
              <a:t>Cáncer </a:t>
            </a:r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gastrointestinal</a:t>
            </a: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endParaRPr lang="es-VE" sz="9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Infección con </a:t>
            </a:r>
            <a:r>
              <a:rPr lang="es-VE" sz="2000" i="1" dirty="0" smtClean="0">
                <a:solidFill>
                  <a:prstClr val="black"/>
                </a:solidFill>
                <a:latin typeface="Comic Sans MS" pitchFamily="66" charset="0"/>
              </a:rPr>
              <a:t>Clostridium difficile</a:t>
            </a: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endParaRPr lang="es-VE" sz="900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95536" y="62068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175056" y="620688"/>
            <a:ext cx="132893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142228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88852" y="6021376"/>
            <a:ext cx="596629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http://www.nejm.org/action/showMediaPlayer?doi=10.1056/NEJMoa1407250&amp;aid=NEJMoa1407250_attach_1</a:t>
            </a:r>
          </a:p>
        </p:txBody>
      </p:sp>
      <p:pic>
        <p:nvPicPr>
          <p:cNvPr id="1026" name="Picture 2" descr="C:\Users\ximena\Desktop\Chrohn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4" r="7159"/>
          <a:stretch/>
        </p:blipFill>
        <p:spPr bwMode="auto">
          <a:xfrm>
            <a:off x="2530672" y="1988840"/>
            <a:ext cx="4011851" cy="3746583"/>
          </a:xfrm>
          <a:prstGeom prst="rect">
            <a:avLst/>
          </a:prstGeom>
          <a:noFill/>
          <a:ln>
            <a:solidFill>
              <a:srgbClr val="0047D6"/>
            </a:solidFill>
          </a:ln>
          <a:effectLst>
            <a:glow rad="228600">
              <a:srgbClr val="CC9900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530672" y="971820"/>
            <a:ext cx="4031873" cy="7694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000" dirty="0" err="1" smtClean="0">
                <a:solidFill>
                  <a:prstClr val="black"/>
                </a:solidFill>
                <a:latin typeface="Comic Sans MS" pitchFamily="66" charset="0"/>
                <a:ea typeface="BatangChe" pitchFamily="49" charset="-127"/>
              </a:rPr>
              <a:t>Enf</a:t>
            </a:r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  <a:ea typeface="BatangChe" pitchFamily="49" charset="-127"/>
              </a:rPr>
              <a:t>. Inflamatorias del Intestino</a:t>
            </a:r>
          </a:p>
          <a:p>
            <a:pPr algn="ctr"/>
            <a:r>
              <a:rPr lang="es-VE" sz="2400" b="1" dirty="0" smtClean="0">
                <a:solidFill>
                  <a:prstClr val="black"/>
                </a:solidFill>
                <a:latin typeface="Comic Sans MS" pitchFamily="66" charset="0"/>
                <a:ea typeface="BatangChe" pitchFamily="49" charset="-127"/>
              </a:rPr>
              <a:t>IBD</a:t>
            </a:r>
            <a:endParaRPr lang="es-VE" sz="2400" b="1" dirty="0">
              <a:solidFill>
                <a:prstClr val="black"/>
              </a:solidFill>
              <a:latin typeface="Comic Sans MS" pitchFamily="66" charset="0"/>
              <a:ea typeface="BatangChe" pitchFamily="49" charset="-127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855659" y="3053036"/>
            <a:ext cx="2037737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dirty="0" err="1" smtClean="0">
                <a:solidFill>
                  <a:prstClr val="black"/>
                </a:solidFill>
                <a:latin typeface="Comic Sans MS" pitchFamily="66" charset="0"/>
              </a:rPr>
              <a:t>Enf</a:t>
            </a:r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. de Crohn</a:t>
            </a:r>
          </a:p>
          <a:p>
            <a:r>
              <a:rPr lang="es-VE" dirty="0" smtClean="0">
                <a:solidFill>
                  <a:prstClr val="black"/>
                </a:solidFill>
                <a:latin typeface="Comic Sans MS" pitchFamily="66" charset="0"/>
              </a:rPr>
              <a:t>Colitis Ulcerativa</a:t>
            </a:r>
            <a:endParaRPr lang="es-VE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2843808" y="2708920"/>
            <a:ext cx="1550212" cy="22322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771235" y="6568647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327235" y="26064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323528" y="710210"/>
            <a:ext cx="132893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267679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9178</TotalTime>
  <Words>5241</Words>
  <Application>Microsoft Office PowerPoint</Application>
  <PresentationFormat>Presentación en pantalla (4:3)</PresentationFormat>
  <Paragraphs>933</Paragraphs>
  <Slides>51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59" baseType="lpstr">
      <vt:lpstr>BatangChe</vt:lpstr>
      <vt:lpstr>Arial</vt:lpstr>
      <vt:lpstr>Calibri</vt:lpstr>
      <vt:lpstr>Comic Sans MS</vt:lpstr>
      <vt:lpstr>Symbol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</dc:creator>
  <cp:lastModifiedBy>ximena</cp:lastModifiedBy>
  <cp:revision>1181</cp:revision>
  <dcterms:created xsi:type="dcterms:W3CDTF">2014-11-02T15:33:38Z</dcterms:created>
  <dcterms:modified xsi:type="dcterms:W3CDTF">2019-04-17T09:46:02Z</dcterms:modified>
</cp:coreProperties>
</file>