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500" r:id="rId2"/>
    <p:sldId id="515" r:id="rId3"/>
    <p:sldId id="668" r:id="rId4"/>
    <p:sldId id="502" r:id="rId5"/>
    <p:sldId id="517" r:id="rId6"/>
    <p:sldId id="579" r:id="rId7"/>
    <p:sldId id="526" r:id="rId8"/>
    <p:sldId id="529" r:id="rId9"/>
    <p:sldId id="481" r:id="rId10"/>
    <p:sldId id="527" r:id="rId11"/>
    <p:sldId id="528" r:id="rId12"/>
    <p:sldId id="647" r:id="rId13"/>
    <p:sldId id="670" r:id="rId14"/>
    <p:sldId id="671" r:id="rId15"/>
    <p:sldId id="663" r:id="rId16"/>
    <p:sldId id="521" r:id="rId17"/>
    <p:sldId id="522" r:id="rId18"/>
    <p:sldId id="665" r:id="rId19"/>
    <p:sldId id="669" r:id="rId20"/>
    <p:sldId id="666" r:id="rId21"/>
    <p:sldId id="673" r:id="rId22"/>
    <p:sldId id="672" r:id="rId23"/>
    <p:sldId id="523" r:id="rId24"/>
    <p:sldId id="542" r:id="rId25"/>
    <p:sldId id="676" r:id="rId26"/>
    <p:sldId id="677" r:id="rId27"/>
    <p:sldId id="678" r:id="rId28"/>
    <p:sldId id="545" r:id="rId29"/>
    <p:sldId id="681" r:id="rId30"/>
    <p:sldId id="546" r:id="rId31"/>
    <p:sldId id="580" r:id="rId32"/>
    <p:sldId id="536" r:id="rId33"/>
    <p:sldId id="537" r:id="rId34"/>
    <p:sldId id="538" r:id="rId35"/>
    <p:sldId id="539" r:id="rId36"/>
    <p:sldId id="636" r:id="rId37"/>
    <p:sldId id="633" r:id="rId38"/>
    <p:sldId id="638" r:id="rId39"/>
    <p:sldId id="639" r:id="rId40"/>
    <p:sldId id="637" r:id="rId41"/>
    <p:sldId id="576" r:id="rId42"/>
    <p:sldId id="577" r:id="rId43"/>
    <p:sldId id="535" r:id="rId44"/>
    <p:sldId id="534" r:id="rId45"/>
    <p:sldId id="531" r:id="rId46"/>
    <p:sldId id="520" r:id="rId47"/>
    <p:sldId id="519" r:id="rId48"/>
    <p:sldId id="662" r:id="rId49"/>
    <p:sldId id="675" r:id="rId50"/>
    <p:sldId id="684" r:id="rId51"/>
    <p:sldId id="683" r:id="rId5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16EC3B97-AFD3-4E87-ACED-888C392792EB}">
          <p14:sldIdLst>
            <p14:sldId id="500"/>
            <p14:sldId id="515"/>
            <p14:sldId id="668"/>
            <p14:sldId id="502"/>
            <p14:sldId id="517"/>
            <p14:sldId id="579"/>
            <p14:sldId id="526"/>
            <p14:sldId id="529"/>
            <p14:sldId id="481"/>
            <p14:sldId id="527"/>
            <p14:sldId id="528"/>
            <p14:sldId id="647"/>
            <p14:sldId id="670"/>
            <p14:sldId id="671"/>
            <p14:sldId id="663"/>
            <p14:sldId id="521"/>
            <p14:sldId id="522"/>
            <p14:sldId id="665"/>
            <p14:sldId id="669"/>
            <p14:sldId id="666"/>
            <p14:sldId id="673"/>
            <p14:sldId id="672"/>
            <p14:sldId id="523"/>
            <p14:sldId id="542"/>
            <p14:sldId id="676"/>
            <p14:sldId id="677"/>
            <p14:sldId id="678"/>
            <p14:sldId id="545"/>
            <p14:sldId id="681"/>
            <p14:sldId id="546"/>
            <p14:sldId id="580"/>
            <p14:sldId id="536"/>
            <p14:sldId id="537"/>
            <p14:sldId id="538"/>
            <p14:sldId id="539"/>
            <p14:sldId id="636"/>
            <p14:sldId id="633"/>
            <p14:sldId id="638"/>
            <p14:sldId id="639"/>
            <p14:sldId id="637"/>
            <p14:sldId id="576"/>
            <p14:sldId id="577"/>
            <p14:sldId id="535"/>
            <p14:sldId id="534"/>
            <p14:sldId id="531"/>
            <p14:sldId id="520"/>
            <p14:sldId id="519"/>
            <p14:sldId id="662"/>
            <p14:sldId id="675"/>
            <p14:sldId id="684"/>
            <p14:sldId id="683"/>
          </p14:sldIdLst>
        </p14:section>
        <p14:section name="Sección sin título" id="{90150520-1847-48F9-91C1-66ECE594AEF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0052F6"/>
    <a:srgbClr val="FFABAD"/>
    <a:srgbClr val="FF6569"/>
    <a:srgbClr val="FF8184"/>
    <a:srgbClr val="FEF2E8"/>
    <a:srgbClr val="953735"/>
    <a:srgbClr val="FFDF9F"/>
    <a:srgbClr val="D7E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219" autoAdjust="0"/>
    <p:restoredTop sz="94660"/>
  </p:normalViewPr>
  <p:slideViewPr>
    <p:cSldViewPr showGuides="1">
      <p:cViewPr varScale="1">
        <p:scale>
          <a:sx n="63" d="100"/>
          <a:sy n="63" d="100"/>
        </p:scale>
        <p:origin x="936" y="96"/>
      </p:cViewPr>
      <p:guideLst>
        <p:guide orient="horz" pos="2160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8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D86C3-2088-41E6-9012-2BE42E7791EF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86F07-A86D-427E-A7CA-93311D117C0F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80768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86F07-A86D-427E-A7CA-93311D117C0F}" type="slidenum">
              <a:rPr lang="es-VE" smtClean="0"/>
              <a:pPr/>
              <a:t>47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2677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5872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7824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244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563-92E4-46E8-B8CF-D979C27FE5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4526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4194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4666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410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0145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428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4243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35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8552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/>
              <a:pPr/>
              <a:t>24/04/2019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/>
              <a:pPr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374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ncbi.nlm.nih.gov/core/lw/2.0/html/tileshop_pmc/tileshop_pmc_inline.html?title=Click%20on%20image%20to%20zoom&amp;p=PMC3&amp;id=3466489_fimmu-03-00310-g002.jpg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ncbi.nlm.nih.gov/core/lw/2.0/html/tileshop_pmc/tileshop_pmc_inline.html?title=Click%20on%20image%20to%20zoom&amp;p=PMC3&amp;id=3466489_fimmu-03-00310-g002.jpg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00349" y="1400432"/>
            <a:ext cx="7143302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6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MICROBIOME</a:t>
            </a:r>
          </a:p>
          <a:p>
            <a:pPr algn="ctr"/>
            <a:endParaRPr lang="es-VE" sz="44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261935" y="5105400"/>
            <a:ext cx="2887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05600" y="64766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2017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4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807747" y="660838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102687" y="2782669"/>
            <a:ext cx="2938625" cy="132343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Microbiota </a:t>
            </a:r>
          </a:p>
          <a:p>
            <a:pPr algn="ctr"/>
            <a:r>
              <a:rPr lang="es-VE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intestinal</a:t>
            </a:r>
            <a:endParaRPr lang="es-VE" sz="4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6978" y="2001306"/>
            <a:ext cx="1710726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Modo de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nacimiento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57824" y="2967335"/>
            <a:ext cx="1835760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Microbiota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intestinal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 materno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181" y="4294145"/>
            <a:ext cx="1494320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Modo de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lactancia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44258" y="5267191"/>
            <a:ext cx="2098652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Exposiciones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ambientales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357704" y="742285"/>
            <a:ext cx="207300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err="1" smtClean="0">
                <a:latin typeface="Comic Sans MS" pitchFamily="66" charset="0"/>
              </a:rPr>
              <a:t>Enf</a:t>
            </a:r>
            <a:r>
              <a:rPr lang="es-VE" sz="2400" dirty="0" smtClean="0">
                <a:latin typeface="Comic Sans MS" pitchFamily="66" charset="0"/>
              </a:rPr>
              <a:t>. Crónicas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Autoinmunes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Alergias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95077" y="5267191"/>
            <a:ext cx="2024914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Antibióticos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drogas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52775" y="1380192"/>
            <a:ext cx="1792478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Depresión,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Ansiedad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Autismo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952775" y="2659558"/>
            <a:ext cx="1588897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Estrés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Físico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Emocional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Mental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417471" y="5267191"/>
            <a:ext cx="1792478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Dieta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Prebióticos</a:t>
            </a:r>
          </a:p>
          <a:p>
            <a:pPr algn="ctr"/>
            <a:r>
              <a:rPr lang="es-VE" sz="2400" dirty="0" err="1" smtClean="0">
                <a:latin typeface="Comic Sans MS" pitchFamily="66" charset="0"/>
              </a:rPr>
              <a:t>Probióticos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222079" y="4326195"/>
            <a:ext cx="105028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Comic Sans MS" pitchFamily="66" charset="0"/>
              </a:rPr>
              <a:t>Edad</a:t>
            </a:r>
          </a:p>
          <a:p>
            <a:r>
              <a:rPr lang="es-VE" sz="2400" dirty="0" smtClean="0">
                <a:latin typeface="Comic Sans MS" pitchFamily="66" charset="0"/>
              </a:rPr>
              <a:t>Sueño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21747" y="764704"/>
            <a:ext cx="228600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VE" sz="2400" dirty="0" err="1">
                <a:latin typeface="Comic Sans MS" pitchFamily="66" charset="0"/>
              </a:rPr>
              <a:t>Enf</a:t>
            </a:r>
            <a:r>
              <a:rPr lang="es-VE" sz="2400" dirty="0">
                <a:latin typeface="Comic Sans MS" pitchFamily="66" charset="0"/>
              </a:rPr>
              <a:t>. </a:t>
            </a:r>
            <a:r>
              <a:rPr lang="es-VE" sz="2400" dirty="0" err="1">
                <a:latin typeface="Comic Sans MS" pitchFamily="66" charset="0"/>
              </a:rPr>
              <a:t>Cardiov</a:t>
            </a:r>
            <a:r>
              <a:rPr lang="es-VE" sz="2400" dirty="0">
                <a:latin typeface="Comic Sans MS" pitchFamily="66" charset="0"/>
              </a:rPr>
              <a:t>.</a:t>
            </a:r>
          </a:p>
          <a:p>
            <a:pPr lvl="0"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Obesidad 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  <a:p>
            <a:pPr lvl="0"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Diabetes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flipH="1" flipV="1">
            <a:off x="3635896" y="1942614"/>
            <a:ext cx="241690" cy="840055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V="1">
            <a:off x="5209949" y="1942614"/>
            <a:ext cx="226147" cy="840054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V="1">
            <a:off x="6041645" y="2095014"/>
            <a:ext cx="911130" cy="840054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4" idx="3"/>
            <a:endCxn id="15" idx="1"/>
          </p:cNvCxnSpPr>
          <p:nvPr/>
        </p:nvCxnSpPr>
        <p:spPr>
          <a:xfrm flipV="1">
            <a:off x="6041312" y="3444388"/>
            <a:ext cx="911463" cy="1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6041645" y="3967570"/>
            <a:ext cx="1180434" cy="613558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endCxn id="5" idx="3"/>
          </p:cNvCxnSpPr>
          <p:nvPr/>
        </p:nvCxnSpPr>
        <p:spPr>
          <a:xfrm flipH="1" flipV="1">
            <a:off x="2357704" y="2416805"/>
            <a:ext cx="744983" cy="550530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>
            <a:stCxn id="4" idx="1"/>
          </p:cNvCxnSpPr>
          <p:nvPr/>
        </p:nvCxnSpPr>
        <p:spPr>
          <a:xfrm flipH="1" flipV="1">
            <a:off x="2357704" y="3429000"/>
            <a:ext cx="744983" cy="15389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 flipV="1">
            <a:off x="2293584" y="3789040"/>
            <a:ext cx="809103" cy="792088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 flipV="1">
            <a:off x="2843808" y="4106108"/>
            <a:ext cx="550397" cy="1161083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endCxn id="4" idx="2"/>
          </p:cNvCxnSpPr>
          <p:nvPr/>
        </p:nvCxnSpPr>
        <p:spPr>
          <a:xfrm flipV="1">
            <a:off x="4521747" y="4106108"/>
            <a:ext cx="50253" cy="1161083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11" idx="0"/>
          </p:cNvCxnSpPr>
          <p:nvPr/>
        </p:nvCxnSpPr>
        <p:spPr>
          <a:xfrm flipH="1" flipV="1">
            <a:off x="5679665" y="4053209"/>
            <a:ext cx="627869" cy="1213982"/>
          </a:xfrm>
          <a:prstGeom prst="straightConnector1">
            <a:avLst/>
          </a:prstGeom>
          <a:ln w="38100">
            <a:solidFill>
              <a:srgbClr val="0047D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4 CuadroTexto"/>
          <p:cNvSpPr txBox="1"/>
          <p:nvPr/>
        </p:nvSpPr>
        <p:spPr>
          <a:xfrm>
            <a:off x="323707" y="574044"/>
            <a:ext cx="161646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asociadas.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</a:p>
        </p:txBody>
      </p:sp>
      <p:sp>
        <p:nvSpPr>
          <p:cNvPr id="28" name="6 CuadroTexto"/>
          <p:cNvSpPr txBox="1"/>
          <p:nvPr/>
        </p:nvSpPr>
        <p:spPr>
          <a:xfrm>
            <a:off x="323707" y="204713"/>
            <a:ext cx="63190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45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006" t="1050" r="4307" b="1300"/>
          <a:stretch/>
        </p:blipFill>
        <p:spPr>
          <a:xfrm>
            <a:off x="5585738" y="116631"/>
            <a:ext cx="3306742" cy="6696745"/>
          </a:xfrm>
          <a:prstGeom prst="rect">
            <a:avLst/>
          </a:prstGeom>
        </p:spPr>
      </p:pic>
      <p:sp>
        <p:nvSpPr>
          <p:cNvPr id="6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20117" y="6014962"/>
            <a:ext cx="40011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BO. Schroeder, F. </a:t>
            </a:r>
            <a:r>
              <a:rPr lang="en-US" sz="1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Bäckhed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Signals from the gut microbiota to distant organs in physiology and disease.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Medicine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r>
              <a:rPr lang="en-US" sz="1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22: 1079–1089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24828" y="1741454"/>
            <a:ext cx="3210560" cy="34470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El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smtClean="0">
                <a:latin typeface="Comic Sans MS" panose="030F0702030302020204" pitchFamily="66" charset="0"/>
              </a:rPr>
              <a:t>microbiota </a:t>
            </a:r>
            <a:r>
              <a:rPr lang="en-US" sz="1600" dirty="0" smtClean="0">
                <a:latin typeface="Comic Sans MS" panose="030F0702030302020204" pitchFamily="66" charset="0"/>
              </a:rPr>
              <a:t>intestinal </a:t>
            </a:r>
            <a:r>
              <a:rPr lang="en-US" sz="1600" dirty="0" err="1" smtClean="0"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asociado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latin typeface="Comic Sans MS" panose="030F0702030302020204" pitchFamily="66" charset="0"/>
              </a:rPr>
              <a:t>diversas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1600" dirty="0" smtClean="0">
                <a:latin typeface="Comic Sans MS" panose="030F0702030302020204" pitchFamily="66" charset="0"/>
              </a:rPr>
              <a:t> en humanos. 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r>
              <a:rPr lang="en-US" sz="1600" b="1" dirty="0" err="1" smtClean="0">
                <a:latin typeface="Comic Sans MS" panose="030F0702030302020204" pitchFamily="66" charset="0"/>
              </a:rPr>
              <a:t>Alteraciones</a:t>
            </a:r>
            <a:r>
              <a:rPr lang="en-US" sz="1600" b="1" dirty="0" smtClean="0">
                <a:latin typeface="Comic Sans MS" panose="030F0702030302020204" pitchFamily="66" charset="0"/>
              </a:rPr>
              <a:t> en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composición</a:t>
            </a:r>
            <a:r>
              <a:rPr lang="en-US" sz="1600" b="1" dirty="0" smtClean="0">
                <a:latin typeface="Comic Sans MS" panose="030F0702030302020204" pitchFamily="66" charset="0"/>
              </a:rPr>
              <a:t>,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diversidad</a:t>
            </a:r>
            <a:r>
              <a:rPr lang="en-US" sz="1600" b="1" dirty="0" smtClean="0">
                <a:latin typeface="Comic Sans MS" panose="030F0702030302020204" pitchFamily="66" charset="0"/>
              </a:rPr>
              <a:t> y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metabolitos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derivados</a:t>
            </a:r>
            <a:r>
              <a:rPr lang="en-US" sz="1600" b="1" dirty="0" smtClean="0">
                <a:latin typeface="Comic Sans MS" panose="030F0702030302020204" pitchFamily="66" charset="0"/>
              </a:rPr>
              <a:t> del microbiota </a:t>
            </a:r>
            <a:r>
              <a:rPr lang="en-US" sz="1600" dirty="0" err="1" smtClean="0">
                <a:latin typeface="Comic Sans MS" panose="030F0702030302020204" pitchFamily="66" charset="0"/>
              </a:rPr>
              <a:t>están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600" dirty="0" smtClean="0"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latin typeface="Comic Sans MS" panose="030F0702030302020204" pitchFamily="66" charset="0"/>
              </a:rPr>
              <a:t>enfermedades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que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afectan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diferentes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órganos</a:t>
            </a:r>
            <a:r>
              <a:rPr lang="en-US" sz="1600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1000" dirty="0">
              <a:latin typeface="Comic Sans MS" panose="030F0702030302020204" pitchFamily="66" charset="0"/>
            </a:endParaRP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Evidencia</a:t>
            </a:r>
            <a:r>
              <a:rPr lang="en-US" sz="1600" dirty="0" smtClean="0">
                <a:latin typeface="Comic Sans MS" panose="030F0702030302020204" pitchFamily="66" charset="0"/>
              </a:rPr>
              <a:t> para </a:t>
            </a:r>
            <a:r>
              <a:rPr lang="en-US" sz="1600" dirty="0" err="1" smtClean="0">
                <a:latin typeface="Comic Sans MS" panose="030F0702030302020204" pitchFamily="66" charset="0"/>
              </a:rPr>
              <a:t>rol</a:t>
            </a:r>
            <a:r>
              <a:rPr lang="en-US" sz="1600" dirty="0" smtClean="0">
                <a:latin typeface="Comic Sans MS" panose="030F0702030302020204" pitchFamily="66" charset="0"/>
              </a:rPr>
              <a:t> causal de </a:t>
            </a:r>
            <a:r>
              <a:rPr lang="en-US" sz="16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fuerte</a:t>
            </a:r>
            <a:r>
              <a:rPr lang="en-US" sz="1600" dirty="0" smtClean="0">
                <a:latin typeface="Comic Sans MS" panose="030F0702030302020204" pitchFamily="66" charset="0"/>
              </a:rPr>
              <a:t> en la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enfermedad</a:t>
            </a:r>
            <a:r>
              <a:rPr lang="en-US" sz="1600" b="1" dirty="0" smtClean="0">
                <a:latin typeface="Comic Sans MS" panose="030F0702030302020204" pitchFamily="66" charset="0"/>
              </a:rPr>
              <a:t> </a:t>
            </a:r>
            <a:r>
              <a:rPr lang="en-US" sz="1600" b="1" dirty="0" err="1" smtClean="0">
                <a:latin typeface="Comic Sans MS" panose="030F0702030302020204" pitchFamily="66" charset="0"/>
              </a:rPr>
              <a:t>metabólica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endParaRPr lang="es-VE" sz="800" dirty="0">
              <a:latin typeface="Comic Sans MS" panose="030F0702030302020204" pitchFamily="66" charset="0"/>
            </a:endParaRPr>
          </a:p>
          <a:p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643438" y="1776118"/>
            <a:ext cx="1342034" cy="523220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Pulmón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Asma alérgica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624499" y="2714888"/>
            <a:ext cx="1425390" cy="523220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Hígado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NAFLD/NASH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698943" y="3653658"/>
            <a:ext cx="1140056" cy="738664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Piel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Dermatitis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atópica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640529" y="4572713"/>
            <a:ext cx="1172116" cy="738664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T. Adiposo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Inflamación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Obesidad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4656646" y="5430187"/>
            <a:ext cx="1513556" cy="1169551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Todo el cuerpo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Diabetes tipo 2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LES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Desnutrición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Ateroesclerosis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5473828" y="0"/>
            <a:ext cx="615966" cy="1180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4656646" y="201913"/>
            <a:ext cx="1863011" cy="1169551"/>
          </a:xfrm>
          <a:prstGeom prst="rect">
            <a:avLst/>
          </a:prstGeom>
          <a:solidFill>
            <a:srgbClr val="A7E8FF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Cerebro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Autismo espectro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Ansiedad, depresión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Estrés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ACV</a:t>
            </a:r>
          </a:p>
        </p:txBody>
      </p:sp>
      <p:sp>
        <p:nvSpPr>
          <p:cNvPr id="16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7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0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>
            <a:lum bright="-10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71" b="16924"/>
          <a:stretch/>
        </p:blipFill>
        <p:spPr bwMode="auto">
          <a:xfrm>
            <a:off x="791579" y="2106802"/>
            <a:ext cx="7560840" cy="26119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106487" y="5111277"/>
            <a:ext cx="696677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600" dirty="0" err="1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A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sociaciones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entre el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microbioma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y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diversos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fenotipos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, en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rango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como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fueron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esperadas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o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inesperadas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según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el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conocimiento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previo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ArialMT"/>
              </a:rPr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905445" y="5738081"/>
            <a:ext cx="53605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VE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Y. Vázquez-Baeza et al. 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Impacts of the human gut </a:t>
            </a:r>
            <a:r>
              <a:rPr 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microbiome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on therapeutics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Annu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Rev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Pharmacol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Toxicol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2018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;58:253-270</a:t>
            </a:r>
            <a:endParaRPr lang="es-V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807747" y="660838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95956" y="477977"/>
            <a:ext cx="620875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Continuum de </a:t>
            </a:r>
            <a:r>
              <a:rPr lang="es-VE" sz="2000" dirty="0">
                <a:latin typeface="Comic Sans MS" panose="030F0702030302020204" pitchFamily="66" charset="0"/>
              </a:rPr>
              <a:t>alteraciones</a:t>
            </a:r>
            <a:r>
              <a:rPr lang="es-VE" sz="2000" dirty="0" smtClean="0">
                <a:latin typeface="Comic Sans MS" panose="030F0702030302020204" pitchFamily="66" charset="0"/>
              </a:rPr>
              <a:t> esperadas/inesperadas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del Microbioma Intestinal y sus asociaciones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027526" y="4692076"/>
            <a:ext cx="172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 smtClean="0">
                <a:solidFill>
                  <a:srgbClr val="FF65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INESPERADO</a:t>
            </a:r>
            <a:endParaRPr lang="es-VE" b="1" dirty="0">
              <a:solidFill>
                <a:srgbClr val="FF65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647726" y="462622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ESPERADO</a:t>
            </a:r>
            <a:endParaRPr lang="es-VE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794422" y="1586659"/>
            <a:ext cx="1225015" cy="461665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Eje intestino-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cerebro</a:t>
            </a:r>
            <a:endParaRPr lang="es-VE" sz="1200" b="1" dirty="0"/>
          </a:p>
        </p:txBody>
      </p:sp>
      <p:sp>
        <p:nvSpPr>
          <p:cNvPr id="23" name="Rectángulo 22"/>
          <p:cNvSpPr/>
          <p:nvPr/>
        </p:nvSpPr>
        <p:spPr>
          <a:xfrm>
            <a:off x="899592" y="2063312"/>
            <a:ext cx="624894" cy="287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1786866" y="2263080"/>
            <a:ext cx="624894" cy="2875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Rectángulo 24"/>
          <p:cNvSpPr/>
          <p:nvPr/>
        </p:nvSpPr>
        <p:spPr>
          <a:xfrm>
            <a:off x="1346677" y="2742687"/>
            <a:ext cx="624894" cy="18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585125" y="2610709"/>
            <a:ext cx="1088761" cy="276999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Ca. gástrico</a:t>
            </a:r>
            <a:endParaRPr lang="es-VE" sz="1200" b="1" dirty="0"/>
          </a:p>
        </p:txBody>
      </p:sp>
      <p:sp>
        <p:nvSpPr>
          <p:cNvPr id="16" name="Rectángulo 15"/>
          <p:cNvSpPr/>
          <p:nvPr/>
        </p:nvSpPr>
        <p:spPr>
          <a:xfrm>
            <a:off x="294978" y="1706040"/>
            <a:ext cx="1099981" cy="646331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Alteraciones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Ritmo </a:t>
            </a:r>
          </a:p>
          <a:p>
            <a:pPr algn="ctr"/>
            <a:r>
              <a:rPr lang="es-VE" sz="1200" b="1" dirty="0">
                <a:latin typeface="Comic Sans MS" panose="030F0702030302020204" pitchFamily="66" charset="0"/>
              </a:rPr>
              <a:t>C</a:t>
            </a:r>
            <a:r>
              <a:rPr lang="es-VE" sz="1200" b="1" dirty="0" smtClean="0">
                <a:latin typeface="Comic Sans MS" panose="030F0702030302020204" pitchFamily="66" charset="0"/>
              </a:rPr>
              <a:t>ircadiano</a:t>
            </a:r>
            <a:endParaRPr lang="es-VE" sz="1200" b="1" dirty="0"/>
          </a:p>
        </p:txBody>
      </p:sp>
      <p:sp>
        <p:nvSpPr>
          <p:cNvPr id="13" name="Rectángulo 12"/>
          <p:cNvSpPr/>
          <p:nvPr/>
        </p:nvSpPr>
        <p:spPr>
          <a:xfrm>
            <a:off x="1576626" y="2237438"/>
            <a:ext cx="1212191" cy="276999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PTSD ratones</a:t>
            </a:r>
            <a:endParaRPr lang="es-VE" sz="1200" b="1" dirty="0"/>
          </a:p>
        </p:txBody>
      </p:sp>
      <p:sp>
        <p:nvSpPr>
          <p:cNvPr id="26" name="Rectángulo 25"/>
          <p:cNvSpPr/>
          <p:nvPr/>
        </p:nvSpPr>
        <p:spPr>
          <a:xfrm>
            <a:off x="2627784" y="2930484"/>
            <a:ext cx="874108" cy="136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370485" y="2798812"/>
            <a:ext cx="1257075" cy="276999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200" b="1" dirty="0" smtClean="0">
                <a:latin typeface="Comic Sans MS" panose="030F0702030302020204" pitchFamily="66" charset="0"/>
              </a:rPr>
              <a:t>. Parkinson</a:t>
            </a:r>
            <a:endParaRPr lang="es-VE" sz="1200" b="1" dirty="0"/>
          </a:p>
        </p:txBody>
      </p:sp>
      <p:sp>
        <p:nvSpPr>
          <p:cNvPr id="27" name="Rectángulo 26"/>
          <p:cNvSpPr/>
          <p:nvPr/>
        </p:nvSpPr>
        <p:spPr>
          <a:xfrm>
            <a:off x="3307224" y="2394834"/>
            <a:ext cx="659845" cy="206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Rectángulo 10"/>
          <p:cNvSpPr/>
          <p:nvPr/>
        </p:nvSpPr>
        <p:spPr>
          <a:xfrm>
            <a:off x="2982317" y="2252140"/>
            <a:ext cx="1274708" cy="276999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Modo de parto</a:t>
            </a:r>
            <a:endParaRPr lang="es-VE" sz="1200" b="1" dirty="0"/>
          </a:p>
        </p:txBody>
      </p:sp>
      <p:sp>
        <p:nvSpPr>
          <p:cNvPr id="28" name="Rectángulo 27"/>
          <p:cNvSpPr/>
          <p:nvPr/>
        </p:nvSpPr>
        <p:spPr>
          <a:xfrm>
            <a:off x="3815135" y="2930484"/>
            <a:ext cx="830824" cy="290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3719847" y="2756108"/>
            <a:ext cx="1024640" cy="461665"/>
          </a:xfrm>
          <a:prstGeom prst="rect">
            <a:avLst/>
          </a:prstGeom>
          <a:solidFill>
            <a:srgbClr val="FFABA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Alt</a:t>
            </a:r>
            <a:r>
              <a:rPr lang="es-VE" sz="1200" b="1" dirty="0" smtClean="0">
                <a:latin typeface="Comic Sans MS" panose="030F0702030302020204" pitchFamily="66" charset="0"/>
              </a:rPr>
              <a:t>. por </a:t>
            </a:r>
          </a:p>
          <a:p>
            <a:pPr algn="ctr"/>
            <a:r>
              <a:rPr lang="es-VE" sz="1200" b="1" dirty="0" err="1" smtClean="0">
                <a:latin typeface="Comic Sans MS" panose="030F0702030302020204" pitchFamily="66" charset="0"/>
              </a:rPr>
              <a:t>metformina</a:t>
            </a:r>
            <a:endParaRPr lang="es-VE" sz="1200" b="1" dirty="0"/>
          </a:p>
        </p:txBody>
      </p:sp>
      <p:sp>
        <p:nvSpPr>
          <p:cNvPr id="29" name="Rectángulo 28"/>
          <p:cNvSpPr/>
          <p:nvPr/>
        </p:nvSpPr>
        <p:spPr>
          <a:xfrm>
            <a:off x="4355976" y="2239319"/>
            <a:ext cx="792088" cy="264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4360792" y="1865089"/>
            <a:ext cx="102143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Ausencia 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Microbioma</a:t>
            </a:r>
          </a:p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base (</a:t>
            </a:r>
            <a:r>
              <a:rPr lang="es-VE" sz="1200" b="1" dirty="0" err="1" smtClean="0">
                <a:latin typeface="Comic Sans MS" panose="030F0702030302020204" pitchFamily="66" charset="0"/>
              </a:rPr>
              <a:t>core</a:t>
            </a:r>
            <a:r>
              <a:rPr lang="es-VE" sz="1200" b="1" dirty="0" smtClean="0">
                <a:latin typeface="Comic Sans MS" panose="030F0702030302020204" pitchFamily="66" charset="0"/>
              </a:rPr>
              <a:t>)</a:t>
            </a:r>
            <a:endParaRPr lang="es-VE" sz="1200" b="1" dirty="0"/>
          </a:p>
        </p:txBody>
      </p:sp>
      <p:sp>
        <p:nvSpPr>
          <p:cNvPr id="30" name="Rectángulo 29"/>
          <p:cNvSpPr/>
          <p:nvPr/>
        </p:nvSpPr>
        <p:spPr>
          <a:xfrm>
            <a:off x="5525063" y="3045976"/>
            <a:ext cx="377491" cy="17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5297022" y="2970760"/>
            <a:ext cx="7473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Obesidad</a:t>
            </a:r>
            <a:endParaRPr lang="es-VE" sz="1000" b="1" dirty="0"/>
          </a:p>
        </p:txBody>
      </p:sp>
      <p:sp>
        <p:nvSpPr>
          <p:cNvPr id="32" name="Rectángulo 31"/>
          <p:cNvSpPr/>
          <p:nvPr/>
        </p:nvSpPr>
        <p:spPr>
          <a:xfrm>
            <a:off x="5671061" y="2171377"/>
            <a:ext cx="976665" cy="303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5640122" y="2007735"/>
            <a:ext cx="1111203" cy="4308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1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100" b="1" dirty="0" smtClean="0">
                <a:latin typeface="Comic Sans MS" panose="030F0702030302020204" pitchFamily="66" charset="0"/>
              </a:rPr>
              <a:t>. </a:t>
            </a:r>
            <a:r>
              <a:rPr lang="es-VE" sz="1100" b="1" dirty="0" err="1" smtClean="0">
                <a:latin typeface="Comic Sans MS" panose="030F0702030302020204" pitchFamily="66" charset="0"/>
              </a:rPr>
              <a:t>Inflam</a:t>
            </a:r>
            <a:r>
              <a:rPr lang="es-VE" sz="1100" b="1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1100" b="1" dirty="0" err="1" smtClean="0">
                <a:latin typeface="Comic Sans MS" panose="030F0702030302020204" pitchFamily="66" charset="0"/>
              </a:rPr>
              <a:t>Intest</a:t>
            </a:r>
            <a:r>
              <a:rPr lang="es-VE" sz="1100" b="1" dirty="0" smtClean="0">
                <a:latin typeface="Comic Sans MS" panose="030F0702030302020204" pitchFamily="66" charset="0"/>
              </a:rPr>
              <a:t>.</a:t>
            </a:r>
            <a:endParaRPr lang="es-VE" sz="1100" b="1" dirty="0"/>
          </a:p>
        </p:txBody>
      </p:sp>
      <p:sp>
        <p:nvSpPr>
          <p:cNvPr id="33" name="Rectángulo 32"/>
          <p:cNvSpPr/>
          <p:nvPr/>
        </p:nvSpPr>
        <p:spPr>
          <a:xfrm>
            <a:off x="6286351" y="3330683"/>
            <a:ext cx="617151" cy="195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6129950" y="3258431"/>
            <a:ext cx="938077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10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000" b="1" dirty="0" smtClean="0">
                <a:latin typeface="Comic Sans MS" panose="030F0702030302020204" pitchFamily="66" charset="0"/>
              </a:rPr>
              <a:t>. Celíaca</a:t>
            </a:r>
            <a:endParaRPr lang="es-VE" sz="1000" b="1" dirty="0"/>
          </a:p>
        </p:txBody>
      </p:sp>
      <p:sp>
        <p:nvSpPr>
          <p:cNvPr id="34" name="Rectángulo 33"/>
          <p:cNvSpPr/>
          <p:nvPr/>
        </p:nvSpPr>
        <p:spPr>
          <a:xfrm>
            <a:off x="6968539" y="2199831"/>
            <a:ext cx="627797" cy="232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6830486" y="1957515"/>
            <a:ext cx="925254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Cambios en </a:t>
            </a:r>
          </a:p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la dieta</a:t>
            </a:r>
            <a:endParaRPr lang="es-VE" sz="1000" b="1" dirty="0"/>
          </a:p>
        </p:txBody>
      </p:sp>
      <p:sp>
        <p:nvSpPr>
          <p:cNvPr id="35" name="Rectángulo 34"/>
          <p:cNvSpPr/>
          <p:nvPr/>
        </p:nvSpPr>
        <p:spPr>
          <a:xfrm>
            <a:off x="7356414" y="2930484"/>
            <a:ext cx="751622" cy="327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7357772" y="2840334"/>
            <a:ext cx="1188147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Transplantes </a:t>
            </a:r>
          </a:p>
          <a:p>
            <a:pPr algn="ctr"/>
            <a:r>
              <a:rPr lang="es-VE" sz="1000" b="1" dirty="0" smtClean="0">
                <a:latin typeface="Comic Sans MS" panose="030F0702030302020204" pitchFamily="66" charset="0"/>
              </a:rPr>
              <a:t>microbiota fecal</a:t>
            </a:r>
            <a:endParaRPr lang="es-VE" sz="1000" b="1" dirty="0"/>
          </a:p>
        </p:txBody>
      </p:sp>
      <p:sp>
        <p:nvSpPr>
          <p:cNvPr id="36" name="4 CuadroTexto"/>
          <p:cNvSpPr txBox="1"/>
          <p:nvPr/>
        </p:nvSpPr>
        <p:spPr>
          <a:xfrm>
            <a:off x="285787" y="570538"/>
            <a:ext cx="118472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400" b="1" dirty="0" smtClean="0">
                <a:latin typeface="Comic Sans MS" pitchFamily="66" charset="0"/>
              </a:rPr>
              <a:t>Microbiota y </a:t>
            </a:r>
          </a:p>
          <a:p>
            <a:pPr algn="ctr"/>
            <a:r>
              <a:rPr lang="es-VE" sz="1400" b="1" dirty="0" err="1" smtClean="0">
                <a:latin typeface="Comic Sans MS" pitchFamily="66" charset="0"/>
              </a:rPr>
              <a:t>Enf.asoc</a:t>
            </a:r>
            <a:r>
              <a:rPr lang="es-VE" sz="1400" b="1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37" name="6 CuadroTexto"/>
          <p:cNvSpPr txBox="1"/>
          <p:nvPr/>
        </p:nvSpPr>
        <p:spPr>
          <a:xfrm>
            <a:off x="269173" y="188363"/>
            <a:ext cx="631904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42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 animBg="1"/>
      <p:bldP spid="12" grpId="0" animBg="1"/>
      <p:bldP spid="16" grpId="0" animBg="1"/>
      <p:bldP spid="13" grpId="0" animBg="1"/>
      <p:bldP spid="15" grpId="0" animBg="1"/>
      <p:bldP spid="11" grpId="0" animBg="1"/>
      <p:bldP spid="17" grpId="0" animBg="1"/>
      <p:bldP spid="18" grpId="0" animBg="1"/>
      <p:bldP spid="31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29066" y="1431812"/>
            <a:ext cx="6195966" cy="44781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Un microbiota </a:t>
            </a:r>
            <a:r>
              <a:rPr lang="en-US" dirty="0" err="1" smtClean="0">
                <a:latin typeface="Comic Sans MS" panose="030F0702030302020204" pitchFamily="66" charset="0"/>
              </a:rPr>
              <a:t>simbiótico</a:t>
            </a:r>
            <a:r>
              <a:rPr lang="en-US" dirty="0" smtClean="0">
                <a:latin typeface="Comic Sans MS" panose="030F0702030302020204" pitchFamily="66" charset="0"/>
              </a:rPr>
              <a:t> opera </a:t>
            </a:r>
            <a:r>
              <a:rPr lang="en-US" dirty="0" err="1" smtClean="0">
                <a:latin typeface="Comic Sans MS" panose="030F0702030302020204" pitchFamily="66" charset="0"/>
              </a:rPr>
              <a:t>bajo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latin typeface="Comic Sans MS" panose="030F0702030302020204" pitchFamily="66" charset="0"/>
              </a:rPr>
              <a:t>funcional</a:t>
            </a:r>
            <a:r>
              <a:rPr lang="en-US" dirty="0" smtClean="0"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latin typeface="Comic Sans MS" panose="030F0702030302020204" pitchFamily="66" charset="0"/>
              </a:rPr>
              <a:t>proporciones</a:t>
            </a:r>
            <a:r>
              <a:rPr lang="en-US" dirty="0" smtClean="0">
                <a:latin typeface="Comic Sans MS" panose="030F0702030302020204" pitchFamily="66" charset="0"/>
              </a:rPr>
              <a:t> en balance </a:t>
            </a:r>
            <a:r>
              <a:rPr lang="en-US" dirty="0" err="1" smtClean="0">
                <a:latin typeface="Comic Sans MS" panose="030F0702030302020204" pitchFamily="66" charset="0"/>
              </a:rPr>
              <a:t>dinámico</a:t>
            </a:r>
            <a:r>
              <a:rPr lang="en-US" dirty="0" smtClean="0">
                <a:latin typeface="Comic Sans MS" panose="030F0702030302020204" pitchFamily="66" charset="0"/>
              </a:rPr>
              <a:t> de: moco, </a:t>
            </a:r>
            <a:r>
              <a:rPr lang="en-US" dirty="0" err="1" smtClean="0">
                <a:latin typeface="Comic Sans MS" panose="030F0702030302020204" pitchFamily="66" charset="0"/>
              </a:rPr>
              <a:t>receptores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reconocimiento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patrones</a:t>
            </a:r>
            <a:r>
              <a:rPr lang="en-US" dirty="0" smtClean="0">
                <a:latin typeface="Comic Sans MS" panose="030F0702030302020204" pitchFamily="66" charset="0"/>
              </a:rPr>
              <a:t> (PRR), </a:t>
            </a:r>
            <a:r>
              <a:rPr lang="en-US" dirty="0" err="1" smtClean="0">
                <a:latin typeface="Comic Sans MS" panose="030F0702030302020204" pitchFamily="66" charset="0"/>
              </a:rPr>
              <a:t>péptidos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antimicrobianos</a:t>
            </a:r>
            <a:r>
              <a:rPr lang="en-US" dirty="0" smtClean="0">
                <a:latin typeface="Comic Sans MS" panose="030F0702030302020204" pitchFamily="66" charset="0"/>
              </a:rPr>
              <a:t> (AMP) e IgA,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vez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contiene</a:t>
            </a:r>
            <a:r>
              <a:rPr lang="en-US" dirty="0" smtClean="0">
                <a:latin typeface="Comic Sans MS" panose="030F0702030302020204" pitchFamily="66" charset="0"/>
              </a:rPr>
              <a:t> el microbiota en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 intestinal.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Bajo</a:t>
            </a:r>
            <a:r>
              <a:rPr lang="en-US" dirty="0" smtClean="0">
                <a:latin typeface="Comic Sans MS" panose="030F0702030302020204" pitchFamily="66" charset="0"/>
              </a:rPr>
              <a:t> control </a:t>
            </a:r>
            <a:r>
              <a:rPr lang="en-US" dirty="0" err="1" smtClean="0">
                <a:latin typeface="Comic Sans MS" panose="030F0702030302020204" pitchFamily="66" charset="0"/>
              </a:rPr>
              <a:t>estrecho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intestinales</a:t>
            </a:r>
            <a:r>
              <a:rPr lang="en-US" dirty="0" smtClean="0">
                <a:latin typeface="Comic Sans MS" panose="030F0702030302020204" pitchFamily="66" charset="0"/>
              </a:rPr>
              <a:t> , el S. </a:t>
            </a:r>
            <a:r>
              <a:rPr lang="en-US" dirty="0" err="1"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latin typeface="Comic Sans MS" panose="030F0702030302020204" pitchFamily="66" charset="0"/>
              </a:rPr>
              <a:t>nmune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intest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se </a:t>
            </a:r>
            <a:r>
              <a:rPr lang="en-US" b="1" dirty="0" err="1" smtClean="0">
                <a:latin typeface="Comic Sans MS" panose="030F0702030302020204" pitchFamily="66" charset="0"/>
              </a:rPr>
              <a:t>hace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grandemente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tolerante</a:t>
            </a:r>
            <a:r>
              <a:rPr lang="en-US" dirty="0" smtClean="0">
                <a:latin typeface="Comic Sans MS" panose="030F0702030302020204" pitchFamily="66" charset="0"/>
              </a:rPr>
              <a:t> a los </a:t>
            </a:r>
            <a:r>
              <a:rPr lang="en-US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residentes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Cascadas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señales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aguas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abajo</a:t>
            </a:r>
            <a:r>
              <a:rPr lang="en-US" dirty="0" smtClean="0">
                <a:latin typeface="Comic Sans MS" panose="030F0702030302020204" pitchFamily="66" charset="0"/>
              </a:rPr>
              <a:t> de TLRs son </a:t>
            </a:r>
            <a:r>
              <a:rPr lang="en-US" dirty="0" err="1" smtClean="0">
                <a:latin typeface="Comic Sans MS" panose="030F0702030302020204" pitchFamily="66" charset="0"/>
              </a:rPr>
              <a:t>usadas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 para </a:t>
            </a:r>
            <a:r>
              <a:rPr lang="en-US" dirty="0" err="1" smtClean="0">
                <a:latin typeface="Comic Sans MS" panose="030F0702030302020204" pitchFamily="66" charset="0"/>
              </a:rPr>
              <a:t>detectar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microbios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latin typeface="Comic Sans MS" panose="030F0702030302020204" pitchFamily="66" charset="0"/>
              </a:rPr>
              <a:t> de PRR.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Luego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estimulación</a:t>
            </a:r>
            <a:r>
              <a:rPr lang="en-US" dirty="0" smtClean="0">
                <a:latin typeface="Comic Sans MS" panose="030F0702030302020204" pitchFamily="66" charset="0"/>
              </a:rPr>
              <a:t> de LPS a TLRs, la </a:t>
            </a:r>
            <a:r>
              <a:rPr lang="en-US" dirty="0" err="1" smtClean="0">
                <a:latin typeface="Comic Sans MS" panose="030F0702030302020204" pitchFamily="66" charset="0"/>
              </a:rPr>
              <a:t>proteína</a:t>
            </a:r>
            <a:r>
              <a:rPr lang="en-US" dirty="0" smtClean="0">
                <a:latin typeface="Comic Sans MS" panose="030F0702030302020204" pitchFamily="66" charset="0"/>
              </a:rPr>
              <a:t> MYD88 </a:t>
            </a:r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reclutada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activa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latin typeface="Comic Sans MS" panose="030F0702030302020204" pitchFamily="66" charset="0"/>
              </a:rPr>
              <a:t> NF-</a:t>
            </a:r>
            <a:r>
              <a:rPr lang="en-US" dirty="0" err="1" smtClean="0">
                <a:latin typeface="Comic Sans MS" panose="030F0702030302020204" pitchFamily="66" charset="0"/>
              </a:rPr>
              <a:t>kB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llevando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AMP y CK proinflamatorias.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600200" y="6019800"/>
            <a:ext cx="590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821701" y="677518"/>
            <a:ext cx="153920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err="1">
                <a:latin typeface="Comic Sans MS" panose="030F0702030302020204" pitchFamily="66" charset="0"/>
              </a:rPr>
              <a:t>Simbiosis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41403" y="1691772"/>
            <a:ext cx="6461194" cy="42780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En un 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simbiótico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c. </a:t>
            </a:r>
            <a:r>
              <a:rPr lang="en-US" dirty="0" err="1" smtClean="0">
                <a:latin typeface="Comic Sans MS" panose="030F0702030302020204" pitchFamily="66" charset="0"/>
              </a:rPr>
              <a:t>epiteliales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b="1" dirty="0" err="1" smtClean="0">
                <a:latin typeface="Comic Sans MS" panose="030F0702030302020204" pitchFamily="66" charset="0"/>
              </a:rPr>
              <a:t>desensibilizadas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repetida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exposición</a:t>
            </a:r>
            <a:r>
              <a:rPr lang="en-US" dirty="0" smtClean="0">
                <a:latin typeface="Comic Sans MS" panose="030F0702030302020204" pitchFamily="66" charset="0"/>
              </a:rPr>
              <a:t> a LPS </a:t>
            </a:r>
            <a:r>
              <a:rPr lang="en-US" b="1" dirty="0" smtClean="0">
                <a:latin typeface="Comic Sans MS" panose="030F0702030302020204" pitchFamily="66" charset="0"/>
              </a:rPr>
              <a:t>o son </a:t>
            </a:r>
            <a:r>
              <a:rPr lang="en-US" b="1" dirty="0" err="1" smtClean="0">
                <a:latin typeface="Comic Sans MS" panose="030F0702030302020204" pitchFamily="66" charset="0"/>
              </a:rPr>
              <a:t>atenuadas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down </a:t>
            </a:r>
            <a:r>
              <a:rPr lang="en-US" dirty="0" err="1" smtClean="0">
                <a:latin typeface="Comic Sans MS" panose="030F0702030302020204" pitchFamily="66" charset="0"/>
              </a:rPr>
              <a:t>regulación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mediada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LPS, de la </a:t>
            </a:r>
            <a:r>
              <a:rPr lang="en-US" dirty="0" err="1" smtClean="0">
                <a:latin typeface="Comic Sans MS" panose="030F0702030302020204" pitchFamily="66" charset="0"/>
              </a:rPr>
              <a:t>kinasa</a:t>
            </a:r>
            <a:r>
              <a:rPr lang="en-US" dirty="0" smtClean="0">
                <a:latin typeface="Comic Sans MS" panose="030F0702030302020204" pitchFamily="66" charset="0"/>
              </a:rPr>
              <a:t> 1 </a:t>
            </a:r>
            <a:r>
              <a:rPr lang="en-US" dirty="0" err="1" smtClean="0"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latin typeface="Comic Sans MS" panose="030F0702030302020204" pitchFamily="66" charset="0"/>
              </a:rPr>
              <a:t> al receptor IL1, (</a:t>
            </a:r>
            <a:r>
              <a:rPr lang="en-US" dirty="0">
                <a:latin typeface="Comic Sans MS" panose="030F0702030302020204" pitchFamily="66" charset="0"/>
              </a:rPr>
              <a:t>IRAK1), </a:t>
            </a:r>
            <a:r>
              <a:rPr lang="en-US" dirty="0" smtClean="0"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latin typeface="Comic Sans MS" panose="030F0702030302020204" pitchFamily="66" charset="0"/>
              </a:rPr>
              <a:t>activador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cascada</a:t>
            </a:r>
            <a:r>
              <a:rPr lang="en-US" dirty="0" smtClean="0">
                <a:latin typeface="Comic Sans MS" panose="030F0702030302020204" pitchFamily="66" charset="0"/>
              </a:rPr>
              <a:t> NF-</a:t>
            </a:r>
            <a:r>
              <a:rPr lang="en-US" dirty="0" err="1" smtClean="0">
                <a:latin typeface="Comic Sans MS" panose="030F0702030302020204" pitchFamily="66" charset="0"/>
              </a:rPr>
              <a:t>kB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Exposición</a:t>
            </a:r>
            <a:r>
              <a:rPr lang="en-US" dirty="0" smtClean="0">
                <a:latin typeface="Comic Sans MS" panose="030F0702030302020204" pitchFamily="66" charset="0"/>
              </a:rPr>
              <a:t> a LPS induce  a c. </a:t>
            </a:r>
            <a:r>
              <a:rPr lang="en-US" dirty="0" err="1">
                <a:latin typeface="Comic Sans MS" panose="030F0702030302020204" pitchFamily="66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</a:rPr>
              <a:t>piteliales</a:t>
            </a:r>
            <a:r>
              <a:rPr lang="en-US" dirty="0" smtClean="0">
                <a:latin typeface="Comic Sans MS" panose="030F0702030302020204" pitchFamily="66" charset="0"/>
              </a:rPr>
              <a:t>  a </a:t>
            </a:r>
            <a:r>
              <a:rPr lang="en-US" dirty="0" err="1" smtClean="0">
                <a:latin typeface="Comic Sans MS" panose="030F0702030302020204" pitchFamily="66" charset="0"/>
              </a:rPr>
              <a:t>secretar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TGF</a:t>
            </a:r>
            <a:r>
              <a:rPr lang="en-US" b="1" dirty="0" err="1" smtClean="0">
                <a:latin typeface="Symbol" panose="05050102010706020507" pitchFamily="18" charset="2"/>
              </a:rPr>
              <a:t>b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factor </a:t>
            </a:r>
            <a:r>
              <a:rPr lang="en-US" dirty="0" err="1" smtClean="0">
                <a:latin typeface="Comic Sans MS" panose="030F0702030302020204" pitchFamily="66" charset="0"/>
              </a:rPr>
              <a:t>activante</a:t>
            </a:r>
            <a:r>
              <a:rPr lang="en-US" dirty="0" smtClean="0">
                <a:latin typeface="Comic Sans MS" panose="030F0702030302020204" pitchFamily="66" charset="0"/>
              </a:rPr>
              <a:t> de c. B de la </a:t>
            </a:r>
            <a:r>
              <a:rPr lang="en-US" dirty="0" err="1" smtClean="0">
                <a:latin typeface="Comic Sans MS" panose="030F0702030302020204" pitchFamily="66" charset="0"/>
              </a:rPr>
              <a:t>familia</a:t>
            </a:r>
            <a:r>
              <a:rPr lang="en-US" dirty="0" smtClean="0">
                <a:latin typeface="Comic Sans MS" panose="030F0702030302020204" pitchFamily="66" charset="0"/>
              </a:rPr>
              <a:t> TNF (BAFF), y un ligando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induce </a:t>
            </a:r>
            <a:r>
              <a:rPr lang="en-US" dirty="0" err="1" smtClean="0">
                <a:latin typeface="Comic Sans MS" panose="030F0702030302020204" pitchFamily="66" charset="0"/>
              </a:rPr>
              <a:t>proliferación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>
                <a:latin typeface="Comic Sans MS" panose="030F0702030302020204" pitchFamily="66" charset="0"/>
              </a:rPr>
              <a:t>APRIL), </a:t>
            </a:r>
            <a:r>
              <a:rPr lang="en-US" dirty="0" err="1" smtClean="0">
                <a:latin typeface="Comic Sans MS" panose="030F0702030302020204" pitchFamily="66" charset="0"/>
              </a:rPr>
              <a:t>todo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promueve</a:t>
            </a:r>
            <a:r>
              <a:rPr lang="en-US" b="1" dirty="0" smtClean="0"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latin typeface="Comic Sans MS" panose="030F0702030302020204" pitchFamily="66" charset="0"/>
              </a:rPr>
              <a:t>desarrollo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b="1" dirty="0" smtClean="0">
                <a:latin typeface="Comic Sans MS" panose="030F0702030302020204" pitchFamily="66" charset="0"/>
              </a:rPr>
              <a:t> tolerogénicas </a:t>
            </a:r>
            <a:r>
              <a:rPr lang="en-US" dirty="0" smtClean="0">
                <a:latin typeface="Comic Sans MS" panose="030F0702030302020204" pitchFamily="66" charset="0"/>
              </a:rPr>
              <a:t>al microbiota.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C. </a:t>
            </a:r>
            <a:r>
              <a:rPr lang="en-US" dirty="0" err="1" smtClean="0">
                <a:latin typeface="Comic Sans MS" panose="030F0702030302020204" pitchFamily="66" charset="0"/>
              </a:rPr>
              <a:t>dendríticas</a:t>
            </a:r>
            <a:r>
              <a:rPr lang="en-US" dirty="0" smtClean="0">
                <a:latin typeface="Comic Sans MS" panose="030F0702030302020204" pitchFamily="66" charset="0"/>
              </a:rPr>
              <a:t> CD103þ </a:t>
            </a:r>
            <a:r>
              <a:rPr lang="en-US" dirty="0" err="1" smtClean="0">
                <a:latin typeface="Comic Sans MS" panose="030F0702030302020204" pitchFamily="66" charset="0"/>
              </a:rPr>
              <a:t>apoyan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c. T </a:t>
            </a:r>
            <a:r>
              <a:rPr lang="en-US" dirty="0" err="1" smtClean="0">
                <a:latin typeface="Comic Sans MS" panose="030F0702030302020204" pitchFamily="66" charset="0"/>
              </a:rPr>
              <a:t>reg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secretar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IL10 y </a:t>
            </a:r>
            <a:r>
              <a:rPr lang="en-US" b="1" dirty="0" err="1" smtClean="0">
                <a:latin typeface="Comic Sans MS" panose="030F0702030302020204" pitchFamily="66" charset="0"/>
              </a:rPr>
              <a:t>TGF</a:t>
            </a:r>
            <a:r>
              <a:rPr lang="en-US" b="1" dirty="0" err="1" smtClean="0">
                <a:latin typeface="Symbol" panose="05050102010706020507" pitchFamily="18" charset="2"/>
              </a:rPr>
              <a:t>b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smtClean="0">
                <a:latin typeface="Comic Sans MS" panose="030F0702030302020204" pitchFamily="66" charset="0"/>
              </a:rPr>
              <a:t>y juntas </a:t>
            </a:r>
            <a:r>
              <a:rPr lang="en-US" dirty="0" err="1" smtClean="0">
                <a:latin typeface="Comic Sans MS" panose="030F0702030302020204" pitchFamily="66" charset="0"/>
              </a:rPr>
              <a:t>estimulan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IgA</a:t>
            </a:r>
            <a:r>
              <a:rPr lang="en-US" dirty="0" smtClean="0">
                <a:latin typeface="Comic Sans MS" panose="030F0702030302020204" pitchFamily="66" charset="0"/>
              </a:rPr>
              <a:t> commensal </a:t>
            </a:r>
            <a:r>
              <a:rPr lang="en-US" dirty="0" err="1" smtClean="0">
                <a:latin typeface="Comic Sans MS" panose="030F0702030302020204" pitchFamily="66" charset="0"/>
              </a:rPr>
              <a:t>específica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371600" y="6096000"/>
            <a:ext cx="590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802398" y="1045290"/>
            <a:ext cx="153920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err="1">
                <a:latin typeface="Comic Sans MS" panose="030F0702030302020204" pitchFamily="66" charset="0"/>
              </a:rPr>
              <a:t>Simbiosis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13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377901" y="677518"/>
            <a:ext cx="3539752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FF7D25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Simbiosis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6" t="4297" r="51284" b="11769"/>
          <a:stretch/>
        </p:blipFill>
        <p:spPr>
          <a:xfrm>
            <a:off x="3377901" y="1417661"/>
            <a:ext cx="3600400" cy="432048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52800" y="5974336"/>
            <a:ext cx="354816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100" i="1" dirty="0" smtClean="0">
                <a:latin typeface="Comic Sans MS" panose="030F0702030302020204" pitchFamily="66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2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602037" y="1556792"/>
            <a:ext cx="93610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6546253" y="1556792"/>
            <a:ext cx="57606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Rectángulo 12"/>
          <p:cNvSpPr/>
          <p:nvPr/>
        </p:nvSpPr>
        <p:spPr>
          <a:xfrm>
            <a:off x="6563080" y="1599792"/>
            <a:ext cx="591829" cy="33855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LUZ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546253" y="3429000"/>
            <a:ext cx="576064" cy="8288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6546253" y="3632679"/>
            <a:ext cx="1842171" cy="584775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sangre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periférica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898181" y="1560539"/>
            <a:ext cx="288032" cy="212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5728191" y="1424019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IgA</a:t>
            </a:r>
            <a:endParaRPr lang="es-VE" b="1" dirty="0"/>
          </a:p>
        </p:txBody>
      </p:sp>
      <p:sp>
        <p:nvSpPr>
          <p:cNvPr id="16" name="Rectángulo 15"/>
          <p:cNvSpPr/>
          <p:nvPr/>
        </p:nvSpPr>
        <p:spPr>
          <a:xfrm>
            <a:off x="3068764" y="1844824"/>
            <a:ext cx="813193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2923040" y="2018545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latin typeface="Comic Sans MS" panose="030F0702030302020204" pitchFamily="66" charset="0"/>
              </a:rPr>
              <a:t>Epit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intactas</a:t>
            </a:r>
            <a:endParaRPr lang="es-VE" sz="1600" dirty="0"/>
          </a:p>
        </p:txBody>
      </p:sp>
      <p:sp>
        <p:nvSpPr>
          <p:cNvPr id="24" name="Rectángulo 23"/>
          <p:cNvSpPr/>
          <p:nvPr/>
        </p:nvSpPr>
        <p:spPr>
          <a:xfrm>
            <a:off x="3577121" y="3201233"/>
            <a:ext cx="775274" cy="255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2911598" y="3163396"/>
            <a:ext cx="1430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latin typeface="Comic Sans MS" panose="030F0702030302020204" pitchFamily="66" charset="0"/>
              </a:rPr>
              <a:t>Dendrítica</a:t>
            </a:r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CD103p</a:t>
            </a:r>
            <a:endParaRPr lang="es-VE" sz="1600" dirty="0"/>
          </a:p>
        </p:txBody>
      </p:sp>
      <p:sp>
        <p:nvSpPr>
          <p:cNvPr id="25" name="Rectángulo 24"/>
          <p:cNvSpPr/>
          <p:nvPr/>
        </p:nvSpPr>
        <p:spPr>
          <a:xfrm>
            <a:off x="5193783" y="2817460"/>
            <a:ext cx="360037" cy="295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5092618" y="2799105"/>
            <a:ext cx="718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BAFF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APRIL</a:t>
            </a:r>
            <a:endParaRPr lang="es-VE" sz="1400" dirty="0"/>
          </a:p>
        </p:txBody>
      </p:sp>
      <p:sp>
        <p:nvSpPr>
          <p:cNvPr id="26" name="Rectángulo 25"/>
          <p:cNvSpPr/>
          <p:nvPr/>
        </p:nvSpPr>
        <p:spPr>
          <a:xfrm>
            <a:off x="4484590" y="4161664"/>
            <a:ext cx="709193" cy="542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4341798" y="4048177"/>
            <a:ext cx="8803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latin typeface="Comic Sans MS" panose="030F0702030302020204" pitchFamily="66" charset="0"/>
              </a:rPr>
              <a:t>Treg</a:t>
            </a:r>
            <a:endParaRPr lang="es-VE" sz="1600" dirty="0"/>
          </a:p>
        </p:txBody>
      </p:sp>
      <p:sp>
        <p:nvSpPr>
          <p:cNvPr id="27" name="Rectángulo 26"/>
          <p:cNvSpPr/>
          <p:nvPr/>
        </p:nvSpPr>
        <p:spPr>
          <a:xfrm>
            <a:off x="5856244" y="3356213"/>
            <a:ext cx="381834" cy="188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5704123" y="3369971"/>
            <a:ext cx="7104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C. “B”</a:t>
            </a:r>
            <a:endParaRPr lang="es-VE" sz="1600" dirty="0"/>
          </a:p>
        </p:txBody>
      </p:sp>
      <p:sp>
        <p:nvSpPr>
          <p:cNvPr id="29" name="Rectángulo 28"/>
          <p:cNvSpPr/>
          <p:nvPr/>
        </p:nvSpPr>
        <p:spPr>
          <a:xfrm>
            <a:off x="5527119" y="4362983"/>
            <a:ext cx="371062" cy="340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5412879" y="4200113"/>
            <a:ext cx="646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IL-10</a:t>
            </a:r>
          </a:p>
          <a:p>
            <a:r>
              <a:rPr lang="en-US" sz="1400" dirty="0" err="1" smtClean="0">
                <a:latin typeface="Comic Sans MS" panose="030F0702030302020204" pitchFamily="66" charset="0"/>
              </a:rPr>
              <a:t>TGF</a:t>
            </a:r>
            <a:r>
              <a:rPr lang="en-US" sz="1400" dirty="0" err="1" smtClean="0">
                <a:latin typeface="Symbol" panose="05050102010706020507" pitchFamily="18" charset="2"/>
              </a:rPr>
              <a:t>b</a:t>
            </a:r>
            <a:endParaRPr lang="es-VE" sz="1400" dirty="0">
              <a:latin typeface="Symbol" panose="05050102010706020507" pitchFamily="18" charset="2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548831" y="4920058"/>
            <a:ext cx="1353866" cy="83099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Rectángulo 21"/>
          <p:cNvSpPr/>
          <p:nvPr/>
        </p:nvSpPr>
        <p:spPr>
          <a:xfrm>
            <a:off x="347854" y="4743487"/>
            <a:ext cx="2250745" cy="13849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BAFF: </a:t>
            </a:r>
            <a:r>
              <a:rPr lang="en-US" sz="1200" dirty="0" smtClean="0">
                <a:latin typeface="Comic Sans MS" panose="030F0702030302020204" pitchFamily="66" charset="0"/>
              </a:rPr>
              <a:t>factor </a:t>
            </a:r>
            <a:r>
              <a:rPr lang="en-US" sz="1200" dirty="0" err="1" smtClean="0">
                <a:latin typeface="Comic Sans MS" panose="030F0702030302020204" pitchFamily="66" charset="0"/>
              </a:rPr>
              <a:t>activante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de </a:t>
            </a:r>
            <a:r>
              <a:rPr lang="en-US" sz="1200" dirty="0" err="1" smtClean="0">
                <a:latin typeface="Comic Sans MS" panose="030F0702030302020204" pitchFamily="66" charset="0"/>
              </a:rPr>
              <a:t>célula</a:t>
            </a:r>
            <a:r>
              <a:rPr lang="en-US" sz="1200" dirty="0" smtClean="0">
                <a:latin typeface="Comic Sans MS" panose="030F0702030302020204" pitchFamily="66" charset="0"/>
              </a:rPr>
              <a:t> B de la </a:t>
            </a:r>
            <a:r>
              <a:rPr lang="en-US" sz="1200" dirty="0" err="1" smtClean="0">
                <a:latin typeface="Comic Sans MS" panose="030F0702030302020204" pitchFamily="66" charset="0"/>
              </a:rPr>
              <a:t>familia</a:t>
            </a:r>
            <a:r>
              <a:rPr lang="en-US" sz="1200" dirty="0" smtClean="0">
                <a:latin typeface="Comic Sans MS" panose="030F0702030302020204" pitchFamily="66" charset="0"/>
              </a:rPr>
              <a:t> TNF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APRIL: </a:t>
            </a:r>
            <a:r>
              <a:rPr lang="en-US" sz="1200" dirty="0" smtClean="0">
                <a:latin typeface="Comic Sans MS" panose="030F0702030302020204" pitchFamily="66" charset="0"/>
              </a:rPr>
              <a:t>ligando </a:t>
            </a:r>
            <a:r>
              <a:rPr lang="en-US" sz="1200" dirty="0" err="1" smtClean="0">
                <a:latin typeface="Comic Sans MS" panose="030F0702030302020204" pitchFamily="66" charset="0"/>
              </a:rPr>
              <a:t>que</a:t>
            </a:r>
            <a:r>
              <a:rPr lang="en-US" sz="1200" dirty="0" smtClean="0">
                <a:latin typeface="Comic Sans MS" panose="030F0702030302020204" pitchFamily="66" charset="0"/>
              </a:rPr>
              <a:t> induce </a:t>
            </a:r>
            <a:r>
              <a:rPr lang="en-US" sz="1200" dirty="0" err="1" smtClean="0">
                <a:latin typeface="Comic Sans MS" panose="030F0702030302020204" pitchFamily="66" charset="0"/>
              </a:rPr>
              <a:t>proliferación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b="1" dirty="0" err="1" smtClean="0">
                <a:latin typeface="Comic Sans MS" panose="030F0702030302020204" pitchFamily="66" charset="0"/>
              </a:rPr>
              <a:t>TGF</a:t>
            </a:r>
            <a:r>
              <a:rPr lang="en-US" sz="1200" b="1" dirty="0" err="1" smtClean="0">
                <a:latin typeface="Symbol" panose="05050102010706020507" pitchFamily="18" charset="2"/>
              </a:rPr>
              <a:t>b</a:t>
            </a:r>
            <a:r>
              <a:rPr lang="en-US" sz="1200" b="1" dirty="0" smtClean="0">
                <a:latin typeface="Symbol" panose="05050102010706020507" pitchFamily="18" charset="2"/>
              </a:rPr>
              <a:t>:</a:t>
            </a:r>
            <a:r>
              <a:rPr lang="en-US" sz="1200" b="1" dirty="0" smtClean="0">
                <a:latin typeface="Comic Sans MS" panose="030F0702030302020204" pitchFamily="66" charset="0"/>
              </a:rPr>
              <a:t> </a:t>
            </a:r>
            <a:r>
              <a:rPr lang="en-US" sz="1200" dirty="0" smtClean="0">
                <a:latin typeface="Comic Sans MS" panose="030F0702030302020204" pitchFamily="66" charset="0"/>
              </a:rPr>
              <a:t>factor de </a:t>
            </a:r>
            <a:r>
              <a:rPr lang="en-US" sz="1200" dirty="0" err="1" smtClean="0">
                <a:latin typeface="Comic Sans MS" panose="030F0702030302020204" pitchFamily="66" charset="0"/>
              </a:rPr>
              <a:t>crecimiento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transformante</a:t>
            </a:r>
            <a:r>
              <a:rPr lang="en-US" sz="1200" dirty="0" smtClean="0">
                <a:latin typeface="Symbol" panose="05050102010706020507" pitchFamily="18" charset="2"/>
              </a:rPr>
              <a:t> b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d</a:t>
            </a:r>
            <a:r>
              <a:rPr lang="en-US" sz="1200" dirty="0" smtClean="0">
                <a:latin typeface="Comic Sans MS" panose="030F0702030302020204" pitchFamily="66" charset="0"/>
              </a:rPr>
              <a:t>e la </a:t>
            </a:r>
            <a:r>
              <a:rPr lang="en-US" sz="1200" dirty="0" err="1" smtClean="0">
                <a:latin typeface="Comic Sans MS" panose="030F0702030302020204" pitchFamily="66" charset="0"/>
              </a:rPr>
              <a:t>familia</a:t>
            </a:r>
            <a:r>
              <a:rPr lang="en-US" sz="1200" dirty="0" smtClean="0">
                <a:latin typeface="Comic Sans MS" panose="030F0702030302020204" pitchFamily="66" charset="0"/>
              </a:rPr>
              <a:t> BAFF</a:t>
            </a:r>
            <a:endParaRPr lang="es-VE" sz="1200" dirty="0">
              <a:latin typeface="Comic Sans MS" panose="030F0702030302020204" pitchFamily="66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249544" y="5046275"/>
            <a:ext cx="1353866" cy="83099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3548831" y="4907145"/>
            <a:ext cx="12153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inmune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b="1" dirty="0" err="1" smtClean="0">
                <a:latin typeface="Comic Sans MS" panose="030F0702030302020204" pitchFamily="66" charset="0"/>
              </a:rPr>
              <a:t>tolerante</a:t>
            </a:r>
            <a:endParaRPr lang="es-VE" sz="1600" b="1" dirty="0"/>
          </a:p>
        </p:txBody>
      </p:sp>
      <p:sp>
        <p:nvSpPr>
          <p:cNvPr id="23" name="Rectángulo 22"/>
          <p:cNvSpPr/>
          <p:nvPr/>
        </p:nvSpPr>
        <p:spPr>
          <a:xfrm>
            <a:off x="5253452" y="5133927"/>
            <a:ext cx="1374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disminuida</a:t>
            </a:r>
            <a:endParaRPr lang="es-VE" sz="1600" dirty="0"/>
          </a:p>
        </p:txBody>
      </p:sp>
      <p:sp>
        <p:nvSpPr>
          <p:cNvPr id="33" name="Rectángulo 32"/>
          <p:cNvSpPr/>
          <p:nvPr/>
        </p:nvSpPr>
        <p:spPr>
          <a:xfrm>
            <a:off x="5230530" y="5016657"/>
            <a:ext cx="1326389" cy="959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610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23475" y="1357307"/>
            <a:ext cx="1888659" cy="584775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</a:t>
            </a:r>
            <a:endParaRPr lang="es-V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23646" y="2303551"/>
            <a:ext cx="4896708" cy="2585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400" i="1" dirty="0">
                <a:latin typeface="Comic Sans MS" panose="030F0702030302020204" pitchFamily="66" charset="0"/>
                <a:ea typeface="Times New Roman" panose="02020603050405020304" pitchFamily="18" charset="0"/>
              </a:rPr>
              <a:t>Una alteración o desbalance en un Sistema </a:t>
            </a:r>
            <a:r>
              <a:rPr lang="es-VE" sz="2400" i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Biológico</a:t>
            </a:r>
            <a:r>
              <a:rPr lang="es-VE" sz="2400" i="1" dirty="0"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  <a:r>
              <a:rPr lang="es-VE" sz="2400" i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</a:p>
          <a:p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Ej.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</a:rPr>
              <a:t>cambios en los tipos y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número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</a:rPr>
              <a:t>de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 bacterias 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</a:rPr>
              <a:t>en el intestino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que pueden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</a:rPr>
              <a:t>llevar a desarrollar diferentes enfermedades,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como la </a:t>
            </a:r>
            <a:r>
              <a:rPr lang="es-VE" sz="2000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Enf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r>
              <a:rPr lang="es-VE" sz="2000" dirty="0">
                <a:latin typeface="Comic Sans MS" panose="030F0702030302020204" pitchFamily="66" charset="0"/>
                <a:ea typeface="Times New Roman" panose="02020603050405020304" pitchFamily="18" charset="0"/>
              </a:rPr>
              <a:t>Inflamatoria 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Intestinal (</a:t>
            </a:r>
            <a:r>
              <a:rPr lang="es-VE" sz="2000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IBD</a:t>
            </a:r>
            <a:r>
              <a:rPr lang="es-VE" sz="20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)</a:t>
            </a:r>
            <a:r>
              <a:rPr lang="es-VE" sz="2400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955731" y="5081684"/>
            <a:ext cx="52325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JR.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Marchesi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and Host Health. A New Clinical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Frontier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Gut.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;65::330-339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2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5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95600" y="1066800"/>
            <a:ext cx="3446777" cy="523220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79712" y="2612165"/>
            <a:ext cx="5271167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Alteración de Homeostasis Intestinal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Desequilibrio del Microbiota Intestinal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endParaRPr lang="es-VE" sz="1000" dirty="0" smtClean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Relación con Enfermedad</a:t>
            </a:r>
            <a:endParaRPr lang="es-VE" sz="2000" dirty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103662" y="4115127"/>
            <a:ext cx="493667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Está </a:t>
            </a:r>
            <a:r>
              <a:rPr lang="es-VE" sz="2000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asociada</a:t>
            </a:r>
            <a:r>
              <a:rPr lang="es-VE" sz="2000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 con enfermedades que van de alteraciones </a:t>
            </a:r>
            <a:r>
              <a:rPr lang="es-VE" sz="2000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localizadas</a:t>
            </a:r>
            <a:r>
              <a:rPr lang="es-VE" sz="2000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 en TGI a </a:t>
            </a:r>
            <a:r>
              <a:rPr lang="es-VE" sz="2000" b="1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enfermedades sistémicas </a:t>
            </a:r>
            <a:r>
              <a:rPr lang="es-VE" sz="2000" dirty="0" smtClean="0">
                <a:latin typeface="Comic Sans MS" panose="030F0702030302020204" pitchFamily="66" charset="0"/>
                <a:ea typeface="Batang" panose="02030600000101010101" pitchFamily="18" charset="-127"/>
              </a:rPr>
              <a:t>cardiacas, pulmonares, metabólicas, hepáticas, inmunes etc.</a:t>
            </a:r>
            <a:endParaRPr lang="es-VE" sz="2000" dirty="0">
              <a:latin typeface="Comic Sans MS" panose="030F0702030302020204" pitchFamily="66" charset="0"/>
              <a:ea typeface="Batang" panose="02030600000101010101" pitchFamily="18" charset="-127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28588" y="5898059"/>
            <a:ext cx="68868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SV. Lynch, O.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Pedersen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human intestinal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375: 2369-2379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61523" y="1786311"/>
            <a:ext cx="4572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dirty="0">
                <a:latin typeface="Comic Sans MS" panose="030F0702030302020204" pitchFamily="66" charset="0"/>
                <a:ea typeface="Batang" panose="02030600000101010101" pitchFamily="18" charset="-127"/>
              </a:rPr>
              <a:t>Desbalances en la composición y función</a:t>
            </a:r>
          </a:p>
          <a:p>
            <a:pPr algn="ctr"/>
            <a:r>
              <a:rPr lang="es-VE" dirty="0">
                <a:latin typeface="Comic Sans MS" panose="030F0702030302020204" pitchFamily="66" charset="0"/>
                <a:ea typeface="Batang" panose="02030600000101010101" pitchFamily="18" charset="-127"/>
              </a:rPr>
              <a:t>de microbios intestinales</a:t>
            </a:r>
          </a:p>
        </p:txBody>
      </p:sp>
      <p:sp>
        <p:nvSpPr>
          <p:cNvPr id="10" name="4 CuadroTexto"/>
          <p:cNvSpPr txBox="1"/>
          <p:nvPr/>
        </p:nvSpPr>
        <p:spPr>
          <a:xfrm>
            <a:off x="346061" y="818128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346061" y="395372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7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267743" y="4851449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2848611" y="2254467"/>
            <a:ext cx="3446777" cy="523220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67305" y="2998960"/>
            <a:ext cx="40093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mic Sans MS" panose="030F0702030302020204" pitchFamily="66" charset="0"/>
              </a:rPr>
              <a:t>Un </a:t>
            </a:r>
            <a:r>
              <a:rPr lang="en-US" sz="2000" dirty="0" err="1">
                <a:latin typeface="Comic Sans MS" panose="030F0702030302020204" pitchFamily="66" charset="0"/>
              </a:rPr>
              <a:t>estado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inmunocomprometido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caracterizado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por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colonización</a:t>
            </a:r>
            <a:r>
              <a:rPr lang="en-US" sz="2000" dirty="0">
                <a:latin typeface="Comic Sans MS" panose="030F0702030302020204" pitchFamily="66" charset="0"/>
              </a:rPr>
              <a:t> de </a:t>
            </a:r>
            <a:r>
              <a:rPr lang="en-US" sz="2000" dirty="0" err="1">
                <a:latin typeface="Comic Sans MS" panose="030F0702030302020204" pitchFamily="66" charset="0"/>
              </a:rPr>
              <a:t>patobiontes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que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latin typeface="Comic Sans MS" panose="030F0702030302020204" pitchFamily="66" charset="0"/>
              </a:rPr>
              <a:t>lleva</a:t>
            </a:r>
            <a:r>
              <a:rPr lang="en-US" sz="2000" dirty="0">
                <a:latin typeface="Comic Sans MS" panose="030F0702030302020204" pitchFamily="66" charset="0"/>
              </a:rPr>
              <a:t> a </a:t>
            </a:r>
            <a:r>
              <a:rPr lang="en-US" sz="2000" dirty="0" err="1">
                <a:latin typeface="Comic Sans MS" panose="030F0702030302020204" pitchFamily="66" charset="0"/>
              </a:rPr>
              <a:t>hiperinflamación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latin typeface="Comic Sans MS" panose="030F0702030302020204" pitchFamily="66" charset="0"/>
              </a:rPr>
              <a:t>displasia</a:t>
            </a:r>
            <a:r>
              <a:rPr lang="en-US" sz="2000" dirty="0">
                <a:latin typeface="Comic Sans MS" panose="030F0702030302020204" pitchFamily="66" charset="0"/>
              </a:rPr>
              <a:t> y tumorigénesis</a:t>
            </a:r>
            <a:endParaRPr lang="es-VE" sz="2000" dirty="0"/>
          </a:p>
        </p:txBody>
      </p:sp>
      <p:sp>
        <p:nvSpPr>
          <p:cNvPr id="11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2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8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50689" y="1728918"/>
            <a:ext cx="3888432" cy="1785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Inflamación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crónica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sistémica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resultado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liberación</a:t>
            </a:r>
            <a:r>
              <a:rPr lang="en-US" dirty="0" smtClean="0">
                <a:latin typeface="Comic Sans MS" panose="030F0702030302020204" pitchFamily="66" charset="0"/>
              </a:rPr>
              <a:t> de CK proinflamatorias de c. </a:t>
            </a:r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relacionadas</a:t>
            </a:r>
            <a:r>
              <a:rPr lang="en-US" dirty="0" smtClean="0">
                <a:latin typeface="Comic Sans MS" panose="030F0702030302020204" pitchFamily="66" charset="0"/>
              </a:rPr>
              <a:t> y la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crónica</a:t>
            </a:r>
            <a:r>
              <a:rPr lang="en-US" dirty="0" smtClean="0">
                <a:latin typeface="Comic Sans MS" panose="030F0702030302020204" pitchFamily="66" charset="0"/>
              </a:rPr>
              <a:t> del sistema </a:t>
            </a:r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innato</a:t>
            </a:r>
            <a:r>
              <a:rPr lang="en-US" dirty="0" smtClean="0">
                <a:latin typeface="Comic Sans MS" panose="030F0702030302020204" pitchFamily="66" charset="0"/>
              </a:rPr>
              <a:t>. 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643438" y="3657600"/>
            <a:ext cx="3960440" cy="1785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Comic Sans MS" panose="030F0702030302020204" pitchFamily="66" charset="0"/>
              </a:rPr>
              <a:t>Displasia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Presencia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células</a:t>
            </a:r>
            <a:r>
              <a:rPr lang="en-US" dirty="0" smtClean="0">
                <a:latin typeface="Comic Sans MS" panose="030F0702030302020204" pitchFamily="66" charset="0"/>
              </a:rPr>
              <a:t> de un </a:t>
            </a:r>
            <a:r>
              <a:rPr lang="en-US" dirty="0" err="1" smtClean="0">
                <a:latin typeface="Comic Sans MS" panose="030F0702030302020204" pitchFamily="66" charset="0"/>
              </a:rPr>
              <a:t>tipo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anormal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dentro</a:t>
            </a:r>
            <a:r>
              <a:rPr lang="en-US" dirty="0" smtClean="0">
                <a:latin typeface="Comic Sans MS" panose="030F0702030302020204" pitchFamily="66" charset="0"/>
              </a:rPr>
              <a:t> de un </a:t>
            </a:r>
            <a:r>
              <a:rPr lang="en-US" dirty="0" err="1" smtClean="0">
                <a:latin typeface="Comic Sans MS" panose="030F0702030302020204" pitchFamily="66" charset="0"/>
              </a:rPr>
              <a:t>tejido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cual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significa</a:t>
            </a:r>
            <a:r>
              <a:rPr lang="en-US" dirty="0" smtClean="0"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latin typeface="Comic Sans MS" panose="030F0702030302020204" pitchFamily="66" charset="0"/>
              </a:rPr>
              <a:t>estadio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precede el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cáncer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7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299353" y="2175386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1789420" y="2038196"/>
            <a:ext cx="5659179" cy="30469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  <a:endParaRPr lang="es-VE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 CuadroTexto"/>
          <p:cNvSpPr txBox="1"/>
          <p:nvPr/>
        </p:nvSpPr>
        <p:spPr>
          <a:xfrm>
            <a:off x="1139915" y="2963022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1 CuadroTexto"/>
          <p:cNvSpPr txBox="1"/>
          <p:nvPr/>
        </p:nvSpPr>
        <p:spPr>
          <a:xfrm>
            <a:off x="971600" y="3765957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1 CuadroTexto"/>
          <p:cNvSpPr txBox="1"/>
          <p:nvPr/>
        </p:nvSpPr>
        <p:spPr>
          <a:xfrm>
            <a:off x="1098978" y="4578747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92072" y="1770023"/>
            <a:ext cx="5759856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Exposición</a:t>
            </a:r>
            <a:r>
              <a:rPr lang="en-US" sz="2000" dirty="0" smtClean="0">
                <a:latin typeface="Comic Sans MS" panose="030F0702030302020204" pitchFamily="66" charset="0"/>
              </a:rPr>
              <a:t> intestinal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aumentada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diversos</a:t>
            </a:r>
            <a:r>
              <a:rPr lang="en-US" sz="2000" dirty="0" smtClean="0">
                <a:latin typeface="Comic Sans MS" panose="030F0702030302020204" pitchFamily="66" charset="0"/>
              </a:rPr>
              <a:t> PAMPs</a:t>
            </a:r>
            <a:r>
              <a:rPr lang="en-US" sz="2000" dirty="0"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latin typeface="Comic Sans MS" panose="030F0702030302020204" pitchFamily="66" charset="0"/>
              </a:rPr>
              <a:t>CK proinflamatorias, </a:t>
            </a:r>
            <a:r>
              <a:rPr lang="en-US" sz="2000" dirty="0" err="1" smtClean="0">
                <a:latin typeface="Comic Sans MS" panose="030F0702030302020204" pitchFamily="66" charset="0"/>
              </a:rPr>
              <a:t>restos</a:t>
            </a:r>
            <a:r>
              <a:rPr lang="en-US" sz="2000" dirty="0" smtClean="0">
                <a:latin typeface="Comic Sans MS" panose="030F0702030302020204" pitchFamily="66" charset="0"/>
              </a:rPr>
              <a:t> apoptóticos y </a:t>
            </a:r>
            <a:r>
              <a:rPr lang="en-US" sz="2000" dirty="0" err="1" smtClean="0">
                <a:latin typeface="Comic Sans MS" panose="030F0702030302020204" pitchFamily="66" charset="0"/>
              </a:rPr>
              <a:t>toxinas</a:t>
            </a:r>
            <a:r>
              <a:rPr lang="en-US" sz="2000" dirty="0" smtClean="0"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latin typeface="Comic Sans MS" panose="030F0702030302020204" pitchFamily="66" charset="0"/>
              </a:rPr>
              <a:t>llevan</a:t>
            </a:r>
            <a:r>
              <a:rPr lang="en-US" sz="2000" dirty="0" smtClean="0">
                <a:latin typeface="Comic Sans MS" panose="030F0702030302020204" pitchFamily="66" charset="0"/>
              </a:rPr>
              <a:t> a disbiosis </a:t>
            </a:r>
            <a:r>
              <a:rPr lang="en-US" sz="2000" dirty="0" err="1" smtClean="0">
                <a:latin typeface="Comic Sans MS" panose="030F0702030302020204" pitchFamily="66" charset="0"/>
              </a:rPr>
              <a:t>microbiana</a:t>
            </a:r>
            <a:r>
              <a:rPr lang="en-US" sz="2000" dirty="0" smtClean="0">
                <a:latin typeface="Comic Sans MS" panose="030F0702030302020204" pitchFamily="66" charset="0"/>
              </a:rPr>
              <a:t> y sobrecrecimiento de </a:t>
            </a:r>
            <a:r>
              <a:rPr lang="en-US" sz="2000" dirty="0" err="1" smtClean="0">
                <a:latin typeface="Comic Sans MS" panose="030F0702030302020204" pitchFamily="66" charset="0"/>
              </a:rPr>
              <a:t>patobiontes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Patobiontes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latin typeface="Comic Sans MS" panose="030F0702030302020204" pitchFamily="66" charset="0"/>
              </a:rPr>
              <a:t>son 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simbióticas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transformadas</a:t>
            </a:r>
            <a:r>
              <a:rPr lang="en-US" sz="2000" dirty="0" smtClean="0"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latin typeface="Comic Sans MS" panose="030F0702030302020204" pitchFamily="66" charset="0"/>
              </a:rPr>
              <a:t>ahora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bajo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condiciones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patológicas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Sobrecrecimiento </a:t>
            </a:r>
            <a:r>
              <a:rPr lang="en-US" sz="2000" dirty="0" err="1" smtClean="0">
                <a:latin typeface="Comic Sans MS" panose="030F0702030302020204" pitchFamily="66" charset="0"/>
              </a:rPr>
              <a:t>patobionte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lleva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pérdida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integridad</a:t>
            </a:r>
            <a:r>
              <a:rPr lang="en-US" sz="2000" dirty="0" smtClean="0"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latin typeface="Comic Sans MS" panose="030F0702030302020204" pitchFamily="66" charset="0"/>
              </a:rPr>
              <a:t>barrera</a:t>
            </a:r>
            <a:r>
              <a:rPr lang="en-US" sz="2000" dirty="0" smtClean="0">
                <a:latin typeface="Comic Sans MS" panose="030F0702030302020204" pitchFamily="66" charset="0"/>
              </a:rPr>
              <a:t> y a </a:t>
            </a:r>
            <a:r>
              <a:rPr lang="en-US" sz="2000" dirty="0" err="1" smtClean="0"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brecha</a:t>
            </a:r>
            <a:r>
              <a:rPr lang="en-US" sz="2000" dirty="0" smtClean="0">
                <a:latin typeface="Comic Sans MS" panose="030F0702030302020204" pitchFamily="66" charset="0"/>
              </a:rPr>
              <a:t> en </a:t>
            </a: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sz="2000" dirty="0" err="1" smtClean="0">
                <a:latin typeface="Comic Sans MS" panose="030F0702030302020204" pitchFamily="66" charset="0"/>
              </a:rPr>
              <a:t>barrera</a:t>
            </a:r>
            <a:r>
              <a:rPr lang="en-US" sz="2000" dirty="0" smtClean="0">
                <a:latin typeface="Comic Sans MS" panose="030F0702030302020204" pitchFamily="66" charset="0"/>
              </a:rPr>
              <a:t> de c. </a:t>
            </a:r>
            <a:r>
              <a:rPr lang="en-US" sz="2000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18967" y="5700089"/>
            <a:ext cx="590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3048000" y="914400"/>
            <a:ext cx="2977097" cy="461665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06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31002" y="1696826"/>
            <a:ext cx="5681995" cy="39087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Translocación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componentes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disparan</a:t>
            </a:r>
            <a:r>
              <a:rPr lang="en-US" sz="2000" dirty="0" smtClean="0">
                <a:latin typeface="Comic Sans MS" panose="030F0702030302020204" pitchFamily="66" charset="0"/>
              </a:rPr>
              <a:t> el S. </a:t>
            </a:r>
            <a:r>
              <a:rPr lang="en-US" sz="2000" dirty="0" err="1"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latin typeface="Comic Sans MS" panose="030F0702030302020204" pitchFamily="66" charset="0"/>
              </a:rPr>
              <a:t>nmune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</a:t>
            </a:r>
            <a:r>
              <a:rPr lang="en-US" sz="2000" dirty="0" smtClean="0">
                <a:latin typeface="Comic Sans MS" panose="030F0702030302020204" pitchFamily="66" charset="0"/>
              </a:rPr>
              <a:t>. a </a:t>
            </a:r>
            <a:r>
              <a:rPr lang="en-US" sz="2000" dirty="0" err="1" smtClean="0">
                <a:latin typeface="Comic Sans MS" panose="030F0702030302020204" pitchFamily="66" charset="0"/>
              </a:rPr>
              <a:t>través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activación</a:t>
            </a:r>
            <a:r>
              <a:rPr lang="en-US" sz="2000" dirty="0" smtClean="0">
                <a:latin typeface="Comic Sans MS" panose="030F0702030302020204" pitchFamily="66" charset="0"/>
              </a:rPr>
              <a:t> de TLR,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resultando</a:t>
            </a:r>
            <a:r>
              <a:rPr lang="en-US" sz="2000" dirty="0" smtClean="0">
                <a:latin typeface="Comic Sans MS" panose="030F0702030302020204" pitchFamily="66" charset="0"/>
              </a:rPr>
              <a:t> en un </a:t>
            </a:r>
            <a:r>
              <a:rPr lang="en-US" sz="2000" dirty="0" err="1" smtClean="0">
                <a:latin typeface="Comic Sans MS" panose="030F0702030302020204" pitchFamily="66" charset="0"/>
              </a:rPr>
              <a:t>conjunto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potencialmente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dañinas</a:t>
            </a:r>
            <a:r>
              <a:rPr lang="en-US" sz="2000" dirty="0" smtClean="0">
                <a:latin typeface="Comic Sans MS" panose="030F0702030302020204" pitchFamily="66" charset="0"/>
              </a:rPr>
              <a:t> de c. T </a:t>
            </a:r>
            <a:r>
              <a:rPr lang="en-US" sz="2000" dirty="0" err="1" smtClean="0">
                <a:latin typeface="Comic Sans MS" panose="030F0702030302020204" pitchFamily="66" charset="0"/>
              </a:rPr>
              <a:t>efectoras</a:t>
            </a:r>
            <a:r>
              <a:rPr lang="en-US" sz="2000" dirty="0" smtClean="0">
                <a:latin typeface="Comic Sans MS" panose="030F0702030302020204" pitchFamily="66" charset="0"/>
              </a:rPr>
              <a:t> para </a:t>
            </a:r>
            <a:r>
              <a:rPr lang="en-US" sz="2000" dirty="0" err="1" smtClean="0">
                <a:latin typeface="Comic Sans MS" panose="030F0702030302020204" pitchFamily="66" charset="0"/>
              </a:rPr>
              <a:t>limpiar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bacterias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invasoras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latin typeface="Comic Sans MS" panose="030F0702030302020204" pitchFamily="66" charset="0"/>
              </a:rPr>
              <a:t>Finalmente</a:t>
            </a:r>
            <a:r>
              <a:rPr lang="en-US" sz="2000" dirty="0" smtClean="0">
                <a:latin typeface="Comic Sans MS" panose="030F0702030302020204" pitchFamily="66" charset="0"/>
              </a:rPr>
              <a:t>, la </a:t>
            </a:r>
            <a:r>
              <a:rPr lang="en-US" sz="2000" dirty="0" err="1" smtClean="0">
                <a:latin typeface="Comic Sans MS" panose="030F0702030302020204" pitchFamily="66" charset="0"/>
              </a:rPr>
              <a:t>secreción</a:t>
            </a:r>
            <a:r>
              <a:rPr lang="en-US" sz="2000" dirty="0" smtClean="0">
                <a:latin typeface="Comic Sans MS" panose="030F0702030302020204" pitchFamily="66" charset="0"/>
              </a:rPr>
              <a:t> de IL-1 e IL-6, de c. </a:t>
            </a:r>
            <a:r>
              <a:rPr lang="en-US" sz="2000" dirty="0" err="1" smtClean="0">
                <a:latin typeface="Comic Sans MS" panose="030F0702030302020204" pitchFamily="66" charset="0"/>
              </a:rPr>
              <a:t>epiteliales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intestinales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aviva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respuesta</a:t>
            </a:r>
            <a:r>
              <a:rPr lang="en-US" sz="2000" dirty="0" smtClean="0">
                <a:latin typeface="Comic Sans MS" panose="030F0702030302020204" pitchFamily="66" charset="0"/>
              </a:rPr>
              <a:t> Th1 y Th17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c. </a:t>
            </a:r>
            <a:r>
              <a:rPr lang="en-US" sz="2000" dirty="0" err="1" smtClean="0">
                <a:latin typeface="Comic Sans MS" panose="030F0702030302020204" pitchFamily="66" charset="0"/>
              </a:rPr>
              <a:t>dendríticas</a:t>
            </a:r>
            <a:r>
              <a:rPr lang="en-US" sz="2000" dirty="0" smtClean="0">
                <a:latin typeface="Comic Sans MS" panose="030F0702030302020204" pitchFamily="66" charset="0"/>
              </a:rPr>
              <a:t> y </a:t>
            </a:r>
            <a:r>
              <a:rPr lang="en-US" sz="2000" dirty="0" err="1" smtClean="0">
                <a:latin typeface="Comic Sans MS" panose="030F0702030302020204" pitchFamily="66" charset="0"/>
              </a:rPr>
              <a:t>macrófagos</a:t>
            </a:r>
            <a:r>
              <a:rPr lang="en-US" sz="2000" dirty="0" smtClean="0">
                <a:latin typeface="Comic Sans MS" panose="030F0702030302020204" pitchFamily="66" charset="0"/>
              </a:rPr>
              <a:t>, y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c. B </a:t>
            </a:r>
            <a:r>
              <a:rPr lang="en-US" sz="2000" dirty="0" err="1" smtClean="0">
                <a:latin typeface="Comic Sans MS" panose="030F0702030302020204" pitchFamily="66" charset="0"/>
              </a:rPr>
              <a:t>lleva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aumentar</a:t>
            </a:r>
            <a:r>
              <a:rPr lang="en-US" sz="2000" dirty="0" smtClean="0"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latin typeface="Comic Sans MS" panose="030F0702030302020204" pitchFamily="66" charset="0"/>
              </a:rPr>
              <a:t>niveles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latin typeface="Comic Sans MS" panose="030F0702030302020204" pitchFamily="66" charset="0"/>
              </a:rPr>
              <a:t>muy</a:t>
            </a:r>
            <a:r>
              <a:rPr lang="en-US" sz="2000" b="1" dirty="0" smtClean="0">
                <a:latin typeface="Comic Sans MS" panose="030F0702030302020204" pitchFamily="66" charset="0"/>
              </a:rPr>
              <a:t> altos IgG </a:t>
            </a:r>
            <a:r>
              <a:rPr lang="en-US" sz="2000" dirty="0" err="1">
                <a:latin typeface="Comic Sans MS" panose="030F0702030302020204" pitchFamily="66" charset="0"/>
              </a:rPr>
              <a:t>comensal</a:t>
            </a:r>
            <a:r>
              <a:rPr lang="en-US" sz="2000" dirty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específica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76400" y="5741313"/>
            <a:ext cx="590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3 CuadroTexto"/>
          <p:cNvSpPr txBox="1"/>
          <p:nvPr/>
        </p:nvSpPr>
        <p:spPr>
          <a:xfrm>
            <a:off x="2928692" y="936733"/>
            <a:ext cx="3446777" cy="523220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92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66882" y="232538"/>
            <a:ext cx="3446777" cy="523220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 Intestinal</a:t>
            </a:r>
            <a:endParaRPr lang="es-V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51868" y="657299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4 CuadroTexto"/>
          <p:cNvSpPr txBox="1"/>
          <p:nvPr/>
        </p:nvSpPr>
        <p:spPr>
          <a:xfrm>
            <a:off x="363244" y="708295"/>
            <a:ext cx="161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b="1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b="1" dirty="0" err="1" smtClean="0">
                <a:latin typeface="Comic Sans MS" pitchFamily="66" charset="0"/>
              </a:rPr>
              <a:t>Enf</a:t>
            </a:r>
            <a:r>
              <a:rPr lang="es-VE" sz="1400" b="1" dirty="0" smtClean="0">
                <a:latin typeface="Comic Sans MS" pitchFamily="66" charset="0"/>
              </a:rPr>
              <a:t>. asociadas. 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363244" y="338964"/>
            <a:ext cx="538930" cy="338554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55" t="4618" r="7236" b="9668"/>
          <a:stretch/>
        </p:blipFill>
        <p:spPr>
          <a:xfrm>
            <a:off x="2740525" y="764704"/>
            <a:ext cx="3780420" cy="515639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989349" y="6065894"/>
            <a:ext cx="5165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Thomas et al.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Host </a:t>
            </a:r>
            <a:r>
              <a:rPr lang="en-US" sz="10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Regulates and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Maintains Human </a:t>
            </a:r>
            <a:r>
              <a:rPr lang="en-US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 A Primer and Perspective </a:t>
            </a:r>
            <a:r>
              <a:rPr lang="en-US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VE" sz="1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s-VE" sz="105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es-VE" sz="1050" dirty="0" smtClean="0">
                <a:latin typeface="Comic Sans MS" panose="030F0702030302020204" pitchFamily="66" charset="0"/>
              </a:rPr>
              <a:t>. </a:t>
            </a:r>
            <a:r>
              <a:rPr lang="es-VE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Cancer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 </a:t>
            </a:r>
            <a:r>
              <a:rPr lang="es-VE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Revs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77:1783–812</a:t>
            </a:r>
            <a:r>
              <a:rPr lang="es-VE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216689" y="912133"/>
            <a:ext cx="1008112" cy="325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6474245" y="912873"/>
            <a:ext cx="591829" cy="33855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LUZ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474245" y="3278462"/>
            <a:ext cx="1842171" cy="584775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omic Sans MS" panose="030F0702030302020204" pitchFamily="66" charset="0"/>
              </a:rPr>
              <a:t>Lámina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propia</a:t>
            </a:r>
            <a:r>
              <a:rPr lang="en-US" sz="1600" dirty="0" smtClean="0">
                <a:latin typeface="Comic Sans MS" panose="030F0702030302020204" pitchFamily="66" charset="0"/>
              </a:rPr>
              <a:t> y </a:t>
            </a:r>
          </a:p>
          <a:p>
            <a:r>
              <a:rPr lang="en-US" sz="1600" dirty="0" err="1" smtClean="0">
                <a:latin typeface="Comic Sans MS" panose="030F0702030302020204" pitchFamily="66" charset="0"/>
              </a:rPr>
              <a:t>sangre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periférica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656849" y="805362"/>
            <a:ext cx="432048" cy="325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5610149" y="783334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mic Sans MS" panose="030F0702030302020204" pitchFamily="66" charset="0"/>
              </a:rPr>
              <a:t>IgG</a:t>
            </a:r>
            <a:endParaRPr lang="es-VE" b="1" dirty="0"/>
          </a:p>
        </p:txBody>
      </p:sp>
      <p:sp>
        <p:nvSpPr>
          <p:cNvPr id="9" name="Rectángulo 8"/>
          <p:cNvSpPr/>
          <p:nvPr/>
        </p:nvSpPr>
        <p:spPr>
          <a:xfrm>
            <a:off x="2740525" y="1525442"/>
            <a:ext cx="61206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195396" y="1500707"/>
            <a:ext cx="1236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C. </a:t>
            </a:r>
            <a:r>
              <a:rPr lang="en-US" sz="1600" dirty="0" err="1" smtClean="0">
                <a:latin typeface="Comic Sans MS" panose="030F0702030302020204" pitchFamily="66" charset="0"/>
              </a:rPr>
              <a:t>Epit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n-US" sz="1600" dirty="0" err="1" smtClean="0">
                <a:latin typeface="Comic Sans MS" panose="030F0702030302020204" pitchFamily="66" charset="0"/>
              </a:rPr>
              <a:t>disruptivas</a:t>
            </a:r>
            <a:endParaRPr lang="es-VE" sz="1600" dirty="0"/>
          </a:p>
        </p:txBody>
      </p:sp>
      <p:sp>
        <p:nvSpPr>
          <p:cNvPr id="16" name="Elipse 15"/>
          <p:cNvSpPr/>
          <p:nvPr/>
        </p:nvSpPr>
        <p:spPr>
          <a:xfrm>
            <a:off x="4558013" y="2288710"/>
            <a:ext cx="639786" cy="43204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Rectángulo 16"/>
          <p:cNvSpPr/>
          <p:nvPr/>
        </p:nvSpPr>
        <p:spPr>
          <a:xfrm>
            <a:off x="4497997" y="2161018"/>
            <a:ext cx="828571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 smtClean="0">
                <a:latin typeface="Comic Sans MS" panose="030F0702030302020204" pitchFamily="66" charset="0"/>
              </a:rPr>
              <a:t>C. </a:t>
            </a:r>
            <a:r>
              <a:rPr lang="en-US" sz="1050" b="1" dirty="0" err="1" smtClean="0">
                <a:latin typeface="Comic Sans MS" panose="030F0702030302020204" pitchFamily="66" charset="0"/>
              </a:rPr>
              <a:t>dendrí</a:t>
            </a:r>
            <a:r>
              <a:rPr lang="en-US" sz="1050" b="1" dirty="0" smtClean="0">
                <a:latin typeface="Comic Sans MS" panose="030F0702030302020204" pitchFamily="66" charset="0"/>
              </a:rPr>
              <a:t>-</a:t>
            </a:r>
          </a:p>
          <a:p>
            <a:pPr algn="ctr"/>
            <a:r>
              <a:rPr lang="en-US" sz="1050" b="1" dirty="0" err="1" smtClean="0">
                <a:latin typeface="Comic Sans MS" panose="030F0702030302020204" pitchFamily="66" charset="0"/>
              </a:rPr>
              <a:t>tica</a:t>
            </a:r>
            <a:endParaRPr lang="es-VE" sz="1050" b="1" dirty="0"/>
          </a:p>
        </p:txBody>
      </p:sp>
      <p:sp>
        <p:nvSpPr>
          <p:cNvPr id="19" name="Rectángulo 18"/>
          <p:cNvSpPr/>
          <p:nvPr/>
        </p:nvSpPr>
        <p:spPr>
          <a:xfrm>
            <a:off x="3664681" y="2840122"/>
            <a:ext cx="685829" cy="299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3700269" y="2757224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Activación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PAMP-TLR </a:t>
            </a:r>
            <a:endParaRPr lang="es-VE" sz="1200" dirty="0"/>
          </a:p>
        </p:txBody>
      </p:sp>
      <p:sp>
        <p:nvSpPr>
          <p:cNvPr id="20" name="Rectángulo 19"/>
          <p:cNvSpPr/>
          <p:nvPr/>
        </p:nvSpPr>
        <p:spPr>
          <a:xfrm>
            <a:off x="3966571" y="3283988"/>
            <a:ext cx="767877" cy="227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>
            <a:off x="3839460" y="3882859"/>
            <a:ext cx="93896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 err="1" smtClean="0">
                <a:latin typeface="Comic Sans MS" panose="030F0702030302020204" pitchFamily="66" charset="0"/>
              </a:rPr>
              <a:t>Macrófago</a:t>
            </a:r>
            <a:endParaRPr lang="en-US" sz="1050" dirty="0" smtClean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983425" y="2147410"/>
            <a:ext cx="383938" cy="339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3959192" y="2486545"/>
            <a:ext cx="39131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Rectángulo 23"/>
          <p:cNvSpPr/>
          <p:nvPr/>
        </p:nvSpPr>
        <p:spPr>
          <a:xfrm>
            <a:off x="3828558" y="2258756"/>
            <a:ext cx="499296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latin typeface="Comic Sans MS" panose="030F0702030302020204" pitchFamily="66" charset="0"/>
              </a:rPr>
              <a:t>TLR</a:t>
            </a:r>
            <a:endParaRPr lang="es-VE" sz="1050" dirty="0"/>
          </a:p>
        </p:txBody>
      </p:sp>
      <p:sp>
        <p:nvSpPr>
          <p:cNvPr id="25" name="Rectángulo 24"/>
          <p:cNvSpPr/>
          <p:nvPr/>
        </p:nvSpPr>
        <p:spPr>
          <a:xfrm>
            <a:off x="5773599" y="2921224"/>
            <a:ext cx="437997" cy="188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ángulo 25"/>
          <p:cNvSpPr/>
          <p:nvPr/>
        </p:nvSpPr>
        <p:spPr>
          <a:xfrm>
            <a:off x="5570672" y="2535914"/>
            <a:ext cx="59540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 smtClean="0"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n-US" sz="1050" b="1" dirty="0" smtClean="0">
                <a:latin typeface="Comic Sans MS" panose="030F0702030302020204" pitchFamily="66" charset="0"/>
              </a:rPr>
              <a:t>“B”</a:t>
            </a:r>
            <a:endParaRPr lang="es-VE" sz="1050" b="1" dirty="0"/>
          </a:p>
        </p:txBody>
      </p:sp>
      <p:sp>
        <p:nvSpPr>
          <p:cNvPr id="27" name="Rectángulo 26"/>
          <p:cNvSpPr/>
          <p:nvPr/>
        </p:nvSpPr>
        <p:spPr>
          <a:xfrm>
            <a:off x="5910872" y="3966838"/>
            <a:ext cx="467044" cy="20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Rectángulo 27"/>
          <p:cNvSpPr/>
          <p:nvPr/>
        </p:nvSpPr>
        <p:spPr>
          <a:xfrm>
            <a:off x="5680814" y="3548169"/>
            <a:ext cx="59540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 smtClean="0">
                <a:latin typeface="Comic Sans MS" panose="030F0702030302020204" pitchFamily="66" charset="0"/>
              </a:rPr>
              <a:t>C. Th1</a:t>
            </a:r>
            <a:endParaRPr lang="es-VE" sz="1050" b="1" dirty="0"/>
          </a:p>
        </p:txBody>
      </p:sp>
      <p:sp>
        <p:nvSpPr>
          <p:cNvPr id="29" name="Rectángulo 28"/>
          <p:cNvSpPr/>
          <p:nvPr/>
        </p:nvSpPr>
        <p:spPr>
          <a:xfrm>
            <a:off x="4839507" y="3820999"/>
            <a:ext cx="74473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</a:p>
          <a:p>
            <a:pPr algn="ctr"/>
            <a:r>
              <a:rPr lang="en-US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Th17</a:t>
            </a:r>
            <a:endParaRPr lang="es-VE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020307" y="4227263"/>
            <a:ext cx="549860" cy="187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Rectángulo 30"/>
          <p:cNvSpPr/>
          <p:nvPr/>
        </p:nvSpPr>
        <p:spPr>
          <a:xfrm>
            <a:off x="2654405" y="3213238"/>
            <a:ext cx="734519" cy="765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909670" y="3034970"/>
            <a:ext cx="1454651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latin typeface="Comic Sans MS" panose="030F0702030302020204" pitchFamily="66" charset="0"/>
              </a:rPr>
              <a:t>Displasia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latin typeface="Comic Sans MS" panose="030F0702030302020204" pitchFamily="66" charset="0"/>
              </a:rPr>
              <a:t>epit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  <a:r>
              <a:rPr lang="en-US" sz="1600" dirty="0" err="1">
                <a:latin typeface="Comic Sans MS" panose="030F0702030302020204" pitchFamily="66" charset="0"/>
              </a:rPr>
              <a:t>i</a:t>
            </a:r>
            <a:r>
              <a:rPr lang="en-US" sz="1600" dirty="0" err="1" smtClean="0">
                <a:latin typeface="Comic Sans MS" panose="030F0702030302020204" pitchFamily="66" charset="0"/>
              </a:rPr>
              <a:t>ntest</a:t>
            </a:r>
            <a:r>
              <a:rPr lang="en-US" sz="1600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n-US" sz="1600" dirty="0" smtClean="0">
                <a:latin typeface="Comic Sans MS" panose="030F0702030302020204" pitchFamily="66" charset="0"/>
              </a:rPr>
              <a:t>y </a:t>
            </a:r>
            <a:r>
              <a:rPr lang="en-US" sz="1600" dirty="0" err="1" smtClean="0">
                <a:latin typeface="Comic Sans MS" panose="030F0702030302020204" pitchFamily="66" charset="0"/>
              </a:rPr>
              <a:t>cáncer</a:t>
            </a:r>
            <a:endParaRPr lang="es-VE" sz="1600" dirty="0"/>
          </a:p>
        </p:txBody>
      </p:sp>
      <p:sp>
        <p:nvSpPr>
          <p:cNvPr id="34" name="Rectángulo 33"/>
          <p:cNvSpPr/>
          <p:nvPr/>
        </p:nvSpPr>
        <p:spPr>
          <a:xfrm>
            <a:off x="3634996" y="3342902"/>
            <a:ext cx="226762" cy="34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3" name="Rectángulo 32"/>
          <p:cNvSpPr/>
          <p:nvPr/>
        </p:nvSpPr>
        <p:spPr>
          <a:xfrm>
            <a:off x="3550399" y="3256425"/>
            <a:ext cx="447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IL1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IL6</a:t>
            </a:r>
          </a:p>
        </p:txBody>
      </p:sp>
      <p:sp>
        <p:nvSpPr>
          <p:cNvPr id="36" name="Rectángulo 35"/>
          <p:cNvSpPr/>
          <p:nvPr/>
        </p:nvSpPr>
        <p:spPr>
          <a:xfrm rot="20707285">
            <a:off x="5016331" y="2946890"/>
            <a:ext cx="316930" cy="602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5" name="Rectángulo 34"/>
          <p:cNvSpPr/>
          <p:nvPr/>
        </p:nvSpPr>
        <p:spPr>
          <a:xfrm rot="20686934">
            <a:off x="4927159" y="2942713"/>
            <a:ext cx="542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IL1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IL6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IL23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4367363" y="4320929"/>
            <a:ext cx="411059" cy="352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7" name="Rectángulo 36"/>
          <p:cNvSpPr/>
          <p:nvPr/>
        </p:nvSpPr>
        <p:spPr>
          <a:xfrm>
            <a:off x="4216689" y="4280730"/>
            <a:ext cx="673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IL17A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IL17-F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5678566" y="4389840"/>
            <a:ext cx="432048" cy="327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9" name="Rectángulo 38"/>
          <p:cNvSpPr/>
          <p:nvPr/>
        </p:nvSpPr>
        <p:spPr>
          <a:xfrm>
            <a:off x="5670362" y="4108460"/>
            <a:ext cx="603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latin typeface="Comic Sans MS" panose="030F0702030302020204" pitchFamily="66" charset="0"/>
              </a:rPr>
              <a:t>TNF</a:t>
            </a:r>
            <a:r>
              <a:rPr lang="en-US" sz="1200" dirty="0" err="1" smtClean="0">
                <a:latin typeface="Symbol" panose="05050102010706020507" pitchFamily="18" charset="2"/>
              </a:rPr>
              <a:t>a</a:t>
            </a:r>
            <a:endParaRPr lang="en-US" sz="1200" dirty="0" smtClean="0">
              <a:latin typeface="Symbol" panose="05050102010706020507" pitchFamily="18" charset="2"/>
            </a:endParaRP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IFN</a:t>
            </a:r>
            <a:r>
              <a:rPr lang="en-US" sz="1200" dirty="0" err="1" smtClean="0">
                <a:latin typeface="Symbol" panose="05050102010706020507" pitchFamily="18" charset="2"/>
              </a:rPr>
              <a:t>g</a:t>
            </a:r>
            <a:endParaRPr lang="en-US" sz="1200" dirty="0" smtClean="0">
              <a:latin typeface="Symbol" panose="05050102010706020507" pitchFamily="18" charset="2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5435400" y="3004247"/>
            <a:ext cx="308631" cy="140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2" name="Rectángulo 41"/>
          <p:cNvSpPr/>
          <p:nvPr/>
        </p:nvSpPr>
        <p:spPr>
          <a:xfrm>
            <a:off x="5428393" y="2965602"/>
            <a:ext cx="5164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IL12</a:t>
            </a:r>
          </a:p>
        </p:txBody>
      </p:sp>
      <p:sp>
        <p:nvSpPr>
          <p:cNvPr id="43" name="Rectángulo 42"/>
          <p:cNvSpPr/>
          <p:nvPr/>
        </p:nvSpPr>
        <p:spPr>
          <a:xfrm>
            <a:off x="3352593" y="4971950"/>
            <a:ext cx="1591732" cy="945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4" name="Rectángulo 43"/>
          <p:cNvSpPr/>
          <p:nvPr/>
        </p:nvSpPr>
        <p:spPr>
          <a:xfrm>
            <a:off x="3461412" y="5155644"/>
            <a:ext cx="1521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aumentada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45" name="Rectángulo 44"/>
          <p:cNvSpPr/>
          <p:nvPr/>
        </p:nvSpPr>
        <p:spPr>
          <a:xfrm>
            <a:off x="5311724" y="4938235"/>
            <a:ext cx="1333589" cy="9796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6" name="Rectángulo 45"/>
          <p:cNvSpPr/>
          <p:nvPr/>
        </p:nvSpPr>
        <p:spPr>
          <a:xfrm>
            <a:off x="5311724" y="4950947"/>
            <a:ext cx="14125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 err="1" smtClean="0">
                <a:latin typeface="Comic Sans MS" panose="030F0702030302020204" pitchFamily="66" charset="0"/>
              </a:rPr>
              <a:t>disregulada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0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Ximena Laboratorio\En Proceso 2013 y 2014\DIGESTIVO 2014\MICROBIOMA SEMINARIO\MICROBIOTA IMAGENES\nri2850-f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318" t="23987" r="-1" b="49072"/>
          <a:stretch/>
        </p:blipFill>
        <p:spPr bwMode="auto">
          <a:xfrm>
            <a:off x="1259632" y="2113436"/>
            <a:ext cx="5817214" cy="304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93172" y="2085247"/>
            <a:ext cx="64152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LUZ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72656" y="2687546"/>
            <a:ext cx="811441" cy="40011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itchFamily="66" charset="0"/>
              </a:rPr>
              <a:t>Moco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6623" y="3321734"/>
            <a:ext cx="1148071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Barrera </a:t>
            </a:r>
          </a:p>
          <a:p>
            <a:r>
              <a:rPr lang="es-VE" b="1" dirty="0" smtClean="0">
                <a:latin typeface="Comic Sans MS" pitchFamily="66" charset="0"/>
              </a:rPr>
              <a:t>epitelial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2698" y="4345507"/>
            <a:ext cx="1031051" cy="646331"/>
          </a:xfrm>
          <a:prstGeom prst="rect">
            <a:avLst/>
          </a:prstGeom>
          <a:solidFill>
            <a:srgbClr val="FFE0C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Lámina </a:t>
            </a:r>
          </a:p>
          <a:p>
            <a:r>
              <a:rPr lang="es-VE" b="1" dirty="0" smtClean="0">
                <a:latin typeface="Comic Sans MS" pitchFamily="66" charset="0"/>
              </a:rPr>
              <a:t>propia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465134" y="1005845"/>
            <a:ext cx="3611886" cy="954107"/>
          </a:xfrm>
          <a:prstGeom prst="rect">
            <a:avLst/>
          </a:prstGeom>
          <a:solidFill>
            <a:srgbClr val="CA6E6C"/>
          </a:solidFill>
          <a:ln w="28575">
            <a:solidFill>
              <a:srgbClr val="95373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Ambiente intestinal alterado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Antibióticos, dieta, higiene, </a:t>
            </a:r>
          </a:p>
          <a:p>
            <a:pPr algn="ctr"/>
            <a:r>
              <a:rPr lang="es-VE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V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olutantes</a:t>
            </a:r>
            <a:r>
              <a:rPr lang="es-V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virus?</a:t>
            </a:r>
            <a:endParaRPr lang="es-V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148611" y="2454579"/>
            <a:ext cx="1729703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Disminuyen bacterias buenas y aumentan los </a:t>
            </a:r>
            <a:r>
              <a:rPr lang="es-VE" sz="2000" b="1" dirty="0" err="1" smtClean="0">
                <a:latin typeface="Comic Sans MS" pitchFamily="66" charset="0"/>
              </a:rPr>
              <a:t>patobiontes</a:t>
            </a:r>
            <a:endParaRPr lang="es-VE" sz="2000" b="1" dirty="0">
              <a:latin typeface="Comic Sans MS" pitchFamily="66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278833" y="4221088"/>
            <a:ext cx="2948726" cy="12117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3 Rectángulo"/>
          <p:cNvSpPr/>
          <p:nvPr/>
        </p:nvSpPr>
        <p:spPr>
          <a:xfrm>
            <a:off x="3524937" y="5157193"/>
            <a:ext cx="3267748" cy="680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4 CuadroTexto"/>
          <p:cNvSpPr txBox="1"/>
          <p:nvPr/>
        </p:nvSpPr>
        <p:spPr>
          <a:xfrm>
            <a:off x="4394236" y="5185167"/>
            <a:ext cx="1970411" cy="830997"/>
          </a:xfrm>
          <a:prstGeom prst="rect">
            <a:avLst/>
          </a:prstGeom>
          <a:solidFill>
            <a:srgbClr val="CA6E6C"/>
          </a:solidFill>
          <a:ln w="28575">
            <a:solidFill>
              <a:srgbClr val="95373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Inflamación 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patológica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12370" y="5527738"/>
            <a:ext cx="33421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1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735-744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301807" y="4149080"/>
            <a:ext cx="2997937" cy="923330"/>
          </a:xfrm>
          <a:prstGeom prst="rect">
            <a:avLst/>
          </a:prstGeom>
          <a:solidFill>
            <a:srgbClr val="F0D5D4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itchFamily="66" charset="0"/>
              </a:rPr>
              <a:t>Barrera epitelial dañada.</a:t>
            </a:r>
          </a:p>
          <a:p>
            <a:r>
              <a:rPr lang="es-VE" b="1" dirty="0" smtClean="0">
                <a:latin typeface="Comic Sans MS" pitchFamily="66" charset="0"/>
              </a:rPr>
              <a:t>Aumenta adherencia </a:t>
            </a:r>
          </a:p>
          <a:p>
            <a:r>
              <a:rPr lang="es-VE" b="1" dirty="0" smtClean="0">
                <a:latin typeface="Comic Sans MS" pitchFamily="66" charset="0"/>
              </a:rPr>
              <a:t>y penetración bacteriana</a:t>
            </a:r>
            <a:endParaRPr lang="es-VE" b="1" dirty="0">
              <a:latin typeface="Comic Sans MS" pitchFamily="66" charset="0"/>
            </a:endParaRPr>
          </a:p>
        </p:txBody>
      </p:sp>
      <p:sp>
        <p:nvSpPr>
          <p:cNvPr id="17" name="3 CuadroTexto"/>
          <p:cNvSpPr txBox="1"/>
          <p:nvPr/>
        </p:nvSpPr>
        <p:spPr>
          <a:xfrm>
            <a:off x="1790322" y="1182683"/>
            <a:ext cx="1459054" cy="461665"/>
          </a:xfrm>
          <a:prstGeom prst="rect">
            <a:avLst/>
          </a:prstGeom>
          <a:solidFill>
            <a:srgbClr val="BD4A47"/>
          </a:solidFill>
          <a:ln w="28575">
            <a:solidFill>
              <a:srgbClr val="FF7D2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Disbiosis</a:t>
            </a:r>
            <a:endParaRPr lang="es-VE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2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6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49658" y="1955774"/>
            <a:ext cx="6387559" cy="3570208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endParaRPr lang="en-US" sz="800" dirty="0" smtClean="0">
              <a:latin typeface="Comic Sans MS" panose="030F0702030302020204" pitchFamily="66" charset="0"/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Aumenta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adherencia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bacteriana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>
              <a:buClr>
                <a:schemeClr val="accent2"/>
              </a:buClr>
              <a:buSzPct val="150000"/>
            </a:pPr>
            <a:r>
              <a:rPr lang="en-US" dirty="0" smtClean="0">
                <a:latin typeface="Comic Sans MS" panose="030F0702030302020204" pitchFamily="66" charset="0"/>
              </a:rPr>
              <a:t>     </a:t>
            </a:r>
            <a:r>
              <a:rPr lang="en-US" dirty="0" err="1" smtClean="0">
                <a:latin typeface="Comic Sans MS" panose="030F0702030302020204" pitchFamily="66" charset="0"/>
              </a:rPr>
              <a:t>Daño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epitelial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>
              <a:buClr>
                <a:schemeClr val="accent2"/>
              </a:buClr>
              <a:buSzPct val="150000"/>
            </a:pPr>
            <a:r>
              <a:rPr lang="en-US" dirty="0" smtClean="0">
                <a:latin typeface="Comic Sans MS" panose="030F0702030302020204" pitchFamily="66" charset="0"/>
              </a:rPr>
              <a:t>     </a:t>
            </a:r>
            <a:r>
              <a:rPr lang="en-US" dirty="0" err="1" smtClean="0">
                <a:latin typeface="Comic Sans MS" panose="030F0702030302020204" pitchFamily="66" charset="0"/>
              </a:rPr>
              <a:t>Aumenta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entrada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a la </a:t>
            </a:r>
            <a:r>
              <a:rPr lang="en-US" dirty="0" err="1" smtClean="0">
                <a:latin typeface="Comic Sans MS" panose="030F0702030302020204" pitchFamily="66" charset="0"/>
              </a:rPr>
              <a:t>lámina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propia</a:t>
            </a:r>
            <a:endParaRPr lang="en-US" dirty="0">
              <a:latin typeface="Comic Sans MS" panose="030F0702030302020204" pitchFamily="66" charset="0"/>
            </a:endParaRPr>
          </a:p>
          <a:p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 err="1">
                <a:latin typeface="Comic Sans MS" panose="030F0702030302020204" pitchFamily="66" charset="0"/>
              </a:rPr>
              <a:t>F</a:t>
            </a:r>
            <a:r>
              <a:rPr lang="en-US" b="1" dirty="0" err="1" smtClean="0">
                <a:latin typeface="Comic Sans MS" panose="030F0702030302020204" pitchFamily="66" charset="0"/>
              </a:rPr>
              <a:t>avorece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selección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patobiontes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agresivos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resistentes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latin typeface="Comic Sans MS" panose="030F0702030302020204" pitchFamily="66" charset="0"/>
              </a:rPr>
              <a:t>mediadores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microbicidas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derivados</a:t>
            </a:r>
            <a:r>
              <a:rPr lang="en-US" dirty="0" smtClean="0"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mic Sans MS" panose="030F0702030302020204" pitchFamily="66" charset="0"/>
              </a:rPr>
              <a:t>Reduce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número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err="1" smtClean="0">
                <a:latin typeface="Comic Sans MS" panose="030F0702030302020204" pitchFamily="66" charset="0"/>
              </a:rPr>
              <a:t>buenas</a:t>
            </a:r>
            <a:r>
              <a:rPr lang="en-US" dirty="0" smtClean="0">
                <a:latin typeface="Comic Sans MS" panose="030F0702030302020204" pitchFamily="66" charset="0"/>
              </a:rPr>
              <a:t>, lo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severa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descontrolada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71450" indent="-1714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285750" indent="-285750"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Patobiontes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volverse</a:t>
            </a:r>
            <a:r>
              <a:rPr lang="en-US" dirty="0" smtClean="0">
                <a:latin typeface="Comic Sans MS" panose="030F0702030302020204" pitchFamily="66" charset="0"/>
              </a:rPr>
              <a:t> lo </a:t>
            </a:r>
            <a:r>
              <a:rPr lang="en-US" dirty="0" err="1" smtClean="0">
                <a:latin typeface="Comic Sans MS" panose="030F0702030302020204" pitchFamily="66" charset="0"/>
              </a:rPr>
              <a:t>suficientemente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agresivos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causar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</a:rPr>
              <a:t> a un </a:t>
            </a:r>
            <a:r>
              <a:rPr lang="en-US" dirty="0" err="1" smtClean="0">
                <a:latin typeface="Comic Sans MS" panose="030F0702030302020204" pitchFamily="66" charset="0"/>
              </a:rPr>
              <a:t>inmunocompetente</a:t>
            </a:r>
            <a:endParaRPr lang="en-US" dirty="0" smtClean="0">
              <a:latin typeface="Comic Sans MS" panose="030F0702030302020204" pitchFamily="66" charset="0"/>
            </a:endParaRPr>
          </a:p>
          <a:p>
            <a:pPr>
              <a:buClr>
                <a:schemeClr val="accent2"/>
              </a:buClr>
              <a:buSzPct val="150000"/>
            </a:pPr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5" name="15 CuadroTexto"/>
          <p:cNvSpPr txBox="1"/>
          <p:nvPr/>
        </p:nvSpPr>
        <p:spPr>
          <a:xfrm>
            <a:off x="1259204" y="5631404"/>
            <a:ext cx="6625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Cerf-Bensussan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s-VE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Gaboriau-Routhiau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microbiota.: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s-VE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foes</a:t>
            </a:r>
            <a:r>
              <a:rPr lang="es-VE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s-V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2010; 10: </a:t>
            </a:r>
            <a:r>
              <a:rPr lang="es-V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735-744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873458" y="1215204"/>
            <a:ext cx="3397084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Inflamación</a:t>
            </a:r>
            <a:r>
              <a:rPr lang="en-US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 Intestinal</a:t>
            </a:r>
            <a:endParaRPr lang="es-VE" sz="2400" dirty="0">
              <a:solidFill>
                <a:schemeClr val="bg1"/>
              </a:solidFill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20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337738" y="5033247"/>
            <a:ext cx="44685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Hornef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Commensal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Symbionts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Pathobionts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Discovery and Functional Effects on the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Host.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ILAR 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s-VE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;56:159-62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23158" y="2276872"/>
            <a:ext cx="5040560" cy="24929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2400" dirty="0" err="1" smtClean="0">
                <a:latin typeface="Comic Sans MS" panose="030F0702030302020204" pitchFamily="66" charset="0"/>
              </a:rPr>
              <a:t>Miembros</a:t>
            </a:r>
            <a:r>
              <a:rPr lang="en-US" sz="2400" dirty="0" smtClean="0">
                <a:latin typeface="Comic Sans MS" panose="030F0702030302020204" pitchFamily="66" charset="0"/>
              </a:rPr>
              <a:t> del microbiota </a:t>
            </a:r>
            <a:r>
              <a:rPr lang="en-US" sz="2400" dirty="0" err="1" smtClean="0"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ejercen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efectos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específicos</a:t>
            </a:r>
            <a:r>
              <a:rPr lang="en-US" sz="2400" dirty="0" smtClean="0">
                <a:latin typeface="Comic Sans MS" panose="030F0702030302020204" pitchFamily="66" charset="0"/>
              </a:rPr>
              <a:t>, </a:t>
            </a:r>
            <a:r>
              <a:rPr lang="en-US" sz="2400" dirty="0" err="1" smtClean="0">
                <a:latin typeface="Comic Sans MS" panose="030F0702030302020204" pitchFamily="66" charset="0"/>
              </a:rPr>
              <a:t>sobre</a:t>
            </a:r>
            <a:r>
              <a:rPr lang="en-US" sz="2400" dirty="0" smtClean="0">
                <a:latin typeface="Comic Sans MS" panose="030F0702030302020204" pitchFamily="66" charset="0"/>
              </a:rPr>
              <a:t> el S. </a:t>
            </a:r>
            <a:r>
              <a:rPr lang="en-US" sz="2400" dirty="0" err="1">
                <a:latin typeface="Comic Sans MS" panose="030F0702030302020204" pitchFamily="66" charset="0"/>
              </a:rPr>
              <a:t>I</a:t>
            </a:r>
            <a:r>
              <a:rPr lang="en-US" sz="2400" dirty="0" err="1" smtClean="0">
                <a:latin typeface="Comic Sans MS" panose="030F0702030302020204" pitchFamily="66" charset="0"/>
              </a:rPr>
              <a:t>nmune</a:t>
            </a:r>
            <a:r>
              <a:rPr lang="en-US" sz="2400" dirty="0" smtClean="0">
                <a:latin typeface="Comic Sans MS" panose="030F0702030302020204" pitchFamily="66" charset="0"/>
              </a:rPr>
              <a:t> Mucosal del </a:t>
            </a:r>
            <a:r>
              <a:rPr lang="en-US" sz="24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400" dirty="0" smtClean="0">
                <a:latin typeface="Comic Sans MS" panose="030F0702030302020204" pitchFamily="66" charset="0"/>
              </a:rPr>
              <a:t>, </a:t>
            </a:r>
            <a:r>
              <a:rPr lang="en-US" sz="24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2400" dirty="0" smtClean="0">
                <a:latin typeface="Comic Sans MS" panose="030F0702030302020204" pitchFamily="66" charset="0"/>
              </a:rPr>
              <a:t> con el </a:t>
            </a:r>
            <a:r>
              <a:rPr lang="en-US" sz="2400" dirty="0" err="1" smtClean="0">
                <a:latin typeface="Comic Sans MS" panose="030F0702030302020204" pitchFamily="66" charset="0"/>
              </a:rPr>
              <a:t>desarrollo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>
                <a:latin typeface="Comic Sans MS" panose="030F0702030302020204" pitchFamily="66" charset="0"/>
              </a:rPr>
              <a:t>de </a:t>
            </a:r>
            <a:r>
              <a:rPr lang="en-US" sz="2400" dirty="0" err="1" smtClean="0">
                <a:latin typeface="Comic Sans MS" panose="030F0702030302020204" pitchFamily="66" charset="0"/>
              </a:rPr>
              <a:t>enfe</a:t>
            </a:r>
            <a:r>
              <a:rPr lang="en-US" sz="2400" dirty="0" err="1">
                <a:latin typeface="Comic Sans MS" panose="030F0702030302020204" pitchFamily="66" charset="0"/>
              </a:rPr>
              <a:t>r</a:t>
            </a:r>
            <a:r>
              <a:rPr lang="en-US" sz="2400" dirty="0" err="1" smtClean="0">
                <a:latin typeface="Comic Sans MS" panose="030F0702030302020204" pitchFamily="66" charset="0"/>
              </a:rPr>
              <a:t>medad</a:t>
            </a:r>
            <a:r>
              <a:rPr lang="en-US" sz="2400" dirty="0" smtClean="0"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latin typeface="Comic Sans MS" panose="030F0702030302020204" pitchFamily="66" charset="0"/>
              </a:rPr>
              <a:t>clínica</a:t>
            </a:r>
            <a:r>
              <a:rPr lang="en-US" sz="2400" dirty="0" smtClean="0">
                <a:latin typeface="Comic Sans MS" panose="030F0702030302020204" pitchFamily="66" charset="0"/>
              </a:rPr>
              <a:t>.  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9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09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25505" y="1484784"/>
            <a:ext cx="249299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PATOBIONTES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448210" y="2118150"/>
            <a:ext cx="6390456" cy="3220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Algunos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microbiota intestinal normal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promover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llaman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patobiontes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distinguirlos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los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agentes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de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infecciones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adquiridas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VE" sz="1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Patobiontes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parece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causar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nfermedades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crónicas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inflamatorias</a:t>
            </a:r>
            <a:endParaRPr lang="en-US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VE" sz="1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ntender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cómo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inducen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conducir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a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terapias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antimicrobianas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IBD y 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cáncer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colon</a:t>
            </a:r>
            <a:endParaRPr lang="es-VE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92715" y="5494035"/>
            <a:ext cx="4958569" cy="454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Chow, H. Tang, SK. </a:t>
            </a:r>
            <a:r>
              <a:rPr lang="en-US" sz="11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Mazmanian</a:t>
            </a:r>
            <a:r>
              <a:rPr lang="en-US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Pathobionts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Gastrointestinal Microbiota </a:t>
            </a:r>
            <a:endParaRPr lang="en-US" sz="11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Inflammatory</a:t>
            </a:r>
            <a:r>
              <a:rPr lang="es-VE" sz="1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Disease</a:t>
            </a:r>
            <a:r>
              <a:rPr lang="en-US" sz="11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Opin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Immunol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23: 473–480.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>
            <a:off x="6771235" y="658929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714105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66619" y="188640"/>
            <a:ext cx="301076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95373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PATOBIONTES DEL TGI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5" name="2 CuadroTexto"/>
          <p:cNvSpPr txBox="1"/>
          <p:nvPr/>
        </p:nvSpPr>
        <p:spPr>
          <a:xfrm>
            <a:off x="7639331" y="6692444"/>
            <a:ext cx="14895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44769" y="623988"/>
            <a:ext cx="8254459" cy="5789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es-VE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Cepa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bacteriana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Condiciones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promueven</a:t>
            </a:r>
            <a:r>
              <a:rPr lang="en-US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patogénesis</a:t>
            </a:r>
            <a:endParaRPr lang="en-US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s-VE" sz="1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Bacteria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segmentada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lleva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colitis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SCID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reconstituidos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filamentosa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(BSF)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CD4+CD45Rb</a:t>
            </a:r>
            <a:r>
              <a:rPr lang="en-US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high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VE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47900"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•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promueve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enfermedad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experimentales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marL="2247900"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de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artritris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reumat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y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esclerosis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multiple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2247900"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gnotobióticos mono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asociados</a:t>
            </a: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Helicobacter </a:t>
            </a:r>
            <a:r>
              <a:rPr lang="en-US" sz="16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hepaticus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induce colitis 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C57BI/6 IL-10−/− </a:t>
            </a: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inicia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colitis y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cáncer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colónico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129/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SvEv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Rag2−/− </a:t>
            </a: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Helicobacter 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pylori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polimorfismos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genéticos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IL1B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asociados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aumento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del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riesgo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cancer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gástrico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Proteus </a:t>
            </a:r>
            <a:r>
              <a:rPr 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mirabilis </a:t>
            </a:r>
            <a:r>
              <a:rPr lang="en-US" sz="1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Klebsiella</a:t>
            </a:r>
            <a:r>
              <a:rPr lang="en-US" sz="1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pneumonia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responsables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inducer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colitis y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cáncer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colono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-rectal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</a:p>
          <a:p>
            <a:pPr>
              <a:lnSpc>
                <a:spcPct val="107000"/>
              </a:lnSpc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ratonesT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bet−/−Rag2−/− (TRUC) mice </a:t>
            </a:r>
            <a:endParaRPr lang="en-US" sz="16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Prevotellaceae</a:t>
            </a:r>
            <a:r>
              <a:rPr lang="en-US" sz="1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TM7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responsible de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inducir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colitis en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ratones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mutaciones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en la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vía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del inflamasoma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Clostridium </a:t>
            </a:r>
            <a:r>
              <a:rPr lang="en-US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difficile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puede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llevar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colitis </a:t>
            </a:r>
            <a:r>
              <a:rPr lang="en-US" sz="16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seudomembranosa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 humanos    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luego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tratamiento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prolongado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antibióticos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Enterococcus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resistente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                   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capaz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invadir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sangre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 humanos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tratados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 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Vancomicina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antibióticos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amplio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espectro</a:t>
            </a:r>
            <a:endParaRPr lang="es-VE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11560" y="6479410"/>
            <a:ext cx="7947726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Chow, H. Tang, SK. </a:t>
            </a:r>
            <a:r>
              <a:rPr lang="en-US" sz="1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Mazmanian</a:t>
            </a:r>
            <a:r>
              <a:rPr lang="en-US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VE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Pathobionts</a:t>
            </a:r>
            <a:r>
              <a:rPr lang="en-US" sz="1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the Gastrointestinal Microbiota </a:t>
            </a:r>
            <a:r>
              <a:rPr lang="en-US" sz="1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Inflammatory</a:t>
            </a:r>
            <a:r>
              <a:rPr lang="es-VE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Disease</a:t>
            </a:r>
            <a:r>
              <a:rPr lang="en-US" sz="1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Opin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Immunol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2011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23: 473–480.</a:t>
            </a:r>
            <a:endParaRPr lang="es-VE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0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658361" y="1171048"/>
            <a:ext cx="3621504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Permeabilidad intestinal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7"/>
          <a:stretch/>
        </p:blipFill>
        <p:spPr>
          <a:xfrm>
            <a:off x="899592" y="2348880"/>
            <a:ext cx="6012160" cy="381320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172480" y="1802220"/>
            <a:ext cx="1497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Ruta </a:t>
            </a:r>
          </a:p>
          <a:p>
            <a:pPr algn="ctr"/>
            <a:r>
              <a:rPr lang="es-VE" b="1" dirty="0" err="1" smtClean="0">
                <a:latin typeface="Comic Sans MS" panose="030F0702030302020204" pitchFamily="66" charset="0"/>
              </a:rPr>
              <a:t>transcelular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942894" y="1702549"/>
            <a:ext cx="1407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Ruta </a:t>
            </a:r>
          </a:p>
          <a:p>
            <a:pPr algn="ctr"/>
            <a:r>
              <a:rPr lang="es-VE" b="1" dirty="0" err="1" smtClean="0">
                <a:latin typeface="Comic Sans MS" panose="030F0702030302020204" pitchFamily="66" charset="0"/>
              </a:rPr>
              <a:t>paracelular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527070" y="2348880"/>
            <a:ext cx="238468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4389128" y="2277742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Membrana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apical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738288" y="2275427"/>
            <a:ext cx="126829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Uniones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estrechas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735742" y="5445224"/>
            <a:ext cx="2678306" cy="716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CuadroTexto 14"/>
          <p:cNvSpPr txBox="1"/>
          <p:nvPr/>
        </p:nvSpPr>
        <p:spPr>
          <a:xfrm>
            <a:off x="3906394" y="5302949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Membrana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basal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333181" y="5322961"/>
            <a:ext cx="1420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Membrana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lateral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046097" y="2717626"/>
            <a:ext cx="1755719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omic Sans MS" panose="030F0702030302020204" pitchFamily="66" charset="0"/>
              </a:rPr>
              <a:t>Rutas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permeabilidad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selectiva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epitelio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controlan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paso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sustancias</a:t>
            </a:r>
            <a:r>
              <a:rPr lang="en-US" dirty="0" smtClean="0">
                <a:latin typeface="Comic Sans MS" panose="030F0702030302020204" pitchFamily="66" charset="0"/>
              </a:rPr>
              <a:t> entre la </a:t>
            </a:r>
            <a:r>
              <a:rPr lang="en-US" dirty="0" err="1" smtClean="0">
                <a:latin typeface="Comic Sans MS" panose="030F0702030302020204" pitchFamily="66" charset="0"/>
              </a:rPr>
              <a:t>luz</a:t>
            </a:r>
            <a:r>
              <a:rPr lang="en-US" dirty="0" smtClean="0">
                <a:latin typeface="Comic Sans MS" panose="030F0702030302020204" pitchFamily="66" charset="0"/>
              </a:rPr>
              <a:t> y la </a:t>
            </a:r>
            <a:r>
              <a:rPr lang="en-US" dirty="0" err="1" smtClean="0">
                <a:latin typeface="Comic Sans MS" panose="030F0702030302020204" pitchFamily="66" charset="0"/>
              </a:rPr>
              <a:t>sangre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1921243" y="6233222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1100" dirty="0">
                <a:latin typeface="Comic Sans MS" panose="030F0702030302020204" pitchFamily="66" charset="0"/>
              </a:rPr>
              <a:t>https://en.wikipedia.org/wiki/Intestinal_permeability#/media/File:Selective_permeability_routes_in_epithelium.png</a:t>
            </a:r>
          </a:p>
        </p:txBody>
      </p:sp>
      <p:sp>
        <p:nvSpPr>
          <p:cNvPr id="17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8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78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741511" y="676298"/>
            <a:ext cx="193033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Permeabilidad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intestinal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7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8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lum bright="-4000" contrast="23000"/>
          </a:blip>
          <a:stretch>
            <a:fillRect/>
          </a:stretch>
        </p:blipFill>
        <p:spPr>
          <a:xfrm>
            <a:off x="467570" y="1844824"/>
            <a:ext cx="6258387" cy="442745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3474"/>
          <a:stretch/>
        </p:blipFill>
        <p:spPr>
          <a:xfrm>
            <a:off x="6901532" y="575935"/>
            <a:ext cx="2347460" cy="14946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59429" y="608246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Groschwitz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SP. Hogan.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barrier function: Molecular regulation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 Pathogenesis.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Allergy Clin Immunol. </a:t>
            </a:r>
            <a:r>
              <a:rPr lang="sv-SE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2009;124:3-20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Conector recto 19"/>
          <p:cNvCxnSpPr/>
          <p:nvPr/>
        </p:nvCxnSpPr>
        <p:spPr>
          <a:xfrm flipH="1">
            <a:off x="1907705" y="908720"/>
            <a:ext cx="6045802" cy="93610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5655062" y="908720"/>
            <a:ext cx="2606051" cy="536356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6878807" y="4941168"/>
            <a:ext cx="198804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Unión estrecha</a:t>
            </a:r>
            <a:endParaRPr lang="es-VE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1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24645" y="1196752"/>
            <a:ext cx="6375747" cy="449353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características microbiota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16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sz="32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Intestinal y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342900" indent="-342900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sz="28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20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Novedades en algunas enfermedades</a:t>
            </a:r>
            <a:endParaRPr lang="es-VE" sz="2000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1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080239" y="1369833"/>
            <a:ext cx="35298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09355" y="2728261"/>
            <a:ext cx="52129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741040" y="4076265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III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877295" y="5234719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IV</a:t>
            </a: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76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255152" y="779395"/>
            <a:ext cx="4615366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Aumento de Permeabilidad Intestinal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“</a:t>
            </a:r>
            <a:r>
              <a:rPr lang="es-VE" sz="2000" dirty="0" err="1" smtClean="0">
                <a:latin typeface="Comic Sans MS" panose="030F0702030302020204" pitchFamily="66" charset="0"/>
              </a:rPr>
              <a:t>Leaky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latin typeface="Comic Sans MS" panose="030F0702030302020204" pitchFamily="66" charset="0"/>
              </a:rPr>
              <a:t>gut</a:t>
            </a:r>
            <a:r>
              <a:rPr lang="es-VE" sz="2000" dirty="0" smtClean="0">
                <a:latin typeface="Comic Sans MS" panose="030F0702030302020204" pitchFamily="66" charset="0"/>
              </a:rPr>
              <a:t>”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70"/>
          <a:stretch/>
        </p:blipFill>
        <p:spPr>
          <a:xfrm>
            <a:off x="899592" y="1542794"/>
            <a:ext cx="4586032" cy="419046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948739" y="5262917"/>
            <a:ext cx="2190023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Capilares sanguíneos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899592" y="2617838"/>
            <a:ext cx="157550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3483698" y="1727460"/>
            <a:ext cx="2001926" cy="344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3915746" y="2344947"/>
            <a:ext cx="1726290" cy="272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3373291" y="1542794"/>
            <a:ext cx="3134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Partículas comida indigeridas,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microorganismos y toxinas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843773" y="2406321"/>
            <a:ext cx="2193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Unión estrecha sana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02926" y="2587060"/>
            <a:ext cx="2448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Unión estrecha dañada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059861" y="2325173"/>
            <a:ext cx="2470752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apertura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las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estrechas</a:t>
            </a:r>
            <a:r>
              <a:rPr lang="en-US" dirty="0" smtClean="0"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latin typeface="Comic Sans MS" panose="030F0702030302020204" pitchFamily="66" charset="0"/>
              </a:rPr>
              <a:t>aumento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permeabilidad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permite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pasaje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descontrolado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sustancias</a:t>
            </a:r>
            <a:r>
              <a:rPr lang="en-US" dirty="0" smtClean="0">
                <a:latin typeface="Comic Sans MS" panose="030F0702030302020204" pitchFamily="66" charset="0"/>
              </a:rPr>
              <a:t> a  la </a:t>
            </a:r>
            <a:r>
              <a:rPr lang="en-US" dirty="0" err="1" smtClean="0">
                <a:latin typeface="Comic Sans MS" panose="030F0702030302020204" pitchFamily="66" charset="0"/>
              </a:rPr>
              <a:t>circulación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dirty="0" err="1" smtClean="0">
                <a:latin typeface="Comic Sans MS" panose="030F0702030302020204" pitchFamily="66" charset="0"/>
              </a:rPr>
              <a:t>subsecuente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posibles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reacciones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 y/o </a:t>
            </a:r>
            <a:r>
              <a:rPr lang="en-US" dirty="0" err="1" smtClean="0">
                <a:latin typeface="Comic Sans MS" panose="030F0702030302020204" pitchFamily="66" charset="0"/>
              </a:rPr>
              <a:t>inflamatorias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53919" y="58943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>
                <a:latin typeface="Comic Sans MS" panose="030F0702030302020204" pitchFamily="66" charset="0"/>
              </a:rPr>
              <a:t>https://en.wikipedia.org/wiki/Intestinal_permeability#/media/File:Increased_intestinal_permeability.png</a:t>
            </a:r>
          </a:p>
        </p:txBody>
      </p:sp>
      <p:sp>
        <p:nvSpPr>
          <p:cNvPr id="18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9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831863" y="1390608"/>
            <a:ext cx="7480274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10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La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barrera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con sus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uniones estrechas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,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regula 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tráfico de </a:t>
            </a:r>
            <a:r>
              <a:rPr lang="es-V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Times New Roman" panose="02020603050405020304" pitchFamily="18" charset="0"/>
              </a:rPr>
              <a:t>macromoléculas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entre 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ambiente y el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hospedero,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controla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equilibrio entre tolerancia e inmunidad a antígenos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extraños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, junto con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tejido linfoide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asociado al intestino y la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red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neuroendocrina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.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</a:p>
          <a:p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Z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onulina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es el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modulador de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las uniones estrechas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el tráfico de macromolécula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s y por tanto, en el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balance de la respuesta tolerancia/inmunidad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.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Cuando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su vía se altera </a:t>
            </a:r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en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individuos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genéticamente susceptibles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, pueden ocurrir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alteraciones intestinales y extraintestinales autoinmunes, </a:t>
            </a:r>
            <a:r>
              <a:rPr lang="es-VE" b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inflamatorias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y neoplásicas. </a:t>
            </a:r>
            <a:endParaRPr lang="es-VE" b="1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endParaRPr lang="es-VE" sz="1000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r>
              <a:rPr lang="es-VE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Alteraciones en la permeabilidad intestinal </a:t>
            </a:r>
            <a:r>
              <a:rPr lang="es-VE" b="1" i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"</a:t>
            </a:r>
            <a:r>
              <a:rPr lang="es-VE" b="1" i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leaky</a:t>
            </a:r>
            <a:r>
              <a:rPr lang="es-VE" b="1" i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 </a:t>
            </a:r>
            <a:r>
              <a:rPr lang="es-VE" b="1" i="1" dirty="0" err="1" smtClean="0">
                <a:latin typeface="Comic Sans MS" panose="030F0702030302020204" pitchFamily="66" charset="0"/>
                <a:ea typeface="Times New Roman" panose="02020603050405020304" pitchFamily="18" charset="0"/>
              </a:rPr>
              <a:t>gut</a:t>
            </a:r>
            <a:r>
              <a:rPr lang="es-VE" b="1" i="1" dirty="0" smtClean="0">
                <a:latin typeface="Comic Sans MS" panose="030F0702030302020204" pitchFamily="66" charset="0"/>
                <a:ea typeface="Times New Roman" panose="02020603050405020304" pitchFamily="18" charset="0"/>
              </a:rPr>
              <a:t>” 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en la </a:t>
            </a:r>
            <a:r>
              <a:rPr lang="es-VE" b="1" dirty="0">
                <a:latin typeface="Comic Sans MS" panose="030F0702030302020204" pitchFamily="66" charset="0"/>
                <a:ea typeface="Times New Roman" panose="02020603050405020304" pitchFamily="18" charset="0"/>
              </a:rPr>
              <a:t>patogénesis</a:t>
            </a:r>
            <a:r>
              <a:rPr lang="es-VE" dirty="0">
                <a:latin typeface="Comic Sans MS" panose="030F0702030302020204" pitchFamily="66" charset="0"/>
                <a:ea typeface="Times New Roman" panose="02020603050405020304" pitchFamily="18" charset="0"/>
              </a:rPr>
              <a:t> de varias condiciones patológicas que atacan intestino y órganos extraintestinales.  </a:t>
            </a:r>
            <a:endParaRPr lang="es-VE" dirty="0" smtClean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endParaRPr lang="es-VE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003990" y="6151657"/>
            <a:ext cx="52788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Fasano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Zonulin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its regulation of intestinal barrier function: the biological door to inflammation, autoimmunity, and cancer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s-VE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Physiol</a:t>
            </a:r>
            <a:r>
              <a:rPr lang="es-VE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Rev. 2011;91:151-75.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773320" y="491272"/>
            <a:ext cx="359736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Aumento de Permeabilidad Intestinal “</a:t>
            </a:r>
            <a:r>
              <a:rPr lang="es-VE" sz="2000" dirty="0" err="1" smtClean="0">
                <a:latin typeface="Comic Sans MS" panose="030F0702030302020204" pitchFamily="66" charset="0"/>
              </a:rPr>
              <a:t>Leaky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err="1" smtClean="0">
                <a:latin typeface="Comic Sans MS" panose="030F0702030302020204" pitchFamily="66" charset="0"/>
              </a:rPr>
              <a:t>gut</a:t>
            </a:r>
            <a:r>
              <a:rPr lang="es-VE" sz="2000" dirty="0" smtClean="0">
                <a:latin typeface="Comic Sans MS" panose="030F0702030302020204" pitchFamily="66" charset="0"/>
              </a:rPr>
              <a:t>”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4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" r="24371" b="54200"/>
          <a:stretch/>
        </p:blipFill>
        <p:spPr>
          <a:xfrm>
            <a:off x="1331640" y="1233494"/>
            <a:ext cx="5850965" cy="4679938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313020" y="371206"/>
            <a:ext cx="472175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Traslocación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Sistémica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smtClean="0">
                <a:latin typeface="Comic Sans MS" panose="030F0702030302020204" pitchFamily="66" charset="0"/>
              </a:rPr>
              <a:t>Microbiota Intestinal </a:t>
            </a:r>
            <a:r>
              <a:rPr lang="en-US" sz="2000" dirty="0"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</a:rPr>
              <a:t>sociadas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30020" y="597868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421965" y="1988840"/>
            <a:ext cx="1227259" cy="415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Rectángulo 7"/>
          <p:cNvSpPr/>
          <p:nvPr/>
        </p:nvSpPr>
        <p:spPr>
          <a:xfrm>
            <a:off x="2373455" y="3122040"/>
            <a:ext cx="704694" cy="234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1914310" y="2979213"/>
            <a:ext cx="1306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intestinales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182605" y="3502433"/>
            <a:ext cx="199926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Translocación y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complicaciones </a:t>
            </a:r>
          </a:p>
          <a:p>
            <a:r>
              <a:rPr lang="es-VE" b="1" dirty="0">
                <a:latin typeface="Comic Sans MS" panose="030F0702030302020204" pitchFamily="66" charset="0"/>
              </a:rPr>
              <a:t>S</a:t>
            </a:r>
            <a:r>
              <a:rPr lang="es-VE" b="1" dirty="0" smtClean="0">
                <a:latin typeface="Comic Sans MS" panose="030F0702030302020204" pitchFamily="66" charset="0"/>
              </a:rPr>
              <a:t>istémicas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Iniciales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49223" y="1997068"/>
            <a:ext cx="212879" cy="313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6410563" y="1330367"/>
            <a:ext cx="2297424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Función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deteriorada de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microvellosidades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373455" y="4312127"/>
            <a:ext cx="920718" cy="341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2513322" y="4952275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Vaso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sanguíneo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954970" y="4611020"/>
            <a:ext cx="91160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CuadroTexto 15"/>
          <p:cNvSpPr txBox="1"/>
          <p:nvPr/>
        </p:nvSpPr>
        <p:spPr>
          <a:xfrm>
            <a:off x="371355" y="4560821"/>
            <a:ext cx="19159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err="1" smtClean="0">
                <a:latin typeface="Comic Sans MS" panose="030F0702030302020204" pitchFamily="66" charset="0"/>
              </a:rPr>
              <a:t>Sobrecrecimiento</a:t>
            </a:r>
            <a:endParaRPr lang="es-VE" sz="1600" b="1" dirty="0" smtClean="0">
              <a:latin typeface="Comic Sans MS" panose="030F0702030302020204" pitchFamily="66" charset="0"/>
            </a:endParaRP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bacteriano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Intestino delgado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(SIBO) 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673897" y="2454370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Colon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4116691" y="3569208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Intestino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delgado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1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22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506526" y="2074270"/>
            <a:ext cx="6273824" cy="3631763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8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b="1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ocurre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resultado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causa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interna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b="1" dirty="0" err="1" smtClean="0">
                <a:latin typeface="Comic Sans MS" panose="030F0702030302020204" pitchFamily="66" charset="0"/>
              </a:rPr>
              <a:t>deterioro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función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microvellosidades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Microvellosidades </a:t>
            </a:r>
            <a:r>
              <a:rPr lang="en-US" dirty="0" err="1" smtClean="0">
                <a:latin typeface="Comic Sans MS" panose="030F0702030302020204" pitchFamily="66" charset="0"/>
              </a:rPr>
              <a:t>dañadas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limitan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motilidad</a:t>
            </a:r>
            <a:r>
              <a:rPr lang="en-US" dirty="0" smtClean="0">
                <a:latin typeface="Comic Sans MS" panose="030F0702030302020204" pitchFamily="66" charset="0"/>
              </a:rPr>
              <a:t> intestinal, </a:t>
            </a:r>
            <a:r>
              <a:rPr lang="en-US" dirty="0" err="1" smtClean="0">
                <a:latin typeface="Comic Sans MS" panose="030F0702030302020204" pitchFamily="66" charset="0"/>
              </a:rPr>
              <a:t>promoviendo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bacterias</a:t>
            </a:r>
            <a:r>
              <a:rPr lang="en-US" b="1" dirty="0" smtClean="0">
                <a:latin typeface="Comic Sans MS" panose="030F0702030302020204" pitchFamily="66" charset="0"/>
              </a:rPr>
              <a:t> del colon al </a:t>
            </a:r>
            <a:r>
              <a:rPr lang="en-US" b="1" dirty="0" err="1" smtClean="0">
                <a:latin typeface="Comic Sans MS" panose="030F0702030302020204" pitchFamily="66" charset="0"/>
              </a:rPr>
              <a:t>intestino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delgado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causando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sobrecrecimiento</a:t>
            </a:r>
            <a:r>
              <a:rPr lang="en-US" dirty="0" smtClean="0">
                <a:latin typeface="Comic Sans MS" panose="030F0702030302020204" pitchFamily="66" charset="0"/>
              </a:rPr>
              <a:t> bacterial (</a:t>
            </a:r>
            <a:r>
              <a:rPr lang="en-US" b="1" dirty="0" smtClean="0">
                <a:latin typeface="Comic Sans MS" panose="030F0702030302020204" pitchFamily="66" charset="0"/>
              </a:rPr>
              <a:t>SIBO</a:t>
            </a:r>
            <a:r>
              <a:rPr lang="en-US" dirty="0">
                <a:latin typeface="Comic Sans MS" panose="030F0702030302020204" pitchFamily="66" charset="0"/>
              </a:rPr>
              <a:t>).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sz="800" dirty="0">
              <a:latin typeface="Comic Sans MS" panose="030F0702030302020204" pitchFamily="66" charset="0"/>
            </a:endParaRPr>
          </a:p>
          <a:p>
            <a:r>
              <a:rPr lang="en-US" dirty="0" err="1" smtClean="0"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facilita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entrada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algunos</a:t>
            </a:r>
            <a:r>
              <a:rPr lang="en-US" dirty="0" smtClean="0">
                <a:latin typeface="Comic Sans MS" panose="030F0702030302020204" pitchFamily="66" charset="0"/>
              </a:rPr>
              <a:t> de los </a:t>
            </a:r>
            <a:r>
              <a:rPr lang="en-US" dirty="0" err="1" smtClean="0">
                <a:latin typeface="Comic Sans MS" panose="030F0702030302020204" pitchFamily="66" charset="0"/>
              </a:rPr>
              <a:t>miembros</a:t>
            </a:r>
            <a:r>
              <a:rPr lang="en-US" dirty="0" smtClean="0">
                <a:latin typeface="Comic Sans MS" panose="030F0702030302020204" pitchFamily="66" charset="0"/>
              </a:rPr>
              <a:t> del microbiota </a:t>
            </a:r>
            <a:r>
              <a:rPr lang="en-US" dirty="0" err="1" smtClean="0">
                <a:latin typeface="Comic Sans MS" panose="030F0702030302020204" pitchFamily="66" charset="0"/>
              </a:rPr>
              <a:t>desplazado</a:t>
            </a:r>
            <a:r>
              <a:rPr lang="en-US" dirty="0" smtClean="0">
                <a:latin typeface="Comic Sans MS" panose="030F0702030302020204" pitchFamily="66" charset="0"/>
              </a:rPr>
              <a:t> a la </a:t>
            </a:r>
            <a:r>
              <a:rPr lang="en-US" b="1" dirty="0" err="1" smtClean="0">
                <a:latin typeface="Comic Sans MS" panose="030F0702030302020204" pitchFamily="66" charset="0"/>
              </a:rPr>
              <a:t>corriente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sanguínea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brecha</a:t>
            </a:r>
            <a:r>
              <a:rPr lang="en-US" dirty="0" smtClean="0"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endotelial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causando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complicaciones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fuera</a:t>
            </a:r>
            <a:r>
              <a:rPr lang="en-US" b="1" dirty="0" smtClean="0">
                <a:latin typeface="Comic Sans MS" panose="030F0702030302020204" pitchFamily="66" charset="0"/>
              </a:rPr>
              <a:t> del TGI.</a:t>
            </a:r>
          </a:p>
          <a:p>
            <a:r>
              <a:rPr lang="en-US" sz="800" b="1" dirty="0" smtClean="0">
                <a:latin typeface="Comic Sans MS" panose="030F0702030302020204" pitchFamily="66" charset="0"/>
              </a:rPr>
              <a:t> </a:t>
            </a:r>
            <a:endParaRPr lang="es-VE" sz="800" b="1" dirty="0">
              <a:latin typeface="Comic Sans MS" panose="030F0702030302020204" pitchFamily="66" charset="0"/>
            </a:endParaRPr>
          </a:p>
        </p:txBody>
      </p:sp>
      <p:sp>
        <p:nvSpPr>
          <p:cNvPr id="6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86000" y="5784682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86000" y="1195750"/>
            <a:ext cx="472175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Traslocación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Sistémica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smtClean="0">
                <a:latin typeface="Comic Sans MS" panose="030F0702030302020204" pitchFamily="66" charset="0"/>
              </a:rPr>
              <a:t>Microbiota Intestinal </a:t>
            </a:r>
            <a:r>
              <a:rPr lang="en-US" sz="2000" dirty="0"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>
                <a:latin typeface="Comic Sans MS" panose="030F0702030302020204" pitchFamily="66" charset="0"/>
              </a:rPr>
              <a:t>A</a:t>
            </a:r>
            <a:r>
              <a:rPr lang="en-US" sz="2000" dirty="0" err="1" smtClean="0">
                <a:latin typeface="Comic Sans MS" panose="030F0702030302020204" pitchFamily="66" charset="0"/>
              </a:rPr>
              <a:t>sociadas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26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00" r="9957"/>
          <a:stretch/>
        </p:blipFill>
        <p:spPr>
          <a:xfrm>
            <a:off x="534293" y="860918"/>
            <a:ext cx="6800704" cy="5259961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721674" y="604274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Rev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15231" y="261609"/>
            <a:ext cx="425641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latin typeface="Comic Sans MS" panose="030F0702030302020204" pitchFamily="66" charset="0"/>
              </a:rPr>
              <a:t>Traslocación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Sistémica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del </a:t>
            </a:r>
            <a:r>
              <a:rPr lang="en-US" dirty="0" smtClean="0">
                <a:latin typeface="Comic Sans MS" panose="030F0702030302020204" pitchFamily="66" charset="0"/>
              </a:rPr>
              <a:t>Microbiota Intestinal </a:t>
            </a:r>
            <a:r>
              <a:rPr lang="en-US" dirty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Enf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>
                <a:latin typeface="Comic Sans MS" panose="030F0702030302020204" pitchFamily="66" charset="0"/>
              </a:rPr>
              <a:t>A</a:t>
            </a:r>
            <a:r>
              <a:rPr lang="en-US" dirty="0" err="1" smtClean="0">
                <a:latin typeface="Comic Sans MS" panose="030F0702030302020204" pitchFamily="66" charset="0"/>
              </a:rPr>
              <a:t>sociadas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182868" y="3284984"/>
            <a:ext cx="1152128" cy="205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6182868" y="3216744"/>
            <a:ext cx="1774845" cy="307777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Quemadura/estrés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049681" y="1863988"/>
            <a:ext cx="765035" cy="196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3198860" y="1402323"/>
            <a:ext cx="1409361" cy="646331"/>
          </a:xfrm>
          <a:prstGeom prst="rect">
            <a:avLst/>
          </a:prstGeom>
          <a:solidFill>
            <a:srgbClr val="F2DCD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Dieta alta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en grasa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00920" y="3216744"/>
            <a:ext cx="845644" cy="267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CuadroTexto 8"/>
          <p:cNvSpPr txBox="1"/>
          <p:nvPr/>
        </p:nvSpPr>
        <p:spPr>
          <a:xfrm>
            <a:off x="5943314" y="4545639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Vaso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sanguíneo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230540" y="5275947"/>
            <a:ext cx="487005" cy="293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2825970" y="5615297"/>
            <a:ext cx="648072" cy="52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2825970" y="5646074"/>
            <a:ext cx="1194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Glóbulo rojo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7170988" y="4133639"/>
            <a:ext cx="40872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1430340" y="2953414"/>
            <a:ext cx="864096" cy="331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CuadroTexto 18"/>
          <p:cNvSpPr txBox="1"/>
          <p:nvPr/>
        </p:nvSpPr>
        <p:spPr>
          <a:xfrm>
            <a:off x="1014527" y="2800381"/>
            <a:ext cx="15376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“</a:t>
            </a:r>
            <a:r>
              <a:rPr lang="es-VE" sz="2000" dirty="0" err="1">
                <a:latin typeface="Comic Sans MS" panose="030F0702030302020204" pitchFamily="66" charset="0"/>
              </a:rPr>
              <a:t>L</a:t>
            </a:r>
            <a:r>
              <a:rPr lang="es-VE" sz="2000" dirty="0" err="1" smtClean="0">
                <a:latin typeface="Comic Sans MS" panose="030F0702030302020204" pitchFamily="66" charset="0"/>
              </a:rPr>
              <a:t>eaky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r>
              <a:rPr lang="es-VE" sz="2000" dirty="0" err="1">
                <a:latin typeface="Comic Sans MS" panose="030F0702030302020204" pitchFamily="66" charset="0"/>
              </a:rPr>
              <a:t>g</a:t>
            </a:r>
            <a:r>
              <a:rPr lang="es-VE" sz="2000" dirty="0" err="1" smtClean="0">
                <a:latin typeface="Comic Sans MS" panose="030F0702030302020204" pitchFamily="66" charset="0"/>
              </a:rPr>
              <a:t>ut</a:t>
            </a:r>
            <a:r>
              <a:rPr lang="es-VE" sz="2000" dirty="0" smtClean="0">
                <a:latin typeface="Comic Sans MS" panose="030F0702030302020204" pitchFamily="66" charset="0"/>
              </a:rPr>
              <a:t>”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2600920" y="4293096"/>
            <a:ext cx="41359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Rectángulo 20"/>
          <p:cNvSpPr/>
          <p:nvPr/>
        </p:nvSpPr>
        <p:spPr>
          <a:xfrm rot="2073382">
            <a:off x="1057308" y="5423646"/>
            <a:ext cx="831034" cy="15783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2352764" y="4050476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Luz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198860" y="5317286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Bacterias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119182" y="4090207"/>
            <a:ext cx="20954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Translocación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y complicaciones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Sistémicas</a:t>
            </a:r>
          </a:p>
          <a:p>
            <a:r>
              <a:rPr lang="es-VE" b="1" dirty="0">
                <a:latin typeface="Comic Sans MS" panose="030F0702030302020204" pitchFamily="66" charset="0"/>
              </a:rPr>
              <a:t>A</a:t>
            </a:r>
            <a:r>
              <a:rPr lang="es-VE" b="1" dirty="0" smtClean="0">
                <a:latin typeface="Comic Sans MS" panose="030F0702030302020204" pitchFamily="66" charset="0"/>
              </a:rPr>
              <a:t>dicionales 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5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26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9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55382" y="2282796"/>
            <a:ext cx="5433235" cy="2985433"/>
          </a:xfrm>
          <a:prstGeom prst="rect">
            <a:avLst/>
          </a:prstGeom>
          <a:solidFill>
            <a:srgbClr val="FEF2E8"/>
          </a:solidFill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latin typeface="Comic Sans MS" panose="030F0702030302020204" pitchFamily="66" charset="0"/>
              </a:rPr>
              <a:t>Daño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externo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latin typeface="Comic Sans MS" panose="030F0702030302020204" pitchFamily="66" charset="0"/>
              </a:rPr>
              <a:t>Ej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quemadura</a:t>
            </a:r>
            <a:r>
              <a:rPr lang="en-US" dirty="0" smtClean="0">
                <a:latin typeface="Comic Sans MS" panose="030F0702030302020204" pitchFamily="66" charset="0"/>
              </a:rPr>
              <a:t> o </a:t>
            </a:r>
            <a:r>
              <a:rPr lang="en-US" dirty="0" err="1" smtClean="0"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introducida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dieta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alta</a:t>
            </a:r>
            <a:r>
              <a:rPr lang="en-US" b="1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grasa</a:t>
            </a:r>
            <a:r>
              <a:rPr lang="en-US" dirty="0" smtClean="0">
                <a:latin typeface="Comic Sans MS" panose="030F0702030302020204" pitchFamily="66" charset="0"/>
              </a:rPr>
              <a:t>) </a:t>
            </a:r>
            <a:r>
              <a:rPr lang="en-US" dirty="0" err="1" smtClean="0">
                <a:latin typeface="Comic Sans MS" panose="030F0702030302020204" pitchFamily="66" charset="0"/>
              </a:rPr>
              <a:t>causa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estrés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latin typeface="Comic Sans MS" panose="030F0702030302020204" pitchFamily="66" charset="0"/>
              </a:rPr>
              <a:t>cuerpo</a:t>
            </a:r>
            <a:r>
              <a:rPr lang="en-US" dirty="0" smtClean="0"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latin typeface="Comic Sans MS" panose="030F0702030302020204" pitchFamily="66" charset="0"/>
              </a:rPr>
              <a:t>resultando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translocación</a:t>
            </a:r>
            <a:r>
              <a:rPr lang="en-US" dirty="0" smtClean="0">
                <a:latin typeface="Comic Sans MS" panose="030F0702030302020204" pitchFamily="66" charset="0"/>
              </a:rPr>
              <a:t> de microbiota intestinal </a:t>
            </a:r>
            <a:r>
              <a:rPr lang="en-US" dirty="0" err="1" smtClean="0">
                <a:latin typeface="Comic Sans MS" panose="030F0702030302020204" pitchFamily="66" charset="0"/>
              </a:rPr>
              <a:t>debido</a:t>
            </a:r>
            <a:r>
              <a:rPr lang="en-US" dirty="0" smtClean="0">
                <a:latin typeface="Comic Sans MS" panose="030F0702030302020204" pitchFamily="66" charset="0"/>
              </a:rPr>
              <a:t> a un “</a:t>
            </a:r>
            <a:r>
              <a:rPr lang="en-US" b="1" dirty="0">
                <a:latin typeface="Comic Sans MS" panose="030F0702030302020204" pitchFamily="66" charset="0"/>
              </a:rPr>
              <a:t>leaky gut</a:t>
            </a:r>
            <a:r>
              <a:rPr lang="en-US" dirty="0" smtClean="0">
                <a:latin typeface="Comic Sans MS" panose="030F0702030302020204" pitchFamily="66" charset="0"/>
              </a:rPr>
              <a:t>”.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latin typeface="Comic Sans MS" panose="030F0702030302020204" pitchFamily="66" charset="0"/>
              </a:rPr>
              <a:t>Traslocación</a:t>
            </a:r>
            <a:r>
              <a:rPr lang="en-US" b="1" dirty="0" smtClean="0">
                <a:latin typeface="Comic Sans MS" panose="030F0702030302020204" pitchFamily="66" charset="0"/>
              </a:rPr>
              <a:t> y la </a:t>
            </a:r>
            <a:r>
              <a:rPr lang="en-US" b="1" dirty="0" err="1" smtClean="0">
                <a:latin typeface="Comic Sans MS" panose="030F0702030302020204" pitchFamily="66" charset="0"/>
              </a:rPr>
              <a:t>endotoxem</a:t>
            </a:r>
            <a:r>
              <a:rPr lang="en-US" dirty="0" err="1" smtClean="0">
                <a:latin typeface="Comic Sans MS" panose="030F0702030302020204" pitchFamily="66" charset="0"/>
              </a:rPr>
              <a:t>i</a:t>
            </a:r>
            <a:r>
              <a:rPr lang="en-US" b="1" dirty="0" err="1" smtClean="0">
                <a:latin typeface="Comic Sans MS" panose="030F0702030302020204" pitchFamily="66" charset="0"/>
              </a:rPr>
              <a:t>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resultante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promueve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complicaciones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sistémicas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adicionales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latin typeface="Comic Sans MS" panose="030F0702030302020204" pitchFamily="66" charset="0"/>
              </a:rPr>
              <a:t>aumenta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probabilidad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daño</a:t>
            </a:r>
            <a:r>
              <a:rPr lang="en-US" b="1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órganos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remotos</a:t>
            </a:r>
            <a:r>
              <a:rPr lang="en-US" b="1" dirty="0" smtClean="0">
                <a:latin typeface="Comic Sans MS" panose="030F0702030302020204" pitchFamily="66" charset="0"/>
              </a:rPr>
              <a:t>.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5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23640" y="5446385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SL. Russell, LCM.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2010;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48763" y="1396754"/>
            <a:ext cx="4721755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Traslocación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Sistémica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>
                <a:latin typeface="Comic Sans MS" panose="030F0702030302020204" pitchFamily="66" charset="0"/>
              </a:rPr>
              <a:t>del </a:t>
            </a:r>
            <a:r>
              <a:rPr lang="en-US" sz="2000" dirty="0" smtClean="0">
                <a:latin typeface="Comic Sans MS" panose="030F0702030302020204" pitchFamily="66" charset="0"/>
              </a:rPr>
              <a:t>Microbiota Intestinal </a:t>
            </a:r>
            <a:r>
              <a:rPr lang="en-US" sz="2000" dirty="0"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latin typeface="Comic Sans MS" panose="030F0702030302020204" pitchFamily="66" charset="0"/>
              </a:rPr>
              <a:t>Enf</a:t>
            </a:r>
            <a:r>
              <a:rPr lang="en-US" sz="2000" dirty="0" smtClean="0"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latin typeface="Comic Sans MS" panose="030F0702030302020204" pitchFamily="66" charset="0"/>
              </a:rPr>
              <a:t>asociadas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4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771235" y="664263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83129" y="6360059"/>
            <a:ext cx="633415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Knosp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Yeretssian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3: 310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An external file that holds a picture, illustration, etc.&#10;Object name is fimmu-03-00310-g00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0" t="9794" r="50803" b="10549"/>
          <a:stretch/>
        </p:blipFill>
        <p:spPr bwMode="auto">
          <a:xfrm>
            <a:off x="1385079" y="692696"/>
            <a:ext cx="468052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2333037" y="84104"/>
            <a:ext cx="67999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Luz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3774" y="1550820"/>
            <a:ext cx="84670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Moco 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externo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88172" y="2370649"/>
            <a:ext cx="84029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Moco</a:t>
            </a:r>
          </a:p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interno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7054" y="4047881"/>
            <a:ext cx="81945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Epitelio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85079" y="5517232"/>
            <a:ext cx="288032" cy="48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3497652" y="5940702"/>
            <a:ext cx="294824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Inflamación fisiológica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977367" y="5589182"/>
            <a:ext cx="588623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720887" y="5602271"/>
            <a:ext cx="1327608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Producción IL18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097804" y="475048"/>
            <a:ext cx="2800767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Secreción Péptidos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Antimicrobianos (</a:t>
            </a:r>
            <a:r>
              <a:rPr lang="es-VE" b="1" dirty="0" err="1" smtClean="0">
                <a:latin typeface="Comic Sans MS" panose="030F0702030302020204" pitchFamily="66" charset="0"/>
              </a:rPr>
              <a:t>AMPs</a:t>
            </a:r>
            <a:r>
              <a:rPr lang="es-VE" b="1" dirty="0" smtClean="0">
                <a:latin typeface="Comic Sans MS" panose="030F0702030302020204" pitchFamily="66" charset="0"/>
              </a:rPr>
              <a:t>)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Homeostasis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969239" y="363464"/>
            <a:ext cx="126348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Bacterias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comensales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609215" y="2852936"/>
            <a:ext cx="360040" cy="144016"/>
          </a:xfrm>
          <a:prstGeom prst="rect">
            <a:avLst/>
          </a:prstGeom>
          <a:solidFill>
            <a:srgbClr val="F7F5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CuadroTexto 21"/>
          <p:cNvSpPr txBox="1"/>
          <p:nvPr/>
        </p:nvSpPr>
        <p:spPr>
          <a:xfrm>
            <a:off x="4657903" y="2321393"/>
            <a:ext cx="724878" cy="276999"/>
          </a:xfrm>
          <a:prstGeom prst="rect">
            <a:avLst/>
          </a:prstGeom>
          <a:solidFill>
            <a:srgbClr val="F7F5C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MAMPs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" name="Rectángulo 20"/>
          <p:cNvSpPr/>
          <p:nvPr/>
        </p:nvSpPr>
        <p:spPr>
          <a:xfrm flipV="1">
            <a:off x="4271678" y="2545644"/>
            <a:ext cx="449209" cy="105496"/>
          </a:xfrm>
          <a:prstGeom prst="rect">
            <a:avLst/>
          </a:prstGeom>
          <a:solidFill>
            <a:srgbClr val="F7F5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Rectángulo 8"/>
          <p:cNvSpPr/>
          <p:nvPr/>
        </p:nvSpPr>
        <p:spPr>
          <a:xfrm>
            <a:off x="2105159" y="1201675"/>
            <a:ext cx="648072" cy="3807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ángulo 22"/>
          <p:cNvSpPr/>
          <p:nvPr/>
        </p:nvSpPr>
        <p:spPr>
          <a:xfrm>
            <a:off x="6153609" y="1580493"/>
            <a:ext cx="2760430" cy="36625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MAMPs: </a:t>
            </a:r>
            <a:r>
              <a:rPr lang="en-US" sz="1200" dirty="0" err="1" smtClean="0">
                <a:latin typeface="Comic Sans MS" panose="030F0702030302020204" pitchFamily="66" charset="0"/>
              </a:rPr>
              <a:t>Patrones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moleculares</a:t>
            </a:r>
            <a:r>
              <a:rPr lang="en-US" sz="1200" dirty="0" smtClean="0">
                <a:latin typeface="Comic Sans MS" panose="030F0702030302020204" pitchFamily="66" charset="0"/>
              </a:rPr>
              <a:t>   </a:t>
            </a: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200" dirty="0" smtClean="0">
                <a:latin typeface="Comic Sans MS" panose="030F0702030302020204" pitchFamily="66" charset="0"/>
              </a:rPr>
              <a:t> a </a:t>
            </a:r>
            <a:r>
              <a:rPr lang="en-US" sz="1200" dirty="0" err="1" smtClean="0">
                <a:latin typeface="Comic Sans MS" panose="030F0702030302020204" pitchFamily="66" charset="0"/>
              </a:rPr>
              <a:t>microbios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TLRs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en-US" sz="1200" dirty="0" err="1" smtClean="0">
                <a:latin typeface="Comic Sans MS" panose="030F0702030302020204" pitchFamily="66" charset="0"/>
              </a:rPr>
              <a:t>ReceptoresToll</a:t>
            </a:r>
            <a:r>
              <a:rPr lang="en-US" sz="1200" dirty="0" smtClean="0">
                <a:latin typeface="Comic Sans MS" panose="030F0702030302020204" pitchFamily="66" charset="0"/>
              </a:rPr>
              <a:t> like (PRR)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NOD1/2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n-US" sz="1200" dirty="0" smtClean="0">
                <a:latin typeface="Comic Sans MS" panose="030F0702030302020204" pitchFamily="66" charset="0"/>
              </a:rPr>
              <a:t>nucleotide </a:t>
            </a:r>
            <a:r>
              <a:rPr lang="en-US" sz="1200" dirty="0" err="1" smtClean="0">
                <a:latin typeface="Comic Sans MS" panose="030F0702030302020204" pitchFamily="66" charset="0"/>
              </a:rPr>
              <a:t>oligomerization</a:t>
            </a:r>
            <a:r>
              <a:rPr lang="en-US" sz="1200" dirty="0" smtClean="0">
                <a:latin typeface="Comic Sans MS" panose="030F0702030302020204" pitchFamily="66" charset="0"/>
              </a:rPr>
              <a:t> domain (PRR)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MyD88: </a:t>
            </a:r>
            <a:r>
              <a:rPr lang="en-US" sz="1200" dirty="0" err="1" smtClean="0">
                <a:latin typeface="Comic Sans MS" panose="030F0702030302020204" pitchFamily="66" charset="0"/>
              </a:rPr>
              <a:t>proteína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adaptadora</a:t>
            </a:r>
            <a:r>
              <a:rPr lang="en-US" sz="1200" dirty="0" smtClean="0">
                <a:latin typeface="Comic Sans MS" panose="030F0702030302020204" pitchFamily="66" charset="0"/>
              </a:rPr>
              <a:t> en </a:t>
            </a:r>
            <a:r>
              <a:rPr lang="en-US" sz="1200" dirty="0" err="1" smtClean="0">
                <a:latin typeface="Comic Sans MS" panose="030F0702030302020204" pitchFamily="66" charset="0"/>
              </a:rPr>
              <a:t>señalización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inmunidad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innata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NLRs: </a:t>
            </a:r>
            <a:r>
              <a:rPr lang="en-US" sz="1200" dirty="0" err="1" smtClean="0">
                <a:latin typeface="Comic Sans MS" panose="030F0702030302020204" pitchFamily="66" charset="0"/>
              </a:rPr>
              <a:t>Receptores</a:t>
            </a:r>
            <a:r>
              <a:rPr lang="en-US" sz="1200" dirty="0" smtClean="0">
                <a:latin typeface="Comic Sans MS" panose="030F0702030302020204" pitchFamily="66" charset="0"/>
              </a:rPr>
              <a:t> NOD like  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(PRR)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NF-</a:t>
            </a:r>
            <a:r>
              <a:rPr lang="en-US" sz="1200" b="1" dirty="0" err="1" smtClean="0">
                <a:latin typeface="Comic Sans MS" panose="030F0702030302020204" pitchFamily="66" charset="0"/>
              </a:rPr>
              <a:t>kB</a:t>
            </a:r>
            <a:r>
              <a:rPr lang="en-US" sz="1200" b="1" dirty="0" smtClean="0">
                <a:latin typeface="Comic Sans MS" panose="030F0702030302020204" pitchFamily="66" charset="0"/>
              </a:rPr>
              <a:t>: </a:t>
            </a:r>
            <a:r>
              <a:rPr lang="en-US" sz="1200" dirty="0" smtClean="0">
                <a:latin typeface="Comic Sans MS" panose="030F0702030302020204" pitchFamily="66" charset="0"/>
              </a:rPr>
              <a:t>Factor nuclear de    </a:t>
            </a:r>
          </a:p>
          <a:p>
            <a:r>
              <a:rPr lang="en-US" sz="1200" dirty="0" err="1" smtClean="0">
                <a:latin typeface="Comic Sans MS" panose="030F0702030302020204" pitchFamily="66" charset="0"/>
              </a:rPr>
              <a:t>transcripción</a:t>
            </a:r>
            <a:r>
              <a:rPr lang="en-US" sz="1200" dirty="0" smtClean="0">
                <a:latin typeface="Comic Sans MS" panose="030F0702030302020204" pitchFamily="66" charset="0"/>
              </a:rPr>
              <a:t> de la </a:t>
            </a:r>
            <a:r>
              <a:rPr lang="en-US" sz="1200" dirty="0" err="1" smtClean="0">
                <a:latin typeface="Comic Sans MS" panose="030F0702030302020204" pitchFamily="66" charset="0"/>
              </a:rPr>
              <a:t>cadena</a:t>
            </a:r>
            <a:r>
              <a:rPr lang="en-US" sz="1200" dirty="0" smtClean="0">
                <a:latin typeface="Comic Sans MS" panose="030F0702030302020204" pitchFamily="66" charset="0"/>
              </a:rPr>
              <a:t> kappa </a:t>
            </a:r>
            <a:r>
              <a:rPr lang="en-US" sz="1200" dirty="0" err="1" smtClean="0">
                <a:latin typeface="Comic Sans MS" panose="030F0702030302020204" pitchFamily="66" charset="0"/>
              </a:rPr>
              <a:t>ligera</a:t>
            </a:r>
            <a:r>
              <a:rPr lang="en-US" sz="1200" dirty="0" smtClean="0">
                <a:latin typeface="Comic Sans MS" panose="030F0702030302020204" pitchFamily="66" charset="0"/>
              </a:rPr>
              <a:t> de c. B </a:t>
            </a:r>
            <a:r>
              <a:rPr lang="en-US" sz="1200" dirty="0" err="1" smtClean="0">
                <a:latin typeface="Comic Sans MS" panose="030F0702030302020204" pitchFamily="66" charset="0"/>
              </a:rPr>
              <a:t>activadas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AMPs: </a:t>
            </a:r>
            <a:r>
              <a:rPr lang="en-US" sz="1200" dirty="0" err="1" smtClean="0">
                <a:latin typeface="Comic Sans MS" panose="030F0702030302020204" pitchFamily="66" charset="0"/>
              </a:rPr>
              <a:t>Péptidos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antimicrobianos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IL18: </a:t>
            </a:r>
            <a:r>
              <a:rPr lang="en-US" sz="1200" dirty="0" smtClean="0">
                <a:latin typeface="Comic Sans MS" panose="030F0702030302020204" pitchFamily="66" charset="0"/>
              </a:rPr>
              <a:t>Interleukina </a:t>
            </a:r>
            <a:r>
              <a:rPr lang="en-US" sz="1200" dirty="0" err="1" smtClean="0">
                <a:latin typeface="Comic Sans MS" panose="030F0702030302020204" pitchFamily="66" charset="0"/>
              </a:rPr>
              <a:t>inflamatoria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107879" y="4349591"/>
            <a:ext cx="545342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762757" y="4505515"/>
            <a:ext cx="684803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NOD1/2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215883" y="3682151"/>
            <a:ext cx="62642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85753" y="5397409"/>
            <a:ext cx="894797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Lámina </a:t>
            </a:r>
          </a:p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propia 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942272" y="3887505"/>
            <a:ext cx="615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MyD88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273573" y="4340902"/>
            <a:ext cx="615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MyD88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846308" y="3777485"/>
            <a:ext cx="62709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NLRs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971774" y="4310218"/>
            <a:ext cx="94929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049375" y="4941168"/>
            <a:ext cx="450617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CuadroTexto 31"/>
          <p:cNvSpPr txBox="1"/>
          <p:nvPr/>
        </p:nvSpPr>
        <p:spPr>
          <a:xfrm>
            <a:off x="3948512" y="4907349"/>
            <a:ext cx="646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NF-kB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6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380550" y="2306394"/>
            <a:ext cx="2117102" cy="34474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4" name="CuadroTexto 33"/>
          <p:cNvSpPr txBox="1"/>
          <p:nvPr/>
        </p:nvSpPr>
        <p:spPr>
          <a:xfrm>
            <a:off x="2394736" y="2378363"/>
            <a:ext cx="7889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617762" y="5493769"/>
            <a:ext cx="95571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C.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Paneth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9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 animBg="1"/>
      <p:bldP spid="28" grpId="0" animBg="1"/>
      <p:bldP spid="30" grpId="0" animBg="1"/>
      <p:bldP spid="31" grpId="0" animBg="1"/>
      <p:bldP spid="32" grpId="0"/>
      <p:bldP spid="3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771235" y="652516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12352" y="1730158"/>
            <a:ext cx="6462172" cy="3293209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AMPs son </a:t>
            </a:r>
            <a:r>
              <a:rPr lang="en-US" dirty="0" err="1" smtClean="0">
                <a:latin typeface="Comic Sans MS" panose="030F0702030302020204" pitchFamily="66" charset="0"/>
              </a:rPr>
              <a:t>secretados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principalmente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enterocitos y C</a:t>
            </a:r>
            <a:r>
              <a:rPr lang="en-US" dirty="0">
                <a:latin typeface="Comic Sans MS" panose="030F0702030302020204" pitchFamily="66" charset="0"/>
              </a:rPr>
              <a:t>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Paneth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están</a:t>
            </a:r>
            <a:r>
              <a:rPr lang="en-US" dirty="0" smtClean="0">
                <a:latin typeface="Comic Sans MS" panose="030F0702030302020204" pitchFamily="66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interna</a:t>
            </a:r>
            <a:r>
              <a:rPr lang="en-US" dirty="0" smtClean="0">
                <a:latin typeface="Comic Sans MS" panose="030F0702030302020204" pitchFamily="66" charset="0"/>
              </a:rPr>
              <a:t> de moco y son </a:t>
            </a:r>
            <a:r>
              <a:rPr lang="en-US" dirty="0" err="1" smtClean="0">
                <a:latin typeface="Comic Sans MS" panose="030F0702030302020204" pitchFamily="66" charset="0"/>
              </a:rPr>
              <a:t>importantes</a:t>
            </a:r>
            <a:r>
              <a:rPr lang="en-US" dirty="0" smtClean="0">
                <a:latin typeface="Comic Sans MS" panose="030F0702030302020204" pitchFamily="66" charset="0"/>
              </a:rPr>
              <a:t> en la </a:t>
            </a:r>
            <a:r>
              <a:rPr lang="en-US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 contra </a:t>
            </a:r>
            <a:r>
              <a:rPr lang="en-US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entéricos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latin typeface="Comic Sans MS" panose="030F0702030302020204" pitchFamily="66" charset="0"/>
              </a:rPr>
              <a:t>estado</a:t>
            </a:r>
            <a:r>
              <a:rPr lang="en-US" dirty="0" smtClean="0">
                <a:latin typeface="Comic Sans MS" panose="030F0702030302020204" pitchFamily="66" charset="0"/>
              </a:rPr>
              <a:t> de balance, </a:t>
            </a:r>
            <a:r>
              <a:rPr lang="en-US" b="1" dirty="0" smtClean="0">
                <a:latin typeface="Comic Sans MS" panose="030F0702030302020204" pitchFamily="66" charset="0"/>
              </a:rPr>
              <a:t>MAMPs</a:t>
            </a:r>
            <a:r>
              <a:rPr lang="en-US" dirty="0" smtClean="0">
                <a:latin typeface="Comic Sans MS" panose="030F0702030302020204" pitchFamily="66" charset="0"/>
              </a:rPr>
              <a:t>  de </a:t>
            </a:r>
            <a:r>
              <a:rPr lang="en-US" dirty="0" err="1" smtClean="0"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comensales</a:t>
            </a:r>
            <a:r>
              <a:rPr lang="en-US" dirty="0" smtClean="0">
                <a:latin typeface="Comic Sans MS" panose="030F0702030302020204" pitchFamily="66" charset="0"/>
              </a:rPr>
              <a:t> son </a:t>
            </a:r>
            <a:r>
              <a:rPr lang="en-US" dirty="0" err="1" smtClean="0">
                <a:latin typeface="Comic Sans MS" panose="030F0702030302020204" pitchFamily="66" charset="0"/>
              </a:rPr>
              <a:t>detectados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PRRs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latin typeface="Comic Sans MS" panose="030F0702030302020204" pitchFamily="66" charset="0"/>
              </a:rPr>
              <a:t>Ellos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disparan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producción</a:t>
            </a:r>
            <a:r>
              <a:rPr lang="en-US" dirty="0" smtClean="0">
                <a:latin typeface="Comic Sans MS" panose="030F0702030302020204" pitchFamily="66" charset="0"/>
              </a:rPr>
              <a:t> basal </a:t>
            </a:r>
            <a:r>
              <a:rPr lang="en-US" b="1" dirty="0" smtClean="0">
                <a:latin typeface="Comic Sans MS" panose="030F0702030302020204" pitchFamily="66" charset="0"/>
              </a:rPr>
              <a:t>AMP</a:t>
            </a:r>
            <a:r>
              <a:rPr lang="en-US" dirty="0" smtClean="0">
                <a:latin typeface="Comic Sans MS" panose="030F0702030302020204" pitchFamily="66" charset="0"/>
              </a:rPr>
              <a:t> e </a:t>
            </a:r>
            <a:r>
              <a:rPr lang="en-US" b="1" dirty="0" smtClean="0">
                <a:latin typeface="Comic Sans MS" panose="030F0702030302020204" pitchFamily="66" charset="0"/>
              </a:rPr>
              <a:t>IL-18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vias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NF-κB</a:t>
            </a:r>
            <a:r>
              <a:rPr lang="en-US" dirty="0" smtClean="0">
                <a:latin typeface="Comic Sans MS" panose="030F0702030302020204" pitchFamily="66" charset="0"/>
              </a:rPr>
              <a:t> y del </a:t>
            </a:r>
            <a:r>
              <a:rPr lang="en-US" b="1" dirty="0" smtClean="0">
                <a:latin typeface="Comic Sans MS" panose="030F0702030302020204" pitchFamily="66" charset="0"/>
              </a:rPr>
              <a:t>inflamasom</a:t>
            </a:r>
            <a:r>
              <a:rPr lang="en-US" dirty="0" smtClean="0">
                <a:latin typeface="Comic Sans MS" panose="030F0702030302020204" pitchFamily="66" charset="0"/>
              </a:rPr>
              <a:t>a, </a:t>
            </a:r>
            <a:r>
              <a:rPr lang="en-US" dirty="0" err="1" smtClean="0">
                <a:latin typeface="Comic Sans MS" panose="030F0702030302020204" pitchFamily="66" charset="0"/>
              </a:rPr>
              <a:t>respectivamente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participa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b="1" dirty="0" err="1" smtClean="0">
                <a:latin typeface="Comic Sans MS" panose="030F0702030302020204" pitchFamily="66" charset="0"/>
              </a:rPr>
              <a:t>ajuste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respuestas</a:t>
            </a:r>
            <a:r>
              <a:rPr lang="en-US" b="1" dirty="0" smtClean="0"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hacia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tolerancia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mantenimiento</a:t>
            </a:r>
            <a:r>
              <a:rPr lang="en-US" b="1" dirty="0" smtClean="0">
                <a:latin typeface="Comic Sans MS" panose="030F0702030302020204" pitchFamily="66" charset="0"/>
              </a:rPr>
              <a:t> de la homeostasis intestinal.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282652" y="6119298"/>
            <a:ext cx="439127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Knosp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Yeretssian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3: 310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749526" y="634227"/>
            <a:ext cx="3787823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latin typeface="Comic Sans MS" panose="030F0702030302020204" pitchFamily="66" charset="0"/>
              </a:rPr>
              <a:t>Regulación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secreción</a:t>
            </a:r>
            <a:r>
              <a:rPr lang="en-US" b="1" dirty="0" smtClean="0">
                <a:latin typeface="Comic Sans MS" panose="030F0702030302020204" pitchFamily="66" charset="0"/>
              </a:rPr>
              <a:t> de AMPs </a:t>
            </a:r>
            <a:r>
              <a:rPr lang="en-US" b="1" dirty="0" err="1" smtClean="0"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i="1" dirty="0" smtClean="0">
                <a:latin typeface="Comic Sans MS" panose="030F0702030302020204" pitchFamily="66" charset="0"/>
              </a:rPr>
              <a:t>Toll like receptors </a:t>
            </a:r>
            <a:r>
              <a:rPr lang="en-US" b="1" dirty="0" smtClean="0">
                <a:latin typeface="Comic Sans MS" panose="030F0702030302020204" pitchFamily="66" charset="0"/>
              </a:rPr>
              <a:t>(TLRs)  en  homeostasis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421520" y="5155834"/>
            <a:ext cx="415082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omic Sans MS" panose="030F0702030302020204" pitchFamily="66" charset="0"/>
              </a:rPr>
              <a:t>AMP: </a:t>
            </a:r>
            <a:r>
              <a:rPr lang="en-US" sz="1200" dirty="0" err="1" smtClean="0">
                <a:latin typeface="Comic Sans MS" panose="030F0702030302020204" pitchFamily="66" charset="0"/>
              </a:rPr>
              <a:t>péptidos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antimicrobianos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MAMPs: </a:t>
            </a:r>
            <a:r>
              <a:rPr lang="en-US" sz="1200" dirty="0" err="1" smtClean="0">
                <a:latin typeface="Comic Sans MS" panose="030F0702030302020204" pitchFamily="66" charset="0"/>
              </a:rPr>
              <a:t>patrones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moleculares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latin typeface="Comic Sans MS" panose="030F0702030302020204" pitchFamily="66" charset="0"/>
              </a:rPr>
              <a:t>asociados</a:t>
            </a:r>
            <a:r>
              <a:rPr lang="en-US" sz="1200" dirty="0" smtClean="0">
                <a:latin typeface="Comic Sans MS" panose="030F0702030302020204" pitchFamily="66" charset="0"/>
              </a:rPr>
              <a:t> a </a:t>
            </a:r>
            <a:r>
              <a:rPr lang="en-US" sz="1200" dirty="0" err="1" smtClean="0">
                <a:latin typeface="Comic Sans MS" panose="030F0702030302020204" pitchFamily="66" charset="0"/>
              </a:rPr>
              <a:t>microbios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PRR: </a:t>
            </a:r>
            <a:r>
              <a:rPr lang="en-US" sz="1200" dirty="0" err="1" smtClean="0">
                <a:latin typeface="Comic Sans MS" panose="030F0702030302020204" pitchFamily="66" charset="0"/>
              </a:rPr>
              <a:t>receptores</a:t>
            </a:r>
            <a:r>
              <a:rPr lang="en-US" sz="1200" dirty="0" smtClean="0">
                <a:latin typeface="Comic Sans MS" panose="030F0702030302020204" pitchFamily="66" charset="0"/>
              </a:rPr>
              <a:t> de </a:t>
            </a:r>
            <a:r>
              <a:rPr lang="en-US" sz="1200" dirty="0" err="1" smtClean="0">
                <a:latin typeface="Comic Sans MS" panose="030F0702030302020204" pitchFamily="66" charset="0"/>
              </a:rPr>
              <a:t>reconocimiento</a:t>
            </a:r>
            <a:r>
              <a:rPr lang="en-US" sz="1200" dirty="0" smtClean="0">
                <a:latin typeface="Comic Sans MS" panose="030F0702030302020204" pitchFamily="66" charset="0"/>
              </a:rPr>
              <a:t> de </a:t>
            </a:r>
            <a:r>
              <a:rPr lang="en-US" sz="1200" dirty="0" err="1" smtClean="0">
                <a:latin typeface="Comic Sans MS" panose="030F0702030302020204" pitchFamily="66" charset="0"/>
              </a:rPr>
              <a:t>patrones</a:t>
            </a:r>
            <a:r>
              <a:rPr lang="en-US" sz="12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n-US" sz="1200" b="1" dirty="0" smtClean="0">
                <a:latin typeface="Comic Sans MS" panose="030F0702030302020204" pitchFamily="66" charset="0"/>
              </a:rPr>
              <a:t>NF-kb: </a:t>
            </a:r>
            <a:r>
              <a:rPr lang="en-US" sz="1200" dirty="0" smtClean="0">
                <a:latin typeface="Comic Sans MS" panose="030F0702030302020204" pitchFamily="66" charset="0"/>
              </a:rPr>
              <a:t>factor nuclear de </a:t>
            </a:r>
            <a:r>
              <a:rPr lang="en-US" sz="1200" dirty="0" err="1" smtClean="0">
                <a:latin typeface="Comic Sans MS" panose="030F0702030302020204" pitchFamily="66" charset="0"/>
              </a:rPr>
              <a:t>transcripción</a:t>
            </a:r>
            <a:endParaRPr lang="en-US" sz="1200" dirty="0" smtClean="0">
              <a:latin typeface="Comic Sans MS" panose="030F0702030302020204" pitchFamily="66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2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771235" y="661356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30203" y="6299235"/>
            <a:ext cx="422023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Knosp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Yeretssian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Front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Immunol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050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2012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3: 310</a:t>
            </a:r>
            <a:endParaRPr lang="es-VE" sz="1050" dirty="0"/>
          </a:p>
        </p:txBody>
      </p:sp>
      <p:pic>
        <p:nvPicPr>
          <p:cNvPr id="2050" name="Picture 2" descr="An external file that holds a picture, illustration, etc.&#10;Object name is fimmu-03-00310-g00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6" t="9684" b="9526"/>
          <a:stretch/>
        </p:blipFill>
        <p:spPr bwMode="auto">
          <a:xfrm>
            <a:off x="2811285" y="17766"/>
            <a:ext cx="5672214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5215914" y="5613140"/>
            <a:ext cx="139172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CKs/ Quimokinas</a:t>
            </a:r>
          </a:p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721980" y="5613140"/>
            <a:ext cx="179247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Producción IL-1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/IL18</a:t>
            </a:r>
          </a:p>
          <a:p>
            <a:pPr algn="ctr"/>
            <a:r>
              <a:rPr lang="es-VE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454390" y="6137514"/>
            <a:ext cx="2871299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 patológica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948389" y="1391911"/>
            <a:ext cx="13773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Patógenos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oportunistas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813785" y="2538454"/>
            <a:ext cx="748923" cy="307777"/>
          </a:xfrm>
          <a:prstGeom prst="rect">
            <a:avLst/>
          </a:prstGeom>
          <a:solidFill>
            <a:srgbClr val="F7F5C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PAMPs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Estrella de 5 puntas 12"/>
          <p:cNvSpPr/>
          <p:nvPr/>
        </p:nvSpPr>
        <p:spPr>
          <a:xfrm>
            <a:off x="8626152" y="2579793"/>
            <a:ext cx="266328" cy="194320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5911777" y="4904238"/>
            <a:ext cx="450617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5813919" y="4850943"/>
            <a:ext cx="646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NF-kB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836134" y="3529899"/>
            <a:ext cx="626424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TLRs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7692668" y="3837676"/>
            <a:ext cx="564578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NLRs</a:t>
            </a:r>
            <a:endParaRPr lang="es-VE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5862421" y="3697591"/>
            <a:ext cx="615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MyD88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137085" y="4278989"/>
            <a:ext cx="615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MyD88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7061061" y="4174767"/>
            <a:ext cx="94929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Inflamasoma</a:t>
            </a:r>
            <a:endParaRPr lang="es-VE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3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4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11422" y="2430275"/>
            <a:ext cx="191382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Secreción Péptidos 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Antimicrobianos (</a:t>
            </a:r>
            <a:r>
              <a:rPr lang="es-VE" b="1" dirty="0" err="1" smtClean="0">
                <a:latin typeface="Comic Sans MS" panose="030F0702030302020204" pitchFamily="66" charset="0"/>
              </a:rPr>
              <a:t>AMPs</a:t>
            </a:r>
            <a:r>
              <a:rPr lang="es-VE" b="1" dirty="0" smtClean="0">
                <a:latin typeface="Comic Sans MS" panose="030F0702030302020204" pitchFamily="66" charset="0"/>
              </a:rPr>
              <a:t>)</a:t>
            </a:r>
          </a:p>
          <a:p>
            <a:pPr algn="ctr"/>
            <a:r>
              <a:rPr lang="es-VE" b="1" dirty="0" smtClean="0">
                <a:latin typeface="Comic Sans MS" panose="030F0702030302020204" pitchFamily="66" charset="0"/>
              </a:rPr>
              <a:t>Infección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112831" y="1844824"/>
            <a:ext cx="744386" cy="44227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4511141" y="1855054"/>
            <a:ext cx="852948" cy="43204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5" name="CuadroTexto 24"/>
          <p:cNvSpPr txBox="1"/>
          <p:nvPr/>
        </p:nvSpPr>
        <p:spPr>
          <a:xfrm>
            <a:off x="3167418" y="1844824"/>
            <a:ext cx="7889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4547236" y="1855054"/>
            <a:ext cx="7889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AMPs</a:t>
            </a:r>
            <a:endParaRPr lang="es-V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5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4" grpId="0"/>
      <p:bldP spid="17" grpId="0" animBg="1"/>
      <p:bldP spid="18" grpId="0" animBg="1"/>
      <p:bldP spid="20" grpId="0" animBg="1"/>
      <p:bldP spid="25" grpId="0" animBg="1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87785" y="1911055"/>
            <a:ext cx="6368429" cy="3539430"/>
          </a:xfrm>
          <a:prstGeom prst="rect">
            <a:avLst/>
          </a:prstGeom>
          <a:solidFill>
            <a:srgbClr val="FEF6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latin typeface="Comic Sans MS" panose="030F0702030302020204" pitchFamily="66" charset="0"/>
              </a:rPr>
              <a:t>pérdida</a:t>
            </a:r>
            <a:r>
              <a:rPr lang="en-US" dirty="0" smtClean="0">
                <a:latin typeface="Comic Sans MS" panose="030F0702030302020204" pitchFamily="66" charset="0"/>
              </a:rPr>
              <a:t> de la homeostasis </a:t>
            </a:r>
            <a:r>
              <a:rPr lang="en-US" dirty="0" err="1" smtClean="0">
                <a:latin typeface="Comic Sans MS" panose="030F0702030302020204" pitchFamily="66" charset="0"/>
              </a:rPr>
              <a:t>ocurre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cuando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rompen</a:t>
            </a:r>
            <a:r>
              <a:rPr lang="en-US" dirty="0" smtClean="0"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latin typeface="Comic Sans MS" panose="030F0702030302020204" pitchFamily="66" charset="0"/>
              </a:rPr>
              <a:t>capa</a:t>
            </a:r>
            <a:r>
              <a:rPr lang="en-US" dirty="0" smtClean="0">
                <a:latin typeface="Comic Sans MS" panose="030F0702030302020204" pitchFamily="66" charset="0"/>
              </a:rPr>
              <a:t> de moco, </a:t>
            </a:r>
            <a:r>
              <a:rPr lang="en-US" dirty="0" err="1" smtClean="0">
                <a:latin typeface="Comic Sans MS" panose="030F0702030302020204" pitchFamily="66" charset="0"/>
              </a:rPr>
              <a:t>entran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latin typeface="Comic Sans MS" panose="030F0702030302020204" pitchFamily="66" charset="0"/>
              </a:rPr>
              <a:t>contacto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alteran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integridad</a:t>
            </a:r>
            <a:r>
              <a:rPr lang="en-US" b="1" dirty="0" smtClean="0">
                <a:latin typeface="Comic Sans MS" panose="030F0702030302020204" pitchFamily="66" charset="0"/>
              </a:rPr>
              <a:t> de la </a:t>
            </a:r>
            <a:r>
              <a:rPr lang="en-US" b="1" dirty="0" err="1" smtClean="0"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sus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productos</a:t>
            </a:r>
            <a:r>
              <a:rPr lang="en-US" dirty="0" smtClean="0">
                <a:latin typeface="Comic Sans MS" panose="030F0702030302020204" pitchFamily="66" charset="0"/>
              </a:rPr>
              <a:t> PAMPs son </a:t>
            </a:r>
            <a:r>
              <a:rPr lang="en-US" dirty="0" err="1" smtClean="0">
                <a:latin typeface="Comic Sans MS" panose="030F0702030302020204" pitchFamily="66" charset="0"/>
              </a:rPr>
              <a:t>también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sentidos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por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PRR</a:t>
            </a:r>
            <a:r>
              <a:rPr lang="en-US" dirty="0" smtClean="0">
                <a:latin typeface="Comic Sans MS" panose="030F0702030302020204" pitchFamily="66" charset="0"/>
              </a:rPr>
              <a:t>s e </a:t>
            </a:r>
            <a:r>
              <a:rPr lang="en-US" dirty="0" err="1" smtClean="0">
                <a:latin typeface="Comic Sans MS" panose="030F0702030302020204" pitchFamily="66" charset="0"/>
              </a:rPr>
              <a:t>inducen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expresión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dependiente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de MyD88- o inflamasoma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programas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proinflamatorio</a:t>
            </a:r>
            <a:r>
              <a:rPr lang="en-US" b="1" dirty="0" smtClean="0"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latin typeface="Comic Sans MS" panose="030F0702030302020204" pitchFamily="66" charset="0"/>
              </a:rPr>
              <a:t>antimicrobiano</a:t>
            </a:r>
            <a:r>
              <a:rPr lang="en-US" b="1" dirty="0" smtClean="0">
                <a:latin typeface="Comic Sans MS" panose="030F0702030302020204" pitchFamily="66" charset="0"/>
              </a:rPr>
              <a:t>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latin typeface="Comic Sans MS" panose="030F0702030302020204" pitchFamily="66" charset="0"/>
              </a:rPr>
              <a:t>producen</a:t>
            </a:r>
            <a:r>
              <a:rPr lang="en-US" dirty="0" smtClean="0">
                <a:latin typeface="Comic Sans MS" panose="030F0702030302020204" pitchFamily="66" charset="0"/>
              </a:rPr>
              <a:t> altos </a:t>
            </a:r>
            <a:r>
              <a:rPr lang="en-US" dirty="0" err="1" smtClean="0">
                <a:latin typeface="Comic Sans MS" panose="030F0702030302020204" pitchFamily="66" charset="0"/>
              </a:rPr>
              <a:t>niveles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smtClean="0">
                <a:latin typeface="Comic Sans MS" panose="030F0702030302020204" pitchFamily="66" charset="0"/>
              </a:rPr>
              <a:t>AMPs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b="1" dirty="0" smtClean="0">
                <a:latin typeface="Comic Sans MS" panose="030F0702030302020204" pitchFamily="66" charset="0"/>
              </a:rPr>
              <a:t>CKs/quimokinas</a:t>
            </a:r>
            <a:r>
              <a:rPr lang="en-US" dirty="0" smtClean="0">
                <a:latin typeface="Comic Sans MS" panose="030F0702030302020204" pitchFamily="66" charset="0"/>
              </a:rPr>
              <a:t> 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ayudan</a:t>
            </a:r>
            <a:r>
              <a:rPr lang="en-US" dirty="0" smtClean="0"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latin typeface="Comic Sans MS" panose="030F0702030302020204" pitchFamily="66" charset="0"/>
              </a:rPr>
              <a:t>limitar</a:t>
            </a:r>
            <a:r>
              <a:rPr lang="en-US" b="1" dirty="0" smtClean="0"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latin typeface="Comic Sans MS" panose="030F0702030302020204" pitchFamily="66" charset="0"/>
              </a:rPr>
              <a:t>propagación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contribuye</a:t>
            </a:r>
            <a:r>
              <a:rPr lang="en-US" dirty="0" smtClean="0">
                <a:latin typeface="Comic Sans MS" panose="030F0702030302020204" pitchFamily="66" charset="0"/>
              </a:rPr>
              <a:t> al </a:t>
            </a:r>
            <a:r>
              <a:rPr lang="en-US" b="1" dirty="0" err="1" smtClean="0">
                <a:latin typeface="Comic Sans MS" panose="030F0702030302020204" pitchFamily="66" charset="0"/>
              </a:rPr>
              <a:t>reclutamiento</a:t>
            </a:r>
            <a:r>
              <a:rPr lang="en-US" b="1" dirty="0" smtClean="0">
                <a:latin typeface="Comic Sans MS" panose="030F0702030302020204" pitchFamily="66" charset="0"/>
              </a:rPr>
              <a:t> de c. </a:t>
            </a:r>
            <a:r>
              <a:rPr lang="en-US" b="1" dirty="0" err="1" smtClean="0">
                <a:latin typeface="Comic Sans MS" panose="030F0702030302020204" pitchFamily="66" charset="0"/>
              </a:rPr>
              <a:t>inmunes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17688" y="5546469"/>
            <a:ext cx="46515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LR. Muniz, C.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Knosp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Yeretssian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en-US" sz="105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n-US" sz="105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3: 310</a:t>
            </a:r>
            <a:endParaRPr lang="es-VE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397763" y="923373"/>
            <a:ext cx="4344327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Regulación</a:t>
            </a:r>
            <a:r>
              <a:rPr lang="en-US" sz="2000" dirty="0" smtClean="0"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latin typeface="Comic Sans MS" panose="030F0702030302020204" pitchFamily="66" charset="0"/>
              </a:rPr>
              <a:t>secreción</a:t>
            </a:r>
            <a:r>
              <a:rPr lang="en-US" sz="2000" dirty="0" smtClean="0">
                <a:latin typeface="Comic Sans MS" panose="030F0702030302020204" pitchFamily="66" charset="0"/>
              </a:rPr>
              <a:t> de AMPs </a:t>
            </a:r>
            <a:r>
              <a:rPr lang="en-US" sz="2000" dirty="0" err="1" smtClean="0"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latin typeface="Comic Sans MS" panose="030F0702030302020204" pitchFamily="66" charset="0"/>
              </a:rPr>
              <a:t> TLRs  </a:t>
            </a:r>
            <a:r>
              <a:rPr lang="en-US" sz="2000" dirty="0" err="1" smtClean="0">
                <a:latin typeface="Comic Sans MS" panose="030F0702030302020204" pitchFamily="66" charset="0"/>
              </a:rPr>
              <a:t>durante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infección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3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4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4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80112" y="50851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prstClr val="white"/>
                </a:solidFill>
              </a:rPr>
              <a:t>Ximena Páez</a:t>
            </a:r>
          </a:p>
          <a:p>
            <a:pPr algn="r"/>
            <a:r>
              <a:rPr lang="es-VE" dirty="0" err="1" smtClean="0">
                <a:solidFill>
                  <a:prstClr val="white"/>
                </a:solidFill>
              </a:rPr>
              <a:t>Lab</a:t>
            </a:r>
            <a:r>
              <a:rPr lang="es-VE" dirty="0" smtClean="0">
                <a:solidFill>
                  <a:prstClr val="white"/>
                </a:solidFill>
              </a:rPr>
              <a:t>. Fisiología de la Conducta 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Facultad de Medicina ULA</a:t>
            </a:r>
          </a:p>
          <a:p>
            <a:pPr algn="r"/>
            <a:r>
              <a:rPr lang="es-VE" dirty="0" smtClean="0">
                <a:solidFill>
                  <a:prstClr val="white"/>
                </a:solidFill>
              </a:rPr>
              <a:t>2015-2019</a:t>
            </a:r>
            <a:endParaRPr lang="es-VE" dirty="0">
              <a:solidFill>
                <a:prstClr val="white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19585" y="2182505"/>
            <a:ext cx="7104829" cy="249299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47D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5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II</a:t>
            </a:r>
          </a:p>
          <a:p>
            <a:pPr algn="ctr"/>
            <a:r>
              <a:rPr lang="es-VE" sz="6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  <a:r>
              <a:rPr lang="es-VE" sz="6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Humano</a:t>
            </a:r>
          </a:p>
          <a:p>
            <a:pPr algn="ctr"/>
            <a:r>
              <a:rPr lang="es-VE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Relación con enfermedad</a:t>
            </a:r>
          </a:p>
        </p:txBody>
      </p:sp>
    </p:spTree>
    <p:extLst>
      <p:ext uri="{BB962C8B-B14F-4D97-AF65-F5344CB8AC3E}">
        <p14:creationId xmlns:p14="http://schemas.microsoft.com/office/powerpoint/2010/main" val="394309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623468" y="799114"/>
            <a:ext cx="423385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Péptidos antimicrobianos durante </a:t>
            </a:r>
          </a:p>
          <a:p>
            <a:pPr algn="ctr"/>
            <a:r>
              <a:rPr lang="es-VE" sz="2000" dirty="0" smtClean="0">
                <a:latin typeface="Comic Sans MS" panose="030F0702030302020204" pitchFamily="66" charset="0"/>
              </a:rPr>
              <a:t>infección e inflamación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099422" y="1859339"/>
            <a:ext cx="5125121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Clase</a:t>
            </a:r>
            <a:r>
              <a:rPr lang="es-VE" dirty="0" smtClean="0">
                <a:latin typeface="Comic Sans MS" panose="030F0702030302020204" pitchFamily="66" charset="0"/>
              </a:rPr>
              <a:t>			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Células productoras</a:t>
            </a:r>
          </a:p>
          <a:p>
            <a:endParaRPr lang="es-VE" dirty="0"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a"/>
            </a:pPr>
            <a:r>
              <a:rPr lang="es-VE" b="1" dirty="0" err="1" smtClean="0">
                <a:latin typeface="Comic Sans MS" panose="030F0702030302020204" pitchFamily="66" charset="0"/>
              </a:rPr>
              <a:t>defensinas</a:t>
            </a:r>
            <a:r>
              <a:rPr lang="es-VE" dirty="0" smtClean="0">
                <a:latin typeface="Comic Sans MS" panose="030F0702030302020204" pitchFamily="66" charset="0"/>
              </a:rPr>
              <a:t>		C. </a:t>
            </a:r>
            <a:r>
              <a:rPr lang="es-VE" dirty="0" err="1" smtClean="0">
                <a:latin typeface="Comic Sans MS" panose="030F0702030302020204" pitchFamily="66" charset="0"/>
              </a:rPr>
              <a:t>Paneth</a:t>
            </a: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a"/>
            </a:pPr>
            <a:endParaRPr lang="es-V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b"/>
            </a:pPr>
            <a:r>
              <a:rPr lang="es-VE" b="1" dirty="0" err="1">
                <a:latin typeface="Comic Sans MS" panose="030F0702030302020204" pitchFamily="66" charset="0"/>
              </a:rPr>
              <a:t>d</a:t>
            </a:r>
            <a:r>
              <a:rPr lang="es-VE" b="1" dirty="0" err="1" smtClean="0">
                <a:latin typeface="Comic Sans MS" panose="030F0702030302020204" pitchFamily="66" charset="0"/>
              </a:rPr>
              <a:t>efensinas</a:t>
            </a:r>
            <a:r>
              <a:rPr lang="es-VE" dirty="0" smtClean="0">
                <a:latin typeface="Comic Sans MS" panose="030F0702030302020204" pitchFamily="66" charset="0"/>
              </a:rPr>
              <a:t>		Enterocitos</a:t>
            </a:r>
          </a:p>
          <a:p>
            <a:pPr marL="285750" indent="-285750">
              <a:buFont typeface="Symbol" panose="05050102010706020507" pitchFamily="18" charset="2"/>
              <a:buChar char="b"/>
            </a:pPr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b="1" dirty="0" err="1" smtClean="0">
                <a:latin typeface="Comic Sans MS" panose="030F0702030302020204" pitchFamily="66" charset="0"/>
              </a:rPr>
              <a:t>Catelicidinas</a:t>
            </a:r>
            <a:r>
              <a:rPr lang="es-VE" dirty="0" smtClean="0">
                <a:latin typeface="Comic Sans MS" panose="030F0702030302020204" pitchFamily="66" charset="0"/>
              </a:rPr>
              <a:t>		</a:t>
            </a:r>
            <a:r>
              <a:rPr lang="es-VE" dirty="0" smtClean="0">
                <a:latin typeface="Comic Sans MS" panose="030F0702030302020204" pitchFamily="66" charset="0"/>
              </a:rPr>
              <a:t>C. Epitelial </a:t>
            </a:r>
            <a:r>
              <a:rPr lang="es-VE" dirty="0" err="1" smtClean="0">
                <a:latin typeface="Comic Sans MS" panose="030F0702030302020204" pitchFamily="66" charset="0"/>
              </a:rPr>
              <a:t>intest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b="1" dirty="0" smtClean="0">
                <a:latin typeface="Comic Sans MS" panose="030F0702030302020204" pitchFamily="66" charset="0"/>
              </a:rPr>
              <a:t>			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Lisozimas</a:t>
            </a:r>
            <a:r>
              <a:rPr lang="es-VE" dirty="0" smtClean="0">
                <a:latin typeface="Comic Sans MS" panose="030F0702030302020204" pitchFamily="66" charset="0"/>
              </a:rPr>
              <a:t>		C. </a:t>
            </a:r>
            <a:r>
              <a:rPr lang="es-VE" dirty="0" err="1" smtClean="0">
                <a:latin typeface="Comic Sans MS" panose="030F0702030302020204" pitchFamily="66" charset="0"/>
              </a:rPr>
              <a:t>Paneth</a:t>
            </a:r>
            <a:endParaRPr lang="es-VE" dirty="0" smtClean="0">
              <a:latin typeface="Comic Sans MS" panose="030F0702030302020204" pitchFamily="66" charset="0"/>
            </a:endParaRPr>
          </a:p>
          <a:p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dirty="0" smtClean="0">
                <a:latin typeface="Comic Sans MS" panose="030F0702030302020204" pitchFamily="66" charset="0"/>
              </a:rPr>
              <a:t>BPI 			</a:t>
            </a:r>
            <a:r>
              <a:rPr lang="es-VE" dirty="0" smtClean="0">
                <a:latin typeface="Comic Sans MS" panose="030F0702030302020204" pitchFamily="66" charset="0"/>
              </a:rPr>
              <a:t>C. Epitelial </a:t>
            </a:r>
            <a:r>
              <a:rPr lang="es-VE" dirty="0" err="1">
                <a:latin typeface="Comic Sans MS" panose="030F0702030302020204" pitchFamily="66" charset="0"/>
              </a:rPr>
              <a:t>i</a:t>
            </a:r>
            <a:r>
              <a:rPr lang="es-VE" dirty="0" err="1" smtClean="0">
                <a:latin typeface="Comic Sans MS" panose="030F0702030302020204" pitchFamily="66" charset="0"/>
              </a:rPr>
              <a:t>ntest</a:t>
            </a:r>
            <a:r>
              <a:rPr lang="es-VE" dirty="0" smtClean="0">
                <a:latin typeface="Comic Sans MS" panose="030F0702030302020204" pitchFamily="66" charset="0"/>
              </a:rPr>
              <a:t>.</a:t>
            </a:r>
            <a:endParaRPr lang="es-VE" dirty="0" smtClean="0">
              <a:latin typeface="Comic Sans MS" panose="030F0702030302020204" pitchFamily="66" charset="0"/>
            </a:endParaRPr>
          </a:p>
          <a:p>
            <a:r>
              <a:rPr lang="es-VE" dirty="0" err="1" smtClean="0">
                <a:latin typeface="Comic Sans MS" panose="030F0702030302020204" pitchFamily="66" charset="0"/>
              </a:rPr>
              <a:t>RELM</a:t>
            </a:r>
            <a:r>
              <a:rPr lang="es-VE" dirty="0" err="1" smtClean="0">
                <a:latin typeface="Symbol" panose="05050102010706020507" pitchFamily="18" charset="2"/>
              </a:rPr>
              <a:t>b</a:t>
            </a:r>
            <a:r>
              <a:rPr lang="es-VE" dirty="0" smtClean="0">
                <a:latin typeface="Symbol" panose="05050102010706020507" pitchFamily="18" charset="2"/>
              </a:rPr>
              <a:t>			</a:t>
            </a:r>
            <a:r>
              <a:rPr lang="es-VE" dirty="0" smtClean="0">
                <a:latin typeface="Comic Sans MS" panose="030F0702030302020204" pitchFamily="66" charset="0"/>
              </a:rPr>
              <a:t>C. Caliciformes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164998" y="5412554"/>
            <a:ext cx="49568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LR. Muniz, C. </a:t>
            </a:r>
            <a:r>
              <a:rPr lang="en-US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Knosp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US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Yeretssian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Intestinal antimicrobial peptides during homeostasis, infection, and disease.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Front </a:t>
            </a:r>
            <a:r>
              <a:rPr lang="en-US" sz="1100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Immunol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en-US" sz="11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3: 310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3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192994" y="6627808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87" b="15570"/>
          <a:stretch/>
        </p:blipFill>
        <p:spPr>
          <a:xfrm>
            <a:off x="1547294" y="211478"/>
            <a:ext cx="5454922" cy="5017722"/>
          </a:xfrm>
          <a:prstGeom prst="rect">
            <a:avLst/>
          </a:prstGeom>
        </p:spPr>
      </p:pic>
      <p:sp>
        <p:nvSpPr>
          <p:cNvPr id="7" name="10 CuadroTexto"/>
          <p:cNvSpPr txBox="1"/>
          <p:nvPr/>
        </p:nvSpPr>
        <p:spPr>
          <a:xfrm>
            <a:off x="7099295" y="2493991"/>
            <a:ext cx="1439157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Respuesta hospedero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8" name="10 CuadroTexto"/>
          <p:cNvSpPr txBox="1"/>
          <p:nvPr/>
        </p:nvSpPr>
        <p:spPr>
          <a:xfrm>
            <a:off x="7129708" y="3791457"/>
            <a:ext cx="1555470" cy="1015663"/>
          </a:xfrm>
          <a:prstGeom prst="rect">
            <a:avLst/>
          </a:prstGeom>
          <a:solidFill>
            <a:srgbClr val="FFCC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Efecto sobre microbiota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347864" y="1124744"/>
            <a:ext cx="1704190" cy="781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10 CuadroTexto"/>
          <p:cNvSpPr txBox="1"/>
          <p:nvPr/>
        </p:nvSpPr>
        <p:spPr>
          <a:xfrm>
            <a:off x="3213715" y="1228803"/>
            <a:ext cx="1972488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Patógeno entérico</a:t>
            </a:r>
          </a:p>
          <a:p>
            <a:pPr algn="ctr"/>
            <a:r>
              <a:rPr lang="es-VE" sz="1200" dirty="0">
                <a:latin typeface="Comic Sans MS" pitchFamily="66" charset="0"/>
              </a:rPr>
              <a:t>b</a:t>
            </a:r>
            <a:r>
              <a:rPr lang="es-VE" sz="1200" dirty="0" smtClean="0">
                <a:latin typeface="Comic Sans MS" pitchFamily="66" charset="0"/>
              </a:rPr>
              <a:t>acterias, virus</a:t>
            </a:r>
            <a:endParaRPr lang="es-VE" sz="1200" dirty="0">
              <a:latin typeface="Comic Sans MS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04861" y="2538076"/>
            <a:ext cx="1352295" cy="619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Rectángulo 15"/>
          <p:cNvSpPr/>
          <p:nvPr/>
        </p:nvSpPr>
        <p:spPr>
          <a:xfrm>
            <a:off x="1604861" y="2574872"/>
            <a:ext cx="1352295" cy="582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10 CuadroTexto"/>
          <p:cNvSpPr txBox="1"/>
          <p:nvPr/>
        </p:nvSpPr>
        <p:spPr>
          <a:xfrm>
            <a:off x="1556065" y="2555545"/>
            <a:ext cx="1431318" cy="584775"/>
          </a:xfrm>
          <a:prstGeom prst="rect">
            <a:avLst/>
          </a:prstGeom>
          <a:solidFill>
            <a:srgbClr val="D7E5F5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Respuesta inflamatoria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3445734" y="2574872"/>
            <a:ext cx="1528243" cy="564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8" name="Rectángulo 17"/>
          <p:cNvSpPr/>
          <p:nvPr/>
        </p:nvSpPr>
        <p:spPr>
          <a:xfrm>
            <a:off x="5442761" y="2593271"/>
            <a:ext cx="1352295" cy="564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CuadroTexto"/>
          <p:cNvSpPr txBox="1"/>
          <p:nvPr/>
        </p:nvSpPr>
        <p:spPr>
          <a:xfrm>
            <a:off x="3461243" y="2580133"/>
            <a:ext cx="1523167" cy="553998"/>
          </a:xfrm>
          <a:prstGeom prst="rect">
            <a:avLst/>
          </a:prstGeom>
          <a:solidFill>
            <a:srgbClr val="D7E5F5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latin typeface="Comic Sans MS" pitchFamily="66" charset="0"/>
              </a:rPr>
              <a:t>Medio nutriente alterad</a:t>
            </a:r>
            <a:r>
              <a:rPr lang="es-VE" sz="1600" dirty="0" smtClean="0">
                <a:latin typeface="Comic Sans MS" pitchFamily="66" charset="0"/>
              </a:rPr>
              <a:t>o</a:t>
            </a:r>
          </a:p>
        </p:txBody>
      </p:sp>
      <p:sp>
        <p:nvSpPr>
          <p:cNvPr id="12" name="10 CuadroTexto"/>
          <p:cNvSpPr txBox="1"/>
          <p:nvPr/>
        </p:nvSpPr>
        <p:spPr>
          <a:xfrm>
            <a:off x="5452046" y="2583143"/>
            <a:ext cx="1352295" cy="584775"/>
          </a:xfrm>
          <a:prstGeom prst="rect">
            <a:avLst/>
          </a:prstGeom>
          <a:solidFill>
            <a:srgbClr val="D7E5F5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Diarrea secretora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1587096" y="3738470"/>
            <a:ext cx="1400287" cy="974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0 CuadroTexto"/>
          <p:cNvSpPr txBox="1"/>
          <p:nvPr/>
        </p:nvSpPr>
        <p:spPr>
          <a:xfrm>
            <a:off x="1542234" y="3837512"/>
            <a:ext cx="1491696" cy="830997"/>
          </a:xfrm>
          <a:prstGeom prst="rect">
            <a:avLst/>
          </a:prstGeom>
          <a:solidFill>
            <a:srgbClr val="FFDF9F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Reducción de anaerobios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nativos</a:t>
            </a:r>
          </a:p>
        </p:txBody>
      </p:sp>
      <p:sp>
        <p:nvSpPr>
          <p:cNvPr id="20" name="Cerrar llave 19"/>
          <p:cNvSpPr/>
          <p:nvPr/>
        </p:nvSpPr>
        <p:spPr>
          <a:xfrm>
            <a:off x="6905138" y="2574872"/>
            <a:ext cx="194157" cy="59304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Cerrar llave 20"/>
          <p:cNvSpPr/>
          <p:nvPr/>
        </p:nvSpPr>
        <p:spPr>
          <a:xfrm>
            <a:off x="6962704" y="3824162"/>
            <a:ext cx="194157" cy="103854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2" name="10 CuadroTexto"/>
          <p:cNvSpPr txBox="1"/>
          <p:nvPr/>
        </p:nvSpPr>
        <p:spPr>
          <a:xfrm>
            <a:off x="2076007" y="5239328"/>
            <a:ext cx="4247903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Proliferación del patógeno</a:t>
            </a:r>
          </a:p>
          <a:p>
            <a:pPr algn="ctr"/>
            <a:r>
              <a:rPr lang="es-VE" sz="1600" dirty="0" smtClean="0">
                <a:latin typeface="Comic Sans MS" pitchFamily="66" charset="0"/>
              </a:rPr>
              <a:t>Inestabilidad del microbiota </a:t>
            </a:r>
            <a:r>
              <a:rPr lang="es-VE" sz="1600" dirty="0" err="1">
                <a:latin typeface="Comic Sans MS" pitchFamily="66" charset="0"/>
              </a:rPr>
              <a:t>p</a:t>
            </a:r>
            <a:r>
              <a:rPr lang="es-VE" sz="1600" dirty="0" err="1" smtClean="0">
                <a:latin typeface="Comic Sans MS" pitchFamily="66" charset="0"/>
              </a:rPr>
              <a:t>ostinfección</a:t>
            </a:r>
            <a:endParaRPr lang="es-VE" sz="1600" dirty="0" smtClean="0">
              <a:latin typeface="Comic Sans MS" pitchFamily="66" charset="0"/>
            </a:endParaRPr>
          </a:p>
          <a:p>
            <a:pPr algn="ctr"/>
            <a:r>
              <a:rPr lang="es-VE" sz="1600" dirty="0" smtClean="0">
                <a:latin typeface="Comic Sans MS" pitchFamily="66" charset="0"/>
              </a:rPr>
              <a:t>Complicaciones </a:t>
            </a:r>
            <a:r>
              <a:rPr lang="es-VE" sz="1600" dirty="0" err="1" smtClean="0">
                <a:latin typeface="Comic Sans MS" pitchFamily="66" charset="0"/>
              </a:rPr>
              <a:t>postinfección</a:t>
            </a:r>
            <a:endParaRPr lang="es-VE" sz="1600" dirty="0">
              <a:latin typeface="Comic Sans MS" pitchFamily="66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5404046" y="3791456"/>
            <a:ext cx="1501091" cy="10712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10 CuadroTexto"/>
          <p:cNvSpPr txBox="1"/>
          <p:nvPr/>
        </p:nvSpPr>
        <p:spPr>
          <a:xfrm>
            <a:off x="5309239" y="3801583"/>
            <a:ext cx="1553890" cy="1077218"/>
          </a:xfrm>
          <a:prstGeom prst="rect">
            <a:avLst/>
          </a:prstGeom>
          <a:solidFill>
            <a:srgbClr val="FFDF9F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Inestabilidad microbiana de población nativa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372061" y="3814035"/>
            <a:ext cx="1612349" cy="848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10 CuadroTexto"/>
          <p:cNvSpPr txBox="1"/>
          <p:nvPr/>
        </p:nvSpPr>
        <p:spPr>
          <a:xfrm>
            <a:off x="3418608" y="3794534"/>
            <a:ext cx="1538676" cy="830997"/>
          </a:xfrm>
          <a:prstGeom prst="rect">
            <a:avLst/>
          </a:prstGeom>
          <a:solidFill>
            <a:srgbClr val="FFDF9F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s-VE" sz="1600" dirty="0" smtClean="0">
                <a:latin typeface="Comic Sans MS" pitchFamily="66" charset="0"/>
              </a:rPr>
              <a:t>Ventaja competitiva al patógeno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470156" y="6204270"/>
            <a:ext cx="54793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SL. Russell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LCM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1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2010; 90: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0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8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 animBg="1"/>
      <p:bldP spid="22" grpId="0" animBg="1"/>
      <p:bldP spid="15" grpId="0" animBg="1"/>
      <p:bldP spid="1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52210" y="1771511"/>
            <a:ext cx="6374791" cy="3570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entéricos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utilizan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su</a:t>
            </a:r>
            <a:r>
              <a:rPr lang="en-US" dirty="0" smtClean="0">
                <a:latin typeface="Comic Sans MS" panose="030F0702030302020204" pitchFamily="66" charset="0"/>
              </a:rPr>
              <a:t> arsenal de </a:t>
            </a:r>
            <a:r>
              <a:rPr lang="en-US" dirty="0" err="1" smtClean="0"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latin typeface="Comic Sans MS" panose="030F0702030302020204" pitchFamily="66" charset="0"/>
              </a:rPr>
              <a:t>virulencia</a:t>
            </a:r>
            <a:r>
              <a:rPr lang="en-US" dirty="0" smtClean="0"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latin typeface="Comic Sans MS" panose="030F0702030302020204" pitchFamily="66" charset="0"/>
              </a:rPr>
              <a:t>provocar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una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que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desestabiliza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latin typeface="Comic Sans MS" panose="030F0702030302020204" pitchFamily="66" charset="0"/>
              </a:rPr>
              <a:t>el microbiota </a:t>
            </a:r>
            <a:r>
              <a:rPr lang="en-US" b="1" dirty="0" err="1" smtClean="0">
                <a:latin typeface="Comic Sans MS" panose="030F0702030302020204" pitchFamily="66" charset="0"/>
              </a:rPr>
              <a:t>residente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afecta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adversamente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s</a:t>
            </a:r>
            <a:r>
              <a:rPr lang="en-US" b="1" dirty="0" err="1" smtClean="0">
                <a:latin typeface="Comic Sans MS" panose="030F0702030302020204" pitchFamily="66" charset="0"/>
              </a:rPr>
              <a:t>us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funciones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protectora</a:t>
            </a:r>
            <a:r>
              <a:rPr lang="en-US" b="1" dirty="0" smtClean="0">
                <a:latin typeface="Comic Sans MS" panose="030F0702030302020204" pitchFamily="66" charset="0"/>
              </a:rPr>
              <a:t> e </a:t>
            </a:r>
            <a:r>
              <a:rPr lang="en-US" b="1" dirty="0" err="1" smtClean="0">
                <a:latin typeface="Comic Sans MS" panose="030F0702030302020204" pitchFamily="66" charset="0"/>
              </a:rPr>
              <a:t>inmunomoduladora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  <a:endParaRPr lang="en-US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000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 los </a:t>
            </a:r>
            <a:r>
              <a:rPr lang="en-US" b="1" dirty="0" err="1" smtClean="0"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probablemente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interactúan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directamente</a:t>
            </a:r>
            <a:r>
              <a:rPr lang="en-US" dirty="0" smtClean="0">
                <a:latin typeface="Comic Sans MS" panose="030F0702030302020204" pitchFamily="66" charset="0"/>
              </a:rPr>
              <a:t> con el </a:t>
            </a:r>
            <a:r>
              <a:rPr lang="en-US" b="1" dirty="0" smtClean="0">
                <a:latin typeface="Comic Sans MS" panose="030F0702030302020204" pitchFamily="66" charset="0"/>
              </a:rPr>
              <a:t>microbiota</a:t>
            </a:r>
            <a:endParaRPr lang="en-US" dirty="0" smtClean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1000" dirty="0">
              <a:latin typeface="Comic Sans MS" panose="030F0702030302020204" pitchFamily="66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latin typeface="Comic Sans MS" panose="030F0702030302020204" pitchFamily="66" charset="0"/>
              </a:rPr>
              <a:t>Como </a:t>
            </a:r>
            <a:r>
              <a:rPr lang="en-US" dirty="0" err="1" smtClean="0">
                <a:latin typeface="Comic Sans MS" panose="030F0702030302020204" pitchFamily="66" charset="0"/>
              </a:rPr>
              <a:t>resultado</a:t>
            </a:r>
            <a:r>
              <a:rPr lang="en-US" dirty="0" smtClean="0">
                <a:latin typeface="Comic Sans MS" panose="030F0702030302020204" pitchFamily="66" charset="0"/>
              </a:rPr>
              <a:t>, el </a:t>
            </a:r>
            <a:r>
              <a:rPr lang="en-US" b="1" dirty="0" err="1" smtClean="0">
                <a:latin typeface="Comic Sans MS" panose="030F0702030302020204" pitchFamily="66" charset="0"/>
              </a:rPr>
              <a:t>patógeno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es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capaz</a:t>
            </a:r>
            <a:r>
              <a:rPr lang="en-US" b="1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proliferar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latin typeface="Comic Sans MS" panose="030F0702030302020204" pitchFamily="66" charset="0"/>
              </a:rPr>
              <a:t>además</a:t>
            </a:r>
            <a:r>
              <a:rPr lang="en-US" dirty="0" smtClean="0"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latin typeface="Comic Sans MS" panose="030F0702030302020204" pitchFamily="66" charset="0"/>
              </a:rPr>
              <a:t>impactar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sobre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hospedero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dirty="0" smtClean="0">
                <a:latin typeface="Comic Sans MS" panose="030F0702030302020204" pitchFamily="66" charset="0"/>
              </a:rPr>
              <a:t>y </a:t>
            </a:r>
            <a:r>
              <a:rPr lang="en-US" b="1" dirty="0" smtClean="0">
                <a:latin typeface="Comic Sans MS" panose="030F0702030302020204" pitchFamily="66" charset="0"/>
              </a:rPr>
              <a:t>microbiota </a:t>
            </a:r>
            <a:r>
              <a:rPr lang="en-US" dirty="0" err="1" smtClean="0">
                <a:latin typeface="Comic Sans MS" panose="030F0702030302020204" pitchFamily="66" charset="0"/>
              </a:rPr>
              <a:t>resultando</a:t>
            </a:r>
            <a:r>
              <a:rPr lang="en-US" dirty="0" smtClean="0"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latin typeface="Comic Sans MS" panose="030F0702030302020204" pitchFamily="66" charset="0"/>
              </a:rPr>
              <a:t>inestabilidad</a:t>
            </a:r>
            <a:r>
              <a:rPr lang="en-US" b="1" dirty="0" smtClean="0"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latin typeface="Comic Sans MS" panose="030F0702030302020204" pitchFamily="66" charset="0"/>
              </a:rPr>
              <a:t>postinfección</a:t>
            </a:r>
            <a:r>
              <a:rPr lang="en-US" b="1" dirty="0" smtClean="0">
                <a:latin typeface="Comic Sans MS" panose="030F0702030302020204" pitchFamily="66" charset="0"/>
              </a:rPr>
              <a:t> del microbiota</a:t>
            </a:r>
            <a:r>
              <a:rPr lang="en-US" dirty="0" smtClean="0"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latin typeface="Comic Sans MS" panose="030F0702030302020204" pitchFamily="66" charset="0"/>
              </a:rPr>
              <a:t>complicaciones</a:t>
            </a:r>
            <a:r>
              <a:rPr lang="en-US" dirty="0" smtClean="0">
                <a:latin typeface="Comic Sans MS" panose="030F0702030302020204" pitchFamily="66" charset="0"/>
              </a:rPr>
              <a:t> post </a:t>
            </a:r>
            <a:r>
              <a:rPr lang="en-US" dirty="0" err="1" smtClean="0">
                <a:latin typeface="Comic Sans MS" panose="030F0702030302020204" pitchFamily="66" charset="0"/>
              </a:rPr>
              <a:t>infecciosas</a:t>
            </a:r>
            <a:r>
              <a:rPr lang="en-US" dirty="0" smtClean="0">
                <a:latin typeface="Comic Sans MS" panose="030F0702030302020204" pitchFamily="66" charset="0"/>
              </a:rPr>
              <a:t>. </a:t>
            </a:r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2559" y="846004"/>
            <a:ext cx="506017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latin typeface="Comic Sans MS" panose="030F0702030302020204" pitchFamily="66" charset="0"/>
              </a:rPr>
              <a:t> microbiota- </a:t>
            </a:r>
            <a:r>
              <a:rPr lang="en-US" sz="2000" dirty="0" err="1" smtClean="0">
                <a:latin typeface="Comic Sans MS" panose="030F0702030302020204" pitchFamily="66" charset="0"/>
              </a:rPr>
              <a:t>patógenos</a:t>
            </a:r>
            <a:r>
              <a:rPr lang="en-US" sz="2000" dirty="0">
                <a:latin typeface="Comic Sans MS" panose="030F0702030302020204" pitchFamily="66" charset="0"/>
              </a:rPr>
              <a:t>-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hospedero</a:t>
            </a:r>
            <a:r>
              <a:rPr lang="en-US" sz="2000" dirty="0" smtClean="0">
                <a:latin typeface="Comic Sans MS" panose="030F0702030302020204" pitchFamily="66" charset="0"/>
              </a:rPr>
              <a:t> e </a:t>
            </a:r>
            <a:r>
              <a:rPr lang="en-US" sz="2000" dirty="0" err="1" smtClean="0">
                <a:latin typeface="Comic Sans MS" panose="030F0702030302020204" pitchFamily="66" charset="0"/>
              </a:rPr>
              <a:t>infección</a:t>
            </a:r>
            <a:r>
              <a:rPr lang="en-US" sz="2000" dirty="0" smtClean="0"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latin typeface="Comic Sans MS" panose="030F0702030302020204" pitchFamily="66" charset="0"/>
              </a:rPr>
              <a:t>resultante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6418124" y="6581641"/>
            <a:ext cx="2606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32301" y="5878137"/>
            <a:ext cx="54793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SL. Russell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LCM </a:t>
            </a:r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Antunes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BB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Finlay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Microbiota in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s-VE" sz="11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VE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s-V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90: </a:t>
            </a:r>
            <a:r>
              <a:rPr lang="es-VE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endParaRPr lang="es-V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09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6720754" y="1663163"/>
            <a:ext cx="1899269" cy="1815882"/>
          </a:xfrm>
          <a:prstGeom prst="rect">
            <a:avLst/>
          </a:prstGeom>
          <a:solidFill>
            <a:srgbClr val="E1B6A3"/>
          </a:solidFill>
        </p:spPr>
        <p:txBody>
          <a:bodyPr wrap="square" rtlCol="0">
            <a:spAutoFit/>
          </a:bodyPr>
          <a:lstStyle/>
          <a:p>
            <a:endParaRPr lang="es-VE" sz="1400" dirty="0" smtClean="0">
              <a:latin typeface="Comic Sans MS" panose="030F0702030302020204" pitchFamily="66" charset="0"/>
            </a:endParaRPr>
          </a:p>
          <a:p>
            <a:endParaRPr lang="es-VE" sz="1400" dirty="0">
              <a:latin typeface="Comic Sans MS" panose="030F0702030302020204" pitchFamily="66" charset="0"/>
            </a:endParaRP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endParaRPr lang="es-VE" sz="1400" dirty="0">
              <a:latin typeface="Comic Sans MS" panose="030F0702030302020204" pitchFamily="66" charset="0"/>
            </a:endParaRP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endParaRPr lang="es-VE" sz="1400" dirty="0">
              <a:latin typeface="Comic Sans MS" panose="030F0702030302020204" pitchFamily="66" charset="0"/>
            </a:endParaRPr>
          </a:p>
          <a:p>
            <a:endParaRPr lang="es-VE" sz="1400" dirty="0" smtClean="0">
              <a:latin typeface="Comic Sans MS" panose="030F0702030302020204" pitchFamily="66" charset="0"/>
            </a:endParaRPr>
          </a:p>
          <a:p>
            <a:endParaRPr lang="es-VE" sz="14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1 CuadroTexto"/>
          <p:cNvSpPr txBox="1"/>
          <p:nvPr/>
        </p:nvSpPr>
        <p:spPr>
          <a:xfrm>
            <a:off x="6978022" y="6569183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48754" y="6280352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05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48754" y="470488"/>
            <a:ext cx="5688783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953735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Hipótesis “Base Común” de patogénesis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causada por Microbiota </a:t>
            </a:r>
            <a:r>
              <a:rPr lang="es-VE" sz="2400" dirty="0" err="1">
                <a:latin typeface="Comic Sans MS" panose="030F0702030302020204" pitchFamily="66" charset="0"/>
              </a:rPr>
              <a:t>D</a:t>
            </a:r>
            <a:r>
              <a:rPr lang="es-VE" sz="2400" dirty="0" err="1" smtClean="0">
                <a:latin typeface="Comic Sans MS" panose="030F0702030302020204" pitchFamily="66" charset="0"/>
              </a:rPr>
              <a:t>isbiótico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61" t="10657" r="1333" b="14517"/>
          <a:stretch/>
        </p:blipFill>
        <p:spPr>
          <a:xfrm>
            <a:off x="467544" y="1676716"/>
            <a:ext cx="6624737" cy="3466722"/>
          </a:xfrm>
          <a:prstGeom prst="rect">
            <a:avLst/>
          </a:prstGeom>
          <a:solidFill>
            <a:srgbClr val="D29174"/>
          </a:solidFill>
        </p:spPr>
      </p:pic>
      <p:sp>
        <p:nvSpPr>
          <p:cNvPr id="9" name="CuadroTexto 8"/>
          <p:cNvSpPr txBox="1"/>
          <p:nvPr/>
        </p:nvSpPr>
        <p:spPr>
          <a:xfrm>
            <a:off x="0" y="2737261"/>
            <a:ext cx="1417733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sz="1600" b="1" dirty="0" smtClean="0">
                <a:latin typeface="Comic Sans MS" panose="030F0702030302020204" pitchFamily="66" charset="0"/>
              </a:rPr>
              <a:t>Sano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475417" y="5012487"/>
            <a:ext cx="6615919" cy="191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CuadroTexto 13"/>
          <p:cNvSpPr txBox="1"/>
          <p:nvPr/>
        </p:nvSpPr>
        <p:spPr>
          <a:xfrm>
            <a:off x="4558942" y="4840301"/>
            <a:ext cx="2527658" cy="1292662"/>
          </a:xfrm>
          <a:prstGeom prst="rect">
            <a:avLst/>
          </a:prstGeom>
          <a:solidFill>
            <a:srgbClr val="E1B6A3"/>
          </a:solidFill>
        </p:spPr>
        <p:txBody>
          <a:bodyPr wrap="square" rtlCol="0">
            <a:spAutoFit/>
          </a:bodyPr>
          <a:lstStyle/>
          <a:p>
            <a:r>
              <a:rPr lang="es-VE" sz="1300" b="1" dirty="0" smtClean="0">
                <a:latin typeface="Comic Sans MS" panose="030F0702030302020204" pitchFamily="66" charset="0"/>
              </a:rPr>
              <a:t>Reproducción de fenotipo </a:t>
            </a:r>
            <a:r>
              <a:rPr lang="es-VE" sz="1300" dirty="0" smtClean="0">
                <a:latin typeface="Comic Sans MS" panose="030F0702030302020204" pitchFamily="66" charset="0"/>
              </a:rPr>
              <a:t>de </a:t>
            </a:r>
          </a:p>
          <a:p>
            <a:r>
              <a:rPr lang="es-VE" sz="1300" dirty="0" smtClean="0">
                <a:latin typeface="Comic Sans MS" panose="030F0702030302020204" pitchFamily="66" charset="0"/>
              </a:rPr>
              <a:t>Enfermedad a través de </a:t>
            </a:r>
            <a:r>
              <a:rPr lang="es-VE" sz="1300" dirty="0" err="1" smtClean="0">
                <a:latin typeface="Comic Sans MS" panose="030F0702030302020204" pitchFamily="66" charset="0"/>
              </a:rPr>
              <a:t>transplante</a:t>
            </a:r>
            <a:r>
              <a:rPr lang="es-VE" sz="1300" dirty="0" smtClean="0">
                <a:latin typeface="Comic Sans MS" panose="030F0702030302020204" pitchFamily="66" charset="0"/>
              </a:rPr>
              <a:t> de microbiota </a:t>
            </a:r>
            <a:r>
              <a:rPr lang="es-VE" sz="1300" dirty="0" err="1" smtClean="0">
                <a:latin typeface="Comic Sans MS" panose="030F0702030302020204" pitchFamily="66" charset="0"/>
              </a:rPr>
              <a:t>disbiótico</a:t>
            </a:r>
            <a:r>
              <a:rPr lang="es-VE" sz="1300" dirty="0" smtClean="0">
                <a:latin typeface="Comic Sans MS" panose="030F0702030302020204" pitchFamily="66" charset="0"/>
              </a:rPr>
              <a:t> </a:t>
            </a:r>
            <a:r>
              <a:rPr lang="es-VE" sz="1300" dirty="0" err="1" smtClean="0">
                <a:latin typeface="Comic Sans MS" panose="030F0702030302020204" pitchFamily="66" charset="0"/>
              </a:rPr>
              <a:t>asoc</a:t>
            </a:r>
            <a:r>
              <a:rPr lang="es-VE" sz="1300" dirty="0" smtClean="0">
                <a:latin typeface="Comic Sans MS" panose="030F0702030302020204" pitchFamily="66" charset="0"/>
              </a:rPr>
              <a:t>. a enfermedad, en un roedor hospedero genéticamente susceptible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27956" y="5034731"/>
            <a:ext cx="1913965" cy="1138773"/>
          </a:xfrm>
          <a:prstGeom prst="rect">
            <a:avLst/>
          </a:prstGeom>
          <a:solidFill>
            <a:srgbClr val="FBF6E9"/>
          </a:solidFill>
        </p:spPr>
        <p:txBody>
          <a:bodyPr wrap="square" rtlCol="0">
            <a:spAutoFit/>
          </a:bodyPr>
          <a:lstStyle/>
          <a:p>
            <a:r>
              <a:rPr lang="es-VE" sz="1300" b="1" dirty="0" smtClean="0">
                <a:latin typeface="Comic Sans MS" panose="030F0702030302020204" pitchFamily="66" charset="0"/>
              </a:rPr>
              <a:t>Fact. disparadores </a:t>
            </a:r>
          </a:p>
          <a:p>
            <a:r>
              <a:rPr lang="es-VE" sz="1300" b="1" dirty="0" smtClean="0">
                <a:latin typeface="Comic Sans MS" panose="030F0702030302020204" pitchFamily="66" charset="0"/>
              </a:rPr>
              <a:t>ambientales:</a:t>
            </a:r>
            <a:r>
              <a:rPr lang="es-VE" sz="13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300" dirty="0" err="1" smtClean="0">
                <a:latin typeface="Comic Sans MS" panose="030F0702030302020204" pitchFamily="66" charset="0"/>
              </a:rPr>
              <a:t>Infecc</a:t>
            </a:r>
            <a:r>
              <a:rPr lang="es-VE" sz="1300" dirty="0" smtClean="0">
                <a:latin typeface="Comic Sans MS" panose="030F0702030302020204" pitchFamily="66" charset="0"/>
              </a:rPr>
              <a:t>. Crónica  y Dieta no saludable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endParaRPr lang="es-VE" sz="800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195736" y="4957787"/>
            <a:ext cx="2376264" cy="11849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Microbiota </a:t>
            </a:r>
            <a:r>
              <a:rPr lang="es-VE" sz="1600" b="1" dirty="0" err="1" smtClean="0">
                <a:latin typeface="Comic Sans MS" panose="030F0702030302020204" pitchFamily="66" charset="0"/>
              </a:rPr>
              <a:t>Disbiótico</a:t>
            </a:r>
            <a:r>
              <a:rPr lang="es-VE" sz="1600" b="1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600" b="1" dirty="0" smtClean="0">
                <a:latin typeface="Comic Sans MS" panose="030F0702030302020204" pitchFamily="66" charset="0"/>
              </a:rPr>
              <a:t>subclínico</a:t>
            </a:r>
          </a:p>
          <a:p>
            <a:r>
              <a:rPr lang="es-VE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Inflamación y mucosa </a:t>
            </a:r>
            <a:r>
              <a:rPr lang="es-VE" sz="13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leaky</a:t>
            </a:r>
            <a:endParaRPr lang="es-VE" sz="13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VE" sz="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VE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2001569" y="3530658"/>
            <a:ext cx="618374" cy="2713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4644310" y="1484784"/>
            <a:ext cx="3985046" cy="341021"/>
          </a:xfrm>
          <a:prstGeom prst="rect">
            <a:avLst/>
          </a:prstGeom>
          <a:solidFill>
            <a:srgbClr val="E1B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ángulo 19"/>
          <p:cNvSpPr/>
          <p:nvPr/>
        </p:nvSpPr>
        <p:spPr>
          <a:xfrm>
            <a:off x="796782" y="4418918"/>
            <a:ext cx="1691347" cy="4323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/>
          <p:cNvSpPr txBox="1"/>
          <p:nvPr/>
        </p:nvSpPr>
        <p:spPr>
          <a:xfrm>
            <a:off x="3214347" y="1756743"/>
            <a:ext cx="1429963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Personas Sanas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susceptibles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 una o más 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alteraciones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poligénicas</a:t>
            </a:r>
            <a:endParaRPr lang="es-VE" sz="1400" dirty="0">
              <a:latin typeface="Comic Sans MS" panose="030F0702030302020204" pitchFamily="66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642455" y="3411126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14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1400" b="1" dirty="0" err="1" smtClean="0">
                <a:latin typeface="Comic Sans MS" panose="030F0702030302020204" pitchFamily="66" charset="0"/>
              </a:rPr>
              <a:t>disbióticos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75417" y="1484784"/>
            <a:ext cx="4294371" cy="211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Rectángulo 2"/>
          <p:cNvSpPr/>
          <p:nvPr/>
        </p:nvSpPr>
        <p:spPr>
          <a:xfrm>
            <a:off x="7091336" y="3210265"/>
            <a:ext cx="1538020" cy="2922698"/>
          </a:xfrm>
          <a:prstGeom prst="rect">
            <a:avLst/>
          </a:prstGeom>
          <a:solidFill>
            <a:srgbClr val="E1B6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24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730087" y="1643512"/>
            <a:ext cx="1899269" cy="1877437"/>
          </a:xfrm>
          <a:prstGeom prst="rect">
            <a:avLst/>
          </a:prstGeom>
          <a:solidFill>
            <a:srgbClr val="E1B6A3"/>
          </a:solidFill>
        </p:spPr>
        <p:txBody>
          <a:bodyPr wrap="squar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Personas Enfermas</a:t>
            </a:r>
          </a:p>
          <a:p>
            <a:r>
              <a:rPr lang="es-VE" sz="1400" dirty="0" smtClean="0">
                <a:latin typeface="Comic Sans MS" panose="030F0702030302020204" pitchFamily="66" charset="0"/>
              </a:rPr>
              <a:t>Combinación de 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susceptibilidad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genética  y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exposición ambiental</a:t>
            </a:r>
          </a:p>
          <a:p>
            <a:r>
              <a:rPr lang="es-VE" sz="1400" dirty="0">
                <a:latin typeface="Comic Sans MS" panose="030F0702030302020204" pitchFamily="66" charset="0"/>
              </a:rPr>
              <a:t>r</a:t>
            </a:r>
            <a:r>
              <a:rPr lang="es-VE" sz="1400" dirty="0" smtClean="0">
                <a:latin typeface="Comic Sans MS" panose="030F0702030302020204" pitchFamily="66" charset="0"/>
              </a:rPr>
              <a:t>esulta en alteración </a:t>
            </a:r>
          </a:p>
          <a:p>
            <a:r>
              <a:rPr lang="es-VE" sz="1400" dirty="0" err="1" smtClean="0">
                <a:latin typeface="Comic Sans MS" panose="030F0702030302020204" pitchFamily="66" charset="0"/>
              </a:rPr>
              <a:t>poligénica</a:t>
            </a:r>
            <a:endParaRPr lang="es-VE" sz="14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17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" grpId="0" animBg="1"/>
      <p:bldP spid="22" grpId="0"/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870518" y="6582544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286000" y="6149047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Pedersen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05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5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05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05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0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804529" y="814936"/>
            <a:ext cx="353494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953735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latin typeface="Comic Sans MS" panose="030F0702030302020204" pitchFamily="66" charset="0"/>
              </a:rPr>
              <a:t>Hipótesis “Base Común”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33641" y="1568459"/>
            <a:ext cx="7326044" cy="4493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185738" indent="-185738"/>
            <a:endParaRPr lang="es-VE" sz="1000" dirty="0" smtClean="0">
              <a:latin typeface="Comic Sans MS" panose="030F0702030302020204" pitchFamily="66" charset="0"/>
            </a:endParaRP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Factores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exógenos y/o endógenos disparan </a:t>
            </a:r>
            <a:r>
              <a:rPr lang="es-VE" sz="2000" b="1" dirty="0" smtClean="0">
                <a:latin typeface="Comic Sans MS" panose="030F0702030302020204" pitchFamily="66" charset="0"/>
              </a:rPr>
              <a:t>aumento de </a:t>
            </a:r>
          </a:p>
          <a:p>
            <a:pPr marL="274638" indent="-274638">
              <a:buClr>
                <a:schemeClr val="accent2"/>
              </a:buClr>
              <a:buSzPct val="130000"/>
            </a:pPr>
            <a:r>
              <a:rPr lang="es-VE" sz="2000" b="1" dirty="0">
                <a:latin typeface="Comic Sans MS" panose="030F0702030302020204" pitchFamily="66" charset="0"/>
              </a:rPr>
              <a:t> </a:t>
            </a:r>
            <a:r>
              <a:rPr lang="es-VE" sz="2000" b="1" dirty="0" smtClean="0">
                <a:latin typeface="Comic Sans MS" panose="030F0702030302020204" pitchFamily="66" charset="0"/>
              </a:rPr>
              <a:t>  permeabilidad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intestinal o </a:t>
            </a:r>
            <a:r>
              <a:rPr lang="es-VE" sz="2000" b="1" dirty="0" smtClean="0">
                <a:latin typeface="Comic Sans MS" panose="030F0702030302020204" pitchFamily="66" charset="0"/>
              </a:rPr>
              <a:t>inflamación</a:t>
            </a:r>
            <a:r>
              <a:rPr lang="es-VE" sz="2000" dirty="0" smtClean="0">
                <a:latin typeface="Comic Sans MS" panose="030F0702030302020204" pitchFamily="66" charset="0"/>
              </a:rPr>
              <a:t> mucosa.</a:t>
            </a: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endParaRPr lang="es-VE" sz="1200" dirty="0">
              <a:latin typeface="Comic Sans MS" panose="030F0702030302020204" pitchFamily="66" charset="0"/>
            </a:endParaRP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En </a:t>
            </a:r>
            <a:r>
              <a:rPr lang="es-VE" sz="2000" b="1" dirty="0" smtClean="0">
                <a:latin typeface="Comic Sans MS" panose="030F0702030302020204" pitchFamily="66" charset="0"/>
              </a:rPr>
              <a:t>susceptibles genéticamente </a:t>
            </a:r>
            <a:r>
              <a:rPr lang="es-VE" sz="2000" dirty="0" smtClean="0">
                <a:latin typeface="Comic Sans MS" panose="030F0702030302020204" pitchFamily="66" charset="0"/>
              </a:rPr>
              <a:t>a una o más alteraciones </a:t>
            </a:r>
          </a:p>
          <a:p>
            <a:pPr marL="274638" lvl="3" indent="-274638">
              <a:buClr>
                <a:schemeClr val="accent2"/>
              </a:buClr>
              <a:buSzPct val="130000"/>
            </a:pPr>
            <a:r>
              <a:rPr lang="es-VE" sz="2000" dirty="0" smtClean="0">
                <a:latin typeface="Comic Sans MS" panose="030F0702030302020204" pitchFamily="66" charset="0"/>
              </a:rPr>
              <a:t>    crónicas, las alteraciones intestinales subclínicas </a:t>
            </a:r>
          </a:p>
          <a:p>
            <a:pPr marL="274638" lvl="3" indent="-274638">
              <a:buClr>
                <a:schemeClr val="accent2"/>
              </a:buClr>
              <a:buSzPct val="130000"/>
            </a:pPr>
            <a:r>
              <a:rPr lang="es-VE" sz="2000" b="1" dirty="0" smtClean="0">
                <a:latin typeface="Comic Sans MS" panose="030F0702030302020204" pitchFamily="66" charset="0"/>
              </a:rPr>
              <a:t>   favorecen la expansión </a:t>
            </a:r>
            <a:r>
              <a:rPr lang="es-VE" sz="2000" dirty="0" smtClean="0">
                <a:latin typeface="Comic Sans MS" panose="030F0702030302020204" pitchFamily="66" charset="0"/>
              </a:rPr>
              <a:t>de microbios oportunistas</a:t>
            </a:r>
            <a:r>
              <a:rPr lang="es-VE" sz="2000" b="1" dirty="0" smtClean="0">
                <a:latin typeface="Comic Sans MS" panose="030F0702030302020204" pitchFamily="66" charset="0"/>
              </a:rPr>
              <a:t> </a:t>
            </a:r>
            <a:r>
              <a:rPr lang="es-VE" sz="2000" dirty="0" smtClean="0">
                <a:latin typeface="Comic Sans MS" panose="030F0702030302020204" pitchFamily="66" charset="0"/>
              </a:rPr>
              <a:t>y</a:t>
            </a:r>
            <a:r>
              <a:rPr lang="es-VE" sz="2000" b="1" dirty="0" smtClean="0">
                <a:latin typeface="Comic Sans MS" panose="030F0702030302020204" pitchFamily="66" charset="0"/>
              </a:rPr>
              <a:t> </a:t>
            </a:r>
          </a:p>
          <a:p>
            <a:pPr marL="274638" lvl="3" indent="-274638">
              <a:buClr>
                <a:schemeClr val="accent2"/>
              </a:buClr>
              <a:buSzPct val="130000"/>
            </a:pPr>
            <a:r>
              <a:rPr lang="es-VE" sz="2000" b="1" dirty="0" smtClean="0">
                <a:latin typeface="Comic Sans MS" panose="030F0702030302020204" pitchFamily="66" charset="0"/>
              </a:rPr>
              <a:t>   </a:t>
            </a:r>
            <a:r>
              <a:rPr lang="es-VE" sz="2000" dirty="0" smtClean="0">
                <a:latin typeface="Comic Sans MS" panose="030F0702030302020204" pitchFamily="66" charset="0"/>
              </a:rPr>
              <a:t>la </a:t>
            </a:r>
            <a:r>
              <a:rPr lang="es-VE" sz="2000" b="1" dirty="0" smtClean="0">
                <a:latin typeface="Comic Sans MS" panose="030F0702030302020204" pitchFamily="66" charset="0"/>
              </a:rPr>
              <a:t>transición a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2000" b="1" dirty="0" smtClean="0">
                <a:latin typeface="Comic Sans MS" panose="030F0702030302020204" pitchFamily="66" charset="0"/>
              </a:rPr>
              <a:t>.</a:t>
            </a: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endParaRPr lang="es-VE" sz="1200" dirty="0">
              <a:latin typeface="Comic Sans MS" panose="030F0702030302020204" pitchFamily="66" charset="0"/>
            </a:endParaRP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Los </a:t>
            </a:r>
            <a:r>
              <a:rPr lang="es-VE" sz="2000" b="1" dirty="0" smtClean="0">
                <a:latin typeface="Comic Sans MS" panose="030F0702030302020204" pitchFamily="66" charset="0"/>
              </a:rPr>
              <a:t>productos</a:t>
            </a:r>
            <a:r>
              <a:rPr lang="es-VE" sz="2000" dirty="0" smtClean="0">
                <a:latin typeface="Comic Sans MS" panose="030F0702030302020204" pitchFamily="66" charset="0"/>
              </a:rPr>
              <a:t> genéticos de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patobiontes</a:t>
            </a:r>
            <a:r>
              <a:rPr lang="es-VE" sz="2000" dirty="0" smtClean="0">
                <a:latin typeface="Comic Sans MS" panose="030F0702030302020204" pitchFamily="66" charset="0"/>
              </a:rPr>
              <a:t> promueven </a:t>
            </a:r>
          </a:p>
          <a:p>
            <a:pPr marL="274638" indent="-274638">
              <a:buClr>
                <a:schemeClr val="accent2"/>
              </a:buClr>
              <a:buSzPct val="130000"/>
            </a:pPr>
            <a:r>
              <a:rPr lang="es-VE" sz="2000" dirty="0" smtClean="0">
                <a:latin typeface="Comic Sans MS" panose="030F0702030302020204" pitchFamily="66" charset="0"/>
              </a:rPr>
              <a:t>    cambios funcionales y morfológicos locales o sistémicos </a:t>
            </a:r>
          </a:p>
          <a:p>
            <a:pPr marL="274638" indent="-274638">
              <a:buClr>
                <a:schemeClr val="accent2"/>
              </a:buClr>
              <a:buSzPct val="130000"/>
            </a:pPr>
            <a:r>
              <a:rPr lang="es-VE" sz="2000" dirty="0" smtClean="0">
                <a:latin typeface="Comic Sans MS" panose="030F0702030302020204" pitchFamily="66" charset="0"/>
              </a:rPr>
              <a:t>    que son </a:t>
            </a:r>
            <a:r>
              <a:rPr lang="es-VE" sz="2000" b="1" dirty="0" smtClean="0">
                <a:latin typeface="Comic Sans MS" panose="030F0702030302020204" pitchFamily="66" charset="0"/>
              </a:rPr>
              <a:t>patogénicos</a:t>
            </a:r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endParaRPr lang="es-VE" sz="1200" b="1" dirty="0">
              <a:latin typeface="Comic Sans MS" panose="030F0702030302020204" pitchFamily="66" charset="0"/>
            </a:endParaRPr>
          </a:p>
          <a:p>
            <a:pPr marL="274638" indent="-274638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2000" dirty="0" smtClean="0">
                <a:latin typeface="Comic Sans MS" panose="030F0702030302020204" pitchFamily="66" charset="0"/>
              </a:rPr>
              <a:t>El </a:t>
            </a:r>
            <a:r>
              <a:rPr lang="es-VE" sz="2000" b="1" dirty="0" smtClean="0">
                <a:latin typeface="Comic Sans MS" panose="030F0702030302020204" pitchFamily="66" charset="0"/>
              </a:rPr>
              <a:t>transplante de microbiota</a:t>
            </a:r>
            <a:r>
              <a:rPr lang="es-VE" sz="2000" dirty="0" smtClean="0">
                <a:latin typeface="Comic Sans MS" panose="030F0702030302020204" pitchFamily="66" charset="0"/>
              </a:rPr>
              <a:t> asociado a </a:t>
            </a:r>
            <a:r>
              <a:rPr lang="es-VE" sz="2000" b="1" dirty="0" smtClean="0">
                <a:latin typeface="Comic Sans MS" panose="030F0702030302020204" pitchFamily="66" charset="0"/>
              </a:rPr>
              <a:t>enfermedad </a:t>
            </a:r>
          </a:p>
          <a:p>
            <a:pPr marL="274638" indent="-274638">
              <a:buClr>
                <a:schemeClr val="accent2"/>
              </a:buClr>
              <a:buSzPct val="130000"/>
            </a:pPr>
            <a:r>
              <a:rPr lang="es-VE" sz="2000" b="1" dirty="0" smtClean="0">
                <a:latin typeface="Comic Sans MS" panose="030F0702030302020204" pitchFamily="66" charset="0"/>
              </a:rPr>
              <a:t>   </a:t>
            </a:r>
            <a:r>
              <a:rPr lang="es-VE" sz="2000" b="1" dirty="0" err="1" smtClean="0">
                <a:latin typeface="Comic Sans MS" panose="030F0702030302020204" pitchFamily="66" charset="0"/>
              </a:rPr>
              <a:t>disbiótica</a:t>
            </a:r>
            <a:r>
              <a:rPr lang="es-VE" sz="2000" dirty="0" smtClean="0">
                <a:latin typeface="Comic Sans MS" panose="030F0702030302020204" pitchFamily="66" charset="0"/>
              </a:rPr>
              <a:t> a roedor susceptible genéticamente </a:t>
            </a:r>
            <a:r>
              <a:rPr lang="es-VE" sz="2000" b="1" dirty="0" smtClean="0">
                <a:latin typeface="Comic Sans MS" panose="030F0702030302020204" pitchFamily="66" charset="0"/>
              </a:rPr>
              <a:t>reproduce</a:t>
            </a:r>
          </a:p>
          <a:p>
            <a:pPr marL="274638" indent="-274638">
              <a:buClr>
                <a:schemeClr val="accent2"/>
              </a:buClr>
              <a:buSzPct val="130000"/>
            </a:pPr>
            <a:r>
              <a:rPr lang="es-VE" sz="2000" b="1" dirty="0" smtClean="0">
                <a:latin typeface="Comic Sans MS" panose="030F0702030302020204" pitchFamily="66" charset="0"/>
              </a:rPr>
              <a:t>   el fenotipo</a:t>
            </a:r>
            <a:r>
              <a:rPr lang="es-VE" sz="2000" dirty="0" smtClean="0">
                <a:latin typeface="Comic Sans MS" panose="030F0702030302020204" pitchFamily="66" charset="0"/>
              </a:rPr>
              <a:t> de la enfermedad.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7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887084" y="1016852"/>
            <a:ext cx="336983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Relación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Disbiosis/Enfermedad</a:t>
            </a:r>
            <a:endParaRPr lang="es-VE" sz="2400" dirty="0"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92838" y="5877272"/>
            <a:ext cx="4572000" cy="45461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SV. Lynch, </a:t>
            </a:r>
            <a:r>
              <a:rPr lang="en-US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Pedersen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Human Intestinal </a:t>
            </a:r>
            <a:r>
              <a:rPr lang="en-US" sz="11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Health and Disease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N 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Med 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375: 2369-79.</a:t>
            </a:r>
            <a:endParaRPr lang="es-VE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356763" y="2031290"/>
            <a:ext cx="2430474" cy="36625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8AB6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u="sng" dirty="0" smtClean="0">
                <a:latin typeface="Comic Sans MS" panose="030F0702030302020204" pitchFamily="66" charset="0"/>
              </a:rPr>
              <a:t>Locales:</a:t>
            </a:r>
            <a:r>
              <a:rPr lang="es-VE" sz="2400" u="sng" dirty="0">
                <a:latin typeface="Comic Sans MS" panose="030F0702030302020204" pitchFamily="66" charset="0"/>
              </a:rPr>
              <a:t> </a:t>
            </a:r>
            <a:r>
              <a:rPr lang="es-VE" sz="2400" u="sng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Gastrointestinales</a:t>
            </a:r>
            <a:endParaRPr lang="es-VE" sz="2000" dirty="0">
              <a:latin typeface="Comic Sans MS" panose="030F0702030302020204" pitchFamily="66" charset="0"/>
            </a:endParaRPr>
          </a:p>
          <a:p>
            <a:endParaRPr lang="es-VE" sz="1600" dirty="0" smtClean="0">
              <a:latin typeface="Comic Sans MS" panose="030F0702030302020204" pitchFamily="66" charset="0"/>
            </a:endParaRPr>
          </a:p>
          <a:p>
            <a:r>
              <a:rPr lang="es-VE" sz="2400" u="sng" dirty="0" smtClean="0">
                <a:latin typeface="Comic Sans MS" panose="030F0702030302020204" pitchFamily="66" charset="0"/>
              </a:rPr>
              <a:t>Remotas: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Metabólicas</a:t>
            </a:r>
            <a:endParaRPr lang="es-VE" sz="2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Cardiovasculares</a:t>
            </a:r>
          </a:p>
          <a:p>
            <a:r>
              <a:rPr lang="es-VE" sz="2000" dirty="0" err="1" smtClean="0">
                <a:latin typeface="Comic Sans MS" panose="030F0702030302020204" pitchFamily="66" charset="0"/>
              </a:rPr>
              <a:t>Neuropsiquiátricas</a:t>
            </a:r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Autoinmunes</a:t>
            </a:r>
            <a:endParaRPr lang="es-VE" sz="2000" dirty="0">
              <a:latin typeface="Comic Sans MS" panose="030F0702030302020204" pitchFamily="66" charset="0"/>
            </a:endParaRPr>
          </a:p>
          <a:p>
            <a:r>
              <a:rPr lang="es-VE" sz="2000" dirty="0" smtClean="0">
                <a:latin typeface="Comic Sans MS" panose="030F0702030302020204" pitchFamily="66" charset="0"/>
              </a:rPr>
              <a:t>Respiratorias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Oncológicas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Otras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04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78022" y="662716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329610" y="5773228"/>
            <a:ext cx="4648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Thaiss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immunity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115616" y="2118521"/>
            <a:ext cx="7300880" cy="3539430"/>
          </a:xfrm>
          <a:prstGeom prst="rect">
            <a:avLst/>
          </a:prstGeom>
          <a:solidFill>
            <a:srgbClr val="FEF2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Muchas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nf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nflamatorias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son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influidas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conversación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cruzada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inmunidad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innata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microbioma. </a:t>
            </a:r>
          </a:p>
          <a:p>
            <a:endParaRPr lang="en-US" sz="1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incluyen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 </a:t>
            </a:r>
          </a:p>
          <a:p>
            <a:pPr marL="358775"/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Metabólicas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marL="358775"/>
            <a:r>
              <a:rPr lang="en-US" sz="2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Neoplásicas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</a:t>
            </a:r>
          </a:p>
          <a:p>
            <a:pPr marL="358775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Autoimmune o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autoinflamatorias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</a:p>
          <a:p>
            <a:endParaRPr lang="en-US" sz="12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Modulación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severidad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intervenciones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la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dieta</a:t>
            </a:r>
            <a:r>
              <a:rPr 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su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influencia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sobre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interacciones</a:t>
            </a:r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S. Immune-Microbiot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actualmente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un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área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investigación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muy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12035" y="1214498"/>
            <a:ext cx="550804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52F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nteracciones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Microbioma-S. Immune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nnato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nf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ultifactoriales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0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54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CuadroTexto"/>
          <p:cNvSpPr txBox="1"/>
          <p:nvPr/>
        </p:nvSpPr>
        <p:spPr>
          <a:xfrm>
            <a:off x="72008" y="6590349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38" t="5635" r="5475" b="3246"/>
          <a:stretch/>
        </p:blipFill>
        <p:spPr>
          <a:xfrm>
            <a:off x="375077" y="167291"/>
            <a:ext cx="6264697" cy="608159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772441" y="6413266"/>
            <a:ext cx="4336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CA.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Thaiss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1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al.The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innate </a:t>
            </a:r>
            <a:r>
              <a:rPr lang="en-US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immunity. </a:t>
            </a:r>
            <a:r>
              <a:rPr lang="es-VE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535:65-74</a:t>
            </a:r>
            <a:endParaRPr lang="es-VE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528" y="1484784"/>
            <a:ext cx="6120680" cy="68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5" name="Rectángulo 14"/>
          <p:cNvSpPr/>
          <p:nvPr/>
        </p:nvSpPr>
        <p:spPr>
          <a:xfrm>
            <a:off x="179512" y="5805264"/>
            <a:ext cx="6408713" cy="41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CuadroTexto 11"/>
          <p:cNvSpPr txBox="1"/>
          <p:nvPr/>
        </p:nvSpPr>
        <p:spPr>
          <a:xfrm>
            <a:off x="1995784" y="5145145"/>
            <a:ext cx="1071126" cy="52322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Cáncer </a:t>
            </a:r>
          </a:p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colonrecto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970005" y="5900410"/>
            <a:ext cx="982961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Obesidad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930652" y="5957806"/>
            <a:ext cx="1523174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Ateroesclerosis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932040" y="3733964"/>
            <a:ext cx="1512168" cy="50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5055686" y="3673568"/>
            <a:ext cx="1947969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400" b="1" dirty="0" smtClean="0">
                <a:latin typeface="Comic Sans MS" panose="030F0702030302020204" pitchFamily="66" charset="0"/>
              </a:rPr>
              <a:t> Hepática grasa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no alcohólica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23528" y="3644900"/>
            <a:ext cx="1800200" cy="759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402227" y="3716594"/>
            <a:ext cx="1471878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400" b="1" dirty="0" smtClean="0">
                <a:latin typeface="Comic Sans MS" panose="030F0702030302020204" pitchFamily="66" charset="0"/>
              </a:rPr>
              <a:t>. Pulmonar </a:t>
            </a:r>
          </a:p>
          <a:p>
            <a:r>
              <a:rPr lang="es-VE" sz="1400" b="1" dirty="0" smtClean="0">
                <a:latin typeface="Comic Sans MS" panose="030F0702030302020204" pitchFamily="66" charset="0"/>
              </a:rPr>
              <a:t>y Atopia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17881" y="1592789"/>
            <a:ext cx="226857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Artritis </a:t>
            </a:r>
            <a:r>
              <a:rPr lang="es-VE" sz="1400" b="1" dirty="0" err="1" smtClean="0">
                <a:latin typeface="Comic Sans MS" panose="030F0702030302020204" pitchFamily="66" charset="0"/>
              </a:rPr>
              <a:t>reumatoidea</a:t>
            </a:r>
            <a:endParaRPr lang="es-VE" sz="1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Espondilitis anquilosante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823771" y="1585603"/>
            <a:ext cx="1524776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b="1" dirty="0" smtClean="0">
                <a:latin typeface="Comic Sans MS" panose="030F0702030302020204" pitchFamily="66" charset="0"/>
              </a:rPr>
              <a:t>Diabetes tipo I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71407" y="1569484"/>
            <a:ext cx="1805301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4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1400" b="1" dirty="0" smtClean="0">
                <a:latin typeface="Comic Sans MS" panose="030F0702030302020204" pitchFamily="66" charset="0"/>
              </a:rPr>
              <a:t>. Inflamatoria </a:t>
            </a:r>
          </a:p>
          <a:p>
            <a:pPr algn="ctr"/>
            <a:r>
              <a:rPr lang="es-VE" sz="1400" b="1" dirty="0" smtClean="0">
                <a:latin typeface="Comic Sans MS" panose="030F0702030302020204" pitchFamily="66" charset="0"/>
              </a:rPr>
              <a:t>intestinal</a:t>
            </a:r>
            <a:endParaRPr lang="es-VE" sz="1400" b="1" dirty="0">
              <a:latin typeface="Comic Sans MS" panose="030F0702030302020204" pitchFamily="66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910093" y="2818930"/>
            <a:ext cx="988906" cy="393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Rectángulo 18"/>
          <p:cNvSpPr/>
          <p:nvPr/>
        </p:nvSpPr>
        <p:spPr>
          <a:xfrm>
            <a:off x="3455875" y="3065579"/>
            <a:ext cx="559176" cy="25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CuadroTexto 19"/>
          <p:cNvSpPr txBox="1"/>
          <p:nvPr/>
        </p:nvSpPr>
        <p:spPr>
          <a:xfrm>
            <a:off x="3799297" y="2821862"/>
            <a:ext cx="102464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smtClean="0">
                <a:latin typeface="Comic Sans MS" panose="030F0702030302020204" pitchFamily="66" charset="0"/>
              </a:rPr>
              <a:t>S. Inmune </a:t>
            </a:r>
          </a:p>
          <a:p>
            <a:pPr algn="ctr"/>
            <a:r>
              <a:rPr lang="es-VE" sz="1200" b="1" dirty="0">
                <a:latin typeface="Comic Sans MS" panose="030F0702030302020204" pitchFamily="66" charset="0"/>
              </a:rPr>
              <a:t>I</a:t>
            </a:r>
            <a:r>
              <a:rPr lang="es-VE" sz="1200" b="1" dirty="0" smtClean="0">
                <a:latin typeface="Comic Sans MS" panose="030F0702030302020204" pitchFamily="66" charset="0"/>
              </a:rPr>
              <a:t>nnato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010400" y="1676400"/>
            <a:ext cx="1905000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nteracciones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Microbioma-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S. Immune </a:t>
            </a:r>
          </a:p>
          <a:p>
            <a:pPr algn="ctr"/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Innato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Implicadas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Multifactoriales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3175170" y="4072800"/>
            <a:ext cx="71526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Dieta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449145" y="4815687"/>
            <a:ext cx="1755610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2000" b="1" dirty="0" smtClean="0"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 Metabólicas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777050" y="254275"/>
            <a:ext cx="1192955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2000" b="1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Inmunes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-9563" y="5690588"/>
            <a:ext cx="1617751" cy="707886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b="1" dirty="0" err="1" smtClean="0">
                <a:latin typeface="Comic Sans MS" panose="030F0702030302020204" pitchFamily="66" charset="0"/>
              </a:rPr>
              <a:t>Enf</a:t>
            </a:r>
            <a:r>
              <a:rPr lang="es-VE" sz="2000" b="1" dirty="0" smtClean="0"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s-VE" sz="2000" b="1" dirty="0" smtClean="0">
                <a:latin typeface="Comic Sans MS" panose="030F0702030302020204" pitchFamily="66" charset="0"/>
              </a:rPr>
              <a:t>Neoplásicas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2319293" y="3047631"/>
            <a:ext cx="868803" cy="233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CuadroTexto 27"/>
          <p:cNvSpPr txBox="1"/>
          <p:nvPr/>
        </p:nvSpPr>
        <p:spPr>
          <a:xfrm>
            <a:off x="1995736" y="3029683"/>
            <a:ext cx="1233030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latin typeface="Comic Sans MS" panose="030F0702030302020204" pitchFamily="66" charset="0"/>
              </a:rPr>
              <a:t>Microbiota</a:t>
            </a:r>
            <a:endParaRPr lang="es-VE" sz="1600" b="1" dirty="0">
              <a:latin typeface="Comic Sans MS" panose="030F0702030302020204" pitchFamily="66" charset="0"/>
            </a:endParaRPr>
          </a:p>
        </p:txBody>
      </p:sp>
      <p:sp>
        <p:nvSpPr>
          <p:cNvPr id="29" name="4 CuadroTexto"/>
          <p:cNvSpPr txBox="1"/>
          <p:nvPr/>
        </p:nvSpPr>
        <p:spPr>
          <a:xfrm>
            <a:off x="7315200" y="304800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</a:t>
            </a:r>
            <a:r>
              <a:rPr lang="es-VE" sz="1400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30" name="6 CuadroTexto"/>
          <p:cNvSpPr txBox="1"/>
          <p:nvPr/>
        </p:nvSpPr>
        <p:spPr>
          <a:xfrm>
            <a:off x="6529408" y="304800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2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3" grpId="0" animBg="1"/>
      <p:bldP spid="11" grpId="0" animBg="1"/>
      <p:bldP spid="10" grpId="0" animBg="1"/>
      <p:bldP spid="2" grpId="0" animBg="1"/>
      <p:bldP spid="8" grpId="0" animBg="1"/>
      <p:bldP spid="9" grpId="0" animBg="1"/>
      <p:bldP spid="24" grpId="0" animBg="1"/>
      <p:bldP spid="25" grpId="0" animBg="1"/>
      <p:bldP spid="2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54532" y="1988190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816059" y="1988190"/>
            <a:ext cx="15383" cy="27369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923334" y="2074195"/>
            <a:ext cx="59610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2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 Enfermedad</a:t>
            </a:r>
            <a:endParaRPr lang="es-VE" sz="2000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4413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B1.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 Generalidades. Disbiosis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Locales GI</a:t>
            </a:r>
            <a:endParaRPr lang="es-VE" sz="2000" dirty="0" smtClean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B3.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 </a:t>
            </a:r>
          </a:p>
        </p:txBody>
      </p:sp>
    </p:spTree>
    <p:extLst>
      <p:ext uri="{BB962C8B-B14F-4D97-AF65-F5344CB8AC3E}">
        <p14:creationId xmlns:p14="http://schemas.microsoft.com/office/powerpoint/2010/main" val="41009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2209800" y="2133600"/>
            <a:ext cx="46089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Fin del primer ciclo  </a:t>
            </a:r>
          </a:p>
          <a:p>
            <a:r>
              <a:rPr lang="es-VE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Microbiota Humano  </a:t>
            </a:r>
          </a:p>
          <a:p>
            <a:pPr algn="ctr"/>
            <a:r>
              <a:rPr lang="es-VE" sz="36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2019</a:t>
            </a:r>
          </a:p>
        </p:txBody>
      </p:sp>
      <p:sp>
        <p:nvSpPr>
          <p:cNvPr id="6" name="CuadroTexto 1"/>
          <p:cNvSpPr txBox="1"/>
          <p:nvPr/>
        </p:nvSpPr>
        <p:spPr>
          <a:xfrm>
            <a:off x="6324600" y="4876800"/>
            <a:ext cx="2206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Continuará…</a:t>
            </a:r>
            <a:endParaRPr lang="es-VE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70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56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054532" y="1988190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chemeClr val="bg1"/>
                </a:solidFill>
                <a:latin typeface="Comic Sans MS" pitchFamily="66" charset="0"/>
              </a:rPr>
              <a:t>II</a:t>
            </a:r>
            <a:endParaRPr lang="es-VE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816059" y="1988190"/>
            <a:ext cx="18474" cy="32868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1863944" y="1988190"/>
            <a:ext cx="596103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</a:t>
            </a:r>
            <a:r>
              <a:rPr lang="es-VE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s-VE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 Enfermedad</a:t>
            </a:r>
            <a:endParaRPr lang="es-VE" dirty="0" smtClean="0">
              <a:solidFill>
                <a:srgbClr val="F57E1B"/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endParaRPr lang="es-VE" sz="1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B. 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Intestinal y </a:t>
            </a:r>
            <a:r>
              <a:rPr lang="es-VE" sz="2400" dirty="0" err="1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1000" dirty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0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es-VE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B1.</a:t>
            </a:r>
            <a:r>
              <a:rPr lang="es-VE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Generalidades</a:t>
            </a: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endParaRPr lang="es-VE" sz="10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B2.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Locales Gastrointestinales</a:t>
            </a:r>
          </a:p>
          <a:p>
            <a:pPr marL="441325">
              <a:buClr>
                <a:srgbClr val="3399FF"/>
              </a:buClr>
              <a:buSzPct val="130000"/>
            </a:pPr>
            <a:endParaRPr lang="es-VE" sz="1000" dirty="0" smtClean="0">
              <a:solidFill>
                <a:schemeClr val="accent6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marL="441325">
              <a:buClr>
                <a:srgbClr val="3399FF"/>
              </a:buClr>
              <a:buSzPct val="130000"/>
            </a:pPr>
            <a:r>
              <a:rPr lang="es-VE" sz="2000" dirty="0" smtClean="0">
                <a:solidFill>
                  <a:schemeClr val="bg1"/>
                </a:solidFill>
                <a:latin typeface="Comic Sans MS" pitchFamily="66" charset="0"/>
              </a:rPr>
              <a:t>B3.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Sistémicas </a:t>
            </a:r>
          </a:p>
        </p:txBody>
      </p:sp>
    </p:spTree>
    <p:extLst>
      <p:ext uri="{BB962C8B-B14F-4D97-AF65-F5344CB8AC3E}">
        <p14:creationId xmlns:p14="http://schemas.microsoft.com/office/powerpoint/2010/main" val="38102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2514600" y="2814697"/>
            <a:ext cx="4419600" cy="206210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531813" algn="l"/>
              </a:tabLst>
            </a:pPr>
            <a:endParaRPr lang="es-VE" sz="800" b="1" dirty="0" smtClean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I.    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73050" algn="l"/>
                <a:tab pos="531813" algn="l"/>
              </a:tabLst>
            </a:pPr>
            <a:r>
              <a:rPr lang="es-V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II.  </a:t>
            </a:r>
            <a:r>
              <a:rPr lang="es-VE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</a:t>
            </a:r>
            <a:r>
              <a:rPr lang="es-V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Salud/Enfermedad</a:t>
            </a:r>
          </a:p>
          <a:p>
            <a:pPr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</a:t>
            </a:r>
            <a:r>
              <a:rPr lang="es-VE" sz="2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Locales GI y Sistémicas</a:t>
            </a:r>
          </a:p>
          <a:p>
            <a:pPr>
              <a:buClr>
                <a:srgbClr val="3399FF"/>
              </a:buClr>
              <a:buSzPct val="130000"/>
            </a:pPr>
            <a:endParaRPr lang="es-VE" sz="1600" dirty="0" smtClean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III. </a:t>
            </a: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</a:t>
            </a:r>
            <a:r>
              <a:rPr lang="es-VE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VE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Terapéutica</a:t>
            </a:r>
            <a:endParaRPr lang="es-VE" sz="20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438400" y="1747897"/>
            <a:ext cx="4344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Segundo </a:t>
            </a:r>
            <a:r>
              <a:rPr lang="en-US" sz="3600" dirty="0" err="1" smtClean="0">
                <a:solidFill>
                  <a:schemeClr val="bg1"/>
                </a:solidFill>
                <a:latin typeface="Comic Sans MS" pitchFamily="66" charset="0"/>
              </a:rPr>
              <a:t>Ciclo</a:t>
            </a: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 2019</a:t>
            </a:r>
            <a:endParaRPr lang="en-US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9 Abrir corchete"/>
          <p:cNvSpPr/>
          <p:nvPr/>
        </p:nvSpPr>
        <p:spPr>
          <a:xfrm>
            <a:off x="2286000" y="3957697"/>
            <a:ext cx="152400" cy="838200"/>
          </a:xfrm>
          <a:prstGeom prst="leftBracket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652884" y="647700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7" t="2778" r="6667" b="590"/>
          <a:stretch/>
        </p:blipFill>
        <p:spPr>
          <a:xfrm>
            <a:off x="1138477" y="1333500"/>
            <a:ext cx="6867046" cy="43434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3" name="CuadroTexto 2"/>
          <p:cNvSpPr txBox="1"/>
          <p:nvPr/>
        </p:nvSpPr>
        <p:spPr>
          <a:xfrm>
            <a:off x="3810000" y="5261401"/>
            <a:ext cx="2162772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Gracias</a:t>
            </a:r>
          </a:p>
          <a:p>
            <a:pPr algn="ctr"/>
            <a:r>
              <a:rPr lang="es-VE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pacap@ula.ve </a:t>
            </a:r>
            <a:endParaRPr lang="es-VE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6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775252" y="1664111"/>
            <a:ext cx="5593496" cy="280076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“Se ha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atribuido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a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Hipócrates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las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sentencias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death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sits </a:t>
            </a:r>
            <a:r>
              <a:rPr lang="en-U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 the bowels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y  </a:t>
            </a:r>
            <a:r>
              <a:rPr lang="en-U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bad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digestion is the root of all </a:t>
            </a:r>
            <a:r>
              <a:rPr lang="en-U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evil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lo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indica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que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desde</a:t>
            </a:r>
            <a:r>
              <a:rPr lang="en-US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 la </a:t>
            </a:r>
            <a:r>
              <a:rPr lang="en-US" sz="24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antiguedad</a:t>
            </a:r>
            <a:r>
              <a:rPr lang="en-US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 se 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ha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reconocido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la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importancia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del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intestino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en la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salud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humana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”</a:t>
            </a:r>
          </a:p>
          <a:p>
            <a:endParaRPr lang="en-US" sz="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en-US" sz="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endParaRPr lang="en-US" sz="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204065" y="4766609"/>
            <a:ext cx="4166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 . </a:t>
            </a:r>
            <a:r>
              <a:rPr lang="en-US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Hawrelak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y SP. Myers. </a:t>
            </a:r>
            <a:r>
              <a:rPr lang="en-US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Altern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 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 2004;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9: 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180–197. </a:t>
            </a:r>
            <a:r>
              <a:rPr lang="es-VE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Citado en</a:t>
            </a:r>
            <a:r>
              <a:rPr lang="es-VE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VE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Sekirov</a:t>
            </a:r>
            <a:r>
              <a:rPr lang="es-VE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 </a:t>
            </a:r>
            <a:r>
              <a:rPr lang="en-US" sz="1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Physiol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 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90: 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859–904</a:t>
            </a:r>
            <a:endParaRPr lang="es-VE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3 CuadroTexto"/>
          <p:cNvSpPr txBox="1"/>
          <p:nvPr/>
        </p:nvSpPr>
        <p:spPr>
          <a:xfrm>
            <a:off x="6752352" y="645333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2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779912" y="487511"/>
            <a:ext cx="4572000" cy="23083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rgbClr val="FF5D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“En mi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trabajo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como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neurólogo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, he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descubierto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ningún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otro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sistema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en el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cuerpo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más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sensible a los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cambios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en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las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bacterias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intestinales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que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el Sistema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Nervioso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Central” </a:t>
            </a:r>
            <a:endParaRPr lang="es-VE" sz="2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01247" y="2822918"/>
            <a:ext cx="325066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dirty="0" smtClean="0">
                <a:solidFill>
                  <a:schemeClr val="bg1"/>
                </a:solidFill>
              </a:rPr>
              <a:t>David </a:t>
            </a:r>
            <a:r>
              <a:rPr lang="es-VE" dirty="0" err="1" smtClean="0">
                <a:solidFill>
                  <a:schemeClr val="bg1"/>
                </a:solidFill>
              </a:rPr>
              <a:t>Perlmutter</a:t>
            </a:r>
            <a:r>
              <a:rPr lang="es-VE" dirty="0" smtClean="0">
                <a:solidFill>
                  <a:schemeClr val="bg1"/>
                </a:solidFill>
              </a:rPr>
              <a:t> </a:t>
            </a:r>
          </a:p>
          <a:p>
            <a:pPr algn="r"/>
            <a:r>
              <a:rPr lang="es-VE" sz="1100" i="1" dirty="0" err="1" smtClean="0">
                <a:solidFill>
                  <a:schemeClr val="bg1"/>
                </a:solidFill>
              </a:rPr>
              <a:t>Healthy</a:t>
            </a:r>
            <a:r>
              <a:rPr lang="es-VE" sz="1100" i="1" dirty="0" smtClean="0">
                <a:solidFill>
                  <a:schemeClr val="bg1"/>
                </a:solidFill>
              </a:rPr>
              <a:t> </a:t>
            </a:r>
            <a:r>
              <a:rPr lang="es-VE" sz="1100" i="1" dirty="0" err="1">
                <a:solidFill>
                  <a:schemeClr val="bg1"/>
                </a:solidFill>
              </a:rPr>
              <a:t>b</a:t>
            </a:r>
            <a:r>
              <a:rPr lang="es-VE" sz="1100" i="1" dirty="0" err="1" smtClean="0">
                <a:solidFill>
                  <a:schemeClr val="bg1"/>
                </a:solidFill>
              </a:rPr>
              <a:t>rain</a:t>
            </a:r>
            <a:r>
              <a:rPr lang="es-VE" sz="1100" i="1" dirty="0" smtClean="0">
                <a:solidFill>
                  <a:schemeClr val="bg1"/>
                </a:solidFill>
              </a:rPr>
              <a:t>, </a:t>
            </a:r>
            <a:r>
              <a:rPr lang="es-VE" sz="1100" i="1" dirty="0" err="1" smtClean="0">
                <a:solidFill>
                  <a:schemeClr val="bg1"/>
                </a:solidFill>
              </a:rPr>
              <a:t>healthy</a:t>
            </a:r>
            <a:r>
              <a:rPr lang="es-VE" sz="1100" i="1" dirty="0" smtClean="0">
                <a:solidFill>
                  <a:schemeClr val="bg1"/>
                </a:solidFill>
              </a:rPr>
              <a:t> </a:t>
            </a:r>
            <a:r>
              <a:rPr lang="es-VE" sz="1100" i="1" dirty="0" err="1" smtClean="0">
                <a:solidFill>
                  <a:schemeClr val="bg1"/>
                </a:solidFill>
              </a:rPr>
              <a:t>gut</a:t>
            </a:r>
            <a:r>
              <a:rPr lang="es-VE" sz="1100" dirty="0" smtClean="0">
                <a:solidFill>
                  <a:schemeClr val="bg1"/>
                </a:solidFill>
              </a:rPr>
              <a:t>. </a:t>
            </a:r>
            <a:r>
              <a:rPr lang="es-VE" sz="1100" dirty="0" err="1" smtClean="0">
                <a:solidFill>
                  <a:schemeClr val="bg1"/>
                </a:solidFill>
              </a:rPr>
              <a:t>Experience</a:t>
            </a:r>
            <a:r>
              <a:rPr lang="es-VE" sz="1100" dirty="0" smtClean="0">
                <a:solidFill>
                  <a:schemeClr val="bg1"/>
                </a:solidFill>
              </a:rPr>
              <a:t> </a:t>
            </a:r>
            <a:r>
              <a:rPr lang="es-VE" sz="1100" dirty="0" err="1" smtClean="0">
                <a:solidFill>
                  <a:schemeClr val="bg1"/>
                </a:solidFill>
              </a:rPr>
              <a:t>Life</a:t>
            </a:r>
            <a:r>
              <a:rPr lang="es-VE" sz="1100" dirty="0" smtClean="0">
                <a:solidFill>
                  <a:schemeClr val="bg1"/>
                </a:solidFill>
              </a:rPr>
              <a:t>, Sep. 2015</a:t>
            </a:r>
            <a:endParaRPr lang="es-VE" sz="1100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5576" y="3818239"/>
            <a:ext cx="4824536" cy="15696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“La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diversidad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microbiana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del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intestino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distal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puede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ser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ahora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añadida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como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un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nuevo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factor de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riesgo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 para la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Enf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.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Cardiaca</a:t>
            </a:r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”</a:t>
            </a:r>
            <a:endParaRPr lang="en-US" sz="24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06042" y="1018309"/>
            <a:ext cx="1939955" cy="707886"/>
          </a:xfrm>
          <a:prstGeom prst="rect">
            <a:avLst/>
          </a:prstGeom>
          <a:solidFill>
            <a:schemeClr val="accent6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s-ES" dirty="0" smtClean="0"/>
              <a:t>Microbiota</a:t>
            </a:r>
          </a:p>
          <a:p>
            <a:pPr algn="ctr" eaLnBrk="1" hangingPunct="1"/>
            <a:r>
              <a:rPr lang="es-ES" dirty="0" err="1" smtClean="0"/>
              <a:t>Enf</a:t>
            </a:r>
            <a:r>
              <a:rPr lang="es-ES" dirty="0" smtClean="0"/>
              <a:t>. Asociadas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321335" y="5387899"/>
            <a:ext cx="42587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err="1">
                <a:solidFill>
                  <a:schemeClr val="bg1"/>
                </a:solidFill>
              </a:rPr>
              <a:t>Jingyuan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Fu </a:t>
            </a:r>
          </a:p>
          <a:p>
            <a:pPr lvl="0" algn="r"/>
            <a:r>
              <a:rPr lang="en-US" sz="1400" dirty="0" smtClean="0">
                <a:solidFill>
                  <a:schemeClr val="bg1"/>
                </a:solidFill>
              </a:rPr>
              <a:t>University </a:t>
            </a:r>
            <a:r>
              <a:rPr lang="en-US" sz="1400" dirty="0">
                <a:solidFill>
                  <a:schemeClr val="bg1"/>
                </a:solidFill>
              </a:rPr>
              <a:t>Medical Center Groningen</a:t>
            </a:r>
          </a:p>
          <a:p>
            <a:pPr lvl="0" algn="r"/>
            <a:r>
              <a:rPr lang="en-US" sz="1100" i="1" dirty="0">
                <a:solidFill>
                  <a:schemeClr val="bg1"/>
                </a:solidFill>
              </a:rPr>
              <a:t>Gut Microbes Associated With HDL, Triglycerides, and BMI</a:t>
            </a:r>
            <a:r>
              <a:rPr lang="en-US" sz="1100" dirty="0">
                <a:solidFill>
                  <a:schemeClr val="bg1"/>
                </a:solidFill>
              </a:rPr>
              <a:t>. </a:t>
            </a:r>
            <a:endParaRPr lang="en-US" sz="1100" dirty="0" smtClean="0">
              <a:solidFill>
                <a:schemeClr val="bg1"/>
              </a:solidFill>
            </a:endParaRPr>
          </a:p>
          <a:p>
            <a:pPr lvl="0" algn="r"/>
            <a:r>
              <a:rPr lang="en-US" sz="1100" i="1" dirty="0" smtClean="0">
                <a:solidFill>
                  <a:schemeClr val="bg1"/>
                </a:solidFill>
              </a:rPr>
              <a:t>Medscape</a:t>
            </a:r>
            <a:r>
              <a:rPr lang="en-US" sz="1100" dirty="0">
                <a:solidFill>
                  <a:schemeClr val="bg1"/>
                </a:solidFill>
              </a:rPr>
              <a:t>. Sep 11, 2015.</a:t>
            </a:r>
            <a:endParaRPr lang="es-VE" sz="1100" dirty="0">
              <a:solidFill>
                <a:schemeClr val="bg1"/>
              </a:solidFill>
            </a:endParaRPr>
          </a:p>
        </p:txBody>
      </p:sp>
      <p:sp>
        <p:nvSpPr>
          <p:cNvPr id="8" name="3 CuadroTexto"/>
          <p:cNvSpPr txBox="1"/>
          <p:nvPr/>
        </p:nvSpPr>
        <p:spPr>
          <a:xfrm>
            <a:off x="6752352" y="645333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607463" y="548680"/>
            <a:ext cx="625492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1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35968" y="6603153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 2019</a:t>
            </a:r>
            <a:endParaRPr lang="es-V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83667" y="1195337"/>
            <a:ext cx="759684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latin typeface="Comic Sans MS" pitchFamily="66" charset="0"/>
              </a:rPr>
              <a:t>Relación Microbioma-Salud y Enfermedad </a:t>
            </a:r>
          </a:p>
          <a:p>
            <a:pPr algn="ctr"/>
            <a:r>
              <a:rPr lang="es-VE" sz="2400" dirty="0" smtClean="0">
                <a:latin typeface="Comic Sans MS" pitchFamily="66" charset="0"/>
              </a:rPr>
              <a:t>en TGI y órganos o sistemas distantes </a:t>
            </a:r>
            <a:endParaRPr lang="es-VE" sz="24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64948" y="2235636"/>
            <a:ext cx="1526380" cy="3785652"/>
          </a:xfrm>
          <a:prstGeom prst="rect">
            <a:avLst/>
          </a:prstGeom>
          <a:solidFill>
            <a:srgbClr val="00B0F0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000" dirty="0" smtClean="0">
                <a:latin typeface="Comic Sans MS" pitchFamily="66" charset="0"/>
              </a:rPr>
              <a:t>Edad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Embarazo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Nacimiento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Lactancia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>
                <a:latin typeface="Comic Sans MS" pitchFamily="66" charset="0"/>
              </a:rPr>
              <a:t>Dieta</a:t>
            </a: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Higiene</a:t>
            </a:r>
            <a:endParaRPr lang="es-VE" sz="2000" dirty="0">
              <a:latin typeface="Comic Sans MS" pitchFamily="66" charset="0"/>
            </a:endParaRPr>
          </a:p>
          <a:p>
            <a:endParaRPr lang="es-VE" sz="1000" dirty="0" smtClean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Ejercicio</a:t>
            </a:r>
          </a:p>
          <a:p>
            <a:endParaRPr lang="es-VE" sz="1000" dirty="0">
              <a:latin typeface="Comic Sans MS" pitchFamily="66" charset="0"/>
            </a:endParaRPr>
          </a:p>
          <a:p>
            <a:r>
              <a:rPr lang="es-VE" sz="2000" dirty="0" smtClean="0">
                <a:latin typeface="Comic Sans MS" pitchFamily="66" charset="0"/>
              </a:rPr>
              <a:t>Sueño</a:t>
            </a:r>
          </a:p>
          <a:p>
            <a:endParaRPr lang="es-VE" sz="1000" dirty="0" smtClean="0"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851920" y="2235636"/>
            <a:ext cx="4528591" cy="37856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s-VE" sz="2000" dirty="0" err="1" smtClean="0">
                <a:latin typeface="Comic Sans MS" pitchFamily="66" charset="0"/>
              </a:rPr>
              <a:t>Enf</a:t>
            </a:r>
            <a:r>
              <a:rPr lang="es-VE" sz="2000" dirty="0">
                <a:latin typeface="Comic Sans MS" pitchFamily="66" charset="0"/>
              </a:rPr>
              <a:t>. Inflamatoria Intestinal IBD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 Síndrome Intestino Irritable IBS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err="1">
                <a:latin typeface="Comic Sans MS" pitchFamily="66" charset="0"/>
              </a:rPr>
              <a:t>Enf</a:t>
            </a:r>
            <a:r>
              <a:rPr lang="es-VE" sz="2000" dirty="0">
                <a:latin typeface="Comic Sans MS" pitchFamily="66" charset="0"/>
              </a:rPr>
              <a:t>. Celíaca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 Cáncer </a:t>
            </a:r>
            <a:r>
              <a:rPr lang="es-VE" sz="2000" dirty="0" smtClean="0">
                <a:latin typeface="Comic Sans MS" pitchFamily="66" charset="0"/>
              </a:rPr>
              <a:t>gastrointestinal</a:t>
            </a:r>
          </a:p>
          <a:p>
            <a:pPr marL="182563" indent="-182563">
              <a:buFont typeface="Arial" pitchFamily="34" charset="0"/>
              <a:buChar char="•"/>
            </a:pPr>
            <a:endParaRPr lang="es-VE" sz="1000" dirty="0">
              <a:latin typeface="Comic Sans MS" pitchFamily="66" charset="0"/>
            </a:endParaRP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Obesidad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Resistencia a Insulina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Diabetes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Esteatosis hepática no alcohólica</a:t>
            </a:r>
          </a:p>
          <a:p>
            <a:pPr marL="182563" indent="-182563" algn="l">
              <a:buFont typeface="Arial" pitchFamily="34" charset="0"/>
              <a:buChar char="•"/>
            </a:pPr>
            <a:endParaRPr lang="es-VE" sz="1000" dirty="0" smtClean="0">
              <a:latin typeface="Comic Sans MS" pitchFamily="66" charset="0"/>
            </a:endParaRP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</a:t>
            </a:r>
            <a:r>
              <a:rPr lang="es-VE" sz="2000" dirty="0" err="1" smtClean="0">
                <a:latin typeface="Comic Sans MS" pitchFamily="66" charset="0"/>
              </a:rPr>
              <a:t>Enf</a:t>
            </a:r>
            <a:r>
              <a:rPr lang="es-VE" sz="2000" dirty="0" smtClean="0">
                <a:latin typeface="Comic Sans MS" pitchFamily="66" charset="0"/>
              </a:rPr>
              <a:t>. Cardiovascular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>
                <a:latin typeface="Comic Sans MS" pitchFamily="66" charset="0"/>
              </a:rPr>
              <a:t> </a:t>
            </a:r>
            <a:r>
              <a:rPr lang="es-VE" sz="2000" dirty="0" err="1" smtClean="0">
                <a:latin typeface="Comic Sans MS" pitchFamily="66" charset="0"/>
              </a:rPr>
              <a:t>Enf</a:t>
            </a:r>
            <a:r>
              <a:rPr lang="es-VE" sz="2000" dirty="0" smtClean="0">
                <a:latin typeface="Comic Sans MS" pitchFamily="66" charset="0"/>
              </a:rPr>
              <a:t>. </a:t>
            </a:r>
            <a:r>
              <a:rPr lang="es-VE" sz="2000" dirty="0">
                <a:latin typeface="Comic Sans MS" pitchFamily="66" charset="0"/>
              </a:rPr>
              <a:t>C</a:t>
            </a:r>
            <a:r>
              <a:rPr lang="es-VE" sz="2000" dirty="0" smtClean="0">
                <a:latin typeface="Comic Sans MS" pitchFamily="66" charset="0"/>
              </a:rPr>
              <a:t>erebrales</a:t>
            </a:r>
          </a:p>
          <a:p>
            <a:pPr marL="182563" indent="-182563" algn="l">
              <a:buFont typeface="Arial" pitchFamily="34" charset="0"/>
              <a:buChar char="•"/>
            </a:pPr>
            <a:r>
              <a:rPr lang="es-VE" sz="2000" dirty="0" smtClean="0">
                <a:latin typeface="Comic Sans MS" pitchFamily="66" charset="0"/>
              </a:rPr>
              <a:t> </a:t>
            </a:r>
            <a:r>
              <a:rPr lang="es-VE" sz="2000" dirty="0" err="1" smtClean="0">
                <a:latin typeface="Comic Sans MS" pitchFamily="66" charset="0"/>
              </a:rPr>
              <a:t>Enf</a:t>
            </a:r>
            <a:r>
              <a:rPr lang="es-VE" sz="2000" dirty="0" smtClean="0">
                <a:latin typeface="Comic Sans MS" pitchFamily="66" charset="0"/>
              </a:rPr>
              <a:t>. Inmunes</a:t>
            </a:r>
            <a:endParaRPr lang="es-VE" sz="2000" dirty="0"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 rot="16200000">
            <a:off x="136898" y="2678712"/>
            <a:ext cx="1417376" cy="523220"/>
          </a:xfrm>
          <a:prstGeom prst="rect">
            <a:avLst/>
          </a:prstGeom>
          <a:solidFill>
            <a:srgbClr val="57D3FF"/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SALUD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 rot="16200000">
            <a:off x="2117172" y="3322312"/>
            <a:ext cx="2696572" cy="523220"/>
          </a:xfrm>
          <a:prstGeom prst="rect">
            <a:avLst/>
          </a:prstGeom>
          <a:solidFill>
            <a:srgbClr val="FF9B9B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ENFERMEDAD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372060" y="332656"/>
            <a:ext cx="74090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9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724836" y="1460531"/>
            <a:ext cx="2223686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Salud del </a:t>
            </a:r>
          </a:p>
          <a:p>
            <a:r>
              <a:rPr lang="es-VE" sz="3200" dirty="0" smtClean="0">
                <a:latin typeface="Comic Sans MS" panose="030F0702030302020204" pitchFamily="66" charset="0"/>
              </a:rPr>
              <a:t>microbiota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80113" y="1447555"/>
            <a:ext cx="2161169" cy="1077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anose="030F0702030302020204" pitchFamily="66" charset="0"/>
              </a:rPr>
              <a:t>Salud del </a:t>
            </a:r>
          </a:p>
          <a:p>
            <a:r>
              <a:rPr lang="es-VE" sz="3200" dirty="0" smtClean="0">
                <a:latin typeface="Comic Sans MS" panose="030F0702030302020204" pitchFamily="66" charset="0"/>
              </a:rPr>
              <a:t>hospedero</a:t>
            </a:r>
            <a:endParaRPr lang="es-VE" sz="3200" dirty="0">
              <a:latin typeface="Comic Sans MS" panose="030F0702030302020204" pitchFamily="66" charset="0"/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3948522" y="1883293"/>
            <a:ext cx="163159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3948522" y="2243333"/>
            <a:ext cx="163159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642455" y="2707173"/>
            <a:ext cx="2624746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Interacciones </a:t>
            </a:r>
            <a:r>
              <a:rPr lang="es-VE" sz="2000" b="1" dirty="0" smtClean="0">
                <a:latin typeface="Comic Sans MS" panose="030F0702030302020204" pitchFamily="66" charset="0"/>
              </a:rPr>
              <a:t>Microbiota</a:t>
            </a:r>
            <a:r>
              <a:rPr lang="es-VE" sz="2000" dirty="0" smtClean="0">
                <a:latin typeface="Comic Sans MS" panose="030F0702030302020204" pitchFamily="66" charset="0"/>
              </a:rPr>
              <a:t> -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S. Inmune Hospedero</a:t>
            </a:r>
          </a:p>
          <a:p>
            <a:r>
              <a:rPr lang="es-VE" sz="2000" dirty="0">
                <a:latin typeface="Comic Sans MS" panose="030F0702030302020204" pitchFamily="66" charset="0"/>
              </a:rPr>
              <a:t>p</a:t>
            </a:r>
            <a:r>
              <a:rPr lang="es-VE" sz="2000" dirty="0" smtClean="0">
                <a:latin typeface="Comic Sans MS" panose="030F0702030302020204" pitchFamily="66" charset="0"/>
              </a:rPr>
              <a:t>ueden influir en </a:t>
            </a:r>
          </a:p>
          <a:p>
            <a:r>
              <a:rPr lang="es-VE" sz="2000" dirty="0" smtClean="0">
                <a:latin typeface="Comic Sans MS" panose="030F0702030302020204" pitchFamily="66" charset="0"/>
              </a:rPr>
              <a:t>génesis de</a:t>
            </a:r>
          </a:p>
          <a:p>
            <a:r>
              <a:rPr lang="es-VE" sz="2000" b="1" dirty="0" smtClean="0">
                <a:latin typeface="Comic Sans MS" panose="030F0702030302020204" pitchFamily="66" charset="0"/>
              </a:rPr>
              <a:t>Enfermedad del Hospedero</a:t>
            </a:r>
            <a:endParaRPr lang="es-VE" sz="2000" dirty="0" smtClean="0">
              <a:latin typeface="Comic Sans MS" panose="030F0702030302020204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580113" y="2707173"/>
            <a:ext cx="2376263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000" dirty="0" smtClean="0">
                <a:latin typeface="Comic Sans MS" panose="030F0702030302020204" pitchFamily="66" charset="0"/>
              </a:rPr>
              <a:t>Factores del </a:t>
            </a:r>
            <a:r>
              <a:rPr lang="es-VE" sz="2000" b="1" dirty="0" smtClean="0">
                <a:latin typeface="Comic Sans MS" panose="030F0702030302020204" pitchFamily="66" charset="0"/>
              </a:rPr>
              <a:t>Hospedero</a:t>
            </a:r>
            <a:r>
              <a:rPr lang="es-VE" sz="2000" dirty="0">
                <a:latin typeface="Comic Sans MS" panose="030F0702030302020204" pitchFamily="66" charset="0"/>
              </a:rPr>
              <a:t>,</a:t>
            </a:r>
            <a:endParaRPr lang="es-VE" sz="2000" dirty="0" smtClean="0">
              <a:latin typeface="Comic Sans MS" panose="030F0702030302020204" pitchFamily="66" charset="0"/>
            </a:endParaRPr>
          </a:p>
          <a:p>
            <a:r>
              <a:rPr lang="es-VE" sz="2000" dirty="0">
                <a:latin typeface="Comic Sans MS" panose="030F0702030302020204" pitchFamily="66" charset="0"/>
              </a:rPr>
              <a:t>e</a:t>
            </a:r>
            <a:r>
              <a:rPr lang="es-VE" sz="2000" dirty="0" smtClean="0">
                <a:latin typeface="Comic Sans MS" panose="030F0702030302020204" pitchFamily="66" charset="0"/>
              </a:rPr>
              <a:t>dad, estilo de vida, genética etc., pueden influir sobre </a:t>
            </a:r>
            <a:r>
              <a:rPr lang="es-VE" sz="2000" b="1" dirty="0" smtClean="0">
                <a:latin typeface="Comic Sans MS" panose="030F0702030302020204" pitchFamily="66" charset="0"/>
              </a:rPr>
              <a:t>Salud</a:t>
            </a:r>
            <a:r>
              <a:rPr lang="es-VE" sz="2000" dirty="0" smtClean="0">
                <a:latin typeface="Comic Sans MS" panose="030F0702030302020204" pitchFamily="66" charset="0"/>
              </a:rPr>
              <a:t> del </a:t>
            </a:r>
            <a:r>
              <a:rPr lang="es-VE" sz="2000" b="1" dirty="0" smtClean="0">
                <a:latin typeface="Comic Sans MS" panose="030F0702030302020204" pitchFamily="66" charset="0"/>
              </a:rPr>
              <a:t>Microbiota</a:t>
            </a:r>
            <a:r>
              <a:rPr lang="es-VE" sz="2000" dirty="0" smtClean="0">
                <a:latin typeface="Comic Sans MS" panose="030F0702030302020204" pitchFamily="66" charset="0"/>
              </a:rPr>
              <a:t> </a:t>
            </a:r>
            <a:endParaRPr lang="es-VE" sz="2000" dirty="0">
              <a:latin typeface="Comic Sans MS" panose="030F0702030302020204" pitchFamily="66" charset="0"/>
            </a:endParaRPr>
          </a:p>
        </p:txBody>
      </p:sp>
      <p:sp>
        <p:nvSpPr>
          <p:cNvPr id="12" name="7 CuadroTexto"/>
          <p:cNvSpPr txBox="1"/>
          <p:nvPr/>
        </p:nvSpPr>
        <p:spPr>
          <a:xfrm>
            <a:off x="6301121" y="6476629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4 CuadroTexto"/>
          <p:cNvSpPr txBox="1"/>
          <p:nvPr/>
        </p:nvSpPr>
        <p:spPr>
          <a:xfrm>
            <a:off x="224828" y="660909"/>
            <a:ext cx="1417627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 smtClean="0">
                <a:latin typeface="Comic Sans MS" pitchFamily="66" charset="0"/>
              </a:rPr>
              <a:t>Microbiota y </a:t>
            </a:r>
          </a:p>
          <a:p>
            <a:r>
              <a:rPr lang="es-VE" sz="1400" dirty="0" err="1" smtClean="0">
                <a:latin typeface="Comic Sans MS" pitchFamily="66" charset="0"/>
              </a:rPr>
              <a:t>Enf</a:t>
            </a:r>
            <a:r>
              <a:rPr lang="es-VE" sz="1400" dirty="0" smtClean="0">
                <a:latin typeface="Comic Sans MS" pitchFamily="66" charset="0"/>
              </a:rPr>
              <a:t>. </a:t>
            </a:r>
            <a:r>
              <a:rPr lang="es-VE" sz="1400" dirty="0" err="1" smtClean="0">
                <a:latin typeface="Comic Sans MS" pitchFamily="66" charset="0"/>
              </a:rPr>
              <a:t>Asoc</a:t>
            </a:r>
            <a:r>
              <a:rPr lang="es-VE" sz="1400" dirty="0" smtClean="0">
                <a:latin typeface="Comic Sans MS" pitchFamily="66" charset="0"/>
              </a:rPr>
              <a:t>.</a:t>
            </a:r>
          </a:p>
          <a:p>
            <a:r>
              <a:rPr lang="es-VE" sz="1400" b="1" dirty="0" smtClean="0">
                <a:latin typeface="Comic Sans MS" pitchFamily="66" charset="0"/>
              </a:rPr>
              <a:t>Generalidades </a:t>
            </a:r>
          </a:p>
        </p:txBody>
      </p:sp>
      <p:sp>
        <p:nvSpPr>
          <p:cNvPr id="16" name="6 CuadroTexto"/>
          <p:cNvSpPr txBox="1"/>
          <p:nvPr/>
        </p:nvSpPr>
        <p:spPr>
          <a:xfrm>
            <a:off x="224828" y="206603"/>
            <a:ext cx="688009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itchFamily="66" charset="0"/>
              </a:rPr>
              <a:t>IIB1</a:t>
            </a:r>
            <a:endParaRPr lang="es-VE" dirty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59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9361</TotalTime>
  <Words>4363</Words>
  <Application>Microsoft Office PowerPoint</Application>
  <PresentationFormat>Presentación en pantalla (4:3)</PresentationFormat>
  <Paragraphs>938</Paragraphs>
  <Slides>51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60" baseType="lpstr">
      <vt:lpstr>Arial Unicode MS</vt:lpstr>
      <vt:lpstr>Batang</vt:lpstr>
      <vt:lpstr>Arial</vt:lpstr>
      <vt:lpstr>ArialMT</vt:lpstr>
      <vt:lpstr>Calibri</vt:lpstr>
      <vt:lpstr>Comic Sans MS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1186</cp:revision>
  <dcterms:created xsi:type="dcterms:W3CDTF">2014-11-02T15:33:38Z</dcterms:created>
  <dcterms:modified xsi:type="dcterms:W3CDTF">2019-04-24T20:30:25Z</dcterms:modified>
</cp:coreProperties>
</file>