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57"/>
  </p:notesMasterIdLst>
  <p:sldIdLst>
    <p:sldId id="291" r:id="rId4"/>
    <p:sldId id="292" r:id="rId5"/>
    <p:sldId id="293" r:id="rId6"/>
    <p:sldId id="367" r:id="rId7"/>
    <p:sldId id="264" r:id="rId8"/>
    <p:sldId id="257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360" r:id="rId40"/>
    <p:sldId id="361" r:id="rId41"/>
    <p:sldId id="362" r:id="rId42"/>
    <p:sldId id="363" r:id="rId43"/>
    <p:sldId id="364" r:id="rId44"/>
    <p:sldId id="365" r:id="rId45"/>
    <p:sldId id="366" r:id="rId46"/>
    <p:sldId id="321" r:id="rId47"/>
    <p:sldId id="279" r:id="rId48"/>
    <p:sldId id="282" r:id="rId49"/>
    <p:sldId id="283" r:id="rId50"/>
    <p:sldId id="295" r:id="rId51"/>
    <p:sldId id="296" r:id="rId52"/>
    <p:sldId id="287" r:id="rId53"/>
    <p:sldId id="303" r:id="rId54"/>
    <p:sldId id="288" r:id="rId55"/>
    <p:sldId id="289" r:id="rId5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2FF"/>
    <a:srgbClr val="00FF00"/>
    <a:srgbClr val="FF33CC"/>
    <a:srgbClr val="1976FF"/>
    <a:srgbClr val="0066FF"/>
    <a:srgbClr val="0000FF"/>
    <a:srgbClr val="00CC66"/>
    <a:srgbClr val="9BFFCD"/>
    <a:srgbClr val="CC9900"/>
    <a:srgbClr val="FEF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32" autoAdjust="0"/>
    <p:restoredTop sz="85825" autoAdjust="0"/>
  </p:normalViewPr>
  <p:slideViewPr>
    <p:cSldViewPr snapToGrid="0" showGuides="1">
      <p:cViewPr varScale="1">
        <p:scale>
          <a:sx n="63" d="100"/>
          <a:sy n="63" d="100"/>
        </p:scale>
        <p:origin x="1002" y="72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-405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E19C3-8521-47A2-8259-4D13FF2C032A}" type="datetimeFigureOut">
              <a:rPr lang="es-VE" smtClean="0"/>
              <a:t>28/03/2019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DDA3D-E3EA-4C88-B8B7-B64AA8D9961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04524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>
                <a:solidFill>
                  <a:prstClr val="black"/>
                </a:solidFill>
              </a:rPr>
              <a:pPr/>
              <a:t>10</a:t>
            </a:fld>
            <a:endParaRPr lang="es-V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9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DDA3D-E3EA-4C88-B8B7-B64AA8D99619}" type="slidenum">
              <a:rPr lang="es-VE" smtClean="0"/>
              <a:t>53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82725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4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9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65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9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777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20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13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244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48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17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2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613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405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38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9686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660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45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41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555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588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346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6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585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91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31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179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4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57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59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91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1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3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1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8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D0CC5-9D9F-4833-A9EB-75487F6B142B}" type="datetimeFigureOut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28/03/2019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14B4-FF8F-4592-B7F0-9699B5ABE0A8}" type="slidenum">
              <a:rPr lang="es-V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V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4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94286" y="1797047"/>
            <a:ext cx="7067961" cy="324704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0070C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 algn="ctr"/>
            <a:endParaRPr lang="es-VE" sz="12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60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</a:t>
            </a:r>
            <a:r>
              <a:rPr lang="es-VE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MICROBIOTA</a:t>
            </a:r>
          </a:p>
          <a:p>
            <a:pPr algn="ctr"/>
            <a:endParaRPr lang="es-VE" sz="33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The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hottest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area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 in </a:t>
            </a:r>
          </a:p>
          <a:p>
            <a:pPr algn="ctr"/>
            <a:r>
              <a:rPr lang="es-VE" sz="44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Biomedicine</a:t>
            </a:r>
            <a:r>
              <a:rPr lang="es-VE" sz="4400" dirty="0">
                <a:solidFill>
                  <a:prstClr val="white"/>
                </a:solidFill>
                <a:latin typeface="Comic Sans MS" panose="030F0702030302020204" pitchFamily="66" charset="0"/>
              </a:rPr>
              <a:t>…</a:t>
            </a:r>
          </a:p>
          <a:p>
            <a:pPr algn="ctr"/>
            <a:endParaRPr lang="es-VE" sz="12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76283" y="5044090"/>
            <a:ext cx="2585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Eric </a:t>
            </a:r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Topol</a:t>
            </a:r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 MD</a:t>
            </a:r>
          </a:p>
          <a:p>
            <a:pPr algn="r"/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Medscape</a:t>
            </a:r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 Editor in </a:t>
            </a:r>
            <a:r>
              <a:rPr lang="es-VE" sz="1600" dirty="0" err="1">
                <a:solidFill>
                  <a:prstClr val="white"/>
                </a:solidFill>
                <a:latin typeface="Comic Sans MS" panose="030F0702030302020204" pitchFamily="66" charset="0"/>
              </a:rPr>
              <a:t>chief</a:t>
            </a:r>
            <a:endParaRPr lang="es-VE" sz="16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VE" sz="1600" dirty="0">
                <a:solidFill>
                  <a:prstClr val="white"/>
                </a:solidFill>
                <a:latin typeface="Comic Sans MS" panose="030F0702030302020204" pitchFamily="66" charset="0"/>
              </a:rPr>
              <a:t>Junio 21 2016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60110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869083" y="6564152"/>
            <a:ext cx="19591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8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816423" y="466378"/>
            <a:ext cx="6352742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SS.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Dominy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et al. </a:t>
            </a:r>
            <a:r>
              <a:rPr lang="en-US" sz="16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Porphyromonas</a:t>
            </a:r>
            <a:r>
              <a:rPr lang="en-US" sz="16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16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in Alzheimer’s disease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brains: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Evidence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for disease causation and treatment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with small-molecule inhibitors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Science 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Advances  23 Jan 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2019: Vol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. 5, no. 1, 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eaau3333 DOI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: 10.1126/sciadv.aau3333</a:t>
            </a:r>
            <a:endParaRPr lang="es-VE" sz="12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Imagen 8" descr="https://www.sciencemag.org/sites/default/files/styles/inline__450w__no_aspect/public/alz_16x9.jpg?itok=X3SaY__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53" y="1691737"/>
            <a:ext cx="4343399" cy="4251863"/>
          </a:xfrm>
          <a:prstGeom prst="rect">
            <a:avLst/>
          </a:prstGeom>
          <a:solidFill>
            <a:srgbClr val="0000CC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Elipse 2"/>
          <p:cNvSpPr/>
          <p:nvPr/>
        </p:nvSpPr>
        <p:spPr>
          <a:xfrm>
            <a:off x="2296553" y="4648200"/>
            <a:ext cx="572530" cy="66380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526441" y="6167395"/>
            <a:ext cx="3047304" cy="68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200" kern="1800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Kaiser. </a:t>
            </a:r>
            <a:r>
              <a:rPr lang="en-US" sz="1200" i="1" kern="1800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Gum </a:t>
            </a:r>
            <a:r>
              <a:rPr lang="en-US" sz="1200" i="1" kern="1800" dirty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disease–causing bacteria could spur </a:t>
            </a:r>
            <a:r>
              <a:rPr lang="en-US" sz="1200" i="1" kern="1800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Alzheimer’s</a:t>
            </a:r>
            <a:r>
              <a:rPr lang="es-VE" sz="1200" i="1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News </a:t>
            </a:r>
            <a:r>
              <a:rPr lang="en-US" sz="1200" b="1" dirty="0" smtClean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n-US" sz="1200" b="1" dirty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23, 2019 </a:t>
            </a:r>
            <a:r>
              <a:rPr lang="en-US" sz="1200" dirty="0">
                <a:solidFill>
                  <a:prstClr val="white">
                    <a:lumMod val="9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doi:10.1126/science.aaw7735</a:t>
            </a:r>
            <a:endParaRPr lang="es-VE" sz="1200" dirty="0">
              <a:solidFill>
                <a:prstClr val="white">
                  <a:lumMod val="95000"/>
                </a:prst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526441" y="1612302"/>
            <a:ext cx="2647278" cy="4555093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¡¡Una bacteria que causa enfermedad gingival está presente en cerebros de personas con Alzheimer!!</a:t>
            </a:r>
          </a:p>
          <a:p>
            <a:endParaRPr lang="es-VE" sz="1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Cerebros de ratones infectados con la bacteria muestran cambios como de Alzheimer</a:t>
            </a:r>
          </a:p>
          <a:p>
            <a:endParaRPr lang="es-VE" sz="1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Una molécula que inhibe la bacteria los mejora.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121631" y="161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21631" y="614060"/>
            <a:ext cx="1467068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Alzheimer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248798" y="5019976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Toxinas </a:t>
            </a:r>
          </a:p>
          <a:p>
            <a:r>
              <a:rPr lang="es-VE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gingipainas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873808" y="2022231"/>
            <a:ext cx="2507130" cy="2391507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070291" y="1667929"/>
            <a:ext cx="22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Placa amiloide beta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73808" y="5993396"/>
            <a:ext cx="462849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Cerebro  de paciente con </a:t>
            </a:r>
            <a:r>
              <a:rPr lang="es-VE" b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s-VE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nf</a:t>
            </a:r>
            <a:r>
              <a:rPr lang="es-VE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Alzheimer</a:t>
            </a:r>
            <a:endParaRPr lang="es-VE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80504" y="329444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</a:rPr>
              <a:t>*</a:t>
            </a:r>
            <a:endParaRPr lang="es-VE" sz="2800" dirty="0">
              <a:solidFill>
                <a:srgbClr val="C0000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868" y="6210209"/>
            <a:ext cx="2198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>
                <a:solidFill>
                  <a:srgbClr val="C00000"/>
                </a:solidFill>
              </a:rPr>
              <a:t>*</a:t>
            </a:r>
            <a:r>
              <a:rPr lang="es-VE" sz="1200" dirty="0" smtClean="0">
                <a:solidFill>
                  <a:prstClr val="white">
                    <a:lumMod val="95000"/>
                  </a:prstClr>
                </a:solidFill>
                <a:latin typeface="Comic Sans MS" panose="030F0702030302020204" pitchFamily="66" charset="0"/>
              </a:rPr>
              <a:t>A</a:t>
            </a:r>
            <a:r>
              <a:rPr lang="es-VE" sz="1200" dirty="0" smtClean="0">
                <a:solidFill>
                  <a:prstClr val="white">
                    <a:lumMod val="95000"/>
                  </a:prstClr>
                </a:solidFill>
                <a:latin typeface="Symbol" panose="05050102010706020507" pitchFamily="18" charset="2"/>
              </a:rPr>
              <a:t>b </a:t>
            </a:r>
            <a:r>
              <a:rPr lang="es-VE" sz="1200" dirty="0" smtClean="0">
                <a:solidFill>
                  <a:prstClr val="white">
                    <a:lumMod val="95000"/>
                  </a:prstClr>
                </a:solidFill>
                <a:latin typeface="Comic Sans MS" panose="030F0702030302020204" pitchFamily="66" charset="0"/>
              </a:rPr>
              <a:t>ha sido descrito como </a:t>
            </a:r>
          </a:p>
          <a:p>
            <a:r>
              <a:rPr lang="es-VE" sz="1200" dirty="0">
                <a:solidFill>
                  <a:prstClr val="white">
                    <a:lumMod val="95000"/>
                  </a:prstClr>
                </a:solidFill>
                <a:latin typeface="Comic Sans MS" panose="030F0702030302020204" pitchFamily="66" charset="0"/>
              </a:rPr>
              <a:t> </a:t>
            </a:r>
            <a:r>
              <a:rPr lang="es-VE" sz="1200" dirty="0" smtClean="0">
                <a:solidFill>
                  <a:prstClr val="white">
                    <a:lumMod val="95000"/>
                  </a:prstClr>
                </a:solidFill>
                <a:latin typeface="Comic Sans MS" panose="030F0702030302020204" pitchFamily="66" charset="0"/>
              </a:rPr>
              <a:t>  péptido antimicrobiano</a:t>
            </a:r>
            <a:endParaRPr lang="es-VE" sz="1200" dirty="0">
              <a:solidFill>
                <a:prstClr val="white">
                  <a:lumMod val="95000"/>
                </a:prst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20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/>
      <p:bldP spid="14" grpId="0" animBg="1"/>
      <p:bldP spid="15" grpId="0"/>
      <p:bldP spid="16" grpId="0" animBg="1"/>
      <p:bldP spid="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215700" y="5944309"/>
            <a:ext cx="5152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dirty="0">
                <a:solidFill>
                  <a:prstClr val="black"/>
                </a:solidFill>
              </a:rPr>
              <a:t>http://oldenaplesperio.com/tag/alzheimers-disease/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387" y="547658"/>
            <a:ext cx="5994917" cy="53766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5 CuadroTexto"/>
          <p:cNvSpPr txBox="1"/>
          <p:nvPr/>
        </p:nvSpPr>
        <p:spPr>
          <a:xfrm>
            <a:off x="6278616" y="653827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01652" y="2365864"/>
            <a:ext cx="1771847" cy="23083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Células epiteliales gingivales invadidas por </a:t>
            </a:r>
            <a:r>
              <a:rPr lang="es-VE" sz="2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P. </a:t>
            </a:r>
            <a:r>
              <a:rPr lang="es-VE" sz="24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78616" y="1073657"/>
            <a:ext cx="1802096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P. </a:t>
            </a:r>
            <a:r>
              <a:rPr lang="es-VE" sz="2400" i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gingivalis</a:t>
            </a:r>
            <a:endParaRPr lang="es-VE" sz="2400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45299" y="34760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45299" y="822997"/>
            <a:ext cx="165141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Alzheimer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64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84520" y="3336192"/>
            <a:ext cx="6501935" cy="28315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Porphyromonas</a:t>
            </a:r>
            <a:r>
              <a:rPr lang="en-US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causa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cambio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oral,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permitiendo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crecimiento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incontrolado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microbiana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comensal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lleva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periodontitis 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alteración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homestasis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tejido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inmune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rol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n-US" i="1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activista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periodontitis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vista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modelos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ratones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libres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patógenos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específicos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infecciones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periodontales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84520" y="1431454"/>
            <a:ext cx="6501935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oral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aloja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menos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6000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millones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representadas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más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700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especies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i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P. </a:t>
            </a:r>
            <a:r>
              <a:rPr lang="en-US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</a:t>
            </a:r>
            <a:r>
              <a:rPr lang="en-US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ingivalis</a:t>
            </a:r>
            <a:r>
              <a:rPr lang="en-US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forma parte del microbiota oral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pertenece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Phylum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Gram </a:t>
            </a:r>
            <a:r>
              <a:rPr lang="es-VE" dirty="0" err="1">
                <a:solidFill>
                  <a:prstClr val="black"/>
                </a:solidFill>
                <a:latin typeface="Comic Sans MS" panose="030F0702030302020204" pitchFamily="66" charset="0"/>
              </a:rPr>
              <a:t>Neg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es anaeróbica, patogénica.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71235" y="65475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45299" y="611977"/>
            <a:ext cx="161294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Alzheimer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932323" y="756083"/>
            <a:ext cx="320632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000" i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Porphyromonas</a:t>
            </a:r>
            <a:r>
              <a:rPr lang="en-US" sz="20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gingivalis</a:t>
            </a:r>
            <a:r>
              <a:rPr lang="en-US" sz="20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901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995" y="1353339"/>
            <a:ext cx="3863739" cy="290263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/>
          <p:cNvSpPr txBox="1"/>
          <p:nvPr/>
        </p:nvSpPr>
        <p:spPr>
          <a:xfrm>
            <a:off x="5167840" y="4459447"/>
            <a:ext cx="3392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P. </a:t>
            </a:r>
            <a:r>
              <a:rPr lang="es-VE" sz="14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</a:t>
            </a:r>
            <a:r>
              <a:rPr lang="es-VE" sz="14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ingivalis</a:t>
            </a:r>
            <a:r>
              <a:rPr lang="es-VE" sz="1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cultivo en agar sangre color negro hemina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hem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oxidado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4375" y="1353339"/>
            <a:ext cx="4282170" cy="27084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pesar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diversidad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microbiota oral, sin embargo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oral se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caracteriza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comunidad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estable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Pero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si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ocurre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desbalance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el microbiota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residente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orales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caries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eriodontales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llevan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multiplicación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microorganismos</a:t>
            </a: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potencialmente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patogénicos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34375" y="4372248"/>
            <a:ext cx="428217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Periodontal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grupo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infecciones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orales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inflamatorias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iniciadas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patógenos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orales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cuales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existen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biofilm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complejo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superficie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dientes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causan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destrucción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tejidos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soporte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dientes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83020" y="5544694"/>
            <a:ext cx="4161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KP.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Song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KG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Chan.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Porphyromonas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gingivalis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Periodontopathic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Pathogen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Gum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</a:t>
            </a:r>
          </a:p>
          <a:p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2016; 7: 53.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10.3389/fmicb.2016.00053</a:t>
            </a:r>
          </a:p>
        </p:txBody>
      </p:sp>
      <p:sp>
        <p:nvSpPr>
          <p:cNvPr id="12" name="5 CuadroTexto"/>
          <p:cNvSpPr txBox="1"/>
          <p:nvPr/>
        </p:nvSpPr>
        <p:spPr>
          <a:xfrm>
            <a:off x="6771235" y="65475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860886" y="672216"/>
            <a:ext cx="3206327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0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Porphyromonas</a:t>
            </a:r>
            <a:r>
              <a:rPr lang="en-US" sz="20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0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44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52953" y="1390041"/>
            <a:ext cx="6376907" cy="4355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“</a:t>
            </a:r>
            <a:r>
              <a:rPr lang="en-US" sz="2000" b="1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Porphyromonas</a:t>
            </a:r>
            <a:r>
              <a:rPr lang="en-US" sz="2000" b="1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patógeno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clave en periodontitis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crónica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identificado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el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pacientes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 de Alzheimer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Proteasas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tóxicas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bacteria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llamadas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gingipainas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fueron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también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identificadas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pacientes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Alzheimer y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niveles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correlacionados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con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patología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tau 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ubiquitina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9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Infección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oral de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Comic Sans MS" panose="030F0702030302020204" pitchFamily="66" charset="0"/>
              </a:rPr>
              <a:t>P. </a:t>
            </a:r>
            <a:r>
              <a:rPr lang="en-US" sz="20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ratones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resultó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colonización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cerebral y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aumentada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Ab</a:t>
            </a:r>
            <a:r>
              <a:rPr lang="en-US" sz="2000" b="1" baseline="-25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1-42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un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componente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placas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amiloide.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Además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gingipainas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fueron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neurotóxicas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in vivo e in vitro,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ejerciendo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efectos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dañinos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sobre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tau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proteína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necesaria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para el normal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funcionamiento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neuronal. </a:t>
            </a: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8240" y="5946280"/>
            <a:ext cx="6331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SS.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Dominy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Porphyromonas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gingivalis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Alzheimer's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causation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small-molecule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inhibitors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2019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23;5:eaau3333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10.1126/sciadv.aau3333.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eCollection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5475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42446" y="136583"/>
            <a:ext cx="14670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592182" y="827775"/>
            <a:ext cx="369844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P. </a:t>
            </a:r>
            <a:r>
              <a:rPr lang="en-US" sz="24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4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Alzheimer</a:t>
            </a:r>
            <a:endParaRPr lang="es-VE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02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40149" y="1484914"/>
            <a:ext cx="6247802" cy="43088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Para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bloquear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esta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neurotoxicidad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diseñamos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sintetizamos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pequeña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molécula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inhibidores</a:t>
            </a:r>
            <a:r>
              <a:rPr lang="en-US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 para </a:t>
            </a:r>
            <a:r>
              <a:rPr lang="en-US" sz="2000" b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gingipainas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US" sz="2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inhibición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gingipainas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redujo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la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carga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una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infección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cerebral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establecida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Comic Sans MS" panose="030F0702030302020204" pitchFamily="66" charset="0"/>
              </a:rPr>
              <a:t>P. </a:t>
            </a:r>
            <a:r>
              <a:rPr lang="en-US" sz="20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bloqueó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producción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Aβ</a:t>
            </a:r>
            <a:r>
              <a:rPr lang="en-US" sz="2000" b="1" baseline="-25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1-42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redujo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neuroinflamación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y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rescató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neuronas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hipocampo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datos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sugieren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que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inhibidores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gingipaina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podrían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ser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valiosos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para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tratar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colonización</a:t>
            </a:r>
            <a:r>
              <a:rPr lang="en-US" sz="20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cerebral de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i="1" dirty="0">
                <a:solidFill>
                  <a:srgbClr val="000000"/>
                </a:solidFill>
                <a:latin typeface="Comic Sans MS" panose="030F0702030302020204" pitchFamily="66" charset="0"/>
              </a:rPr>
              <a:t>P. </a:t>
            </a:r>
            <a:r>
              <a:rPr lang="en-US" sz="2000" i="1" dirty="0" err="1">
                <a:solidFill>
                  <a:srgbClr val="000000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y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neurodegeneración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Alzheimer”.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439726" y="5870481"/>
            <a:ext cx="6148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SS.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Dominy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Porphyromonas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gingivalis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Alzheimer's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brains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causation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small-molecule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inhibitors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2019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23;5:eaau3333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10.1126/sciadv.aau3333.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eCollection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547591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142446" y="136583"/>
            <a:ext cx="14670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614826" y="850773"/>
            <a:ext cx="369844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P. </a:t>
            </a:r>
            <a:r>
              <a:rPr lang="en-US" sz="24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gingivalis</a:t>
            </a:r>
            <a:r>
              <a:rPr lang="en-US" sz="24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Alzheimer</a:t>
            </a:r>
            <a:endParaRPr lang="es-VE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85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06005" y="5572951"/>
            <a:ext cx="36375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Fig.2 SS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Dominy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Porphyromonas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gingivalis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Alzheimer's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causation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small-molecule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inhibitors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2019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23;5:eaau3333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10.1126/sciadv.aau3333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eCollection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113211" y="654690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61" t="23096"/>
          <a:stretch/>
        </p:blipFill>
        <p:spPr>
          <a:xfrm>
            <a:off x="4110316" y="449995"/>
            <a:ext cx="4800996" cy="563902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771304" y="6073059"/>
            <a:ext cx="3167855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CAB101: anticuerpo específico para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gingipaina</a:t>
            </a:r>
            <a:endParaRPr lang="es-VE" sz="11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RgpB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arginine-gingipaina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>
                <a:solidFill>
                  <a:prstClr val="black"/>
                </a:solidFill>
                <a:latin typeface="Comic Sans MS" panose="030F0702030302020204" pitchFamily="66" charset="0"/>
              </a:rPr>
              <a:t>B </a:t>
            </a:r>
            <a:endParaRPr lang="es-VE" sz="11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MAP2: proteína 2 asociada a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microtúbulos</a:t>
            </a:r>
            <a:endParaRPr lang="es-VE" sz="11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PHF-Tau: filamento helicoidal proteína Tau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06005" y="928446"/>
            <a:ext cx="36379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638" indent="-274638"/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Comarcaje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inmunofluorescente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con CAB101 revela tinción </a:t>
            </a:r>
            <a:r>
              <a:rPr lang="es-VE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intraneuronal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granular </a:t>
            </a:r>
            <a:r>
              <a:rPr lang="es-VE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RgpB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(flechas) en neuronas MAP2-positivas en la capa de c. piramidales (CA1).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06005" y="3511025"/>
            <a:ext cx="36382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638" indent="-274638"/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RgpB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fue asociada con filamento pareado helicoidal Tau 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(PHF-Tau;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arrows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). A</a:t>
            </a:r>
            <a:r>
              <a:rPr lang="es-VE" sz="14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intracelular fue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colocalizada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frecuencia con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RgpB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(flechas). En algunas células A</a:t>
            </a:r>
            <a:r>
              <a:rPr lang="es-VE" sz="14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-positivas,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RgpB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no pudo detectarse.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 rot="16200000">
            <a:off x="3391659" y="3398262"/>
            <a:ext cx="10987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Marañas</a:t>
            </a:r>
            <a:endParaRPr lang="es-VE" sz="1600" dirty="0">
              <a:solidFill>
                <a:prstClr val="black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 rot="16200000">
            <a:off x="3573653" y="5154681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Placas</a:t>
            </a:r>
            <a:endParaRPr lang="es-VE" sz="1600" dirty="0">
              <a:solidFill>
                <a:prstClr val="black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3017803" y="1111214"/>
            <a:ext cx="18779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Neuronas en CA1</a:t>
            </a:r>
            <a:endParaRPr lang="es-VE" sz="1600" dirty="0">
              <a:solidFill>
                <a:prstClr val="black"/>
              </a:solidFill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7431739" y="1138511"/>
            <a:ext cx="1143000" cy="104096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7322384" y="3107478"/>
            <a:ext cx="1143000" cy="122068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8211669" y="4883690"/>
            <a:ext cx="537882" cy="60130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6" name="6 CuadroTexto"/>
          <p:cNvSpPr txBox="1"/>
          <p:nvPr/>
        </p:nvSpPr>
        <p:spPr>
          <a:xfrm>
            <a:off x="245299" y="2127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52570" y="232062"/>
            <a:ext cx="143340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Alzheimer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836463" y="2761544"/>
            <a:ext cx="5067067" cy="1747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843921" y="4340588"/>
            <a:ext cx="5067067" cy="1747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844245" y="429717"/>
            <a:ext cx="5067067" cy="1749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0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imena\Desktop\19JPZIMM-master6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353" y="1188443"/>
            <a:ext cx="6079291" cy="45721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92870" y="5914428"/>
            <a:ext cx="57582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C.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Zimmer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looking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NY Times agosto 14, </a:t>
            </a:r>
            <a:r>
              <a:rPr lang="es-VE" sz="11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http://www.nytimes.com/2014/08/14/science/our-microbiome-may-be-looking-out-for-itself.html</a:t>
            </a:r>
          </a:p>
        </p:txBody>
      </p:sp>
      <p:sp>
        <p:nvSpPr>
          <p:cNvPr id="6" name="AutoShape 4" descr="http://static01.nyt.com/images/2013/05/08/science/zimmer-headshot/zimmer-headshot-thumbLarge-v3.jpg"/>
          <p:cNvSpPr>
            <a:spLocks noChangeAspect="1" noChangeArrowheads="1"/>
          </p:cNvSpPr>
          <p:nvPr/>
        </p:nvSpPr>
        <p:spPr bwMode="auto">
          <a:xfrm>
            <a:off x="1233488" y="8060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VE" sz="1350">
              <a:solidFill>
                <a:prstClr val="black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83500" y="465217"/>
            <a:ext cx="3776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solidFill>
                  <a:prstClr val="black"/>
                </a:solidFill>
                <a:latin typeface="Comic Sans MS" pitchFamily="66" charset="0"/>
              </a:rPr>
              <a:t>¿Nos controlan?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771235" y="652238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90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8922" y="1705760"/>
            <a:ext cx="185659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Depresión</a:t>
            </a:r>
            <a:endParaRPr lang="es-VE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20" y="1381614"/>
            <a:ext cx="5989320" cy="42441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ángulo 2"/>
          <p:cNvSpPr/>
          <p:nvPr/>
        </p:nvSpPr>
        <p:spPr>
          <a:xfrm>
            <a:off x="3870960" y="568788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https://www.docsopinion.com/2018/02/25/depression-symptoms/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3" y="3357563"/>
            <a:ext cx="2524079" cy="1597742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272583" y="5166786"/>
            <a:ext cx="23766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https://medium.com/@melvin.sanicas/depression-vitamin-d-deficiency-is-there-a-connection-1d2fefb45da2</a:t>
            </a:r>
          </a:p>
        </p:txBody>
      </p:sp>
    </p:spTree>
    <p:extLst>
      <p:ext uri="{BB962C8B-B14F-4D97-AF65-F5344CB8AC3E}">
        <p14:creationId xmlns:p14="http://schemas.microsoft.com/office/powerpoint/2010/main" val="126812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ttps://www.sciencemag.org/sites/default/files/styles/inline__450w__no_aspect/public/microbiome_16x9.jpg?itok=2UVebNX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558" y="578999"/>
            <a:ext cx="2595562" cy="16062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1495694" y="2732007"/>
            <a:ext cx="6152612" cy="23237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dirty="0" smtClean="0">
              <a:solidFill>
                <a:prstClr val="white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Dos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intestinales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Coprococcus</a:t>
            </a:r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and </a:t>
            </a:r>
            <a:r>
              <a:rPr lang="en-US" i="1" dirty="0" err="1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Dialister</a:t>
            </a:r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ausentes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microbiota de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deprimidos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presentes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los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tienen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alta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calidad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vida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i="1" dirty="0" err="1">
                <a:solidFill>
                  <a:prstClr val="white"/>
                </a:solidFill>
                <a:latin typeface="Comic Sans MS" panose="030F0702030302020204" pitchFamily="66" charset="0"/>
              </a:rPr>
              <a:t>Coprococcus</a:t>
            </a:r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</a:rPr>
              <a:t> 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parece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relacionado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vía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de </a:t>
            </a:r>
            <a:r>
              <a:rPr lang="en-US" sz="2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Dopamina</a:t>
            </a: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neurotransmisor</a:t>
            </a:r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importante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en depression. </a:t>
            </a:r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</a:rPr>
              <a:t>L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 bacteria produce el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antiinflamatorio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butirato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y la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inflamación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se ha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implicado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depresión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n-US" sz="9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</a:t>
            </a:r>
            <a:endParaRPr lang="es-VE" sz="9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66508" y="2351891"/>
            <a:ext cx="3916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Nature Microbiology 4 Feb 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2019*. 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452035" y="5189019"/>
            <a:ext cx="6345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s-VE" sz="1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Pennisi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Evidence mounts that gut bacteria can influence mood, prevent </a:t>
            </a:r>
            <a:r>
              <a:rPr lang="en-US" sz="1200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</a:t>
            </a:r>
            <a:r>
              <a:rPr lang="es-VE" sz="12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 febrero 2019. https</a:t>
            </a:r>
            <a:r>
              <a:rPr lang="es-VE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www.sciencemag.org/news/2019/02/evidence-mounts-gut-bacteria-can-influence-mood-prevent-depression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495694" y="5931017"/>
            <a:ext cx="61526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Valles-</a:t>
            </a:r>
            <a:r>
              <a:rPr lang="es-VE" sz="120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Collomer</a:t>
            </a:r>
            <a:r>
              <a:rPr lang="es-VE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2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b="1" i="1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neuroactive</a:t>
            </a:r>
            <a:r>
              <a:rPr lang="en-US" sz="12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potential of the human gut microbiota in quality of life and </a:t>
            </a:r>
            <a:r>
              <a:rPr lang="en-US" sz="12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depression. </a:t>
            </a:r>
            <a:r>
              <a:rPr lang="en-US" sz="12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Microbiology Feb 4 2019.</a:t>
            </a:r>
            <a:r>
              <a:rPr lang="es-VE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10.1038/s41564-018-0337-x</a:t>
            </a:r>
          </a:p>
        </p:txBody>
      </p:sp>
      <p:sp>
        <p:nvSpPr>
          <p:cNvPr id="10" name="5 CuadroTexto"/>
          <p:cNvSpPr txBox="1"/>
          <p:nvPr/>
        </p:nvSpPr>
        <p:spPr>
          <a:xfrm>
            <a:off x="6978022" y="6519128"/>
            <a:ext cx="216597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9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65066" y="515817"/>
            <a:ext cx="22092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Microbios intestinales relacionados con depresión</a:t>
            </a:r>
            <a:endParaRPr lang="es-VE" sz="24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452130" y="544252"/>
            <a:ext cx="1791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Eje </a:t>
            </a:r>
          </a:p>
          <a:p>
            <a:r>
              <a:rPr lang="es-VE" sz="2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microbiota intestinal- cerebro</a:t>
            </a:r>
            <a:endParaRPr lang="es-VE" sz="24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6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94826" y="1882423"/>
            <a:ext cx="35298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9" name="5 CuadroTexto"/>
          <p:cNvSpPr txBox="1"/>
          <p:nvPr/>
        </p:nvSpPr>
        <p:spPr>
          <a:xfrm>
            <a:off x="2888583" y="1882423"/>
            <a:ext cx="4244384" cy="3139321"/>
          </a:xfrm>
          <a:prstGeom prst="rect">
            <a:avLst/>
          </a:prstGeom>
          <a:solidFill>
            <a:srgbClr val="984807"/>
          </a:solidFill>
        </p:spPr>
        <p:txBody>
          <a:bodyPr wrap="square" rtlCol="0">
            <a:spAutoFit/>
          </a:bodyPr>
          <a:lstStyle/>
          <a:p>
            <a:pPr marL="128588" indent="-128588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398860" algn="l"/>
              </a:tabLst>
            </a:pPr>
            <a:endParaRPr lang="es-VE" sz="600" b="1" dirty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Prevención y 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Conclusiones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2226511" y="2762767"/>
            <a:ext cx="52129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2058196" y="3709738"/>
            <a:ext cx="689612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III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2194451" y="4560079"/>
            <a:ext cx="553357" cy="461665"/>
          </a:xfrm>
          <a:prstGeom prst="rect">
            <a:avLst/>
          </a:prstGeom>
          <a:solidFill>
            <a:srgbClr val="0047D6"/>
          </a:solidFill>
          <a:ln>
            <a:solidFill>
              <a:srgbClr val="0047D6"/>
            </a:solidFill>
          </a:ln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IV</a:t>
            </a:r>
          </a:p>
        </p:txBody>
      </p:sp>
      <p:sp>
        <p:nvSpPr>
          <p:cNvPr id="8" name="5 CuadroTexto"/>
          <p:cNvSpPr txBox="1"/>
          <p:nvPr/>
        </p:nvSpPr>
        <p:spPr>
          <a:xfrm>
            <a:off x="620893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4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145035" y="2581632"/>
            <a:ext cx="6008914" cy="30931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…Análisis de 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módulo intestino-cerebro de </a:t>
            </a:r>
            <a:r>
              <a:rPr lang="es-VE" dirty="0" err="1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metagenomas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fecales 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identificó 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potencial síntesis microbiana del metabolito de DA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ácido 3,4-dihidroxifenilacético </a:t>
            </a:r>
            <a:r>
              <a:rPr lang="es-VE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(DOPAC) 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que se correlaciona positivamente con 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calidad mental de vida 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e indicó 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 potencial rol  de producción microbiana de ácido </a:t>
            </a:r>
            <a:r>
              <a:rPr lang="el-GR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γ-</a:t>
            </a:r>
            <a:r>
              <a:rPr lang="es-VE" dirty="0" err="1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aminobutírico</a:t>
            </a:r>
            <a:r>
              <a:rPr lang="es-VE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(GABA) en depresión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s-VE" sz="9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Nuestros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resultados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evidencia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escala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poblacional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enlaces de microbioma 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salud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mental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…”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26659" y="520480"/>
            <a:ext cx="6027290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“…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Buscando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gran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cohorte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población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(</a:t>
            </a:r>
            <a:r>
              <a:rPr lang="en-US" sz="1600" dirty="0">
                <a:solidFill>
                  <a:srgbClr val="222222"/>
                </a:solidFill>
                <a:latin typeface="Comic Sans MS" panose="030F0702030302020204" pitchFamily="66" charset="0"/>
              </a:rPr>
              <a:t>Flemish Gut 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Flora Project</a:t>
            </a:r>
            <a:r>
              <a:rPr lang="en-US" sz="1600" dirty="0">
                <a:solidFill>
                  <a:srgbClr val="222222"/>
                </a:solidFill>
                <a:latin typeface="Comic Sans MS" panose="030F0702030302020204" pitchFamily="66" charset="0"/>
              </a:rPr>
              <a:t>, </a:t>
            </a:r>
            <a:r>
              <a:rPr lang="en-US" sz="1600" i="1" dirty="0">
                <a:solidFill>
                  <a:srgbClr val="222222"/>
                </a:solidFill>
                <a:latin typeface="Comic Sans MS" panose="030F0702030302020204" pitchFamily="66" charset="0"/>
              </a:rPr>
              <a:t>n</a:t>
            </a:r>
            <a:r>
              <a:rPr lang="en-US" sz="1600" dirty="0">
                <a:solidFill>
                  <a:srgbClr val="222222"/>
                </a:solidFill>
                <a:latin typeface="Comic Sans MS" panose="030F0702030302020204" pitchFamily="66" charset="0"/>
              </a:rPr>
              <a:t> = 1,054)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con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validación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conjuntos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independientes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datos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(</a:t>
            </a:r>
            <a:r>
              <a:rPr lang="en-US" sz="1600" i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n</a:t>
            </a:r>
            <a:r>
              <a:rPr lang="en-US" sz="1600" baseline="-25000" dirty="0" err="1">
                <a:solidFill>
                  <a:srgbClr val="222222"/>
                </a:solidFill>
                <a:latin typeface="Comic Sans MS" panose="030F0702030302020204" pitchFamily="66" charset="0"/>
              </a:rPr>
              <a:t>total</a:t>
            </a:r>
            <a:r>
              <a:rPr lang="en-US" sz="1600" dirty="0">
                <a:solidFill>
                  <a:srgbClr val="222222"/>
                </a:solidFill>
                <a:latin typeface="Comic Sans MS" panose="030F0702030302020204" pitchFamily="66" charset="0"/>
              </a:rPr>
              <a:t> = 1,070)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estudiamos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cómo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características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microbioma 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correlacionan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con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calidad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vida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hospedero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depresión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…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001337" y="5927839"/>
            <a:ext cx="61526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Valles-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Collomer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neuroactive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potential of the human gut microbiota in quality of life and depression</a:t>
            </a:r>
            <a:r>
              <a:rPr lang="en-US" sz="11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Microbiology Feb 4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10.1038/s41564-018-0337-x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62291" y="592408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epresión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5299" y="2373906"/>
            <a:ext cx="1492716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Intestinales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Depresión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4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/>
          <p:nvPr/>
        </p:nvSpPr>
        <p:spPr>
          <a:xfrm>
            <a:off x="6771235" y="651472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43533" y="359656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141521" y="376683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Depresión</a:t>
            </a:r>
            <a:endParaRPr lang="es-VE" sz="14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093392" y="1307601"/>
            <a:ext cx="5864225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autores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crearon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técnica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computación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permite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identificación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intestinales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podrían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potencialmente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interactuar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con el sistema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nervioso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Estudiaron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genomas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500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aisladas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tracto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GI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humano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habilidad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para producer un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conjunto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compuestos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neuroactivos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ansamblando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el primer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catálogo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neuroactividad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especies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 smtClean="0">
              <a:solidFill>
                <a:prstClr val="black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hallazgos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resultaron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análisis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bioinformática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necesitarán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confirmados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experimentalmente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87989" y="5160120"/>
            <a:ext cx="5475029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”Gut Bacteria Linked to Depression Identified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.”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NeuroscienceNews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4 February 2019.</a:t>
            </a:r>
            <a:b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&lt;http://neurosciencenews.com/depression-gut-bacteria-10685/&gt;.</a:t>
            </a:r>
            <a:endParaRPr lang="es-VE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45299" y="2373906"/>
            <a:ext cx="1492716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Bacterias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Intestinales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Depresión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324691" y="4780927"/>
            <a:ext cx="30242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Fusobacteria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s-VE" sz="1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Synergistetes</a:t>
            </a:r>
            <a:endParaRPr lang="es-VE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V/L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Verrucomicrobia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Lentisphaerae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E: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Euryarchaeota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s-VE" sz="1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T: </a:t>
            </a:r>
            <a:r>
              <a:rPr lang="es-VE" sz="12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Tenericutes</a:t>
            </a:r>
            <a:r>
              <a:rPr lang="es-VE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s-VE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Los círculos concéntricos tiene el orden y  color de la leyenda.</a:t>
            </a:r>
            <a:endParaRPr lang="es-VE" sz="12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56397" y="5865840"/>
            <a:ext cx="44467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Tomado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Fig. 3  M. Valles-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Colomer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neuroactive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potential of the human gut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quality of life and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depression.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 Microbiology Feb 2019</a:t>
            </a:r>
            <a:endParaRPr lang="en-US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53" t="49074"/>
          <a:stretch/>
        </p:blipFill>
        <p:spPr>
          <a:xfrm>
            <a:off x="4619058" y="224416"/>
            <a:ext cx="4435513" cy="4471300"/>
          </a:xfrm>
          <a:prstGeom prst="rect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uadroTexto 10"/>
          <p:cNvSpPr txBox="1"/>
          <p:nvPr/>
        </p:nvSpPr>
        <p:spPr>
          <a:xfrm>
            <a:off x="327434" y="1696072"/>
            <a:ext cx="349780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Distribución de Módulos Intestino-Cerebro (GBM) en genomas microbianos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27434" y="2554137"/>
            <a:ext cx="3497806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Distribución filogenética de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GBMs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asociados a hospedero  en genomas de referencia intestinal 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Arbol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filogenético 16S </a:t>
            </a:r>
            <a:r>
              <a:rPr lang="es-VE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rRNA</a:t>
            </a:r>
            <a:r>
              <a:rPr lang="es-VE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gene).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40" t="87317" r="57590"/>
          <a:stretch/>
        </p:blipFill>
        <p:spPr>
          <a:xfrm>
            <a:off x="136958" y="4014724"/>
            <a:ext cx="5002245" cy="1696829"/>
          </a:xfrm>
          <a:prstGeom prst="rect">
            <a:avLst/>
          </a:prstGeom>
        </p:spPr>
      </p:pic>
      <p:sp>
        <p:nvSpPr>
          <p:cNvPr id="14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Depresión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7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5299" y="1365205"/>
            <a:ext cx="174278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Autismo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(ASD)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737690" y="2614390"/>
            <a:ext cx="27934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https://autismcanada.org/about-autism/early-signs/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6"/>
          <a:stretch/>
        </p:blipFill>
        <p:spPr>
          <a:xfrm>
            <a:off x="2735683" y="608647"/>
            <a:ext cx="3074097" cy="239119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80" y="2756345"/>
            <a:ext cx="2080260" cy="20802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53" y="2942548"/>
            <a:ext cx="2830830" cy="1698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ángulo 13"/>
          <p:cNvSpPr/>
          <p:nvPr/>
        </p:nvSpPr>
        <p:spPr>
          <a:xfrm>
            <a:off x="6298129" y="4666299"/>
            <a:ext cx="27230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https://www.modernghana.com/news/830950/autism-all-you-need-to-know-about-autism.html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88510" y="4802937"/>
            <a:ext cx="30922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https://www.littlethings.com/signs-of-autism/1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507910" y="3163718"/>
            <a:ext cx="3529645" cy="29546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espectro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alteraciones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autismo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conmjunto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complejo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alteraciones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neurodesarrollo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etapa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temprana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la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vida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caracterizada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déficits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comunicación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social y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conductas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compulsivas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rígidas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oposición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hábitos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no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usuales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sueño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o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ingesta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s-VE" sz="10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Sintomas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no neurológicos comunes son alteraciones gastrointestinales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3803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46998" y="1142488"/>
            <a:ext cx="1112805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Salud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582726" y="1665708"/>
            <a:ext cx="154721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Autismo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12702" y="1811181"/>
            <a:ext cx="3581399" cy="4555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Rango normal conductas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sociales e ingesta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Centros funcionales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recompensa social y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comida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Función GI normal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Permeabilidad y motilidad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intestinal normales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Nivel normal de CK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Nivel cerebral de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</a:t>
            </a:r>
            <a:r>
              <a:rPr lang="es-VE" sz="1600" dirty="0" err="1">
                <a:solidFill>
                  <a:prstClr val="black"/>
                </a:solidFill>
                <a:latin typeface="Comic Sans MS" pitchFamily="66" charset="0"/>
              </a:rPr>
              <a:t>neurotrofinas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apropiado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a la edad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 err="1">
                <a:solidFill>
                  <a:prstClr val="black"/>
                </a:solidFill>
                <a:latin typeface="Comic Sans MS" pitchFamily="66" charset="0"/>
              </a:rPr>
              <a:t>Microbioma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intestinal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balanceado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572000" y="2395956"/>
            <a:ext cx="3829558" cy="39703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Conductas 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sociales e ingesta alteradas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Función 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alterada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de centros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recompensa social y comida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Problemas GI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Aumento permeabilidad intestinal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,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motilidad intestinal alterada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Aumento de CK</a:t>
            </a: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Nivel cerebral alterados de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</a:t>
            </a:r>
            <a:r>
              <a:rPr lang="es-VE" sz="1600" b="1" dirty="0" err="1">
                <a:solidFill>
                  <a:prstClr val="black"/>
                </a:solidFill>
                <a:latin typeface="Comic Sans MS" pitchFamily="66" charset="0"/>
              </a:rPr>
              <a:t>neurotrofinas</a:t>
            </a:r>
            <a:endParaRPr lang="es-VE" sz="1600" b="1" dirty="0">
              <a:solidFill>
                <a:prstClr val="black"/>
              </a:solidFill>
              <a:latin typeface="Comic Sans MS" pitchFamily="66" charset="0"/>
            </a:endParaRPr>
          </a:p>
          <a:p>
            <a:pPr marL="128588" indent="-128588">
              <a:buFont typeface="Arial" pitchFamily="34" charset="0"/>
              <a:buChar char="•"/>
            </a:pPr>
            <a:endParaRPr lang="es-VE" sz="1000" dirty="0">
              <a:solidFill>
                <a:prstClr val="black"/>
              </a:solidFill>
              <a:latin typeface="Comic Sans MS" pitchFamily="66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Aumento de la biodiversidad </a:t>
            </a:r>
          </a:p>
          <a:p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   de </a:t>
            </a:r>
            <a:r>
              <a:rPr lang="es-VE" sz="1600" dirty="0" err="1">
                <a:solidFill>
                  <a:prstClr val="black"/>
                </a:solidFill>
                <a:latin typeface="Comic Sans MS" pitchFamily="66" charset="0"/>
              </a:rPr>
              <a:t>microbioma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intestinal; </a:t>
            </a:r>
            <a:r>
              <a:rPr lang="es-VE" sz="1600" b="1" dirty="0" err="1">
                <a:solidFill>
                  <a:prstClr val="black"/>
                </a:solidFill>
                <a:latin typeface="Comic Sans MS" pitchFamily="66" charset="0"/>
              </a:rPr>
              <a:t>disbiosis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9" name="5 CuadroTexto"/>
          <p:cNvSpPr txBox="1"/>
          <p:nvPr/>
        </p:nvSpPr>
        <p:spPr>
          <a:xfrm>
            <a:off x="6771235" y="662788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45299" y="611977"/>
            <a:ext cx="1285929" cy="6155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81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330" y="579305"/>
            <a:ext cx="6800850" cy="536257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22302" y="6321973"/>
            <a:ext cx="476841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Li, Y Han, ABC </a:t>
            </a:r>
            <a:r>
              <a:rPr lang="en-US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RJ. Hagerman.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Autism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Neurosci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11:120. 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10.3389/fncel.2017.00120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982782" y="2775865"/>
            <a:ext cx="881973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N. vago</a:t>
            </a:r>
            <a:endParaRPr lang="es-VE" sz="1600" dirty="0">
              <a:solidFill>
                <a:prstClr val="black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798737" y="624451"/>
            <a:ext cx="1333379" cy="401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822493" y="1618039"/>
            <a:ext cx="1333379" cy="455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3378949" y="2012944"/>
            <a:ext cx="870057" cy="33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813977" y="533378"/>
            <a:ext cx="115448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Cerebro</a:t>
            </a:r>
            <a:endParaRPr lang="es-VE" sz="2000" dirty="0">
              <a:solidFill>
                <a:prstClr val="black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050784" y="3821432"/>
            <a:ext cx="328165" cy="139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007693" y="3594691"/>
            <a:ext cx="679994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SNE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231211" y="1844041"/>
            <a:ext cx="1276721" cy="433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272413" y="1902772"/>
            <a:ext cx="1475084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Alteración BHE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268764" y="3874062"/>
            <a:ext cx="1521300" cy="384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008357" y="3841799"/>
            <a:ext cx="1859831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barrera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intest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666525" y="5564315"/>
            <a:ext cx="1489756" cy="349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580321" y="5538953"/>
            <a:ext cx="148309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</a:t>
            </a:r>
            <a:endParaRPr lang="es-VE" sz="2000" dirty="0">
              <a:solidFill>
                <a:prstClr val="black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297306" y="2012944"/>
            <a:ext cx="881973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Eje HPA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8016240" y="4389120"/>
            <a:ext cx="814940" cy="426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7978296" y="4506632"/>
            <a:ext cx="1165704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Enterocitos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293226" y="4860129"/>
            <a:ext cx="975538" cy="2147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156281" y="4787034"/>
            <a:ext cx="1047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inmunes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2423769" y="5326625"/>
            <a:ext cx="955180" cy="5396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11571" y="3578091"/>
            <a:ext cx="248016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SNE: 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SN entérico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4-EPS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4-etilfenil sulfato 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5-HT</a:t>
            </a:r>
            <a:r>
              <a:rPr lang="es-VE" sz="11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serotonina 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HPA: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hipotálamo-hipófisis-adrenal</a:t>
            </a:r>
          </a:p>
          <a:p>
            <a:r>
              <a:rPr lang="es-VE" sz="11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SCFAs</a:t>
            </a:r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grasos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cad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corta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BHE: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barrera hematoencefálica; 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GABA: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l-GR" sz="1100" dirty="0">
                <a:solidFill>
                  <a:prstClr val="black"/>
                </a:solidFill>
                <a:latin typeface="Comic Sans MS" panose="030F0702030302020204" pitchFamily="66" charset="0"/>
              </a:rPr>
              <a:t>γ-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aminobutirico</a:t>
            </a:r>
            <a:endParaRPr lang="es-VE" sz="11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DA: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dopamina</a:t>
            </a:r>
          </a:p>
          <a:p>
            <a:r>
              <a:rPr lang="es-VE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CK: 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citokinas</a:t>
            </a:r>
            <a:endParaRPr lang="es-VE" sz="1100" dirty="0">
              <a:solidFill>
                <a:prstClr val="black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812666" y="5227114"/>
            <a:ext cx="15279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Compuestos </a:t>
            </a:r>
          </a:p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Neuroactivos</a:t>
            </a:r>
            <a:endParaRPr lang="es-VE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5HT, GABA etc.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6340308" y="5094811"/>
            <a:ext cx="2420120" cy="553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6268764" y="5013736"/>
            <a:ext cx="188483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Comp.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Neuroactivos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</a:p>
          <a:p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5HT, GABA etc.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 tóxicos: </a:t>
            </a:r>
          </a:p>
          <a:p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SCFA, 4EPS etc.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C. Inmunes y CK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7868188" y="3841799"/>
            <a:ext cx="892240" cy="417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7868188" y="3827396"/>
            <a:ext cx="1085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leaky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gut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”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4179279" y="2660095"/>
            <a:ext cx="3974322" cy="833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64886" y="2699182"/>
            <a:ext cx="1941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S. inmune: c. inmunes y CK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(IL-6, IL-1</a:t>
            </a:r>
            <a:r>
              <a:rPr lang="es-VE" sz="1200" dirty="0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IFN</a:t>
            </a:r>
            <a:r>
              <a:rPr lang="es-VE" sz="120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g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s-VE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TNF</a:t>
            </a:r>
            <a:r>
              <a:rPr lang="es-VE" sz="120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a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etc.)</a:t>
            </a:r>
            <a:endParaRPr lang="es-VE" sz="1200" dirty="0">
              <a:solidFill>
                <a:prstClr val="black"/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04458" y="2605768"/>
            <a:ext cx="19411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Comp.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Neuroactivos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tóxicos</a:t>
            </a:r>
            <a:r>
              <a:rPr lang="es-VE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(DA, 5HT, GABA, SCFA, 4EPS, etc.)</a:t>
            </a:r>
            <a:endParaRPr lang="es-VE" sz="1200" dirty="0">
              <a:solidFill>
                <a:prstClr val="black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6166440" y="624708"/>
            <a:ext cx="1383928" cy="335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6092841" y="604151"/>
            <a:ext cx="1350050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Conductas </a:t>
            </a:r>
          </a:p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anormales</a:t>
            </a:r>
            <a:endParaRPr lang="es-VE" dirty="0">
              <a:solidFill>
                <a:prstClr val="black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53319" y="1324073"/>
            <a:ext cx="1635577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Relación </a:t>
            </a:r>
            <a:endParaRPr lang="es-VE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potencial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Autismo</a:t>
            </a:r>
          </a:p>
        </p:txBody>
      </p:sp>
    </p:spTree>
    <p:extLst>
      <p:ext uri="{BB962C8B-B14F-4D97-AF65-F5344CB8AC3E}">
        <p14:creationId xmlns:p14="http://schemas.microsoft.com/office/powerpoint/2010/main" val="70751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  <p:bldP spid="14" grpId="0" animBg="1"/>
      <p:bldP spid="20" grpId="0" animBg="1"/>
      <p:bldP spid="13" grpId="0" animBg="1"/>
      <p:bldP spid="12" grpId="0" animBg="1"/>
      <p:bldP spid="27" grpId="0"/>
      <p:bldP spid="29" grpId="0"/>
      <p:bldP spid="31" grpId="0" animBg="1"/>
      <p:bldP spid="33" grpId="0"/>
      <p:bldP spid="34" grpId="0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254275" y="1945924"/>
            <a:ext cx="6709878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 producción de metabolitos como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SCFAs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metabolitos tóxicos por cierto microbiota (Ej.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 </a:t>
            </a:r>
            <a:r>
              <a:rPr lang="es-VE" sz="1600" i="1" dirty="0">
                <a:solidFill>
                  <a:prstClr val="black"/>
                </a:solidFill>
                <a:latin typeface="Comic Sans MS" panose="030F0702030302020204" pitchFamily="66" charset="0"/>
              </a:rPr>
              <a:t>Lactobacillus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) 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pueden cruzar el “</a:t>
            </a:r>
            <a:r>
              <a:rPr lang="es-VE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leaky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gut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 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para afectar la función cerebral. </a:t>
            </a: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Algunos microbiota producen compuestos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neuroactivos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(Ej. 5-HT y 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GABA) 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que cruzan el “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leaky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gut</a:t>
            </a:r>
            <a:r>
              <a:rPr lang="es-VE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 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 influyen la función cerebral e inducen conductas anormales. </a:t>
            </a: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Estos compuestos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neuroactivos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pueden influir directamente el eje HPA y aumentar el cortisol circulante. </a:t>
            </a: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Metabolitos, ciertos microorganismos y compuestos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neuractivos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pueden activar neuronas entéricas y afectar la función cerebral a través del </a:t>
            </a:r>
            <a:r>
              <a:rPr lang="es-VE" sz="1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nervio vago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Algunos microbios y metabolitos pueden activar c. Inmunes, las cuales pueden liberar CK a la circulación.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531620" y="5893164"/>
            <a:ext cx="608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Li, Y Han, ABC </a:t>
            </a:r>
            <a:r>
              <a:rPr lang="en-US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RJ. Hagerman.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 Microbiota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Autism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Neurosci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2017; 11:120.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10.3389/fncel.2017.00120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99247" y="1029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99247" y="5532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660445" y="1076450"/>
            <a:ext cx="620774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Relación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Espectro de Autismo (ASD) </a:t>
            </a:r>
          </a:p>
          <a:p>
            <a:pPr algn="ctr"/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</a:t>
            </a:r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eje intestino –cerebro). </a:t>
            </a:r>
          </a:p>
        </p:txBody>
      </p:sp>
    </p:spTree>
    <p:extLst>
      <p:ext uri="{BB962C8B-B14F-4D97-AF65-F5344CB8AC3E}">
        <p14:creationId xmlns:p14="http://schemas.microsoft.com/office/powerpoint/2010/main" val="419027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27" y="1670368"/>
            <a:ext cx="6951345" cy="2510208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975149" y="4517819"/>
            <a:ext cx="56749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A.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Comparación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Firmicutes</a:t>
            </a:r>
            <a:r>
              <a:rPr lang="en-US" sz="1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entre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niños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ASD y   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niños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desarrollo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normal 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(**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p &lt; 0.005, Wilcoxon rank-sum test). </a:t>
            </a:r>
            <a:endParaRPr lang="en-US" sz="12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B.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Representación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relativa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abundacia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n-US" sz="1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sz="14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(*</a:t>
            </a:r>
            <a:r>
              <a:rPr lang="en-US" sz="1200" dirty="0">
                <a:solidFill>
                  <a:prstClr val="black"/>
                </a:solidFill>
                <a:latin typeface="Comic Sans MS" panose="030F0702030302020204" pitchFamily="66" charset="0"/>
              </a:rPr>
              <a:t>FDR-corrected p &lt; 0.05, Wilcoxon rank-sum test).</a:t>
            </a:r>
            <a:r>
              <a:rPr lang="en-US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5 CuadroTexto"/>
          <p:cNvSpPr txBox="1"/>
          <p:nvPr/>
        </p:nvSpPr>
        <p:spPr>
          <a:xfrm>
            <a:off x="6771235" y="6565760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56397" y="6294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333024" y="5755854"/>
            <a:ext cx="655373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8:13981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253052" y="629430"/>
            <a:ext cx="4518183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Perfil Microbiota en niños con ASD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5143502" y="1364289"/>
            <a:ext cx="307085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Más </a:t>
            </a:r>
            <a:r>
              <a:rPr lang="es-VE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ASD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96327" y="2164080"/>
            <a:ext cx="199073" cy="172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 rot="16200000">
            <a:off x="-43290" y="2832983"/>
            <a:ext cx="2353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Firmicutes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655343" y="1908423"/>
            <a:ext cx="236697" cy="2255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3487020" y="2813630"/>
            <a:ext cx="25635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Relativa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abundacia</a:t>
            </a:r>
            <a:r>
              <a:rPr lang="en-US" sz="1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endParaRPr lang="es-VE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7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554" y="720422"/>
            <a:ext cx="6413035" cy="4745647"/>
          </a:xfrm>
          <a:prstGeom prst="rect">
            <a:avLst/>
          </a:prstGeom>
        </p:spPr>
      </p:pic>
      <p:sp>
        <p:nvSpPr>
          <p:cNvPr id="5" name="5 CuadroTexto"/>
          <p:cNvSpPr txBox="1"/>
          <p:nvPr/>
        </p:nvSpPr>
        <p:spPr>
          <a:xfrm>
            <a:off x="109696" y="6606444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86329" y="5466069"/>
            <a:ext cx="54174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Relativa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abundancia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géneros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bacterianos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disminuyeron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significativamente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en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grupo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ASD vs. control.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6397" y="6294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28954" y="5998161"/>
            <a:ext cx="60286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8:13981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910222" y="260098"/>
            <a:ext cx="406612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erfil Microbiota en niños con ASD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29877" y="2416136"/>
            <a:ext cx="1828800" cy="13542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ASD </a:t>
            </a:r>
            <a:r>
              <a:rPr lang="es-VE" u="sng" dirty="0">
                <a:solidFill>
                  <a:prstClr val="black"/>
                </a:solidFill>
                <a:latin typeface="Comic Sans MS" panose="030F0702030302020204" pitchFamily="66" charset="0"/>
              </a:rPr>
              <a:t>m</a:t>
            </a:r>
            <a:r>
              <a:rPr lang="es-VE" u="sng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enos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Streptococcus</a:t>
            </a:r>
            <a:endParaRPr lang="es-VE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Veillonella</a:t>
            </a:r>
            <a:endParaRPr lang="es-VE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Escherichia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s-VE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Clostridiaceae</a:t>
            </a:r>
            <a:endParaRPr lang="es-VE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55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369" y="780812"/>
            <a:ext cx="7368053" cy="375193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79398" y="4683012"/>
            <a:ext cx="73094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A.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Proporción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cuatro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grupos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funcionales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entre </a:t>
            </a:r>
            <a:r>
              <a:rPr lang="en-US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ASD y control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273050" indent="-273050"/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	Los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géneros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mostrados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degradan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mucina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producen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SCFA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pPr marL="273050" indent="-273050"/>
            <a:endParaRPr lang="en-US" sz="10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73050" indent="-273050"/>
            <a:r>
              <a:rPr lang="en-US" sz="14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B. 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Treinta y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siete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funciones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conocidas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que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difieren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significativamente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entre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casos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controles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Veinte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nueve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funciones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son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más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altas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ASDs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mientras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ocho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son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más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altas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controles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56397" y="6294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52545" y="262530"/>
            <a:ext cx="4438910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erfil Microbiota en niños con ASD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834107" y="2559351"/>
            <a:ext cx="718968" cy="442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57725" y="2373630"/>
            <a:ext cx="457200" cy="1857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922129" y="2427821"/>
            <a:ext cx="1404767" cy="938719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Degradan mucina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Producen lactato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Producen butirato</a:t>
            </a:r>
          </a:p>
          <a:p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Producen otros </a:t>
            </a:r>
            <a:r>
              <a:rPr lang="es-VE" sz="11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SCFAs</a:t>
            </a:r>
            <a:endParaRPr lang="es-VE" sz="11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" name="Conector recto 15"/>
          <p:cNvCxnSpPr/>
          <p:nvPr/>
        </p:nvCxnSpPr>
        <p:spPr>
          <a:xfrm flipV="1">
            <a:off x="4834107" y="2558037"/>
            <a:ext cx="204618" cy="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V="1">
            <a:off x="4834107" y="2709617"/>
            <a:ext cx="204618" cy="10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4834107" y="2850609"/>
            <a:ext cx="137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4834107" y="3002190"/>
            <a:ext cx="137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4572000" y="2160225"/>
            <a:ext cx="964322" cy="338554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Función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06923" y="6020980"/>
            <a:ext cx="551813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8:13981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2384539" y="4338843"/>
            <a:ext cx="1730261" cy="297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216899" y="4299151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ASD</a:t>
            </a:r>
            <a:endParaRPr lang="es-VE" dirty="0">
              <a:solidFill>
                <a:prstClr val="black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3312303" y="4266973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Control</a:t>
            </a:r>
            <a:endParaRPr lang="es-V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61420" y="6404835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76079" y="1694702"/>
            <a:ext cx="5683583" cy="372409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128588" indent="-128588">
              <a:buClr>
                <a:srgbClr val="F79646">
                  <a:lumMod val="75000"/>
                </a:srgbClr>
              </a:buClr>
              <a:buSzPct val="130000"/>
              <a:buFont typeface="Arial" pitchFamily="34" charset="0"/>
              <a:buChar char="•"/>
              <a:tabLst>
                <a:tab pos="398860" algn="l"/>
              </a:tabLst>
            </a:pPr>
            <a:endParaRPr lang="es-VE" sz="600" b="1" dirty="0">
              <a:solidFill>
                <a:srgbClr val="EF57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Introducción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Definiciones, proyectos y </a:t>
            </a:r>
            <a:r>
              <a:rPr lang="es-VE" sz="1600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características microbiota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Intestina</a:t>
            </a:r>
            <a:r>
              <a:rPr lang="es-VE" sz="16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</a:p>
          <a:p>
            <a:pPr>
              <a:buClr>
                <a:srgbClr val="3399FF"/>
              </a:buClr>
              <a:buSzPct val="130000"/>
            </a:pPr>
            <a:endParaRPr lang="es-VE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Microbiota Intestinal y Salud/Enfermedad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anose="020B0604020202020204" pitchFamily="34" charset="0"/>
              <a:buChar char="•"/>
              <a:tabLst>
                <a:tab pos="204788" algn="l"/>
                <a:tab pos="398860" algn="l"/>
              </a:tabLst>
            </a:pPr>
            <a:r>
              <a:rPr lang="es-VE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</a:t>
            </a:r>
            <a:r>
              <a:rPr lang="es-VE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B.</a:t>
            </a:r>
            <a:r>
              <a:rPr lang="es-VE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</a:t>
            </a:r>
            <a:r>
              <a:rPr lang="es-VE" sz="1600" dirty="0" err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Intest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y </a:t>
            </a:r>
            <a:r>
              <a:rPr lang="es-VE" sz="1600" dirty="0" err="1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asociadas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General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r>
              <a:rPr lang="es-VE" sz="1600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Por Enfermedad</a:t>
            </a:r>
          </a:p>
          <a:p>
            <a:pPr>
              <a:buClr>
                <a:srgbClr val="3399FF"/>
              </a:buClr>
              <a:buSzPct val="130000"/>
            </a:pPr>
            <a:endParaRPr lang="es-VE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851951" y="1805608"/>
            <a:ext cx="32412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17670" y="2861693"/>
            <a:ext cx="46358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1601877" y="3935032"/>
            <a:ext cx="564578" cy="36933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III</a:t>
            </a:r>
          </a:p>
        </p:txBody>
      </p:sp>
      <p:sp>
        <p:nvSpPr>
          <p:cNvPr id="11" name="6 CuadroTexto"/>
          <p:cNvSpPr txBox="1"/>
          <p:nvPr/>
        </p:nvSpPr>
        <p:spPr>
          <a:xfrm>
            <a:off x="1663260" y="5004105"/>
            <a:ext cx="490840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IV</a:t>
            </a:r>
          </a:p>
        </p:txBody>
      </p:sp>
    </p:spTree>
    <p:extLst>
      <p:ext uri="{BB962C8B-B14F-4D97-AF65-F5344CB8AC3E}">
        <p14:creationId xmlns:p14="http://schemas.microsoft.com/office/powerpoint/2010/main" val="272988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273" y="780497"/>
            <a:ext cx="6810407" cy="4827823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771235" y="644413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03164" y="4228468"/>
            <a:ext cx="34034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Cada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nudo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en-US" sz="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Las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líneas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verdes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punteadas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enlace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negativo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basado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1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microbios</a:t>
            </a:r>
            <a:r>
              <a:rPr lang="en-US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entre dos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enfermedades</a:t>
            </a:r>
            <a:r>
              <a:rPr lang="en-US" sz="1400" dirty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Las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líneas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rojas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sólidas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enlace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positivo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03164" y="6036714"/>
            <a:ext cx="63749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</a:t>
            </a: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8:13981  DOI:10.1038/s41598-018-32219-2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570465" y="272783"/>
            <a:ext cx="4394216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erfil Microbiota en niños con ASD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537678" y="4895011"/>
            <a:ext cx="377371" cy="38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177866" y="4859410"/>
            <a:ext cx="7879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ASD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56397" y="2850663"/>
            <a:ext cx="2563003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Red de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enfermedades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basada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  <a:r>
              <a:rPr lang="en-US" dirty="0" err="1">
                <a:solidFill>
                  <a:prstClr val="black"/>
                </a:solidFill>
                <a:latin typeface="Comic Sans MS" panose="030F0702030302020204" pitchFamily="66" charset="0"/>
              </a:rPr>
              <a:t>humano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incluyendo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ASD.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612303" y="3718560"/>
            <a:ext cx="704756" cy="106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612303" y="3681661"/>
            <a:ext cx="1282017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periodontitis</a:t>
            </a:r>
          </a:p>
        </p:txBody>
      </p:sp>
    </p:spTree>
    <p:extLst>
      <p:ext uri="{BB962C8B-B14F-4D97-AF65-F5344CB8AC3E}">
        <p14:creationId xmlns:p14="http://schemas.microsoft.com/office/powerpoint/2010/main" val="410731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15" y="1358097"/>
            <a:ext cx="6959109" cy="290736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771235" y="644413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689006" y="4540849"/>
            <a:ext cx="58852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Cambios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microbiota entre 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ASD y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enfermedades</a:t>
            </a:r>
            <a:r>
              <a:rPr lang="en-US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la red 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basada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tamaño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barras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representan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fuerza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similitud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negativa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o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positiva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entre ASD y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correspondioentes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enfermedades</a:t>
            </a:r>
            <a:r>
              <a:rPr lang="en-US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14646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115771" y="5878422"/>
            <a:ext cx="69124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2018; 8:13981  DOI:10.1038/s41598-018-32219-2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517503" y="454520"/>
            <a:ext cx="4444274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erfil Microbiota en niños con ASD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334000" y="1703302"/>
            <a:ext cx="2706914" cy="1996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27320" y="1661111"/>
            <a:ext cx="339387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S. Intestino irritable</a:t>
            </a:r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endParaRPr lang="es-VE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Enterocolitis necrotizante</a:t>
            </a:r>
          </a:p>
          <a:p>
            <a:endParaRPr lang="es-VE" sz="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endParaRPr lang="es-VE" sz="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Cirrosis hepática</a:t>
            </a:r>
          </a:p>
          <a:p>
            <a:endParaRPr lang="es-VE" sz="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endParaRPr lang="es-VE" sz="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Diabetes tipo 1</a:t>
            </a:r>
          </a:p>
          <a:p>
            <a:endParaRPr lang="es-VE" sz="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Psoriasis</a:t>
            </a:r>
          </a:p>
          <a:p>
            <a:endParaRPr lang="es-VE" sz="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Constipación S. intestino irritable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251960" y="1358097"/>
            <a:ext cx="975360" cy="303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766243" y="1317261"/>
            <a:ext cx="156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Periodontitis</a:t>
            </a:r>
            <a:endParaRPr lang="es-VE" dirty="0">
              <a:solidFill>
                <a:prstClr val="black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4548669" y="4023360"/>
            <a:ext cx="1364451" cy="242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971207" y="4033822"/>
            <a:ext cx="251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Similitud enfermedad</a:t>
            </a:r>
            <a:endParaRPr lang="es-V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91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0" y="6594157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604837" y="534829"/>
            <a:ext cx="7934325" cy="550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Para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conocer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los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cambios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microbiota fecal en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niños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ASD, se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realizó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secuenciación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16S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rRNA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se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buscó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diferencias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entre 35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niños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ASD y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6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niños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control.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nivel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phylum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el microbiota fecal del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grupo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ASD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mostró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importante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aumento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razón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Bacteroidetes</a:t>
            </a:r>
            <a:r>
              <a:rPr lang="en-US" sz="16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r>
              <a:rPr lang="en-US" sz="16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Firmicutes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nivel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género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encontramos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abundancia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mayor de </a:t>
            </a:r>
            <a:r>
              <a:rPr lang="en-US" sz="16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Sutterella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sz="16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Odoribacter</a:t>
            </a:r>
            <a:r>
              <a:rPr lang="en-US" sz="1600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sz="16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Butyricimonas</a:t>
            </a:r>
            <a:r>
              <a:rPr lang="en-US" sz="16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grupo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ASD y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menor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i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Veillonella</a:t>
            </a:r>
            <a:r>
              <a:rPr lang="en-US" sz="1600" i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sz="1600" i="1" dirty="0">
                <a:solidFill>
                  <a:prstClr val="black"/>
                </a:solidFill>
                <a:latin typeface="Comic Sans MS" panose="030F0702030302020204" pitchFamily="66" charset="0"/>
              </a:rPr>
              <a:t>Streptococcus</a:t>
            </a:r>
          </a:p>
          <a:p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comparada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controles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análisis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funcional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mostró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productores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butirato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lactato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menos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abundante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el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grupo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ASD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red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humana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human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incluyendo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ASD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datos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resultados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microbioma y set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datos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asociación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microbio-enfermedad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la base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datos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asociación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humana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6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red, ASD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está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positivamente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correlacionado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con periodontitis y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negativamente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relacionada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diabetes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tipo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1.  </a:t>
            </a:r>
          </a:p>
          <a:p>
            <a:endParaRPr lang="en-US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El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análisis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basado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capaz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predecir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una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novedosa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conexión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entre ASD y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otras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enfermedades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jugar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rol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revelar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patogénesis</a:t>
            </a:r>
            <a:r>
              <a:rPr lang="en-US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ASD.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92374" y="6119038"/>
            <a:ext cx="6559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Zhang, W </a:t>
            </a:r>
            <a:r>
              <a:rPr lang="es-VE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 Zhang, Y. He,  J. Wang1.</a:t>
            </a:r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microbe-disease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associations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children with autism </a:t>
            </a:r>
            <a:r>
              <a:rPr lang="en-US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 </a:t>
            </a:r>
            <a:r>
              <a:rPr lang="es-VE" sz="10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disorders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s-VE" sz="1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China</a:t>
            </a:r>
            <a:r>
              <a:rPr lang="es-VE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</a:t>
            </a:r>
            <a:r>
              <a:rPr lang="en-US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Reports 2018; 8:13981  DOI:10.1038/s41598-018-32219-2</a:t>
            </a:r>
            <a:endParaRPr lang="es-VE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31290" y="107157"/>
            <a:ext cx="4081417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P</a:t>
            </a:r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erfil Microbiota en niños con ASD</a:t>
            </a:r>
          </a:p>
        </p:txBody>
      </p:sp>
    </p:spTree>
    <p:extLst>
      <p:ext uri="{BB962C8B-B14F-4D97-AF65-F5344CB8AC3E}">
        <p14:creationId xmlns:p14="http://schemas.microsoft.com/office/powerpoint/2010/main" val="84573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CuadroTexto"/>
          <p:cNvSpPr txBox="1"/>
          <p:nvPr/>
        </p:nvSpPr>
        <p:spPr>
          <a:xfrm>
            <a:off x="1798320" y="5767245"/>
            <a:ext cx="6408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Tillisch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Fermented Milk Product With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Probiotic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Modulates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144: </a:t>
            </a:r>
            <a:r>
              <a:rPr lang="es-VE" sz="1200" dirty="0">
                <a:solidFill>
                  <a:prstClr val="black"/>
                </a:solidFill>
              </a:rPr>
              <a:t>1394-401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308399" y="1643253"/>
            <a:ext cx="5791311" cy="3970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autores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hipotetizaron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hallazgos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preclínicos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en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humanos, la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respuesta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tarea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atención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emocional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los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subyacentes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circuitos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cerebrales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influidos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un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cambio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en el microbiota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inducido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ingesta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crónica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probiótico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alterar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conectividad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cerebral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reactividad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las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redes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cerebrales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 un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estímulo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emocional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experimental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Un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mecanismo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probiótico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inducir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cambios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cerebral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podría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ser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vagalmente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mediado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modulación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monoaminérgica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ascendente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multiples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áreas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cerebrales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incluyendo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regiones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afectivas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sensoriales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887519" y="1027914"/>
            <a:ext cx="459132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Ansiedad y consumo de yogurt 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771235" y="654717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0" t="-5064" r="29536" b="5064"/>
          <a:stretch/>
        </p:blipFill>
        <p:spPr>
          <a:xfrm>
            <a:off x="347433" y="2921650"/>
            <a:ext cx="1692044" cy="17249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33" y="1720649"/>
            <a:ext cx="1692044" cy="951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50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78423" y="379250"/>
            <a:ext cx="6355977" cy="57554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Mujeres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sanas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sin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síntomas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psiquiátricos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o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gastrointestinales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recibieron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product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lçacteo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fermentado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más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probiotico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(FMPP), un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producto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láctero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no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fermentado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o no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intervención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2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veces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/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día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x 4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semanas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</a:p>
          <a:p>
            <a:endParaRPr lang="en-US" sz="1600" dirty="0" smtClean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FMPP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contenía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Bifidobacterium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animalis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subsp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Lactis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endParaRPr lang="en-US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Streptococcus 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thermophiles, </a:t>
            </a:r>
            <a:endParaRPr lang="en-US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Lactobacillus </a:t>
            </a:r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bulgaricus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y </a:t>
            </a:r>
          </a:p>
          <a:p>
            <a:r>
              <a:rPr lang="en-US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Lactococcus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lactis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subsp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Lactis</a:t>
            </a: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endParaRPr lang="en-US" sz="1600" dirty="0" smtClean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endParaRPr lang="en-US" sz="1600" dirty="0" smtClean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hizo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fMRI antes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después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intervención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para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medir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respuesta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cerebral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tarea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atención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emocional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caras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actividad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cerebral de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reposo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</a:p>
          <a:p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Ingesta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FMPP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asociada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con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respuesta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reducida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relacionada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a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tarea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una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red functional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contiene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cortezas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afectiva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viscerosensorial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somatosensorial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</a:p>
          <a:p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Alteraciones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actividad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intrínseca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cerebro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reposo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indicó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que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ingesta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FMPP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fue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asociada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con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cambios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la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conectividad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cerebro</a:t>
            </a:r>
            <a:r>
              <a:rPr lang="en-US" sz="16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medio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lo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cual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explicaría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diferencias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observadas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actividad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durante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tarea</a:t>
            </a: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 </a:t>
            </a:r>
            <a:endParaRPr lang="en-US" sz="1600" dirty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0" t="-5064" r="29536" b="5064"/>
          <a:stretch/>
        </p:blipFill>
        <p:spPr>
          <a:xfrm>
            <a:off x="256397" y="1339311"/>
            <a:ext cx="1692044" cy="1724908"/>
          </a:xfrm>
          <a:prstGeom prst="rect">
            <a:avLst/>
          </a:prstGeom>
        </p:spPr>
      </p:pic>
      <p:sp>
        <p:nvSpPr>
          <p:cNvPr id="9" name="7 CuadroTexto"/>
          <p:cNvSpPr txBox="1"/>
          <p:nvPr/>
        </p:nvSpPr>
        <p:spPr>
          <a:xfrm>
            <a:off x="2573332" y="6165354"/>
            <a:ext cx="5566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Tillisch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</a:t>
            </a:r>
            <a:r>
              <a: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Fermented Milk Product With </a:t>
            </a:r>
            <a:r>
              <a:rPr lang="en-US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Probiotic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Modulates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144: </a:t>
            </a:r>
            <a:r>
              <a:rPr lang="es-VE" sz="1200" dirty="0">
                <a:solidFill>
                  <a:prstClr val="black"/>
                </a:solidFill>
              </a:rPr>
              <a:t>1394-401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0" name="5 CuadroTexto"/>
          <p:cNvSpPr txBox="1"/>
          <p:nvPr/>
        </p:nvSpPr>
        <p:spPr>
          <a:xfrm>
            <a:off x="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22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t="2091" r="1577" b="2246"/>
          <a:stretch/>
        </p:blipFill>
        <p:spPr bwMode="auto">
          <a:xfrm>
            <a:off x="2756647" y="1120627"/>
            <a:ext cx="6158753" cy="431650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6" name="5 Rectángulo"/>
          <p:cNvSpPr/>
          <p:nvPr/>
        </p:nvSpPr>
        <p:spPr>
          <a:xfrm>
            <a:off x="2593479" y="5483768"/>
            <a:ext cx="63219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fMRI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Disminución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  <a:r>
              <a:rPr lang="en-US" sz="1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actividad</a:t>
            </a:r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cerebral 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en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áreas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que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600" dirty="0" smtClean="0">
                <a:solidFill>
                  <a:prstClr val="black"/>
                </a:solidFill>
                <a:latin typeface="Comic Sans MS" pitchFamily="66" charset="0"/>
              </a:rPr>
              <a:t>controlan 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procesamiento de emoción y sensación 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en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mujeres</a:t>
            </a:r>
            <a:r>
              <a:rPr lang="en-US" sz="16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omic Sans MS" pitchFamily="66" charset="0"/>
              </a:rPr>
              <a:t>sanas</a:t>
            </a:r>
            <a:endParaRPr lang="en-US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958472" y="6042997"/>
            <a:ext cx="5755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Tillisch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s-VE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of Fermented Milk Product With Probiotic</a:t>
            </a:r>
          </a:p>
          <a:p>
            <a:pPr algn="ctr"/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Modulates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June; 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144(7): . doi:10.1053/j.gastro.2013.02.043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6397" y="1904473"/>
            <a:ext cx="2286000" cy="31393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Consumo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producto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lácteo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fermentado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más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probiótico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</a:t>
            </a:r>
            <a:r>
              <a:rPr lang="en-US" dirty="0" err="1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mujeres</a:t>
            </a:r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sanas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afectó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actividad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regiones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cerebrales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que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controlan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procesamiento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central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emoción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sensación</a:t>
            </a:r>
            <a:endParaRPr lang="en-US" dirty="0">
              <a:solidFill>
                <a:srgbClr val="0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065929" y="3321050"/>
            <a:ext cx="766483" cy="2069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 rot="16200000">
            <a:off x="2433725" y="3998008"/>
            <a:ext cx="18498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Cambio</a:t>
            </a:r>
            <a:r>
              <a:rPr lang="en-US" sz="1600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en la red </a:t>
            </a:r>
            <a:r>
              <a:rPr lang="en-US" sz="1600" dirty="0" err="1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relacionado</a:t>
            </a:r>
            <a:r>
              <a:rPr lang="en-US" sz="1600" dirty="0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al </a:t>
            </a:r>
            <a:r>
              <a:rPr lang="en-US" sz="1600" dirty="0" err="1" smtClean="0">
                <a:solidFill>
                  <a:prstClr val="white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tratamiento</a:t>
            </a:r>
            <a:endParaRPr lang="en-US" sz="1600" dirty="0">
              <a:solidFill>
                <a:prstClr val="white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77067" y="5243620"/>
            <a:ext cx="244465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IN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: no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intervención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ver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reactividad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 </a:t>
            </a:r>
            <a:r>
              <a:rPr lang="en-US" sz="11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tiempo</a:t>
            </a:r>
            <a:endParaRPr lang="en-US" sz="11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Control: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consumo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leche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no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fermentada</a:t>
            </a:r>
            <a:endParaRPr lang="en-US" sz="11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US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FMPP: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producto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lácteo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fermentado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mas probióticos</a:t>
            </a:r>
          </a:p>
          <a:p>
            <a:r>
              <a:rPr lang="en-US" sz="11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fMRI: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resonancia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mic Sans MS" pitchFamily="66" charset="0"/>
              </a:rPr>
              <a:t>magnética</a:t>
            </a:r>
            <a:r>
              <a:rPr lang="en-US" sz="1100" dirty="0" smtClean="0">
                <a:solidFill>
                  <a:prstClr val="black"/>
                </a:solidFill>
                <a:latin typeface="Comic Sans MS" pitchFamily="66" charset="0"/>
              </a:rPr>
              <a:t> functional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4329953" y="1376535"/>
            <a:ext cx="645459" cy="237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042647" y="3133165"/>
            <a:ext cx="1882588" cy="3554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735739" y="1313394"/>
            <a:ext cx="1977835" cy="3633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2943132" y="2266167"/>
            <a:ext cx="699230" cy="307777"/>
          </a:xfrm>
          <a:prstGeom prst="rect">
            <a:avLst/>
          </a:prstGeom>
          <a:solidFill>
            <a:srgbClr val="FF33CC"/>
          </a:solidFill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Insula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52682" y="2678817"/>
            <a:ext cx="1404552" cy="523220"/>
          </a:xfrm>
          <a:prstGeom prst="rect">
            <a:avLst/>
          </a:prstGeom>
          <a:solidFill>
            <a:srgbClr val="00FF00"/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Sust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Gris </a:t>
            </a:r>
          </a:p>
          <a:p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Periacueductal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894783" y="1184632"/>
            <a:ext cx="1518364" cy="523220"/>
          </a:xfrm>
          <a:prstGeom prst="rect">
            <a:avLst/>
          </a:prstGeom>
          <a:solidFill>
            <a:srgbClr val="2D82FF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Corteza</a:t>
            </a:r>
            <a:r>
              <a:rPr lang="en-US" sz="1400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somatosensorial</a:t>
            </a:r>
            <a:endParaRPr lang="es-VE" sz="1400" dirty="0">
              <a:solidFill>
                <a:prstClr val="black"/>
              </a:solidFill>
            </a:endParaRPr>
          </a:p>
        </p:txBody>
      </p:sp>
      <p:sp>
        <p:nvSpPr>
          <p:cNvPr id="21" name="6 CuadroTexto"/>
          <p:cNvSpPr txBox="1"/>
          <p:nvPr/>
        </p:nvSpPr>
        <p:spPr>
          <a:xfrm>
            <a:off x="3358631" y="445499"/>
            <a:ext cx="459132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Ansiedad y consumo de yogurt 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3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090928" y="1647093"/>
            <a:ext cx="5220821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Regiones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cerebrales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coloreadas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muestran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disminución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actividad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en el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grupo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FMPP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durante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la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tarea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atención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caras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emocionales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900" dirty="0" smtClean="0">
              <a:solidFill>
                <a:srgbClr val="231F20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Tres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regiones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interés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para el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estudio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seleccionadas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la red para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estudio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estado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reposo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: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  Insula (</a:t>
            </a:r>
            <a:r>
              <a:rPr lang="en-US" i="1" dirty="0" err="1" smtClean="0">
                <a:solidFill>
                  <a:srgbClr val="FF33CC"/>
                </a:solidFill>
                <a:latin typeface="Comic Sans MS" panose="030F0702030302020204" pitchFamily="66" charset="0"/>
              </a:rPr>
              <a:t>fucsia</a:t>
            </a:r>
            <a:r>
              <a:rPr lang="en-US" dirty="0" smtClean="0">
                <a:solidFill>
                  <a:srgbClr val="FF33CC"/>
                </a:solidFill>
                <a:latin typeface="Comic Sans MS" panose="030F0702030302020204" pitchFamily="66" charset="0"/>
              </a:rPr>
              <a:t>)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,</a:t>
            </a:r>
          </a:p>
          <a:p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  S. </a:t>
            </a:r>
            <a:r>
              <a:rPr lang="en-US" dirty="0" err="1">
                <a:solidFill>
                  <a:srgbClr val="231F20"/>
                </a:solidFill>
                <a:latin typeface="Comic Sans MS" panose="030F0702030302020204" pitchFamily="66" charset="0"/>
              </a:rPr>
              <a:t>gris</a:t>
            </a:r>
            <a:r>
              <a:rPr lang="en-US" dirty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Comic Sans MS" panose="030F0702030302020204" pitchFamily="66" charset="0"/>
              </a:rPr>
              <a:t>periacueductal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</a:t>
            </a:r>
            <a:r>
              <a:rPr lang="en-US" i="1" dirty="0" err="1" smtClean="0">
                <a:solidFill>
                  <a:srgbClr val="00FF00"/>
                </a:solidFill>
                <a:latin typeface="Comic Sans MS" panose="030F0702030302020204" pitchFamily="66" charset="0"/>
              </a:rPr>
              <a:t>verde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</a:p>
          <a:p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  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Regiones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somatosensoriales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 smtClean="0">
                <a:solidFill>
                  <a:srgbClr val="2D82FF"/>
                </a:solidFill>
                <a:latin typeface="Comic Sans MS" panose="030F0702030302020204" pitchFamily="66" charset="0"/>
              </a:rPr>
              <a:t>azul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). </a:t>
            </a:r>
          </a:p>
          <a:p>
            <a:endParaRPr lang="en-US" sz="900" dirty="0" smtClean="0">
              <a:solidFill>
                <a:srgbClr val="231F2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cambio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negativo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con la </a:t>
            </a:r>
            <a:r>
              <a:rPr lang="en-US" dirty="0" err="1" smtClean="0">
                <a:solidFill>
                  <a:srgbClr val="231F20"/>
                </a:solidFill>
                <a:latin typeface="Comic Sans MS" panose="030F0702030302020204" pitchFamily="66" charset="0"/>
              </a:rPr>
              <a:t>intervención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 FMPP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(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roja</a:t>
            </a:r>
            <a:r>
              <a:rPr lang="en-US" dirty="0">
                <a:solidFill>
                  <a:prstClr val="black"/>
                </a:solidFill>
                <a:latin typeface="Comic Sans MS" panose="030F0702030302020204" pitchFamily="66" charset="0"/>
              </a:rPr>
              <a:t>)</a:t>
            </a:r>
            <a:r>
              <a:rPr lang="en-US" dirty="0" smtClean="0">
                <a:solidFill>
                  <a:srgbClr val="231F20"/>
                </a:solidFill>
                <a:latin typeface="Comic Sans MS" panose="030F0702030302020204" pitchFamily="66" charset="0"/>
              </a:rPr>
              <a:t>.</a:t>
            </a: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6735739" y="6567155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2956672" y="5522896"/>
            <a:ext cx="57551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s-VE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Tillisch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s-VE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Consumption of Fermented Milk Product With Probiotic</a:t>
            </a:r>
          </a:p>
          <a:p>
            <a:pPr algn="ctr"/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Modulates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VE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Gastroenterology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June; 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144(7): . doi:10.1053/j.gastro.2013.02.043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56397" y="629430"/>
            <a:ext cx="1146468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</a:t>
            </a:r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6 CuadroTexto"/>
          <p:cNvSpPr txBox="1"/>
          <p:nvPr/>
        </p:nvSpPr>
        <p:spPr>
          <a:xfrm>
            <a:off x="3330800" y="1002944"/>
            <a:ext cx="459132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Ansiedad y consumo de yogurt 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4" t="-129" r="28072" b="10254"/>
          <a:stretch/>
        </p:blipFill>
        <p:spPr>
          <a:xfrm>
            <a:off x="722194" y="3321050"/>
            <a:ext cx="2199643" cy="20153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7" y="1647094"/>
            <a:ext cx="2147280" cy="12078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371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193835" y="690984"/>
            <a:ext cx="54040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 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3542041" y="1503851"/>
            <a:ext cx="4754880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10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Enfermedad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Parkinson (PD)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caracteriza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alteraciones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motoras</a:t>
            </a:r>
            <a:r>
              <a:rPr lang="es-VE" dirty="0" smtClean="0">
                <a:solidFill>
                  <a:prstClr val="black"/>
                </a:solidFill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relacionadas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falta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Dopamin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(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DA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) en SNC. </a:t>
            </a:r>
          </a:p>
          <a:p>
            <a:endParaRPr lang="en-US" sz="10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90% 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casos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atribuye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factores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ambientales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75%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tiene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anormalidades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GI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preceder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años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a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síntomas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motores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Hay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agregados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>
                <a:solidFill>
                  <a:srgbClr val="222222"/>
                </a:solidFill>
                <a:latin typeface="Symbol" panose="05050102010706020507" pitchFamily="18" charset="2"/>
              </a:rPr>
              <a:t>a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sinucleina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en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neuronas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mientéricas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antes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comienzo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síntomas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motores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PD.</a:t>
            </a:r>
          </a:p>
          <a:p>
            <a:endParaRPr lang="en-US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754483" y="5783461"/>
            <a:ext cx="5843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Anderson.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virus a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Parkison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‘s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July 19, 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es-VE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" t="6665" r="2550" b="3334"/>
          <a:stretch/>
        </p:blipFill>
        <p:spPr>
          <a:xfrm>
            <a:off x="379306" y="1414463"/>
            <a:ext cx="3080173" cy="38862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63992" y="5502252"/>
            <a:ext cx="33780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https://goobjoog.com/english/interrupting-parkinsons-disease</a:t>
            </a:r>
          </a:p>
        </p:txBody>
      </p:sp>
    </p:spTree>
    <p:extLst>
      <p:ext uri="{BB962C8B-B14F-4D97-AF65-F5344CB8AC3E}">
        <p14:creationId xmlns:p14="http://schemas.microsoft.com/office/powerpoint/2010/main" val="33944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" y="1417320"/>
            <a:ext cx="7091459" cy="380381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22477" y="6150114"/>
            <a:ext cx="68351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VD. </a:t>
            </a:r>
            <a:r>
              <a:rPr lang="es-VE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Felice</a:t>
            </a:r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EM. </a:t>
            </a:r>
            <a:r>
              <a:rPr lang="es-VE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Quigley</a:t>
            </a:r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AM. Sullivan, GW. </a:t>
            </a:r>
            <a:r>
              <a:rPr lang="es-VE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O’Keeffe</a:t>
            </a:r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SM. </a:t>
            </a:r>
            <a:r>
              <a:rPr lang="es-VE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O’Mahony</a:t>
            </a:r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Microbiota-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signalling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Parkinson’s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05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non-motor </a:t>
            </a:r>
            <a:r>
              <a:rPr lang="es-VE" sz="105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r>
              <a:rPr lang="es-VE" sz="10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Parkinsonism</a:t>
            </a:r>
            <a:r>
              <a:rPr lang="es-VE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</a:t>
            </a:r>
            <a:r>
              <a:rPr lang="es-VE" sz="10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05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</a:t>
            </a:r>
            <a:r>
              <a:rPr lang="es-VE" sz="10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0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s-VE" sz="10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27:1-8.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2193835" y="690984"/>
            <a:ext cx="54040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 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659880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79677" y="5176349"/>
            <a:ext cx="6781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Síntomas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no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motores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frecuencia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son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evidentes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antes 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 los s.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motores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Hipótesis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reciente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sugiere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relacionados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a alt. en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comunicación</a:t>
            </a:r>
            <a:r>
              <a:rPr lang="en-US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intestino-cerebro</a:t>
            </a: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078480" y="4648200"/>
            <a:ext cx="701040" cy="3449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630680" y="1752600"/>
            <a:ext cx="792480" cy="1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661160" y="2240280"/>
            <a:ext cx="396240" cy="27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280160" y="3357563"/>
            <a:ext cx="579120" cy="36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859280" y="3357563"/>
            <a:ext cx="731520" cy="147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727960" y="3357563"/>
            <a:ext cx="335280" cy="36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565337" y="1614547"/>
            <a:ext cx="110802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Normal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2557121" y="3317678"/>
            <a:ext cx="1108024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N. vago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865120" y="4645462"/>
            <a:ext cx="1108024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Microbiota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021080" y="2192476"/>
            <a:ext cx="1108024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límbico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814408" y="3597756"/>
            <a:ext cx="1108024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S. GI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5074920" y="1647706"/>
            <a:ext cx="1584960" cy="303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6111240" y="3275348"/>
            <a:ext cx="411480" cy="443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461760" y="4669961"/>
            <a:ext cx="762000" cy="283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4958372" y="1614547"/>
            <a:ext cx="121382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6288748" y="4645462"/>
            <a:ext cx="1108024" cy="30777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VE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Disbiosis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6771236" y="1827343"/>
            <a:ext cx="131572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801899" y="1863539"/>
            <a:ext cx="1950720" cy="95410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Cambios conductuales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Depresión/ansiedad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Dolor</a:t>
            </a:r>
          </a:p>
        </p:txBody>
      </p:sp>
      <p:cxnSp>
        <p:nvCxnSpPr>
          <p:cNvPr id="29" name="Conector recto de flecha 28"/>
          <p:cNvCxnSpPr/>
          <p:nvPr/>
        </p:nvCxnSpPr>
        <p:spPr>
          <a:xfrm flipV="1">
            <a:off x="6771235" y="1950720"/>
            <a:ext cx="0" cy="73152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4608513" y="2817646"/>
            <a:ext cx="1167447" cy="687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608513" y="3384172"/>
            <a:ext cx="695007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354257" y="2878903"/>
            <a:ext cx="1385851" cy="954107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Alt</a:t>
            </a:r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GI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Constipación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Dolor</a:t>
            </a:r>
          </a:p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Motilidad</a:t>
            </a: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V="1">
            <a:off x="4354257" y="2955103"/>
            <a:ext cx="0" cy="55033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>
            <a:off x="4354257" y="3583125"/>
            <a:ext cx="0" cy="24988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ángulo 36"/>
          <p:cNvSpPr/>
          <p:nvPr/>
        </p:nvSpPr>
        <p:spPr>
          <a:xfrm>
            <a:off x="4186504" y="1566810"/>
            <a:ext cx="4418426" cy="350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51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3" grpId="0" animBg="1"/>
      <p:bldP spid="25" grpId="0"/>
      <p:bldP spid="26" grpId="0"/>
      <p:bldP spid="30" grpId="0"/>
      <p:bldP spid="3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906491" y="1054753"/>
            <a:ext cx="54040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 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6771235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490665" y="1789981"/>
            <a:ext cx="6249351" cy="30777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800" b="1" dirty="0" smtClean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Disbiosis en PD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estar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asociada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 a un </a:t>
            </a:r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cambio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en SCFAs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uno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de los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principales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del microbiota intestinal.</a:t>
            </a:r>
            <a:endParaRPr lang="en-US" dirty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Análisis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de SCFA y </a:t>
            </a:r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de microbiota 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en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muestras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fecales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en 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PD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mostró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:</a:t>
            </a:r>
          </a:p>
          <a:p>
            <a:endParaRPr lang="en-US" sz="800" dirty="0" smtClean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82828"/>
                </a:solidFill>
                <a:latin typeface="Comic Sans MS" panose="030F0702030302020204" pitchFamily="66" charset="0"/>
              </a:rPr>
              <a:t>SCFA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 (</a:t>
            </a:r>
            <a:r>
              <a:rPr lang="en-US" dirty="0" err="1">
                <a:solidFill>
                  <a:srgbClr val="282828"/>
                </a:solidFill>
                <a:latin typeface="Comic Sans MS" panose="030F0702030302020204" pitchFamily="66" charset="0"/>
              </a:rPr>
              <a:t>acetato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>
                <a:solidFill>
                  <a:srgbClr val="282828"/>
                </a:solidFill>
                <a:latin typeface="Comic Sans MS" panose="030F0702030302020204" pitchFamily="66" charset="0"/>
              </a:rPr>
              <a:t>propionato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>
                <a:solidFill>
                  <a:srgbClr val="282828"/>
                </a:solidFill>
                <a:latin typeface="Comic Sans MS" panose="030F0702030302020204" pitchFamily="66" charset="0"/>
              </a:rPr>
              <a:t>butirato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) </a:t>
            </a:r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reducidos</a:t>
            </a:r>
            <a:endParaRPr lang="en-US" dirty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Phylum </a:t>
            </a:r>
            <a:r>
              <a:rPr lang="en-US" b="1" dirty="0" err="1">
                <a:solidFill>
                  <a:srgbClr val="282828"/>
                </a:solidFill>
                <a:latin typeface="Comic Sans MS" panose="030F0702030302020204" pitchFamily="66" charset="0"/>
              </a:rPr>
              <a:t>Bacteroidetes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familia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Prevotellaceae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reducidas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. </a:t>
            </a:r>
            <a:r>
              <a:rPr lang="en-US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>
                <a:solidFill>
                  <a:srgbClr val="282828"/>
                </a:solidFill>
                <a:latin typeface="Comic Sans MS" panose="030F0702030302020204" pitchFamily="66" charset="0"/>
              </a:rPr>
              <a:t>contrario</a:t>
            </a:r>
            <a:r>
              <a:rPr lang="en-US" dirty="0">
                <a:solidFill>
                  <a:srgbClr val="282828"/>
                </a:solidFill>
                <a:latin typeface="Comic Sans MS" panose="030F0702030302020204" pitchFamily="66" charset="0"/>
              </a:rPr>
              <a:t>, </a:t>
            </a:r>
            <a:r>
              <a:rPr lang="en-US" i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Enterobacteriaceae</a:t>
            </a:r>
            <a:r>
              <a:rPr lang="en-US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82828"/>
                </a:solidFill>
                <a:latin typeface="Comic Sans MS" panose="030F0702030302020204" pitchFamily="66" charset="0"/>
              </a:rPr>
              <a:t>más</a:t>
            </a:r>
            <a:r>
              <a:rPr lang="en-US" b="1" dirty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 </a:t>
            </a:r>
          </a:p>
          <a:p>
            <a:r>
              <a:rPr lang="en-US" b="1" dirty="0">
                <a:solidFill>
                  <a:srgbClr val="282828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282828"/>
                </a:solidFill>
                <a:latin typeface="Comic Sans MS" panose="030F0702030302020204" pitchFamily="66" charset="0"/>
              </a:rPr>
              <a:t>  </a:t>
            </a:r>
            <a:r>
              <a:rPr lang="en-US" b="1" dirty="0" err="1" smtClean="0">
                <a:solidFill>
                  <a:srgbClr val="282828"/>
                </a:solidFill>
                <a:latin typeface="Comic Sans MS" panose="030F0702030302020204" pitchFamily="66" charset="0"/>
              </a:rPr>
              <a:t>abundantes</a:t>
            </a:r>
            <a:endParaRPr lang="en-US" sz="800" dirty="0" smtClean="0">
              <a:solidFill>
                <a:srgbClr val="282828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282828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21100" y="5176778"/>
            <a:ext cx="65189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Unger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Spiegel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J,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Dillmann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KU, et al. 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chain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fatty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microbiota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Parkinson’s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age-matched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es-VE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Parkinsonism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Disord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VE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2016;</a:t>
            </a:r>
            <a:r>
              <a:rPr lang="es-VE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32:66-72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118532" y="5392222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lang="es-V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2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96644" y="6439342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6 CuadroTexto"/>
          <p:cNvSpPr txBox="1"/>
          <p:nvPr/>
        </p:nvSpPr>
        <p:spPr>
          <a:xfrm>
            <a:off x="1190757" y="475589"/>
            <a:ext cx="575799" cy="52322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8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042395" y="579879"/>
            <a:ext cx="5910848" cy="555536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Microbioma y Salud-Enfermedad</a:t>
            </a: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sz="15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A. </a:t>
            </a:r>
            <a:r>
              <a:rPr lang="es-VE" sz="1600" dirty="0">
                <a:solidFill>
                  <a:srgbClr val="F57E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Mecanismos en Salud y Enfermedad</a:t>
            </a:r>
            <a:endParaRPr lang="es-VE" sz="16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 marL="472679" indent="-141685">
              <a:buClr>
                <a:srgbClr val="3399FF"/>
              </a:buClr>
              <a:buSzPct val="130000"/>
              <a:buFont typeface="Wingdings" panose="05000000000000000000" pitchFamily="2" charset="2"/>
              <a:buChar char="ü"/>
            </a:pPr>
            <a:endParaRPr lang="es-VE" sz="1500" dirty="0">
              <a:solidFill>
                <a:srgbClr val="F79646">
                  <a:lumMod val="60000"/>
                  <a:lumOff val="40000"/>
                </a:srgbClr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B. 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Microbiota Intestinal y </a:t>
            </a:r>
            <a:r>
              <a:rPr lang="es-VE" sz="2000" dirty="0" err="1">
                <a:solidFill>
                  <a:srgbClr val="F57E1B"/>
                </a:solidFill>
                <a:latin typeface="Comic Sans MS" pitchFamily="66" charset="0"/>
              </a:rPr>
              <a:t>Enf</a:t>
            </a:r>
            <a:r>
              <a:rPr lang="es-VE" sz="2000" dirty="0">
                <a:solidFill>
                  <a:srgbClr val="F57E1B"/>
                </a:solidFill>
                <a:latin typeface="Comic Sans MS" pitchFamily="66" charset="0"/>
              </a:rPr>
              <a:t>. asociadas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B1. Generalidades. Disbiosis</a:t>
            </a: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B2. </a:t>
            </a:r>
            <a:r>
              <a:rPr lang="es-VE" sz="16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. Locales</a:t>
            </a:r>
            <a:r>
              <a:rPr lang="es-VE" sz="1500" dirty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GI</a:t>
            </a: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330994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B3</a:t>
            </a:r>
            <a:r>
              <a:rPr lang="es-VE" sz="16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r>
              <a:rPr lang="es-VE" sz="1600" b="1" dirty="0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 </a:t>
            </a:r>
            <a:r>
              <a:rPr lang="es-VE" sz="1600" dirty="0" err="1" smtClean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Enf</a:t>
            </a:r>
            <a:r>
              <a:rPr lang="es-VE" sz="1600" dirty="0">
                <a:solidFill>
                  <a:srgbClr val="F79646">
                    <a:lumMod val="60000"/>
                    <a:lumOff val="40000"/>
                  </a:srgbClr>
                </a:solidFill>
                <a:latin typeface="Comic Sans MS" pitchFamily="66" charset="0"/>
              </a:rPr>
              <a:t>. Sistémicas: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Metabólicas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  </a:t>
            </a:r>
            <a:r>
              <a:rPr lang="es-VE" sz="1400" dirty="0" err="1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Enf</a:t>
            </a:r>
            <a:r>
              <a:rPr lang="es-VE" sz="1400" dirty="0" smtClean="0">
                <a:solidFill>
                  <a:srgbClr val="F79646">
                    <a:lumMod val="20000"/>
                    <a:lumOff val="80000"/>
                  </a:srgbClr>
                </a:solidFill>
                <a:latin typeface="Comic Sans MS" pitchFamily="66" charset="0"/>
              </a:rPr>
              <a:t>. Cardiovasculares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200" dirty="0">
              <a:solidFill>
                <a:srgbClr val="F79646">
                  <a:lumMod val="20000"/>
                  <a:lumOff val="80000"/>
                </a:srgbClr>
              </a:solidFill>
              <a:latin typeface="Comic Sans MS" pitchFamily="66" charset="0"/>
            </a:endParaRPr>
          </a:p>
          <a:p>
            <a:pPr marL="808038" indent="-87313">
              <a:buClr>
                <a:srgbClr val="3399FF"/>
              </a:buClr>
              <a:buSzPct val="130000"/>
            </a:pPr>
            <a:r>
              <a:rPr lang="es-VE" sz="24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0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Enf</a:t>
            </a:r>
            <a:r>
              <a:rPr lang="es-VE" sz="2000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Sistema Nervioso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 Intestino-Microbiota-Cerebro   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b="1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720725">
              <a:buClr>
                <a:srgbClr val="3399FF"/>
              </a:buClr>
              <a:buSzPct val="130000"/>
            </a:pPr>
            <a:r>
              <a:rPr lang="es-VE" sz="2400" b="1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Enf</a:t>
            </a:r>
            <a:r>
              <a:rPr lang="es-VE" sz="2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. </a:t>
            </a:r>
            <a:r>
              <a:rPr lang="es-VE" sz="24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Neuropsiquiátricas</a:t>
            </a:r>
            <a:endParaRPr lang="es-VE" sz="2400" dirty="0" smtClean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  <a:p>
            <a:pPr marL="898525">
              <a:buClr>
                <a:srgbClr val="3399FF"/>
              </a:buClr>
              <a:buSzPct val="130000"/>
            </a:pPr>
            <a:r>
              <a:rPr lang="es-VE" sz="2400" b="1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Depresión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Alzheimer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Autismo</a:t>
            </a:r>
          </a:p>
          <a:p>
            <a:pPr marL="898525">
              <a:buClr>
                <a:srgbClr val="3399FF"/>
              </a:buClr>
              <a:buSzPct val="130000"/>
            </a:pPr>
            <a:r>
              <a:rPr lang="es-VE" dirty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VE" dirty="0" smtClean="0">
                <a:solidFill>
                  <a:srgbClr val="F79646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Parkinson</a:t>
            </a:r>
          </a:p>
          <a:p>
            <a:pPr marL="720725">
              <a:buClr>
                <a:srgbClr val="3399FF"/>
              </a:buClr>
              <a:buSzPct val="130000"/>
            </a:pPr>
            <a:endParaRPr lang="es-VE" sz="1600" dirty="0">
              <a:solidFill>
                <a:srgbClr val="F79646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720725">
              <a:buClr>
                <a:srgbClr val="3399FF"/>
              </a:buClr>
              <a:buSzPct val="130000"/>
            </a:pPr>
            <a:r>
              <a:rPr lang="es-VE" sz="1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 Otras</a:t>
            </a:r>
            <a:endParaRPr lang="es-VE" sz="1600" dirty="0"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H="1">
            <a:off x="1887439" y="475589"/>
            <a:ext cx="34073" cy="5718834"/>
          </a:xfrm>
          <a:prstGeom prst="line">
            <a:avLst/>
          </a:prstGeom>
          <a:ln w="381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80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2243954" y="379250"/>
            <a:ext cx="54040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 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694135" y="1207336"/>
            <a:ext cx="6021741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Aumento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, virus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infectan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replican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dentro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, se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han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implicado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patogénesis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de 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PD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</a:t>
            </a:r>
            <a:endParaRPr lang="en-US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El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eje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cerebro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-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-microbiota se ha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implicado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enfermedad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. El microbiota no solo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bacterias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, hay virus.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Estos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 virus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ser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que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llevan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a la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muerte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poblaciones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bacterianas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  <a:endParaRPr lang="en-US" sz="8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Administración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causan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cambios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en microbiota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mamíferos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aumento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permeabilidad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intestinal 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inflamación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crónica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s-VE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PD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originaría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en 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entérico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difundiría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por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el 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n.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vago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al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SNC. </a:t>
            </a:r>
            <a:endParaRPr lang="es-VE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endParaRPr lang="es-VE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Se analizaron muestras </a:t>
            </a:r>
            <a:r>
              <a:rPr lang="es-VE" dirty="0">
                <a:solidFill>
                  <a:srgbClr val="222222"/>
                </a:solidFill>
                <a:latin typeface="Comic Sans MS" panose="030F0702030302020204" pitchFamily="66" charset="0"/>
              </a:rPr>
              <a:t>fecales 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de pacientes, por metagenómica y algoritmo para </a:t>
            </a:r>
            <a:r>
              <a:rPr lang="es-VE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cuantificar contenido de bacterias y fagos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para examinar relación fago/bacteria. </a:t>
            </a:r>
            <a:endParaRPr lang="en-US" dirty="0">
              <a:solidFill>
                <a:srgbClr val="222222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308601" y="6279437"/>
            <a:ext cx="5843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Anderson.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virus a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Parkison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‘s </a:t>
            </a:r>
            <a:r>
              <a:rPr lang="es-VE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es-VE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s-VE" sz="1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Medscape</a:t>
            </a:r>
            <a:r>
              <a:rPr lang="es-VE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July 19, </a:t>
            </a:r>
            <a:r>
              <a:rPr lang="es-VE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es-VE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" t="29253" b="20598"/>
          <a:stretch/>
        </p:blipFill>
        <p:spPr>
          <a:xfrm>
            <a:off x="57101" y="3715715"/>
            <a:ext cx="2702719" cy="96323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7" y="2076549"/>
            <a:ext cx="2309347" cy="13001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725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025333" y="5851955"/>
            <a:ext cx="51663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Tetz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SM. Brown, Y.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Hao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Tetz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Parkinson’s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 and bacteriophages as its overlooked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contributors. 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Reports 2018; 8: 10812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359540" y="1540227"/>
            <a:ext cx="6424919" cy="43242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n-US" sz="9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Para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determinar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la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asociación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de la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estructura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comunidad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bacteriófaga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con 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PD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usó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set 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datos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publicados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para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analizar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determinar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la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relación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fago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/bacteria en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muestras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>
                <a:solidFill>
                  <a:srgbClr val="222222"/>
                </a:solidFill>
                <a:latin typeface="Comic Sans MS" panose="030F0702030302020204" pitchFamily="66" charset="0"/>
              </a:rPr>
              <a:t>fecales</a:t>
            </a:r>
            <a:r>
              <a:rPr lang="en-US" b="1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de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pacientes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sin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tratamiento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previo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y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participantes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latin typeface="Comic Sans MS" panose="030F0702030302020204" pitchFamily="66" charset="0"/>
              </a:rPr>
              <a:t>sanos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 (</a:t>
            </a:r>
            <a:r>
              <a:rPr lang="es-VE" dirty="0" err="1">
                <a:solidFill>
                  <a:srgbClr val="222222"/>
                </a:solidFill>
                <a:latin typeface="Comic Sans MS" panose="030F0702030302020204" pitchFamily="66" charset="0"/>
              </a:rPr>
              <a:t>admin</a:t>
            </a:r>
            <a:r>
              <a:rPr lang="es-VE" dirty="0">
                <a:solidFill>
                  <a:srgbClr val="222222"/>
                </a:solidFill>
                <a:latin typeface="Comic Sans MS" panose="030F0702030302020204" pitchFamily="66" charset="0"/>
              </a:rPr>
              <a:t>. de DA en PD causan aumento significante del microbiota</a:t>
            </a:r>
            <a:r>
              <a:rPr lang="es-VE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).</a:t>
            </a:r>
          </a:p>
          <a:p>
            <a:endParaRPr lang="en-US" sz="10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Hubo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alteraciones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significantes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ciertos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en el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fagobiota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pacientes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800" b="1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Se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identificó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cambios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la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razón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/bacteria, en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bacterias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i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Lactococcus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conocidas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por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producir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DA y regular la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permeabilidad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intestina</a:t>
            </a:r>
            <a:r>
              <a:rPr lang="en-US" sz="1600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l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 ambos </a:t>
            </a:r>
            <a:r>
              <a:rPr lang="en-US" sz="16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factores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importantes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implicados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sz="1600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patogénesis</a:t>
            </a:r>
            <a:r>
              <a:rPr lang="en-US" sz="1600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PD. </a:t>
            </a:r>
            <a:endParaRPr lang="en-US" sz="8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endParaRPr lang="en-US" sz="800" dirty="0" smtClean="0">
              <a:solidFill>
                <a:srgbClr val="222222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806117" y="874194"/>
            <a:ext cx="56047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</a:t>
            </a:r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93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19776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  <a:endParaRPr lang="es-VE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540150" y="1650525"/>
            <a:ext cx="6063700" cy="40010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Se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encontró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reducción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i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Lactococcus</a:t>
            </a:r>
            <a:r>
              <a:rPr lang="en-US" b="1" i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spp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probablemente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debido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 al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aumento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líticos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lactoccocal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c2-like </a:t>
            </a:r>
            <a:r>
              <a:rPr lang="en-US" dirty="0">
                <a:solidFill>
                  <a:srgbClr val="222222"/>
                </a:solidFill>
                <a:latin typeface="Comic Sans MS" panose="030F0702030302020204" pitchFamily="66" charset="0"/>
              </a:rPr>
              <a:t>y 936-like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frecuentes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 en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productos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lácteos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bacteriófagos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entran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a la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lista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posibles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factores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asociados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con el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desarrollo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PD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sugiriendo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que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la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fagobiota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intestinal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puede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servir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herramienta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diagnóstica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blanco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para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intervención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terapéutica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sz="1000" dirty="0">
              <a:solidFill>
                <a:srgbClr val="222222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Estos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resultados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abren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discusión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sobre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el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rol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ambientales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composición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del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fagobiota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en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salud</a:t>
            </a:r>
            <a:r>
              <a:rPr lang="en-US" b="1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 y </a:t>
            </a:r>
            <a:r>
              <a:rPr lang="en-US" b="1" dirty="0" err="1" smtClean="0">
                <a:solidFill>
                  <a:srgbClr val="222222"/>
                </a:solidFill>
                <a:latin typeface="Comic Sans MS" panose="030F0702030302020204" pitchFamily="66" charset="0"/>
              </a:rPr>
              <a:t>enfermedad</a:t>
            </a:r>
            <a:r>
              <a:rPr lang="en-US" dirty="0" smtClean="0">
                <a:solidFill>
                  <a:srgbClr val="222222"/>
                </a:solidFill>
                <a:latin typeface="Comic Sans MS" panose="030F0702030302020204" pitchFamily="66" charset="0"/>
              </a:rPr>
              <a:t>.</a:t>
            </a:r>
            <a:endParaRPr lang="es-VE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6 CuadroTexto"/>
          <p:cNvSpPr txBox="1"/>
          <p:nvPr/>
        </p:nvSpPr>
        <p:spPr>
          <a:xfrm>
            <a:off x="1702338" y="862065"/>
            <a:ext cx="5404043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prstClr val="black"/>
                </a:solidFill>
                <a:latin typeface="Comic Sans MS" pitchFamily="66" charset="0"/>
              </a:rPr>
              <a:t>Parkinson, bacterias y bacteriófagos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56203" y="5762971"/>
            <a:ext cx="47046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Tetz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SM. Brown, Y. </a:t>
            </a:r>
            <a:r>
              <a:rPr lang="en-US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Hao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en-US" sz="11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Tetz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Parkinson’s </a:t>
            </a:r>
            <a:r>
              <a:rPr lang="en-US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 and bacteriophages as its overlooked </a:t>
            </a:r>
            <a:r>
              <a:rPr lang="en-US" sz="11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contributors.  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 Reports </a:t>
            </a: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r>
              <a:rPr lang="en-US" sz="1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8: 10812</a:t>
            </a:r>
            <a:endParaRPr lang="es-VE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27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/>
          <p:nvPr/>
        </p:nvSpPr>
        <p:spPr>
          <a:xfrm>
            <a:off x="256397" y="179195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56397" y="629430"/>
            <a:ext cx="169469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1400" dirty="0" smtClean="0"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ACV, </a:t>
            </a:r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Esquizofenia</a:t>
            </a:r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5 CuadroTexto"/>
          <p:cNvSpPr txBox="1"/>
          <p:nvPr/>
        </p:nvSpPr>
        <p:spPr>
          <a:xfrm>
            <a:off x="6681806" y="6611779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1248" y="1632918"/>
            <a:ext cx="75712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Las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rutas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comunicación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entre 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cerebro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incluyen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vías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neuronal,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inmuno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metabolito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mediada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s-VE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 disbiosis intestinal lleva a inflamación aumentada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así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como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activación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eje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HPA,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niveles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alterados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neurotransmisores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metabolitos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bacterianos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;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estos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pueden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contribuir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señalizacion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anormal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través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nervio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vago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Integridad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reducida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 la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barrera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gastrointestinal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dispara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migración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bacteriana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(“leaky </a:t>
            </a:r>
            <a:r>
              <a:rPr lang="es-VE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gut</a:t>
            </a:r>
            <a:r>
              <a:rPr lang="es-VE" dirty="0">
                <a:solidFill>
                  <a:srgbClr val="000000"/>
                </a:solidFill>
                <a:latin typeface="Comic Sans MS" panose="030F0702030302020204" pitchFamily="66" charset="0"/>
              </a:rPr>
              <a:t>”) 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 </a:t>
            </a:r>
            <a:r>
              <a:rPr lang="es-VE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inflamacion</a:t>
            </a:r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Citokinas inflamatorias inducen la disrupción de la integridad de la barrera hematoencefálica. </a:t>
            </a:r>
          </a:p>
          <a:p>
            <a:endParaRPr lang="es-VE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s-VE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Los probióticos tiene el potencial de normalizar esos procesos. </a:t>
            </a:r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40080" y="6001471"/>
            <a:ext cx="79735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Kim et al.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Mind-altering with the gut : modulation of the gut-brain axis with probiotics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2018; 56:172–182</a:t>
            </a:r>
            <a:endParaRPr lang="es-V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736305" y="403686"/>
            <a:ext cx="559836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Modulación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del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eje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intestino-cerebro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por</a:t>
            </a:r>
            <a:r>
              <a:rPr lang="en-US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probióticos</a:t>
            </a:r>
            <a:endParaRPr lang="en-US" sz="2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81252" y="900994"/>
            <a:ext cx="6181500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Estudios </a:t>
            </a:r>
            <a:r>
              <a:rPr lang="es-VE" sz="2000" dirty="0" smtClean="0">
                <a:solidFill>
                  <a:prstClr val="black"/>
                </a:solidFill>
                <a:latin typeface="Comic Sans MS" pitchFamily="66" charset="0"/>
              </a:rPr>
              <a:t>recientes relevantes </a:t>
            </a:r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sobre interrelación </a:t>
            </a:r>
          </a:p>
          <a:p>
            <a:pPr algn="ctr"/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Cerebro </a:t>
            </a:r>
            <a:r>
              <a:rPr lang="es-VE" sz="2000" dirty="0" err="1">
                <a:solidFill>
                  <a:prstClr val="black"/>
                </a:solidFill>
                <a:latin typeface="Comic Sans MS" pitchFamily="66" charset="0"/>
              </a:rPr>
              <a:t>Microbioma</a:t>
            </a:r>
            <a:r>
              <a:rPr lang="es-VE" sz="2000" dirty="0">
                <a:solidFill>
                  <a:prstClr val="black"/>
                </a:solidFill>
                <a:latin typeface="Comic Sans MS" pitchFamily="66" charset="0"/>
              </a:rPr>
              <a:t> Intestinal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398043" y="2079909"/>
            <a:ext cx="5752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E. Mayer 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UCLA.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s-VE" sz="1600" i="1" dirty="0" err="1">
                <a:solidFill>
                  <a:prstClr val="black"/>
                </a:solidFill>
                <a:latin typeface="Comic Sans MS" pitchFamily="66" charset="0"/>
              </a:rPr>
              <a:t>fMRI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 cerebral en humanos y </a:t>
            </a:r>
            <a:r>
              <a:rPr lang="es-VE" sz="1600" i="1" dirty="0" err="1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endParaRPr lang="es-VE" sz="1600" i="1" dirty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    Estructura cerebral y tipos de bacterias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394231" y="2872281"/>
            <a:ext cx="6231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S. Collins   </a:t>
            </a:r>
            <a:r>
              <a:rPr lang="es-VE" sz="1600" b="1" dirty="0" err="1">
                <a:solidFill>
                  <a:prstClr val="black"/>
                </a:solidFill>
                <a:latin typeface="Comic Sans MS" pitchFamily="66" charset="0"/>
              </a:rPr>
              <a:t>McMaster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 Univ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En ratones cambio de microbiota </a:t>
            </a:r>
            <a:r>
              <a:rPr lang="es-VE" sz="1600" i="1" dirty="0" smtClean="0">
                <a:solidFill>
                  <a:prstClr val="black"/>
                </a:solidFill>
                <a:latin typeface="Comic Sans MS" pitchFamily="66" charset="0"/>
              </a:rPr>
              <a:t>intestinal cambia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el estado de </a:t>
            </a:r>
            <a:r>
              <a:rPr lang="es-VE" sz="1600" b="1" i="1" dirty="0">
                <a:solidFill>
                  <a:prstClr val="black"/>
                </a:solidFill>
                <a:latin typeface="Comic Sans MS" pitchFamily="66" charset="0"/>
              </a:rPr>
              <a:t>ansiedad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que van con cambios en química cerebral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394231" y="3892512"/>
            <a:ext cx="5756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P. Patterson </a:t>
            </a:r>
            <a:r>
              <a:rPr lang="es-VE" sz="1600" b="1" dirty="0">
                <a:solidFill>
                  <a:prstClr val="black"/>
                </a:solidFill>
                <a:latin typeface="Comic Sans MS" pitchFamily="66" charset="0"/>
              </a:rPr>
              <a:t>CALTECH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Ratones conductas </a:t>
            </a:r>
            <a:r>
              <a:rPr lang="es-VE" sz="1600" b="1" i="1" dirty="0">
                <a:solidFill>
                  <a:prstClr val="black"/>
                </a:solidFill>
                <a:latin typeface="Comic Sans MS" pitchFamily="66" charset="0"/>
              </a:rPr>
              <a:t>autistas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disminuyen </a:t>
            </a:r>
            <a:r>
              <a:rPr lang="es-VE" sz="1600" i="1" dirty="0" smtClean="0">
                <a:solidFill>
                  <a:prstClr val="black"/>
                </a:solidFill>
                <a:latin typeface="Comic Sans MS" pitchFamily="66" charset="0"/>
              </a:rPr>
              <a:t>al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dar probióticos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394231" y="4738110"/>
            <a:ext cx="6231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E. Mayer- K. </a:t>
            </a:r>
            <a:r>
              <a:rPr lang="es-VE" sz="1600" dirty="0" err="1">
                <a:solidFill>
                  <a:prstClr val="black"/>
                </a:solidFill>
                <a:latin typeface="Comic Sans MS" pitchFamily="66" charset="0"/>
              </a:rPr>
              <a:t>Tillisch</a:t>
            </a:r>
            <a:r>
              <a:rPr lang="es-VE" sz="16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es-VE" sz="1600" i="1" dirty="0" err="1">
                <a:solidFill>
                  <a:prstClr val="black"/>
                </a:solidFill>
                <a:latin typeface="Comic Sans MS" pitchFamily="66" charset="0"/>
              </a:rPr>
              <a:t>fMRI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 cerebral en mujeres que recibieron </a:t>
            </a:r>
            <a:r>
              <a:rPr lang="es-VE" sz="1600" i="1" dirty="0" smtClean="0">
                <a:solidFill>
                  <a:prstClr val="black"/>
                </a:solidFill>
                <a:latin typeface="Comic Sans MS" pitchFamily="66" charset="0"/>
              </a:rPr>
              <a:t>yogurt. Cambios </a:t>
            </a:r>
            <a:r>
              <a:rPr lang="es-VE" sz="1600" i="1" dirty="0">
                <a:solidFill>
                  <a:prstClr val="black"/>
                </a:solidFill>
                <a:latin typeface="Comic Sans MS" pitchFamily="66" charset="0"/>
              </a:rPr>
              <a:t>en reactividad en circuitos de ansiedad</a:t>
            </a:r>
          </a:p>
        </p:txBody>
      </p:sp>
      <p:sp>
        <p:nvSpPr>
          <p:cNvPr id="10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7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17" y="1665968"/>
            <a:ext cx="7287339" cy="4207199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041914" y="6013860"/>
            <a:ext cx="5083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Comic Sans MS" panose="030F0702030302020204" pitchFamily="66" charset="0"/>
              </a:rPr>
              <a:t>Y.E. </a:t>
            </a:r>
            <a:r>
              <a:rPr lang="en-US" sz="11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Borre</a:t>
            </a:r>
            <a:r>
              <a:rPr lang="en-US" sz="1100" dirty="0">
                <a:solidFill>
                  <a:prstClr val="black"/>
                </a:solidFill>
                <a:latin typeface="Comic Sans MS" panose="030F0702030302020204" pitchFamily="66" charset="0"/>
              </a:rPr>
              <a:t> et al. </a:t>
            </a:r>
            <a:r>
              <a:rPr lang="en-US" sz="1100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Microbiota</a:t>
            </a:r>
            <a:r>
              <a:rPr lang="en-US" sz="1100" i="1" dirty="0">
                <a:solidFill>
                  <a:prstClr val="black"/>
                </a:solidFill>
                <a:latin typeface="Comic Sans MS" panose="030F0702030302020204" pitchFamily="66" charset="0"/>
              </a:rPr>
              <a:t> and neurodevelopmental windows: implications for brain disorders .</a:t>
            </a:r>
            <a:r>
              <a:rPr lang="es-VE" sz="1100" dirty="0" err="1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</a:rPr>
              <a:t>Trends</a:t>
            </a:r>
            <a:r>
              <a:rPr lang="es-VE" sz="1100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</a:rPr>
              <a:t> in Molecular Medicine 2014; 20: </a:t>
            </a:r>
            <a:r>
              <a:rPr lang="es-VE" sz="11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</a:rPr>
              <a:t>509-18</a:t>
            </a:r>
            <a:endParaRPr lang="es-VE" sz="1100" dirty="0">
              <a:solidFill>
                <a:prstClr val="black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56572" y="538412"/>
            <a:ext cx="635783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Desarrollo neural, estabilidad </a:t>
            </a:r>
            <a:r>
              <a:rPr lang="es-VE" sz="2400" dirty="0" err="1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 y </a:t>
            </a:r>
          </a:p>
          <a:p>
            <a:r>
              <a:rPr lang="es-VE" sz="2400" dirty="0">
                <a:solidFill>
                  <a:prstClr val="black"/>
                </a:solidFill>
                <a:latin typeface="Comic Sans MS" pitchFamily="66" charset="0"/>
              </a:rPr>
              <a:t>comienzo de enfermedades neurológicas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015" y="1651920"/>
            <a:ext cx="5385970" cy="429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316312" y="576406"/>
            <a:ext cx="671850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Communicación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Microbiota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–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intestino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–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cerebro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durante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desarrollo</a:t>
            </a:r>
            <a:r>
              <a:rPr lang="en-US" sz="2400" dirty="0">
                <a:solidFill>
                  <a:prstClr val="black"/>
                </a:solidFill>
                <a:latin typeface="Comic Sans MS" pitchFamily="66" charset="0"/>
              </a:rPr>
              <a:t> pre y </a:t>
            </a:r>
            <a:r>
              <a:rPr lang="en-US" sz="2400" dirty="0" err="1">
                <a:solidFill>
                  <a:prstClr val="black"/>
                </a:solidFill>
                <a:latin typeface="Comic Sans MS" pitchFamily="66" charset="0"/>
              </a:rPr>
              <a:t>posnatal</a:t>
            </a:r>
            <a:endParaRPr lang="es-VE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4" name="7 CuadroTexto"/>
          <p:cNvSpPr txBox="1"/>
          <p:nvPr/>
        </p:nvSpPr>
        <p:spPr>
          <a:xfrm>
            <a:off x="6192139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842503" y="6078612"/>
            <a:ext cx="53859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atin typeface="Comic Sans MS" panose="030F0702030302020204" pitchFamily="66" charset="0"/>
              </a:rPr>
              <a:t>Y</a:t>
            </a:r>
            <a:r>
              <a:rPr lang="en-US" sz="1100" dirty="0" smtClean="0">
                <a:latin typeface="Comic Sans MS" panose="030F0702030302020204" pitchFamily="66" charset="0"/>
              </a:rPr>
              <a:t>E </a:t>
            </a:r>
            <a:r>
              <a:rPr lang="en-US" sz="1100" dirty="0" err="1" smtClean="0">
                <a:latin typeface="Comic Sans MS" panose="030F0702030302020204" pitchFamily="66" charset="0"/>
              </a:rPr>
              <a:t>Borre</a:t>
            </a:r>
            <a:r>
              <a:rPr lang="en-US" sz="1100" dirty="0" smtClean="0">
                <a:latin typeface="Comic Sans MS" panose="030F0702030302020204" pitchFamily="66" charset="0"/>
              </a:rPr>
              <a:t> at al. </a:t>
            </a:r>
            <a:r>
              <a:rPr lang="en-US" sz="1100" i="1" dirty="0" smtClean="0">
                <a:latin typeface="Comic Sans MS" panose="030F0702030302020204" pitchFamily="66" charset="0"/>
              </a:rPr>
              <a:t>Microbiota </a:t>
            </a:r>
            <a:r>
              <a:rPr lang="en-US" sz="1100" i="1" dirty="0">
                <a:latin typeface="Comic Sans MS" panose="030F0702030302020204" pitchFamily="66" charset="0"/>
              </a:rPr>
              <a:t>and neurodevelopmental windows: implications for brain </a:t>
            </a:r>
            <a:r>
              <a:rPr lang="en-US" sz="1100" i="1" dirty="0" smtClean="0">
                <a:latin typeface="Comic Sans MS" panose="030F0702030302020204" pitchFamily="66" charset="0"/>
              </a:rPr>
              <a:t>disorders.</a:t>
            </a:r>
            <a:r>
              <a:rPr lang="es-VE" sz="1100" dirty="0" err="1" smtClean="0">
                <a:latin typeface="Comic Sans MS" panose="030F0702030302020204" pitchFamily="66" charset="0"/>
              </a:rPr>
              <a:t>Trends</a:t>
            </a:r>
            <a:r>
              <a:rPr lang="es-VE" sz="1100" dirty="0" smtClean="0">
                <a:latin typeface="Comic Sans MS" panose="030F0702030302020204" pitchFamily="66" charset="0"/>
              </a:rPr>
              <a:t> </a:t>
            </a:r>
            <a:r>
              <a:rPr lang="es-VE" sz="1100" dirty="0">
                <a:latin typeface="Comic Sans MS" panose="030F0702030302020204" pitchFamily="66" charset="0"/>
              </a:rPr>
              <a:t>in Molecular Medicine </a:t>
            </a:r>
            <a:r>
              <a:rPr lang="es-VE" sz="1100" dirty="0" smtClean="0">
                <a:latin typeface="Comic Sans MS" panose="030F0702030302020204" pitchFamily="66" charset="0"/>
              </a:rPr>
              <a:t>2014; 20: </a:t>
            </a:r>
            <a:r>
              <a:rPr lang="es-VE" sz="11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509-518</a:t>
            </a:r>
            <a:endParaRPr lang="es-VE" sz="1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57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424551" y="5684397"/>
            <a:ext cx="457368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50" dirty="0">
                <a:latin typeface="Comic Sans MS" panose="030F0702030302020204" pitchFamily="66" charset="0"/>
              </a:rPr>
              <a:t>BJ. </a:t>
            </a:r>
            <a:r>
              <a:rPr lang="es-VE" sz="750" dirty="0" err="1">
                <a:latin typeface="Comic Sans MS" panose="030F0702030302020204" pitchFamily="66" charset="0"/>
              </a:rPr>
              <a:t>Marsland</a:t>
            </a:r>
            <a:r>
              <a:rPr lang="es-VE" sz="750" dirty="0">
                <a:latin typeface="Comic Sans MS" panose="030F0702030302020204" pitchFamily="66" charset="0"/>
              </a:rPr>
              <a:t>. </a:t>
            </a:r>
            <a:r>
              <a:rPr lang="es-VE" sz="750" i="1" dirty="0" err="1">
                <a:latin typeface="Comic Sans MS" panose="030F0702030302020204" pitchFamily="66" charset="0"/>
              </a:rPr>
              <a:t>Regulating</a:t>
            </a:r>
            <a:r>
              <a:rPr lang="es-VE" sz="750" i="1" dirty="0">
                <a:latin typeface="Comic Sans MS" panose="030F0702030302020204" pitchFamily="66" charset="0"/>
              </a:rPr>
              <a:t> </a:t>
            </a:r>
            <a:r>
              <a:rPr lang="es-VE" sz="750" i="1" dirty="0" err="1">
                <a:latin typeface="Comic Sans MS" panose="030F0702030302020204" pitchFamily="66" charset="0"/>
              </a:rPr>
              <a:t>inflammation</a:t>
            </a:r>
            <a:r>
              <a:rPr lang="es-VE" sz="750" i="1" dirty="0">
                <a:latin typeface="Comic Sans MS" panose="030F0702030302020204" pitchFamily="66" charset="0"/>
              </a:rPr>
              <a:t> </a:t>
            </a:r>
            <a:r>
              <a:rPr lang="es-VE" sz="750" i="1" dirty="0" err="1">
                <a:latin typeface="Comic Sans MS" panose="030F0702030302020204" pitchFamily="66" charset="0"/>
              </a:rPr>
              <a:t>with</a:t>
            </a:r>
            <a:r>
              <a:rPr lang="es-VE" sz="750" i="1" dirty="0">
                <a:latin typeface="Comic Sans MS" panose="030F0702030302020204" pitchFamily="66" charset="0"/>
              </a:rPr>
              <a:t> </a:t>
            </a:r>
            <a:r>
              <a:rPr lang="es-VE" sz="750" i="1" dirty="0" err="1">
                <a:latin typeface="Comic Sans MS" panose="030F0702030302020204" pitchFamily="66" charset="0"/>
              </a:rPr>
              <a:t>microbial</a:t>
            </a:r>
            <a:r>
              <a:rPr lang="es-VE" sz="750" i="1" dirty="0">
                <a:latin typeface="Comic Sans MS" panose="030F0702030302020204" pitchFamily="66" charset="0"/>
              </a:rPr>
              <a:t> </a:t>
            </a:r>
            <a:r>
              <a:rPr lang="es-VE" sz="750" i="1" dirty="0" err="1">
                <a:latin typeface="Comic Sans MS" panose="030F0702030302020204" pitchFamily="66" charset="0"/>
              </a:rPr>
              <a:t>metabolites</a:t>
            </a:r>
            <a:r>
              <a:rPr lang="es-VE" sz="750" dirty="0">
                <a:latin typeface="Comic Sans MS" panose="030F0702030302020204" pitchFamily="66" charset="0"/>
              </a:rPr>
              <a:t>. </a:t>
            </a:r>
            <a:r>
              <a:rPr lang="es-VE" sz="750" dirty="0" err="1">
                <a:latin typeface="Comic Sans MS" panose="030F0702030302020204" pitchFamily="66" charset="0"/>
              </a:rPr>
              <a:t>Nature</a:t>
            </a:r>
            <a:r>
              <a:rPr lang="es-VE" sz="750" dirty="0">
                <a:latin typeface="Comic Sans MS" panose="030F0702030302020204" pitchFamily="66" charset="0"/>
              </a:rPr>
              <a:t> </a:t>
            </a:r>
            <a:r>
              <a:rPr lang="es-VE" sz="750" dirty="0" err="1">
                <a:latin typeface="Comic Sans MS" panose="030F0702030302020204" pitchFamily="66" charset="0"/>
              </a:rPr>
              <a:t>Med</a:t>
            </a:r>
            <a:r>
              <a:rPr lang="es-VE" sz="750" dirty="0">
                <a:latin typeface="Comic Sans MS" panose="030F0702030302020204" pitchFamily="66" charset="0"/>
              </a:rPr>
              <a:t> </a:t>
            </a:r>
            <a:r>
              <a:rPr lang="es-VE" sz="750" b="1" dirty="0">
                <a:latin typeface="Comic Sans MS" panose="030F0702030302020204" pitchFamily="66" charset="0"/>
              </a:rPr>
              <a:t>2016</a:t>
            </a:r>
            <a:r>
              <a:rPr lang="es-VE" sz="750" dirty="0">
                <a:latin typeface="Comic Sans MS" panose="030F0702030302020204" pitchFamily="66" charset="0"/>
              </a:rPr>
              <a:t>; 22:585-583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238927" y="995378"/>
            <a:ext cx="1569661" cy="5078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s-VE" sz="1350" b="1" dirty="0">
                <a:latin typeface="Comic Sans MS" panose="030F0702030302020204" pitchFamily="66" charset="0"/>
              </a:rPr>
              <a:t>Dieta  </a:t>
            </a:r>
          </a:p>
          <a:p>
            <a:pPr algn="ctr"/>
            <a:r>
              <a:rPr lang="es-VE" sz="1350" b="1" dirty="0" err="1">
                <a:latin typeface="Comic Sans MS" panose="030F0702030302020204" pitchFamily="66" charset="0"/>
              </a:rPr>
              <a:t>Triptofano</a:t>
            </a:r>
            <a:r>
              <a:rPr lang="es-VE" sz="1350" b="1" dirty="0">
                <a:latin typeface="Comic Sans MS" panose="030F0702030302020204" pitchFamily="66" charset="0"/>
              </a:rPr>
              <a:t> (</a:t>
            </a:r>
            <a:r>
              <a:rPr lang="es-VE" sz="1350" b="1" dirty="0" err="1">
                <a:latin typeface="Comic Sans MS" panose="030F0702030302020204" pitchFamily="66" charset="0"/>
              </a:rPr>
              <a:t>Trp</a:t>
            </a:r>
            <a:r>
              <a:rPr lang="es-VE" sz="1350" b="1" dirty="0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065375" y="2044407"/>
            <a:ext cx="196079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1200" b="1" dirty="0" err="1">
                <a:latin typeface="Comic Sans MS" panose="030F0702030302020204" pitchFamily="66" charset="0"/>
              </a:rPr>
              <a:t>AhR</a:t>
            </a:r>
            <a:r>
              <a:rPr lang="es-VE" sz="1200" b="1" dirty="0">
                <a:latin typeface="Comic Sans MS" panose="030F0702030302020204" pitchFamily="66" charset="0"/>
              </a:rPr>
              <a:t> </a:t>
            </a:r>
            <a:r>
              <a:rPr lang="es-VE" sz="1200" b="1" dirty="0" err="1">
                <a:latin typeface="Comic Sans MS" panose="030F0702030302020204" pitchFamily="66" charset="0"/>
              </a:rPr>
              <a:t>ligandos</a:t>
            </a:r>
            <a:r>
              <a:rPr lang="es-VE" sz="1200" b="1" dirty="0">
                <a:latin typeface="Comic Sans MS" panose="030F0702030302020204" pitchFamily="66" charset="0"/>
              </a:rPr>
              <a:t> derivados </a:t>
            </a:r>
          </a:p>
          <a:p>
            <a:pPr algn="ctr"/>
            <a:r>
              <a:rPr lang="es-VE" sz="1200" b="1" dirty="0">
                <a:latin typeface="Comic Sans MS" panose="030F0702030302020204" pitchFamily="66" charset="0"/>
              </a:rPr>
              <a:t>del catabolismo del </a:t>
            </a:r>
            <a:r>
              <a:rPr lang="es-VE" sz="1200" b="1" dirty="0" err="1">
                <a:latin typeface="Comic Sans MS" panose="030F0702030302020204" pitchFamily="66" charset="0"/>
              </a:rPr>
              <a:t>Trp</a:t>
            </a:r>
            <a:endParaRPr lang="es-VE" sz="1200" b="1" dirty="0">
              <a:latin typeface="Comic Sans MS" panose="030F0702030302020204" pitchFamily="66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5019598" y="1541082"/>
            <a:ext cx="1156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i="1" dirty="0">
                <a:latin typeface="Comic Sans MS" panose="030F0702030302020204" pitchFamily="66" charset="0"/>
              </a:rPr>
              <a:t>Lactobacillus</a:t>
            </a:r>
            <a:r>
              <a:rPr lang="es-VE" sz="1200" dirty="0">
                <a:latin typeface="Comic Sans MS" panose="030F0702030302020204" pitchFamily="66" charset="0"/>
              </a:rPr>
              <a:t> </a:t>
            </a:r>
          </a:p>
          <a:p>
            <a:r>
              <a:rPr lang="es-VE" sz="1200" dirty="0">
                <a:latin typeface="Comic Sans MS" panose="030F0702030302020204" pitchFamily="66" charset="0"/>
              </a:rPr>
              <a:t>en intestino</a:t>
            </a:r>
          </a:p>
        </p:txBody>
      </p:sp>
      <p:cxnSp>
        <p:nvCxnSpPr>
          <p:cNvPr id="22" name="Conector recto de flecha 21"/>
          <p:cNvCxnSpPr/>
          <p:nvPr/>
        </p:nvCxnSpPr>
        <p:spPr>
          <a:xfrm>
            <a:off x="3495704" y="2540846"/>
            <a:ext cx="0" cy="5735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 flipH="1">
            <a:off x="6400953" y="2524659"/>
            <a:ext cx="7252" cy="58971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2033719" y="3152001"/>
            <a:ext cx="2977754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1350" dirty="0">
                <a:latin typeface="Comic Sans MS" panose="030F0702030302020204" pitchFamily="66" charset="0"/>
              </a:rPr>
              <a:t>Protección contra inflamación SNC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5268621" y="3157428"/>
            <a:ext cx="2149949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s-VE" sz="1350" dirty="0">
                <a:latin typeface="Comic Sans MS" panose="030F0702030302020204" pitchFamily="66" charset="0"/>
              </a:rPr>
              <a:t>Protección contra colitis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2243278" y="3475647"/>
            <a:ext cx="2514687" cy="2017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27" name="Rectángulo 26"/>
          <p:cNvSpPr/>
          <p:nvPr/>
        </p:nvSpPr>
        <p:spPr>
          <a:xfrm>
            <a:off x="5191443" y="3491539"/>
            <a:ext cx="2304305" cy="2001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29" name="Elipse 28"/>
          <p:cNvSpPr/>
          <p:nvPr/>
        </p:nvSpPr>
        <p:spPr>
          <a:xfrm>
            <a:off x="5659545" y="5045094"/>
            <a:ext cx="34289" cy="34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0" name="Elipse 29"/>
          <p:cNvSpPr/>
          <p:nvPr/>
        </p:nvSpPr>
        <p:spPr>
          <a:xfrm>
            <a:off x="5773845" y="5159394"/>
            <a:ext cx="34289" cy="34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1" name="Elipse 30"/>
          <p:cNvSpPr/>
          <p:nvPr/>
        </p:nvSpPr>
        <p:spPr>
          <a:xfrm>
            <a:off x="5888145" y="5273694"/>
            <a:ext cx="34289" cy="34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2" name="Elipse 31"/>
          <p:cNvSpPr/>
          <p:nvPr/>
        </p:nvSpPr>
        <p:spPr>
          <a:xfrm>
            <a:off x="6002445" y="5094910"/>
            <a:ext cx="34289" cy="3428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3" name="Rectángulo 32"/>
          <p:cNvSpPr/>
          <p:nvPr/>
        </p:nvSpPr>
        <p:spPr>
          <a:xfrm>
            <a:off x="5427776" y="5117272"/>
            <a:ext cx="144367" cy="342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63026" y="5219912"/>
            <a:ext cx="144367" cy="342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5" name="Rectángulo 34"/>
          <p:cNvSpPr/>
          <p:nvPr/>
        </p:nvSpPr>
        <p:spPr>
          <a:xfrm>
            <a:off x="6368876" y="5148800"/>
            <a:ext cx="144367" cy="34289"/>
          </a:xfrm>
          <a:prstGeom prst="rect">
            <a:avLst/>
          </a:prstGeom>
          <a:solidFill>
            <a:srgbClr val="F8AB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6" name="Rectángulo 35"/>
          <p:cNvSpPr/>
          <p:nvPr/>
        </p:nvSpPr>
        <p:spPr>
          <a:xfrm>
            <a:off x="6513243" y="5277769"/>
            <a:ext cx="159248" cy="34289"/>
          </a:xfrm>
          <a:prstGeom prst="rect">
            <a:avLst/>
          </a:prstGeom>
          <a:solidFill>
            <a:srgbClr val="F8AB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7" name="Rectángulo 36"/>
          <p:cNvSpPr/>
          <p:nvPr/>
        </p:nvSpPr>
        <p:spPr>
          <a:xfrm>
            <a:off x="6794030" y="5085099"/>
            <a:ext cx="34788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39" name="Elipse 38"/>
          <p:cNvSpPr/>
          <p:nvPr/>
        </p:nvSpPr>
        <p:spPr>
          <a:xfrm>
            <a:off x="5427776" y="3987244"/>
            <a:ext cx="449533" cy="4138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0" name="Elipse 39"/>
          <p:cNvSpPr/>
          <p:nvPr/>
        </p:nvSpPr>
        <p:spPr>
          <a:xfrm>
            <a:off x="5464185" y="4077073"/>
            <a:ext cx="367800" cy="24747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1" name="Elipse 40"/>
          <p:cNvSpPr/>
          <p:nvPr/>
        </p:nvSpPr>
        <p:spPr>
          <a:xfrm>
            <a:off x="6722180" y="3753036"/>
            <a:ext cx="449533" cy="41386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2" name="Elipse 41"/>
          <p:cNvSpPr/>
          <p:nvPr/>
        </p:nvSpPr>
        <p:spPr>
          <a:xfrm>
            <a:off x="6766078" y="3807609"/>
            <a:ext cx="348746" cy="294427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3" name="CuadroTexto 42"/>
          <p:cNvSpPr txBox="1"/>
          <p:nvPr/>
        </p:nvSpPr>
        <p:spPr>
          <a:xfrm>
            <a:off x="5544109" y="3537012"/>
            <a:ext cx="6976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atin typeface="Comic Sans MS" panose="030F0702030302020204" pitchFamily="66" charset="0"/>
              </a:rPr>
              <a:t>Ligando </a:t>
            </a:r>
          </a:p>
          <a:p>
            <a:r>
              <a:rPr lang="es-VE" sz="1050" dirty="0" err="1">
                <a:latin typeface="Comic Sans MS" panose="030F0702030302020204" pitchFamily="66" charset="0"/>
              </a:rPr>
              <a:t>AhR</a:t>
            </a:r>
            <a:endParaRPr lang="es-VE" sz="1050" dirty="0">
              <a:latin typeface="Comic Sans MS" panose="030F0702030302020204" pitchFamily="66" charset="0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2928260" y="2595495"/>
            <a:ext cx="10567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Cerebro</a:t>
            </a:r>
          </a:p>
        </p:txBody>
      </p:sp>
      <p:sp>
        <p:nvSpPr>
          <p:cNvPr id="46" name="Forma libre 45"/>
          <p:cNvSpPr/>
          <p:nvPr/>
        </p:nvSpPr>
        <p:spPr>
          <a:xfrm rot="6122818" flipV="1">
            <a:off x="6405072" y="3472939"/>
            <a:ext cx="37961" cy="646601"/>
          </a:xfrm>
          <a:custGeom>
            <a:avLst/>
            <a:gdLst>
              <a:gd name="connsiteX0" fmla="*/ 236148 w 236148"/>
              <a:gd name="connsiteY0" fmla="*/ 0 h 322812"/>
              <a:gd name="connsiteX1" fmla="*/ 7548 w 236148"/>
              <a:gd name="connsiteY1" fmla="*/ 179614 h 322812"/>
              <a:gd name="connsiteX2" fmla="*/ 56534 w 236148"/>
              <a:gd name="connsiteY2" fmla="*/ 310243 h 322812"/>
              <a:gd name="connsiteX3" fmla="*/ 72863 w 236148"/>
              <a:gd name="connsiteY3" fmla="*/ 310243 h 32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48" h="322812">
                <a:moveTo>
                  <a:pt x="236148" y="0"/>
                </a:moveTo>
                <a:cubicBezTo>
                  <a:pt x="136816" y="63953"/>
                  <a:pt x="37484" y="127907"/>
                  <a:pt x="7548" y="179614"/>
                </a:cubicBezTo>
                <a:cubicBezTo>
                  <a:pt x="-22388" y="231321"/>
                  <a:pt x="45648" y="288472"/>
                  <a:pt x="56534" y="310243"/>
                </a:cubicBezTo>
                <a:cubicBezTo>
                  <a:pt x="67420" y="332014"/>
                  <a:pt x="70141" y="321128"/>
                  <a:pt x="72863" y="310243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7" name="Forma libre 46"/>
          <p:cNvSpPr/>
          <p:nvPr/>
        </p:nvSpPr>
        <p:spPr>
          <a:xfrm>
            <a:off x="5366418" y="3784148"/>
            <a:ext cx="208390" cy="257561"/>
          </a:xfrm>
          <a:custGeom>
            <a:avLst/>
            <a:gdLst>
              <a:gd name="connsiteX0" fmla="*/ 165444 w 165444"/>
              <a:gd name="connsiteY0" fmla="*/ 0 h 277585"/>
              <a:gd name="connsiteX1" fmla="*/ 2159 w 165444"/>
              <a:gd name="connsiteY1" fmla="*/ 146957 h 277585"/>
              <a:gd name="connsiteX2" fmla="*/ 67473 w 165444"/>
              <a:gd name="connsiteY2" fmla="*/ 277585 h 277585"/>
              <a:gd name="connsiteX3" fmla="*/ 67473 w 165444"/>
              <a:gd name="connsiteY3" fmla="*/ 277585 h 277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444" h="277585">
                <a:moveTo>
                  <a:pt x="165444" y="0"/>
                </a:moveTo>
                <a:cubicBezTo>
                  <a:pt x="91965" y="50346"/>
                  <a:pt x="18487" y="100693"/>
                  <a:pt x="2159" y="146957"/>
                </a:cubicBezTo>
                <a:cubicBezTo>
                  <a:pt x="-14169" y="193221"/>
                  <a:pt x="67473" y="277585"/>
                  <a:pt x="67473" y="277585"/>
                </a:cubicBezTo>
                <a:lnTo>
                  <a:pt x="67473" y="277585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48" name="CuadroTexto 47"/>
          <p:cNvSpPr txBox="1"/>
          <p:nvPr/>
        </p:nvSpPr>
        <p:spPr>
          <a:xfrm>
            <a:off x="5267498" y="4388809"/>
            <a:ext cx="64472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>
                <a:latin typeface="Comic Sans MS" panose="030F0702030302020204" pitchFamily="66" charset="0"/>
              </a:rPr>
              <a:t>C </a:t>
            </a:r>
            <a:r>
              <a:rPr lang="es-VE" sz="1050" b="1" dirty="0" err="1">
                <a:latin typeface="Comic Sans MS" panose="030F0702030302020204" pitchFamily="66" charset="0"/>
              </a:rPr>
              <a:t>Linf</a:t>
            </a:r>
            <a:r>
              <a:rPr lang="es-VE" sz="1050" b="1" dirty="0">
                <a:latin typeface="Comic Sans MS" panose="030F0702030302020204" pitchFamily="66" charset="0"/>
              </a:rPr>
              <a:t>.</a:t>
            </a:r>
          </a:p>
          <a:p>
            <a:r>
              <a:rPr lang="es-VE" sz="1050" b="1" dirty="0">
                <a:latin typeface="Comic Sans MS" panose="030F0702030302020204" pitchFamily="66" charset="0"/>
              </a:rPr>
              <a:t>innatas</a:t>
            </a:r>
          </a:p>
        </p:txBody>
      </p:sp>
      <p:sp>
        <p:nvSpPr>
          <p:cNvPr id="49" name="CuadroTexto 48"/>
          <p:cNvSpPr txBox="1"/>
          <p:nvPr/>
        </p:nvSpPr>
        <p:spPr>
          <a:xfrm>
            <a:off x="6796374" y="4168928"/>
            <a:ext cx="5918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>
                <a:latin typeface="Comic Sans MS" panose="030F0702030302020204" pitchFamily="66" charset="0"/>
              </a:rPr>
              <a:t>C. “T”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6101676" y="4294664"/>
            <a:ext cx="585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IL22</a:t>
            </a:r>
          </a:p>
        </p:txBody>
      </p:sp>
      <p:sp>
        <p:nvSpPr>
          <p:cNvPr id="51" name="Elipse 50"/>
          <p:cNvSpPr/>
          <p:nvPr/>
        </p:nvSpPr>
        <p:spPr>
          <a:xfrm flipH="1">
            <a:off x="6593162" y="4077072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2" name="Elipse 51"/>
          <p:cNvSpPr/>
          <p:nvPr/>
        </p:nvSpPr>
        <p:spPr>
          <a:xfrm flipH="1">
            <a:off x="6431144" y="4191372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3" name="Elipse 52"/>
          <p:cNvSpPr/>
          <p:nvPr/>
        </p:nvSpPr>
        <p:spPr>
          <a:xfrm flipH="1">
            <a:off x="6469635" y="3969060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4" name="Elipse 53"/>
          <p:cNvSpPr/>
          <p:nvPr/>
        </p:nvSpPr>
        <p:spPr>
          <a:xfrm flipH="1">
            <a:off x="6577647" y="4185084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5" name="Elipse 54"/>
          <p:cNvSpPr/>
          <p:nvPr/>
        </p:nvSpPr>
        <p:spPr>
          <a:xfrm flipH="1">
            <a:off x="6593162" y="429309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6" name="Elipse 55"/>
          <p:cNvSpPr/>
          <p:nvPr/>
        </p:nvSpPr>
        <p:spPr>
          <a:xfrm flipH="1">
            <a:off x="5875569" y="429309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8" name="Elipse 57"/>
          <p:cNvSpPr/>
          <p:nvPr/>
        </p:nvSpPr>
        <p:spPr>
          <a:xfrm flipH="1">
            <a:off x="6698235" y="4197660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59" name="Elipse 58"/>
          <p:cNvSpPr/>
          <p:nvPr/>
        </p:nvSpPr>
        <p:spPr>
          <a:xfrm flipH="1">
            <a:off x="6307617" y="402306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0" name="Elipse 59"/>
          <p:cNvSpPr/>
          <p:nvPr/>
        </p:nvSpPr>
        <p:spPr>
          <a:xfrm flipH="1">
            <a:off x="6199605" y="413736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1" name="Elipse 60"/>
          <p:cNvSpPr/>
          <p:nvPr/>
        </p:nvSpPr>
        <p:spPr>
          <a:xfrm flipH="1">
            <a:off x="6037587" y="413736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2" name="Elipse 61"/>
          <p:cNvSpPr/>
          <p:nvPr/>
        </p:nvSpPr>
        <p:spPr>
          <a:xfrm flipH="1">
            <a:off x="6037587" y="3969060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3" name="Elipse 62"/>
          <p:cNvSpPr/>
          <p:nvPr/>
        </p:nvSpPr>
        <p:spPr>
          <a:xfrm flipH="1">
            <a:off x="5929575" y="4137366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5" name="Forma libre 64"/>
          <p:cNvSpPr/>
          <p:nvPr/>
        </p:nvSpPr>
        <p:spPr>
          <a:xfrm>
            <a:off x="5734012" y="4385441"/>
            <a:ext cx="325924" cy="93153"/>
          </a:xfrm>
          <a:custGeom>
            <a:avLst/>
            <a:gdLst>
              <a:gd name="connsiteX0" fmla="*/ 0 w 391885"/>
              <a:gd name="connsiteY0" fmla="*/ 0 h 16328"/>
              <a:gd name="connsiteX1" fmla="*/ 391885 w 391885"/>
              <a:gd name="connsiteY1" fmla="*/ 16328 h 16328"/>
              <a:gd name="connsiteX2" fmla="*/ 391885 w 391885"/>
              <a:gd name="connsiteY2" fmla="*/ 16328 h 16328"/>
              <a:gd name="connsiteX3" fmla="*/ 391885 w 391885"/>
              <a:gd name="connsiteY3" fmla="*/ 16328 h 1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885" h="16328">
                <a:moveTo>
                  <a:pt x="0" y="0"/>
                </a:moveTo>
                <a:lnTo>
                  <a:pt x="391885" y="16328"/>
                </a:lnTo>
                <a:lnTo>
                  <a:pt x="391885" y="16328"/>
                </a:lnTo>
                <a:lnTo>
                  <a:pt x="391885" y="16328"/>
                </a:lnTo>
              </a:path>
            </a:pathLst>
          </a:custGeom>
          <a:noFill/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6" name="Forma libre 65"/>
          <p:cNvSpPr/>
          <p:nvPr/>
        </p:nvSpPr>
        <p:spPr>
          <a:xfrm>
            <a:off x="6713725" y="4163787"/>
            <a:ext cx="171450" cy="206968"/>
          </a:xfrm>
          <a:custGeom>
            <a:avLst/>
            <a:gdLst>
              <a:gd name="connsiteX0" fmla="*/ 228600 w 228600"/>
              <a:gd name="connsiteY0" fmla="*/ 0 h 275957"/>
              <a:gd name="connsiteX1" fmla="*/ 65315 w 228600"/>
              <a:gd name="connsiteY1" fmla="*/ 261257 h 275957"/>
              <a:gd name="connsiteX2" fmla="*/ 0 w 228600"/>
              <a:gd name="connsiteY2" fmla="*/ 244929 h 275957"/>
              <a:gd name="connsiteX3" fmla="*/ 0 w 228600"/>
              <a:gd name="connsiteY3" fmla="*/ 244929 h 2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275957">
                <a:moveTo>
                  <a:pt x="228600" y="0"/>
                </a:moveTo>
                <a:cubicBezTo>
                  <a:pt x="166007" y="110217"/>
                  <a:pt x="103415" y="220435"/>
                  <a:pt x="65315" y="261257"/>
                </a:cubicBezTo>
                <a:cubicBezTo>
                  <a:pt x="27215" y="302079"/>
                  <a:pt x="0" y="244929"/>
                  <a:pt x="0" y="244929"/>
                </a:cubicBezTo>
                <a:lnTo>
                  <a:pt x="0" y="244929"/>
                </a:lnTo>
              </a:path>
            </a:pathLst>
          </a:custGeom>
          <a:noFill/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67" name="CuadroTexto 66"/>
          <p:cNvSpPr txBox="1"/>
          <p:nvPr/>
        </p:nvSpPr>
        <p:spPr>
          <a:xfrm>
            <a:off x="6713667" y="3824809"/>
            <a:ext cx="505984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VE" sz="1350" dirty="0" err="1"/>
              <a:t>AhR</a:t>
            </a:r>
            <a:endParaRPr lang="es-VE" sz="1350" dirty="0"/>
          </a:p>
        </p:txBody>
      </p:sp>
      <p:sp>
        <p:nvSpPr>
          <p:cNvPr id="68" name="CuadroTexto 67"/>
          <p:cNvSpPr txBox="1"/>
          <p:nvPr/>
        </p:nvSpPr>
        <p:spPr>
          <a:xfrm>
            <a:off x="5432682" y="4062203"/>
            <a:ext cx="5059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350" dirty="0" err="1"/>
              <a:t>AhR</a:t>
            </a:r>
            <a:endParaRPr lang="es-VE" sz="1350" dirty="0"/>
          </a:p>
        </p:txBody>
      </p:sp>
      <p:sp>
        <p:nvSpPr>
          <p:cNvPr id="69" name="Elipse 68"/>
          <p:cNvSpPr/>
          <p:nvPr/>
        </p:nvSpPr>
        <p:spPr>
          <a:xfrm flipH="1">
            <a:off x="6206165" y="4287507"/>
            <a:ext cx="38491" cy="53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70" name="CuadroTexto 69"/>
          <p:cNvSpPr txBox="1"/>
          <p:nvPr/>
        </p:nvSpPr>
        <p:spPr>
          <a:xfrm>
            <a:off x="6845216" y="5027275"/>
            <a:ext cx="56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b="1" dirty="0">
                <a:latin typeface="Comic Sans MS" panose="030F0702030302020204" pitchFamily="66" charset="0"/>
              </a:rPr>
              <a:t>LUZ colon</a:t>
            </a:r>
          </a:p>
        </p:txBody>
      </p:sp>
      <p:sp>
        <p:nvSpPr>
          <p:cNvPr id="72" name="Forma libre 71"/>
          <p:cNvSpPr/>
          <p:nvPr/>
        </p:nvSpPr>
        <p:spPr>
          <a:xfrm>
            <a:off x="2295594" y="3491539"/>
            <a:ext cx="2499854" cy="2001371"/>
          </a:xfrm>
          <a:custGeom>
            <a:avLst/>
            <a:gdLst>
              <a:gd name="connsiteX0" fmla="*/ 1799738 w 2877424"/>
              <a:gd name="connsiteY0" fmla="*/ 0 h 2140492"/>
              <a:gd name="connsiteX1" fmla="*/ 1799738 w 2877424"/>
              <a:gd name="connsiteY1" fmla="*/ 0 h 2140492"/>
              <a:gd name="connsiteX2" fmla="*/ 1963024 w 2877424"/>
              <a:gd name="connsiteY2" fmla="*/ 228600 h 2140492"/>
              <a:gd name="connsiteX3" fmla="*/ 2012009 w 2877424"/>
              <a:gd name="connsiteY3" fmla="*/ 261257 h 2140492"/>
              <a:gd name="connsiteX4" fmla="*/ 2060995 w 2877424"/>
              <a:gd name="connsiteY4" fmla="*/ 277585 h 2140492"/>
              <a:gd name="connsiteX5" fmla="*/ 2158967 w 2877424"/>
              <a:gd name="connsiteY5" fmla="*/ 342900 h 2140492"/>
              <a:gd name="connsiteX6" fmla="*/ 2207952 w 2877424"/>
              <a:gd name="connsiteY6" fmla="*/ 359228 h 2140492"/>
              <a:gd name="connsiteX7" fmla="*/ 2273267 w 2877424"/>
              <a:gd name="connsiteY7" fmla="*/ 391885 h 2140492"/>
              <a:gd name="connsiteX8" fmla="*/ 2338581 w 2877424"/>
              <a:gd name="connsiteY8" fmla="*/ 408214 h 2140492"/>
              <a:gd name="connsiteX9" fmla="*/ 2812109 w 2877424"/>
              <a:gd name="connsiteY9" fmla="*/ 359228 h 2140492"/>
              <a:gd name="connsiteX10" fmla="*/ 2812109 w 2877424"/>
              <a:gd name="connsiteY10" fmla="*/ 375557 h 2140492"/>
              <a:gd name="connsiteX11" fmla="*/ 2877424 w 2877424"/>
              <a:gd name="connsiteY11" fmla="*/ 506185 h 2140492"/>
              <a:gd name="connsiteX12" fmla="*/ 2485538 w 2877424"/>
              <a:gd name="connsiteY12" fmla="*/ 522514 h 2140492"/>
              <a:gd name="connsiteX13" fmla="*/ 2469209 w 2877424"/>
              <a:gd name="connsiteY13" fmla="*/ 571500 h 2140492"/>
              <a:gd name="connsiteX14" fmla="*/ 2452881 w 2877424"/>
              <a:gd name="connsiteY14" fmla="*/ 636814 h 2140492"/>
              <a:gd name="connsiteX15" fmla="*/ 2436552 w 2877424"/>
              <a:gd name="connsiteY15" fmla="*/ 685800 h 2140492"/>
              <a:gd name="connsiteX16" fmla="*/ 2403895 w 2877424"/>
              <a:gd name="connsiteY16" fmla="*/ 800100 h 2140492"/>
              <a:gd name="connsiteX17" fmla="*/ 2420224 w 2877424"/>
              <a:gd name="connsiteY17" fmla="*/ 1110343 h 2140492"/>
              <a:gd name="connsiteX18" fmla="*/ 2436552 w 2877424"/>
              <a:gd name="connsiteY18" fmla="*/ 1159328 h 2140492"/>
              <a:gd name="connsiteX19" fmla="*/ 2501867 w 2877424"/>
              <a:gd name="connsiteY19" fmla="*/ 1208314 h 2140492"/>
              <a:gd name="connsiteX20" fmla="*/ 2632495 w 2877424"/>
              <a:gd name="connsiteY20" fmla="*/ 1322614 h 2140492"/>
              <a:gd name="connsiteX21" fmla="*/ 2681481 w 2877424"/>
              <a:gd name="connsiteY21" fmla="*/ 1371600 h 2140492"/>
              <a:gd name="connsiteX22" fmla="*/ 2779452 w 2877424"/>
              <a:gd name="connsiteY22" fmla="*/ 1404257 h 2140492"/>
              <a:gd name="connsiteX23" fmla="*/ 2844767 w 2877424"/>
              <a:gd name="connsiteY23" fmla="*/ 1436914 h 2140492"/>
              <a:gd name="connsiteX24" fmla="*/ 2273267 w 2877424"/>
              <a:gd name="connsiteY24" fmla="*/ 1453243 h 2140492"/>
              <a:gd name="connsiteX25" fmla="*/ 2224281 w 2877424"/>
              <a:gd name="connsiteY25" fmla="*/ 1469571 h 2140492"/>
              <a:gd name="connsiteX26" fmla="*/ 2175295 w 2877424"/>
              <a:gd name="connsiteY26" fmla="*/ 1518557 h 2140492"/>
              <a:gd name="connsiteX27" fmla="*/ 2126309 w 2877424"/>
              <a:gd name="connsiteY27" fmla="*/ 1551214 h 2140492"/>
              <a:gd name="connsiteX28" fmla="*/ 2093652 w 2877424"/>
              <a:gd name="connsiteY28" fmla="*/ 1600200 h 2140492"/>
              <a:gd name="connsiteX29" fmla="*/ 2077324 w 2877424"/>
              <a:gd name="connsiteY29" fmla="*/ 1649185 h 2140492"/>
              <a:gd name="connsiteX30" fmla="*/ 2044667 w 2877424"/>
              <a:gd name="connsiteY30" fmla="*/ 1681843 h 2140492"/>
              <a:gd name="connsiteX31" fmla="*/ 2028338 w 2877424"/>
              <a:gd name="connsiteY31" fmla="*/ 2073728 h 2140492"/>
              <a:gd name="connsiteX32" fmla="*/ 2077324 w 2877424"/>
              <a:gd name="connsiteY32" fmla="*/ 2106385 h 2140492"/>
              <a:gd name="connsiteX33" fmla="*/ 2109981 w 2877424"/>
              <a:gd name="connsiteY33" fmla="*/ 2139043 h 2140492"/>
              <a:gd name="connsiteX34" fmla="*/ 2012009 w 2877424"/>
              <a:gd name="connsiteY34" fmla="*/ 2073728 h 2140492"/>
              <a:gd name="connsiteX35" fmla="*/ 1963024 w 2877424"/>
              <a:gd name="connsiteY35" fmla="*/ 2041071 h 2140492"/>
              <a:gd name="connsiteX36" fmla="*/ 1897709 w 2877424"/>
              <a:gd name="connsiteY36" fmla="*/ 1926771 h 2140492"/>
              <a:gd name="connsiteX37" fmla="*/ 1865052 w 2877424"/>
              <a:gd name="connsiteY37" fmla="*/ 1877785 h 2140492"/>
              <a:gd name="connsiteX38" fmla="*/ 1848724 w 2877424"/>
              <a:gd name="connsiteY38" fmla="*/ 1812471 h 2140492"/>
              <a:gd name="connsiteX39" fmla="*/ 1783409 w 2877424"/>
              <a:gd name="connsiteY39" fmla="*/ 1763485 h 2140492"/>
              <a:gd name="connsiteX40" fmla="*/ 1669109 w 2877424"/>
              <a:gd name="connsiteY40" fmla="*/ 1714500 h 2140492"/>
              <a:gd name="connsiteX41" fmla="*/ 1620124 w 2877424"/>
              <a:gd name="connsiteY41" fmla="*/ 1681843 h 2140492"/>
              <a:gd name="connsiteX42" fmla="*/ 950652 w 2877424"/>
              <a:gd name="connsiteY42" fmla="*/ 1681843 h 2140492"/>
              <a:gd name="connsiteX43" fmla="*/ 820024 w 2877424"/>
              <a:gd name="connsiteY43" fmla="*/ 1763485 h 2140492"/>
              <a:gd name="connsiteX44" fmla="*/ 771038 w 2877424"/>
              <a:gd name="connsiteY44" fmla="*/ 1877785 h 2140492"/>
              <a:gd name="connsiteX45" fmla="*/ 754709 w 2877424"/>
              <a:gd name="connsiteY45" fmla="*/ 1926771 h 2140492"/>
              <a:gd name="connsiteX46" fmla="*/ 787367 w 2877424"/>
              <a:gd name="connsiteY46" fmla="*/ 1894114 h 2140492"/>
              <a:gd name="connsiteX47" fmla="*/ 852681 w 2877424"/>
              <a:gd name="connsiteY47" fmla="*/ 1796143 h 2140492"/>
              <a:gd name="connsiteX48" fmla="*/ 869009 w 2877424"/>
              <a:gd name="connsiteY48" fmla="*/ 1747157 h 2140492"/>
              <a:gd name="connsiteX49" fmla="*/ 934324 w 2877424"/>
              <a:gd name="connsiteY49" fmla="*/ 1665514 h 2140492"/>
              <a:gd name="connsiteX50" fmla="*/ 983309 w 2877424"/>
              <a:gd name="connsiteY50" fmla="*/ 1518557 h 2140492"/>
              <a:gd name="connsiteX51" fmla="*/ 999638 w 2877424"/>
              <a:gd name="connsiteY51" fmla="*/ 1469571 h 2140492"/>
              <a:gd name="connsiteX52" fmla="*/ 950652 w 2877424"/>
              <a:gd name="connsiteY52" fmla="*/ 1257300 h 2140492"/>
              <a:gd name="connsiteX53" fmla="*/ 901667 w 2877424"/>
              <a:gd name="connsiteY53" fmla="*/ 1208314 h 2140492"/>
              <a:gd name="connsiteX54" fmla="*/ 771038 w 2877424"/>
              <a:gd name="connsiteY54" fmla="*/ 1175657 h 2140492"/>
              <a:gd name="connsiteX55" fmla="*/ 411809 w 2877424"/>
              <a:gd name="connsiteY55" fmla="*/ 1191985 h 2140492"/>
              <a:gd name="connsiteX56" fmla="*/ 297509 w 2877424"/>
              <a:gd name="connsiteY56" fmla="*/ 1240971 h 2140492"/>
              <a:gd name="connsiteX57" fmla="*/ 248524 w 2877424"/>
              <a:gd name="connsiteY57" fmla="*/ 1257300 h 2140492"/>
              <a:gd name="connsiteX58" fmla="*/ 134224 w 2877424"/>
              <a:gd name="connsiteY58" fmla="*/ 1322614 h 2140492"/>
              <a:gd name="connsiteX59" fmla="*/ 52581 w 2877424"/>
              <a:gd name="connsiteY59" fmla="*/ 1420585 h 2140492"/>
              <a:gd name="connsiteX60" fmla="*/ 3595 w 2877424"/>
              <a:gd name="connsiteY60" fmla="*/ 1453243 h 2140492"/>
              <a:gd name="connsiteX61" fmla="*/ 36252 w 2877424"/>
              <a:gd name="connsiteY61" fmla="*/ 1420585 h 2140492"/>
              <a:gd name="connsiteX62" fmla="*/ 68909 w 2877424"/>
              <a:gd name="connsiteY62" fmla="*/ 1371600 h 2140492"/>
              <a:gd name="connsiteX63" fmla="*/ 134224 w 2877424"/>
              <a:gd name="connsiteY63" fmla="*/ 1306285 h 2140492"/>
              <a:gd name="connsiteX64" fmla="*/ 199538 w 2877424"/>
              <a:gd name="connsiteY64" fmla="*/ 1175657 h 2140492"/>
              <a:gd name="connsiteX65" fmla="*/ 232195 w 2877424"/>
              <a:gd name="connsiteY65" fmla="*/ 1126671 h 2140492"/>
              <a:gd name="connsiteX66" fmla="*/ 248524 w 2877424"/>
              <a:gd name="connsiteY66" fmla="*/ 1077685 h 2140492"/>
              <a:gd name="connsiteX67" fmla="*/ 330167 w 2877424"/>
              <a:gd name="connsiteY67" fmla="*/ 996043 h 2140492"/>
              <a:gd name="connsiteX68" fmla="*/ 346495 w 2877424"/>
              <a:gd name="connsiteY68" fmla="*/ 947057 h 2140492"/>
              <a:gd name="connsiteX69" fmla="*/ 444467 w 2877424"/>
              <a:gd name="connsiteY69" fmla="*/ 849085 h 2140492"/>
              <a:gd name="connsiteX70" fmla="*/ 509781 w 2877424"/>
              <a:gd name="connsiteY70" fmla="*/ 734785 h 2140492"/>
              <a:gd name="connsiteX71" fmla="*/ 558767 w 2877424"/>
              <a:gd name="connsiteY71" fmla="*/ 620485 h 2140492"/>
              <a:gd name="connsiteX72" fmla="*/ 526109 w 2877424"/>
              <a:gd name="connsiteY72" fmla="*/ 359228 h 2140492"/>
              <a:gd name="connsiteX73" fmla="*/ 411809 w 2877424"/>
              <a:gd name="connsiteY73" fmla="*/ 310243 h 2140492"/>
              <a:gd name="connsiteX74" fmla="*/ 281181 w 2877424"/>
              <a:gd name="connsiteY74" fmla="*/ 277585 h 2140492"/>
              <a:gd name="connsiteX75" fmla="*/ 395481 w 2877424"/>
              <a:gd name="connsiteY75" fmla="*/ 261257 h 2140492"/>
              <a:gd name="connsiteX76" fmla="*/ 444467 w 2877424"/>
              <a:gd name="connsiteY76" fmla="*/ 293914 h 2140492"/>
              <a:gd name="connsiteX77" fmla="*/ 526109 w 2877424"/>
              <a:gd name="connsiteY77" fmla="*/ 310243 h 2140492"/>
              <a:gd name="connsiteX78" fmla="*/ 558767 w 2877424"/>
              <a:gd name="connsiteY78" fmla="*/ 342900 h 2140492"/>
              <a:gd name="connsiteX79" fmla="*/ 673067 w 2877424"/>
              <a:gd name="connsiteY79" fmla="*/ 359228 h 2140492"/>
              <a:gd name="connsiteX80" fmla="*/ 771038 w 2877424"/>
              <a:gd name="connsiteY80" fmla="*/ 375557 h 2140492"/>
              <a:gd name="connsiteX81" fmla="*/ 869009 w 2877424"/>
              <a:gd name="connsiteY81" fmla="*/ 310243 h 2140492"/>
              <a:gd name="connsiteX82" fmla="*/ 917995 w 2877424"/>
              <a:gd name="connsiteY82" fmla="*/ 293914 h 2140492"/>
              <a:gd name="connsiteX83" fmla="*/ 1032295 w 2877424"/>
              <a:gd name="connsiteY83" fmla="*/ 261257 h 2140492"/>
              <a:gd name="connsiteX84" fmla="*/ 1097609 w 2877424"/>
              <a:gd name="connsiteY84" fmla="*/ 228600 h 2140492"/>
              <a:gd name="connsiteX85" fmla="*/ 1130267 w 2877424"/>
              <a:gd name="connsiteY85" fmla="*/ 179614 h 2140492"/>
              <a:gd name="connsiteX86" fmla="*/ 1146595 w 2877424"/>
              <a:gd name="connsiteY86" fmla="*/ 16328 h 2140492"/>
              <a:gd name="connsiteX87" fmla="*/ 1146595 w 2877424"/>
              <a:gd name="connsiteY87" fmla="*/ 16328 h 2140492"/>
              <a:gd name="connsiteX88" fmla="*/ 1146595 w 2877424"/>
              <a:gd name="connsiteY88" fmla="*/ 0 h 214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877424" h="2140492">
                <a:moveTo>
                  <a:pt x="1799738" y="0"/>
                </a:moveTo>
                <a:lnTo>
                  <a:pt x="1799738" y="0"/>
                </a:lnTo>
                <a:cubicBezTo>
                  <a:pt x="1857621" y="90960"/>
                  <a:pt x="1886249" y="164621"/>
                  <a:pt x="1963024" y="228600"/>
                </a:cubicBezTo>
                <a:cubicBezTo>
                  <a:pt x="1978100" y="241163"/>
                  <a:pt x="1994456" y="252481"/>
                  <a:pt x="2012009" y="261257"/>
                </a:cubicBezTo>
                <a:cubicBezTo>
                  <a:pt x="2027404" y="268954"/>
                  <a:pt x="2044666" y="272142"/>
                  <a:pt x="2060995" y="277585"/>
                </a:cubicBezTo>
                <a:cubicBezTo>
                  <a:pt x="2093652" y="299357"/>
                  <a:pt x="2121732" y="330489"/>
                  <a:pt x="2158967" y="342900"/>
                </a:cubicBezTo>
                <a:cubicBezTo>
                  <a:pt x="2175295" y="348343"/>
                  <a:pt x="2192132" y="352448"/>
                  <a:pt x="2207952" y="359228"/>
                </a:cubicBezTo>
                <a:cubicBezTo>
                  <a:pt x="2230325" y="368816"/>
                  <a:pt x="2250475" y="383338"/>
                  <a:pt x="2273267" y="391885"/>
                </a:cubicBezTo>
                <a:cubicBezTo>
                  <a:pt x="2294280" y="399765"/>
                  <a:pt x="2316810" y="402771"/>
                  <a:pt x="2338581" y="408214"/>
                </a:cubicBezTo>
                <a:cubicBezTo>
                  <a:pt x="2794836" y="391315"/>
                  <a:pt x="2675466" y="495871"/>
                  <a:pt x="2812109" y="359228"/>
                </a:cubicBezTo>
                <a:lnTo>
                  <a:pt x="2812109" y="375557"/>
                </a:lnTo>
                <a:lnTo>
                  <a:pt x="2877424" y="506185"/>
                </a:lnTo>
                <a:cubicBezTo>
                  <a:pt x="2746795" y="511628"/>
                  <a:pt x="2614638" y="501858"/>
                  <a:pt x="2485538" y="522514"/>
                </a:cubicBezTo>
                <a:cubicBezTo>
                  <a:pt x="2468542" y="525233"/>
                  <a:pt x="2473937" y="554950"/>
                  <a:pt x="2469209" y="571500"/>
                </a:cubicBezTo>
                <a:cubicBezTo>
                  <a:pt x="2463044" y="593078"/>
                  <a:pt x="2459046" y="615236"/>
                  <a:pt x="2452881" y="636814"/>
                </a:cubicBezTo>
                <a:cubicBezTo>
                  <a:pt x="2448153" y="653364"/>
                  <a:pt x="2441280" y="669250"/>
                  <a:pt x="2436552" y="685800"/>
                </a:cubicBezTo>
                <a:cubicBezTo>
                  <a:pt x="2395546" y="829322"/>
                  <a:pt x="2443047" y="682648"/>
                  <a:pt x="2403895" y="800100"/>
                </a:cubicBezTo>
                <a:cubicBezTo>
                  <a:pt x="2409338" y="903514"/>
                  <a:pt x="2410848" y="1007211"/>
                  <a:pt x="2420224" y="1110343"/>
                </a:cubicBezTo>
                <a:cubicBezTo>
                  <a:pt x="2421782" y="1127484"/>
                  <a:pt x="2425533" y="1146106"/>
                  <a:pt x="2436552" y="1159328"/>
                </a:cubicBezTo>
                <a:cubicBezTo>
                  <a:pt x="2453974" y="1180235"/>
                  <a:pt x="2480095" y="1191985"/>
                  <a:pt x="2501867" y="1208314"/>
                </a:cubicBezTo>
                <a:cubicBezTo>
                  <a:pt x="2594394" y="1347106"/>
                  <a:pt x="2441998" y="1132117"/>
                  <a:pt x="2632495" y="1322614"/>
                </a:cubicBezTo>
                <a:cubicBezTo>
                  <a:pt x="2648824" y="1338943"/>
                  <a:pt x="2661295" y="1360385"/>
                  <a:pt x="2681481" y="1371600"/>
                </a:cubicBezTo>
                <a:cubicBezTo>
                  <a:pt x="2711573" y="1388318"/>
                  <a:pt x="2748663" y="1388863"/>
                  <a:pt x="2779452" y="1404257"/>
                </a:cubicBezTo>
                <a:lnTo>
                  <a:pt x="2844767" y="1436914"/>
                </a:lnTo>
                <a:cubicBezTo>
                  <a:pt x="2654267" y="1442357"/>
                  <a:pt x="2463581" y="1443227"/>
                  <a:pt x="2273267" y="1453243"/>
                </a:cubicBezTo>
                <a:cubicBezTo>
                  <a:pt x="2256079" y="1454148"/>
                  <a:pt x="2238602" y="1460024"/>
                  <a:pt x="2224281" y="1469571"/>
                </a:cubicBezTo>
                <a:cubicBezTo>
                  <a:pt x="2205067" y="1482380"/>
                  <a:pt x="2193035" y="1503774"/>
                  <a:pt x="2175295" y="1518557"/>
                </a:cubicBezTo>
                <a:cubicBezTo>
                  <a:pt x="2160219" y="1531120"/>
                  <a:pt x="2142638" y="1540328"/>
                  <a:pt x="2126309" y="1551214"/>
                </a:cubicBezTo>
                <a:cubicBezTo>
                  <a:pt x="2115423" y="1567543"/>
                  <a:pt x="2102428" y="1582647"/>
                  <a:pt x="2093652" y="1600200"/>
                </a:cubicBezTo>
                <a:cubicBezTo>
                  <a:pt x="2085955" y="1615595"/>
                  <a:pt x="2086179" y="1634426"/>
                  <a:pt x="2077324" y="1649185"/>
                </a:cubicBezTo>
                <a:cubicBezTo>
                  <a:pt x="2069403" y="1662386"/>
                  <a:pt x="2055553" y="1670957"/>
                  <a:pt x="2044667" y="1681843"/>
                </a:cubicBezTo>
                <a:cubicBezTo>
                  <a:pt x="1991377" y="1841710"/>
                  <a:pt x="1980462" y="1834352"/>
                  <a:pt x="2028338" y="2073728"/>
                </a:cubicBezTo>
                <a:cubicBezTo>
                  <a:pt x="2032187" y="2092971"/>
                  <a:pt x="2062000" y="2094126"/>
                  <a:pt x="2077324" y="2106385"/>
                </a:cubicBezTo>
                <a:cubicBezTo>
                  <a:pt x="2089345" y="2116002"/>
                  <a:pt x="2122790" y="2147583"/>
                  <a:pt x="2109981" y="2139043"/>
                </a:cubicBezTo>
                <a:lnTo>
                  <a:pt x="2012009" y="2073728"/>
                </a:lnTo>
                <a:lnTo>
                  <a:pt x="1963024" y="2041071"/>
                </a:lnTo>
                <a:cubicBezTo>
                  <a:pt x="1883460" y="1921724"/>
                  <a:pt x="1980577" y="2071788"/>
                  <a:pt x="1897709" y="1926771"/>
                </a:cubicBezTo>
                <a:cubicBezTo>
                  <a:pt x="1887972" y="1909732"/>
                  <a:pt x="1875938" y="1894114"/>
                  <a:pt x="1865052" y="1877785"/>
                </a:cubicBezTo>
                <a:cubicBezTo>
                  <a:pt x="1859609" y="1856014"/>
                  <a:pt x="1861768" y="1830732"/>
                  <a:pt x="1848724" y="1812471"/>
                </a:cubicBezTo>
                <a:cubicBezTo>
                  <a:pt x="1832906" y="1790326"/>
                  <a:pt x="1805554" y="1779303"/>
                  <a:pt x="1783409" y="1763485"/>
                </a:cubicBezTo>
                <a:cubicBezTo>
                  <a:pt x="1722690" y="1720114"/>
                  <a:pt x="1745528" y="1733604"/>
                  <a:pt x="1669109" y="1714500"/>
                </a:cubicBezTo>
                <a:cubicBezTo>
                  <a:pt x="1652781" y="1703614"/>
                  <a:pt x="1639313" y="1685955"/>
                  <a:pt x="1620124" y="1681843"/>
                </a:cubicBezTo>
                <a:cubicBezTo>
                  <a:pt x="1448363" y="1645037"/>
                  <a:pt x="1037088" y="1678962"/>
                  <a:pt x="950652" y="1681843"/>
                </a:cubicBezTo>
                <a:cubicBezTo>
                  <a:pt x="834064" y="1720706"/>
                  <a:pt x="871776" y="1685858"/>
                  <a:pt x="820024" y="1763485"/>
                </a:cubicBezTo>
                <a:cubicBezTo>
                  <a:pt x="786040" y="1899419"/>
                  <a:pt x="827420" y="1765022"/>
                  <a:pt x="771038" y="1877785"/>
                </a:cubicBezTo>
                <a:cubicBezTo>
                  <a:pt x="763341" y="1893180"/>
                  <a:pt x="742538" y="1914600"/>
                  <a:pt x="754709" y="1926771"/>
                </a:cubicBezTo>
                <a:cubicBezTo>
                  <a:pt x="765595" y="1937657"/>
                  <a:pt x="778130" y="1906430"/>
                  <a:pt x="787367" y="1894114"/>
                </a:cubicBezTo>
                <a:cubicBezTo>
                  <a:pt x="810916" y="1862715"/>
                  <a:pt x="852681" y="1796143"/>
                  <a:pt x="852681" y="1796143"/>
                </a:cubicBezTo>
                <a:cubicBezTo>
                  <a:pt x="858124" y="1779814"/>
                  <a:pt x="860154" y="1761916"/>
                  <a:pt x="869009" y="1747157"/>
                </a:cubicBezTo>
                <a:cubicBezTo>
                  <a:pt x="918187" y="1665194"/>
                  <a:pt x="889758" y="1772473"/>
                  <a:pt x="934324" y="1665514"/>
                </a:cubicBezTo>
                <a:cubicBezTo>
                  <a:pt x="954184" y="1617851"/>
                  <a:pt x="966981" y="1567543"/>
                  <a:pt x="983309" y="1518557"/>
                </a:cubicBezTo>
                <a:lnTo>
                  <a:pt x="999638" y="1469571"/>
                </a:lnTo>
                <a:cubicBezTo>
                  <a:pt x="987342" y="1346618"/>
                  <a:pt x="1011504" y="1330323"/>
                  <a:pt x="950652" y="1257300"/>
                </a:cubicBezTo>
                <a:cubicBezTo>
                  <a:pt x="935869" y="1239560"/>
                  <a:pt x="922689" y="1217870"/>
                  <a:pt x="901667" y="1208314"/>
                </a:cubicBezTo>
                <a:cubicBezTo>
                  <a:pt x="860807" y="1189741"/>
                  <a:pt x="814581" y="1186543"/>
                  <a:pt x="771038" y="1175657"/>
                </a:cubicBezTo>
                <a:cubicBezTo>
                  <a:pt x="651295" y="1181100"/>
                  <a:pt x="531323" y="1182792"/>
                  <a:pt x="411809" y="1191985"/>
                </a:cubicBezTo>
                <a:cubicBezTo>
                  <a:pt x="331489" y="1198163"/>
                  <a:pt x="361641" y="1208905"/>
                  <a:pt x="297509" y="1240971"/>
                </a:cubicBezTo>
                <a:cubicBezTo>
                  <a:pt x="282114" y="1248668"/>
                  <a:pt x="264344" y="1250520"/>
                  <a:pt x="248524" y="1257300"/>
                </a:cubicBezTo>
                <a:cubicBezTo>
                  <a:pt x="190513" y="1282162"/>
                  <a:pt x="183423" y="1289814"/>
                  <a:pt x="134224" y="1322614"/>
                </a:cubicBezTo>
                <a:cubicBezTo>
                  <a:pt x="102112" y="1370782"/>
                  <a:pt x="99730" y="1381294"/>
                  <a:pt x="52581" y="1420585"/>
                </a:cubicBezTo>
                <a:cubicBezTo>
                  <a:pt x="37505" y="1433148"/>
                  <a:pt x="23220" y="1453243"/>
                  <a:pt x="3595" y="1453243"/>
                </a:cubicBezTo>
                <a:cubicBezTo>
                  <a:pt x="-11800" y="1453243"/>
                  <a:pt x="26635" y="1432606"/>
                  <a:pt x="36252" y="1420585"/>
                </a:cubicBezTo>
                <a:cubicBezTo>
                  <a:pt x="48511" y="1405261"/>
                  <a:pt x="56138" y="1386500"/>
                  <a:pt x="68909" y="1371600"/>
                </a:cubicBezTo>
                <a:cubicBezTo>
                  <a:pt x="88947" y="1348223"/>
                  <a:pt x="120454" y="1333824"/>
                  <a:pt x="134224" y="1306285"/>
                </a:cubicBezTo>
                <a:cubicBezTo>
                  <a:pt x="155995" y="1262742"/>
                  <a:pt x="172534" y="1216163"/>
                  <a:pt x="199538" y="1175657"/>
                </a:cubicBezTo>
                <a:cubicBezTo>
                  <a:pt x="210424" y="1159328"/>
                  <a:pt x="223419" y="1144224"/>
                  <a:pt x="232195" y="1126671"/>
                </a:cubicBezTo>
                <a:cubicBezTo>
                  <a:pt x="239892" y="1111276"/>
                  <a:pt x="238197" y="1091455"/>
                  <a:pt x="248524" y="1077685"/>
                </a:cubicBezTo>
                <a:cubicBezTo>
                  <a:pt x="271616" y="1046896"/>
                  <a:pt x="330167" y="996043"/>
                  <a:pt x="330167" y="996043"/>
                </a:cubicBezTo>
                <a:cubicBezTo>
                  <a:pt x="335610" y="979714"/>
                  <a:pt x="335928" y="960643"/>
                  <a:pt x="346495" y="947057"/>
                </a:cubicBezTo>
                <a:cubicBezTo>
                  <a:pt x="374849" y="910601"/>
                  <a:pt x="444467" y="849085"/>
                  <a:pt x="444467" y="849085"/>
                </a:cubicBezTo>
                <a:cubicBezTo>
                  <a:pt x="476091" y="722584"/>
                  <a:pt x="434950" y="839549"/>
                  <a:pt x="509781" y="734785"/>
                </a:cubicBezTo>
                <a:cubicBezTo>
                  <a:pt x="535002" y="699476"/>
                  <a:pt x="545442" y="660460"/>
                  <a:pt x="558767" y="620485"/>
                </a:cubicBezTo>
                <a:cubicBezTo>
                  <a:pt x="547881" y="533399"/>
                  <a:pt x="553862" y="442488"/>
                  <a:pt x="526109" y="359228"/>
                </a:cubicBezTo>
                <a:cubicBezTo>
                  <a:pt x="521648" y="345845"/>
                  <a:pt x="429972" y="315196"/>
                  <a:pt x="411809" y="310243"/>
                </a:cubicBezTo>
                <a:cubicBezTo>
                  <a:pt x="368508" y="298433"/>
                  <a:pt x="281181" y="277585"/>
                  <a:pt x="281181" y="277585"/>
                </a:cubicBezTo>
                <a:cubicBezTo>
                  <a:pt x="206358" y="227703"/>
                  <a:pt x="157824" y="206413"/>
                  <a:pt x="395481" y="261257"/>
                </a:cubicBezTo>
                <a:cubicBezTo>
                  <a:pt x="414603" y="265670"/>
                  <a:pt x="426092" y="287023"/>
                  <a:pt x="444467" y="293914"/>
                </a:cubicBezTo>
                <a:cubicBezTo>
                  <a:pt x="470453" y="303659"/>
                  <a:pt x="498895" y="304800"/>
                  <a:pt x="526109" y="310243"/>
                </a:cubicBezTo>
                <a:cubicBezTo>
                  <a:pt x="536995" y="321129"/>
                  <a:pt x="544162" y="338032"/>
                  <a:pt x="558767" y="342900"/>
                </a:cubicBezTo>
                <a:cubicBezTo>
                  <a:pt x="595279" y="355070"/>
                  <a:pt x="635028" y="353376"/>
                  <a:pt x="673067" y="359228"/>
                </a:cubicBezTo>
                <a:cubicBezTo>
                  <a:pt x="705790" y="364262"/>
                  <a:pt x="738381" y="370114"/>
                  <a:pt x="771038" y="375557"/>
                </a:cubicBezTo>
                <a:cubicBezTo>
                  <a:pt x="803695" y="353786"/>
                  <a:pt x="831774" y="322655"/>
                  <a:pt x="869009" y="310243"/>
                </a:cubicBezTo>
                <a:cubicBezTo>
                  <a:pt x="885338" y="304800"/>
                  <a:pt x="901445" y="298643"/>
                  <a:pt x="917995" y="293914"/>
                </a:cubicBezTo>
                <a:cubicBezTo>
                  <a:pt x="959416" y="282079"/>
                  <a:pt x="993151" y="278033"/>
                  <a:pt x="1032295" y="261257"/>
                </a:cubicBezTo>
                <a:cubicBezTo>
                  <a:pt x="1054668" y="251669"/>
                  <a:pt x="1075838" y="239486"/>
                  <a:pt x="1097609" y="228600"/>
                </a:cubicBezTo>
                <a:cubicBezTo>
                  <a:pt x="1108495" y="212271"/>
                  <a:pt x="1121491" y="197167"/>
                  <a:pt x="1130267" y="179614"/>
                </a:cubicBezTo>
                <a:cubicBezTo>
                  <a:pt x="1158643" y="122862"/>
                  <a:pt x="1146595" y="85020"/>
                  <a:pt x="1146595" y="16328"/>
                </a:cubicBezTo>
                <a:lnTo>
                  <a:pt x="1146595" y="16328"/>
                </a:lnTo>
                <a:lnTo>
                  <a:pt x="1146595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73" name="Elipse 72"/>
          <p:cNvSpPr/>
          <p:nvPr/>
        </p:nvSpPr>
        <p:spPr>
          <a:xfrm>
            <a:off x="2975685" y="4041709"/>
            <a:ext cx="832048" cy="7096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cxnSp>
        <p:nvCxnSpPr>
          <p:cNvPr id="75" name="Conector recto 74"/>
          <p:cNvCxnSpPr/>
          <p:nvPr/>
        </p:nvCxnSpPr>
        <p:spPr>
          <a:xfrm flipV="1">
            <a:off x="3499305" y="2532103"/>
            <a:ext cx="2924747" cy="8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de flecha 83"/>
          <p:cNvCxnSpPr/>
          <p:nvPr/>
        </p:nvCxnSpPr>
        <p:spPr>
          <a:xfrm>
            <a:off x="5011472" y="1492371"/>
            <a:ext cx="0" cy="5520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co de bloque 1"/>
          <p:cNvSpPr/>
          <p:nvPr/>
        </p:nvSpPr>
        <p:spPr>
          <a:xfrm flipV="1">
            <a:off x="2836562" y="3605456"/>
            <a:ext cx="216024" cy="14989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>
              <a:solidFill>
                <a:schemeClr val="tx1"/>
              </a:solidFill>
            </a:endParaRPr>
          </a:p>
        </p:txBody>
      </p:sp>
      <p:cxnSp>
        <p:nvCxnSpPr>
          <p:cNvPr id="7" name="Conector recto 6"/>
          <p:cNvCxnSpPr>
            <a:endCxn id="72" idx="80"/>
          </p:cNvCxnSpPr>
          <p:nvPr/>
        </p:nvCxnSpPr>
        <p:spPr>
          <a:xfrm>
            <a:off x="2825038" y="3812093"/>
            <a:ext cx="140420" cy="305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ipse 14"/>
          <p:cNvSpPr/>
          <p:nvPr/>
        </p:nvSpPr>
        <p:spPr>
          <a:xfrm>
            <a:off x="2867672" y="3591019"/>
            <a:ext cx="116868" cy="6972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16" name="Forma libre 15"/>
          <p:cNvSpPr/>
          <p:nvPr/>
        </p:nvSpPr>
        <p:spPr>
          <a:xfrm>
            <a:off x="2972146" y="3722915"/>
            <a:ext cx="168183" cy="259206"/>
          </a:xfrm>
          <a:custGeom>
            <a:avLst/>
            <a:gdLst>
              <a:gd name="connsiteX0" fmla="*/ 0 w 424543"/>
              <a:gd name="connsiteY0" fmla="*/ 0 h 179615"/>
              <a:gd name="connsiteX1" fmla="*/ 424543 w 424543"/>
              <a:gd name="connsiteY1" fmla="*/ 179615 h 179615"/>
              <a:gd name="connsiteX2" fmla="*/ 424543 w 424543"/>
              <a:gd name="connsiteY2" fmla="*/ 179615 h 179615"/>
              <a:gd name="connsiteX3" fmla="*/ 424543 w 424543"/>
              <a:gd name="connsiteY3" fmla="*/ 179615 h 17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3" h="179615">
                <a:moveTo>
                  <a:pt x="0" y="0"/>
                </a:moveTo>
                <a:lnTo>
                  <a:pt x="424543" y="179615"/>
                </a:lnTo>
                <a:lnTo>
                  <a:pt x="424543" y="179615"/>
                </a:lnTo>
                <a:lnTo>
                  <a:pt x="424543" y="179615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cxnSp>
        <p:nvCxnSpPr>
          <p:cNvPr id="21" name="Conector recto 20"/>
          <p:cNvCxnSpPr/>
          <p:nvPr/>
        </p:nvCxnSpPr>
        <p:spPr>
          <a:xfrm>
            <a:off x="3153866" y="4001189"/>
            <a:ext cx="88274" cy="16773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ángulo 43"/>
          <p:cNvSpPr/>
          <p:nvPr/>
        </p:nvSpPr>
        <p:spPr>
          <a:xfrm>
            <a:off x="3089984" y="4238866"/>
            <a:ext cx="317748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sp>
        <p:nvSpPr>
          <p:cNvPr id="76" name="Rectángulo 75"/>
          <p:cNvSpPr/>
          <p:nvPr/>
        </p:nvSpPr>
        <p:spPr>
          <a:xfrm>
            <a:off x="3177956" y="4512883"/>
            <a:ext cx="317748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sz="1350"/>
          </a:p>
        </p:txBody>
      </p:sp>
      <p:cxnSp>
        <p:nvCxnSpPr>
          <p:cNvPr id="71" name="Conector recto 70"/>
          <p:cNvCxnSpPr/>
          <p:nvPr/>
        </p:nvCxnSpPr>
        <p:spPr>
          <a:xfrm flipV="1">
            <a:off x="3353726" y="4101808"/>
            <a:ext cx="0" cy="154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/>
          <p:cNvCxnSpPr/>
          <p:nvPr/>
        </p:nvCxnSpPr>
        <p:spPr>
          <a:xfrm flipV="1">
            <a:off x="3340078" y="4111611"/>
            <a:ext cx="186500" cy="67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/>
          <p:cNvCxnSpPr/>
          <p:nvPr/>
        </p:nvCxnSpPr>
        <p:spPr>
          <a:xfrm flipV="1">
            <a:off x="3421382" y="4347102"/>
            <a:ext cx="0" cy="154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/>
          <p:cNvCxnSpPr/>
          <p:nvPr/>
        </p:nvCxnSpPr>
        <p:spPr>
          <a:xfrm flipV="1">
            <a:off x="3407734" y="4356904"/>
            <a:ext cx="186500" cy="675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uadroTexto 88"/>
          <p:cNvSpPr txBox="1"/>
          <p:nvPr/>
        </p:nvSpPr>
        <p:spPr>
          <a:xfrm>
            <a:off x="3235185" y="3777645"/>
            <a:ext cx="1104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 err="1">
                <a:latin typeface="Comic Sans MS" panose="030F0702030302020204" pitchFamily="66" charset="0"/>
              </a:rPr>
              <a:t>AhR</a:t>
            </a:r>
            <a:r>
              <a:rPr lang="es-VE" sz="1050" b="1" dirty="0">
                <a:latin typeface="Comic Sans MS" panose="030F0702030302020204" pitchFamily="66" charset="0"/>
              </a:rPr>
              <a:t> </a:t>
            </a:r>
            <a:r>
              <a:rPr lang="es-VE" sz="900" b="1" dirty="0">
                <a:latin typeface="Comic Sans MS" panose="030F0702030302020204" pitchFamily="66" charset="0"/>
              </a:rPr>
              <a:t>+ </a:t>
            </a:r>
            <a:r>
              <a:rPr lang="es-VE" sz="1050" b="1" dirty="0">
                <a:latin typeface="Comic Sans MS" panose="030F0702030302020204" pitchFamily="66" charset="0"/>
              </a:rPr>
              <a:t>Ligando</a:t>
            </a:r>
          </a:p>
        </p:txBody>
      </p:sp>
      <p:cxnSp>
        <p:nvCxnSpPr>
          <p:cNvPr id="92" name="Conector recto de flecha 91"/>
          <p:cNvCxnSpPr/>
          <p:nvPr/>
        </p:nvCxnSpPr>
        <p:spPr>
          <a:xfrm>
            <a:off x="3424560" y="4564053"/>
            <a:ext cx="435202" cy="72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ctor recto de flecha 96"/>
          <p:cNvCxnSpPr/>
          <p:nvPr/>
        </p:nvCxnSpPr>
        <p:spPr>
          <a:xfrm flipV="1">
            <a:off x="3594234" y="3959969"/>
            <a:ext cx="90146" cy="170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de flecha 98"/>
          <p:cNvCxnSpPr/>
          <p:nvPr/>
        </p:nvCxnSpPr>
        <p:spPr>
          <a:xfrm flipH="1">
            <a:off x="3585268" y="3981416"/>
            <a:ext cx="522575" cy="497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uadroTexto 99"/>
          <p:cNvSpPr txBox="1"/>
          <p:nvPr/>
        </p:nvSpPr>
        <p:spPr>
          <a:xfrm>
            <a:off x="3779092" y="4475855"/>
            <a:ext cx="6431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>
                <a:latin typeface="Comic Sans MS" panose="030F0702030302020204" pitchFamily="66" charset="0"/>
              </a:rPr>
              <a:t>SOCS2</a:t>
            </a:r>
          </a:p>
        </p:txBody>
      </p:sp>
      <p:cxnSp>
        <p:nvCxnSpPr>
          <p:cNvPr id="107" name="Conector recto 106"/>
          <p:cNvCxnSpPr/>
          <p:nvPr/>
        </p:nvCxnSpPr>
        <p:spPr>
          <a:xfrm>
            <a:off x="3996307" y="4646810"/>
            <a:ext cx="5249" cy="175293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CuadroTexto 119"/>
          <p:cNvSpPr txBox="1"/>
          <p:nvPr/>
        </p:nvSpPr>
        <p:spPr>
          <a:xfrm>
            <a:off x="3713727" y="4818860"/>
            <a:ext cx="5325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b="1" dirty="0" err="1">
                <a:latin typeface="Comic Sans MS" panose="030F0702030302020204" pitchFamily="66" charset="0"/>
              </a:rPr>
              <a:t>NFkB</a:t>
            </a:r>
            <a:endParaRPr lang="es-VE" sz="1050" b="1" dirty="0">
              <a:latin typeface="Comic Sans MS" panose="030F0702030302020204" pitchFamily="66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826757" y="2598614"/>
            <a:ext cx="1194558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>
                <a:latin typeface="Comic Sans MS" panose="030F0702030302020204" pitchFamily="66" charset="0"/>
              </a:rPr>
              <a:t>Intestino</a:t>
            </a:r>
          </a:p>
        </p:txBody>
      </p:sp>
      <p:sp>
        <p:nvSpPr>
          <p:cNvPr id="121" name="Rectángulo 120"/>
          <p:cNvSpPr/>
          <p:nvPr/>
        </p:nvSpPr>
        <p:spPr>
          <a:xfrm>
            <a:off x="455942" y="293944"/>
            <a:ext cx="2264475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 err="1">
                <a:latin typeface="Comic Sans MS" panose="030F0702030302020204" pitchFamily="66" charset="0"/>
              </a:rPr>
              <a:t>Metabolitos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producidos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por</a:t>
            </a:r>
            <a:r>
              <a:rPr lang="en-US" dirty="0">
                <a:latin typeface="Comic Sans MS" panose="030F0702030302020204" pitchFamily="66" charset="0"/>
              </a:rPr>
              <a:t> microbiota a </a:t>
            </a:r>
            <a:r>
              <a:rPr lang="en-US" dirty="0" err="1">
                <a:latin typeface="Comic Sans MS" panose="030F0702030302020204" pitchFamily="66" charset="0"/>
              </a:rPr>
              <a:t>partir</a:t>
            </a:r>
            <a:r>
              <a:rPr lang="en-US" dirty="0">
                <a:latin typeface="Comic Sans MS" panose="030F0702030302020204" pitchFamily="66" charset="0"/>
              </a:rPr>
              <a:t> del </a:t>
            </a:r>
            <a:r>
              <a:rPr lang="en-US" dirty="0" err="1">
                <a:latin typeface="Comic Sans MS" panose="030F0702030302020204" pitchFamily="66" charset="0"/>
              </a:rPr>
              <a:t>Trp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>
                <a:latin typeface="Comic Sans MS" panose="030F0702030302020204" pitchFamily="66" charset="0"/>
              </a:rPr>
              <a:t>regulan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</a:rPr>
              <a:t>inflamación</a:t>
            </a:r>
            <a:r>
              <a:rPr lang="en-US" dirty="0">
                <a:latin typeface="Comic Sans MS" panose="030F0702030302020204" pitchFamily="66" charset="0"/>
              </a:rPr>
              <a:t> en </a:t>
            </a:r>
            <a:r>
              <a:rPr lang="en-US" dirty="0" err="1">
                <a:latin typeface="Comic Sans MS" panose="030F0702030302020204" pitchFamily="66" charset="0"/>
              </a:rPr>
              <a:t>intestino</a:t>
            </a:r>
            <a:endParaRPr lang="es-VE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y SNC </a:t>
            </a:r>
          </a:p>
        </p:txBody>
      </p:sp>
      <p:cxnSp>
        <p:nvCxnSpPr>
          <p:cNvPr id="129" name="Conector recto 128"/>
          <p:cNvCxnSpPr/>
          <p:nvPr/>
        </p:nvCxnSpPr>
        <p:spPr>
          <a:xfrm>
            <a:off x="5366417" y="4959121"/>
            <a:ext cx="1853232" cy="30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cto 129"/>
          <p:cNvCxnSpPr/>
          <p:nvPr/>
        </p:nvCxnSpPr>
        <p:spPr>
          <a:xfrm>
            <a:off x="5365062" y="4878884"/>
            <a:ext cx="1853232" cy="30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uadroTexto 130"/>
          <p:cNvSpPr txBox="1"/>
          <p:nvPr/>
        </p:nvSpPr>
        <p:spPr>
          <a:xfrm>
            <a:off x="6368876" y="4540211"/>
            <a:ext cx="9605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/>
              <a:t>Lámina propia</a:t>
            </a:r>
          </a:p>
        </p:txBody>
      </p:sp>
      <p:sp>
        <p:nvSpPr>
          <p:cNvPr id="135" name="CuadroTexto 134"/>
          <p:cNvSpPr txBox="1"/>
          <p:nvPr/>
        </p:nvSpPr>
        <p:spPr>
          <a:xfrm>
            <a:off x="2998828" y="5165943"/>
            <a:ext cx="9621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Astrocito</a:t>
            </a:r>
            <a:endParaRPr lang="es-VE" sz="13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6" name="CuadroTexto 135"/>
          <p:cNvSpPr txBox="1"/>
          <p:nvPr/>
        </p:nvSpPr>
        <p:spPr>
          <a:xfrm>
            <a:off x="3032560" y="3542556"/>
            <a:ext cx="5277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dirty="0"/>
              <a:t>IFNAR1</a:t>
            </a:r>
          </a:p>
        </p:txBody>
      </p:sp>
      <p:cxnSp>
        <p:nvCxnSpPr>
          <p:cNvPr id="139" name="Conector recto 138"/>
          <p:cNvCxnSpPr/>
          <p:nvPr/>
        </p:nvCxnSpPr>
        <p:spPr>
          <a:xfrm>
            <a:off x="3869922" y="4833157"/>
            <a:ext cx="203436" cy="603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4 CuadroTexto"/>
          <p:cNvSpPr txBox="1"/>
          <p:nvPr/>
        </p:nvSpPr>
        <p:spPr>
          <a:xfrm>
            <a:off x="7500067" y="752499"/>
            <a:ext cx="125988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sz="1400" dirty="0">
                <a:latin typeface="Comic Sans MS" pitchFamily="66" charset="0"/>
              </a:rPr>
              <a:t>Microbiota y </a:t>
            </a:r>
          </a:p>
          <a:p>
            <a:r>
              <a:rPr lang="es-VE" sz="1400" dirty="0">
                <a:latin typeface="Comic Sans MS" pitchFamily="66" charset="0"/>
              </a:rPr>
              <a:t>Enfermedad </a:t>
            </a:r>
          </a:p>
        </p:txBody>
      </p:sp>
      <p:sp>
        <p:nvSpPr>
          <p:cNvPr id="82" name="6 CuadroTexto"/>
          <p:cNvSpPr txBox="1"/>
          <p:nvPr/>
        </p:nvSpPr>
        <p:spPr>
          <a:xfrm>
            <a:off x="6905379" y="773204"/>
            <a:ext cx="482824" cy="300082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1350" dirty="0">
                <a:solidFill>
                  <a:prstClr val="white"/>
                </a:solidFill>
                <a:latin typeface="Comic Sans MS" pitchFamily="66" charset="0"/>
              </a:rPr>
              <a:t>IIB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523016" y="2608686"/>
            <a:ext cx="9092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350" dirty="0">
                <a:latin typeface="Comic Sans MS" panose="030F0702030302020204" pitchFamily="66" charset="0"/>
              </a:rPr>
              <a:t>Ejemplos</a:t>
            </a:r>
          </a:p>
        </p:txBody>
      </p:sp>
      <p:sp>
        <p:nvSpPr>
          <p:cNvPr id="85" name="CuadroTexto 84"/>
          <p:cNvSpPr txBox="1"/>
          <p:nvPr/>
        </p:nvSpPr>
        <p:spPr>
          <a:xfrm>
            <a:off x="5483729" y="5501772"/>
            <a:ext cx="16498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9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IL22: </a:t>
            </a:r>
            <a:r>
              <a:rPr lang="es-VE" sz="9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CK Anti inflamatoria</a:t>
            </a:r>
          </a:p>
        </p:txBody>
      </p:sp>
      <p:sp>
        <p:nvSpPr>
          <p:cNvPr id="88" name="CuadroTexto 87"/>
          <p:cNvSpPr txBox="1"/>
          <p:nvPr/>
        </p:nvSpPr>
        <p:spPr>
          <a:xfrm>
            <a:off x="1157500" y="3915509"/>
            <a:ext cx="1186543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25" b="1" dirty="0" err="1">
                <a:latin typeface="Comic Sans MS" panose="030F0702030302020204" pitchFamily="66" charset="0"/>
                <a:ea typeface="BatangChe" panose="02030609000101010101" pitchFamily="49" charset="-127"/>
              </a:rPr>
              <a:t>NFkB</a:t>
            </a:r>
            <a:r>
              <a:rPr lang="es-VE" sz="825" b="1" dirty="0">
                <a:latin typeface="Comic Sans MS" panose="030F0702030302020204" pitchFamily="66" charset="0"/>
                <a:ea typeface="BatangChe" panose="02030609000101010101" pitchFamily="49" charset="-127"/>
              </a:rPr>
              <a:t>: </a:t>
            </a:r>
          </a:p>
          <a:p>
            <a:r>
              <a:rPr lang="es-VE" sz="825" dirty="0">
                <a:latin typeface="Comic Sans MS" panose="030F0702030302020204" pitchFamily="66" charset="0"/>
                <a:ea typeface="BatangChe" panose="02030609000101010101" pitchFamily="49" charset="-127"/>
              </a:rPr>
              <a:t>factor transcripción</a:t>
            </a:r>
          </a:p>
          <a:p>
            <a:r>
              <a:rPr lang="es-VE" sz="825" b="1" dirty="0" err="1">
                <a:latin typeface="Comic Sans MS" panose="030F0702030302020204" pitchFamily="66" charset="0"/>
                <a:ea typeface="BatangChe" panose="02030609000101010101" pitchFamily="49" charset="-127"/>
              </a:rPr>
              <a:t>proinflamatorio</a:t>
            </a:r>
            <a:r>
              <a:rPr lang="es-VE" sz="825" b="1" dirty="0">
                <a:latin typeface="Comic Sans MS" panose="030F0702030302020204" pitchFamily="66" charset="0"/>
                <a:ea typeface="BatangChe" panose="02030609000101010101" pitchFamily="49" charset="-127"/>
              </a:rPr>
              <a:t> </a:t>
            </a:r>
          </a:p>
        </p:txBody>
      </p:sp>
      <p:sp>
        <p:nvSpPr>
          <p:cNvPr id="90" name="CuadroTexto 89"/>
          <p:cNvSpPr txBox="1"/>
          <p:nvPr/>
        </p:nvSpPr>
        <p:spPr>
          <a:xfrm>
            <a:off x="1179679" y="4600232"/>
            <a:ext cx="1026243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25" b="1" dirty="0">
                <a:latin typeface="Comic Sans MS" panose="030F0702030302020204" pitchFamily="66" charset="0"/>
                <a:ea typeface="BatangChe" panose="02030609000101010101" pitchFamily="49" charset="-127"/>
              </a:rPr>
              <a:t>SOCS2: </a:t>
            </a:r>
          </a:p>
          <a:p>
            <a:r>
              <a:rPr lang="es-VE" sz="825" b="1" dirty="0">
                <a:latin typeface="Comic Sans MS" panose="030F0702030302020204" pitchFamily="66" charset="0"/>
                <a:ea typeface="BatangChe" panose="02030609000101010101" pitchFamily="49" charset="-127"/>
              </a:rPr>
              <a:t>Supresor </a:t>
            </a:r>
          </a:p>
          <a:p>
            <a:r>
              <a:rPr lang="es-VE" sz="825" dirty="0">
                <a:latin typeface="Comic Sans MS" panose="030F0702030302020204" pitchFamily="66" charset="0"/>
                <a:ea typeface="BatangChe" panose="02030609000101010101" pitchFamily="49" charset="-127"/>
              </a:rPr>
              <a:t>señalización CK2 </a:t>
            </a:r>
          </a:p>
        </p:txBody>
      </p:sp>
      <p:sp>
        <p:nvSpPr>
          <p:cNvPr id="91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0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9" grpId="0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5" grpId="0" animBg="1"/>
      <p:bldP spid="66" grpId="0" animBg="1"/>
      <p:bldP spid="67" grpId="0"/>
      <p:bldP spid="68" grpId="0"/>
      <p:bldP spid="69" grpId="0" animBg="1"/>
      <p:bldP spid="70" grpId="0"/>
      <p:bldP spid="72" grpId="0" animBg="1"/>
      <p:bldP spid="73" grpId="0" animBg="1"/>
      <p:bldP spid="2" grpId="0" animBg="1"/>
      <p:bldP spid="15" grpId="0" animBg="1"/>
      <p:bldP spid="16" grpId="0" animBg="1"/>
      <p:bldP spid="44" grpId="0" animBg="1"/>
      <p:bldP spid="76" grpId="0" animBg="1"/>
      <p:bldP spid="89" grpId="0"/>
      <p:bldP spid="100" grpId="0"/>
      <p:bldP spid="120" grpId="0"/>
      <p:bldP spid="12" grpId="0" animBg="1"/>
      <p:bldP spid="131" grpId="0"/>
      <p:bldP spid="135" grpId="0"/>
      <p:bldP spid="136" grpId="0"/>
      <p:bldP spid="85" grpId="0"/>
      <p:bldP spid="88" grpId="0"/>
      <p:bldP spid="9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007328" y="5228899"/>
            <a:ext cx="324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dirty="0">
                <a:latin typeface="Comic Sans MS" panose="030F0702030302020204" pitchFamily="66" charset="0"/>
              </a:rPr>
              <a:t>BJ. </a:t>
            </a:r>
            <a:r>
              <a:rPr lang="es-VE" sz="900" dirty="0" err="1">
                <a:latin typeface="Comic Sans MS" panose="030F0702030302020204" pitchFamily="66" charset="0"/>
              </a:rPr>
              <a:t>Marsland</a:t>
            </a:r>
            <a:r>
              <a:rPr lang="es-VE" sz="900" dirty="0">
                <a:latin typeface="Comic Sans MS" panose="030F0702030302020204" pitchFamily="66" charset="0"/>
              </a:rPr>
              <a:t>. </a:t>
            </a:r>
            <a:r>
              <a:rPr lang="es-VE" sz="900" i="1" dirty="0" err="1">
                <a:latin typeface="Comic Sans MS" panose="030F0702030302020204" pitchFamily="66" charset="0"/>
              </a:rPr>
              <a:t>Regulating</a:t>
            </a:r>
            <a:r>
              <a:rPr lang="es-VE" sz="900" i="1" dirty="0">
                <a:latin typeface="Comic Sans MS" panose="030F0702030302020204" pitchFamily="66" charset="0"/>
              </a:rPr>
              <a:t> </a:t>
            </a:r>
            <a:r>
              <a:rPr lang="es-VE" sz="900" i="1" dirty="0" err="1">
                <a:latin typeface="Comic Sans MS" panose="030F0702030302020204" pitchFamily="66" charset="0"/>
              </a:rPr>
              <a:t>inflammation</a:t>
            </a:r>
            <a:r>
              <a:rPr lang="es-VE" sz="900" i="1" dirty="0">
                <a:latin typeface="Comic Sans MS" panose="030F0702030302020204" pitchFamily="66" charset="0"/>
              </a:rPr>
              <a:t> </a:t>
            </a:r>
            <a:r>
              <a:rPr lang="es-VE" sz="900" i="1" dirty="0" err="1">
                <a:latin typeface="Comic Sans MS" panose="030F0702030302020204" pitchFamily="66" charset="0"/>
              </a:rPr>
              <a:t>with</a:t>
            </a:r>
            <a:r>
              <a:rPr lang="es-VE" sz="900" i="1" dirty="0">
                <a:latin typeface="Comic Sans MS" panose="030F0702030302020204" pitchFamily="66" charset="0"/>
              </a:rPr>
              <a:t> </a:t>
            </a:r>
            <a:r>
              <a:rPr lang="es-VE" sz="900" i="1" dirty="0" err="1">
                <a:latin typeface="Comic Sans MS" panose="030F0702030302020204" pitchFamily="66" charset="0"/>
              </a:rPr>
              <a:t>microbial</a:t>
            </a:r>
            <a:r>
              <a:rPr lang="es-VE" sz="900" i="1" dirty="0">
                <a:latin typeface="Comic Sans MS" panose="030F0702030302020204" pitchFamily="66" charset="0"/>
              </a:rPr>
              <a:t> </a:t>
            </a:r>
            <a:r>
              <a:rPr lang="es-VE" sz="900" i="1" dirty="0" err="1">
                <a:latin typeface="Comic Sans MS" panose="030F0702030302020204" pitchFamily="66" charset="0"/>
              </a:rPr>
              <a:t>metabolites</a:t>
            </a:r>
            <a:r>
              <a:rPr lang="es-VE" sz="900" dirty="0">
                <a:latin typeface="Comic Sans MS" panose="030F0702030302020204" pitchFamily="66" charset="0"/>
              </a:rPr>
              <a:t>. </a:t>
            </a:r>
            <a:r>
              <a:rPr lang="es-VE" sz="900" dirty="0" err="1">
                <a:latin typeface="Comic Sans MS" panose="030F0702030302020204" pitchFamily="66" charset="0"/>
              </a:rPr>
              <a:t>Nature</a:t>
            </a:r>
            <a:r>
              <a:rPr lang="es-VE" sz="900" dirty="0">
                <a:latin typeface="Comic Sans MS" panose="030F0702030302020204" pitchFamily="66" charset="0"/>
              </a:rPr>
              <a:t> </a:t>
            </a:r>
            <a:r>
              <a:rPr lang="es-VE" sz="900" dirty="0" err="1">
                <a:latin typeface="Comic Sans MS" panose="030F0702030302020204" pitchFamily="66" charset="0"/>
              </a:rPr>
              <a:t>Med</a:t>
            </a:r>
            <a:r>
              <a:rPr lang="es-VE" sz="900" dirty="0">
                <a:latin typeface="Comic Sans MS" panose="030F0702030302020204" pitchFamily="66" charset="0"/>
              </a:rPr>
              <a:t> 2016; 22:585-583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06145" y="591183"/>
            <a:ext cx="2622138" cy="33547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sz="600" b="1" dirty="0">
              <a:latin typeface="Comic Sans MS" panose="030F0702030302020204" pitchFamily="66" charset="0"/>
            </a:endParaRPr>
          </a:p>
          <a:p>
            <a:r>
              <a:rPr lang="es-VE" sz="2000" b="1" dirty="0" err="1">
                <a:latin typeface="Comic Sans MS" panose="030F0702030302020204" pitchFamily="66" charset="0"/>
              </a:rPr>
              <a:t>Trp</a:t>
            </a:r>
            <a:r>
              <a:rPr lang="es-VE" sz="2000" b="1" dirty="0">
                <a:latin typeface="Comic Sans MS" panose="030F0702030302020204" pitchFamily="66" charset="0"/>
              </a:rPr>
              <a:t> </a:t>
            </a:r>
            <a:r>
              <a:rPr lang="es-VE" sz="2000" dirty="0">
                <a:latin typeface="Comic Sans MS" panose="030F0702030302020204" pitchFamily="66" charset="0"/>
              </a:rPr>
              <a:t>común en comidas proteicas es </a:t>
            </a:r>
            <a:r>
              <a:rPr lang="es-VE" sz="2000" dirty="0" err="1">
                <a:latin typeface="Comic Sans MS" panose="030F0702030302020204" pitchFamily="66" charset="0"/>
              </a:rPr>
              <a:t>catabolizado</a:t>
            </a:r>
            <a:r>
              <a:rPr lang="es-VE" sz="2000" dirty="0">
                <a:latin typeface="Comic Sans MS" panose="030F0702030302020204" pitchFamily="66" charset="0"/>
              </a:rPr>
              <a:t> por bacterias a una serie de </a:t>
            </a:r>
            <a:r>
              <a:rPr lang="es-VE" sz="2000" b="1" dirty="0">
                <a:latin typeface="Comic Sans MS" panose="030F0702030302020204" pitchFamily="66" charset="0"/>
              </a:rPr>
              <a:t>derivados </a:t>
            </a:r>
            <a:r>
              <a:rPr lang="es-VE" sz="2000" b="1" dirty="0" err="1">
                <a:latin typeface="Comic Sans MS" panose="030F0702030302020204" pitchFamily="66" charset="0"/>
              </a:rPr>
              <a:t>indólicos</a:t>
            </a:r>
            <a:r>
              <a:rPr lang="es-VE" sz="2000" b="1" dirty="0">
                <a:latin typeface="Comic Sans MS" panose="030F0702030302020204" pitchFamily="66" charset="0"/>
              </a:rPr>
              <a:t> </a:t>
            </a:r>
            <a:r>
              <a:rPr lang="es-VE" sz="2000" dirty="0">
                <a:latin typeface="Comic Sans MS" panose="030F0702030302020204" pitchFamily="66" charset="0"/>
              </a:rPr>
              <a:t>que son </a:t>
            </a:r>
            <a:r>
              <a:rPr lang="es-VE" sz="2000" b="1" dirty="0" err="1">
                <a:latin typeface="Comic Sans MS" panose="030F0702030302020204" pitchFamily="66" charset="0"/>
              </a:rPr>
              <a:t>ligandos</a:t>
            </a:r>
            <a:r>
              <a:rPr lang="es-VE" sz="2000" dirty="0">
                <a:latin typeface="Comic Sans MS" panose="030F0702030302020204" pitchFamily="66" charset="0"/>
              </a:rPr>
              <a:t> para </a:t>
            </a:r>
            <a:r>
              <a:rPr lang="es-VE" sz="2000" b="1" dirty="0">
                <a:latin typeface="Comic Sans MS" panose="030F0702030302020204" pitchFamily="66" charset="0"/>
              </a:rPr>
              <a:t>receptor </a:t>
            </a:r>
            <a:r>
              <a:rPr lang="es-VE" sz="2000" b="1" dirty="0" err="1">
                <a:latin typeface="Comic Sans MS" panose="030F0702030302020204" pitchFamily="66" charset="0"/>
              </a:rPr>
              <a:t>Aryl</a:t>
            </a:r>
            <a:r>
              <a:rPr lang="es-VE" sz="2000" b="1" dirty="0">
                <a:latin typeface="Comic Sans MS" panose="030F0702030302020204" pitchFamily="66" charset="0"/>
              </a:rPr>
              <a:t>-Hidrocarbono </a:t>
            </a:r>
            <a:r>
              <a:rPr lang="es-VE" sz="2000" dirty="0">
                <a:latin typeface="Comic Sans MS" panose="030F0702030302020204" pitchFamily="66" charset="0"/>
              </a:rPr>
              <a:t>(</a:t>
            </a:r>
            <a:r>
              <a:rPr lang="es-VE" sz="2000" dirty="0" err="1">
                <a:latin typeface="Comic Sans MS" panose="030F0702030302020204" pitchFamily="66" charset="0"/>
              </a:rPr>
              <a:t>AhR</a:t>
            </a:r>
            <a:r>
              <a:rPr lang="es-VE" sz="2000" dirty="0">
                <a:latin typeface="Comic Sans MS" panose="030F0702030302020204" pitchFamily="66" charset="0"/>
              </a:rPr>
              <a:t>).</a:t>
            </a:r>
          </a:p>
          <a:p>
            <a:endParaRPr lang="es-VE" sz="600" dirty="0">
              <a:latin typeface="Comic Sans MS" panose="030F0702030302020204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06145" y="4517276"/>
            <a:ext cx="3954166" cy="2031325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VE" dirty="0">
              <a:latin typeface="Comic Sans MS" panose="030F0702030302020204" pitchFamily="66" charset="0"/>
            </a:endParaRPr>
          </a:p>
          <a:p>
            <a:pPr marL="257175" indent="-257175">
              <a:buAutoNum type="arabicPeriod"/>
            </a:pPr>
            <a:r>
              <a:rPr lang="es-VE" b="1" dirty="0">
                <a:latin typeface="Comic Sans MS" panose="030F0702030302020204" pitchFamily="66" charset="0"/>
              </a:rPr>
              <a:t>Intestino. </a:t>
            </a:r>
          </a:p>
          <a:p>
            <a:r>
              <a:rPr lang="es-VE" dirty="0">
                <a:latin typeface="Comic Sans MS" panose="030F0702030302020204" pitchFamily="66" charset="0"/>
              </a:rPr>
              <a:t>La activación de </a:t>
            </a:r>
            <a:r>
              <a:rPr lang="es-VE" dirty="0" err="1">
                <a:latin typeface="Comic Sans MS" panose="030F0702030302020204" pitchFamily="66" charset="0"/>
              </a:rPr>
              <a:t>AhR</a:t>
            </a:r>
            <a:r>
              <a:rPr lang="es-VE" dirty="0">
                <a:latin typeface="Comic Sans MS" panose="030F0702030302020204" pitchFamily="66" charset="0"/>
              </a:rPr>
              <a:t> en </a:t>
            </a:r>
            <a:r>
              <a:rPr lang="es-VE" b="1" dirty="0">
                <a:latin typeface="Comic Sans MS" panose="030F0702030302020204" pitchFamily="66" charset="0"/>
              </a:rPr>
              <a:t>células T</a:t>
            </a:r>
            <a:r>
              <a:rPr lang="es-VE" dirty="0">
                <a:latin typeface="Comic Sans MS" panose="030F0702030302020204" pitchFamily="66" charset="0"/>
              </a:rPr>
              <a:t> residentes y en </a:t>
            </a:r>
            <a:r>
              <a:rPr lang="es-VE" b="1" dirty="0">
                <a:latin typeface="Comic Sans MS" panose="030F0702030302020204" pitchFamily="66" charset="0"/>
              </a:rPr>
              <a:t>células linfoideas </a:t>
            </a:r>
            <a:r>
              <a:rPr lang="es-VE" dirty="0">
                <a:latin typeface="Comic Sans MS" panose="030F0702030302020204" pitchFamily="66" charset="0"/>
              </a:rPr>
              <a:t>aumentan producción </a:t>
            </a:r>
            <a:r>
              <a:rPr lang="es-VE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IL22</a:t>
            </a:r>
            <a:r>
              <a:rPr lang="es-V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VE" dirty="0">
                <a:latin typeface="Comic Sans MS" panose="030F0702030302020204" pitchFamily="66" charset="0"/>
              </a:rPr>
              <a:t>que </a:t>
            </a:r>
            <a:r>
              <a:rPr lang="es-VE" b="1" dirty="0">
                <a:latin typeface="Comic Sans MS" panose="030F0702030302020204" pitchFamily="66" charset="0"/>
              </a:rPr>
              <a:t>protege</a:t>
            </a:r>
            <a:r>
              <a:rPr lang="es-VE" dirty="0">
                <a:latin typeface="Comic Sans MS" panose="030F0702030302020204" pitchFamily="66" charset="0"/>
              </a:rPr>
              <a:t> de inflamación en el colon.</a:t>
            </a:r>
          </a:p>
          <a:p>
            <a:endParaRPr lang="es-VE" dirty="0">
              <a:latin typeface="Comic Sans MS" panose="030F0702030302020204" pitchFamily="66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400680" y="534560"/>
            <a:ext cx="4462723" cy="44935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b="1" dirty="0">
                <a:latin typeface="Comic Sans MS" panose="030F0702030302020204" pitchFamily="66" charset="0"/>
              </a:rPr>
              <a:t>2. Cerebro. </a:t>
            </a:r>
          </a:p>
          <a:p>
            <a:r>
              <a:rPr lang="es-VE" dirty="0">
                <a:latin typeface="Comic Sans MS" panose="030F0702030302020204" pitchFamily="66" charset="0"/>
              </a:rPr>
              <a:t>Metabolitos a través de </a:t>
            </a:r>
            <a:r>
              <a:rPr lang="es-VE" dirty="0" err="1">
                <a:latin typeface="Comic Sans MS" panose="030F0702030302020204" pitchFamily="66" charset="0"/>
              </a:rPr>
              <a:t>AhR</a:t>
            </a:r>
            <a:r>
              <a:rPr lang="es-VE" dirty="0">
                <a:latin typeface="Comic Sans MS" panose="030F0702030302020204" pitchFamily="66" charset="0"/>
              </a:rPr>
              <a:t> influyen una vía de </a:t>
            </a:r>
            <a:r>
              <a:rPr lang="es-VE" b="1" dirty="0">
                <a:latin typeface="Comic Sans MS" panose="030F0702030302020204" pitchFamily="66" charset="0"/>
              </a:rPr>
              <a:t>señalización 1IFN </a:t>
            </a:r>
            <a:r>
              <a:rPr lang="es-VE" dirty="0">
                <a:latin typeface="Comic Sans MS" panose="030F0702030302020204" pitchFamily="66" charset="0"/>
              </a:rPr>
              <a:t>que culmina en </a:t>
            </a:r>
            <a:r>
              <a:rPr lang="es-VE" b="1" dirty="0">
                <a:latin typeface="Comic Sans MS" panose="030F0702030302020204" pitchFamily="66" charset="0"/>
              </a:rPr>
              <a:t>inflamación </a:t>
            </a:r>
            <a:r>
              <a:rPr lang="es-VE" dirty="0">
                <a:latin typeface="Comic Sans MS" panose="030F0702030302020204" pitchFamily="66" charset="0"/>
              </a:rPr>
              <a:t>y </a:t>
            </a:r>
            <a:r>
              <a:rPr lang="es-VE" b="1" dirty="0">
                <a:latin typeface="Comic Sans MS" panose="030F0702030302020204" pitchFamily="66" charset="0"/>
              </a:rPr>
              <a:t>autoinmunidad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b="1" dirty="0">
                <a:latin typeface="Comic Sans MS" panose="030F0702030302020204" pitchFamily="66" charset="0"/>
              </a:rPr>
              <a:t>reducidas</a:t>
            </a:r>
            <a:r>
              <a:rPr lang="es-VE" dirty="0">
                <a:latin typeface="Comic Sans MS" panose="030F0702030302020204" pitchFamily="66" charset="0"/>
              </a:rPr>
              <a:t> llevada por </a:t>
            </a:r>
            <a:r>
              <a:rPr lang="es-VE" b="1" dirty="0">
                <a:latin typeface="Comic Sans MS" panose="030F0702030302020204" pitchFamily="66" charset="0"/>
              </a:rPr>
              <a:t>NF-kB</a:t>
            </a:r>
            <a:r>
              <a:rPr lang="es-VE" dirty="0">
                <a:latin typeface="Comic Sans MS" panose="030F0702030302020204" pitchFamily="66" charset="0"/>
              </a:rPr>
              <a:t> (vía SOCS2).</a:t>
            </a: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dirty="0">
                <a:latin typeface="Comic Sans MS" panose="030F0702030302020204" pitchFamily="66" charset="0"/>
              </a:rPr>
              <a:t>A</a:t>
            </a:r>
            <a:r>
              <a:rPr lang="es-VE" b="1" dirty="0">
                <a:latin typeface="Comic Sans MS" panose="030F0702030302020204" pitchFamily="66" charset="0"/>
              </a:rPr>
              <a:t>ctivación de </a:t>
            </a:r>
            <a:r>
              <a:rPr lang="es-VE" b="1" dirty="0" err="1">
                <a:latin typeface="Comic Sans MS" panose="030F0702030302020204" pitchFamily="66" charset="0"/>
              </a:rPr>
              <a:t>AhR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dirty="0">
                <a:latin typeface="Comic Sans MS" panose="030F0702030302020204" pitchFamily="66" charset="0"/>
              </a:rPr>
              <a:t>induce </a:t>
            </a:r>
            <a:r>
              <a:rPr lang="es-VE" b="1" dirty="0">
                <a:latin typeface="Comic Sans MS" panose="030F0702030302020204" pitchFamily="66" charset="0"/>
              </a:rPr>
              <a:t>expresión</a:t>
            </a:r>
            <a:r>
              <a:rPr lang="es-VE" dirty="0">
                <a:latin typeface="Comic Sans MS" panose="030F0702030302020204" pitchFamily="66" charset="0"/>
              </a:rPr>
              <a:t> del </a:t>
            </a:r>
            <a:r>
              <a:rPr lang="es-VE" b="1" dirty="0">
                <a:latin typeface="Comic Sans MS" panose="030F0702030302020204" pitchFamily="66" charset="0"/>
              </a:rPr>
              <a:t>supresor de señalización de CK2 </a:t>
            </a:r>
            <a:r>
              <a:rPr lang="es-VE" dirty="0">
                <a:latin typeface="Comic Sans MS" panose="030F0702030302020204" pitchFamily="66" charset="0"/>
              </a:rPr>
              <a:t>(</a:t>
            </a:r>
            <a:r>
              <a:rPr lang="es-VE" b="1" dirty="0">
                <a:latin typeface="Comic Sans MS" panose="030F0702030302020204" pitchFamily="66" charset="0"/>
              </a:rPr>
              <a:t>Socs2</a:t>
            </a:r>
            <a:r>
              <a:rPr lang="es-VE" dirty="0">
                <a:latin typeface="Comic Sans MS" panose="030F0702030302020204" pitchFamily="66" charset="0"/>
              </a:rPr>
              <a:t>) </a:t>
            </a:r>
            <a:r>
              <a:rPr lang="es-VE" b="1" dirty="0">
                <a:latin typeface="Comic Sans MS" panose="030F0702030302020204" pitchFamily="66" charset="0"/>
              </a:rPr>
              <a:t>que limita la activación de </a:t>
            </a:r>
            <a:r>
              <a:rPr lang="es-VE" b="1" dirty="0" err="1">
                <a:latin typeface="Comic Sans MS" panose="030F0702030302020204" pitchFamily="66" charset="0"/>
              </a:rPr>
              <a:t>NFkB</a:t>
            </a:r>
            <a:r>
              <a:rPr lang="es-VE" b="1" dirty="0">
                <a:latin typeface="Comic Sans MS" panose="030F0702030302020204" pitchFamily="66" charset="0"/>
              </a:rPr>
              <a:t> </a:t>
            </a:r>
            <a:r>
              <a:rPr lang="es-VE" dirty="0">
                <a:latin typeface="Comic Sans MS" panose="030F0702030302020204" pitchFamily="66" charset="0"/>
              </a:rPr>
              <a:t>que dirige la producción de CK </a:t>
            </a:r>
            <a:r>
              <a:rPr lang="es-VE" dirty="0" err="1">
                <a:latin typeface="Comic Sans MS" panose="030F0702030302020204" pitchFamily="66" charset="0"/>
              </a:rPr>
              <a:t>proinflamatorias</a:t>
            </a:r>
            <a:endParaRPr lang="es-VE" dirty="0">
              <a:latin typeface="Comic Sans MS" panose="030F0702030302020204" pitchFamily="66" charset="0"/>
            </a:endParaRPr>
          </a:p>
          <a:p>
            <a:endParaRPr lang="es-VE" sz="800" dirty="0">
              <a:latin typeface="Comic Sans MS" panose="030F0702030302020204" pitchFamily="66" charset="0"/>
            </a:endParaRPr>
          </a:p>
          <a:p>
            <a:r>
              <a:rPr lang="es-VE" dirty="0">
                <a:latin typeface="Comic Sans MS" panose="030F0702030302020204" pitchFamily="66" charset="0"/>
              </a:rPr>
              <a:t>Así la vía </a:t>
            </a:r>
            <a:r>
              <a:rPr lang="es-VE" b="1" dirty="0">
                <a:latin typeface="Comic Sans MS" panose="030F0702030302020204" pitchFamily="66" charset="0"/>
              </a:rPr>
              <a:t>AhR-SOCS2-NF-kB</a:t>
            </a:r>
            <a:r>
              <a:rPr lang="es-VE" dirty="0">
                <a:latin typeface="Comic Sans MS" panose="030F0702030302020204" pitchFamily="66" charset="0"/>
              </a:rPr>
              <a:t> ofrece mecanismo molecular de </a:t>
            </a:r>
            <a:r>
              <a:rPr lang="es-VE" dirty="0" err="1">
                <a:latin typeface="Comic Sans MS" panose="030F0702030302020204" pitchFamily="66" charset="0"/>
              </a:rPr>
              <a:t>ligandos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dirty="0" err="1">
                <a:latin typeface="Comic Sans MS" panose="030F0702030302020204" pitchFamily="66" charset="0"/>
              </a:rPr>
              <a:t>AhR</a:t>
            </a:r>
            <a:r>
              <a:rPr lang="es-VE" dirty="0">
                <a:latin typeface="Comic Sans MS" panose="030F0702030302020204" pitchFamily="66" charset="0"/>
              </a:rPr>
              <a:t> </a:t>
            </a:r>
            <a:r>
              <a:rPr lang="es-VE" b="1" dirty="0">
                <a:latin typeface="Comic Sans MS" panose="030F0702030302020204" pitchFamily="66" charset="0"/>
              </a:rPr>
              <a:t>protector contra la autoinmunidad SNC</a:t>
            </a:r>
          </a:p>
        </p:txBody>
      </p:sp>
      <p:sp>
        <p:nvSpPr>
          <p:cNvPr id="9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3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2" t="6488" r="7164" b="9803"/>
          <a:stretch/>
        </p:blipFill>
        <p:spPr bwMode="auto">
          <a:xfrm>
            <a:off x="2322576" y="1057657"/>
            <a:ext cx="4919472" cy="426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428718" y="5876801"/>
            <a:ext cx="60706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Clarke et al.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Minireview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Gut Microbiota: The Neglected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Endocrine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Molecular </a:t>
            </a:r>
            <a:r>
              <a:rPr lang="es-VE" sz="9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Endocrinology</a:t>
            </a:r>
            <a:r>
              <a:rPr lang="es-VE" sz="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28: 1221–1238, 2014.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572000" y="688325"/>
            <a:ext cx="325281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800" b="1" dirty="0" smtClean="0">
                <a:latin typeface="Comic Sans MS" panose="030F0702030302020204" pitchFamily="66" charset="0"/>
              </a:rPr>
              <a:t>Cerebro/conducta</a:t>
            </a:r>
            <a:endParaRPr lang="es-VE" sz="2800" b="1" dirty="0">
              <a:latin typeface="Comic Sans MS" panose="030F0702030302020204" pitchFamily="66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862962" y="5341918"/>
            <a:ext cx="27494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SN Entérico/tracto GI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63736" y="1114306"/>
            <a:ext cx="1779080" cy="312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CuadroTexto 2"/>
          <p:cNvSpPr txBox="1"/>
          <p:nvPr/>
        </p:nvSpPr>
        <p:spPr>
          <a:xfrm>
            <a:off x="2177401" y="1027455"/>
            <a:ext cx="2157963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Sistema Inmune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55697" y="2533043"/>
            <a:ext cx="834975" cy="243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CuadroTexto 10"/>
          <p:cNvSpPr txBox="1"/>
          <p:nvPr/>
        </p:nvSpPr>
        <p:spPr>
          <a:xfrm>
            <a:off x="1190959" y="2244387"/>
            <a:ext cx="178125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Sistema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Cardiovascular</a:t>
            </a:r>
            <a:endParaRPr lang="es-VE" b="1" dirty="0"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5925312" y="1642872"/>
            <a:ext cx="1383615" cy="328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CuadroTexto 7"/>
          <p:cNvSpPr txBox="1"/>
          <p:nvPr/>
        </p:nvSpPr>
        <p:spPr>
          <a:xfrm>
            <a:off x="5794268" y="1642872"/>
            <a:ext cx="2133918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sz="2000" b="1" dirty="0" smtClean="0">
                <a:latin typeface="Comic Sans MS" panose="030F0702030302020204" pitchFamily="66" charset="0"/>
              </a:rPr>
              <a:t>Estrés/eje HPA</a:t>
            </a:r>
            <a:endParaRPr lang="es-VE" sz="2000" b="1" dirty="0"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062748" y="4988498"/>
            <a:ext cx="2194560" cy="417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/>
          <p:cNvSpPr txBox="1"/>
          <p:nvPr/>
        </p:nvSpPr>
        <p:spPr>
          <a:xfrm>
            <a:off x="5333519" y="4976898"/>
            <a:ext cx="1653017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b="1" dirty="0" smtClean="0">
                <a:latin typeface="Comic Sans MS" panose="030F0702030302020204" pitchFamily="66" charset="0"/>
              </a:rPr>
              <a:t>Metabolismo </a:t>
            </a:r>
          </a:p>
          <a:p>
            <a:r>
              <a:rPr lang="es-VE" b="1" dirty="0" smtClean="0">
                <a:latin typeface="Comic Sans MS" panose="030F0702030302020204" pitchFamily="66" charset="0"/>
              </a:rPr>
              <a:t>hospedero</a:t>
            </a:r>
            <a:endParaRPr lang="es-VE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7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4158208" y="6160875"/>
            <a:ext cx="44269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Isolated Hunter-Gatherers Have Most Diverse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Microbiome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es-VE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Medscape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es-VE" sz="9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Apr</a:t>
            </a:r>
            <a:r>
              <a:rPr lang="es-VE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17, 2015</a:t>
            </a:r>
            <a:endParaRPr lang="es-VE" sz="900" dirty="0">
              <a:solidFill>
                <a:prstClr val="black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358703" y="3451777"/>
            <a:ext cx="4226497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Ratones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libres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gérmenes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están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protegidos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formación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CCM y el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uso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antibióticos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altera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permanentemente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susceptibilidad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para CCM en los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ratones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535693" y="268169"/>
            <a:ext cx="4156908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Señalización de inmunidad innata y 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microbioma llevan a Malformación </a:t>
            </a:r>
          </a:p>
          <a:p>
            <a:pPr algn="ctr"/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Cerebral Cavernosa (CCM)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07403" y="1191499"/>
            <a:ext cx="3850805" cy="4770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“Malformaciones cerebrales cavernosas (CCM)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son causa de ACV. Su origen es alteración en mecanismos de señalización de células endoteliales cerebrales. </a:t>
            </a:r>
          </a:p>
          <a:p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Estudio muestra que los receptores </a:t>
            </a:r>
            <a:r>
              <a:rPr lang="es-VE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toll</a:t>
            </a:r>
            <a:r>
              <a:rPr lang="es-VE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like</a:t>
            </a:r>
            <a:r>
              <a:rPr lang="es-VE" i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4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TLR4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y el microbioma intestinal son estimulantes críticos de formación de CCM.</a:t>
            </a:r>
          </a:p>
          <a:p>
            <a:endParaRPr lang="es-VE" sz="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La activación de TLR4 por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bacterias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Gram - 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y </a:t>
            </a:r>
            <a:r>
              <a:rPr lang="es-VE" dirty="0" err="1">
                <a:solidFill>
                  <a:prstClr val="black"/>
                </a:solidFill>
                <a:latin typeface="Comic Sans MS" panose="030F0702030302020204" pitchFamily="66" charset="0"/>
              </a:rPr>
              <a:t>lipopolisacárido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LPS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acelera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la formación de CCM y el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bloqueo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de la señalización TLR4 </a:t>
            </a:r>
            <a:r>
              <a:rPr lang="es-VE" b="1" dirty="0">
                <a:solidFill>
                  <a:prstClr val="black"/>
                </a:solidFill>
                <a:latin typeface="Comic Sans MS" panose="030F0702030302020204" pitchFamily="66" charset="0"/>
              </a:rPr>
              <a:t>previene</a:t>
            </a:r>
            <a:r>
              <a:rPr lang="es-VE" dirty="0">
                <a:solidFill>
                  <a:prstClr val="black"/>
                </a:solidFill>
                <a:latin typeface="Comic Sans MS" panose="030F0702030302020204" pitchFamily="66" charset="0"/>
              </a:rPr>
              <a:t> la formación de CCM en ratones”.</a:t>
            </a:r>
          </a:p>
        </p:txBody>
      </p:sp>
      <p:pic>
        <p:nvPicPr>
          <p:cNvPr id="14" name="Imagen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80" y="1571091"/>
            <a:ext cx="1427882" cy="1569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n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703" y="1571091"/>
            <a:ext cx="1268911" cy="15690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4553620" y="3208462"/>
            <a:ext cx="32431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Cerebral cavernous malformations</a:t>
            </a:r>
            <a:r>
              <a:rPr lang="en-US" sz="900" dirty="0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 N </a:t>
            </a:r>
            <a:r>
              <a:rPr lang="en-US" sz="900" dirty="0" err="1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Engl</a:t>
            </a:r>
            <a:r>
              <a:rPr lang="en-US" sz="900" dirty="0">
                <a:solidFill>
                  <a:prstClr val="black"/>
                </a:solidFill>
                <a:latin typeface="OTNEJMScalaSansLFCap"/>
                <a:ea typeface="Calibri" panose="020F0502020204030204" pitchFamily="34" charset="0"/>
                <a:cs typeface="OTNEJMScalaSansLFCap"/>
              </a:rPr>
              <a:t> J Med 2017; </a:t>
            </a:r>
            <a:r>
              <a:rPr lang="en-US" sz="900" dirty="0">
                <a:solidFill>
                  <a:prstClr val="black"/>
                </a:solidFill>
                <a:latin typeface="OTNEJMScalaSansOSF"/>
                <a:ea typeface="Calibri" panose="020F0502020204030204" pitchFamily="34" charset="0"/>
                <a:cs typeface="OTNEJMScalaSansOSF"/>
              </a:rPr>
              <a:t>377:71</a:t>
            </a:r>
            <a:r>
              <a:rPr lang="en-US" sz="900" dirty="0">
                <a:solidFill>
                  <a:prstClr val="black"/>
                </a:solidFill>
                <a:latin typeface="OTNEJMScalaSansLFSmallCap"/>
                <a:ea typeface="Calibri" panose="020F0502020204030204" pitchFamily="34" charset="0"/>
                <a:cs typeface="OTNEJMScalaSansLFSmallCap"/>
              </a:rPr>
              <a:t> </a:t>
            </a:r>
            <a:endParaRPr lang="es-VE" sz="900" dirty="0">
              <a:solidFill>
                <a:prstClr val="black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358703" y="4837437"/>
            <a:ext cx="4207759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“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estudios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muestran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roles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inesperados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señalización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inmunidad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innata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y microbioma para la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enfermedad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cerebrovascular y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estrategias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de </a:t>
            </a:r>
            <a:r>
              <a:rPr lang="en-US" sz="1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tratamiento</a:t>
            </a:r>
            <a:r>
              <a:rPr 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”.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8393" y="6201850"/>
            <a:ext cx="306765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Tang et al. 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Endothelial TLR4 and the </a:t>
            </a:r>
            <a:r>
              <a:rPr lang="en-US" sz="900" i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microbiome</a:t>
            </a:r>
            <a:r>
              <a:rPr lang="en-US" sz="9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drive cerebral cavernous malformations 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</a:t>
            </a:r>
            <a:r>
              <a:rPr lang="en-US" sz="9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;545;305–310.</a:t>
            </a:r>
            <a:endParaRPr lang="es-VE" sz="9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26533" y="638637"/>
            <a:ext cx="2722154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VE" sz="20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Enf.Cerebrovascular</a:t>
            </a:r>
            <a:endParaRPr lang="es-VE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5 CuadroTexto"/>
          <p:cNvSpPr txBox="1"/>
          <p:nvPr/>
        </p:nvSpPr>
        <p:spPr>
          <a:xfrm>
            <a:off x="6610433" y="659054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64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31166" y="2942064"/>
            <a:ext cx="328166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Otras Enfermedades </a:t>
            </a:r>
          </a:p>
          <a:p>
            <a:pPr algn="ctr"/>
            <a:r>
              <a:rPr lang="es-VE" sz="2400" dirty="0" smtClean="0">
                <a:latin typeface="Comic Sans MS" panose="030F0702030302020204" pitchFamily="66" charset="0"/>
              </a:rPr>
              <a:t>Inmunológicas</a:t>
            </a:r>
            <a:endParaRPr lang="es-VE" sz="2400" dirty="0" smtClean="0">
              <a:latin typeface="Comic Sans MS" panose="030F0702030302020204" pitchFamily="66" charset="0"/>
            </a:endParaRPr>
          </a:p>
        </p:txBody>
      </p:sp>
      <p:sp>
        <p:nvSpPr>
          <p:cNvPr id="5" name="5 CuadroTexto"/>
          <p:cNvSpPr txBox="1"/>
          <p:nvPr/>
        </p:nvSpPr>
        <p:spPr>
          <a:xfrm>
            <a:off x="6771235" y="6599738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0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7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608775" y="6442856"/>
            <a:ext cx="23727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0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23425" y="1570215"/>
            <a:ext cx="4379725" cy="3493264"/>
          </a:xfrm>
          <a:prstGeom prst="rect">
            <a:avLst/>
          </a:prstGeom>
          <a:solidFill>
            <a:srgbClr val="98480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endParaRPr lang="es-VE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  <a:tabLst>
                <a:tab pos="204788" algn="l"/>
                <a:tab pos="398860" algn="l"/>
              </a:tabLst>
            </a:pPr>
            <a:r>
              <a:rPr lang="es-VE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Microbiota y salud/enfermedad</a:t>
            </a:r>
          </a:p>
          <a:p>
            <a:pPr marL="257175" indent="-257175">
              <a:buClr>
                <a:srgbClr val="3399FF"/>
              </a:buClr>
              <a:buSzPct val="130000"/>
              <a:buFont typeface="Arial" pitchFamily="34" charset="0"/>
              <a:buChar char="•"/>
            </a:pPr>
            <a:endParaRPr lang="es-VE" b="1" dirty="0">
              <a:solidFill>
                <a:srgbClr val="F57E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700" dirty="0">
                <a:solidFill>
                  <a:prstClr val="white"/>
                </a:solidFill>
                <a:latin typeface="Comic Sans MS" pitchFamily="66" charset="0"/>
              </a:rPr>
              <a:t>                  </a:t>
            </a:r>
            <a:endParaRPr lang="es-VE" sz="3200" dirty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2700" dirty="0" smtClean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endParaRPr lang="es-VE" sz="2700" dirty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sz="2800" dirty="0">
                <a:solidFill>
                  <a:prstClr val="white"/>
                </a:solidFill>
                <a:latin typeface="Comic Sans MS" pitchFamily="66" charset="0"/>
              </a:rPr>
              <a:t>Prevención y Terapéutica</a:t>
            </a:r>
          </a:p>
          <a:p>
            <a:pPr>
              <a:buClr>
                <a:srgbClr val="3399FF"/>
              </a:buClr>
              <a:buSzPct val="130000"/>
            </a:pPr>
            <a:endParaRPr lang="es-VE" sz="2400" dirty="0">
              <a:solidFill>
                <a:prstClr val="white"/>
              </a:solidFill>
              <a:latin typeface="Comic Sans MS" pitchFamily="66" charset="0"/>
            </a:endParaRPr>
          </a:p>
          <a:p>
            <a:pPr>
              <a:buClr>
                <a:srgbClr val="3399FF"/>
              </a:buClr>
              <a:buSzPct val="130000"/>
            </a:pPr>
            <a:r>
              <a:rPr lang="es-VE" dirty="0">
                <a:solidFill>
                  <a:prstClr val="white"/>
                </a:solidFill>
                <a:latin typeface="Comic Sans MS" pitchFamily="66" charset="0"/>
              </a:rPr>
              <a:t>Conclusiones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702833" y="2237717"/>
            <a:ext cx="46358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II</a:t>
            </a:r>
          </a:p>
        </p:txBody>
      </p:sp>
      <p:sp>
        <p:nvSpPr>
          <p:cNvPr id="9" name="6 CuadroTexto"/>
          <p:cNvSpPr txBox="1"/>
          <p:nvPr/>
        </p:nvSpPr>
        <p:spPr>
          <a:xfrm>
            <a:off x="1476809" y="3872757"/>
            <a:ext cx="689612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III</a:t>
            </a:r>
          </a:p>
        </p:txBody>
      </p:sp>
      <p:sp>
        <p:nvSpPr>
          <p:cNvPr id="8" name="6 CuadroTexto"/>
          <p:cNvSpPr txBox="1"/>
          <p:nvPr/>
        </p:nvSpPr>
        <p:spPr>
          <a:xfrm>
            <a:off x="1842293" y="1599661"/>
            <a:ext cx="324128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prstClr val="white"/>
                </a:solidFill>
                <a:latin typeface="Comic Sans MS" pitchFamily="66" charset="0"/>
              </a:rPr>
              <a:t>I</a:t>
            </a:r>
          </a:p>
        </p:txBody>
      </p:sp>
      <p:sp>
        <p:nvSpPr>
          <p:cNvPr id="10" name="6 CuadroTexto"/>
          <p:cNvSpPr txBox="1"/>
          <p:nvPr/>
        </p:nvSpPr>
        <p:spPr>
          <a:xfrm>
            <a:off x="1613064" y="4601814"/>
            <a:ext cx="553357" cy="461665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IV</a:t>
            </a:r>
          </a:p>
        </p:txBody>
      </p:sp>
      <p:sp>
        <p:nvSpPr>
          <p:cNvPr id="2" name="Rectángulo 1"/>
          <p:cNvSpPr/>
          <p:nvPr/>
        </p:nvSpPr>
        <p:spPr>
          <a:xfrm>
            <a:off x="5060041" y="3290786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dirty="0">
                <a:solidFill>
                  <a:prstClr val="white"/>
                </a:solidFill>
                <a:latin typeface="Comic Sans MS" pitchFamily="66" charset="0"/>
              </a:rPr>
              <a:t>Sigue…</a:t>
            </a:r>
            <a:endParaRPr lang="es-VE" sz="2400" dirty="0"/>
          </a:p>
        </p:txBody>
      </p:sp>
    </p:spTree>
    <p:extLst>
      <p:ext uri="{BB962C8B-B14F-4D97-AF65-F5344CB8AC3E}">
        <p14:creationId xmlns:p14="http://schemas.microsoft.com/office/powerpoint/2010/main" val="341957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16"/>
          <a:stretch/>
        </p:blipFill>
        <p:spPr>
          <a:xfrm rot="10800000">
            <a:off x="2159835" y="650694"/>
            <a:ext cx="4751306" cy="5413737"/>
          </a:xfrm>
          <a:prstGeom prst="rect">
            <a:avLst/>
          </a:prstGeom>
          <a:ln w="28575">
            <a:solidFill>
              <a:srgbClr val="FF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4 CuadroTexto"/>
          <p:cNvSpPr txBox="1"/>
          <p:nvPr/>
        </p:nvSpPr>
        <p:spPr>
          <a:xfrm>
            <a:off x="6771235" y="6562653"/>
            <a:ext cx="2408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0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</a:t>
            </a:r>
            <a:endParaRPr lang="es-VE" sz="10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/>
          <p:nvPr/>
        </p:nvSpPr>
        <p:spPr>
          <a:xfrm>
            <a:off x="6330858" y="6444747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6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6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004384" y="2251707"/>
            <a:ext cx="5135232" cy="3354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Metabólicas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Cardiovasculares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s-VE" sz="1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Enfermedades Sistema Nervioso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Alzheimer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Ansiedad-depresión 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Autismo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Parkinson</a:t>
            </a:r>
          </a:p>
          <a:p>
            <a:pPr marL="675085" indent="-342900">
              <a:buFont typeface="Wingdings" panose="05000000000000000000" pitchFamily="2" charset="2"/>
              <a:buChar char="ü"/>
            </a:pPr>
            <a:r>
              <a:rPr lang="es-VE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Otros.</a:t>
            </a:r>
          </a:p>
          <a:p>
            <a:pPr marL="332185"/>
            <a:endParaRPr lang="es-VE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s-VE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Otras</a:t>
            </a:r>
            <a:endParaRPr lang="es-VE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52345" y="997933"/>
            <a:ext cx="5439310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47D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E</a:t>
            </a:r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nfermedades Sistémicas asociadas 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con Microbiota </a:t>
            </a:r>
            <a:r>
              <a:rPr lang="es-VE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D</a:t>
            </a:r>
            <a:r>
              <a:rPr lang="es-VE" sz="24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isbiótico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416201" y="224858"/>
            <a:ext cx="643798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¡¿Microbioma cerebral humano?!!! </a:t>
            </a:r>
          </a:p>
          <a:p>
            <a:pPr algn="ctr"/>
            <a:r>
              <a:rPr lang="es-VE" sz="2800" dirty="0" smtClean="0">
                <a:solidFill>
                  <a:srgbClr val="F79646">
                    <a:lumMod val="75000"/>
                  </a:srgbClr>
                </a:solidFill>
                <a:latin typeface="Comic Sans MS" panose="030F0702030302020204" pitchFamily="66" charset="0"/>
              </a:rPr>
              <a:t>¡Hay bacterias en nuestros cerebros!!</a:t>
            </a:r>
          </a:p>
          <a:p>
            <a:pPr algn="ctr"/>
            <a:r>
              <a:rPr lang="es-VE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Reunión Anual de Neurociencia Noviembre 2018</a:t>
            </a:r>
            <a:endParaRPr lang="es-VE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366297"/>
            <a:ext cx="8877300" cy="4991100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1219200" y="1972204"/>
            <a:ext cx="3124200" cy="304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866900" y="6357397"/>
            <a:ext cx="541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RC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Roberts, CB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Farmer, CK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Walker. University of Alabama</a:t>
            </a:r>
            <a:endParaRPr lang="es-VE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9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/>
          <p:nvPr/>
        </p:nvSpPr>
        <p:spPr>
          <a:xfrm>
            <a:off x="6307064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</a:t>
            </a:r>
            <a:r>
              <a:rPr lang="es-VE" sz="1200" dirty="0" smtClean="0">
                <a:solidFill>
                  <a:prstClr val="white">
                    <a:lumMod val="8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endParaRPr lang="es-VE" sz="1200" dirty="0">
              <a:solidFill>
                <a:prstClr val="white">
                  <a:lumMod val="8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891028" y="6168437"/>
            <a:ext cx="541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RC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Roberts, CB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Farmer, CK</a:t>
            </a:r>
            <a:r>
              <a:rPr lang="en-US" sz="1400" dirty="0">
                <a:solidFill>
                  <a:prstClr val="white"/>
                </a:solidFill>
                <a:latin typeface="Comic Sans MS" panose="030F0702030302020204" pitchFamily="66" charset="0"/>
              </a:rPr>
              <a:t>. </a:t>
            </a: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Walker. University of Alabama</a:t>
            </a:r>
            <a:endParaRPr lang="es-VE" sz="1400" dirty="0">
              <a:solidFill>
                <a:prstClr val="black"/>
              </a:solidFill>
            </a:endParaRPr>
          </a:p>
        </p:txBody>
      </p:sp>
      <p:pic>
        <p:nvPicPr>
          <p:cNvPr id="1025" name="Imagen 2" descr=" Segal_BREAKER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0" t="888" r="21146" b="2223"/>
          <a:stretch>
            <a:fillRect/>
          </a:stretch>
        </p:blipFill>
        <p:spPr bwMode="auto">
          <a:xfrm>
            <a:off x="3361813" y="625383"/>
            <a:ext cx="5170932" cy="5317279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96886" y="2041773"/>
            <a:ext cx="260730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Bacterias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flechas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rojas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cerca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axones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cerebro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bacteria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más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la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izquierda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parece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estar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penetrando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en el </a:t>
            </a:r>
            <a:r>
              <a:rPr lang="en-US" dirty="0" err="1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cuerpo</a:t>
            </a:r>
            <a:r>
              <a:rPr lang="en-US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axon.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white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Rosalinda Roberts</a:t>
            </a:r>
            <a:endParaRPr lang="en-US" sz="14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81297" y="5988358"/>
            <a:ext cx="7331964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 Segal</a:t>
            </a:r>
            <a:r>
              <a:rPr lang="en-US" sz="11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Are there  bacteria in your brain?  </a:t>
            </a: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</a:t>
            </a:r>
            <a:r>
              <a:rPr lang="en-US" sz="11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://nautil.us/issue/66/clockwork/are-there-bacteria-in-your-brain</a:t>
            </a:r>
            <a:endParaRPr lang="es-VE" sz="1100" dirty="0">
              <a:solidFill>
                <a:prstClr val="whit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968496" y="3234093"/>
            <a:ext cx="1627632" cy="2441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785616" y="4349744"/>
            <a:ext cx="181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prstClr val="black"/>
                </a:solidFill>
              </a:rPr>
              <a:t>Axón </a:t>
            </a:r>
            <a:r>
              <a:rPr lang="es-VE" b="1" dirty="0" err="1" smtClean="0">
                <a:solidFill>
                  <a:prstClr val="black"/>
                </a:solidFill>
              </a:rPr>
              <a:t>mielinizado</a:t>
            </a:r>
            <a:endParaRPr lang="es-VE" b="1" dirty="0">
              <a:solidFill>
                <a:prstClr val="black"/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321808" y="2980944"/>
            <a:ext cx="1953005" cy="1763213"/>
          </a:xfrm>
          <a:prstGeom prst="ellipse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3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61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uadroTexto"/>
          <p:cNvSpPr txBox="1"/>
          <p:nvPr/>
        </p:nvSpPr>
        <p:spPr>
          <a:xfrm>
            <a:off x="245299" y="136583"/>
            <a:ext cx="750526" cy="400110"/>
          </a:xfrm>
          <a:prstGeom prst="rect">
            <a:avLst/>
          </a:prstGeom>
          <a:solidFill>
            <a:srgbClr val="0047D6"/>
          </a:solidFill>
        </p:spPr>
        <p:txBody>
          <a:bodyPr wrap="none" rtlCol="0">
            <a:spAutoFit/>
          </a:bodyPr>
          <a:lstStyle>
            <a:defPPr>
              <a:defRPr lang="es-V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sz="2000" dirty="0" smtClean="0">
                <a:solidFill>
                  <a:prstClr val="white"/>
                </a:solidFill>
                <a:latin typeface="Comic Sans MS" pitchFamily="66" charset="0"/>
              </a:rPr>
              <a:t>IIB</a:t>
            </a:r>
            <a:r>
              <a:rPr lang="es-VE" sz="1600" dirty="0" smtClean="0">
                <a:solidFill>
                  <a:prstClr val="white"/>
                </a:solidFill>
                <a:latin typeface="Comic Sans MS" pitchFamily="66" charset="0"/>
              </a:rPr>
              <a:t>2</a:t>
            </a:r>
            <a:endParaRPr lang="es-VE" sz="16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45299" y="611977"/>
            <a:ext cx="165141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Microbiota </a:t>
            </a:r>
          </a:p>
          <a:p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Enf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es-VE" sz="1600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Neuropsiq</a:t>
            </a:r>
            <a:r>
              <a:rPr lang="es-VE" sz="1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es-VE" sz="16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30858" y="6581001"/>
            <a:ext cx="2813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X. Páez. Facultad Medicina. ULA 2019</a:t>
            </a:r>
            <a:endParaRPr lang="es-VE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20562" y="2141217"/>
            <a:ext cx="2470548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Enfermedad de </a:t>
            </a:r>
          </a:p>
          <a:p>
            <a:pPr algn="ctr"/>
            <a:r>
              <a:rPr lang="es-VE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Alzheimer</a:t>
            </a:r>
            <a:endParaRPr lang="es-VE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5"/>
          <a:stretch/>
        </p:blipFill>
        <p:spPr>
          <a:xfrm>
            <a:off x="3554048" y="457200"/>
            <a:ext cx="5010832" cy="557252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3820749" y="5939778"/>
            <a:ext cx="3916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https://jamanetwork.com/journals/jama/fullarticle/2247146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41"/>
          <a:stretch/>
        </p:blipFill>
        <p:spPr>
          <a:xfrm>
            <a:off x="266017" y="3466886"/>
            <a:ext cx="3125331" cy="243806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60803" y="5904952"/>
            <a:ext cx="33900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https://www.express.co.uk/life-style/health/927875/dementia-symptoms-uk-early-signs-alzheimers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820749" y="487680"/>
            <a:ext cx="1482771" cy="154777"/>
          </a:xfrm>
          <a:prstGeom prst="rect">
            <a:avLst/>
          </a:prstGeom>
          <a:solidFill>
            <a:srgbClr val="F6E7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330858" y="457200"/>
            <a:ext cx="2081622" cy="32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783384" y="387562"/>
            <a:ext cx="878767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Sano</a:t>
            </a:r>
            <a:endParaRPr lang="en-US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098702" y="241607"/>
            <a:ext cx="268214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Alzheimer </a:t>
            </a:r>
            <a:r>
              <a:rPr lang="en-US" sz="2400" dirty="0" err="1" smtClean="0">
                <a:solidFill>
                  <a:prstClr val="black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severo</a:t>
            </a:r>
            <a:endParaRPr lang="en-US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6059464" y="0"/>
            <a:ext cx="2932136" cy="5939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4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4921</Words>
  <Application>Microsoft Office PowerPoint</Application>
  <PresentationFormat>Presentación en pantalla (4:3)</PresentationFormat>
  <Paragraphs>746</Paragraphs>
  <Slides>53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53</vt:i4>
      </vt:variant>
    </vt:vector>
  </HeadingPairs>
  <TitlesOfParts>
    <vt:vector size="66" baseType="lpstr">
      <vt:lpstr>BatangChe</vt:lpstr>
      <vt:lpstr>Arial</vt:lpstr>
      <vt:lpstr>Calibri</vt:lpstr>
      <vt:lpstr>Comic Sans MS</vt:lpstr>
      <vt:lpstr>OTNEJMScalaSansLFCap</vt:lpstr>
      <vt:lpstr>OTNEJMScalaSansLFSmallCap</vt:lpstr>
      <vt:lpstr>OTNEJMScalaSansOSF</vt:lpstr>
      <vt:lpstr>Symbol</vt:lpstr>
      <vt:lpstr>Times New Roman</vt:lpstr>
      <vt:lpstr>Wingdings</vt:lpstr>
      <vt:lpstr>1_Tema de Office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</dc:creator>
  <cp:lastModifiedBy>ximena</cp:lastModifiedBy>
  <cp:revision>250</cp:revision>
  <dcterms:created xsi:type="dcterms:W3CDTF">2017-08-05T14:04:55Z</dcterms:created>
  <dcterms:modified xsi:type="dcterms:W3CDTF">2019-03-28T15:24:26Z</dcterms:modified>
</cp:coreProperties>
</file>