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65"/>
  </p:notesMasterIdLst>
  <p:sldIdLst>
    <p:sldId id="291" r:id="rId3"/>
    <p:sldId id="292" r:id="rId4"/>
    <p:sldId id="293" r:id="rId5"/>
    <p:sldId id="294" r:id="rId6"/>
    <p:sldId id="331" r:id="rId7"/>
    <p:sldId id="398" r:id="rId8"/>
    <p:sldId id="257" r:id="rId9"/>
    <p:sldId id="258" r:id="rId10"/>
    <p:sldId id="297" r:id="rId11"/>
    <p:sldId id="261" r:id="rId12"/>
    <p:sldId id="267" r:id="rId13"/>
    <p:sldId id="381" r:id="rId14"/>
    <p:sldId id="269" r:id="rId15"/>
    <p:sldId id="382" r:id="rId16"/>
    <p:sldId id="262" r:id="rId17"/>
    <p:sldId id="263" r:id="rId18"/>
    <p:sldId id="336" r:id="rId19"/>
    <p:sldId id="270" r:id="rId20"/>
    <p:sldId id="363" r:id="rId21"/>
    <p:sldId id="364" r:id="rId22"/>
    <p:sldId id="271" r:id="rId23"/>
    <p:sldId id="272" r:id="rId24"/>
    <p:sldId id="278" r:id="rId25"/>
    <p:sldId id="273" r:id="rId26"/>
    <p:sldId id="276" r:id="rId27"/>
    <p:sldId id="277" r:id="rId28"/>
    <p:sldId id="281" r:id="rId29"/>
    <p:sldId id="312" r:id="rId30"/>
    <p:sldId id="314" r:id="rId31"/>
    <p:sldId id="383" r:id="rId32"/>
    <p:sldId id="315" r:id="rId33"/>
    <p:sldId id="316" r:id="rId34"/>
    <p:sldId id="310" r:id="rId35"/>
    <p:sldId id="313" r:id="rId36"/>
    <p:sldId id="366" r:id="rId37"/>
    <p:sldId id="384" r:id="rId38"/>
    <p:sldId id="367" r:id="rId39"/>
    <p:sldId id="368" r:id="rId40"/>
    <p:sldId id="385" r:id="rId41"/>
    <p:sldId id="390" r:id="rId42"/>
    <p:sldId id="391" r:id="rId43"/>
    <p:sldId id="394" r:id="rId44"/>
    <p:sldId id="393" r:id="rId45"/>
    <p:sldId id="396" r:id="rId46"/>
    <p:sldId id="392" r:id="rId47"/>
    <p:sldId id="397" r:id="rId48"/>
    <p:sldId id="369" r:id="rId49"/>
    <p:sldId id="370" r:id="rId50"/>
    <p:sldId id="373" r:id="rId51"/>
    <p:sldId id="371" r:id="rId52"/>
    <p:sldId id="372" r:id="rId53"/>
    <p:sldId id="375" r:id="rId54"/>
    <p:sldId id="386" r:id="rId55"/>
    <p:sldId id="376" r:id="rId56"/>
    <p:sldId id="387" r:id="rId57"/>
    <p:sldId id="377" r:id="rId58"/>
    <p:sldId id="378" r:id="rId59"/>
    <p:sldId id="379" r:id="rId60"/>
    <p:sldId id="388" r:id="rId61"/>
    <p:sldId id="389" r:id="rId62"/>
    <p:sldId id="380" r:id="rId63"/>
    <p:sldId id="289" r:id="rId64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33FF"/>
    <a:srgbClr val="0000FF"/>
    <a:srgbClr val="FFD685"/>
    <a:srgbClr val="F6E1D2"/>
    <a:srgbClr val="F1CFB5"/>
    <a:srgbClr val="FFE6B3"/>
    <a:srgbClr val="FFFFE1"/>
    <a:srgbClr val="FEF6F0"/>
    <a:srgbClr val="FEF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32" autoAdjust="0"/>
    <p:restoredTop sz="85825" autoAdjust="0"/>
  </p:normalViewPr>
  <p:slideViewPr>
    <p:cSldViewPr snapToGrid="0" showGuides="1">
      <p:cViewPr varScale="1">
        <p:scale>
          <a:sx n="63" d="100"/>
          <a:sy n="63" d="100"/>
        </p:scale>
        <p:origin x="1002" y="72"/>
      </p:cViewPr>
      <p:guideLst>
        <p:guide orient="horz" pos="2092"/>
        <p:guide pos="2880"/>
      </p:guideLst>
    </p:cSldViewPr>
  </p:slideViewPr>
  <p:outlineViewPr>
    <p:cViewPr>
      <p:scale>
        <a:sx n="33" d="100"/>
        <a:sy n="33" d="100"/>
      </p:scale>
      <p:origin x="0" y="-405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E19C3-8521-47A2-8259-4D13FF2C032A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DDA3D-E3EA-4C88-B8B7-B64AA8D9961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04524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DDA3D-E3EA-4C88-B8B7-B64AA8D99619}" type="slidenum">
              <a:rPr lang="es-VE" smtClean="0"/>
              <a:t>27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12351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DDA3D-E3EA-4C88-B8B7-B64AA8D99619}" type="slidenum">
              <a:rPr lang="es-VE" smtClean="0"/>
              <a:t>50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31019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DDA3D-E3EA-4C88-B8B7-B64AA8D99619}" type="slidenum">
              <a:rPr lang="es-VE" smtClean="0"/>
              <a:t>51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27169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DDA3D-E3EA-4C88-B8B7-B64AA8D99619}" type="slidenum">
              <a:rPr lang="es-VE" smtClean="0"/>
              <a:t>54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827573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7CE59-3451-4546-B9A4-B04B5175E73E}" type="slidenum">
              <a:rPr lang="es-VE" smtClean="0">
                <a:solidFill>
                  <a:prstClr val="black"/>
                </a:solidFill>
              </a:rPr>
              <a:pPr/>
              <a:t>56</a:t>
            </a:fld>
            <a:endParaRPr lang="es-V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218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DDA3D-E3EA-4C88-B8B7-B64AA8D99619}" type="slidenum">
              <a:rPr lang="es-VE" smtClean="0"/>
              <a:t>62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82725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4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490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265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597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777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20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13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244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448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717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824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613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405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385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968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858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57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59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6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691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12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3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81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18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lideshare.net/patrick89/the-human-microbiome-the-undiscovered-country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1.wdp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2.wdp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94286" y="1797047"/>
            <a:ext cx="7067961" cy="324704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ctr"/>
            <a:endParaRPr lang="es-VE" sz="12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60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6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MICROBIOTA</a:t>
            </a:r>
          </a:p>
          <a:p>
            <a:pPr algn="ctr"/>
            <a:endParaRPr lang="es-VE" sz="33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4400" dirty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  <a:r>
              <a:rPr lang="es-VE" sz="44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The</a:t>
            </a:r>
            <a:r>
              <a:rPr lang="es-VE" sz="4400" dirty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hottest</a:t>
            </a:r>
            <a:r>
              <a:rPr lang="es-VE" sz="4400" dirty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area</a:t>
            </a:r>
            <a:r>
              <a:rPr lang="es-VE" sz="4400" dirty="0">
                <a:solidFill>
                  <a:prstClr val="white"/>
                </a:solidFill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Biomedicine</a:t>
            </a:r>
            <a:r>
              <a:rPr lang="es-VE" sz="4400" dirty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</a:p>
          <a:p>
            <a:pPr algn="ctr"/>
            <a:endParaRPr lang="es-VE" sz="12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576283" y="5044090"/>
            <a:ext cx="2585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600" dirty="0">
                <a:solidFill>
                  <a:prstClr val="white"/>
                </a:solidFill>
                <a:latin typeface="Comic Sans MS" panose="030F0702030302020204" pitchFamily="66" charset="0"/>
              </a:rPr>
              <a:t>Eric </a:t>
            </a:r>
            <a:r>
              <a:rPr lang="es-VE" sz="16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Topol</a:t>
            </a:r>
            <a:r>
              <a:rPr lang="es-VE" sz="1600" dirty="0">
                <a:solidFill>
                  <a:prstClr val="white"/>
                </a:solidFill>
                <a:latin typeface="Comic Sans MS" panose="030F0702030302020204" pitchFamily="66" charset="0"/>
              </a:rPr>
              <a:t> MD</a:t>
            </a:r>
          </a:p>
          <a:p>
            <a:pPr algn="r"/>
            <a:r>
              <a:rPr lang="es-VE" sz="16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Medscape</a:t>
            </a:r>
            <a:r>
              <a:rPr lang="es-VE" sz="1600" dirty="0">
                <a:solidFill>
                  <a:prstClr val="white"/>
                </a:solidFill>
                <a:latin typeface="Comic Sans MS" panose="030F0702030302020204" pitchFamily="66" charset="0"/>
              </a:rPr>
              <a:t> Editor in </a:t>
            </a:r>
            <a:r>
              <a:rPr lang="es-VE" sz="16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chief</a:t>
            </a:r>
            <a:endParaRPr lang="es-VE" sz="16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sz="1600" dirty="0">
                <a:solidFill>
                  <a:prstClr val="white"/>
                </a:solidFill>
                <a:latin typeface="Comic Sans MS" panose="030F0702030302020204" pitchFamily="66" charset="0"/>
              </a:rPr>
              <a:t>Junio 21 2016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330858" y="6460110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11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is Documentos\EN PROCESO 2013-2014\DIGESTIVO 2014\MICROBIOMA SEMINARIO\PWPT MICROBIOTA\gutbrain-connectionfinal_wid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89" r="9759"/>
          <a:stretch/>
        </p:blipFill>
        <p:spPr bwMode="auto">
          <a:xfrm>
            <a:off x="1122167" y="968060"/>
            <a:ext cx="6899666" cy="484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559428" y="558597"/>
            <a:ext cx="446308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Conexiones Intestino Cerebro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530544" y="5162397"/>
            <a:ext cx="4082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Gut Bacteria Might Guide The Workings Of Our Minds</a:t>
            </a:r>
            <a:endParaRPr lang="en-US" sz="12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VE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http://www.npr.org/blogs/health/2013/11/18/244526773/gut-bacteria-might-guide-the-workings-of-our-minds</a:t>
            </a:r>
          </a:p>
        </p:txBody>
      </p:sp>
      <p:sp>
        <p:nvSpPr>
          <p:cNvPr id="7" name="5 CuadroTexto"/>
          <p:cNvSpPr txBox="1"/>
          <p:nvPr/>
        </p:nvSpPr>
        <p:spPr>
          <a:xfrm>
            <a:off x="633085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56397" y="629430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3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842453" y="1891353"/>
            <a:ext cx="553212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Rutas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neurales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y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humorales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a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través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de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las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cuales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el microbiota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puede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modular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señales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a lo largo del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eje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intestino-cerebro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>
              <a:solidFill>
                <a:prstClr val="black"/>
              </a:solidFill>
              <a:latin typeface="Comic Sans MS" pitchFamily="66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Estudios 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muestran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un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rol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para el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nervio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vago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y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modulación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de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niveles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sistémicos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de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triptofano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que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sirven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de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paso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a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influencia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de microbiota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residente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y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exógena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a lo largo de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este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eje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de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comunicación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bidireccional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.  </a:t>
            </a:r>
            <a:endParaRPr lang="es-VE" sz="2000" dirty="0">
              <a:solidFill>
                <a:prstClr val="black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420318" y="5476100"/>
            <a:ext cx="43763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Brain–gut–microbe communication in health and disease</a:t>
            </a:r>
          </a:p>
          <a:p>
            <a:pPr algn="ctr"/>
            <a:r>
              <a:rPr lang="en-US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Front. Physiol., 07 December </a:t>
            </a:r>
            <a:r>
              <a:rPr lang="en-US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en-US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en-US" sz="11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10.3389/fphys.2011.00094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6397" y="629430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787869" y="1250896"/>
            <a:ext cx="564128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Posibles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mecanismos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de 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comunicación</a:t>
            </a:r>
            <a:endParaRPr lang="en-US" sz="2400" dirty="0">
              <a:solidFill>
                <a:prstClr val="black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04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87869" y="1332515"/>
            <a:ext cx="564128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Posibles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mecanismos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de 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comunicación</a:t>
            </a:r>
            <a:endParaRPr lang="en-US" sz="2400" dirty="0">
              <a:solidFill>
                <a:prstClr val="black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196680" y="2114192"/>
            <a:ext cx="936475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SNC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557521" y="5172801"/>
            <a:ext cx="2266967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latin typeface="Comic Sans MS" panose="030F0702030302020204" pitchFamily="66" charset="0"/>
              </a:rPr>
              <a:t>Microbiota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711220" y="2121080"/>
            <a:ext cx="1043876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latin typeface="Comic Sans MS" panose="030F0702030302020204" pitchFamily="66" charset="0"/>
              </a:rPr>
              <a:t>SNC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229517" y="5341606"/>
            <a:ext cx="2007281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Microbiota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cxnSp>
        <p:nvCxnSpPr>
          <p:cNvPr id="11" name="Conector recto de flecha 10"/>
          <p:cNvCxnSpPr>
            <a:stCxn id="37" idx="1"/>
          </p:cNvCxnSpPr>
          <p:nvPr/>
        </p:nvCxnSpPr>
        <p:spPr>
          <a:xfrm flipV="1">
            <a:off x="1613989" y="2880361"/>
            <a:ext cx="763451" cy="2153749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>
            <a:stCxn id="37" idx="0"/>
          </p:cNvCxnSpPr>
          <p:nvPr/>
        </p:nvCxnSpPr>
        <p:spPr>
          <a:xfrm flipH="1" flipV="1">
            <a:off x="2630920" y="2939214"/>
            <a:ext cx="33998" cy="191023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H="1" flipV="1">
            <a:off x="2954850" y="2880361"/>
            <a:ext cx="864737" cy="2153749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6217918" y="2737263"/>
            <a:ext cx="15240" cy="211396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633730" y="3264297"/>
            <a:ext cx="1425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S. Nervioso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Entérico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1837224" y="4003249"/>
            <a:ext cx="1529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S. Endocrino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Entérico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3223342" y="3264297"/>
            <a:ext cx="1265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S. Inmune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Entérico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3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256397" y="629430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6217919" y="3227639"/>
            <a:ext cx="1425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S. Nervioso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Autónomo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6" name="5 CuadroTexto"/>
          <p:cNvSpPr txBox="1"/>
          <p:nvPr/>
        </p:nvSpPr>
        <p:spPr>
          <a:xfrm>
            <a:off x="6330858" y="6530403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1613989" y="4849444"/>
            <a:ext cx="2101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Barrera intestinal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1203258" y="2563740"/>
            <a:ext cx="2975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Barrera hematoencefálica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5185423" y="4931066"/>
            <a:ext cx="2064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Función intestinal</a:t>
            </a:r>
            <a:endParaRPr lang="es-V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51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3" grpId="0"/>
      <p:bldP spid="24" grpId="0"/>
      <p:bldP spid="27" grpId="0"/>
      <p:bldP spid="35" grpId="0"/>
      <p:bldP spid="37" grpId="0"/>
      <p:bldP spid="38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634" y="971533"/>
            <a:ext cx="3961166" cy="488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27776" y="5964737"/>
            <a:ext cx="411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EA. Mayer 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microbes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paradigm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shift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neuroscience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Neurosci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s-VE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34:15490 –15496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562836" y="1417035"/>
            <a:ext cx="3185812" cy="42165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70272" indent="-135731">
              <a:buClr>
                <a:srgbClr val="0033CC"/>
              </a:buClr>
              <a:buSzPct val="170000"/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Señales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endocrinas, neuroendocrinas y relacionadas con inflamación, </a:t>
            </a:r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generadas por el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M</a:t>
            </a:r>
            <a:r>
              <a:rPr lang="es-VE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icrobiota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I</a:t>
            </a:r>
            <a:r>
              <a:rPr lang="es-VE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ntestinal 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células especializadas 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dentro del intestino </a:t>
            </a:r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pueden afectar el </a:t>
            </a:r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cerebro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pPr marL="134541">
              <a:buSzPct val="170000"/>
              <a:buFont typeface="Arial" pitchFamily="34" charset="0"/>
              <a:buChar char="•"/>
            </a:pP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361950" indent="-228600">
              <a:buClr>
                <a:srgbClr val="0033CC"/>
              </a:buClr>
              <a:buSzPct val="170000"/>
              <a:buFont typeface="Arial" pitchFamily="34" charset="0"/>
              <a:buChar char="•"/>
            </a:pP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 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su vez, </a:t>
            </a:r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el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C</a:t>
            </a:r>
            <a:r>
              <a:rPr lang="es-VE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erebr</a:t>
            </a:r>
            <a:r>
              <a:rPr lang="es-VE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o </a:t>
            </a:r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puede influir </a:t>
            </a:r>
            <a:r>
              <a:rPr lang="es-VE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la </a:t>
            </a:r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composición y función </a:t>
            </a:r>
            <a:r>
              <a:rPr lang="es-VE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microbiana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vía mecanismos neurales  y endocrinos</a:t>
            </a:r>
          </a:p>
        </p:txBody>
      </p:sp>
      <p:sp>
        <p:nvSpPr>
          <p:cNvPr id="10" name="9 Rectángulo"/>
          <p:cNvSpPr/>
          <p:nvPr/>
        </p:nvSpPr>
        <p:spPr bwMode="auto">
          <a:xfrm>
            <a:off x="4014050" y="2469884"/>
            <a:ext cx="864096" cy="8640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VE" sz="150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4788025" y="2672916"/>
            <a:ext cx="309103" cy="229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VE" sz="150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014050" y="2648298"/>
            <a:ext cx="14975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Comunicación </a:t>
            </a:r>
          </a:p>
          <a:p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Neural: </a:t>
            </a:r>
          </a:p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agal </a:t>
            </a:r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 </a:t>
            </a:r>
            <a:endParaRPr lang="es-VE" sz="1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Simpática</a:t>
            </a:r>
            <a:endParaRPr lang="es-VE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709682" y="2469884"/>
            <a:ext cx="810090" cy="8640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VE" sz="150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 bwMode="auto">
          <a:xfrm>
            <a:off x="1601670" y="2672916"/>
            <a:ext cx="162018" cy="6001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VE" sz="150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17338" y="2617364"/>
            <a:ext cx="149752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Comunicación </a:t>
            </a:r>
          </a:p>
          <a:p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Sistémica:</a:t>
            </a:r>
            <a:endParaRPr lang="es-VE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HPA</a:t>
            </a:r>
          </a:p>
          <a:p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NT</a:t>
            </a:r>
            <a:endParaRPr lang="es-VE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Metabolitos </a:t>
            </a:r>
            <a:endParaRPr lang="es-VE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bacterianos</a:t>
            </a:r>
            <a:endParaRPr lang="es-VE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Citokinas</a:t>
            </a:r>
            <a:endParaRPr lang="es-VE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5 CuadroTexto"/>
          <p:cNvSpPr txBox="1"/>
          <p:nvPr/>
        </p:nvSpPr>
        <p:spPr>
          <a:xfrm>
            <a:off x="6330858" y="6530403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566160" y="189036"/>
            <a:ext cx="391668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Comunicación Bidireccional Microbiota, intestino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s-VE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cerebro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581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/>
          <p:nvPr/>
        </p:nvSpPr>
        <p:spPr>
          <a:xfrm>
            <a:off x="6330858" y="6530403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4553" y="1836357"/>
            <a:ext cx="3778367" cy="26161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>
                <a:latin typeface="Comic Sans MS" panose="030F0702030302020204" pitchFamily="66" charset="0"/>
              </a:rPr>
              <a:t>De ABAJO a ARRIBA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Mecanismos de señalización de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Microbiota al Cerebro:  </a:t>
            </a:r>
          </a:p>
          <a:p>
            <a:endParaRPr lang="es-VE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>
                <a:latin typeface="Comic Sans MS" panose="030F0702030302020204" pitchFamily="66" charset="0"/>
              </a:rPr>
              <a:t>S</a:t>
            </a:r>
            <a:r>
              <a:rPr lang="es-VE" dirty="0" smtClean="0">
                <a:latin typeface="Comic Sans MS" panose="030F0702030302020204" pitchFamily="66" charset="0"/>
              </a:rPr>
              <a:t>eñalización Neuroendocrina y </a:t>
            </a:r>
            <a:r>
              <a:rPr lang="es-VE" dirty="0" err="1" smtClean="0">
                <a:latin typeface="Comic Sans MS" panose="030F0702030302020204" pitchFamily="66" charset="0"/>
              </a:rPr>
              <a:t>Enteroendocrina</a:t>
            </a:r>
            <a:endParaRPr lang="es-VE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Señalización C. </a:t>
            </a:r>
            <a:r>
              <a:rPr lang="es-VE" dirty="0" err="1" smtClean="0">
                <a:latin typeface="Comic Sans MS" panose="030F0702030302020204" pitchFamily="66" charset="0"/>
              </a:rPr>
              <a:t>Enterocromaf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Señalización </a:t>
            </a:r>
            <a:r>
              <a:rPr lang="es-VE" dirty="0" err="1" smtClean="0">
                <a:latin typeface="Comic Sans MS" panose="030F0702030302020204" pitchFamily="66" charset="0"/>
              </a:rPr>
              <a:t>Neuroinmune</a:t>
            </a:r>
            <a:endParaRPr lang="es-VE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Señalización Neural directa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843227" y="2909570"/>
            <a:ext cx="3736893" cy="26161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>
                <a:latin typeface="Comic Sans MS" panose="030F0702030302020204" pitchFamily="66" charset="0"/>
              </a:rPr>
              <a:t>De ARRIBA a ABAJO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Mecanismos de señalización de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Cerebro al Microbiota: </a:t>
            </a:r>
          </a:p>
          <a:p>
            <a:endParaRPr lang="es-VE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Modulación indirecta vía SNA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Motilidad GI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Barrera Intestinal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Modulación directa por liberación luminal de </a:t>
            </a:r>
            <a:r>
              <a:rPr lang="es-VE" dirty="0" err="1" smtClean="0">
                <a:latin typeface="Comic Sans MS" panose="030F0702030302020204" pitchFamily="66" charset="0"/>
              </a:rPr>
              <a:t>NTs</a:t>
            </a:r>
            <a:endParaRPr lang="es-VE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62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615" y="0"/>
            <a:ext cx="4404593" cy="6872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224128" y="6219558"/>
            <a:ext cx="39609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Clarke et al.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Minireview</a:t>
            </a:r>
            <a:r>
              <a:rPr lang="en-US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Gut Microbiota: The Neglected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Endocrine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Molecular </a:t>
            </a:r>
            <a:r>
              <a:rPr lang="es-VE" sz="1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Endocrinology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1221–1238.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51477" y="388902"/>
            <a:ext cx="2829621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Vías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Neuronales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endParaRPr lang="en-US" sz="24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del 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Eje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Intestino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–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Cerebro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537892" y="6603153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858000" y="0"/>
            <a:ext cx="1175208" cy="786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3546920" y="0"/>
            <a:ext cx="1175208" cy="786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1948688" y="4031832"/>
            <a:ext cx="1693092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Vía sensorial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ascendente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507412" y="442995"/>
            <a:ext cx="1696298" cy="646331"/>
          </a:xfrm>
          <a:prstGeom prst="rect">
            <a:avLst/>
          </a:prstGeom>
          <a:solidFill>
            <a:srgbClr val="FF7C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Vía efectora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descendente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546920" y="2377440"/>
            <a:ext cx="513016" cy="413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7589520" y="2377440"/>
            <a:ext cx="513016" cy="413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3077169" y="2423627"/>
            <a:ext cx="930063" cy="307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N. Vago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7380996" y="2384498"/>
            <a:ext cx="930063" cy="307777"/>
          </a:xfrm>
          <a:prstGeom prst="rect">
            <a:avLst/>
          </a:prstGeom>
          <a:solidFill>
            <a:srgbClr val="FF7C80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N. Vago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103996" y="4151376"/>
            <a:ext cx="1589411" cy="18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5141528" y="4088927"/>
            <a:ext cx="1239442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SN entérico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6693407" y="2842817"/>
            <a:ext cx="833656" cy="409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6693407" y="2754724"/>
            <a:ext cx="1122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Ganglio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autonómico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141631" y="2791370"/>
            <a:ext cx="580497" cy="566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3872270" y="2956854"/>
            <a:ext cx="1119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Ganglio </a:t>
            </a:r>
          </a:p>
          <a:p>
            <a:r>
              <a:rPr lang="es-VE" sz="1400" b="1" dirty="0">
                <a:latin typeface="Comic Sans MS" panose="030F0702030302020204" pitchFamily="66" charset="0"/>
              </a:rPr>
              <a:t>r</a:t>
            </a:r>
            <a:r>
              <a:rPr lang="es-VE" sz="1400" b="1" dirty="0" smtClean="0">
                <a:latin typeface="Comic Sans MS" panose="030F0702030302020204" pitchFamily="66" charset="0"/>
              </a:rPr>
              <a:t>aíz dorsal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65425" y="50663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No se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muestran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el </a:t>
            </a:r>
            <a:r>
              <a:rPr lang="en-US" b="1" dirty="0" err="1">
                <a:solidFill>
                  <a:prstClr val="black"/>
                </a:solidFill>
                <a:latin typeface="Comic Sans MS" pitchFamily="66" charset="0"/>
              </a:rPr>
              <a:t>eje</a:t>
            </a:r>
            <a:r>
              <a:rPr lang="en-US" b="1" dirty="0">
                <a:solidFill>
                  <a:prstClr val="black"/>
                </a:solidFill>
                <a:latin typeface="Comic Sans MS" pitchFamily="66" charset="0"/>
              </a:rPr>
              <a:t> HPA </a:t>
            </a:r>
            <a:r>
              <a:rPr lang="en-US" b="1" dirty="0" err="1">
                <a:solidFill>
                  <a:prstClr val="black"/>
                </a:solidFill>
                <a:latin typeface="Comic Sans MS" pitchFamily="66" charset="0"/>
              </a:rPr>
              <a:t>ni</a:t>
            </a:r>
            <a:r>
              <a:rPr lang="en-US" b="1" dirty="0">
                <a:solidFill>
                  <a:prstClr val="black"/>
                </a:solidFill>
                <a:latin typeface="Comic Sans MS" pitchFamily="66" charset="0"/>
              </a:rPr>
              <a:t> s. immune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que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son components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importantes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del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eje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fuera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del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cerebro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38261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21037" y="1585980"/>
            <a:ext cx="7501926" cy="44627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El 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microbiota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puede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influir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en el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cerebro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reclutar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las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vias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neuronales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del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eje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intestino-cerebro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, 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red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bidireccional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de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comunicación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entre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intestino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y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cerebro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</a:p>
          <a:p>
            <a:endParaRPr lang="en-US" sz="800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SNC y  SN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Entérico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se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comunican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a lo largo de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vías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autonómicas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y vagales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para 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modular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muchas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funciones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GI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</a:p>
          <a:p>
            <a:endParaRPr lang="en-US" sz="8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El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ánimo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diversos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procesos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cognitivos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pueden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mediar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señalización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arriba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abajo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viceversa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N.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aferentes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vagales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transmiten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a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cerebro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en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respuesta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a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muchas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moléculas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de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señalización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en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intestino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pueden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ser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reguladas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o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secretadas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por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el microbiota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</a:p>
          <a:p>
            <a:endParaRPr lang="en-US" sz="8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Esta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inervación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vagal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es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esencial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para homeostasis y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provee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inervación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motora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y sensorial para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varias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funciones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claves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como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saciedad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náusea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sensaciones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de dolor visceral,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motilidad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intestinal. </a:t>
            </a:r>
          </a:p>
          <a:p>
            <a:endParaRPr lang="en-US" sz="800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Nervios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espinales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aferentes</a:t>
            </a:r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 del TGI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también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proyectan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al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asta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posterior de la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médula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espinal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  <a:endParaRPr lang="es-VE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537892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2 Rectángulo"/>
          <p:cNvSpPr/>
          <p:nvPr/>
        </p:nvSpPr>
        <p:spPr>
          <a:xfrm>
            <a:off x="1844631" y="634717"/>
            <a:ext cx="5454737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</a:rPr>
              <a:t>Vías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</a:rPr>
              <a:t>Neuronales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del 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Eje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Intestino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–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Cerebro</a:t>
            </a:r>
            <a:endParaRPr lang="es-VE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3 Rectángulo"/>
          <p:cNvSpPr/>
          <p:nvPr/>
        </p:nvSpPr>
        <p:spPr>
          <a:xfrm>
            <a:off x="2628060" y="6199783"/>
            <a:ext cx="39609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Clarke et al.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Minireview</a:t>
            </a:r>
            <a:r>
              <a:rPr lang="en-US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Gut Microbiota: The Neglected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Endocrine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Molecular </a:t>
            </a:r>
            <a:r>
              <a:rPr lang="es-VE" sz="1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Endocrinology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1221–1238.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6397" y="629430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76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31531" y="816768"/>
            <a:ext cx="7480935" cy="54168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7C8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Microbiota intestinal                  Neuroquímico </a:t>
            </a:r>
            <a:r>
              <a:rPr lang="es-VE" sz="1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(referencias)</a:t>
            </a:r>
            <a:endParaRPr lang="es-VE" sz="14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s-VE" sz="1400" i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Lactobacillus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>
                <a:solidFill>
                  <a:srgbClr val="000000"/>
                </a:solidFill>
                <a:latin typeface="Comic Sans MS" panose="030F0702030302020204" pitchFamily="66" charset="0"/>
              </a:rPr>
              <a:t>Bifidobacterium </a:t>
            </a:r>
            <a:r>
              <a:rPr lang="es-VE" sz="14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spp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s-VE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     </a:t>
            </a:r>
            <a:r>
              <a:rPr lang="es-VE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GABA</a:t>
            </a:r>
            <a:r>
              <a:rPr lang="es-VE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Barrett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i="1" dirty="0">
                <a:solidFill>
                  <a:srgbClr val="000000"/>
                </a:solidFill>
                <a:latin typeface="Comic Sans MS" panose="030F0702030302020204" pitchFamily="66" charset="0"/>
              </a:rPr>
              <a:t>et al.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2012)</a:t>
            </a:r>
            <a:endParaRPr lang="es-VE" sz="12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/>
            <a:endParaRPr lang="es-VE" sz="1200" i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Bifidobacterium </a:t>
            </a:r>
            <a:r>
              <a:rPr lang="es-VE" sz="14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infantis</a:t>
            </a:r>
            <a:r>
              <a:rPr lang="es-VE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Streptococcu</a:t>
            </a:r>
            <a:r>
              <a:rPr lang="es-VE" sz="1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</a:t>
            </a:r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         </a:t>
            </a:r>
            <a:r>
              <a:rPr lang="es-VE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5-HT</a:t>
            </a:r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1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s-VE" sz="11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Ozogul</a:t>
            </a:r>
            <a:r>
              <a:rPr lang="es-VE" sz="11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2011, </a:t>
            </a:r>
            <a:r>
              <a:rPr lang="es-VE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Holzer</a:t>
            </a:r>
            <a:r>
              <a:rPr lang="es-VE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1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s-VE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Farzi</a:t>
            </a:r>
            <a:r>
              <a:rPr lang="es-VE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1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2014)</a:t>
            </a:r>
            <a:endParaRPr lang="es-VE" sz="1100" i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/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Escherichia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Enterococcus</a:t>
            </a:r>
            <a:r>
              <a:rPr lang="es-VE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Lactococcus</a:t>
            </a:r>
            <a:r>
              <a:rPr lang="es-VE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endParaRPr lang="es-VE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/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Lactobacillus</a:t>
            </a:r>
            <a:r>
              <a:rPr lang="es-VE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Candida</a:t>
            </a:r>
            <a:r>
              <a:rPr lang="es-VE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marL="92075" indent="-92075"/>
            <a:endParaRPr lang="es-VE" sz="1200" i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Clostridium </a:t>
            </a:r>
            <a:r>
              <a:rPr lang="es-VE" sz="1400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sporogenes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                      </a:t>
            </a:r>
            <a:r>
              <a:rPr lang="es-VE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Triptamina</a:t>
            </a:r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(Williams </a:t>
            </a:r>
            <a:r>
              <a:rPr lang="es-VE" sz="1200" i="1" dirty="0">
                <a:solidFill>
                  <a:srgbClr val="000000"/>
                </a:solidFill>
                <a:latin typeface="Comic Sans MS" panose="030F0702030302020204" pitchFamily="66" charset="0"/>
              </a:rPr>
              <a:t>et al.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2014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)</a:t>
            </a:r>
          </a:p>
          <a:p>
            <a:pPr marL="92075" indent="-92075"/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s-VE" sz="14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Ruminococcus</a:t>
            </a: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400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gnavus</a:t>
            </a:r>
            <a:r>
              <a:rPr lang="es-VE" sz="1400" i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             </a:t>
            </a:r>
          </a:p>
          <a:p>
            <a:pPr marL="92075" indent="-92075"/>
            <a:endParaRPr lang="es-VE" sz="1200" i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Escherichia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Bacillus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Saccharomyces</a:t>
            </a:r>
            <a:r>
              <a:rPr lang="es-VE" sz="1400" i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 </a:t>
            </a:r>
            <a:r>
              <a:rPr lang="es-VE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NE</a:t>
            </a:r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Holzer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s-VE" sz="1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Farzi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2014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)</a:t>
            </a:r>
          </a:p>
          <a:p>
            <a:pPr marL="92075" indent="-92075"/>
            <a:endParaRPr lang="es-VE" sz="1200" i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Escherichia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Bacillus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Lactococcus</a:t>
            </a:r>
            <a:r>
              <a:rPr lang="es-VE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</a:t>
            </a:r>
            <a:r>
              <a:rPr lang="es-V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            </a:t>
            </a:r>
            <a:r>
              <a:rPr lang="es-VE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DA</a:t>
            </a:r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s-VE" sz="11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s-VE" sz="11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Ozogul</a:t>
            </a:r>
            <a:r>
              <a:rPr lang="es-VE" sz="11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2011, </a:t>
            </a:r>
            <a:r>
              <a:rPr lang="es-VE" sz="11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Holzer</a:t>
            </a:r>
            <a:r>
              <a:rPr lang="es-VE" sz="11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s-VE" sz="11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Farzi</a:t>
            </a:r>
            <a:r>
              <a:rPr lang="es-VE" sz="11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2014</a:t>
            </a:r>
            <a:r>
              <a:rPr lang="es-VE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)</a:t>
            </a:r>
          </a:p>
          <a:p>
            <a:pPr marL="92075" indent="-92075"/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Lactobacillus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Serratia</a:t>
            </a:r>
            <a:r>
              <a:rPr lang="es-VE" sz="1400" i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endParaRPr lang="es-VE" sz="1400" i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/>
            <a:endParaRPr lang="es-VE" sz="12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Lactobacillus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Bacillus</a:t>
            </a:r>
            <a:r>
              <a:rPr lang="es-VE" sz="1400" i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                         </a:t>
            </a:r>
            <a:r>
              <a:rPr lang="es-VE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ACh</a:t>
            </a:r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Kawashima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i="1" dirty="0">
                <a:solidFill>
                  <a:srgbClr val="000000"/>
                </a:solidFill>
                <a:latin typeface="Comic Sans MS" panose="030F0702030302020204" pitchFamily="66" charset="0"/>
              </a:rPr>
              <a:t>et al.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2007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)</a:t>
            </a:r>
          </a:p>
          <a:p>
            <a:pPr marL="92075" indent="-92075"/>
            <a:endParaRPr lang="es-VE" sz="1200" i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4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Lactococcus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>
                <a:solidFill>
                  <a:srgbClr val="000000"/>
                </a:solidFill>
                <a:latin typeface="Comic Sans MS" panose="030F0702030302020204" pitchFamily="66" charset="0"/>
              </a:rPr>
              <a:t>Lactobacillus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                 </a:t>
            </a:r>
            <a:r>
              <a:rPr lang="es-VE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Histamina</a:t>
            </a:r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Landete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i="1" dirty="0">
                <a:solidFill>
                  <a:srgbClr val="000000"/>
                </a:solidFill>
                <a:latin typeface="Comic Sans MS" panose="030F0702030302020204" pitchFamily="66" charset="0"/>
              </a:rPr>
              <a:t>et al.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2008, </a:t>
            </a:r>
            <a:r>
              <a:rPr lang="es-VE" sz="12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Streptococcus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s-VE" sz="14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Enterococcus</a:t>
            </a: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                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Thomas</a:t>
            </a:r>
            <a:r>
              <a:rPr lang="es-VE" sz="12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et </a:t>
            </a:r>
            <a:r>
              <a:rPr lang="es-VE" sz="1200" i="1" dirty="0">
                <a:solidFill>
                  <a:srgbClr val="000000"/>
                </a:solidFill>
                <a:latin typeface="Comic Sans MS" panose="030F0702030302020204" pitchFamily="66" charset="0"/>
              </a:rPr>
              <a:t>al</a:t>
            </a:r>
            <a:r>
              <a:rPr lang="es-VE" sz="12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2012, </a:t>
            </a:r>
            <a:r>
              <a:rPr lang="es-VE" sz="1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Hemarajata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i="1" dirty="0">
                <a:solidFill>
                  <a:srgbClr val="000000"/>
                </a:solidFill>
                <a:latin typeface="Comic Sans MS" panose="030F0702030302020204" pitchFamily="66" charset="0"/>
              </a:rPr>
              <a:t>et al.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2013)</a:t>
            </a:r>
            <a:endParaRPr lang="es-VE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/>
            <a:r>
              <a:rPr lang="es-VE" sz="12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                                                                                           </a:t>
            </a:r>
            <a:endParaRPr lang="es-VE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4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Bacillus</a:t>
            </a:r>
            <a:r>
              <a:rPr lang="es-VE" sz="14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sp</a:t>
            </a:r>
            <a:r>
              <a:rPr lang="es-VE" sz="1400" i="1" dirty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s-VE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JPJ </a:t>
            </a:r>
            <a:r>
              <a:rPr lang="es-VE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                                    </a:t>
            </a:r>
            <a:r>
              <a:rPr lang="es-VE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L-dopa </a:t>
            </a:r>
            <a:r>
              <a:rPr lang="es-VE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Surwase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s-VE" sz="1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Jadhav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2011)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64760" y="276567"/>
            <a:ext cx="6614479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Moléculas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Neuroactivas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dentro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de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diversas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bacterias</a:t>
            </a:r>
            <a:endParaRPr lang="en-US" sz="20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94371" y="6322695"/>
            <a:ext cx="77876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Kim et al.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Mind-altering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gut: Modulation of the gut-brain axis with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probiotics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J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56: 172182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64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Mis Documentos\EN PROCESO 2013-2014\DIGESTIVO 2014\POSGRADO 2014\TEMAS DIGESTIVO\MICROBIOMA\MICROBIOTA IMAGENES\fnint-07-00070-g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3" t="2067" r="44870" b="6463"/>
          <a:stretch/>
        </p:blipFill>
        <p:spPr bwMode="auto">
          <a:xfrm>
            <a:off x="3422371" y="926774"/>
            <a:ext cx="5448960" cy="558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655817" y="127743"/>
            <a:ext cx="278954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Posibles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M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ecanismos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n-US" sz="2000" dirty="0">
              <a:solidFill>
                <a:prstClr val="black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de </a:t>
            </a:r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C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omunicación</a:t>
            </a:r>
            <a:endParaRPr lang="en-US" sz="2000" dirty="0">
              <a:solidFill>
                <a:prstClr val="black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73258" y="2159305"/>
            <a:ext cx="2941340" cy="35086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1. </a:t>
            </a:r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Sistema Inmune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CK</a:t>
            </a:r>
          </a:p>
          <a:p>
            <a:r>
              <a:rPr lang="es-VE" sz="1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</a:t>
            </a:r>
            <a:endParaRPr lang="es-VE" sz="1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2. </a:t>
            </a:r>
            <a:r>
              <a:rPr lang="es-VE" b="1" dirty="0">
                <a:solidFill>
                  <a:prstClr val="black"/>
                </a:solidFill>
                <a:latin typeface="Comic Sans MS" pitchFamily="66" charset="0"/>
              </a:rPr>
              <a:t>Nervio </a:t>
            </a:r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vago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NT</a:t>
            </a:r>
          </a:p>
          <a:p>
            <a:r>
              <a:rPr lang="es-VE" sz="1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</a:t>
            </a:r>
            <a:endParaRPr lang="es-VE" sz="1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3. </a:t>
            </a:r>
            <a:r>
              <a:rPr lang="es-VE" b="1" dirty="0">
                <a:solidFill>
                  <a:prstClr val="black"/>
                </a:solidFill>
                <a:latin typeface="Comic Sans MS" pitchFamily="66" charset="0"/>
              </a:rPr>
              <a:t>C. </a:t>
            </a:r>
            <a:r>
              <a:rPr lang="es-VE" b="1" dirty="0" err="1">
                <a:solidFill>
                  <a:prstClr val="black"/>
                </a:solidFill>
                <a:latin typeface="Comic Sans MS" pitchFamily="66" charset="0"/>
              </a:rPr>
              <a:t>E</a:t>
            </a:r>
            <a:r>
              <a:rPr lang="es-VE" b="1" dirty="0" err="1" smtClean="0">
                <a:solidFill>
                  <a:prstClr val="black"/>
                </a:solidFill>
                <a:latin typeface="Comic Sans MS" pitchFamily="66" charset="0"/>
              </a:rPr>
              <a:t>nteroendocrinas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       </a:t>
            </a:r>
          </a:p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</a:t>
            </a:r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éptidos intestinales </a:t>
            </a:r>
          </a:p>
          <a:p>
            <a:r>
              <a:rPr lang="es-VE" sz="1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</a:t>
            </a:r>
            <a:endParaRPr lang="es-VE" sz="1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4. </a:t>
            </a:r>
            <a:r>
              <a:rPr lang="es-VE" b="1" dirty="0">
                <a:solidFill>
                  <a:prstClr val="black"/>
                </a:solidFill>
                <a:latin typeface="Comic Sans MS" pitchFamily="66" charset="0"/>
              </a:rPr>
              <a:t>SNC</a:t>
            </a:r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Corteza, hipotálamo,</a:t>
            </a:r>
          </a:p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amígdala</a:t>
            </a:r>
          </a:p>
          <a:p>
            <a:endParaRPr lang="es-VE" sz="1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5. </a:t>
            </a:r>
            <a:r>
              <a:rPr lang="es-VE" b="1" dirty="0">
                <a:solidFill>
                  <a:prstClr val="black"/>
                </a:solidFill>
                <a:latin typeface="Comic Sans MS" pitchFamily="66" charset="0"/>
              </a:rPr>
              <a:t>Eje </a:t>
            </a:r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hipotálamo- </a:t>
            </a:r>
          </a:p>
          <a:p>
            <a:r>
              <a:rPr lang="es-VE" b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 hipófisis–adrenal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s-VE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Horm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  <a:p>
            <a:endParaRPr lang="es-VE" sz="1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6. </a:t>
            </a:r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SNA</a:t>
            </a: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NT </a:t>
            </a:r>
            <a:endParaRPr lang="es-VE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897971" y="1771602"/>
            <a:ext cx="285690" cy="139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480772" y="4351384"/>
            <a:ext cx="692818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LUZ</a:t>
            </a:r>
          </a:p>
        </p:txBody>
      </p:sp>
      <p:sp>
        <p:nvSpPr>
          <p:cNvPr id="9" name="5 CuadroTexto"/>
          <p:cNvSpPr txBox="1"/>
          <p:nvPr/>
        </p:nvSpPr>
        <p:spPr>
          <a:xfrm>
            <a:off x="150321" y="6514772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lipse 4"/>
          <p:cNvSpPr/>
          <p:nvPr/>
        </p:nvSpPr>
        <p:spPr>
          <a:xfrm>
            <a:off x="3489390" y="843695"/>
            <a:ext cx="326669" cy="5254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Rectángulo 7"/>
          <p:cNvSpPr/>
          <p:nvPr/>
        </p:nvSpPr>
        <p:spPr>
          <a:xfrm>
            <a:off x="5212080" y="2761488"/>
            <a:ext cx="749808" cy="438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4764214" y="2908349"/>
            <a:ext cx="1215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S. Inmune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694754" y="2761488"/>
            <a:ext cx="547294" cy="521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6567050" y="2975405"/>
            <a:ext cx="1035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N. Vago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7637685" y="2337675"/>
            <a:ext cx="1268420" cy="219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7816321" y="2424719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NT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774638" y="1382159"/>
            <a:ext cx="729687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SNC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034769" y="1369155"/>
            <a:ext cx="501647" cy="47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3881612" y="143453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Eje HPA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134240" y="2284214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SNA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8044108" y="3375837"/>
            <a:ext cx="697556" cy="537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8041496" y="3375837"/>
            <a:ext cx="1095172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Epitelio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7173701" y="5029536"/>
            <a:ext cx="1177953" cy="2699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 rot="18501576">
            <a:off x="6774754" y="4860517"/>
            <a:ext cx="1080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entero-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endocrinas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652724" y="4505040"/>
            <a:ext cx="724393" cy="170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3430207" y="4436427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Hormonas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4119836" y="4017275"/>
            <a:ext cx="644371" cy="2607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4109452" y="4021091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NT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5761921" y="4505040"/>
            <a:ext cx="532199" cy="447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5961888" y="3375837"/>
            <a:ext cx="605162" cy="236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Rectángulo 30"/>
          <p:cNvSpPr/>
          <p:nvPr/>
        </p:nvSpPr>
        <p:spPr>
          <a:xfrm>
            <a:off x="5906363" y="3321974"/>
            <a:ext cx="465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CK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5747946" y="4513371"/>
            <a:ext cx="737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Pépt</a:t>
            </a:r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</a:p>
          <a:p>
            <a:r>
              <a:rPr lang="es-VE" sz="12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</a:t>
            </a:r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endParaRPr lang="es-VE" sz="1200" dirty="0"/>
          </a:p>
        </p:txBody>
      </p:sp>
      <p:sp>
        <p:nvSpPr>
          <p:cNvPr id="34" name="6 CuadroTexto"/>
          <p:cNvSpPr txBox="1"/>
          <p:nvPr/>
        </p:nvSpPr>
        <p:spPr>
          <a:xfrm>
            <a:off x="4567492" y="6284936"/>
            <a:ext cx="1483098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endParaRPr lang="es-VE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2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2" t="6488" r="7164" b="9803"/>
          <a:stretch/>
        </p:blipFill>
        <p:spPr bwMode="auto">
          <a:xfrm>
            <a:off x="2322576" y="1057657"/>
            <a:ext cx="4919472" cy="426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428718" y="5876801"/>
            <a:ext cx="607066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Clarke et al.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Minireview</a:t>
            </a:r>
            <a:r>
              <a:rPr lang="en-US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Gut Microbiota: The Neglected </a:t>
            </a:r>
            <a:r>
              <a:rPr lang="es-VE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Endocrine</a:t>
            </a:r>
            <a:r>
              <a:rPr lang="es-VE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</a:t>
            </a:r>
            <a:r>
              <a:rPr lang="es-VE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Molecular </a:t>
            </a:r>
            <a:r>
              <a:rPr lang="es-VE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Endocrinology</a:t>
            </a:r>
            <a:r>
              <a:rPr lang="es-VE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s-VE" sz="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28</a:t>
            </a:r>
            <a:r>
              <a:rPr lang="es-VE" sz="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1221–1238</a:t>
            </a:r>
            <a:r>
              <a:rPr lang="es-VE" sz="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es-VE" sz="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572000" y="688325"/>
            <a:ext cx="325281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b="1" dirty="0" smtClean="0">
                <a:latin typeface="Comic Sans MS" panose="030F0702030302020204" pitchFamily="66" charset="0"/>
              </a:rPr>
              <a:t>Cerebro/conducta</a:t>
            </a:r>
            <a:endParaRPr lang="es-VE" sz="2800" b="1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862962" y="5341918"/>
            <a:ext cx="27494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SN Entérico/tracto GI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463736" y="1114306"/>
            <a:ext cx="1779080" cy="312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CuadroTexto 2"/>
          <p:cNvSpPr txBox="1"/>
          <p:nvPr/>
        </p:nvSpPr>
        <p:spPr>
          <a:xfrm>
            <a:off x="2177401" y="1027455"/>
            <a:ext cx="2157963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Sistema Inmune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255697" y="2533043"/>
            <a:ext cx="834975" cy="243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1190959" y="2244387"/>
            <a:ext cx="178125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Sistema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Cardiovascular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5925312" y="1642872"/>
            <a:ext cx="1383615" cy="328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5794268" y="1642872"/>
            <a:ext cx="2133918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Estrés/eje HPA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062748" y="4988498"/>
            <a:ext cx="2194560" cy="417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5333519" y="4976898"/>
            <a:ext cx="165301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Metabolismo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hospedero</a:t>
            </a:r>
            <a:endParaRPr lang="es-VE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01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94826" y="1882423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I</a:t>
            </a:r>
          </a:p>
        </p:txBody>
      </p:sp>
      <p:sp>
        <p:nvSpPr>
          <p:cNvPr id="9" name="5 CuadroTexto"/>
          <p:cNvSpPr txBox="1"/>
          <p:nvPr/>
        </p:nvSpPr>
        <p:spPr>
          <a:xfrm>
            <a:off x="2888583" y="1882423"/>
            <a:ext cx="4244384" cy="3139321"/>
          </a:xfrm>
          <a:prstGeom prst="rect">
            <a:avLst/>
          </a:prstGeom>
          <a:solidFill>
            <a:srgbClr val="984807"/>
          </a:solidFill>
        </p:spPr>
        <p:txBody>
          <a:bodyPr wrap="square" rtlCol="0">
            <a:spAutoFit/>
          </a:bodyPr>
          <a:lstStyle/>
          <a:p>
            <a:pPr marL="128588" indent="-128588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398860" algn="l"/>
              </a:tabLst>
            </a:pPr>
            <a:endParaRPr lang="es-VE" sz="600" b="1" dirty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y 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</a:p>
        </p:txBody>
      </p:sp>
      <p:sp>
        <p:nvSpPr>
          <p:cNvPr id="11" name="1 CuadroTexto"/>
          <p:cNvSpPr txBox="1"/>
          <p:nvPr/>
        </p:nvSpPr>
        <p:spPr>
          <a:xfrm>
            <a:off x="2226511" y="2762767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II</a:t>
            </a:r>
          </a:p>
        </p:txBody>
      </p:sp>
      <p:sp>
        <p:nvSpPr>
          <p:cNvPr id="12" name="1 CuadroTexto"/>
          <p:cNvSpPr txBox="1"/>
          <p:nvPr/>
        </p:nvSpPr>
        <p:spPr>
          <a:xfrm>
            <a:off x="2058196" y="3709738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III</a:t>
            </a:r>
          </a:p>
        </p:txBody>
      </p:sp>
      <p:sp>
        <p:nvSpPr>
          <p:cNvPr id="13" name="1 CuadroTexto"/>
          <p:cNvSpPr txBox="1"/>
          <p:nvPr/>
        </p:nvSpPr>
        <p:spPr>
          <a:xfrm>
            <a:off x="2194451" y="4560079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IV</a:t>
            </a:r>
          </a:p>
        </p:txBody>
      </p:sp>
      <p:sp>
        <p:nvSpPr>
          <p:cNvPr id="8" name="5 CuadroTexto"/>
          <p:cNvSpPr txBox="1"/>
          <p:nvPr/>
        </p:nvSpPr>
        <p:spPr>
          <a:xfrm>
            <a:off x="620893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14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31298" y="1856073"/>
            <a:ext cx="6008379" cy="4031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alida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hormonal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intestinal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vital para la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salud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bienestar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hospedero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Además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impacto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local en el TGI y en SN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entérico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crítico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para 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control del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metabolismo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hospedero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el  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normal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desarrollo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sistema immune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mecanismos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todavía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desconocidos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el microbiota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parece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ser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capaz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regular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producción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glucocorticoides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el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eje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HPA. </a:t>
            </a:r>
          </a:p>
          <a:p>
            <a:endParaRPr lang="en-US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Igualmente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a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controlar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disponibilidad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del precursor de 5HT,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triptófano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el microbiota intestinal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puede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potencialmente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influir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el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cerebro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conducta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Metabolitos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producidos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el microbiota a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partir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colina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afectar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el sistema cardiovas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cular. 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166723" y="5950903"/>
            <a:ext cx="47375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Clarke et al.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Minireview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Gut Microbiota: The Neglected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Endocrine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Molecular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Endocrinology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s-VE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1221–1238.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026644" y="1130795"/>
            <a:ext cx="487760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S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alida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E</a:t>
            </a:r>
            <a:r>
              <a:rPr lang="en-US" sz="2400" dirty="0" err="1" smtClean="0">
                <a:solidFill>
                  <a:prstClr val="black"/>
                </a:solidFill>
                <a:latin typeface="Comic Sans MS" pitchFamily="66" charset="0"/>
              </a:rPr>
              <a:t>ndocrina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del Microbiota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29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Ximena Laboratorio\En Proceso 2013 y 2014\DIGESTIVO 2014\MICROBIOMA SEMINARIO\MICROBIOTA IMAGENES\700px-NTU-Taida-Project-brain_gut_axi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350"/>
          <a:stretch/>
        </p:blipFill>
        <p:spPr bwMode="auto">
          <a:xfrm>
            <a:off x="1655677" y="1037100"/>
            <a:ext cx="6043348" cy="430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7 Conector recto de flecha"/>
          <p:cNvCxnSpPr/>
          <p:nvPr/>
        </p:nvCxnSpPr>
        <p:spPr>
          <a:xfrm>
            <a:off x="1571006" y="1768142"/>
            <a:ext cx="0" cy="3078342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6246186" y="1768142"/>
            <a:ext cx="0" cy="3078342"/>
          </a:xfrm>
          <a:prstGeom prst="straightConnector1">
            <a:avLst/>
          </a:prstGeom>
          <a:ln w="38100">
            <a:solidFill>
              <a:srgbClr val="003399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1715007" y="1873398"/>
            <a:ext cx="112082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>
                <a:solidFill>
                  <a:prstClr val="black"/>
                </a:solidFill>
                <a:latin typeface="Comic Sans MS" pitchFamily="66" charset="0"/>
              </a:rPr>
              <a:t>Eje </a:t>
            </a:r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HPA</a:t>
            </a:r>
            <a:endParaRPr lang="es-VE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15007" y="2672916"/>
            <a:ext cx="48073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95736" y="2672916"/>
            <a:ext cx="383009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571006" y="2611941"/>
            <a:ext cx="119455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350" dirty="0">
                <a:solidFill>
                  <a:prstClr val="black"/>
                </a:solidFill>
                <a:latin typeface="Comic Sans MS" pitchFamily="66" charset="0"/>
              </a:rPr>
              <a:t>F. </a:t>
            </a:r>
            <a:r>
              <a:rPr lang="es-VE" sz="1350" dirty="0" err="1">
                <a:solidFill>
                  <a:prstClr val="black"/>
                </a:solidFill>
                <a:latin typeface="Comic Sans MS" pitchFamily="66" charset="0"/>
              </a:rPr>
              <a:t>Adrenérg</a:t>
            </a:r>
            <a:r>
              <a:rPr lang="es-VE" sz="1350" dirty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871701" y="4455114"/>
            <a:ext cx="11881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871701" y="4671138"/>
            <a:ext cx="846495" cy="162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861112" y="4297785"/>
            <a:ext cx="93807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Hormonas</a:t>
            </a:r>
            <a:r>
              <a:rPr lang="es-VE" sz="1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r>
              <a:rPr lang="es-VE" sz="1200" dirty="0">
                <a:solidFill>
                  <a:prstClr val="black"/>
                </a:solidFill>
                <a:latin typeface="Comic Sans MS" pitchFamily="66" charset="0"/>
              </a:rPr>
              <a:t>Estrés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951820" y="2975238"/>
            <a:ext cx="64807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681790" y="3152001"/>
            <a:ext cx="995785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35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S. Inmune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3329862" y="2618910"/>
            <a:ext cx="70207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341665" y="2950843"/>
            <a:ext cx="394660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35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CK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3923928" y="3468261"/>
            <a:ext cx="432048" cy="3387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4463988" y="3468260"/>
            <a:ext cx="432048" cy="1693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3792988" y="3429000"/>
            <a:ext cx="665567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050" dirty="0">
                <a:solidFill>
                  <a:prstClr val="black"/>
                </a:solidFill>
                <a:latin typeface="Comic Sans MS" pitchFamily="66" charset="0"/>
              </a:rPr>
              <a:t>N. Vago</a:t>
            </a:r>
          </a:p>
          <a:p>
            <a:r>
              <a:rPr lang="es-VE" sz="105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SNE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4517994" y="4347102"/>
            <a:ext cx="324036" cy="3780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200" dirty="0">
              <a:solidFill>
                <a:prstClr val="white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4896036" y="4377690"/>
            <a:ext cx="810090" cy="1044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247964" y="4293097"/>
            <a:ext cx="162018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C. Neuroendocrina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5166066" y="2325361"/>
            <a:ext cx="810090" cy="4015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27" name="26 Elipse"/>
          <p:cNvSpPr/>
          <p:nvPr/>
        </p:nvSpPr>
        <p:spPr>
          <a:xfrm>
            <a:off x="5166066" y="2780928"/>
            <a:ext cx="139011" cy="1699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4810099" y="1524710"/>
            <a:ext cx="1359668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600" b="1" dirty="0">
                <a:solidFill>
                  <a:prstClr val="black"/>
                </a:solidFill>
                <a:latin typeface="Comic Sans MS" pitchFamily="66" charset="0"/>
              </a:rPr>
              <a:t>Moléculas</a:t>
            </a:r>
          </a:p>
          <a:p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Bacterianas</a:t>
            </a:r>
            <a:endParaRPr lang="es-VE" sz="1600" b="1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SCFA</a:t>
            </a:r>
            <a:endParaRPr lang="es-VE" sz="1600" b="1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s-VE" sz="1600" b="1" dirty="0">
                <a:solidFill>
                  <a:prstClr val="black"/>
                </a:solidFill>
                <a:latin typeface="Comic Sans MS" pitchFamily="66" charset="0"/>
              </a:rPr>
              <a:t>GABA, 5HT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04584" y="5228120"/>
            <a:ext cx="718466" cy="4154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1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LUZ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4458555" y="5294921"/>
            <a:ext cx="1483098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</a:t>
            </a:r>
            <a:endParaRPr lang="es-VE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5" name="29 CuadroTexto"/>
          <p:cNvSpPr txBox="1"/>
          <p:nvPr/>
        </p:nvSpPr>
        <p:spPr>
          <a:xfrm>
            <a:off x="3572790" y="526113"/>
            <a:ext cx="1154483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Cerebro</a:t>
            </a:r>
            <a:endParaRPr lang="es-VE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38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Mis Documentos\EN PROCESO 2013-2014\DIGESTIVO 2014\POSGRADO 2014\TEMAS DIGESTIVO\MICROBIOMA\MICROBIOTA IMAGENES\fphys-02-00094-g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144" y="1100187"/>
            <a:ext cx="3985115" cy="455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2101136" y="6170323"/>
            <a:ext cx="474864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105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Grenham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Brain–gut–microbe communication in health and disease</a:t>
            </a:r>
          </a:p>
          <a:p>
            <a:pPr algn="ctr"/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Front. Physiol., 07 December </a:t>
            </a:r>
            <a:r>
              <a:rPr lang="en-US" sz="10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en-US" sz="105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10.3389/fphys.2011.00094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553432" y="3429000"/>
            <a:ext cx="648072" cy="54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445421" y="3290502"/>
            <a:ext cx="920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Nervio </a:t>
            </a:r>
          </a:p>
          <a:p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Vago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150219" y="4139436"/>
            <a:ext cx="810559" cy="1406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082738" y="4159643"/>
            <a:ext cx="856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Músculo</a:t>
            </a:r>
          </a:p>
          <a:p>
            <a:r>
              <a:rPr lang="es-VE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intestinal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187479" y="4804867"/>
            <a:ext cx="909223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Epitelio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4241197" y="5644591"/>
            <a:ext cx="136287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Microbiota</a:t>
            </a:r>
            <a:endParaRPr lang="es-VE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85180" y="1376772"/>
            <a:ext cx="972108" cy="2160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322898" y="1360860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Hipotálamo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3501204" y="2078850"/>
            <a:ext cx="594066" cy="198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447199" y="2050977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Hipófisis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2961144" y="5265205"/>
            <a:ext cx="594066" cy="3371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380266" y="5181796"/>
            <a:ext cx="1314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Ac. Grasos </a:t>
            </a:r>
          </a:p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cadena corta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3309287" y="4299194"/>
            <a:ext cx="4700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5-HT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4473312" y="4131079"/>
            <a:ext cx="378042" cy="196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271464" y="3930580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solidFill>
                  <a:prstClr val="black"/>
                </a:solidFill>
                <a:latin typeface="Comic Sans MS" panose="030F0702030302020204" pitchFamily="66" charset="0"/>
              </a:rPr>
              <a:t>c. </a:t>
            </a:r>
            <a:endParaRPr lang="es-VE" sz="1200" b="1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inmunes</a:t>
            </a:r>
            <a:endParaRPr lang="es-VE" sz="12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4851355" y="1399230"/>
            <a:ext cx="1265573" cy="193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 rot="3410947">
            <a:off x="5808505" y="1654430"/>
            <a:ext cx="811979" cy="274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25" name="24 Elipse"/>
          <p:cNvSpPr/>
          <p:nvPr/>
        </p:nvSpPr>
        <p:spPr>
          <a:xfrm>
            <a:off x="5732899" y="1430778"/>
            <a:ext cx="468605" cy="3070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 rot="1339543">
            <a:off x="4568285" y="1377186"/>
            <a:ext cx="3007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Ánimo, conocimiento, emoción</a:t>
            </a:r>
          </a:p>
        </p:txBody>
      </p:sp>
      <p:sp>
        <p:nvSpPr>
          <p:cNvPr id="26" name="5 CuadroTexto"/>
          <p:cNvSpPr txBox="1"/>
          <p:nvPr/>
        </p:nvSpPr>
        <p:spPr>
          <a:xfrm>
            <a:off x="6708277" y="646666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11 CuadroTexto"/>
          <p:cNvSpPr txBox="1"/>
          <p:nvPr/>
        </p:nvSpPr>
        <p:spPr>
          <a:xfrm>
            <a:off x="6316619" y="2244438"/>
            <a:ext cx="106631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Cerebro</a:t>
            </a:r>
            <a:endParaRPr lang="es-VE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8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38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12033" y="1520322"/>
            <a:ext cx="6028075" cy="39703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Un 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estable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es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esencial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 para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función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normal de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intestino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 y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contribuye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a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señalización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apropiada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a lo largo del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eje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intestino-cerebro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y al </a:t>
            </a:r>
            <a:r>
              <a:rPr lang="en-US" b="1" dirty="0" err="1">
                <a:solidFill>
                  <a:prstClr val="black"/>
                </a:solidFill>
                <a:latin typeface="Comic Sans MS" pitchFamily="66" charset="0"/>
              </a:rPr>
              <a:t>estado</a:t>
            </a:r>
            <a:r>
              <a:rPr lang="en-US" b="1" dirty="0">
                <a:solidFill>
                  <a:prstClr val="black"/>
                </a:solidFill>
                <a:latin typeface="Comic Sans MS" pitchFamily="66" charset="0"/>
              </a:rPr>
              <a:t> de </a:t>
            </a:r>
            <a:r>
              <a:rPr lang="en-US" b="1" dirty="0" err="1">
                <a:solidFill>
                  <a:prstClr val="black"/>
                </a:solidFill>
                <a:latin typeface="Comic Sans MS" pitchFamily="66" charset="0"/>
              </a:rPr>
              <a:t>salud</a:t>
            </a:r>
            <a:r>
              <a:rPr lang="en-US" b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de 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individuos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Por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el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contrario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, </a:t>
            </a:r>
            <a: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disbiosis i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ntestinal 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puede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influir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adversamente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 en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función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intestinal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que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lleva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a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señalización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inapropiada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el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eje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cerebro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intestin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o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y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consecuencias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asociadas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para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funciones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del SNC y </a:t>
            </a:r>
            <a:r>
              <a:rPr lang="en-US" b="1" dirty="0" err="1">
                <a:solidFill>
                  <a:prstClr val="black"/>
                </a:solidFill>
                <a:latin typeface="Comic Sans MS" pitchFamily="66" charset="0"/>
              </a:rPr>
              <a:t>estados</a:t>
            </a:r>
            <a:r>
              <a:rPr lang="en-US" b="1" dirty="0">
                <a:solidFill>
                  <a:prstClr val="black"/>
                </a:solidFill>
                <a:latin typeface="Comic Sans MS" pitchFamily="66" charset="0"/>
              </a:rPr>
              <a:t> de </a:t>
            </a:r>
            <a:r>
              <a:rPr lang="en-US" b="1" dirty="0" err="1" smtClean="0">
                <a:solidFill>
                  <a:prstClr val="black"/>
                </a:solidFill>
                <a:latin typeface="Comic Sans MS" pitchFamily="66" charset="0"/>
              </a:rPr>
              <a:t>enferme</a:t>
            </a:r>
            <a:r>
              <a:rPr lang="en-US" dirty="0" err="1" smtClean="0">
                <a:solidFill>
                  <a:prstClr val="black"/>
                </a:solidFill>
                <a:latin typeface="Comic Sans MS" pitchFamily="66" charset="0"/>
              </a:rPr>
              <a:t>dad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prstClr val="black"/>
                </a:solidFill>
                <a:latin typeface="Comic Sans MS" pitchFamily="66" charset="0"/>
              </a:rPr>
              <a:t>Estrés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a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nivel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 del SNC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puede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también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impactar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en </a:t>
            </a:r>
            <a:r>
              <a:rPr lang="en-US" b="1" dirty="0" err="1">
                <a:solidFill>
                  <a:prstClr val="black"/>
                </a:solidFill>
                <a:latin typeface="Comic Sans MS" pitchFamily="66" charset="0"/>
              </a:rPr>
              <a:t>función</a:t>
            </a:r>
            <a:r>
              <a:rPr lang="en-US" b="1" dirty="0">
                <a:solidFill>
                  <a:prstClr val="black"/>
                </a:solidFill>
                <a:latin typeface="Comic Sans MS" pitchFamily="66" charset="0"/>
              </a:rPr>
              <a:t> intestinal 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y </a:t>
            </a:r>
            <a:r>
              <a:rPr lang="en-US" dirty="0" err="1">
                <a:solidFill>
                  <a:prstClr val="black"/>
                </a:solidFill>
                <a:latin typeface="Comic Sans MS" pitchFamily="66" charset="0"/>
              </a:rPr>
              <a:t>llevar</a:t>
            </a:r>
            <a:r>
              <a:rPr lang="en-US" dirty="0">
                <a:solidFill>
                  <a:prstClr val="black"/>
                </a:solidFill>
                <a:latin typeface="Comic Sans MS" pitchFamily="66" charset="0"/>
              </a:rPr>
              <a:t> a </a:t>
            </a:r>
            <a:r>
              <a:rPr lang="en-US" b="1" dirty="0" err="1">
                <a:solidFill>
                  <a:prstClr val="black"/>
                </a:solidFill>
                <a:latin typeface="Comic Sans MS" pitchFamily="66" charset="0"/>
              </a:rPr>
              <a:t>perturbaciones</a:t>
            </a:r>
            <a:r>
              <a:rPr lang="en-US" b="1" dirty="0">
                <a:solidFill>
                  <a:prstClr val="black"/>
                </a:solidFill>
                <a:latin typeface="Comic Sans MS" pitchFamily="66" charset="0"/>
              </a:rPr>
              <a:t> del </a:t>
            </a:r>
            <a:r>
              <a:rPr lang="en-US" b="1" dirty="0" err="1">
                <a:solidFill>
                  <a:prstClr val="black"/>
                </a:solidFill>
                <a:latin typeface="Comic Sans MS" pitchFamily="66" charset="0"/>
              </a:rPr>
              <a:t>microbiota</a:t>
            </a:r>
            <a:r>
              <a:rPr lang="en-US" b="1" dirty="0">
                <a:solidFill>
                  <a:prstClr val="black"/>
                </a:solidFill>
                <a:latin typeface="Comic Sans MS" pitchFamily="66" charset="0"/>
              </a:rPr>
              <a:t>.  </a:t>
            </a:r>
            <a:endParaRPr lang="es-VE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348331" y="5616207"/>
            <a:ext cx="437431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Brain–gut–microbe communication in health and disease</a:t>
            </a:r>
          </a:p>
          <a:p>
            <a:pPr algn="ctr"/>
            <a:r>
              <a:rPr lang="en-US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Front. Physiol., 07 December </a:t>
            </a:r>
            <a:r>
              <a:rPr lang="en-US" sz="11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en-US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en-US" sz="11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10.3389/fphys.2011.00094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857621" y="930740"/>
            <a:ext cx="5501784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prstClr val="black"/>
                </a:solidFill>
                <a:latin typeface="Comic Sans MS" pitchFamily="66" charset="0"/>
              </a:rPr>
              <a:t>Comunicación</a:t>
            </a:r>
            <a:r>
              <a:rPr lang="en-US" sz="20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omic Sans MS" pitchFamily="66" charset="0"/>
              </a:rPr>
              <a:t>Cerebro-Intestino</a:t>
            </a:r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–Microbiota</a:t>
            </a:r>
            <a:endParaRPr lang="en-US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65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904196" y="5870522"/>
            <a:ext cx="57462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Carabottia, A. Sciroccoa, MA. Masellib, C. </a:t>
            </a:r>
            <a:r>
              <a:rPr lang="it-IT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Severia.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gut-brain axis: interactions between enteric microbiota, central and enteric nervous systems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Ann.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VE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28: 203-209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046855" y="1155692"/>
            <a:ext cx="1095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350" dirty="0" err="1">
                <a:solidFill>
                  <a:prstClr val="black"/>
                </a:solidFill>
                <a:latin typeface="Comic Sans MS" panose="030F0702030302020204" pitchFamily="66" charset="0"/>
              </a:rPr>
              <a:t>Amg-Hipp</a:t>
            </a:r>
            <a:endParaRPr lang="es-VE" sz="135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algn="ctr"/>
            <a:endParaRPr lang="es-VE" sz="9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1350" dirty="0">
                <a:solidFill>
                  <a:prstClr val="black"/>
                </a:solidFill>
                <a:latin typeface="Comic Sans MS" panose="030F0702030302020204" pitchFamily="66" charset="0"/>
              </a:rPr>
              <a:t>Hipotálamo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830394" y="809482"/>
            <a:ext cx="135165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EMOCIÓN</a:t>
            </a:r>
          </a:p>
          <a:p>
            <a:pPr algn="ctr"/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ESTRÉS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967809" y="3425927"/>
            <a:ext cx="1301959" cy="5232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BLANCOS </a:t>
            </a:r>
          </a:p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INTESTINO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624690" y="3976984"/>
            <a:ext cx="393088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SN entérico-C. muscular-Epitelio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838063" y="4866215"/>
            <a:ext cx="1781257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endParaRPr lang="es-VE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Intestinal</a:t>
            </a:r>
            <a:endParaRPr lang="es-VE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706263" y="3975447"/>
            <a:ext cx="1685077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Motilidad</a:t>
            </a:r>
          </a:p>
          <a:p>
            <a:pPr algn="ctr"/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Inmunidad</a:t>
            </a:r>
          </a:p>
          <a:p>
            <a:pPr algn="ctr"/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Permeabilidad</a:t>
            </a:r>
          </a:p>
          <a:p>
            <a:pPr algn="ctr"/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Moco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5195709" y="1788308"/>
            <a:ext cx="567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CRF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5663801" y="2277959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ACTH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5700285" y="2745199"/>
            <a:ext cx="10775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350" dirty="0" err="1">
                <a:solidFill>
                  <a:prstClr val="black"/>
                </a:solidFill>
                <a:latin typeface="Comic Sans MS" panose="030F0702030302020204" pitchFamily="66" charset="0"/>
              </a:rPr>
              <a:t>Gl</a:t>
            </a:r>
            <a:r>
              <a:rPr lang="es-VE" sz="1350" dirty="0">
                <a:solidFill>
                  <a:prstClr val="black"/>
                </a:solidFill>
                <a:latin typeface="Comic Sans MS" panose="030F0702030302020204" pitchFamily="66" charset="0"/>
              </a:rPr>
              <a:t>. Adrenal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5513783" y="3226405"/>
            <a:ext cx="11079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350" b="1" dirty="0">
                <a:solidFill>
                  <a:prstClr val="black"/>
                </a:solidFill>
                <a:latin typeface="Comic Sans MS" panose="030F0702030302020204" pitchFamily="66" charset="0"/>
              </a:rPr>
              <a:t>CORTISOL</a:t>
            </a:r>
          </a:p>
        </p:txBody>
      </p:sp>
      <p:sp>
        <p:nvSpPr>
          <p:cNvPr id="23" name="Forma libre 22"/>
          <p:cNvSpPr/>
          <p:nvPr/>
        </p:nvSpPr>
        <p:spPr>
          <a:xfrm>
            <a:off x="4270560" y="2405242"/>
            <a:ext cx="220739" cy="936416"/>
          </a:xfrm>
          <a:custGeom>
            <a:avLst/>
            <a:gdLst>
              <a:gd name="connsiteX0" fmla="*/ 329066 w 329066"/>
              <a:gd name="connsiteY0" fmla="*/ 0 h 1000664"/>
              <a:gd name="connsiteX1" fmla="*/ 1262 w 329066"/>
              <a:gd name="connsiteY1" fmla="*/ 707366 h 1000664"/>
              <a:gd name="connsiteX2" fmla="*/ 208296 w 329066"/>
              <a:gd name="connsiteY2" fmla="*/ 1000664 h 1000664"/>
              <a:gd name="connsiteX3" fmla="*/ 208296 w 329066"/>
              <a:gd name="connsiteY3" fmla="*/ 1000664 h 1000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066" h="1000664">
                <a:moveTo>
                  <a:pt x="329066" y="0"/>
                </a:moveTo>
                <a:cubicBezTo>
                  <a:pt x="175228" y="270294"/>
                  <a:pt x="21390" y="540589"/>
                  <a:pt x="1262" y="707366"/>
                </a:cubicBezTo>
                <a:cubicBezTo>
                  <a:pt x="-18866" y="874143"/>
                  <a:pt x="208296" y="1000664"/>
                  <a:pt x="208296" y="1000664"/>
                </a:cubicBezTo>
                <a:lnTo>
                  <a:pt x="208296" y="1000664"/>
                </a:ln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24" name="Forma libre 23"/>
          <p:cNvSpPr/>
          <p:nvPr/>
        </p:nvSpPr>
        <p:spPr>
          <a:xfrm flipH="1">
            <a:off x="4765116" y="2390067"/>
            <a:ext cx="193304" cy="960821"/>
          </a:xfrm>
          <a:custGeom>
            <a:avLst/>
            <a:gdLst>
              <a:gd name="connsiteX0" fmla="*/ 329066 w 329066"/>
              <a:gd name="connsiteY0" fmla="*/ 0 h 1000664"/>
              <a:gd name="connsiteX1" fmla="*/ 1262 w 329066"/>
              <a:gd name="connsiteY1" fmla="*/ 707366 h 1000664"/>
              <a:gd name="connsiteX2" fmla="*/ 208296 w 329066"/>
              <a:gd name="connsiteY2" fmla="*/ 1000664 h 1000664"/>
              <a:gd name="connsiteX3" fmla="*/ 208296 w 329066"/>
              <a:gd name="connsiteY3" fmla="*/ 1000664 h 1000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066" h="1000664">
                <a:moveTo>
                  <a:pt x="329066" y="0"/>
                </a:moveTo>
                <a:cubicBezTo>
                  <a:pt x="175228" y="270294"/>
                  <a:pt x="21390" y="540589"/>
                  <a:pt x="1262" y="707366"/>
                </a:cubicBezTo>
                <a:cubicBezTo>
                  <a:pt x="-18866" y="874143"/>
                  <a:pt x="208296" y="1000664"/>
                  <a:pt x="208296" y="1000664"/>
                </a:cubicBezTo>
                <a:lnTo>
                  <a:pt x="208296" y="1000664"/>
                </a:lnTo>
              </a:path>
            </a:pathLst>
          </a:custGeom>
          <a:noFill/>
          <a:ln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cxnSp>
        <p:nvCxnSpPr>
          <p:cNvPr id="26" name="Conector recto de flecha 25"/>
          <p:cNvCxnSpPr/>
          <p:nvPr/>
        </p:nvCxnSpPr>
        <p:spPr>
          <a:xfrm flipH="1">
            <a:off x="4612455" y="2565569"/>
            <a:ext cx="6334" cy="76174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>
            <a:off x="5065981" y="2223745"/>
            <a:ext cx="632028" cy="166322"/>
          </a:xfrm>
          <a:prstGeom prst="straightConnector1">
            <a:avLst/>
          </a:prstGeom>
          <a:ln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angular 35"/>
          <p:cNvCxnSpPr/>
          <p:nvPr/>
        </p:nvCxnSpPr>
        <p:spPr>
          <a:xfrm rot="10800000" flipV="1">
            <a:off x="5195709" y="1169636"/>
            <a:ext cx="612077" cy="278671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rchetes 38"/>
          <p:cNvSpPr/>
          <p:nvPr/>
        </p:nvSpPr>
        <p:spPr>
          <a:xfrm>
            <a:off x="4040837" y="1155276"/>
            <a:ext cx="1107390" cy="583056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black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624690" y="1248686"/>
            <a:ext cx="135485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S. Límbico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3812802" y="2000338"/>
            <a:ext cx="1205779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Pituitaria</a:t>
            </a:r>
          </a:p>
        </p:txBody>
      </p:sp>
      <p:cxnSp>
        <p:nvCxnSpPr>
          <p:cNvPr id="31" name="Conector recto de flecha 30"/>
          <p:cNvCxnSpPr>
            <a:stCxn id="15" idx="2"/>
            <a:endCxn id="15" idx="2"/>
          </p:cNvCxnSpPr>
          <p:nvPr/>
        </p:nvCxnSpPr>
        <p:spPr>
          <a:xfrm>
            <a:off x="5479601" y="2126862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co 32"/>
          <p:cNvSpPr/>
          <p:nvPr/>
        </p:nvSpPr>
        <p:spPr>
          <a:xfrm>
            <a:off x="4618789" y="1738333"/>
            <a:ext cx="584709" cy="450509"/>
          </a:xfrm>
          <a:prstGeom prst="arc">
            <a:avLst>
              <a:gd name="adj1" fmla="val 16200000"/>
              <a:gd name="adj2" fmla="val 2763700"/>
            </a:avLst>
          </a:prstGeom>
          <a:ln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black"/>
              </a:solidFill>
            </a:endParaRPr>
          </a:p>
        </p:txBody>
      </p:sp>
      <p:cxnSp>
        <p:nvCxnSpPr>
          <p:cNvPr id="38" name="Conector recto de flecha 37"/>
          <p:cNvCxnSpPr>
            <a:stCxn id="16" idx="2"/>
          </p:cNvCxnSpPr>
          <p:nvPr/>
        </p:nvCxnSpPr>
        <p:spPr>
          <a:xfrm flipH="1">
            <a:off x="5974103" y="2616513"/>
            <a:ext cx="70572" cy="19314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/>
          <p:nvPr/>
        </p:nvCxnSpPr>
        <p:spPr>
          <a:xfrm flipH="1">
            <a:off x="5998038" y="2996952"/>
            <a:ext cx="1" cy="25470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co 42"/>
          <p:cNvSpPr/>
          <p:nvPr/>
        </p:nvSpPr>
        <p:spPr>
          <a:xfrm>
            <a:off x="4948657" y="3403317"/>
            <a:ext cx="1334646" cy="442084"/>
          </a:xfrm>
          <a:prstGeom prst="arc">
            <a:avLst>
              <a:gd name="adj1" fmla="val 19255654"/>
              <a:gd name="adj2" fmla="val 9893536"/>
            </a:avLst>
          </a:prstGeom>
          <a:ln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black"/>
              </a:solidFill>
            </a:endParaRPr>
          </a:p>
        </p:txBody>
      </p:sp>
      <p:cxnSp>
        <p:nvCxnSpPr>
          <p:cNvPr id="47" name="Conector recto de flecha 46"/>
          <p:cNvCxnSpPr/>
          <p:nvPr/>
        </p:nvCxnSpPr>
        <p:spPr>
          <a:xfrm flipH="1">
            <a:off x="5056669" y="4232469"/>
            <a:ext cx="2147" cy="571450"/>
          </a:xfrm>
          <a:prstGeom prst="straightConnector1">
            <a:avLst/>
          </a:prstGeom>
          <a:ln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de flecha 61"/>
          <p:cNvCxnSpPr/>
          <p:nvPr/>
        </p:nvCxnSpPr>
        <p:spPr>
          <a:xfrm flipH="1">
            <a:off x="4460456" y="4239091"/>
            <a:ext cx="2147" cy="571450"/>
          </a:xfrm>
          <a:prstGeom prst="straightConnector1">
            <a:avLst/>
          </a:prstGeom>
          <a:ln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5 CuadroTexto"/>
          <p:cNvSpPr txBox="1"/>
          <p:nvPr/>
        </p:nvSpPr>
        <p:spPr>
          <a:xfrm>
            <a:off x="6283303" y="6491371"/>
            <a:ext cx="28606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54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Ximena Laboratorio\En Proceso 2013 y 2014\DIGESTIVO 2014\MICROBIOMA SEMINARIO\MICROBIOTA IMAGENES\nrn3346-f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19" r="21478" b="11776"/>
          <a:stretch/>
        </p:blipFill>
        <p:spPr bwMode="auto">
          <a:xfrm>
            <a:off x="1737333" y="2023864"/>
            <a:ext cx="5303547" cy="465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5 CuadroTexto"/>
          <p:cNvSpPr txBox="1"/>
          <p:nvPr/>
        </p:nvSpPr>
        <p:spPr>
          <a:xfrm>
            <a:off x="6642994" y="6616870"/>
            <a:ext cx="25010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5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5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3152" y="61484"/>
            <a:ext cx="3035808" cy="1969770"/>
          </a:xfrm>
          <a:prstGeom prst="rect">
            <a:avLst/>
          </a:prstGeom>
          <a:solidFill>
            <a:srgbClr val="FEF8C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Edo salud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Conducta, cognición, emoción, </a:t>
            </a:r>
            <a:r>
              <a:rPr lang="es-VE" sz="1600" dirty="0" err="1" smtClean="0">
                <a:latin typeface="Comic Sans MS" panose="030F0702030302020204" pitchFamily="66" charset="0"/>
              </a:rPr>
              <a:t>nocicepción</a:t>
            </a:r>
            <a:r>
              <a:rPr lang="es-VE" sz="1600" dirty="0" smtClean="0">
                <a:latin typeface="Comic Sans MS" panose="030F0702030302020204" pitchFamily="66" charset="0"/>
              </a:rPr>
              <a:t> normales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Niveles saludables de c. inflamatorias y/o mediadores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normal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833299" y="60395"/>
            <a:ext cx="3204021" cy="19697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Estrés/enfermedad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Alteraciones en conducta, cognición, emoción, </a:t>
            </a:r>
            <a:r>
              <a:rPr lang="es-VE" sz="1600" dirty="0" err="1" smtClean="0">
                <a:latin typeface="Comic Sans MS" panose="030F0702030302020204" pitchFamily="66" charset="0"/>
              </a:rPr>
              <a:t>nocicepción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endParaRPr lang="es-VE" sz="800" dirty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Niveles alterados de c. inflamatorias y/o mediadores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Disbiosis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993392" y="2468880"/>
            <a:ext cx="1115568" cy="402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Rectángulo 6"/>
          <p:cNvSpPr/>
          <p:nvPr/>
        </p:nvSpPr>
        <p:spPr>
          <a:xfrm>
            <a:off x="1920240" y="5833872"/>
            <a:ext cx="1115568" cy="482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Rectángulo 7"/>
          <p:cNvSpPr/>
          <p:nvPr/>
        </p:nvSpPr>
        <p:spPr>
          <a:xfrm>
            <a:off x="5455920" y="2468880"/>
            <a:ext cx="1255776" cy="402336"/>
          </a:xfrm>
          <a:prstGeom prst="rect">
            <a:avLst/>
          </a:prstGeom>
          <a:solidFill>
            <a:srgbClr val="F7E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5455920" y="5914395"/>
            <a:ext cx="1115568" cy="402336"/>
          </a:xfrm>
          <a:prstGeom prst="rect">
            <a:avLst/>
          </a:prstGeom>
          <a:solidFill>
            <a:srgbClr val="F7E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/>
          <p:cNvSpPr txBox="1"/>
          <p:nvPr/>
        </p:nvSpPr>
        <p:spPr>
          <a:xfrm>
            <a:off x="2002536" y="2108835"/>
            <a:ext cx="1106424" cy="830997"/>
          </a:xfrm>
          <a:prstGeom prst="rect">
            <a:avLst/>
          </a:prstGeom>
          <a:solidFill>
            <a:srgbClr val="FEF8CE"/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Función cerebral </a:t>
            </a:r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Normal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929384" y="5613636"/>
            <a:ext cx="1280160" cy="830997"/>
          </a:xfrm>
          <a:prstGeom prst="rect">
            <a:avLst/>
          </a:prstGeom>
          <a:solidFill>
            <a:srgbClr val="FEF8CE"/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Función intestinal </a:t>
            </a:r>
            <a:r>
              <a:rPr lang="es-VE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</a:t>
            </a:r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ormal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5619939" y="2134431"/>
            <a:ext cx="1139952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Función cerebral </a:t>
            </a:r>
            <a:r>
              <a:rPr lang="es-VE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</a:t>
            </a:r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normal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666232" y="5679131"/>
            <a:ext cx="1139952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Función intestinal </a:t>
            </a:r>
            <a:r>
              <a:rPr lang="es-VE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</a:t>
            </a:r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normal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6 CuadroTexto"/>
          <p:cNvSpPr txBox="1"/>
          <p:nvPr/>
        </p:nvSpPr>
        <p:spPr>
          <a:xfrm>
            <a:off x="379591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79591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46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ximena\Desktop\the-human-microbiome-the-undiscovered-country-19-10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4" t="21934" r="3894" b="12025"/>
          <a:stretch/>
        </p:blipFill>
        <p:spPr bwMode="auto">
          <a:xfrm>
            <a:off x="714693" y="1304578"/>
            <a:ext cx="7787640" cy="409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736725" y="5550953"/>
            <a:ext cx="559752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Walter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Coyle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Human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Microbioma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undiscovered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country.</a:t>
            </a:r>
          </a:p>
          <a:p>
            <a:pPr algn="ctr"/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http://www.slideshare.net/patrick89/the-human-microbiome-the-undiscovered-country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Collins &amp;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Bercik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2009; 136: 2003-14.</a:t>
            </a:r>
          </a:p>
        </p:txBody>
      </p:sp>
      <p:sp>
        <p:nvSpPr>
          <p:cNvPr id="5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080936" y="311228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49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30" y="2117312"/>
            <a:ext cx="8155503" cy="3274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696345" y="5584170"/>
            <a:ext cx="579707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Y.E. </a:t>
            </a:r>
            <a:r>
              <a:rPr lang="en-US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Borre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Microbiota and neurodevelopmental windows: implications for brain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disorders. </a:t>
            </a:r>
            <a:r>
              <a:rPr lang="es-VE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Trends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Molecular Medicine </a:t>
            </a:r>
            <a:r>
              <a:rPr lang="es-VE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20: 509-18-</a:t>
            </a:r>
          </a:p>
        </p:txBody>
      </p:sp>
      <p:sp>
        <p:nvSpPr>
          <p:cNvPr id="8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981214" y="4376868"/>
            <a:ext cx="194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Microbiota sano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162009" y="4376868"/>
            <a:ext cx="2510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Microbiota </a:t>
            </a:r>
            <a:r>
              <a:rPr lang="es-VE" b="1" dirty="0" err="1" smtClean="0">
                <a:latin typeface="Comic Sans MS" panose="030F0702030302020204" pitchFamily="66" charset="0"/>
              </a:rPr>
              <a:t>disbiótico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49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307064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82" y="65949"/>
            <a:ext cx="6928980" cy="594581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1390634" y="6146908"/>
            <a:ext cx="6344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CR Martin et al.  </a:t>
            </a:r>
            <a:r>
              <a:rPr lang="es-VE" sz="12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Brain</a:t>
            </a:r>
            <a:r>
              <a:rPr lang="es-VE" sz="12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-</a:t>
            </a:r>
            <a:r>
              <a:rPr lang="es-VE" sz="12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-</a:t>
            </a:r>
            <a:r>
              <a:rPr lang="es-VE" sz="12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-axis</a:t>
            </a:r>
            <a:r>
              <a:rPr lang="es-VE" sz="1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Cell</a:t>
            </a:r>
            <a:r>
              <a:rPr lang="es-VE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Mol </a:t>
            </a:r>
            <a:r>
              <a:rPr lang="es-VE" sz="12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Gastroenterol</a:t>
            </a:r>
            <a:r>
              <a:rPr lang="es-VE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Hepatol</a:t>
            </a:r>
            <a:r>
              <a:rPr lang="es-VE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2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2018</a:t>
            </a:r>
            <a:r>
              <a:rPr lang="es-VE" sz="1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;6:133–148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137236" y="1479566"/>
            <a:ext cx="2139696" cy="185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/>
          <p:cNvSpPr txBox="1"/>
          <p:nvPr/>
        </p:nvSpPr>
        <p:spPr>
          <a:xfrm>
            <a:off x="3733767" y="1387941"/>
            <a:ext cx="829073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SNC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259223" y="2156251"/>
            <a:ext cx="1715113" cy="987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3175446" y="2147265"/>
            <a:ext cx="1798890" cy="12311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Modulación SNA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Motilidad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Secreción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Permeabilidad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Microbioma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668071" y="1569956"/>
            <a:ext cx="2172371" cy="985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5860210" y="1569956"/>
            <a:ext cx="2246128" cy="12311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Moléculas derivadas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del intestino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Neuronales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Inmunes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Neuroendocrinas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583243" y="1740395"/>
            <a:ext cx="2109052" cy="767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4974336" y="81189"/>
            <a:ext cx="1696505" cy="1052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CuadroTexto 2"/>
          <p:cNvSpPr txBox="1"/>
          <p:nvPr/>
        </p:nvSpPr>
        <p:spPr>
          <a:xfrm>
            <a:off x="5047001" y="144050"/>
            <a:ext cx="2382383" cy="123110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anose="030F0702030302020204" pitchFamily="66" charset="0"/>
              </a:rPr>
              <a:t>Conectoma</a:t>
            </a:r>
            <a:r>
              <a:rPr lang="es-VE" b="1" dirty="0" smtClean="0">
                <a:latin typeface="Comic Sans MS" panose="030F0702030302020204" pitchFamily="66" charset="0"/>
              </a:rPr>
              <a:t> cerebral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Reactividad por estrés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Ánimo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Sueño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Sensibilidad visceral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116779" y="4913795"/>
            <a:ext cx="1602367" cy="1144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3297809" y="4583524"/>
            <a:ext cx="2475358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anose="030F0702030302020204" pitchFamily="66" charset="0"/>
              </a:rPr>
              <a:t>Conectoma</a:t>
            </a:r>
            <a:r>
              <a:rPr lang="es-VE" b="1" dirty="0" smtClean="0">
                <a:latin typeface="Comic Sans MS" panose="030F0702030302020204" pitchFamily="66" charset="0"/>
              </a:rPr>
              <a:t> intestinal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Inmune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Neuronal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Neuroendocrino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733520" y="3434888"/>
            <a:ext cx="2543411" cy="426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2918697" y="3522235"/>
            <a:ext cx="2169184" cy="307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Moléculas microbianas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2733520" y="4075872"/>
            <a:ext cx="2543411" cy="35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2893049" y="4060845"/>
            <a:ext cx="2076209" cy="307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Moléculas intestinales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25033" y="1849606"/>
            <a:ext cx="1539204" cy="10772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Moléculas </a:t>
            </a:r>
          </a:p>
          <a:p>
            <a:r>
              <a:rPr lang="es-VE" sz="1600" b="1" dirty="0" err="1" smtClean="0">
                <a:latin typeface="Comic Sans MS" panose="030F0702030302020204" pitchFamily="66" charset="0"/>
              </a:rPr>
              <a:t>neuroactivas</a:t>
            </a:r>
            <a:endParaRPr lang="es-VE" sz="1600" b="1" dirty="0" smtClean="0">
              <a:latin typeface="Comic Sans MS" panose="030F0702030302020204" pitchFamily="66" charset="0"/>
            </a:endParaRPr>
          </a:p>
          <a:p>
            <a:r>
              <a:rPr lang="es-VE" sz="1600" b="1" dirty="0">
                <a:latin typeface="Comic Sans MS" panose="030F0702030302020204" pitchFamily="66" charset="0"/>
              </a:rPr>
              <a:t>d</a:t>
            </a:r>
            <a:r>
              <a:rPr lang="es-VE" sz="1600" b="1" dirty="0" smtClean="0">
                <a:latin typeface="Comic Sans MS" panose="030F0702030302020204" pitchFamily="66" charset="0"/>
              </a:rPr>
              <a:t>erivadas de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microbio</a:t>
            </a:r>
            <a:r>
              <a:rPr lang="es-VE" sz="1600" dirty="0" smtClean="0">
                <a:latin typeface="Comic Sans MS" panose="030F0702030302020204" pitchFamily="66" charset="0"/>
              </a:rPr>
              <a:t>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160351" y="4368622"/>
            <a:ext cx="1316221" cy="360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1061015" y="4436467"/>
            <a:ext cx="1462260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intestinal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7699999" y="3568009"/>
            <a:ext cx="1083951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Intestino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7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275473" y="761463"/>
            <a:ext cx="134844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Interacciones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Intestino-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Microbiota- </a:t>
            </a:r>
          </a:p>
          <a:p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79732" y="5239808"/>
            <a:ext cx="20794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Modified from Fung et al. 99</a:t>
            </a:r>
            <a:endParaRPr lang="es-VE" sz="11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66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3" grpId="0" animBg="1"/>
      <p:bldP spid="7" grpId="0" animBg="1"/>
      <p:bldP spid="18" grpId="0" animBg="1"/>
      <p:bldP spid="20" grpId="0" animBg="1"/>
      <p:bldP spid="8" grpId="0" animBg="1"/>
      <p:bldP spid="24" grpId="0" animBg="1"/>
      <p:bldP spid="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19482" y="1815654"/>
            <a:ext cx="6778061" cy="39395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El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microbiota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comunica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 el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onectoma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Intestinal</a:t>
            </a:r>
          </a:p>
          <a:p>
            <a:endParaRPr lang="en-US" sz="800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-</a:t>
            </a:r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red de </a:t>
            </a:r>
            <a:r>
              <a:rPr lang="en-US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interacciones</a:t>
            </a:r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neuronas</a:t>
            </a:r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n-US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células</a:t>
            </a:r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gliales</a:t>
            </a:r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   </a:t>
            </a:r>
          </a:p>
          <a:p>
            <a:r>
              <a:rPr lang="en-U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en-US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endocrinas</a:t>
            </a:r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 </a:t>
            </a:r>
            <a:r>
              <a:rPr lang="en-US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inmunes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endParaRPr lang="en-US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metabolitos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microbianos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y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cambios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la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función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</a:t>
            </a:r>
          </a:p>
          <a:p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intestinal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modular la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conducta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microbiana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</a:p>
          <a:p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intestinal.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El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onectoma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Cerebral</a:t>
            </a:r>
          </a:p>
          <a:p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-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múltiples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redes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estructurales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interconectadas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SNC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</a:t>
            </a:r>
          </a:p>
          <a:p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genera y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regula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influencias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autonómicas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alteran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</a:p>
          <a:p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composición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microbiana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intestinal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indirectamente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</a:t>
            </a:r>
          </a:p>
          <a:p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modular el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ambiente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microbiano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 el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en-US" sz="8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721697" y="1042442"/>
            <a:ext cx="6196763" cy="4308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2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nteracciones</a:t>
            </a:r>
            <a:r>
              <a:rPr lang="en-US" sz="2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cerebro</a:t>
            </a:r>
            <a:r>
              <a:rPr lang="en-US" sz="2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</a:t>
            </a:r>
            <a:r>
              <a:rPr lang="en-US" sz="2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intestino</a:t>
            </a:r>
            <a:r>
              <a:rPr lang="en-US" sz="2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-microbioma</a:t>
            </a:r>
            <a:endParaRPr lang="es-VE" sz="22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971993" y="5865947"/>
            <a:ext cx="5273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 Martin et al. 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-axis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Mol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2018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6:133–148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6307064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75473" y="761463"/>
            <a:ext cx="134844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Interacciones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Intestino-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Microbiota- </a:t>
            </a:r>
          </a:p>
          <a:p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4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161420" y="6404835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76079" y="1694702"/>
            <a:ext cx="5683583" cy="372409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128588" indent="-128588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398860" algn="l"/>
              </a:tabLst>
            </a:pPr>
            <a:endParaRPr lang="es-VE" sz="600" b="1" dirty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Introducción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16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características microbiota</a:t>
            </a:r>
            <a:endParaRPr lang="es-VE" sz="1600" dirty="0">
              <a:solidFill>
                <a:srgbClr val="F7964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257175" indent="-257175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16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</a:t>
            </a:r>
            <a:r>
              <a:rPr lang="es-VE" sz="16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Microbiota Intestinal y Salud/Enfermedad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  <a:tabLst>
                <a:tab pos="204788" algn="l"/>
                <a:tab pos="398860" algn="l"/>
              </a:tabLst>
            </a:pPr>
            <a:r>
              <a:rPr lang="es-VE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Intestinal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1600" dirty="0" err="1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Prevención y Terapéutica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16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16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 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Conclusiones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851951" y="1805608"/>
            <a:ext cx="324128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I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717670" y="2861693"/>
            <a:ext cx="463588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II</a:t>
            </a:r>
          </a:p>
        </p:txBody>
      </p:sp>
      <p:sp>
        <p:nvSpPr>
          <p:cNvPr id="10" name="1 CuadroTexto"/>
          <p:cNvSpPr txBox="1"/>
          <p:nvPr/>
        </p:nvSpPr>
        <p:spPr>
          <a:xfrm>
            <a:off x="1601877" y="3935032"/>
            <a:ext cx="56457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prstClr val="white"/>
                </a:solidFill>
                <a:latin typeface="Comic Sans MS" pitchFamily="66" charset="0"/>
              </a:rPr>
              <a:t>III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1663260" y="5004105"/>
            <a:ext cx="490840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IV</a:t>
            </a:r>
          </a:p>
        </p:txBody>
      </p:sp>
    </p:spTree>
    <p:extLst>
      <p:ext uri="{BB962C8B-B14F-4D97-AF65-F5344CB8AC3E}">
        <p14:creationId xmlns:p14="http://schemas.microsoft.com/office/powerpoint/2010/main" val="272988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91232" y="1947677"/>
            <a:ext cx="6634561" cy="33239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El 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M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icrobiota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comunicar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al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erebro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indirectamente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via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moléculas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derivadas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testino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actuando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aferentes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vagales y /o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terminaciones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nerviosas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espinales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o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directamente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señales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generadas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Alteraciones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interacciones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bidireccionales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respuesta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perturbaciones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tales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estreses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psicosociales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o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dirigidas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dieta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medicación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infección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alterar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estabilidad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conducta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sistema,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manifestándose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lteraciones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cerebro-intestino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971993" y="5557001"/>
            <a:ext cx="5273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 Martin et al. 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-axis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Mol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2018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6:133–148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6307064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729030" y="1257885"/>
            <a:ext cx="6196763" cy="4308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2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nteracciones</a:t>
            </a:r>
            <a:r>
              <a:rPr lang="en-US" sz="2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cerebro</a:t>
            </a:r>
            <a:r>
              <a:rPr lang="en-US" sz="2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</a:t>
            </a:r>
            <a:r>
              <a:rPr lang="en-US" sz="2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intestino</a:t>
            </a:r>
            <a:r>
              <a:rPr lang="en-US" sz="2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-microbioma</a:t>
            </a:r>
            <a:endParaRPr lang="es-VE" sz="2200" dirty="0">
              <a:latin typeface="Comic Sans MS" panose="030F0702030302020204" pitchFamily="66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75473" y="761463"/>
            <a:ext cx="134844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Interacciones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Intestino-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Microbiota- </a:t>
            </a:r>
          </a:p>
          <a:p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87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lum bright="-4000" contrast="19000"/>
          </a:blip>
          <a:srcRect l="2216" t="10022" r="8383" b="5672"/>
          <a:stretch/>
        </p:blipFill>
        <p:spPr>
          <a:xfrm>
            <a:off x="320040" y="1645920"/>
            <a:ext cx="7955280" cy="4133088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6307064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27152" y="5919967"/>
            <a:ext cx="4379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L. Ye, RA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Liddle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Gastrointestinal hormones and the gut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connectome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Opin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Endocrinol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Diabetes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Obes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;24:9–14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914691" y="526590"/>
            <a:ext cx="3241593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Conectoma</a:t>
            </a:r>
            <a:r>
              <a:rPr lang="es-VE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Intestinal</a:t>
            </a:r>
            <a:endParaRPr lang="es-VE" sz="24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652202" y="1184255"/>
            <a:ext cx="772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Luz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22824" y="3712464"/>
            <a:ext cx="1564340" cy="212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228792" y="3686547"/>
            <a:ext cx="101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Lámina basal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207008" y="4627698"/>
            <a:ext cx="1175100" cy="623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1323284" y="4571533"/>
            <a:ext cx="1389888" cy="10772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Neurona eferente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(viene del SNC)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3704940" y="3925202"/>
            <a:ext cx="1389888" cy="294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4206240" y="3887946"/>
            <a:ext cx="1389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 err="1" smtClean="0">
                <a:latin typeface="Comic Sans MS" panose="030F0702030302020204" pitchFamily="66" charset="0"/>
              </a:rPr>
              <a:t>Neurópodo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5303520" y="4591142"/>
            <a:ext cx="585216" cy="235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5151700" y="4524245"/>
            <a:ext cx="61502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Glia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7750211" y="5250849"/>
            <a:ext cx="1271093" cy="528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6343640" y="5320489"/>
            <a:ext cx="1389888" cy="86177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Neurona aferente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(va al SNC)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2110120" y="1264438"/>
            <a:ext cx="2226405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Enteroendocrina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7285766" y="2329685"/>
            <a:ext cx="155343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Enterocitos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2" name="6 CuadroTexto"/>
          <p:cNvSpPr txBox="1"/>
          <p:nvPr/>
        </p:nvSpPr>
        <p:spPr>
          <a:xfrm>
            <a:off x="225465" y="2659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249205" y="710440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0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60783" y="721102"/>
            <a:ext cx="7415848" cy="48936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El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conectoma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intestinal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está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diseñado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sentir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señalar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el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intestino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Las c.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enteroendocrinas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residen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el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epitelio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intestinal con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superficie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apical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orientada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hacia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luz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las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vesículas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secretoras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concentradas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la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superficie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basal. </a:t>
            </a:r>
          </a:p>
          <a:p>
            <a:endParaRPr lang="en-US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Muchas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enteroendocrinas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tienen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neurópodos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son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nutridos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por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la glia 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inervados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por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nervios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aferentes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eferentes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les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permiten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enviar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recibir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señales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nerviosas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8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conexión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ofrece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una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vía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el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intestino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comunique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información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sensorial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652527" y="5636209"/>
            <a:ext cx="5061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L. Ye, RA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Liddle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Gastrointestinal hormones and the gut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connectome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Opin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Endocrinol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Diabetes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Obes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2017; 24: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9–14. </a:t>
            </a:r>
          </a:p>
        </p:txBody>
      </p:sp>
      <p:sp>
        <p:nvSpPr>
          <p:cNvPr id="8" name="4 CuadroTexto"/>
          <p:cNvSpPr txBox="1"/>
          <p:nvPr/>
        </p:nvSpPr>
        <p:spPr>
          <a:xfrm>
            <a:off x="6307064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225465" y="2659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49205" y="710440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54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131256" y="6658516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VE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485" y="226724"/>
            <a:ext cx="6248724" cy="6354277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5973802" y="6421169"/>
            <a:ext cx="30925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 Martin et al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-axis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Mol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;6:133–148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6688601" y="5192505"/>
            <a:ext cx="2292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TPH1</a:t>
            </a:r>
            <a:r>
              <a:rPr lang="es-VE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: 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triptofanohidroxilasa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tipo 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1.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133824" y="1450621"/>
            <a:ext cx="1324304" cy="583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6197301" y="1728350"/>
            <a:ext cx="1571263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Señales </a:t>
            </a:r>
          </a:p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vago/espinales</a:t>
            </a:r>
          </a:p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 al SNC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594538" y="2002441"/>
            <a:ext cx="1139698" cy="661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4659272" y="2131501"/>
            <a:ext cx="297241" cy="323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2986596" y="1713518"/>
            <a:ext cx="1850185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Modulación del </a:t>
            </a:r>
          </a:p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SNA a la función </a:t>
            </a:r>
          </a:p>
          <a:p>
            <a:pPr algn="ctr"/>
            <a:r>
              <a:rPr lang="es-VE" sz="1600" dirty="0" err="1" smtClean="0">
                <a:latin typeface="Comic Sans MS" panose="030F0702030302020204" pitchFamily="66" charset="0"/>
              </a:rPr>
              <a:t>intest</a:t>
            </a:r>
            <a:r>
              <a:rPr lang="es-VE" sz="1600" dirty="0" smtClean="0">
                <a:latin typeface="Comic Sans MS" panose="030F0702030302020204" pitchFamily="66" charset="0"/>
              </a:rPr>
              <a:t>. y </a:t>
            </a:r>
            <a:r>
              <a:rPr lang="es-VE" sz="1600" dirty="0" err="1" smtClean="0">
                <a:latin typeface="Comic Sans MS" panose="030F0702030302020204" pitchFamily="66" charset="0"/>
              </a:rPr>
              <a:t>ECCs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602743" y="3019679"/>
            <a:ext cx="184377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Célula entero-</a:t>
            </a:r>
          </a:p>
          <a:p>
            <a:r>
              <a:rPr lang="es-VE" b="1" dirty="0" err="1" smtClean="0">
                <a:latin typeface="Comic Sans MS" panose="030F0702030302020204" pitchFamily="66" charset="0"/>
              </a:rPr>
              <a:t>cromafin</a:t>
            </a:r>
            <a:r>
              <a:rPr lang="es-VE" b="1" dirty="0" smtClean="0">
                <a:latin typeface="Comic Sans MS" panose="030F0702030302020204" pitchFamily="66" charset="0"/>
              </a:rPr>
              <a:t> (ECC)</a:t>
            </a:r>
            <a:endParaRPr lang="es-VE" b="1" dirty="0">
              <a:latin typeface="Comic Sans MS" panose="030F0702030302020204" pitchFamily="66" charset="0"/>
            </a:endParaRPr>
          </a:p>
        </p:txBody>
      </p:sp>
      <p:cxnSp>
        <p:nvCxnSpPr>
          <p:cNvPr id="20" name="Conector recto 19"/>
          <p:cNvCxnSpPr/>
          <p:nvPr/>
        </p:nvCxnSpPr>
        <p:spPr>
          <a:xfrm>
            <a:off x="3872271" y="3579426"/>
            <a:ext cx="347576" cy="6837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>
            <a:off x="1923393" y="4968930"/>
            <a:ext cx="1103586" cy="454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2008835" y="4767009"/>
            <a:ext cx="13612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Liberación </a:t>
            </a:r>
            <a:endParaRPr lang="es-VE" dirty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luminal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de 5HT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981566" y="5817476"/>
            <a:ext cx="1052186" cy="455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867900" y="5721475"/>
            <a:ext cx="1279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latin typeface="Comic Sans MS" panose="030F0702030302020204" pitchFamily="66" charset="0"/>
              </a:rPr>
              <a:t>Triptofano</a:t>
            </a:r>
            <a:r>
              <a:rPr lang="es-VE" sz="16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de la dieta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77840" y="1798264"/>
            <a:ext cx="2170784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Comunicación bidireccional por  señales de 5HT</a:t>
            </a:r>
            <a:endParaRPr lang="es-VE" sz="2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514789" y="6257832"/>
            <a:ext cx="1139698" cy="409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CuadroTexto 4"/>
          <p:cNvSpPr txBox="1"/>
          <p:nvPr/>
        </p:nvSpPr>
        <p:spPr>
          <a:xfrm>
            <a:off x="3498982" y="5970677"/>
            <a:ext cx="14268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Bacterias </a:t>
            </a:r>
            <a:r>
              <a:rPr lang="es-VE" sz="1400" b="1" dirty="0" err="1" smtClean="0"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Clostridiales</a:t>
            </a:r>
            <a:r>
              <a:rPr lang="es-VE" sz="1400" b="1" dirty="0" smtClean="0"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r>
              <a:rPr lang="es-VE" sz="1400" b="1" dirty="0" smtClean="0"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que forman </a:t>
            </a:r>
          </a:p>
          <a:p>
            <a:r>
              <a:rPr lang="es-VE" sz="1400" b="1" dirty="0" smtClean="0"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esporas</a:t>
            </a:r>
            <a:endParaRPr lang="es-VE" sz="1400" b="1" dirty="0">
              <a:latin typeface="Comic Sans MS" panose="030F0702030302020204" pitchFamily="66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5565768" y="5770622"/>
            <a:ext cx="645475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Luz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758352" y="5634940"/>
            <a:ext cx="1167512" cy="182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3755442" y="5383794"/>
            <a:ext cx="1471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SCFAs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Ac.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Bil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Secund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4608513" y="3666010"/>
            <a:ext cx="618807" cy="597192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Elipse 28"/>
          <p:cNvSpPr/>
          <p:nvPr/>
        </p:nvSpPr>
        <p:spPr>
          <a:xfrm>
            <a:off x="5565768" y="3635457"/>
            <a:ext cx="618807" cy="597192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4838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9" grpId="0" animBg="1"/>
      <p:bldP spid="24" grpId="0"/>
      <p:bldP spid="26" grpId="0"/>
      <p:bldP spid="5" grpId="0"/>
      <p:bldP spid="28" grpId="0"/>
      <p:bldP spid="7" grpId="0" animBg="1"/>
      <p:bldP spid="2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15496" y="1635345"/>
            <a:ext cx="6650042" cy="4585871"/>
          </a:xfrm>
          <a:prstGeom prst="rect">
            <a:avLst/>
          </a:prstGeom>
          <a:solidFill>
            <a:srgbClr val="FEF6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s-VE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enterocromafines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ECCs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contienen más de </a:t>
            </a:r>
            <a:r>
              <a:rPr lang="es-VE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90% de la 5HT del cuerpo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La síntesis de 5HT en 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ECCs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es modulada por </a:t>
            </a:r>
            <a:r>
              <a:rPr lang="es-VE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SCFAs</a:t>
            </a:r>
            <a:r>
              <a:rPr lang="es-VE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Ac. </a:t>
            </a:r>
            <a:r>
              <a:rPr lang="es-VE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Bil</a:t>
            </a:r>
            <a:r>
              <a:rPr lang="es-VE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secund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producidos por bacterias 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Clostridiales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formadoras de esporas lo que aumenta sus acciones estimuladoras sobre 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ECCs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 aumentada disponibilidad de triptófano de la dieta.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VE" sz="12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ECC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se comunican a través de conexiones como sinapsis entre extensiones como 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neurópodos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terminales nerviosos aferentes.</a:t>
            </a:r>
            <a:r>
              <a:rPr lang="es-VE" sz="2000" dirty="0" smtClean="0">
                <a:solidFill>
                  <a:srgbClr val="2197D2"/>
                </a:solidFill>
                <a:latin typeface="Comic Sans MS" panose="030F0702030302020204" pitchFamily="66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VE" sz="1200" dirty="0" smtClean="0">
              <a:solidFill>
                <a:srgbClr val="2197D2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El </a:t>
            </a:r>
            <a:r>
              <a:rPr lang="es-VE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SNA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puede activar 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ECCs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liberar 5HT  en la luz intestinal, donde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interactuar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 los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intestinales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  <a:endParaRPr lang="es-VE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316519" y="754223"/>
            <a:ext cx="445471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Interacciones bidireccionales </a:t>
            </a:r>
          </a:p>
          <a:p>
            <a:pPr algn="ctr"/>
            <a:r>
              <a:rPr lang="es-VE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por señales de 5HT</a:t>
            </a:r>
            <a:endParaRPr lang="es-VE" sz="2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315496" y="6390592"/>
            <a:ext cx="6262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 Martin et al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-axis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Mol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2018;6:133–148</a:t>
            </a:r>
          </a:p>
        </p:txBody>
      </p:sp>
      <p:sp>
        <p:nvSpPr>
          <p:cNvPr id="7" name="4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08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6" y="105478"/>
            <a:ext cx="5384228" cy="661402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853020" y="6306120"/>
            <a:ext cx="27662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Kipnis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:”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Seventh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xp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215:397-398.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4476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606878" y="416157"/>
            <a:ext cx="2087431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El SNC, 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Microbiota y 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S. Inmune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023360" y="4700016"/>
            <a:ext cx="914400" cy="237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3218688" y="4626864"/>
            <a:ext cx="658368" cy="256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3054096" y="3803904"/>
            <a:ext cx="621792" cy="2656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3215324" y="3803904"/>
            <a:ext cx="433132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CK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944805" y="4615140"/>
            <a:ext cx="1122423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188914" y="4634221"/>
            <a:ext cx="1225015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C. Inmunes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863003" y="3869489"/>
            <a:ext cx="2165978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latin typeface="Comic Sans MS" panose="030F0702030302020204" pitchFamily="66" charset="0"/>
              </a:rPr>
              <a:t>El “séptimo </a:t>
            </a:r>
          </a:p>
          <a:p>
            <a:pPr algn="ctr"/>
            <a:r>
              <a:rPr lang="es-VE" sz="2800" dirty="0" smtClean="0">
                <a:latin typeface="Comic Sans MS" panose="030F0702030302020204" pitchFamily="66" charset="0"/>
              </a:rPr>
              <a:t>sentido”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801421" y="1016322"/>
            <a:ext cx="817853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Olfato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675888" y="214771"/>
            <a:ext cx="734496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Gusto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723574" y="214771"/>
            <a:ext cx="998991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Audición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82457" y="1306803"/>
            <a:ext cx="739305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Tacto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02543" y="2846682"/>
            <a:ext cx="747320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Comic Sans MS" panose="030F0702030302020204" pitchFamily="66" charset="0"/>
              </a:rPr>
              <a:t>V</a:t>
            </a:r>
            <a:r>
              <a:rPr lang="es-VE" sz="1600" dirty="0" smtClean="0">
                <a:latin typeface="Comic Sans MS" panose="030F0702030302020204" pitchFamily="66" charset="0"/>
              </a:rPr>
              <a:t>isión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188861" y="2566562"/>
            <a:ext cx="1478290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latin typeface="Comic Sans MS" panose="030F0702030302020204" pitchFamily="66" charset="0"/>
              </a:rPr>
              <a:t>Propiocepción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" name="Cerrar corchete 1"/>
          <p:cNvSpPr/>
          <p:nvPr/>
        </p:nvSpPr>
        <p:spPr>
          <a:xfrm>
            <a:off x="5589120" y="3719821"/>
            <a:ext cx="136107" cy="1252954"/>
          </a:xfrm>
          <a:prstGeom prst="rightBracket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2931860" y="5716198"/>
            <a:ext cx="433132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CK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cxnSp>
        <p:nvCxnSpPr>
          <p:cNvPr id="22" name="Conector recto 21"/>
          <p:cNvCxnSpPr>
            <a:stCxn id="21" idx="1"/>
          </p:cNvCxnSpPr>
          <p:nvPr/>
        </p:nvCxnSpPr>
        <p:spPr>
          <a:xfrm flipH="1" flipV="1">
            <a:off x="2606040" y="5702298"/>
            <a:ext cx="325820" cy="183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>
            <a:stCxn id="21" idx="1"/>
          </p:cNvCxnSpPr>
          <p:nvPr/>
        </p:nvCxnSpPr>
        <p:spPr>
          <a:xfrm flipH="1" flipV="1">
            <a:off x="2484120" y="4953694"/>
            <a:ext cx="447740" cy="931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>
            <a:stCxn id="21" idx="1"/>
          </p:cNvCxnSpPr>
          <p:nvPr/>
        </p:nvCxnSpPr>
        <p:spPr>
          <a:xfrm flipH="1">
            <a:off x="2486382" y="5885475"/>
            <a:ext cx="445478" cy="69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/>
          <p:cNvSpPr txBox="1"/>
          <p:nvPr/>
        </p:nvSpPr>
        <p:spPr>
          <a:xfrm>
            <a:off x="3404243" y="5613661"/>
            <a:ext cx="2794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Moduladores potenciales 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las funciones cerebrales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29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 animBg="1"/>
      <p:bldP spid="2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4476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265392" y="281848"/>
            <a:ext cx="2613216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SNC y S. Inmune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769932" y="917658"/>
            <a:ext cx="6125394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Compuestos de poblaciones heterogéneas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Liberan y responden a NT y 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Detectan estímulos ambientales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Responden a desviaciones de homeostasis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Usan “sinapsis” para interacciones célula-célula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Generan y guardan memorias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769932" y="2977209"/>
            <a:ext cx="6125395" cy="3477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Se creyó por largo tiempo que eran sistema separados, que solo había interacción en situaciones patológicas</a:t>
            </a:r>
          </a:p>
          <a:p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2000" b="1" dirty="0" smtClean="0">
                <a:latin typeface="Comic Sans MS" panose="030F0702030302020204" pitchFamily="66" charset="0"/>
              </a:rPr>
              <a:t>Reconsideraciones actuales: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¿Por qué iban a estar separados cuando hemos 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   </a:t>
            </a:r>
            <a:r>
              <a:rPr lang="es-VE" sz="2000" dirty="0" err="1" smtClean="0">
                <a:latin typeface="Comic Sans MS" panose="030F0702030302020204" pitchFamily="66" charset="0"/>
              </a:rPr>
              <a:t>coevolucionado</a:t>
            </a:r>
            <a:r>
              <a:rPr lang="es-VE" sz="2000" dirty="0" smtClean="0">
                <a:latin typeface="Comic Sans MS" panose="030F0702030302020204" pitchFamily="66" charset="0"/>
              </a:rPr>
              <a:t> como organismos multicelulares,   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   dentro de un océano de microorganismos?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¿Cómo el cerebro detecta los microorganismos   </a:t>
            </a:r>
          </a:p>
          <a:p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  que viven sobre y dentro comensales o  </a:t>
            </a:r>
          </a:p>
          <a:p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  patógenos y nos protege cuando es necesario?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0" y="6578322"/>
            <a:ext cx="49119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Kipnis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:”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Seventh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xp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215:397-398.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37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071596" y="761463"/>
            <a:ext cx="6005604" cy="32932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Los </a:t>
            </a:r>
            <a:r>
              <a:rPr lang="en-US" dirty="0" err="1" smtClean="0">
                <a:latin typeface="Comic Sans MS" panose="030F0702030302020204" pitchFamily="66" charset="0"/>
              </a:rPr>
              <a:t>sentidos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protegen</a:t>
            </a:r>
            <a:r>
              <a:rPr lang="en-US" dirty="0" smtClean="0">
                <a:latin typeface="Comic Sans MS" panose="030F0702030302020204" pitchFamily="66" charset="0"/>
              </a:rPr>
              <a:t> al </a:t>
            </a:r>
            <a:r>
              <a:rPr lang="en-US" dirty="0" err="1" smtClean="0">
                <a:latin typeface="Comic Sans MS" panose="030F0702030302020204" pitchFamily="66" charset="0"/>
              </a:rPr>
              <a:t>individuo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alteraciones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externas</a:t>
            </a:r>
            <a:r>
              <a:rPr lang="en-US" dirty="0" smtClean="0">
                <a:latin typeface="Comic Sans MS" panose="030F0702030302020204" pitchFamily="66" charset="0"/>
              </a:rPr>
              <a:t> e </a:t>
            </a:r>
            <a:r>
              <a:rPr lang="en-US" dirty="0" err="1" smtClean="0">
                <a:latin typeface="Comic Sans MS" panose="030F0702030302020204" pitchFamily="66" charset="0"/>
              </a:rPr>
              <a:t>internas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informar</a:t>
            </a:r>
            <a:r>
              <a:rPr lang="en-US" dirty="0" smtClean="0">
                <a:latin typeface="Comic Sans MS" panose="030F0702030302020204" pitchFamily="66" charset="0"/>
              </a:rPr>
              <a:t> al </a:t>
            </a:r>
            <a:r>
              <a:rPr lang="en-US" dirty="0" err="1" smtClean="0">
                <a:latin typeface="Comic Sans MS" panose="030F0702030302020204" pitchFamily="66" charset="0"/>
              </a:rPr>
              <a:t>cerebro</a:t>
            </a:r>
            <a:r>
              <a:rPr lang="en-US" dirty="0" smtClean="0">
                <a:latin typeface="Comic Sans MS" panose="030F0702030302020204" pitchFamily="66" charset="0"/>
              </a:rPr>
              <a:t> son los </a:t>
            </a:r>
            <a:r>
              <a:rPr lang="en-US" dirty="0" err="1" smtClean="0">
                <a:latin typeface="Comic Sans MS" panose="030F0702030302020204" pitchFamily="66" charset="0"/>
              </a:rPr>
              <a:t>cinco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sentidos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más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propriocepción</a:t>
            </a:r>
            <a:r>
              <a:rPr lang="en-US" dirty="0" smtClean="0">
                <a:latin typeface="Comic Sans MS" panose="030F0702030302020204" pitchFamily="66" charset="0"/>
              </a:rPr>
              <a:t> y el </a:t>
            </a:r>
            <a:r>
              <a:rPr lang="en-US" dirty="0" err="1" smtClean="0">
                <a:latin typeface="Comic Sans MS" panose="030F0702030302020204" pitchFamily="66" charset="0"/>
              </a:rPr>
              <a:t>séptimo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sentido</a:t>
            </a:r>
            <a:r>
              <a:rPr lang="en-US" dirty="0" smtClean="0">
                <a:latin typeface="Comic Sans MS" panose="030F0702030302020204" pitchFamily="66" charset="0"/>
              </a:rPr>
              <a:t>: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Entrada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nmune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1000" dirty="0" smtClean="0">
                <a:latin typeface="Comic Sans MS" panose="030F0702030302020204" pitchFamily="66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C. </a:t>
            </a:r>
            <a:r>
              <a:rPr lang="en-US" dirty="0" err="1">
                <a:latin typeface="Comic Sans MS" panose="030F0702030302020204" pitchFamily="66" charset="0"/>
              </a:rPr>
              <a:t>I</a:t>
            </a:r>
            <a:r>
              <a:rPr lang="en-US" dirty="0" err="1" smtClean="0">
                <a:latin typeface="Comic Sans MS" panose="030F0702030302020204" pitchFamily="66" charset="0"/>
              </a:rPr>
              <a:t>nmunes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periféricas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detectan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microorganismos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pasan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información</a:t>
            </a:r>
            <a:r>
              <a:rPr lang="en-US" dirty="0" smtClean="0">
                <a:latin typeface="Comic Sans MS" panose="030F0702030302020204" pitchFamily="66" charset="0"/>
              </a:rPr>
              <a:t> al </a:t>
            </a:r>
            <a:r>
              <a:rPr lang="en-US" dirty="0" err="1" smtClean="0">
                <a:latin typeface="Comic Sans MS" panose="030F0702030302020204" pitchFamily="66" charset="0"/>
              </a:rPr>
              <a:t>cerebro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</a:rPr>
              <a:t>Aunque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neuronas</a:t>
            </a:r>
            <a:r>
              <a:rPr lang="en-US" dirty="0" smtClean="0">
                <a:latin typeface="Comic Sans MS" panose="030F0702030302020204" pitchFamily="66" charset="0"/>
              </a:rPr>
              <a:t> son los </a:t>
            </a:r>
            <a:r>
              <a:rPr lang="en-US" dirty="0" err="1" smtClean="0">
                <a:latin typeface="Comic Sans MS" panose="030F0702030302020204" pitchFamily="66" charset="0"/>
              </a:rPr>
              <a:t>blancos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primarios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cuando</a:t>
            </a:r>
            <a:r>
              <a:rPr lang="en-US" dirty="0" smtClean="0">
                <a:latin typeface="Comic Sans MS" panose="030F0702030302020204" pitchFamily="66" charset="0"/>
              </a:rPr>
              <a:t> hay </a:t>
            </a:r>
            <a:r>
              <a:rPr lang="en-US" dirty="0" err="1" smtClean="0">
                <a:latin typeface="Comic Sans MS" panose="030F0702030302020204" pitchFamily="66" charset="0"/>
              </a:rPr>
              <a:t>exceso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información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inmune</a:t>
            </a:r>
            <a:r>
              <a:rPr lang="en-US" dirty="0" smtClean="0">
                <a:latin typeface="Comic Sans MS" panose="030F0702030302020204" pitchFamily="66" charset="0"/>
              </a:rPr>
              <a:t> (en </a:t>
            </a:r>
            <a:r>
              <a:rPr lang="en-US" dirty="0" err="1" smtClean="0">
                <a:latin typeface="Comic Sans MS" panose="030F0702030302020204" pitchFamily="66" charset="0"/>
              </a:rPr>
              <a:t>patología</a:t>
            </a:r>
            <a:r>
              <a:rPr lang="en-US" dirty="0" smtClean="0">
                <a:latin typeface="Comic Sans MS" panose="030F0702030302020204" pitchFamily="66" charset="0"/>
              </a:rPr>
              <a:t>),  la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microglia</a:t>
            </a:r>
            <a:r>
              <a:rPr lang="en-US" dirty="0" smtClean="0">
                <a:latin typeface="Comic Sans MS" panose="030F0702030302020204" pitchFamily="66" charset="0"/>
              </a:rPr>
              <a:t> (c. </a:t>
            </a:r>
            <a:r>
              <a:rPr lang="en-US" dirty="0" err="1" smtClean="0"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residentes</a:t>
            </a:r>
            <a:r>
              <a:rPr lang="en-US" dirty="0" smtClean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</a:rPr>
              <a:t>responde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observadores</a:t>
            </a:r>
            <a:r>
              <a:rPr lang="en-US" dirty="0" smtClean="0"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jugadores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activos</a:t>
            </a:r>
            <a:r>
              <a:rPr lang="en-US" dirty="0" smtClean="0">
                <a:latin typeface="Comic Sans MS" panose="030F0702030302020204" pitchFamily="66" charset="0"/>
              </a:rPr>
              <a:t>. 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527000" y="6020778"/>
            <a:ext cx="4657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Kipnis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:”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Seventh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xp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215:397-398.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26001" y="4314450"/>
            <a:ext cx="5896793" cy="14465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</a:t>
            </a:r>
            <a:r>
              <a:rPr lang="en-US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nmune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antes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considerado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independiente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SNC,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ahora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se propone con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rol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definido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informar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al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sobre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los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microorganismos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detecta</a:t>
            </a:r>
            <a:endParaRPr 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32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353570" y="5947698"/>
            <a:ext cx="36681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Kipnis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seventh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Am August 2018;319:28-35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330858" y="6521830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0000"/>
                    </a14:imgEffect>
                    <a14:imgEffect>
                      <a14:brightnessContrast bright="-23000" contras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480" y="580815"/>
            <a:ext cx="3955231" cy="52736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CuadroTexto 6"/>
          <p:cNvSpPr txBox="1"/>
          <p:nvPr/>
        </p:nvSpPr>
        <p:spPr>
          <a:xfrm>
            <a:off x="257847" y="1873584"/>
            <a:ext cx="1770036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El SNC,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Microbiota y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Inmune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073689" y="4747369"/>
            <a:ext cx="2749471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Meninges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Células “T” (</a:t>
            </a:r>
            <a:r>
              <a:rPr lang="es-VE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rojo</a:t>
            </a:r>
            <a:r>
              <a:rPr lang="es-VE" b="1" dirty="0" smtClean="0">
                <a:latin typeface="Comic Sans MS" panose="030F0702030302020204" pitchFamily="66" charset="0"/>
              </a:rPr>
              <a:t>)</a:t>
            </a:r>
            <a:endParaRPr lang="es-VE" b="1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Macrófagos (</a:t>
            </a:r>
            <a:r>
              <a:rPr lang="es-VE" b="1" dirty="0" smtClean="0">
                <a:solidFill>
                  <a:srgbClr val="00CC66"/>
                </a:solidFill>
                <a:latin typeface="Comic Sans MS" panose="030F0702030302020204" pitchFamily="66" charset="0"/>
              </a:rPr>
              <a:t>verde</a:t>
            </a:r>
            <a:r>
              <a:rPr lang="es-VE" b="1" dirty="0" smtClean="0">
                <a:latin typeface="Comic Sans MS" panose="030F0702030302020204" pitchFamily="66" charset="0"/>
              </a:rPr>
              <a:t>)</a:t>
            </a:r>
            <a:endParaRPr lang="es-VE" b="1" dirty="0" smtClean="0">
              <a:solidFill>
                <a:srgbClr val="00CC66"/>
              </a:solidFill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Vaso linfático (</a:t>
            </a:r>
            <a:r>
              <a:rPr lang="es-VE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amarillo</a:t>
            </a:r>
            <a:r>
              <a:rPr lang="es-VE" b="1" dirty="0" smtClean="0">
                <a:latin typeface="Comic Sans MS" panose="030F0702030302020204" pitchFamily="66" charset="0"/>
              </a:rPr>
              <a:t>)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097142" y="1782647"/>
            <a:ext cx="240161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Presencia de c. 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inmunes 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en condiciones </a:t>
            </a:r>
          </a:p>
          <a:p>
            <a:r>
              <a:rPr lang="es-VE" sz="2400" dirty="0">
                <a:latin typeface="Comic Sans MS" panose="030F0702030302020204" pitchFamily="66" charset="0"/>
              </a:rPr>
              <a:t>n</a:t>
            </a:r>
            <a:r>
              <a:rPr lang="es-VE" sz="2400" dirty="0" smtClean="0">
                <a:latin typeface="Comic Sans MS" panose="030F0702030302020204" pitchFamily="66" charset="0"/>
              </a:rPr>
              <a:t>ormales.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Hay vasos 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linfáticos 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en meninges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097142" y="511283"/>
            <a:ext cx="2537874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Eje </a:t>
            </a:r>
            <a:r>
              <a:rPr lang="es-VE" sz="2400" dirty="0" err="1" smtClean="0">
                <a:latin typeface="Comic Sans MS" panose="030F0702030302020204" pitchFamily="66" charset="0"/>
              </a:rPr>
              <a:t>neuroinmune</a:t>
            </a:r>
            <a:endParaRPr lang="es-VE" sz="2400" dirty="0" smtClean="0">
              <a:latin typeface="Comic Sans MS" panose="030F0702030302020204" pitchFamily="66" charset="0"/>
            </a:endParaRPr>
          </a:p>
          <a:p>
            <a:r>
              <a:rPr lang="es-VE" sz="2400" dirty="0" err="1" smtClean="0">
                <a:latin typeface="Comic Sans MS" panose="030F0702030302020204" pitchFamily="66" charset="0"/>
              </a:rPr>
              <a:t>Conectoma</a:t>
            </a:r>
            <a:r>
              <a:rPr lang="es-VE" sz="24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2400" dirty="0" err="1" smtClean="0">
                <a:latin typeface="Comic Sans MS" panose="030F0702030302020204" pitchFamily="66" charset="0"/>
              </a:rPr>
              <a:t>neuroinmune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14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4476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265392" y="1218364"/>
            <a:ext cx="261321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SNC y S. Inmune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587051" y="1859932"/>
            <a:ext cx="6093909" cy="39395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Falla en detectar adecuadamente microorganismos podría disparar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respuesta inmune alterada </a:t>
            </a:r>
            <a:r>
              <a:rPr lang="es-VE" sz="2000" dirty="0" smtClean="0">
                <a:latin typeface="Comic Sans MS" panose="030F0702030302020204" pitchFamily="66" charset="0"/>
              </a:rPr>
              <a:t>que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afecta la función cerebral.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VE" sz="12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Falta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conocer bien </a:t>
            </a:r>
            <a:r>
              <a:rPr lang="es-VE" sz="2000" dirty="0" smtClean="0">
                <a:latin typeface="Comic Sans MS" panose="030F0702030302020204" pitchFamily="66" charset="0"/>
              </a:rPr>
              <a:t>el  </a:t>
            </a:r>
          </a:p>
          <a:p>
            <a:pPr marL="182563" indent="-182563"/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-</a:t>
            </a:r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Conectoma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Neuroinmune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</a:t>
            </a:r>
          </a:p>
          <a:p>
            <a:pPr marL="182563" indent="-182563"/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82563" indent="-182563"/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Mapa </a:t>
            </a:r>
            <a:r>
              <a:rPr lang="es-VE" sz="2000" dirty="0" smtClean="0">
                <a:latin typeface="Comic Sans MS" panose="030F0702030302020204" pitchFamily="66" charset="0"/>
              </a:rPr>
              <a:t>detallado</a:t>
            </a:r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de conexiones, interacciones e    </a:t>
            </a:r>
          </a:p>
          <a:p>
            <a:pPr marL="182563" indent="-182563"/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   interdependencias entre Moléculas derivadas   </a:t>
            </a:r>
          </a:p>
          <a:p>
            <a:pPr marL="182563" indent="-182563"/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   del S. Inmune  y </a:t>
            </a:r>
            <a:r>
              <a:rPr lang="es-VE" sz="2000" dirty="0">
                <a:latin typeface="Comic Sans MS" panose="030F0702030302020204" pitchFamily="66" charset="0"/>
              </a:rPr>
              <a:t>C</a:t>
            </a:r>
            <a:r>
              <a:rPr lang="es-VE" sz="2000" dirty="0" smtClean="0">
                <a:latin typeface="Comic Sans MS" panose="030F0702030302020204" pitchFamily="66" charset="0"/>
              </a:rPr>
              <a:t>ircuitos Neuronales,</a:t>
            </a:r>
          </a:p>
          <a:p>
            <a:pPr marL="182563" indent="-182563"/>
            <a:endParaRPr lang="es-VE" sz="900" dirty="0" smtClean="0">
              <a:latin typeface="Comic Sans MS" panose="030F0702030302020204" pitchFamily="66" charset="0"/>
            </a:endParaRPr>
          </a:p>
          <a:p>
            <a:pPr marL="182563" indent="-182563"/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   para estar más cerca de entender la esencia,    </a:t>
            </a:r>
          </a:p>
          <a:p>
            <a:pPr marL="182563" indent="-182563"/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   etiología, curso y tratamientos potenciales de </a:t>
            </a:r>
          </a:p>
          <a:p>
            <a:pPr marL="182563" indent="-182563"/>
            <a:r>
              <a:rPr lang="es-VE" sz="2000" dirty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   muchas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enfermedades neurológicas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527000" y="6020778"/>
            <a:ext cx="4657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Kipnis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:”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Seventh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xp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215:397-398.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15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196644" y="6439342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41630" y="542177"/>
            <a:ext cx="479618" cy="415498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100" dirty="0">
                <a:solidFill>
                  <a:prstClr val="white"/>
                </a:solidFill>
                <a:latin typeface="Comic Sans MS" pitchFamily="66" charset="0"/>
              </a:rPr>
              <a:t>II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692367" y="499254"/>
            <a:ext cx="591084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y 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1600" dirty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  <a:endParaRPr lang="es-VE" sz="16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72679" indent="-141685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15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000" dirty="0" err="1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000" dirty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  <a:p>
            <a:pPr marL="330994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B1. Generalidades. Disbiosis</a:t>
            </a:r>
          </a:p>
          <a:p>
            <a:pPr marL="330994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B2. </a:t>
            </a:r>
            <a:r>
              <a:rPr lang="es-VE" sz="1600" dirty="0" err="1" smtClean="0">
                <a:solidFill>
                  <a:schemeClr val="bg1"/>
                </a:solidFill>
                <a:latin typeface="Comic Sans MS" pitchFamily="66" charset="0"/>
              </a:rPr>
              <a:t>Enf</a:t>
            </a:r>
            <a:r>
              <a:rPr lang="es-VE" sz="1600" dirty="0">
                <a:solidFill>
                  <a:schemeClr val="bg1"/>
                </a:solidFill>
                <a:latin typeface="Comic Sans MS" pitchFamily="66" charset="0"/>
              </a:rPr>
              <a:t>. Locales</a:t>
            </a:r>
            <a:r>
              <a:rPr lang="es-VE" sz="1500" dirty="0">
                <a:solidFill>
                  <a:schemeClr val="bg1"/>
                </a:solidFill>
                <a:latin typeface="Comic Sans MS" pitchFamily="66" charset="0"/>
              </a:rPr>
              <a:t>: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GI</a:t>
            </a: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72679" indent="-141685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15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330994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B3.</a:t>
            </a:r>
            <a:r>
              <a:rPr lang="es-VE" sz="2000" b="1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Sistémicas: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</a:t>
            </a: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Metabólicas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</a:t>
            </a: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Cardiovasculares</a:t>
            </a:r>
          </a:p>
          <a:p>
            <a:pPr marL="720725">
              <a:buClr>
                <a:srgbClr val="3399FF"/>
              </a:buClr>
              <a:buSzPct val="130000"/>
            </a:pP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808038" indent="-87313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Sistema Nervioso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2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Eje Intestino-Microbiota-Cerebro   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2400" b="1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. </a:t>
            </a:r>
            <a:r>
              <a:rPr lang="es-VE" sz="20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Neuropsiquiátricas</a:t>
            </a:r>
            <a:endParaRPr lang="es-VE" sz="2000" dirty="0" smtClean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898525">
              <a:buClr>
                <a:srgbClr val="3399FF"/>
              </a:buClr>
              <a:buSzPct val="130000"/>
            </a:pPr>
            <a:r>
              <a:rPr lang="es-VE" sz="2400" b="1" dirty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Depresión</a:t>
            </a:r>
          </a:p>
          <a:p>
            <a:pPr marL="898525">
              <a:buClr>
                <a:srgbClr val="3399FF"/>
              </a:buClr>
              <a:buSzPct val="130000"/>
            </a:pP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Alzheimer</a:t>
            </a:r>
          </a:p>
          <a:p>
            <a:pPr marL="8985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Autismo</a:t>
            </a:r>
          </a:p>
          <a:p>
            <a:pPr marL="898525">
              <a:buClr>
                <a:srgbClr val="3399FF"/>
              </a:buClr>
              <a:buSzPct val="130000"/>
            </a:pP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Parkinson</a:t>
            </a:r>
          </a:p>
          <a:p>
            <a:pPr marL="720725">
              <a:buClr>
                <a:srgbClr val="3399FF"/>
              </a:buClr>
              <a:buSzPct val="130000"/>
            </a:pP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7207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 Otras</a:t>
            </a:r>
            <a:endParaRPr lang="es-VE" sz="16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6" name="Conector recto 5"/>
          <p:cNvCxnSpPr/>
          <p:nvPr/>
        </p:nvCxnSpPr>
        <p:spPr>
          <a:xfrm flipH="1">
            <a:off x="1537412" y="499254"/>
            <a:ext cx="34071" cy="5718666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09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184033" y="128348"/>
            <a:ext cx="603050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84033" y="487253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0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317215" y="123323"/>
            <a:ext cx="450956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Microbiota, S</a:t>
            </a:r>
            <a:r>
              <a:rPr lang="es-VE" sz="2400" dirty="0">
                <a:latin typeface="Comic Sans MS" panose="030F0702030302020204" pitchFamily="66" charset="0"/>
              </a:rPr>
              <a:t>. </a:t>
            </a:r>
            <a:r>
              <a:rPr lang="es-VE" sz="2400" dirty="0" smtClean="0">
                <a:latin typeface="Comic Sans MS" panose="030F0702030302020204" pitchFamily="66" charset="0"/>
              </a:rPr>
              <a:t>Inmune y SNC 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33" y="1530121"/>
            <a:ext cx="8495264" cy="4346348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00764" y="5970640"/>
            <a:ext cx="511457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TC. </a:t>
            </a:r>
            <a:r>
              <a:rPr lang="es-VE" sz="105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Fung</a:t>
            </a:r>
            <a:r>
              <a:rPr lang="es-VE" sz="10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CA. </a:t>
            </a:r>
            <a:r>
              <a:rPr lang="es-VE" sz="105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Olson</a:t>
            </a:r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EY </a:t>
            </a:r>
            <a:r>
              <a:rPr lang="es-VE" sz="105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Hsiao</a:t>
            </a:r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microbiota, immune and nervous systems in health and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euroscience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2017;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20: 145-155.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114573" y="1834595"/>
            <a:ext cx="826008" cy="1486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5023283" y="2410699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+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SCFAs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704624" y="1574270"/>
            <a:ext cx="2402427" cy="812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1700795" y="1153999"/>
            <a:ext cx="2402427" cy="123110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Microglia</a:t>
            </a:r>
            <a:r>
              <a:rPr lang="es-VE" sz="1400" b="1" dirty="0" smtClean="0">
                <a:latin typeface="Comic Sans MS" panose="030F0702030302020204" pitchFamily="66" charset="0"/>
              </a:rPr>
              <a:t> Normal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Prolongaciones cortas y </a:t>
            </a:r>
          </a:p>
          <a:p>
            <a:r>
              <a:rPr lang="es-VE" sz="1200" dirty="0"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latin typeface="Comic Sans MS" panose="030F0702030302020204" pitchFamily="66" charset="0"/>
              </a:rPr>
              <a:t> limitada  ramificación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Maduración y activación estándar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200" dirty="0" err="1" smtClean="0">
                <a:latin typeface="Comic Sans MS" panose="030F0702030302020204" pitchFamily="66" charset="0"/>
              </a:rPr>
              <a:t>Resp</a:t>
            </a:r>
            <a:r>
              <a:rPr lang="es-VE" sz="1200" dirty="0" smtClean="0">
                <a:latin typeface="Comic Sans MS" panose="030F0702030302020204" pitchFamily="66" charset="0"/>
              </a:rPr>
              <a:t>. </a:t>
            </a:r>
            <a:r>
              <a:rPr lang="es-VE" sz="1200" dirty="0" err="1" smtClean="0">
                <a:latin typeface="Comic Sans MS" panose="030F0702030302020204" pitchFamily="66" charset="0"/>
              </a:rPr>
              <a:t>inflamat</a:t>
            </a:r>
            <a:r>
              <a:rPr lang="es-VE" sz="1200" dirty="0" smtClean="0">
                <a:latin typeface="Comic Sans MS" panose="030F0702030302020204" pitchFamily="66" charset="0"/>
              </a:rPr>
              <a:t>. a estimulación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704624" y="2866244"/>
            <a:ext cx="1875484" cy="2950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3580108" y="3921071"/>
            <a:ext cx="1193370" cy="189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1719187" y="2680268"/>
            <a:ext cx="3273465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Microglia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r>
              <a:rPr lang="es-VE" sz="1400" b="1" dirty="0" err="1">
                <a:latin typeface="Comic Sans MS" panose="030F0702030302020204" pitchFamily="66" charset="0"/>
              </a:rPr>
              <a:t>D</a:t>
            </a:r>
            <a:r>
              <a:rPr lang="es-VE" sz="1400" b="1" dirty="0" err="1" smtClean="0">
                <a:latin typeface="Comic Sans MS" panose="030F0702030302020204" pitchFamily="66" charset="0"/>
              </a:rPr>
              <a:t>isregulada</a:t>
            </a:r>
            <a:endParaRPr lang="es-VE" sz="1400" b="1" dirty="0" smtClean="0">
              <a:latin typeface="Comic Sans MS" panose="030F0702030302020204" pitchFamily="66" charset="0"/>
            </a:endParaRPr>
          </a:p>
          <a:p>
            <a:endParaRPr lang="es-VE" sz="400" b="1" dirty="0" smtClean="0">
              <a:latin typeface="Comic Sans MS" panose="030F0702030302020204" pitchFamily="66" charset="0"/>
            </a:endParaRPr>
          </a:p>
          <a:p>
            <a:endParaRPr lang="es-VE" sz="400" b="1" dirty="0" smtClean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Morfología:</a:t>
            </a:r>
            <a:endParaRPr lang="es-VE" sz="400" b="1" dirty="0" smtClean="0">
              <a:latin typeface="Comic Sans MS" panose="030F0702030302020204" pitchFamily="66" charset="0"/>
            </a:endParaRP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Aumento segmentos, ramas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y </a:t>
            </a:r>
            <a:r>
              <a:rPr lang="es-VE" sz="1200" dirty="0" err="1" smtClean="0">
                <a:latin typeface="Comic Sans MS" panose="030F0702030302020204" pitchFamily="66" charset="0"/>
              </a:rPr>
              <a:t>long</a:t>
            </a:r>
            <a:r>
              <a:rPr lang="es-VE" sz="1200" dirty="0" smtClean="0">
                <a:latin typeface="Comic Sans MS" panose="030F0702030302020204" pitchFamily="66" charset="0"/>
              </a:rPr>
              <a:t>. de prolongaciones</a:t>
            </a:r>
          </a:p>
          <a:p>
            <a:endParaRPr lang="es-VE" sz="400" dirty="0" smtClean="0">
              <a:latin typeface="Comic Sans MS" panose="030F0702030302020204" pitchFamily="66" charset="0"/>
            </a:endParaRPr>
          </a:p>
          <a:p>
            <a:endParaRPr lang="es-VE" sz="400" b="1" dirty="0" smtClean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Expresión genética: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Aumento expresión de marcadores de maduración y activación consistente con estado inmaduro 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Aumento expresión marcadores de ciclo celular y proliferación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Disminución de expresión de genes para inflamación y respuesta a estimulación</a:t>
            </a:r>
          </a:p>
          <a:p>
            <a:endParaRPr lang="es-VE" sz="400" dirty="0" smtClean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Función: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Respuesta deteriorada a LPS y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  exposición a LCMV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6075026" y="1462582"/>
            <a:ext cx="2688020" cy="11364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6112647" y="1689442"/>
            <a:ext cx="2701095" cy="892552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Metabolismo microbiano de dieta</a:t>
            </a:r>
            <a:endParaRPr lang="es-VE" sz="800" b="1" dirty="0" smtClean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         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TNasa</a:t>
            </a:r>
            <a:r>
              <a:rPr lang="es-VE" sz="1200" b="1" dirty="0" smtClean="0">
                <a:latin typeface="Comic Sans MS" panose="030F0702030302020204" pitchFamily="66" charset="0"/>
              </a:rPr>
              <a:t> bacteriana</a:t>
            </a:r>
            <a:endParaRPr lang="es-VE" sz="1200" b="1" dirty="0">
              <a:latin typeface="Comic Sans MS" panose="030F0702030302020204" pitchFamily="66" charset="0"/>
            </a:endParaRPr>
          </a:p>
          <a:p>
            <a:r>
              <a:rPr lang="es-VE" sz="1200" b="1" dirty="0" err="1" smtClean="0">
                <a:latin typeface="Comic Sans MS" panose="030F0702030302020204" pitchFamily="66" charset="0"/>
              </a:rPr>
              <a:t>Triptofano</a:t>
            </a:r>
            <a:r>
              <a:rPr lang="es-VE" sz="1200" b="1" dirty="0" smtClean="0">
                <a:latin typeface="Comic Sans MS" panose="030F0702030302020204" pitchFamily="66" charset="0"/>
              </a:rPr>
              <a:t>                 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Indole</a:t>
            </a:r>
            <a:endParaRPr lang="es-VE" sz="1200" b="1" dirty="0" smtClean="0">
              <a:latin typeface="Comic Sans MS" panose="030F0702030302020204" pitchFamily="66" charset="0"/>
            </a:endParaRPr>
          </a:p>
        </p:txBody>
      </p:sp>
      <p:cxnSp>
        <p:nvCxnSpPr>
          <p:cNvPr id="27" name="Conector recto de flecha 26"/>
          <p:cNvCxnSpPr/>
          <p:nvPr/>
        </p:nvCxnSpPr>
        <p:spPr>
          <a:xfrm>
            <a:off x="7058983" y="2487051"/>
            <a:ext cx="1030195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6354305" y="4343463"/>
            <a:ext cx="1259025" cy="49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6001443" y="4322314"/>
            <a:ext cx="1607747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Activación AHR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de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Astroglia</a:t>
            </a:r>
            <a:endParaRPr lang="es-VE" sz="1400" b="1" dirty="0">
              <a:latin typeface="Comic Sans MS" panose="030F0702030302020204" pitchFamily="66" charset="0"/>
            </a:endParaRPr>
          </a:p>
          <a:p>
            <a:endParaRPr lang="es-VE" sz="400" b="1" dirty="0" smtClean="0">
              <a:latin typeface="Comic Sans MS" panose="030F0702030302020204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6144766" y="5235326"/>
            <a:ext cx="2701095" cy="677108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Atenuación EAE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VE" sz="1200" b="1" dirty="0" smtClean="0">
                <a:latin typeface="Comic Sans MS" panose="030F0702030302020204" pitchFamily="66" charset="0"/>
              </a:rPr>
              <a:t>Disminución clínica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VE" sz="1200" b="1" dirty="0" smtClean="0">
                <a:latin typeface="Comic Sans MS" panose="030F0702030302020204" pitchFamily="66" charset="0"/>
              </a:rPr>
              <a:t>Reducida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Neuroinflamación</a:t>
            </a:r>
            <a:endParaRPr lang="es-VE" sz="1200" b="1" dirty="0" smtClean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6339742" y="2956826"/>
            <a:ext cx="2339555" cy="10051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6746265" y="3182717"/>
            <a:ext cx="1526507" cy="677108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Ligandos AHR</a:t>
            </a:r>
          </a:p>
          <a:p>
            <a:endParaRPr lang="es-VE" sz="1200" b="1" dirty="0">
              <a:latin typeface="Comic Sans MS" panose="030F0702030302020204" pitchFamily="66" charset="0"/>
            </a:endParaRP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IPA   I3S 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IAid</a:t>
            </a:r>
            <a:endParaRPr lang="es-VE" sz="1200" b="1" dirty="0" smtClean="0"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7551339" y="2666555"/>
            <a:ext cx="941732" cy="187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7553520" y="2581994"/>
            <a:ext cx="1135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Metabolismo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hígado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7551339" y="4072925"/>
            <a:ext cx="1064730" cy="131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CuadroTexto 36"/>
          <p:cNvSpPr txBox="1"/>
          <p:nvPr/>
        </p:nvSpPr>
        <p:spPr>
          <a:xfrm>
            <a:off x="7483498" y="3866299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Señalización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metabólica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184033" y="1502652"/>
            <a:ext cx="301525" cy="325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40" name="Conector recto 39"/>
          <p:cNvCxnSpPr/>
          <p:nvPr/>
        </p:nvCxnSpPr>
        <p:spPr>
          <a:xfrm>
            <a:off x="5940581" y="1153999"/>
            <a:ext cx="0" cy="4849899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40"/>
          <p:cNvSpPr/>
          <p:nvPr/>
        </p:nvSpPr>
        <p:spPr>
          <a:xfrm>
            <a:off x="6091788" y="5945645"/>
            <a:ext cx="2835459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TNase</a:t>
            </a:r>
            <a:r>
              <a:rPr lang="es-VE" sz="10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es-VE" sz="1050" dirty="0" err="1" smtClean="0">
                <a:latin typeface="Comic Sans MS" panose="030F0702030302020204" pitchFamily="66" charset="0"/>
              </a:rPr>
              <a:t>tryptofanase</a:t>
            </a:r>
            <a:endParaRPr lang="es-VE" sz="1050" dirty="0" smtClean="0">
              <a:latin typeface="Comic Sans MS" panose="030F0702030302020204" pitchFamily="66" charset="0"/>
            </a:endParaRPr>
          </a:p>
          <a:p>
            <a:r>
              <a:rPr lang="es-VE" sz="10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PA:  </a:t>
            </a:r>
            <a:r>
              <a:rPr lang="es-VE" sz="1050" dirty="0" err="1" smtClean="0">
                <a:latin typeface="Comic Sans MS" panose="030F0702030302020204" pitchFamily="66" charset="0"/>
              </a:rPr>
              <a:t>ac</a:t>
            </a:r>
            <a:r>
              <a:rPr lang="es-VE" sz="1050" dirty="0" smtClean="0">
                <a:latin typeface="Comic Sans MS" panose="030F0702030302020204" pitchFamily="66" charset="0"/>
              </a:rPr>
              <a:t>. indole-3-propionico </a:t>
            </a:r>
          </a:p>
          <a:p>
            <a:r>
              <a:rPr lang="es-VE" sz="10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Iald</a:t>
            </a:r>
            <a:r>
              <a:rPr lang="es-VE" sz="10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es-VE" sz="1050" dirty="0" smtClean="0">
                <a:latin typeface="Comic Sans MS" panose="030F0702030302020204" pitchFamily="66" charset="0"/>
              </a:rPr>
              <a:t>indole-3-aldehido, I3S: indoxil-3-sulfato.</a:t>
            </a:r>
          </a:p>
          <a:p>
            <a:r>
              <a:rPr lang="es-VE" sz="10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LCMV: </a:t>
            </a:r>
            <a:r>
              <a:rPr lang="es-VE" sz="1050" dirty="0" smtClean="0">
                <a:latin typeface="Comic Sans MS" panose="030F0702030302020204" pitchFamily="66" charset="0"/>
              </a:rPr>
              <a:t>virus </a:t>
            </a:r>
            <a:r>
              <a:rPr lang="es-VE" sz="1050" dirty="0" err="1" smtClean="0">
                <a:latin typeface="Comic Sans MS" panose="030F0702030302020204" pitchFamily="66" charset="0"/>
              </a:rPr>
              <a:t>coriomeningitis</a:t>
            </a:r>
            <a:r>
              <a:rPr lang="es-VE" sz="1050" dirty="0" smtClean="0">
                <a:latin typeface="Comic Sans MS" panose="030F0702030302020204" pitchFamily="66" charset="0"/>
              </a:rPr>
              <a:t> linfocítica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542309" y="2181224"/>
            <a:ext cx="436327" cy="21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CuadroTexto 41"/>
          <p:cNvSpPr txBox="1"/>
          <p:nvPr/>
        </p:nvSpPr>
        <p:spPr>
          <a:xfrm>
            <a:off x="99057" y="2102923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Libre de patógeno </a:t>
            </a:r>
          </a:p>
          <a:p>
            <a:pPr algn="ctr"/>
            <a:r>
              <a:rPr lang="es-VE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specífico SPF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4" name="CuadroTexto 43"/>
          <p:cNvSpPr txBox="1"/>
          <p:nvPr/>
        </p:nvSpPr>
        <p:spPr>
          <a:xfrm>
            <a:off x="270601" y="1221334"/>
            <a:ext cx="360996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A.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6151420" y="1205738"/>
            <a:ext cx="343364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B.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6986680" y="1222344"/>
            <a:ext cx="955711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Astroglia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334795" y="3371896"/>
            <a:ext cx="926623" cy="363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3" name="Rectángulo 52"/>
          <p:cNvSpPr/>
          <p:nvPr/>
        </p:nvSpPr>
        <p:spPr>
          <a:xfrm>
            <a:off x="542309" y="4483316"/>
            <a:ext cx="436327" cy="1313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4" name="Rectángulo 53"/>
          <p:cNvSpPr/>
          <p:nvPr/>
        </p:nvSpPr>
        <p:spPr>
          <a:xfrm>
            <a:off x="567781" y="5573880"/>
            <a:ext cx="410855" cy="171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7" name="CuadroTexto 46"/>
          <p:cNvSpPr txBox="1"/>
          <p:nvPr/>
        </p:nvSpPr>
        <p:spPr>
          <a:xfrm>
            <a:off x="243573" y="3380038"/>
            <a:ext cx="1026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SPF +ABX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50" name="CuadroTexto 49"/>
          <p:cNvSpPr txBox="1"/>
          <p:nvPr/>
        </p:nvSpPr>
        <p:spPr>
          <a:xfrm>
            <a:off x="649080" y="4387897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GF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514427" y="5604657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ASF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55" name="Rectángulo 54"/>
          <p:cNvSpPr/>
          <p:nvPr/>
        </p:nvSpPr>
        <p:spPr>
          <a:xfrm>
            <a:off x="5908462" y="1088128"/>
            <a:ext cx="3092444" cy="5747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2694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/>
      <p:bldP spid="42" grpId="0"/>
      <p:bldP spid="47" grpId="0"/>
      <p:bldP spid="50" grpId="0"/>
      <p:bldP spid="51" grpId="0"/>
      <p:bldP spid="5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4476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81102" y="1671674"/>
            <a:ext cx="6730752" cy="42473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65125" indent="-365125"/>
            <a:r>
              <a:rPr lang="es-VE" b="1" dirty="0" smtClean="0">
                <a:latin typeface="Comic Sans MS" panose="030F0702030302020204" pitchFamily="66" charset="0"/>
              </a:rPr>
              <a:t>A. Maduración y función </a:t>
            </a:r>
            <a:r>
              <a:rPr lang="es-VE" b="1" dirty="0" err="1" smtClean="0">
                <a:latin typeface="Comic Sans MS" panose="030F0702030302020204" pitchFamily="66" charset="0"/>
              </a:rPr>
              <a:t>microglial</a:t>
            </a:r>
            <a:r>
              <a:rPr lang="es-VE" b="1" dirty="0" smtClean="0">
                <a:latin typeface="Comic Sans MS" panose="030F0702030302020204" pitchFamily="66" charset="0"/>
              </a:rPr>
              <a:t> son afectadas por presencia o ausencia de un microbiota complejo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 </a:t>
            </a:r>
          </a:p>
          <a:p>
            <a:pPr marL="365125" indent="-365125"/>
            <a:r>
              <a:rPr lang="es-VE" sz="1600" dirty="0" smtClean="0">
                <a:latin typeface="Comic Sans MS" panose="030F0702030302020204" pitchFamily="66" charset="0"/>
              </a:rPr>
              <a:t>	Los ratones criados en ausencia de colonización microbiana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(GF) </a:t>
            </a:r>
            <a:r>
              <a:rPr lang="es-VE" sz="1600" dirty="0" smtClean="0">
                <a:latin typeface="Comic Sans MS" panose="030F0702030302020204" pitchFamily="66" charset="0"/>
              </a:rPr>
              <a:t>tienen </a:t>
            </a:r>
            <a:r>
              <a:rPr lang="es-VE" sz="1600" dirty="0" err="1" smtClean="0">
                <a:latin typeface="Comic Sans MS" panose="030F0702030302020204" pitchFamily="66" charset="0"/>
              </a:rPr>
              <a:t>microglia</a:t>
            </a:r>
            <a:r>
              <a:rPr lang="es-VE" sz="1600" dirty="0" smtClean="0">
                <a:latin typeface="Comic Sans MS" panose="030F0702030302020204" pitchFamily="66" charset="0"/>
              </a:rPr>
              <a:t> con morfología anormal, alterada expresión genética y respuesta funcional deteriorada a la estimulación comparados con controles convencionalmente colonizados (libres de patógeno específico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SPF</a:t>
            </a:r>
            <a:r>
              <a:rPr lang="es-VE" sz="1600" dirty="0" smtClean="0">
                <a:latin typeface="Comic Sans MS" panose="030F0702030302020204" pitchFamily="66" charset="0"/>
              </a:rPr>
              <a:t>) . </a:t>
            </a:r>
          </a:p>
          <a:p>
            <a:pPr marL="365125" indent="-365125"/>
            <a:endParaRPr lang="es-VE" sz="1600" dirty="0" smtClean="0">
              <a:latin typeface="Comic Sans MS" panose="030F0702030302020204" pitchFamily="66" charset="0"/>
            </a:endParaRPr>
          </a:p>
          <a:p>
            <a:pPr marL="365125" indent="-365125"/>
            <a:r>
              <a:rPr lang="es-VE" sz="1600" dirty="0" smtClean="0">
                <a:latin typeface="Comic Sans MS" panose="030F0702030302020204" pitchFamily="66" charset="0"/>
              </a:rPr>
              <a:t>	Similares anormalidades </a:t>
            </a:r>
            <a:r>
              <a:rPr lang="es-VE" sz="1600" dirty="0" err="1" smtClean="0">
                <a:latin typeface="Comic Sans MS" panose="030F0702030302020204" pitchFamily="66" charset="0"/>
              </a:rPr>
              <a:t>microgliales</a:t>
            </a:r>
            <a:r>
              <a:rPr lang="es-VE" sz="1600" dirty="0" smtClean="0">
                <a:latin typeface="Comic Sans MS" panose="030F0702030302020204" pitchFamily="66" charset="0"/>
              </a:rPr>
              <a:t> hay en ratones SPF con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depletado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</a:rPr>
              <a:t>por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trat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antibiótico (</a:t>
            </a: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ABX) </a:t>
            </a:r>
            <a:r>
              <a:rPr lang="es-VE" sz="1600" dirty="0" smtClean="0">
                <a:latin typeface="Comic Sans MS" panose="030F0702030302020204" pitchFamily="66" charset="0"/>
              </a:rPr>
              <a:t>o colonización de ratones libres de gérmenes (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GF</a:t>
            </a:r>
            <a:r>
              <a:rPr lang="es-VE" sz="1600" dirty="0" smtClean="0">
                <a:latin typeface="Comic Sans MS" panose="030F0702030302020204" pitchFamily="66" charset="0"/>
              </a:rPr>
              <a:t>) con tres </a:t>
            </a:r>
            <a:r>
              <a:rPr lang="es-VE" sz="1600" dirty="0" err="1" smtClean="0">
                <a:latin typeface="Comic Sans MS" panose="030F0702030302020204" pitchFamily="66" charset="0"/>
              </a:rPr>
              <a:t>taxa</a:t>
            </a:r>
            <a:r>
              <a:rPr lang="es-VE" sz="1600" dirty="0" smtClean="0">
                <a:latin typeface="Comic Sans MS" panose="030F0702030302020204" pitchFamily="66" charset="0"/>
              </a:rPr>
              <a:t> bacterianas de una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limitada flora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Schaedler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1600" dirty="0">
                <a:latin typeface="Comic Sans MS" panose="030F0702030302020204" pitchFamily="66" charset="0"/>
              </a:rPr>
              <a:t>(</a:t>
            </a: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ASF</a:t>
            </a:r>
            <a:r>
              <a:rPr lang="es-VE" sz="1600" dirty="0">
                <a:latin typeface="Comic Sans MS" panose="030F0702030302020204" pitchFamily="66" charset="0"/>
              </a:rPr>
              <a:t>) </a:t>
            </a:r>
            <a:r>
              <a:rPr lang="es-VE" sz="1600" dirty="0" smtClean="0">
                <a:latin typeface="Comic Sans MS" panose="030F0702030302020204" pitchFamily="66" charset="0"/>
              </a:rPr>
              <a:t>alterada (</a:t>
            </a:r>
            <a:r>
              <a:rPr lang="es-VE" sz="1600" dirty="0">
                <a:latin typeface="Comic Sans MS" panose="030F0702030302020204" pitchFamily="66" charset="0"/>
              </a:rPr>
              <a:t>B. </a:t>
            </a:r>
            <a:r>
              <a:rPr lang="es-VE" sz="1600" dirty="0" err="1">
                <a:latin typeface="Comic Sans MS" panose="030F0702030302020204" pitchFamily="66" charset="0"/>
              </a:rPr>
              <a:t>distasonis</a:t>
            </a:r>
            <a:r>
              <a:rPr lang="es-VE" sz="1600" dirty="0">
                <a:latin typeface="Comic Sans MS" panose="030F0702030302020204" pitchFamily="66" charset="0"/>
              </a:rPr>
              <a:t>, L. </a:t>
            </a:r>
            <a:r>
              <a:rPr lang="es-VE" sz="1600" dirty="0" err="1">
                <a:latin typeface="Comic Sans MS" panose="030F0702030302020204" pitchFamily="66" charset="0"/>
              </a:rPr>
              <a:t>salivarius</a:t>
            </a:r>
            <a:r>
              <a:rPr lang="es-VE" sz="1600" dirty="0">
                <a:latin typeface="Comic Sans MS" panose="030F0702030302020204" pitchFamily="66" charset="0"/>
              </a:rPr>
              <a:t>, </a:t>
            </a:r>
            <a:r>
              <a:rPr lang="es-VE" sz="1600" dirty="0" smtClean="0">
                <a:latin typeface="Comic Sans MS" panose="030F0702030302020204" pitchFamily="66" charset="0"/>
              </a:rPr>
              <a:t>y grupo </a:t>
            </a:r>
            <a:r>
              <a:rPr lang="es-VE" sz="1600" dirty="0">
                <a:latin typeface="Comic Sans MS" panose="030F0702030302020204" pitchFamily="66" charset="0"/>
              </a:rPr>
              <a:t>Clostridium </a:t>
            </a:r>
            <a:r>
              <a:rPr lang="es-VE" sz="1600" dirty="0" smtClean="0">
                <a:latin typeface="Comic Sans MS" panose="030F0702030302020204" pitchFamily="66" charset="0"/>
              </a:rPr>
              <a:t>XIV</a:t>
            </a:r>
            <a:r>
              <a:rPr lang="es-VE" sz="1600" dirty="0">
                <a:latin typeface="Comic Sans MS" panose="030F0702030302020204" pitchFamily="66" charset="0"/>
              </a:rPr>
              <a:t>). 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endParaRPr lang="es-VE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65125" lvl="1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Anormalidades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microgliales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</a:rPr>
              <a:t>en ratones </a:t>
            </a:r>
            <a:r>
              <a:rPr lang="es-VE" sz="1600" b="1" dirty="0" smtClean="0">
                <a:latin typeface="Comic Sans MS" panose="030F0702030302020204" pitchFamily="66" charset="0"/>
              </a:rPr>
              <a:t>GF</a:t>
            </a:r>
            <a:r>
              <a:rPr lang="es-VE" sz="1600" dirty="0" smtClean="0"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son corregidas </a:t>
            </a:r>
            <a:r>
              <a:rPr lang="es-VE" sz="1600" dirty="0" smtClean="0">
                <a:latin typeface="Comic Sans MS" panose="030F0702030302020204" pitchFamily="66" charset="0"/>
              </a:rPr>
              <a:t>por suplemento con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SCFAs</a:t>
            </a:r>
            <a:r>
              <a:rPr lang="es-VE" sz="1600" dirty="0" smtClean="0">
                <a:latin typeface="Comic Sans MS" panose="030F0702030302020204" pitchFamily="66" charset="0"/>
              </a:rPr>
              <a:t>, productos de fermentación bacteriana.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2195295" y="6278634"/>
            <a:ext cx="53023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TC. </a:t>
            </a:r>
            <a:r>
              <a:rPr lang="es-VE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Fung</a:t>
            </a:r>
            <a:r>
              <a:rPr lang="es-VE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CA. </a:t>
            </a:r>
            <a:r>
              <a:rPr lang="es-VE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Olson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EY </a:t>
            </a:r>
            <a:r>
              <a:rPr lang="es-VE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Hsiao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microbiota, immune and nervous systems in health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euroscience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2017;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20: 145-155.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99058" y="1130795"/>
            <a:ext cx="434588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Efectos de Microbiota sobre </a:t>
            </a:r>
            <a:r>
              <a:rPr lang="es-VE" dirty="0" err="1" smtClean="0">
                <a:latin typeface="Comic Sans MS" panose="030F0702030302020204" pitchFamily="66" charset="0"/>
              </a:rPr>
              <a:t>Microglia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317216" y="468785"/>
            <a:ext cx="450956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Microbiota, S</a:t>
            </a:r>
            <a:r>
              <a:rPr lang="es-VE" sz="2400" dirty="0">
                <a:latin typeface="Comic Sans MS" panose="030F0702030302020204" pitchFamily="66" charset="0"/>
              </a:rPr>
              <a:t>. </a:t>
            </a:r>
            <a:r>
              <a:rPr lang="es-VE" sz="2400" dirty="0" smtClean="0">
                <a:latin typeface="Comic Sans MS" panose="030F0702030302020204" pitchFamily="66" charset="0"/>
              </a:rPr>
              <a:t>Inmune y SNC </a:t>
            </a:r>
            <a:endParaRPr lang="es-V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58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275473" y="311228"/>
            <a:ext cx="543739" cy="276999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75473" y="603792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4476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28353" y="1765375"/>
            <a:ext cx="6315440" cy="39703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65125" indent="-365125"/>
            <a:r>
              <a:rPr lang="es-VE" b="1" dirty="0" smtClean="0">
                <a:latin typeface="Comic Sans MS" panose="030F0702030302020204" pitchFamily="66" charset="0"/>
              </a:rPr>
              <a:t>B. Metabolitos microbianos </a:t>
            </a:r>
            <a:r>
              <a:rPr lang="es-VE" dirty="0" smtClean="0">
                <a:latin typeface="Comic Sans MS" panose="030F0702030302020204" pitchFamily="66" charset="0"/>
              </a:rPr>
              <a:t>se enlazan a receptor </a:t>
            </a:r>
            <a:r>
              <a:rPr lang="es-VE" dirty="0" err="1" smtClean="0">
                <a:latin typeface="Comic Sans MS" panose="030F0702030302020204" pitchFamily="66" charset="0"/>
              </a:rPr>
              <a:t>aryl</a:t>
            </a:r>
            <a:r>
              <a:rPr lang="es-VE" dirty="0" smtClean="0">
                <a:latin typeface="Comic Sans MS" panose="030F0702030302020204" pitchFamily="66" charset="0"/>
              </a:rPr>
              <a:t> hidrocarbono (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AHR</a:t>
            </a:r>
            <a:r>
              <a:rPr lang="es-VE" dirty="0">
                <a:latin typeface="Comic Sans MS" panose="030F0702030302020204" pitchFamily="66" charset="0"/>
              </a:rPr>
              <a:t>) </a:t>
            </a:r>
            <a:r>
              <a:rPr lang="es-VE" dirty="0" smtClean="0">
                <a:latin typeface="Comic Sans MS" panose="030F0702030302020204" pitchFamily="66" charset="0"/>
              </a:rPr>
              <a:t>en </a:t>
            </a:r>
            <a:r>
              <a:rPr lang="es-VE" b="1" dirty="0" err="1" smtClean="0">
                <a:latin typeface="Comic Sans MS" panose="030F0702030302020204" pitchFamily="66" charset="0"/>
              </a:rPr>
              <a:t>astrocitos</a:t>
            </a:r>
            <a:r>
              <a:rPr lang="es-VE" b="1" dirty="0">
                <a:latin typeface="Comic Sans MS" panose="030F0702030302020204" pitchFamily="66" charset="0"/>
              </a:rPr>
              <a:t>,</a:t>
            </a:r>
            <a:r>
              <a:rPr lang="es-VE" b="1" dirty="0" smtClean="0">
                <a:latin typeface="Comic Sans MS" panose="030F0702030302020204" pitchFamily="66" charset="0"/>
              </a:rPr>
              <a:t> reduciendo </a:t>
            </a:r>
            <a:r>
              <a:rPr lang="es-VE" dirty="0" smtClean="0">
                <a:latin typeface="Comic Sans MS" panose="030F0702030302020204" pitchFamily="66" charset="0"/>
              </a:rPr>
              <a:t>síntomas de </a:t>
            </a:r>
            <a:r>
              <a:rPr lang="es-VE" b="1" dirty="0" smtClean="0">
                <a:latin typeface="Comic Sans MS" panose="030F0702030302020204" pitchFamily="66" charset="0"/>
              </a:rPr>
              <a:t>encéfalo mielitis autoinmune experimental (EAE).  </a:t>
            </a:r>
          </a:p>
          <a:p>
            <a:pPr marL="365125" indent="-365125"/>
            <a:endParaRPr lang="es-VE" sz="900" dirty="0">
              <a:latin typeface="Comic Sans MS" panose="030F0702030302020204" pitchFamily="66" charset="0"/>
            </a:endParaRPr>
          </a:p>
          <a:p>
            <a:pPr marL="274638" indent="-274638"/>
            <a:r>
              <a:rPr lang="es-VE" b="1" dirty="0" smtClean="0">
                <a:latin typeface="Comic Sans MS" panose="030F0702030302020204" pitchFamily="66" charset="0"/>
              </a:rPr>
              <a:t>	Señalización interferon tipo I </a:t>
            </a:r>
            <a:r>
              <a:rPr lang="es-VE" dirty="0" smtClean="0">
                <a:latin typeface="Comic Sans MS" panose="030F0702030302020204" pitchFamily="66" charset="0"/>
              </a:rPr>
              <a:t>en </a:t>
            </a:r>
            <a:r>
              <a:rPr lang="es-VE" dirty="0" err="1" smtClean="0">
                <a:latin typeface="Comic Sans MS" panose="030F0702030302020204" pitchFamily="66" charset="0"/>
              </a:rPr>
              <a:t>astrocitos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r>
              <a:rPr lang="es-VE" b="1" dirty="0" smtClean="0">
                <a:latin typeface="Comic Sans MS" panose="030F0702030302020204" pitchFamily="66" charset="0"/>
              </a:rPr>
              <a:t>disminuye inflamación y disminuye el grado clínico de EAE</a:t>
            </a:r>
            <a:r>
              <a:rPr lang="es-VE" dirty="0" smtClean="0">
                <a:latin typeface="Comic Sans MS" panose="030F0702030302020204" pitchFamily="66" charset="0"/>
              </a:rPr>
              <a:t>, y este efecto es </a:t>
            </a:r>
            <a:r>
              <a:rPr lang="es-VE" b="1" dirty="0" smtClean="0">
                <a:latin typeface="Comic Sans MS" panose="030F0702030302020204" pitchFamily="66" charset="0"/>
              </a:rPr>
              <a:t>revertido por tratamiento  antibiótico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</a:p>
          <a:p>
            <a:endParaRPr lang="es-VE" sz="900" dirty="0">
              <a:latin typeface="Comic Sans MS" panose="030F0702030302020204" pitchFamily="66" charset="0"/>
            </a:endParaRPr>
          </a:p>
          <a:p>
            <a:pPr marL="274638" indent="-274638"/>
            <a:r>
              <a:rPr lang="es-VE" dirty="0" smtClean="0">
                <a:latin typeface="Comic Sans MS" panose="030F0702030302020204" pitchFamily="66" charset="0"/>
              </a:rPr>
              <a:t>	Esto sugiere que el </a:t>
            </a:r>
            <a:r>
              <a:rPr lang="es-VE" b="1" dirty="0" smtClean="0">
                <a:latin typeface="Comic Sans MS" panose="030F0702030302020204" pitchFamily="66" charset="0"/>
              </a:rPr>
              <a:t>microbiota tiene efecto directo sobre señalización AHR e inflamación en </a:t>
            </a:r>
            <a:r>
              <a:rPr lang="es-VE" b="1" dirty="0" err="1" smtClean="0">
                <a:latin typeface="Comic Sans MS" panose="030F0702030302020204" pitchFamily="66" charset="0"/>
              </a:rPr>
              <a:t>astrocitos</a:t>
            </a:r>
            <a:r>
              <a:rPr lang="es-VE" dirty="0" smtClean="0">
                <a:latin typeface="Comic Sans MS" panose="030F0702030302020204" pitchFamily="66" charset="0"/>
              </a:rPr>
              <a:t>, lo que puede tener relevancia en la </a:t>
            </a:r>
            <a:r>
              <a:rPr lang="es-VE" b="1" dirty="0" smtClean="0">
                <a:latin typeface="Comic Sans MS" panose="030F0702030302020204" pitchFamily="66" charset="0"/>
              </a:rPr>
              <a:t>esclerosis múltipl</a:t>
            </a:r>
            <a:r>
              <a:rPr lang="es-VE" dirty="0" smtClean="0">
                <a:latin typeface="Comic Sans MS" panose="030F0702030302020204" pitchFamily="66" charset="0"/>
              </a:rPr>
              <a:t>e, en la que pacientes tienen </a:t>
            </a:r>
            <a:r>
              <a:rPr lang="es-VE" b="1" dirty="0" smtClean="0">
                <a:latin typeface="Comic Sans MS" panose="030F0702030302020204" pitchFamily="66" charset="0"/>
              </a:rPr>
              <a:t>disminución de metabolitos séricos derivados de triptófano. 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920816" y="6082889"/>
            <a:ext cx="53023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TC. </a:t>
            </a:r>
            <a:r>
              <a:rPr lang="es-VE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Fung</a:t>
            </a:r>
            <a:r>
              <a:rPr lang="es-VE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CA. </a:t>
            </a:r>
            <a:r>
              <a:rPr lang="es-VE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Olson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EY </a:t>
            </a:r>
            <a:r>
              <a:rPr lang="es-VE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Hsiao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microbiota, immune and nervous systems in health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euroscience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2017;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20: 145-155.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68866" y="1222445"/>
            <a:ext cx="440626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Efectos de Microbiota sobre </a:t>
            </a:r>
            <a:r>
              <a:rPr lang="es-VE" dirty="0" err="1" smtClean="0">
                <a:latin typeface="Comic Sans MS" panose="030F0702030302020204" pitchFamily="66" charset="0"/>
              </a:rPr>
              <a:t>Astroglia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317215" y="563842"/>
            <a:ext cx="450956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Microbiota, S</a:t>
            </a:r>
            <a:r>
              <a:rPr lang="es-VE" sz="2400" dirty="0">
                <a:latin typeface="Comic Sans MS" panose="030F0702030302020204" pitchFamily="66" charset="0"/>
              </a:rPr>
              <a:t>. </a:t>
            </a:r>
            <a:r>
              <a:rPr lang="es-VE" sz="2400" dirty="0" smtClean="0">
                <a:latin typeface="Comic Sans MS" panose="030F0702030302020204" pitchFamily="66" charset="0"/>
              </a:rPr>
              <a:t>Inmune y SNC </a:t>
            </a:r>
            <a:endParaRPr lang="es-V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25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65367" y="141950"/>
            <a:ext cx="543739" cy="276999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4476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435419" y="293641"/>
            <a:ext cx="4440639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Microbiota, S. Inmune y SNC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3771"/>
          <a:stretch/>
        </p:blipFill>
        <p:spPr>
          <a:xfrm>
            <a:off x="834887" y="1614039"/>
            <a:ext cx="7940517" cy="439009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5367" y="442366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054998" y="6056869"/>
            <a:ext cx="53023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TC. </a:t>
            </a:r>
            <a:r>
              <a:rPr lang="es-VE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Fung</a:t>
            </a:r>
            <a:r>
              <a:rPr lang="es-VE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CA. </a:t>
            </a:r>
            <a:r>
              <a:rPr lang="es-VE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Olson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EY </a:t>
            </a:r>
            <a:r>
              <a:rPr lang="es-VE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Hsiao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microbiota, immune and nervous systems in health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euroscience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2017;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20: 145-155.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054998" y="886719"/>
            <a:ext cx="491503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latin typeface="Comic Sans MS" panose="030F0702030302020204" pitchFamily="66" charset="0"/>
              </a:rPr>
              <a:t>Efectos</a:t>
            </a:r>
            <a:r>
              <a:rPr lang="en-US" dirty="0" smtClean="0">
                <a:latin typeface="Comic Sans MS" panose="030F0702030302020204" pitchFamily="66" charset="0"/>
              </a:rPr>
              <a:t> del Microbiota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periféricas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</a:rPr>
              <a:t> SNC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834887" y="1614039"/>
            <a:ext cx="2776993" cy="3156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3639250" y="1623898"/>
            <a:ext cx="2941320" cy="306201"/>
          </a:xfrm>
          <a:prstGeom prst="rect">
            <a:avLst/>
          </a:prstGeom>
          <a:solidFill>
            <a:srgbClr val="F1CF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6607940" y="1614039"/>
            <a:ext cx="2143203" cy="315675"/>
          </a:xfrm>
          <a:prstGeom prst="rect">
            <a:avLst/>
          </a:prstGeom>
          <a:solidFill>
            <a:srgbClr val="FFD6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1105892" y="1578895"/>
            <a:ext cx="2294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Cambios Microbiota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101952" y="157889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Cambios Inmunes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6874673" y="1605683"/>
            <a:ext cx="160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Cambios SNC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6878011" y="2902757"/>
            <a:ext cx="1141959" cy="484174"/>
          </a:xfrm>
          <a:prstGeom prst="rect">
            <a:avLst/>
          </a:prstGeom>
          <a:solidFill>
            <a:srgbClr val="FFE6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6811607" y="2902757"/>
            <a:ext cx="2007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Inflamación SNC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(Esclerosis múltiple, EAE)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6876058" y="4309908"/>
            <a:ext cx="1368782" cy="414010"/>
          </a:xfrm>
          <a:prstGeom prst="rect">
            <a:avLst/>
          </a:prstGeom>
          <a:solidFill>
            <a:srgbClr val="FFE6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6877041" y="4325263"/>
            <a:ext cx="1665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Comunicación social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(ASD)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6876058" y="4974940"/>
            <a:ext cx="1514552" cy="420269"/>
          </a:xfrm>
          <a:prstGeom prst="rect">
            <a:avLst/>
          </a:prstGeom>
          <a:solidFill>
            <a:srgbClr val="FFE6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6801124" y="4939331"/>
            <a:ext cx="2028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Lesión SNC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(ACV, lesión médula esp.)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829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9" grpId="0"/>
      <p:bldP spid="2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65367" y="141950"/>
            <a:ext cx="543739" cy="276999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4476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380533" y="82167"/>
            <a:ext cx="438293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Microbiota, S. </a:t>
            </a:r>
            <a:r>
              <a:rPr lang="es-VE" sz="2400" dirty="0" err="1" smtClean="0">
                <a:latin typeface="Comic Sans MS" panose="030F0702030302020204" pitchFamily="66" charset="0"/>
              </a:rPr>
              <a:t>InMune</a:t>
            </a:r>
            <a:r>
              <a:rPr lang="es-VE" sz="2400" dirty="0" smtClean="0">
                <a:latin typeface="Comic Sans MS" panose="030F0702030302020204" pitchFamily="66" charset="0"/>
              </a:rPr>
              <a:t> y SNC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229"/>
          <a:stretch/>
        </p:blipFill>
        <p:spPr>
          <a:xfrm>
            <a:off x="609106" y="1758950"/>
            <a:ext cx="8068283" cy="339217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5367" y="481041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920814" y="6072752"/>
            <a:ext cx="53023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TC. </a:t>
            </a:r>
            <a:r>
              <a:rPr lang="es-VE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Fung</a:t>
            </a:r>
            <a:r>
              <a:rPr lang="es-VE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CA. </a:t>
            </a:r>
            <a:r>
              <a:rPr lang="es-VE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Olson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EY </a:t>
            </a:r>
            <a:r>
              <a:rPr lang="es-VE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Hsiao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microbiota, immune and nervous systems in health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euroscience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2017;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20: 145-155.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5886"/>
          <a:stretch/>
        </p:blipFill>
        <p:spPr>
          <a:xfrm>
            <a:off x="609106" y="1385299"/>
            <a:ext cx="8068283" cy="377078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37236" y="5151120"/>
            <a:ext cx="4356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ABX: </a:t>
            </a:r>
            <a:r>
              <a:rPr lang="en-US" sz="1200" dirty="0" err="1" smtClean="0">
                <a:latin typeface="Comic Sans MS" panose="030F0702030302020204" pitchFamily="66" charset="0"/>
              </a:rPr>
              <a:t>tratamiento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antibiótico</a:t>
            </a:r>
            <a:r>
              <a:rPr lang="en-US" sz="1200" dirty="0" smtClean="0">
                <a:latin typeface="Comic Sans MS" panose="030F0702030302020204" pitchFamily="66" charset="0"/>
              </a:rPr>
              <a:t> en </a:t>
            </a:r>
            <a:r>
              <a:rPr lang="en-US" sz="1200" dirty="0" err="1" smtClean="0">
                <a:latin typeface="Comic Sans MS" panose="030F0702030302020204" pitchFamily="66" charset="0"/>
              </a:rPr>
              <a:t>ratones</a:t>
            </a:r>
            <a:r>
              <a:rPr lang="en-US" sz="1200" dirty="0" smtClean="0">
                <a:latin typeface="Comic Sans MS" panose="030F0702030302020204" pitchFamily="66" charset="0"/>
              </a:rPr>
              <a:t> SPF</a:t>
            </a:r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IELs: </a:t>
            </a:r>
            <a:r>
              <a:rPr lang="en-US" sz="1200" dirty="0" err="1" smtClean="0">
                <a:latin typeface="Comic Sans MS" panose="030F0702030302020204" pitchFamily="66" charset="0"/>
              </a:rPr>
              <a:t>linfocitos</a:t>
            </a:r>
            <a:r>
              <a:rPr lang="en-US" sz="1200" dirty="0" smtClean="0">
                <a:latin typeface="Comic Sans MS" panose="030F0702030302020204" pitchFamily="66" charset="0"/>
              </a:rPr>
              <a:t> intraepiteliales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LAG-3: </a:t>
            </a:r>
            <a:r>
              <a:rPr lang="en-US" sz="1200" dirty="0" err="1" smtClean="0">
                <a:latin typeface="Comic Sans MS" panose="030F0702030302020204" pitchFamily="66" charset="0"/>
              </a:rPr>
              <a:t>linfocito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activación</a:t>
            </a:r>
            <a:r>
              <a:rPr lang="en-US" sz="1200" dirty="0" smtClean="0">
                <a:latin typeface="Comic Sans MS" panose="030F0702030302020204" pitchFamily="66" charset="0"/>
              </a:rPr>
              <a:t> gen-3 </a:t>
            </a:r>
            <a:r>
              <a:rPr lang="en-US" sz="1200" dirty="0" err="1" smtClean="0">
                <a:latin typeface="Comic Sans MS" panose="030F0702030302020204" pitchFamily="66" charset="0"/>
              </a:rPr>
              <a:t>proteína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expresada</a:t>
            </a:r>
            <a:r>
              <a:rPr lang="en-US" sz="1200" dirty="0" smtClean="0">
                <a:latin typeface="Comic Sans MS" panose="030F0702030302020204" pitchFamily="66" charset="0"/>
              </a:rPr>
              <a:t> en c. T </a:t>
            </a:r>
            <a:r>
              <a:rPr lang="en-US" sz="1200" dirty="0" err="1" smtClean="0">
                <a:latin typeface="Comic Sans MS" panose="030F0702030302020204" pitchFamily="66" charset="0"/>
              </a:rPr>
              <a:t>activadas</a:t>
            </a:r>
            <a:r>
              <a:rPr lang="en-US" sz="1200" dirty="0" smtClean="0">
                <a:latin typeface="Comic Sans MS" panose="030F0702030302020204" pitchFamily="66" charset="0"/>
              </a:rPr>
              <a:t>, </a:t>
            </a:r>
            <a:r>
              <a:rPr lang="en-US" sz="1200" dirty="0" err="1" smtClean="0">
                <a:latin typeface="Comic Sans MS" panose="030F0702030302020204" pitchFamily="66" charset="0"/>
              </a:rPr>
              <a:t>es</a:t>
            </a:r>
            <a:r>
              <a:rPr lang="en-US" sz="1200" dirty="0" smtClean="0">
                <a:latin typeface="Comic Sans MS" panose="030F0702030302020204" pitchFamily="66" charset="0"/>
              </a:rPr>
              <a:t> uncheck point </a:t>
            </a:r>
            <a:r>
              <a:rPr lang="en-US" sz="1200" dirty="0" err="1" smtClean="0">
                <a:latin typeface="Comic Sans MS" panose="030F0702030302020204" pitchFamily="66" charset="0"/>
              </a:rPr>
              <a:t>inmune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36404" y="651271"/>
            <a:ext cx="457200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n-US" dirty="0" err="1" smtClean="0">
                <a:latin typeface="Comic Sans MS" panose="030F0702030302020204" pitchFamily="66" charset="0"/>
              </a:rPr>
              <a:t>Efectos</a:t>
            </a:r>
            <a:r>
              <a:rPr lang="en-US" dirty="0" smtClean="0">
                <a:latin typeface="Comic Sans MS" panose="030F0702030302020204" pitchFamily="66" charset="0"/>
              </a:rPr>
              <a:t> del Microbiota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periféricas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</a:rPr>
              <a:t> SNC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09106" y="1414288"/>
            <a:ext cx="2776993" cy="3156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3487544" y="1443275"/>
            <a:ext cx="2941320" cy="306201"/>
          </a:xfrm>
          <a:prstGeom prst="rect">
            <a:avLst/>
          </a:prstGeom>
          <a:solidFill>
            <a:srgbClr val="F1CF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6530310" y="1443275"/>
            <a:ext cx="2143203" cy="315675"/>
          </a:xfrm>
          <a:prstGeom prst="rect">
            <a:avLst/>
          </a:prstGeom>
          <a:solidFill>
            <a:srgbClr val="FFD6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1014452" y="1396597"/>
            <a:ext cx="2294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Cambios Microbiota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010512" y="139659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Cambios Inmunes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878588" y="1378084"/>
            <a:ext cx="160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Cambios SNC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6763464" y="2029583"/>
            <a:ext cx="1359456" cy="907999"/>
          </a:xfrm>
          <a:prstGeom prst="rect">
            <a:avLst/>
          </a:prstGeom>
          <a:solidFill>
            <a:srgbClr val="FFE6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6718730" y="1943232"/>
            <a:ext cx="1178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Neurogénesis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6643109" y="2428126"/>
            <a:ext cx="18253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Alteraciones afectivas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(Ansiedad , depresión)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6718730" y="3136788"/>
            <a:ext cx="1235606" cy="645953"/>
          </a:xfrm>
          <a:prstGeom prst="rect">
            <a:avLst/>
          </a:prstGeom>
          <a:solidFill>
            <a:srgbClr val="FFE6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6719309" y="3103867"/>
            <a:ext cx="16560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Autoinmunidad SNC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(PANDAS)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Alteraciones ingesta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6718730" y="4191000"/>
            <a:ext cx="1740838" cy="640579"/>
          </a:xfrm>
          <a:prstGeom prst="rect">
            <a:avLst/>
          </a:prstGeom>
          <a:solidFill>
            <a:srgbClr val="FFE6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6652021" y="4216259"/>
            <a:ext cx="1816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Neurodegeneración</a:t>
            </a:r>
            <a:endParaRPr lang="es-VE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(Alzheimer, Parkinson)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958204" y="4084320"/>
            <a:ext cx="1186564" cy="883920"/>
          </a:xfrm>
          <a:prstGeom prst="rect">
            <a:avLst/>
          </a:prstGeom>
          <a:solidFill>
            <a:srgbClr val="F6E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4801046" y="3883847"/>
            <a:ext cx="1627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Péptidos </a:t>
            </a:r>
            <a:r>
              <a:rPr lang="es-VE" sz="1400" dirty="0" smtClean="0">
                <a:latin typeface="Symbol" panose="05050102010706020507" pitchFamily="18" charset="2"/>
              </a:rPr>
              <a:t>b</a:t>
            </a:r>
            <a:r>
              <a:rPr lang="es-VE" sz="1400" dirty="0" smtClean="0"/>
              <a:t> amiloide</a:t>
            </a:r>
            <a:endParaRPr lang="es-VE" sz="1400" dirty="0"/>
          </a:p>
        </p:txBody>
      </p:sp>
      <p:sp>
        <p:nvSpPr>
          <p:cNvPr id="26" name="CuadroTexto 25"/>
          <p:cNvSpPr txBox="1"/>
          <p:nvPr/>
        </p:nvSpPr>
        <p:spPr>
          <a:xfrm>
            <a:off x="4864865" y="4425002"/>
            <a:ext cx="1100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Mediadores </a:t>
            </a:r>
          </a:p>
          <a:p>
            <a:r>
              <a:rPr lang="es-VE" sz="1400" dirty="0" err="1" smtClean="0"/>
              <a:t>Proinflamat</a:t>
            </a:r>
            <a:r>
              <a:rPr lang="es-VE" sz="1400" dirty="0" smtClean="0"/>
              <a:t>.</a:t>
            </a:r>
            <a:endParaRPr lang="es-VE" sz="1400" dirty="0"/>
          </a:p>
        </p:txBody>
      </p:sp>
      <p:sp>
        <p:nvSpPr>
          <p:cNvPr id="27" name="Rectángulo 26"/>
          <p:cNvSpPr/>
          <p:nvPr/>
        </p:nvSpPr>
        <p:spPr>
          <a:xfrm>
            <a:off x="4938009" y="2483582"/>
            <a:ext cx="1206759" cy="440769"/>
          </a:xfrm>
          <a:prstGeom prst="rect">
            <a:avLst/>
          </a:prstGeom>
          <a:solidFill>
            <a:srgbClr val="F6E1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4958204" y="2392829"/>
            <a:ext cx="1100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Mediadores </a:t>
            </a:r>
          </a:p>
          <a:p>
            <a:r>
              <a:rPr lang="es-VE" sz="1400" dirty="0" err="1" smtClean="0"/>
              <a:t>Proinflamat</a:t>
            </a:r>
            <a:r>
              <a:rPr lang="es-VE" sz="1400" dirty="0" smtClean="0"/>
              <a:t>.</a:t>
            </a:r>
            <a:endParaRPr lang="es-VE" sz="1400" dirty="0"/>
          </a:p>
        </p:txBody>
      </p:sp>
    </p:spTree>
    <p:extLst>
      <p:ext uri="{BB962C8B-B14F-4D97-AF65-F5344CB8AC3E}">
        <p14:creationId xmlns:p14="http://schemas.microsoft.com/office/powerpoint/2010/main" val="339835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154365" y="188117"/>
            <a:ext cx="543739" cy="276999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54365" y="499852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845096" y="659564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46496" y="1214734"/>
            <a:ext cx="6177599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Microbiota en TGI </a:t>
            </a:r>
            <a:r>
              <a:rPr lang="en-US" dirty="0" err="1" smtClean="0">
                <a:latin typeface="Comic Sans MS" panose="030F0702030302020204" pitchFamily="66" charset="0"/>
              </a:rPr>
              <a:t>regula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respuestas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periféricas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</a:rPr>
              <a:t> SNC y </a:t>
            </a:r>
            <a:r>
              <a:rPr lang="en-US" dirty="0" err="1" smtClean="0">
                <a:latin typeface="Comic Sans MS" panose="030F0702030302020204" pitchFamily="66" charset="0"/>
              </a:rPr>
              <a:t>conducta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Colonización</a:t>
            </a:r>
            <a:r>
              <a:rPr lang="en-US" dirty="0" smtClean="0">
                <a:latin typeface="Comic Sans MS" panose="030F0702030302020204" pitchFamily="66" charset="0"/>
              </a:rPr>
              <a:t> intestinal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miembros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específicos</a:t>
            </a:r>
            <a:r>
              <a:rPr lang="en-US" dirty="0" smtClean="0">
                <a:latin typeface="Comic Sans MS" panose="030F0702030302020204" pitchFamily="66" charset="0"/>
              </a:rPr>
              <a:t> del microbiota </a:t>
            </a:r>
            <a:r>
              <a:rPr lang="en-US" dirty="0" err="1" smtClean="0">
                <a:latin typeface="Comic Sans MS" panose="030F0702030302020204" pitchFamily="66" charset="0"/>
              </a:rPr>
              <a:t>está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asociado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activación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respuestas</a:t>
            </a:r>
            <a:r>
              <a:rPr lang="en-US" dirty="0" smtClean="0">
                <a:latin typeface="Comic Sans MS" panose="030F0702030302020204" pitchFamily="66" charset="0"/>
              </a:rPr>
              <a:t> pro </a:t>
            </a:r>
            <a:r>
              <a:rPr lang="en-US" dirty="0">
                <a:latin typeface="Comic Sans MS" panose="030F0702030302020204" pitchFamily="66" charset="0"/>
              </a:rPr>
              <a:t>o </a:t>
            </a:r>
            <a:r>
              <a:rPr lang="en-US" dirty="0" err="1">
                <a:latin typeface="Comic Sans MS" panose="030F0702030302020204" pitchFamily="66" charset="0"/>
              </a:rPr>
              <a:t>antiinflamatorias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célulasT</a:t>
            </a:r>
            <a:r>
              <a:rPr lang="en-US" dirty="0" smtClean="0">
                <a:latin typeface="Comic Sans MS" panose="030F0702030302020204" pitchFamily="66" charset="0"/>
              </a:rPr>
              <a:t> CD4+ 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regulan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susceptibiliada</a:t>
            </a:r>
            <a:r>
              <a:rPr lang="en-US" dirty="0" smtClean="0">
                <a:latin typeface="Comic Sans MS" panose="030F0702030302020204" pitchFamily="66" charset="0"/>
              </a:rPr>
              <a:t> a EAE.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latin typeface="Comic Sans MS" panose="030F0702030302020204" pitchFamily="66" charset="0"/>
              </a:rPr>
              <a:t>activación</a:t>
            </a:r>
            <a:r>
              <a:rPr lang="en-US" dirty="0" smtClean="0">
                <a:latin typeface="Comic Sans MS" panose="030F0702030302020204" pitchFamily="66" charset="0"/>
              </a:rPr>
              <a:t> immune </a:t>
            </a:r>
            <a:r>
              <a:rPr lang="en-US" dirty="0" err="1" smtClean="0">
                <a:latin typeface="Comic Sans MS" panose="030F0702030302020204" pitchFamily="66" charset="0"/>
              </a:rPr>
              <a:t>materna</a:t>
            </a:r>
            <a:r>
              <a:rPr lang="en-US" dirty="0" smtClean="0">
                <a:latin typeface="Comic Sans MS" panose="030F0702030302020204" pitchFamily="66" charset="0"/>
              </a:rPr>
              <a:t> MIA, </a:t>
            </a:r>
            <a:r>
              <a:rPr lang="en-US" dirty="0" err="1" smtClean="0">
                <a:latin typeface="Comic Sans MS" panose="030F0702030302020204" pitchFamily="66" charset="0"/>
              </a:rPr>
              <a:t>modelo</a:t>
            </a:r>
            <a:r>
              <a:rPr lang="en-US" dirty="0" smtClean="0">
                <a:latin typeface="Comic Sans MS" panose="030F0702030302020204" pitchFamily="66" charset="0"/>
              </a:rPr>
              <a:t> de ASD </a:t>
            </a:r>
            <a:r>
              <a:rPr lang="en-US" dirty="0" err="1" smtClean="0">
                <a:latin typeface="Comic Sans MS" panose="030F0702030302020204" pitchFamily="66" charset="0"/>
              </a:rPr>
              <a:t>lleva</a:t>
            </a:r>
            <a:r>
              <a:rPr lang="en-US" dirty="0" smtClean="0">
                <a:latin typeface="Comic Sans MS" panose="030F0702030302020204" pitchFamily="66" charset="0"/>
              </a:rPr>
              <a:t> a disbiosis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está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asociada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elevadas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respuestas</a:t>
            </a:r>
            <a:r>
              <a:rPr lang="en-US" dirty="0" smtClean="0">
                <a:latin typeface="Comic Sans MS" panose="030F0702030302020204" pitchFamily="66" charset="0"/>
              </a:rPr>
              <a:t> c. TH17,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latin typeface="Comic Sans MS" panose="030F0702030302020204" pitchFamily="66" charset="0"/>
              </a:rPr>
              <a:t>suficientes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</a:rPr>
              <a:t>disparar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defectos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sociales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conductules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Modelos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murinos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lesión</a:t>
            </a:r>
            <a:r>
              <a:rPr lang="en-US" dirty="0" smtClean="0">
                <a:latin typeface="Comic Sans MS" panose="030F0702030302020204" pitchFamily="66" charset="0"/>
              </a:rPr>
              <a:t> SNC (ACV, lesion </a:t>
            </a:r>
            <a:r>
              <a:rPr lang="en-US" dirty="0" err="1" smtClean="0">
                <a:latin typeface="Comic Sans MS" panose="030F0702030302020204" pitchFamily="66" charset="0"/>
              </a:rPr>
              <a:t>medular</a:t>
            </a:r>
            <a:r>
              <a:rPr lang="en-US" dirty="0" smtClean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parecen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regulada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interacciones</a:t>
            </a:r>
            <a:r>
              <a:rPr lang="en-US" dirty="0" smtClean="0">
                <a:latin typeface="Comic Sans MS" panose="030F0702030302020204" pitchFamily="66" charset="0"/>
              </a:rPr>
              <a:t> microbiota-sistema </a:t>
            </a:r>
            <a:r>
              <a:rPr lang="en-US" dirty="0" err="1" smtClean="0">
                <a:latin typeface="Comic Sans MS" panose="030F0702030302020204" pitchFamily="66" charset="0"/>
              </a:rPr>
              <a:t>inmune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920816" y="5890348"/>
            <a:ext cx="530236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TC. </a:t>
            </a:r>
            <a:r>
              <a:rPr lang="es-VE" sz="105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Fung</a:t>
            </a:r>
            <a:r>
              <a:rPr lang="es-VE" sz="10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CA. </a:t>
            </a:r>
            <a:r>
              <a:rPr lang="es-VE" sz="105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Olson</a:t>
            </a:r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EY </a:t>
            </a:r>
            <a:r>
              <a:rPr lang="es-VE" sz="105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Hsiao</a:t>
            </a:r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microbiota, immune and nervous systems in health and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euroscience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2017;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20: 145-155.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286000" y="423503"/>
            <a:ext cx="457200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n-US" dirty="0" err="1" smtClean="0">
                <a:latin typeface="Comic Sans MS" panose="030F0702030302020204" pitchFamily="66" charset="0"/>
              </a:rPr>
              <a:t>Efectos</a:t>
            </a:r>
            <a:r>
              <a:rPr lang="en-US" dirty="0" smtClean="0">
                <a:latin typeface="Comic Sans MS" panose="030F0702030302020204" pitchFamily="66" charset="0"/>
              </a:rPr>
              <a:t> del Microbiota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C. </a:t>
            </a:r>
            <a:r>
              <a:rPr lang="en-US" dirty="0" err="1">
                <a:latin typeface="Comic Sans MS" panose="030F0702030302020204" pitchFamily="66" charset="0"/>
              </a:rPr>
              <a:t>I</a:t>
            </a:r>
            <a:r>
              <a:rPr lang="en-US" dirty="0" err="1" smtClean="0">
                <a:latin typeface="Comic Sans MS" panose="030F0702030302020204" pitchFamily="66" charset="0"/>
              </a:rPr>
              <a:t>nmunes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</a:t>
            </a:r>
            <a:r>
              <a:rPr lang="en-US" dirty="0" err="1" smtClean="0">
                <a:latin typeface="Comic Sans MS" panose="030F0702030302020204" pitchFamily="66" charset="0"/>
              </a:rPr>
              <a:t>eriféricas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</a:rPr>
              <a:t> SNC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9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154365" y="188117"/>
            <a:ext cx="543739" cy="276999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IIB2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54365" y="499852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845096" y="659564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82734" y="1417546"/>
            <a:ext cx="6178531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Probióticos </a:t>
            </a:r>
            <a:r>
              <a:rPr lang="en-US" dirty="0" err="1" smtClean="0"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</a:rPr>
              <a:t> oral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población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monocitos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Ly6C+ 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aumentan</a:t>
            </a:r>
            <a:r>
              <a:rPr lang="en-US" dirty="0" smtClean="0">
                <a:latin typeface="Comic Sans MS" panose="030F0702030302020204" pitchFamily="66" charset="0"/>
              </a:rPr>
              <a:t> neurogenesis </a:t>
            </a:r>
            <a:r>
              <a:rPr lang="en-US" dirty="0" err="1" smtClean="0">
                <a:latin typeface="Comic Sans MS" panose="030F0702030302020204" pitchFamily="66" charset="0"/>
              </a:rPr>
              <a:t>hipocampal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aumentan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respuestas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memoria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Probioticos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Bifidobacterium y Lactobacillus </a:t>
            </a:r>
            <a:r>
              <a:rPr lang="en-US" dirty="0" err="1" smtClean="0">
                <a:latin typeface="Comic Sans MS" panose="030F0702030302020204" pitchFamily="66" charset="0"/>
              </a:rPr>
              <a:t>tienen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potentes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propiedades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antiinflamatorias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reducen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conductas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asociadas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anxiedad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depresión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Infecciones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microbianas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disparar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autoinmunidad</a:t>
            </a:r>
            <a:r>
              <a:rPr lang="en-US" dirty="0" smtClean="0">
                <a:latin typeface="Comic Sans MS" panose="030F0702030302020204" pitchFamily="66" charset="0"/>
              </a:rPr>
              <a:t> SNC </a:t>
            </a:r>
            <a:r>
              <a:rPr lang="en-US" dirty="0" err="1" smtClean="0">
                <a:latin typeface="Comic Sans MS" panose="030F0702030302020204" pitchFamily="66" charset="0"/>
              </a:rPr>
              <a:t>anticuerpo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dependiente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promover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neurodegeneración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Regulación</a:t>
            </a:r>
            <a:r>
              <a:rPr lang="en-US" dirty="0" smtClean="0">
                <a:latin typeface="Comic Sans MS" panose="030F0702030302020204" pitchFamily="66" charset="0"/>
              </a:rPr>
              <a:t>  de </a:t>
            </a:r>
            <a:r>
              <a:rPr lang="en-US" dirty="0" err="1" smtClean="0">
                <a:latin typeface="Comic Sans MS" panose="030F0702030302020204" pitchFamily="66" charset="0"/>
              </a:rPr>
              <a:t>respuestas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priféricas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crítica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cual</a:t>
            </a:r>
            <a:r>
              <a:rPr lang="en-US" dirty="0" smtClean="0">
                <a:latin typeface="Comic Sans MS" panose="030F0702030302020204" pitchFamily="66" charset="0"/>
              </a:rPr>
              <a:t> el microbiota intestinal y </a:t>
            </a:r>
            <a:r>
              <a:rPr lang="en-US" dirty="0" err="1" smtClean="0">
                <a:latin typeface="Comic Sans MS" panose="030F0702030302020204" pitchFamily="66" charset="0"/>
              </a:rPr>
              <a:t>retos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microbianos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exógenos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influyen</a:t>
            </a:r>
            <a:r>
              <a:rPr lang="en-US" dirty="0" smtClean="0">
                <a:latin typeface="Comic Sans MS" panose="030F0702030302020204" pitchFamily="66" charset="0"/>
              </a:rPr>
              <a:t> en la function del SNC y la </a:t>
            </a:r>
            <a:r>
              <a:rPr lang="en-US" dirty="0" err="1" smtClean="0">
                <a:latin typeface="Comic Sans MS" panose="030F0702030302020204" pitchFamily="66" charset="0"/>
              </a:rPr>
              <a:t>conducta</a:t>
            </a:r>
            <a:r>
              <a:rPr lang="en-US" dirty="0" smtClean="0">
                <a:latin typeface="Comic Sans MS" panose="030F0702030302020204" pitchFamily="66" charset="0"/>
              </a:rPr>
              <a:t>. 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920816" y="6061004"/>
            <a:ext cx="530236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TC. </a:t>
            </a:r>
            <a:r>
              <a:rPr lang="es-VE" sz="105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Fung</a:t>
            </a:r>
            <a:r>
              <a:rPr lang="es-VE" sz="10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CA. </a:t>
            </a:r>
            <a:r>
              <a:rPr lang="es-VE" sz="105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Olson</a:t>
            </a:r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EY </a:t>
            </a:r>
            <a:r>
              <a:rPr lang="es-VE" sz="105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Hsiao</a:t>
            </a:r>
            <a:r>
              <a:rPr lang="es-VE" sz="105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microbiota, immune and nervous systems in health and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euroscience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2017;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20: 145-155.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286000" y="665674"/>
            <a:ext cx="457200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n-US" dirty="0" err="1" smtClean="0">
                <a:latin typeface="Comic Sans MS" panose="030F0702030302020204" pitchFamily="66" charset="0"/>
              </a:rPr>
              <a:t>Efectos</a:t>
            </a:r>
            <a:r>
              <a:rPr lang="en-US" dirty="0" smtClean="0">
                <a:latin typeface="Comic Sans MS" panose="030F0702030302020204" pitchFamily="66" charset="0"/>
              </a:rPr>
              <a:t> del Microbiota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periféricas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</a:rPr>
              <a:t> SNC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33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307064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8" r="28596" b="45015"/>
          <a:stretch/>
        </p:blipFill>
        <p:spPr>
          <a:xfrm>
            <a:off x="3182112" y="113982"/>
            <a:ext cx="3013144" cy="3269298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994062" y="6176058"/>
            <a:ext cx="71558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TC. </a:t>
            </a:r>
            <a:r>
              <a:rPr lang="es-VE" sz="1100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Fung</a:t>
            </a:r>
            <a:r>
              <a:rPr lang="es-VE" sz="11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CA. </a:t>
            </a:r>
            <a:r>
              <a:rPr lang="es-VE" sz="1100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Olson</a:t>
            </a:r>
            <a:r>
              <a:rPr lang="es-VE" sz="11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EY </a:t>
            </a:r>
            <a:r>
              <a:rPr lang="es-VE" sz="1100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Hsiao</a:t>
            </a:r>
            <a:r>
              <a:rPr lang="es-VE" sz="11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Interactions</a:t>
            </a:r>
            <a:r>
              <a:rPr lang="es-VE" sz="11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between</a:t>
            </a:r>
            <a:r>
              <a:rPr lang="es-VE" sz="11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microbiota, </a:t>
            </a:r>
            <a:r>
              <a:rPr lang="es-VE" sz="11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nervous</a:t>
            </a:r>
            <a:r>
              <a:rPr lang="es-VE" sz="11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systems</a:t>
            </a:r>
            <a:r>
              <a:rPr lang="es-VE" sz="11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in </a:t>
            </a:r>
            <a:r>
              <a:rPr lang="es-VE" sz="11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health</a:t>
            </a:r>
            <a:r>
              <a:rPr lang="es-VE" sz="11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disease</a:t>
            </a:r>
            <a:r>
              <a:rPr lang="es-VE" sz="11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</a:t>
            </a:r>
            <a:r>
              <a:rPr lang="es-VE" sz="11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Neuroscienve</a:t>
            </a:r>
            <a:r>
              <a:rPr lang="es-VE" sz="11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2017</a:t>
            </a:r>
            <a:r>
              <a:rPr lang="es-VE" sz="11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; 20: 145-155.</a:t>
            </a:r>
            <a:endParaRPr lang="es-VE" sz="11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465640" y="1514840"/>
            <a:ext cx="2139696" cy="185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/>
          <p:cNvSpPr txBox="1"/>
          <p:nvPr/>
        </p:nvSpPr>
        <p:spPr>
          <a:xfrm>
            <a:off x="4180251" y="1463014"/>
            <a:ext cx="829073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SNC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661559" y="2156251"/>
            <a:ext cx="1715113" cy="987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5668071" y="1569956"/>
            <a:ext cx="2172371" cy="985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985579" y="1740395"/>
            <a:ext cx="2109052" cy="767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5475872" y="80422"/>
            <a:ext cx="1696505" cy="1052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4519115" y="4913795"/>
            <a:ext cx="1602367" cy="1144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3135856" y="3434888"/>
            <a:ext cx="2543411" cy="426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3135856" y="4075872"/>
            <a:ext cx="2543411" cy="35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1650693" y="4349355"/>
            <a:ext cx="1316221" cy="360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1737114" y="3564680"/>
            <a:ext cx="1322798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intestinal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794063" y="3391961"/>
            <a:ext cx="2563511" cy="857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5704647" y="4233021"/>
            <a:ext cx="890615" cy="1812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6054994" y="3641090"/>
            <a:ext cx="1856598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Sistema Inmune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periférico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119011" y="4113116"/>
            <a:ext cx="2747868" cy="2031325"/>
          </a:xfrm>
          <a:prstGeom prst="rect">
            <a:avLst/>
          </a:prstGeom>
          <a:solidFill>
            <a:srgbClr val="9BFFCD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Moléculas microbianas</a:t>
            </a:r>
          </a:p>
          <a:p>
            <a:r>
              <a:rPr lang="es-VE" sz="1200" b="1" dirty="0" err="1" smtClean="0">
                <a:latin typeface="Comic Sans MS" panose="030F0702030302020204" pitchFamily="66" charset="0"/>
              </a:rPr>
              <a:t>SCFAs</a:t>
            </a:r>
            <a:endParaRPr lang="es-VE" sz="1200" b="1" dirty="0" smtClean="0">
              <a:latin typeface="Comic Sans MS" panose="030F0702030302020204" pitchFamily="66" charset="0"/>
            </a:endParaRPr>
          </a:p>
          <a:p>
            <a:r>
              <a:rPr lang="es-VE" sz="1200" b="1" dirty="0" err="1" smtClean="0">
                <a:latin typeface="Comic Sans MS" panose="030F0702030302020204" pitchFamily="66" charset="0"/>
              </a:rPr>
              <a:t>MAMPs</a:t>
            </a:r>
            <a:r>
              <a:rPr lang="es-VE" sz="1200" b="1" dirty="0" smtClean="0">
                <a:latin typeface="Comic Sans MS" panose="030F0702030302020204" pitchFamily="66" charset="0"/>
              </a:rPr>
              <a:t> (PSA, ligandos TLR y NLR</a:t>
            </a:r>
          </a:p>
          <a:p>
            <a:endParaRPr lang="es-VE" sz="1000" b="1" dirty="0" smtClean="0">
              <a:latin typeface="Comic Sans MS" panose="030F0702030302020204" pitchFamily="66" charset="0"/>
            </a:endParaRP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Vías inmunes impactadas</a:t>
            </a:r>
          </a:p>
          <a:p>
            <a:r>
              <a:rPr lang="es-VE" sz="1200" b="1" dirty="0" err="1" smtClean="0">
                <a:latin typeface="Comic Sans MS" panose="030F0702030302020204" pitchFamily="66" charset="0"/>
              </a:rPr>
              <a:t>Treg</a:t>
            </a:r>
            <a:r>
              <a:rPr lang="es-VE" sz="1200" b="1" dirty="0" smtClean="0">
                <a:latin typeface="Comic Sans MS" panose="030F0702030302020204" pitchFamily="66" charset="0"/>
              </a:rPr>
              <a:t> diferenciación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TH17 diferenciación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Producción de anticuerpos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Presentación de antígenos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Función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fagocítica</a:t>
            </a:r>
            <a:r>
              <a:rPr lang="es-VE" sz="1200" b="1" dirty="0" smtClean="0">
                <a:latin typeface="Comic Sans MS" panose="030F0702030302020204" pitchFamily="66" charset="0"/>
              </a:rPr>
              <a:t> mononuclear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462179" y="2328370"/>
            <a:ext cx="2013693" cy="15081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Señalamiento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Neuroendocrino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Eje HPA (composición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microbiota,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permeabilidad/motilidad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intestinal,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regulación inmune)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 rot="2689317">
            <a:off x="4940378" y="2104627"/>
            <a:ext cx="1602448" cy="362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5917769" y="112503"/>
            <a:ext cx="3059983" cy="29546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Inflamación, lesión y reparación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de tejidos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TH1 (</a:t>
            </a:r>
            <a:r>
              <a:rPr lang="en-US" sz="1400" dirty="0" err="1">
                <a:latin typeface="Comic Sans MS" panose="030F0702030302020204" pitchFamily="66" charset="0"/>
              </a:rPr>
              <a:t>IFNγ</a:t>
            </a:r>
            <a:r>
              <a:rPr lang="en-US" sz="1400" dirty="0">
                <a:latin typeface="Comic Sans MS" panose="030F0702030302020204" pitchFamily="66" charset="0"/>
              </a:rPr>
              <a:t>), TH2 (IL-4), TH17 (IL-17A), </a:t>
            </a:r>
            <a:r>
              <a:rPr lang="en-US" sz="1400" dirty="0" err="1">
                <a:latin typeface="Comic Sans MS" panose="030F0702030302020204" pitchFamily="66" charset="0"/>
              </a:rPr>
              <a:t>Treg</a:t>
            </a:r>
            <a:r>
              <a:rPr lang="en-US" sz="1400" dirty="0">
                <a:latin typeface="Comic Sans MS" panose="030F0702030302020204" pitchFamily="66" charset="0"/>
              </a:rPr>
              <a:t> (IL-10</a:t>
            </a:r>
            <a:r>
              <a:rPr lang="en-US" sz="1400" dirty="0" smtClean="0">
                <a:latin typeface="Comic Sans MS" panose="030F0702030302020204" pitchFamily="66" charset="0"/>
              </a:rPr>
              <a:t>)</a:t>
            </a:r>
          </a:p>
          <a:p>
            <a:endParaRPr lang="en-US" sz="1000" b="1" dirty="0" smtClean="0">
              <a:latin typeface="Comic Sans MS" panose="030F0702030302020204" pitchFamily="66" charset="0"/>
            </a:endParaRPr>
          </a:p>
          <a:p>
            <a:r>
              <a:rPr lang="en-US" sz="1600" b="1" dirty="0" err="1" smtClean="0">
                <a:latin typeface="Comic Sans MS" panose="030F0702030302020204" pitchFamily="66" charset="0"/>
              </a:rPr>
              <a:t>Neurogénesis</a:t>
            </a:r>
            <a:endParaRPr lang="en-US" sz="1600" b="1" dirty="0" smtClean="0">
              <a:latin typeface="Comic Sans MS" panose="030F0702030302020204" pitchFamily="66" charset="0"/>
            </a:endParaRPr>
          </a:p>
          <a:p>
            <a:r>
              <a:rPr lang="en-US" sz="1400" dirty="0" err="1" smtClean="0">
                <a:latin typeface="Comic Sans MS" panose="030F0702030302020204" pitchFamily="66" charset="0"/>
              </a:rPr>
              <a:t>Monocitos</a:t>
            </a:r>
            <a:r>
              <a:rPr lang="en-US" sz="1400" dirty="0" smtClean="0">
                <a:latin typeface="Comic Sans MS" panose="030F0702030302020204" pitchFamily="66" charset="0"/>
              </a:rPr>
              <a:t> Ly6C+</a:t>
            </a:r>
            <a:endParaRPr lang="en-US" sz="1000" dirty="0" smtClean="0">
              <a:latin typeface="Comic Sans MS" panose="030F0702030302020204" pitchFamily="66" charset="0"/>
            </a:endParaRPr>
          </a:p>
          <a:p>
            <a:endParaRPr lang="en-US" sz="1000" b="1" dirty="0" smtClean="0">
              <a:latin typeface="Comic Sans MS" panose="030F0702030302020204" pitchFamily="66" charset="0"/>
            </a:endParaRPr>
          </a:p>
          <a:p>
            <a:r>
              <a:rPr lang="en-US" sz="1600" b="1" dirty="0" err="1" smtClean="0">
                <a:latin typeface="Comic Sans MS" panose="030F0702030302020204" pitchFamily="66" charset="0"/>
              </a:rPr>
              <a:t>Desarrrollo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conectividad</a:t>
            </a:r>
            <a:r>
              <a:rPr lang="en-US" sz="1600" b="1" dirty="0" smtClean="0">
                <a:latin typeface="Comic Sans MS" panose="030F0702030302020204" pitchFamily="66" charset="0"/>
              </a:rPr>
              <a:t> neural 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IL-17A (</a:t>
            </a:r>
            <a:r>
              <a:rPr lang="en-US" sz="1400" dirty="0" err="1" smtClean="0">
                <a:latin typeface="Comic Sans MS" panose="030F0702030302020204" pitchFamily="66" charset="0"/>
              </a:rPr>
              <a:t>desarrollo</a:t>
            </a:r>
            <a:r>
              <a:rPr lang="en-US" sz="1400" dirty="0" smtClean="0">
                <a:latin typeface="Comic Sans MS" panose="030F0702030302020204" pitchFamily="66" charset="0"/>
              </a:rPr>
              <a:t> cortical)</a:t>
            </a:r>
          </a:p>
          <a:p>
            <a:r>
              <a:rPr lang="en-US" sz="1400" dirty="0" err="1" smtClean="0">
                <a:latin typeface="Comic Sans MS" panose="030F0702030302020204" pitchFamily="66" charset="0"/>
              </a:rPr>
              <a:t>IFNγ</a:t>
            </a:r>
            <a:r>
              <a:rPr lang="en-US" sz="1400" dirty="0" smtClean="0">
                <a:latin typeface="Comic Sans MS" panose="030F0702030302020204" pitchFamily="66" charset="0"/>
              </a:rPr>
              <a:t> (</a:t>
            </a:r>
            <a:r>
              <a:rPr lang="en-US" sz="1400" dirty="0" err="1" smtClean="0">
                <a:latin typeface="Comic Sans MS" panose="030F0702030302020204" pitchFamily="66" charset="0"/>
              </a:rPr>
              <a:t>conectividad</a:t>
            </a:r>
            <a:r>
              <a:rPr lang="en-US" sz="1400" dirty="0" smtClean="0">
                <a:latin typeface="Comic Sans MS" panose="030F0702030302020204" pitchFamily="66" charset="0"/>
              </a:rPr>
              <a:t> neural)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 rot="2654054">
            <a:off x="3211839" y="1372026"/>
            <a:ext cx="239080" cy="21709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6067518" y="4434472"/>
            <a:ext cx="2082420" cy="13234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omunicaciones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Microbiota, 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</a:t>
            </a:r>
            <a:r>
              <a:rPr 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nmune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nervioso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3975" y="80422"/>
            <a:ext cx="2976786" cy="2862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Moléculas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microbiales</a:t>
            </a:r>
            <a:endParaRPr lang="es-VE" sz="1600" b="1" dirty="0" smtClean="0">
              <a:latin typeface="Comic Sans MS" panose="030F0702030302020204" pitchFamily="66" charset="0"/>
            </a:endParaRP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SCFAs</a:t>
            </a:r>
            <a:r>
              <a:rPr lang="es-VE" sz="1400" dirty="0" smtClean="0">
                <a:latin typeface="Comic Sans MS" panose="030F0702030302020204" pitchFamily="66" charset="0"/>
              </a:rPr>
              <a:t> (maduración y función de </a:t>
            </a:r>
            <a:r>
              <a:rPr lang="es-VE" sz="1400" dirty="0" err="1" smtClean="0">
                <a:latin typeface="Comic Sans MS" panose="030F0702030302020204" pitchFamily="66" charset="0"/>
              </a:rPr>
              <a:t>microglia</a:t>
            </a:r>
            <a:r>
              <a:rPr lang="es-VE" sz="1400" dirty="0" smtClean="0">
                <a:latin typeface="Comic Sans MS" panose="030F0702030302020204" pitchFamily="66" charset="0"/>
              </a:rPr>
              <a:t>)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Metabolitos de </a:t>
            </a:r>
            <a:r>
              <a:rPr lang="es-VE" sz="1400" dirty="0" err="1" smtClean="0">
                <a:latin typeface="Comic Sans MS" panose="030F0702030302020204" pitchFamily="66" charset="0"/>
              </a:rPr>
              <a:t>Trp</a:t>
            </a:r>
            <a:r>
              <a:rPr lang="es-VE" sz="1400" dirty="0" smtClean="0">
                <a:latin typeface="Comic Sans MS" panose="030F0702030302020204" pitchFamily="66" charset="0"/>
              </a:rPr>
              <a:t>, ligandos AHR (función de </a:t>
            </a:r>
            <a:r>
              <a:rPr lang="es-VE" sz="1400" dirty="0" err="1" smtClean="0">
                <a:latin typeface="Comic Sans MS" panose="030F0702030302020204" pitchFamily="66" charset="0"/>
              </a:rPr>
              <a:t>astrocitos</a:t>
            </a:r>
            <a:r>
              <a:rPr lang="es-VE" sz="1400" dirty="0" smtClean="0">
                <a:latin typeface="Comic Sans MS" panose="030F0702030302020204" pitchFamily="66" charset="0"/>
              </a:rPr>
              <a:t>)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MAMPs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>
                <a:latin typeface="Comic Sans MS" panose="030F0702030302020204" pitchFamily="66" charset="0"/>
              </a:rPr>
              <a:t>(LPS, PGN</a:t>
            </a:r>
            <a:r>
              <a:rPr lang="es-VE" sz="1400" dirty="0" smtClean="0">
                <a:latin typeface="Comic Sans MS" panose="030F0702030302020204" pitchFamily="66" charset="0"/>
              </a:rPr>
              <a:t>)</a:t>
            </a:r>
          </a:p>
          <a:p>
            <a:endParaRPr lang="es-VE" sz="1000" dirty="0" smtClean="0">
              <a:latin typeface="Comic Sans MS" panose="030F0702030302020204" pitchFamily="66" charset="0"/>
            </a:endParaRPr>
          </a:p>
          <a:p>
            <a:r>
              <a:rPr lang="es-VE" sz="1600" b="1" dirty="0" err="1" smtClean="0">
                <a:latin typeface="Comic Sans MS" panose="030F0702030302020204" pitchFamily="66" charset="0"/>
              </a:rPr>
              <a:t>Neuroactive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molecules</a:t>
            </a:r>
            <a:endParaRPr lang="es-VE" sz="1600" b="1" dirty="0" smtClean="0">
              <a:latin typeface="Comic Sans MS" panose="030F0702030302020204" pitchFamily="66" charset="0"/>
            </a:endParaRPr>
          </a:p>
          <a:p>
            <a:r>
              <a:rPr lang="es-VE" sz="1400" dirty="0" smtClean="0">
                <a:latin typeface="Comic Sans MS" panose="030F0702030302020204" pitchFamily="66" charset="0"/>
              </a:rPr>
              <a:t>Biosíntesis de NT intestinales Regulación de señalización de NT</a:t>
            </a:r>
          </a:p>
          <a:p>
            <a:endParaRPr lang="es-VE" sz="1000" dirty="0">
              <a:latin typeface="Comic Sans MS" panose="030F0702030302020204" pitchFamily="66" charset="0"/>
            </a:endParaRP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Señalización neuronal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Estimulación nervio vago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cxnSp>
        <p:nvCxnSpPr>
          <p:cNvPr id="37" name="Conector recto de flecha 36"/>
          <p:cNvCxnSpPr/>
          <p:nvPr/>
        </p:nvCxnSpPr>
        <p:spPr>
          <a:xfrm>
            <a:off x="5155024" y="1424404"/>
            <a:ext cx="734696" cy="2259988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 flipH="1">
            <a:off x="2907409" y="1397220"/>
            <a:ext cx="1137642" cy="2147559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/>
          <p:nvPr/>
        </p:nvCxnSpPr>
        <p:spPr>
          <a:xfrm flipV="1">
            <a:off x="2816357" y="1377319"/>
            <a:ext cx="1097582" cy="2100249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de flecha 50"/>
          <p:cNvCxnSpPr/>
          <p:nvPr/>
        </p:nvCxnSpPr>
        <p:spPr>
          <a:xfrm flipH="1" flipV="1">
            <a:off x="5269210" y="1348194"/>
            <a:ext cx="706134" cy="221648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/>
          <p:cNvCxnSpPr/>
          <p:nvPr/>
        </p:nvCxnSpPr>
        <p:spPr>
          <a:xfrm>
            <a:off x="3135856" y="4006629"/>
            <a:ext cx="2781913" cy="0"/>
          </a:xfrm>
          <a:prstGeom prst="straightConnector1">
            <a:avLst/>
          </a:prstGeom>
          <a:ln w="28575">
            <a:solidFill>
              <a:srgbClr val="00CC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de flecha 56"/>
          <p:cNvCxnSpPr/>
          <p:nvPr/>
        </p:nvCxnSpPr>
        <p:spPr>
          <a:xfrm flipH="1">
            <a:off x="3119011" y="3875410"/>
            <a:ext cx="267505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ángulo 57"/>
          <p:cNvSpPr/>
          <p:nvPr/>
        </p:nvSpPr>
        <p:spPr>
          <a:xfrm>
            <a:off x="102927" y="4709588"/>
            <a:ext cx="21479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>
                <a:latin typeface="Comic Sans MS" panose="030F0702030302020204" pitchFamily="66" charset="0"/>
              </a:rPr>
              <a:t>IFNg</a:t>
            </a:r>
            <a:r>
              <a:rPr lang="en-US" sz="1200" dirty="0" smtClean="0">
                <a:latin typeface="Comic Sans MS" panose="030F0702030302020204" pitchFamily="66" charset="0"/>
              </a:rPr>
              <a:t>: interferon </a:t>
            </a:r>
            <a:r>
              <a:rPr lang="en-US" sz="1200" dirty="0">
                <a:latin typeface="Comic Sans MS" panose="030F0702030302020204" pitchFamily="66" charset="0"/>
              </a:rPr>
              <a:t>gamma</a:t>
            </a:r>
            <a:r>
              <a:rPr lang="en-US" sz="1200" dirty="0" smtClean="0">
                <a:latin typeface="Comic Sans MS" panose="030F0702030302020204" pitchFamily="66" charset="0"/>
              </a:rPr>
              <a:t>;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LPS</a:t>
            </a:r>
            <a:r>
              <a:rPr lang="en-US" sz="1200" dirty="0" smtClean="0">
                <a:latin typeface="Comic Sans MS" panose="030F0702030302020204" pitchFamily="66" charset="0"/>
              </a:rPr>
              <a:t>: </a:t>
            </a:r>
            <a:r>
              <a:rPr lang="en-US" sz="1200" dirty="0" err="1" smtClean="0">
                <a:latin typeface="Comic Sans MS" panose="030F0702030302020204" pitchFamily="66" charset="0"/>
              </a:rPr>
              <a:t>llipopolisacárido</a:t>
            </a:r>
            <a:r>
              <a:rPr lang="en-US" sz="1200" dirty="0" smtClean="0">
                <a:latin typeface="Comic Sans MS" panose="030F0702030302020204" pitchFamily="66" charset="0"/>
              </a:rPr>
              <a:t>; 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NLR</a:t>
            </a:r>
            <a:r>
              <a:rPr lang="en-US" sz="1200" dirty="0" smtClean="0">
                <a:latin typeface="Comic Sans MS" panose="030F0702030302020204" pitchFamily="66" charset="0"/>
              </a:rPr>
              <a:t>: </a:t>
            </a:r>
            <a:r>
              <a:rPr lang="en-US" sz="1200" dirty="0">
                <a:latin typeface="Comic Sans MS" panose="030F0702030302020204" pitchFamily="66" charset="0"/>
              </a:rPr>
              <a:t>Nod-like receptor; 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PGN: </a:t>
            </a:r>
            <a:r>
              <a:rPr lang="en-US" sz="1200" dirty="0" err="1" smtClean="0">
                <a:latin typeface="Comic Sans MS" panose="030F0702030302020204" pitchFamily="66" charset="0"/>
              </a:rPr>
              <a:t>peptidoglicano</a:t>
            </a:r>
            <a:r>
              <a:rPr lang="en-US" sz="1200" dirty="0" smtClean="0">
                <a:latin typeface="Comic Sans MS" panose="030F0702030302020204" pitchFamily="66" charset="0"/>
              </a:rPr>
              <a:t>; 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TLR</a:t>
            </a:r>
            <a:r>
              <a:rPr lang="en-US" sz="1200" dirty="0" smtClean="0">
                <a:latin typeface="Comic Sans MS" panose="030F0702030302020204" pitchFamily="66" charset="0"/>
              </a:rPr>
              <a:t>: </a:t>
            </a:r>
            <a:r>
              <a:rPr lang="en-US" sz="1200" dirty="0">
                <a:latin typeface="Comic Sans MS" panose="030F0702030302020204" pitchFamily="66" charset="0"/>
              </a:rPr>
              <a:t>Toll-like receptor</a:t>
            </a:r>
            <a:endParaRPr lang="es-VE" sz="1200" dirty="0"/>
          </a:p>
        </p:txBody>
      </p:sp>
    </p:spTree>
    <p:extLst>
      <p:ext uri="{BB962C8B-B14F-4D97-AF65-F5344CB8AC3E}">
        <p14:creationId xmlns:p14="http://schemas.microsoft.com/office/powerpoint/2010/main" val="287427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771235" y="659564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399793" y="6402374"/>
            <a:ext cx="6344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TC. </a:t>
            </a:r>
            <a:r>
              <a:rPr lang="es-VE" sz="1000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Fung</a:t>
            </a:r>
            <a:r>
              <a:rPr lang="es-VE" sz="1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CA. </a:t>
            </a:r>
            <a:r>
              <a:rPr lang="es-VE" sz="1000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Olson</a:t>
            </a:r>
            <a:r>
              <a:rPr lang="es-VE" sz="1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EY </a:t>
            </a:r>
            <a:r>
              <a:rPr lang="es-VE" sz="1000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Hsiao</a:t>
            </a:r>
            <a:r>
              <a:rPr lang="es-VE" sz="1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Interactions</a:t>
            </a:r>
            <a:r>
              <a:rPr lang="es-VE" sz="10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between</a:t>
            </a:r>
            <a:r>
              <a:rPr lang="es-VE" sz="10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the</a:t>
            </a:r>
            <a:r>
              <a:rPr lang="es-VE" sz="10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microbiota, </a:t>
            </a:r>
            <a:r>
              <a:rPr lang="es-VE" sz="10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immune</a:t>
            </a:r>
            <a:r>
              <a:rPr lang="es-VE" sz="10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and </a:t>
            </a:r>
            <a:r>
              <a:rPr lang="es-VE" sz="10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nervous</a:t>
            </a:r>
            <a:r>
              <a:rPr lang="es-VE" sz="10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systems</a:t>
            </a:r>
            <a:r>
              <a:rPr lang="es-VE" sz="10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in </a:t>
            </a:r>
            <a:r>
              <a:rPr lang="es-VE" sz="10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health</a:t>
            </a:r>
            <a:r>
              <a:rPr lang="es-VE" sz="10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and </a:t>
            </a:r>
            <a:r>
              <a:rPr lang="es-VE" sz="1000" i="1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disease</a:t>
            </a:r>
            <a:r>
              <a:rPr lang="es-VE" sz="10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</a:t>
            </a:r>
            <a:r>
              <a:rPr lang="es-VE" sz="1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Nature</a:t>
            </a:r>
            <a:r>
              <a:rPr lang="es-VE" sz="1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Neuroscienve</a:t>
            </a:r>
            <a:r>
              <a:rPr lang="es-VE" sz="1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2017</a:t>
            </a:r>
            <a:r>
              <a:rPr lang="es-VE" sz="1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; 20: 145-155.</a:t>
            </a:r>
            <a:endParaRPr lang="es-VE" sz="1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294645" y="1425743"/>
            <a:ext cx="6554708" cy="4939814"/>
          </a:xfrm>
          <a:prstGeom prst="rect">
            <a:avLst/>
          </a:prstGeom>
          <a:solidFill>
            <a:srgbClr val="FEF6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Reconocimiento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productos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microbianos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</a:t>
            </a:r>
            <a:r>
              <a:rPr lang="en-US" dirty="0" err="1" smtClean="0">
                <a:latin typeface="Comic Sans MS" panose="030F0702030302020204" pitchFamily="66" charset="0"/>
              </a:rPr>
              <a:t>atrones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moleculares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asociados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microbios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MAMPs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productos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intermediarios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metabolismo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microbiano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(SCFAs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vías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Microbioma y el S.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nmune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independientemente</a:t>
            </a:r>
            <a:r>
              <a:rPr lang="en-US" dirty="0" smtClean="0">
                <a:latin typeface="Comic Sans MS" panose="030F0702030302020204" pitchFamily="66" charset="0"/>
              </a:rPr>
              <a:t>  o </a:t>
            </a:r>
            <a:r>
              <a:rPr lang="en-US" dirty="0" err="1" smtClean="0">
                <a:latin typeface="Comic Sans MS" panose="030F0702030302020204" pitchFamily="66" charset="0"/>
              </a:rPr>
              <a:t>cooperativamente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regular la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neurofisiología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err="1">
                <a:latin typeface="Comic Sans MS" panose="030F0702030302020204" pitchFamily="66" charset="0"/>
              </a:rPr>
              <a:t>E</a:t>
            </a:r>
            <a:r>
              <a:rPr lang="en-US" dirty="0" err="1" smtClean="0">
                <a:latin typeface="Comic Sans MS" panose="030F0702030302020204" pitchFamily="66" charset="0"/>
              </a:rPr>
              <a:t>ntender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eje</a:t>
            </a:r>
            <a:r>
              <a:rPr lang="en-US" b="1" dirty="0" smtClean="0">
                <a:latin typeface="Comic Sans MS" panose="030F0702030302020204" pitchFamily="66" charset="0"/>
              </a:rPr>
              <a:t> microbiota-</a:t>
            </a:r>
            <a:r>
              <a:rPr lang="en-US" b="1" dirty="0" err="1" smtClean="0">
                <a:latin typeface="Comic Sans MS" panose="030F0702030302020204" pitchFamily="66" charset="0"/>
              </a:rPr>
              <a:t>intestino</a:t>
            </a:r>
            <a:r>
              <a:rPr lang="en-US" b="1" dirty="0" smtClean="0">
                <a:latin typeface="Comic Sans MS" panose="030F0702030302020204" pitchFamily="66" charset="0"/>
              </a:rPr>
              <a:t>-</a:t>
            </a:r>
            <a:r>
              <a:rPr lang="en-US" b="1" dirty="0" err="1" smtClean="0">
                <a:latin typeface="Comic Sans MS" panose="030F0702030302020204" pitchFamily="66" charset="0"/>
              </a:rPr>
              <a:t>cerebro</a:t>
            </a:r>
            <a:r>
              <a:rPr lang="en-US" b="1" dirty="0" smtClean="0"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implica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estudiar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rol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microbios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b="1" dirty="0" smtClean="0">
                <a:latin typeface="Comic Sans MS" panose="030F0702030302020204" pitchFamily="66" charset="0"/>
              </a:rPr>
              <a:t>modular la </a:t>
            </a:r>
            <a:r>
              <a:rPr lang="en-US" b="1" dirty="0" err="1" smtClean="0">
                <a:latin typeface="Comic Sans MS" panose="030F0702030302020204" pitchFamily="66" charset="0"/>
              </a:rPr>
              <a:t>función</a:t>
            </a:r>
            <a:r>
              <a:rPr lang="en-US" b="1" dirty="0" smtClean="0">
                <a:latin typeface="Comic Sans MS" panose="030F0702030302020204" pitchFamily="66" charset="0"/>
              </a:rPr>
              <a:t> del SNC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vías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periféricas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residentes</a:t>
            </a:r>
            <a:r>
              <a:rPr lang="en-US" dirty="0" smtClean="0">
                <a:latin typeface="Comic Sans MS" panose="030F0702030302020204" pitchFamily="66" charset="0"/>
              </a:rPr>
              <a:t> en SNC. </a:t>
            </a:r>
          </a:p>
          <a:p>
            <a:endParaRPr lang="en-US" sz="900" dirty="0" smtClean="0">
              <a:latin typeface="Comic Sans MS" panose="030F0702030302020204" pitchFamily="66" charset="0"/>
            </a:endParaRP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Cambios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bioquímicos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 el SNC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llevar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alterar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composición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microbiana</a:t>
            </a:r>
            <a:r>
              <a:rPr lang="en-US" dirty="0" smtClean="0">
                <a:latin typeface="Comic Sans MS" panose="030F0702030302020204" pitchFamily="66" charset="0"/>
              </a:rPr>
              <a:t> y 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respuestas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elulares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eje</a:t>
            </a:r>
            <a:r>
              <a:rPr lang="en-US" dirty="0" smtClean="0">
                <a:latin typeface="Comic Sans MS" panose="030F0702030302020204" pitchFamily="66" charset="0"/>
              </a:rPr>
              <a:t> HPA. </a:t>
            </a:r>
          </a:p>
          <a:p>
            <a:endParaRPr lang="en-US" sz="900" dirty="0" smtClean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Estudio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interacciones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bidireccionales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permitirá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nuevas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estrategias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terapéuticas</a:t>
            </a:r>
            <a:r>
              <a:rPr lang="en-US" dirty="0" smtClean="0">
                <a:latin typeface="Comic Sans MS" panose="030F0702030302020204" pitchFamily="66" charset="0"/>
              </a:rPr>
              <a:t> para el </a:t>
            </a:r>
            <a:r>
              <a:rPr lang="en-US" dirty="0" err="1" smtClean="0">
                <a:latin typeface="Comic Sans MS" panose="030F0702030302020204" pitchFamily="66" charset="0"/>
              </a:rPr>
              <a:t>tratamiento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enfermedades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neurológicas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856200" y="373263"/>
            <a:ext cx="5431599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Comic Sans MS" panose="030F0702030302020204" pitchFamily="66" charset="0"/>
              </a:rPr>
              <a:t>Microbiota, S. </a:t>
            </a:r>
            <a:r>
              <a:rPr lang="en-US" sz="2200" dirty="0" err="1" smtClean="0">
                <a:latin typeface="Comic Sans MS" panose="030F0702030302020204" pitchFamily="66" charset="0"/>
              </a:rPr>
              <a:t>Inmune</a:t>
            </a:r>
            <a:r>
              <a:rPr lang="en-US" sz="2200" dirty="0" smtClean="0">
                <a:latin typeface="Comic Sans MS" panose="030F0702030302020204" pitchFamily="66" charset="0"/>
              </a:rPr>
              <a:t> y S. </a:t>
            </a:r>
            <a:r>
              <a:rPr lang="en-US" sz="2200" dirty="0" err="1" smtClean="0">
                <a:latin typeface="Comic Sans MS" panose="030F0702030302020204" pitchFamily="66" charset="0"/>
              </a:rPr>
              <a:t>Nervioso</a:t>
            </a:r>
            <a:r>
              <a:rPr lang="en-US" sz="2200" dirty="0">
                <a:latin typeface="Comic Sans MS" panose="030F0702030302020204" pitchFamily="66" charset="0"/>
              </a:rPr>
              <a:t>. </a:t>
            </a:r>
            <a:r>
              <a:rPr lang="en-US" dirty="0" err="1">
                <a:latin typeface="Comic Sans MS" panose="030F0702030302020204" pitchFamily="66" charset="0"/>
              </a:rPr>
              <a:t>Interacciones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esenciales</a:t>
            </a:r>
            <a:r>
              <a:rPr lang="en-US" dirty="0">
                <a:latin typeface="Comic Sans MS" panose="030F0702030302020204" pitchFamily="66" charset="0"/>
              </a:rPr>
              <a:t> para el </a:t>
            </a:r>
            <a:r>
              <a:rPr lang="en-US" dirty="0" err="1">
                <a:latin typeface="Comic Sans MS" panose="030F0702030302020204" pitchFamily="66" charset="0"/>
              </a:rPr>
              <a:t>mantenimiento</a:t>
            </a:r>
            <a:r>
              <a:rPr lang="en-US" dirty="0">
                <a:latin typeface="Comic Sans MS" panose="030F0702030302020204" pitchFamily="66" charset="0"/>
              </a:rPr>
              <a:t> de la </a:t>
            </a:r>
            <a:r>
              <a:rPr lang="en-US" dirty="0" err="1">
                <a:latin typeface="Comic Sans MS" panose="030F0702030302020204" pitchFamily="66" charset="0"/>
              </a:rPr>
              <a:t>salud</a:t>
            </a:r>
            <a:r>
              <a:rPr lang="en-US" dirty="0">
                <a:latin typeface="Comic Sans MS" panose="030F0702030302020204" pitchFamily="66" charset="0"/>
              </a:rPr>
              <a:t> del </a:t>
            </a:r>
            <a:r>
              <a:rPr lang="en-US" dirty="0" err="1">
                <a:latin typeface="Comic Sans MS" panose="030F0702030302020204" pitchFamily="66" charset="0"/>
              </a:rPr>
              <a:t>hospedero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02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3" b="8951"/>
          <a:stretch/>
        </p:blipFill>
        <p:spPr>
          <a:xfrm>
            <a:off x="325580" y="276046"/>
            <a:ext cx="8264176" cy="5641675"/>
          </a:xfrm>
        </p:spPr>
      </p:pic>
      <p:sp>
        <p:nvSpPr>
          <p:cNvPr id="5" name="5 CuadroTexto"/>
          <p:cNvSpPr txBox="1"/>
          <p:nvPr/>
        </p:nvSpPr>
        <p:spPr>
          <a:xfrm>
            <a:off x="6771235" y="656896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69076" y="6350781"/>
            <a:ext cx="64525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N. Powell, MM. Walker, NJ. </a:t>
            </a:r>
            <a:r>
              <a:rPr lang="en-US" sz="1100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Talley. </a:t>
            </a:r>
            <a:r>
              <a:rPr lang="en-US" sz="11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11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mucosal immune system: master regulator of bidirectional gut–brain communications. 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Nature Reviews Gastroenterology &amp;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Hepatology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2017;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14: 143–159</a:t>
            </a:r>
            <a:endParaRPr lang="es-VE" sz="1100" dirty="0"/>
          </a:p>
        </p:txBody>
      </p:sp>
      <p:sp>
        <p:nvSpPr>
          <p:cNvPr id="7" name="Rectángulo 6"/>
          <p:cNvSpPr/>
          <p:nvPr/>
        </p:nvSpPr>
        <p:spPr>
          <a:xfrm>
            <a:off x="917492" y="572494"/>
            <a:ext cx="1353846" cy="5348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Rectángulo 7"/>
          <p:cNvSpPr/>
          <p:nvPr/>
        </p:nvSpPr>
        <p:spPr>
          <a:xfrm>
            <a:off x="2779930" y="572494"/>
            <a:ext cx="1353846" cy="5348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5251348" y="584112"/>
            <a:ext cx="1732918" cy="5348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7235910" y="572494"/>
            <a:ext cx="1114460" cy="5348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1039615" y="572494"/>
            <a:ext cx="1109599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Inmunidad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 bacteria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902053" y="584112"/>
            <a:ext cx="1172116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Inmunidad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 helmintos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227855" y="539130"/>
            <a:ext cx="1752404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Inmunidad a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bacteria y/o hongo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7179655" y="572494"/>
            <a:ext cx="1170716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Restitución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epitelial 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140954" y="5940764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Monocito</a:t>
            </a:r>
            <a:endParaRPr lang="es-VE" sz="1400" dirty="0">
              <a:latin typeface="Symbol" panose="05050102010706020507" pitchFamily="18" charset="2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3581323" y="5036418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IL4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353369" y="1940766"/>
            <a:ext cx="935503" cy="780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61837" y="1825562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atin typeface="Comic Sans MS" panose="030F0702030302020204" pitchFamily="66" charset="0"/>
              </a:rPr>
              <a:t>E</a:t>
            </a:r>
            <a:r>
              <a:rPr lang="es-VE" sz="1400" b="1" dirty="0" smtClean="0">
                <a:latin typeface="Comic Sans MS" panose="030F0702030302020204" pitchFamily="66" charset="0"/>
              </a:rPr>
              <a:t>pitelio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208127" y="2351642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Macrófago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1828800" y="1892068"/>
            <a:ext cx="1210977" cy="551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Rectángulo 41"/>
          <p:cNvSpPr/>
          <p:nvPr/>
        </p:nvSpPr>
        <p:spPr>
          <a:xfrm>
            <a:off x="2520083" y="2443765"/>
            <a:ext cx="381970" cy="277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1691215" y="2077251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TNF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061470" y="1826864"/>
            <a:ext cx="1027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Histamina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2063897" y="2190751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Mastocito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3488111" y="1845329"/>
            <a:ext cx="855310" cy="192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CuadroTexto 35"/>
          <p:cNvSpPr txBox="1"/>
          <p:nvPr/>
        </p:nvSpPr>
        <p:spPr>
          <a:xfrm>
            <a:off x="3584858" y="1806366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Eosinófilos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4500936" y="2248969"/>
            <a:ext cx="715860" cy="555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4332665" y="2114143"/>
            <a:ext cx="947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Gránulos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proteína </a:t>
            </a:r>
          </a:p>
          <a:p>
            <a:r>
              <a:rPr lang="es-VE" sz="1200" b="1" dirty="0" err="1" smtClean="0">
                <a:latin typeface="Comic Sans MS" panose="030F0702030302020204" pitchFamily="66" charset="0"/>
              </a:rPr>
              <a:t>eosinófilos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5676181" y="2096917"/>
            <a:ext cx="988856" cy="2565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5483853" y="2045738"/>
            <a:ext cx="1157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Neutrófilos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5211348" y="2971335"/>
            <a:ext cx="272505" cy="594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4994865" y="2994884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IL17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5013419" y="3277796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Th17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7" name="Rectángulo 46"/>
          <p:cNvSpPr/>
          <p:nvPr/>
        </p:nvSpPr>
        <p:spPr>
          <a:xfrm>
            <a:off x="6771235" y="3301492"/>
            <a:ext cx="408420" cy="309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6552437" y="3244892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ILC3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8" name="Rectángulo 47"/>
          <p:cNvSpPr/>
          <p:nvPr/>
        </p:nvSpPr>
        <p:spPr>
          <a:xfrm>
            <a:off x="7957617" y="3042025"/>
            <a:ext cx="491357" cy="2012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9" name="Rectángulo 48"/>
          <p:cNvSpPr/>
          <p:nvPr/>
        </p:nvSpPr>
        <p:spPr>
          <a:xfrm>
            <a:off x="8063822" y="3518369"/>
            <a:ext cx="403215" cy="1538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CuadroTexto 32"/>
          <p:cNvSpPr txBox="1"/>
          <p:nvPr/>
        </p:nvSpPr>
        <p:spPr>
          <a:xfrm>
            <a:off x="7985962" y="3476901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ILC3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7960141" y="2892005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IL22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2902053" y="4482454"/>
            <a:ext cx="1228788" cy="222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2942075" y="4477462"/>
            <a:ext cx="14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Macrófago M2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51" name="Rectángulo 50"/>
          <p:cNvSpPr/>
          <p:nvPr/>
        </p:nvSpPr>
        <p:spPr>
          <a:xfrm>
            <a:off x="3642748" y="5293242"/>
            <a:ext cx="431421" cy="296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2" name="Rectángulo 51"/>
          <p:cNvSpPr/>
          <p:nvPr/>
        </p:nvSpPr>
        <p:spPr>
          <a:xfrm>
            <a:off x="1039615" y="5036417"/>
            <a:ext cx="1097251" cy="172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3" name="Rectángulo 52"/>
          <p:cNvSpPr/>
          <p:nvPr/>
        </p:nvSpPr>
        <p:spPr>
          <a:xfrm>
            <a:off x="980192" y="5344195"/>
            <a:ext cx="555746" cy="300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998323" y="4959585"/>
            <a:ext cx="14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Macrófago M1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907240" y="5366068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IFN</a:t>
            </a:r>
            <a:r>
              <a:rPr lang="es-VE" sz="1400" b="1" dirty="0" err="1" smtClean="0">
                <a:latin typeface="Symbol" panose="05050102010706020507" pitchFamily="18" charset="2"/>
              </a:rPr>
              <a:t>g</a:t>
            </a:r>
            <a:endParaRPr lang="es-VE" sz="1400" b="1" dirty="0">
              <a:latin typeface="Symbol" panose="05050102010706020507" pitchFamily="18" charset="2"/>
            </a:endParaRPr>
          </a:p>
        </p:txBody>
      </p:sp>
      <p:sp>
        <p:nvSpPr>
          <p:cNvPr id="54" name="Rectángulo 53"/>
          <p:cNvSpPr/>
          <p:nvPr/>
        </p:nvSpPr>
        <p:spPr>
          <a:xfrm>
            <a:off x="685130" y="2950054"/>
            <a:ext cx="313193" cy="722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516715" y="3254784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Th1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71565" y="2946522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IFN</a:t>
            </a:r>
            <a:r>
              <a:rPr lang="es-VE" sz="1400" b="1" dirty="0" err="1" smtClean="0">
                <a:latin typeface="Symbol" panose="05050102010706020507" pitchFamily="18" charset="2"/>
              </a:rPr>
              <a:t>g</a:t>
            </a:r>
            <a:endParaRPr lang="es-VE" sz="1400" b="1" dirty="0">
              <a:latin typeface="Symbol" panose="05050102010706020507" pitchFamily="18" charset="2"/>
            </a:endParaRPr>
          </a:p>
        </p:txBody>
      </p:sp>
      <p:sp>
        <p:nvSpPr>
          <p:cNvPr id="55" name="Rectángulo 54"/>
          <p:cNvSpPr/>
          <p:nvPr/>
        </p:nvSpPr>
        <p:spPr>
          <a:xfrm>
            <a:off x="4130841" y="3311156"/>
            <a:ext cx="459442" cy="299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3965382" y="3266843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ILC2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56" name="Rectángulo 55"/>
          <p:cNvSpPr/>
          <p:nvPr/>
        </p:nvSpPr>
        <p:spPr>
          <a:xfrm>
            <a:off x="2313949" y="4005131"/>
            <a:ext cx="744916" cy="2076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7" name="Rectángulo 56"/>
          <p:cNvSpPr/>
          <p:nvPr/>
        </p:nvSpPr>
        <p:spPr>
          <a:xfrm>
            <a:off x="2249381" y="3266843"/>
            <a:ext cx="69269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2048531" y="323866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ILC1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2548845" y="3247770"/>
            <a:ext cx="51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Th2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020942" y="2917499"/>
            <a:ext cx="311723" cy="228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8" name="Rectángulo 57"/>
          <p:cNvSpPr/>
          <p:nvPr/>
        </p:nvSpPr>
        <p:spPr>
          <a:xfrm>
            <a:off x="3395355" y="2711610"/>
            <a:ext cx="311723" cy="228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9" name="CuadroTexto 58"/>
          <p:cNvSpPr txBox="1"/>
          <p:nvPr/>
        </p:nvSpPr>
        <p:spPr>
          <a:xfrm>
            <a:off x="3961024" y="2927295"/>
            <a:ext cx="511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IL-5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0" name="CuadroTexto 59"/>
          <p:cNvSpPr txBox="1"/>
          <p:nvPr/>
        </p:nvSpPr>
        <p:spPr>
          <a:xfrm>
            <a:off x="3316436" y="2682372"/>
            <a:ext cx="4844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IL-5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2600579" y="2659329"/>
            <a:ext cx="373863" cy="618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1" name="CuadroTexto 60"/>
          <p:cNvSpPr txBox="1"/>
          <p:nvPr/>
        </p:nvSpPr>
        <p:spPr>
          <a:xfrm>
            <a:off x="2550335" y="2642368"/>
            <a:ext cx="4844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IL-4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2" name="CuadroTexto 61"/>
          <p:cNvSpPr txBox="1"/>
          <p:nvPr/>
        </p:nvSpPr>
        <p:spPr>
          <a:xfrm>
            <a:off x="2535317" y="2943491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IL-13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3" name="CuadroTexto 62"/>
          <p:cNvSpPr txBox="1"/>
          <p:nvPr/>
        </p:nvSpPr>
        <p:spPr>
          <a:xfrm>
            <a:off x="4851866" y="5382121"/>
            <a:ext cx="1955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ILC3: </a:t>
            </a:r>
            <a:r>
              <a:rPr lang="es-VE" sz="1200" dirty="0" err="1" smtClean="0">
                <a:latin typeface="Comic Sans MS" panose="030F0702030302020204" pitchFamily="66" charset="0"/>
              </a:rPr>
              <a:t>c.linfoide</a:t>
            </a:r>
            <a:r>
              <a:rPr lang="es-VE" sz="1200" dirty="0" smtClean="0">
                <a:latin typeface="Comic Sans MS" panose="030F0702030302020204" pitchFamily="66" charset="0"/>
              </a:rPr>
              <a:t> innata 3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64" name="CuadroTexto 63"/>
          <p:cNvSpPr txBox="1"/>
          <p:nvPr/>
        </p:nvSpPr>
        <p:spPr>
          <a:xfrm>
            <a:off x="4729526" y="4759530"/>
            <a:ext cx="3623108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Redes del S. Inmune </a:t>
            </a:r>
            <a:r>
              <a:rPr lang="es-VE" sz="2000" dirty="0" err="1" smtClean="0">
                <a:latin typeface="Comic Sans MS" panose="030F0702030302020204" pitchFamily="66" charset="0"/>
              </a:rPr>
              <a:t>mucosal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7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3" y="1435143"/>
            <a:ext cx="8275320" cy="4738255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3 CuadroTexto"/>
          <p:cNvSpPr txBox="1"/>
          <p:nvPr/>
        </p:nvSpPr>
        <p:spPr>
          <a:xfrm>
            <a:off x="1403173" y="640574"/>
            <a:ext cx="5868914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Intestino-Microbiota-Cerebro</a:t>
            </a:r>
            <a:endParaRPr lang="es-VE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60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/>
          <p:nvPr/>
        </p:nvSpPr>
        <p:spPr>
          <a:xfrm>
            <a:off x="6771235" y="658324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46" t="988"/>
          <a:stretch/>
        </p:blipFill>
        <p:spPr>
          <a:xfrm>
            <a:off x="365760" y="106680"/>
            <a:ext cx="8319033" cy="6330262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78733" y="81113"/>
            <a:ext cx="2986715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Interacciones claves 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Cerebro-Intestino-S. </a:t>
            </a: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nmune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961693" y="5958232"/>
            <a:ext cx="1619084" cy="258792"/>
          </a:xfrm>
          <a:prstGeom prst="rect">
            <a:avLst/>
          </a:prstGeom>
          <a:solidFill>
            <a:srgbClr val="FFC9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5681640" y="5811928"/>
            <a:ext cx="2417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Circulación sistémica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359577" y="6060982"/>
            <a:ext cx="1829977" cy="3830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2251061" y="6023869"/>
            <a:ext cx="2323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Células que producen CKs: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IL-1</a:t>
            </a:r>
            <a:r>
              <a:rPr lang="es-VE" sz="1400" dirty="0" smtClean="0">
                <a:latin typeface="Symbol" panose="05050102010706020507" pitchFamily="18" charset="2"/>
              </a:rPr>
              <a:t>b</a:t>
            </a:r>
            <a:r>
              <a:rPr lang="es-VE" sz="1400" dirty="0" smtClean="0">
                <a:latin typeface="Comic Sans MS" panose="030F0702030302020204" pitchFamily="66" charset="0"/>
              </a:rPr>
              <a:t>, TNF, IL-6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054161" y="1496284"/>
            <a:ext cx="1035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>
                <a:latin typeface="Comic Sans MS" panose="030F0702030302020204" pitchFamily="66" charset="0"/>
              </a:rPr>
              <a:t>P</a:t>
            </a:r>
            <a:r>
              <a:rPr lang="es-VE" sz="1200" b="1" dirty="0" smtClean="0">
                <a:latin typeface="Comic Sans MS" panose="030F0702030302020204" pitchFamily="66" charset="0"/>
              </a:rPr>
              <a:t>éptidos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Anti-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microbianos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776377" y="2079187"/>
            <a:ext cx="724619" cy="2855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616295" y="5376071"/>
            <a:ext cx="884701" cy="464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649017" y="4652474"/>
            <a:ext cx="1098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Plexo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Mientérico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1691376" y="1028959"/>
            <a:ext cx="1336402" cy="349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912079" y="1006950"/>
            <a:ext cx="2146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Respuesta al estrés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2359577" y="1377451"/>
            <a:ext cx="1190445" cy="185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6771235" y="1100918"/>
            <a:ext cx="1353256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4828032" y="2413564"/>
            <a:ext cx="365760" cy="457652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4535488" y="3774618"/>
            <a:ext cx="759266" cy="213360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4311793" y="2401169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Mastocitos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753460" y="6643245"/>
            <a:ext cx="4017775" cy="27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Nature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Reviews Gastroenterology &amp; </a:t>
            </a:r>
            <a:r>
              <a:rPr lang="en-US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Hepatology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sz="1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2017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;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14:143-159.</a:t>
            </a:r>
            <a:endParaRPr lang="es-VE" sz="1100" dirty="0">
              <a:effectLst/>
              <a:latin typeface="Times New Roman" panose="02020603050405020304" pitchFamily="18" charset="0"/>
              <a:ea typeface="BatangChe" panose="0203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571336" y="3864864"/>
            <a:ext cx="232568" cy="213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3500762" y="3786878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/>
              <a:t>NE</a:t>
            </a:r>
            <a:endParaRPr lang="es-VE" b="1" dirty="0"/>
          </a:p>
        </p:txBody>
      </p:sp>
      <p:sp>
        <p:nvSpPr>
          <p:cNvPr id="24" name="Rectángulo 23"/>
          <p:cNvSpPr/>
          <p:nvPr/>
        </p:nvSpPr>
        <p:spPr>
          <a:xfrm>
            <a:off x="3027778" y="3321050"/>
            <a:ext cx="543558" cy="465828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3101454" y="3524709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 A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2912299" y="3238607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TH2 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4072534" y="2622112"/>
            <a:ext cx="298297" cy="130006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4715083" y="3539772"/>
            <a:ext cx="298297" cy="130006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3896916" y="2548595"/>
            <a:ext cx="511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IL-4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4572192" y="3445199"/>
            <a:ext cx="511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IL-5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2819891" y="4957370"/>
            <a:ext cx="1126827" cy="174188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2687076" y="4955269"/>
            <a:ext cx="1261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Macrófago M2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2470245" y="3573501"/>
            <a:ext cx="573802" cy="314271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CuadroTexto 33"/>
          <p:cNvSpPr txBox="1"/>
          <p:nvPr/>
        </p:nvSpPr>
        <p:spPr>
          <a:xfrm>
            <a:off x="2374645" y="3490830"/>
            <a:ext cx="817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Neurona </a:t>
            </a:r>
          </a:p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entérica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8124491" y="4437491"/>
            <a:ext cx="305350" cy="211327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Rectángulo 35"/>
          <p:cNvSpPr/>
          <p:nvPr/>
        </p:nvSpPr>
        <p:spPr>
          <a:xfrm>
            <a:off x="5083871" y="3763299"/>
            <a:ext cx="1186406" cy="314925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CuadroTexto 36"/>
          <p:cNvSpPr txBox="1"/>
          <p:nvPr/>
        </p:nvSpPr>
        <p:spPr>
          <a:xfrm>
            <a:off x="5600104" y="3689928"/>
            <a:ext cx="872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Gránulos </a:t>
            </a: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Eosin</a:t>
            </a:r>
            <a:r>
              <a:rPr lang="es-VE" sz="1200" b="1" dirty="0" smtClean="0">
                <a:latin typeface="Comic Sans MS" panose="030F0702030302020204" pitchFamily="66" charset="0"/>
              </a:rPr>
              <a:t>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5879578" y="2401169"/>
            <a:ext cx="891657" cy="220943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CuadroTexto 38"/>
          <p:cNvSpPr txBox="1"/>
          <p:nvPr/>
        </p:nvSpPr>
        <p:spPr>
          <a:xfrm>
            <a:off x="5711558" y="2373140"/>
            <a:ext cx="907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Histamina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2483893" y="2373796"/>
            <a:ext cx="484554" cy="201244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CuadroTexto 40"/>
          <p:cNvSpPr txBox="1"/>
          <p:nvPr/>
        </p:nvSpPr>
        <p:spPr>
          <a:xfrm>
            <a:off x="2395828" y="2304152"/>
            <a:ext cx="606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IL-22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2556454" y="2817452"/>
            <a:ext cx="352014" cy="174755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3" name="CuadroTexto 42"/>
          <p:cNvSpPr txBox="1"/>
          <p:nvPr/>
        </p:nvSpPr>
        <p:spPr>
          <a:xfrm>
            <a:off x="2505951" y="2741506"/>
            <a:ext cx="540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ILC3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7682703" y="4690629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b="1" dirty="0">
                <a:latin typeface="Comic Sans MS" panose="030F0702030302020204" pitchFamily="66" charset="0"/>
              </a:rPr>
              <a:t>SN </a:t>
            </a:r>
            <a:endParaRPr lang="es-VE" sz="14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entérico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899917" y="5258597"/>
            <a:ext cx="715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Musc</a:t>
            </a:r>
            <a:r>
              <a:rPr lang="es-VE" sz="14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s-VE" sz="1400" dirty="0" err="1">
                <a:latin typeface="Comic Sans MS" panose="030F0702030302020204" pitchFamily="66" charset="0"/>
              </a:rPr>
              <a:t>l</a:t>
            </a:r>
            <a:r>
              <a:rPr lang="es-VE" sz="1400" dirty="0" err="1" smtClean="0">
                <a:latin typeface="Comic Sans MS" panose="030F0702030302020204" pitchFamily="66" charset="0"/>
              </a:rPr>
              <a:t>ongit</a:t>
            </a:r>
            <a:r>
              <a:rPr lang="es-VE" sz="1400" dirty="0" smtClean="0">
                <a:latin typeface="Comic Sans MS" panose="030F0702030302020204" pitchFamily="66" charset="0"/>
              </a:rPr>
              <a:t>.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815715" y="3934650"/>
            <a:ext cx="827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Musc</a:t>
            </a:r>
            <a:r>
              <a:rPr lang="es-VE" sz="14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circular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811752" y="2658992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Lámina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propia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788479" y="2028406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Epitelio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686952" y="3674484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Eosinófilos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93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893133" y="793306"/>
            <a:ext cx="7284708" cy="5509200"/>
          </a:xfrm>
          <a:prstGeom prst="rect">
            <a:avLst/>
          </a:prstGeom>
          <a:solidFill>
            <a:srgbClr val="FEF6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Neuronas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liberan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NE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actúa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sobre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receptor β2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adrenérgico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(β2AR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macrófagos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el </a:t>
            </a:r>
            <a:r>
              <a:rPr lang="en-US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plexo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mientérico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apoyando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diferenciación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hacia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fenotipo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M2) y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células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T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lo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limita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diferenciación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T helper 1 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TH1) (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favoreciendo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indirectamente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diferenciación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TH2 y TH17).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M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astocitos y eosinófilos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degranulando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próximos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neuronas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entéricas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proveyendo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un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mecanismo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excitación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sensorial (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percibida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el SN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entérico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ENS)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SNC.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inmunes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intestinales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.: c.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Tγδ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diferenciándose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al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cerebro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bajo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algunas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circunstancias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.;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después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daño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cerebral). 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Citokinas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provenientes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sangre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generadas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señalar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al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cerebro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gliales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entéricas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producen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ligandos de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familia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factor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neurotrófico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derivado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células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gliales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(GFL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),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estimulan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producción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IL—22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c.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linfoides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innatas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sz="1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ILC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)</a:t>
            </a:r>
            <a:r>
              <a:rPr lang="en-US" sz="1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3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actuando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sobre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el receptor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específico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RET).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IL‑22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actúa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sobre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un receptor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epitelial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restringido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IL‑22R)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para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estimular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proliferación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epitelial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producción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péptidos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antimicrobianos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endParaRPr lang="en-US" sz="1000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IL‑4 e </a:t>
            </a:r>
            <a:r>
              <a:rPr lang="en-US" sz="1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IL‑5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potencialmente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generados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localmente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TH2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apoyan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activación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mastocitos y eosinófilos </a:t>
            </a:r>
            <a:r>
              <a:rPr lang="en-US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respectivamente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630594" y="6334465"/>
            <a:ext cx="5882811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N. Powell , MM. Walker, NJ. Talley. The </a:t>
            </a:r>
            <a:r>
              <a:rPr lang="en-US" sz="1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mucosal immune system: master regulator of bidirectional gut-brain </a:t>
            </a:r>
            <a:r>
              <a:rPr lang="en-US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communications..</a:t>
            </a:r>
            <a:r>
              <a:rPr lang="en-US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Nature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Reviews Gastroenterology &amp; </a:t>
            </a:r>
            <a:r>
              <a:rPr lang="en-US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Hepatology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2017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14:143-159.</a:t>
            </a:r>
            <a:endParaRPr lang="es-VE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893133" y="189882"/>
            <a:ext cx="728470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Interacciones </a:t>
            </a:r>
            <a:r>
              <a:rPr lang="es-VE" sz="2400" dirty="0">
                <a:latin typeface="Comic Sans MS" panose="030F0702030302020204" pitchFamily="66" charset="0"/>
              </a:rPr>
              <a:t>C</a:t>
            </a:r>
            <a:r>
              <a:rPr lang="es-VE" sz="2400" dirty="0" smtClean="0">
                <a:latin typeface="Comic Sans MS" panose="030F0702030302020204" pitchFamily="66" charset="0"/>
              </a:rPr>
              <a:t>erebro-Intestino-S. </a:t>
            </a:r>
            <a:r>
              <a:rPr lang="es-VE" sz="2400" dirty="0">
                <a:latin typeface="Comic Sans MS" panose="030F0702030302020204" pitchFamily="66" charset="0"/>
              </a:rPr>
              <a:t>I</a:t>
            </a:r>
            <a:r>
              <a:rPr lang="es-VE" sz="2400" dirty="0" smtClean="0">
                <a:latin typeface="Comic Sans MS" panose="030F0702030302020204" pitchFamily="66" charset="0"/>
              </a:rPr>
              <a:t>nmune</a:t>
            </a:r>
            <a:endParaRPr lang="es-V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14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4" b="8510"/>
          <a:stretch/>
        </p:blipFill>
        <p:spPr>
          <a:xfrm>
            <a:off x="326487" y="1345721"/>
            <a:ext cx="8418001" cy="4848419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6384295"/>
            <a:ext cx="64525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N. Powell, MM. Walker, NJ. </a:t>
            </a:r>
            <a:r>
              <a:rPr lang="en-US" sz="1050" b="1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Talley . The </a:t>
            </a:r>
            <a:r>
              <a:rPr lang="en-US" sz="1050" b="1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mucosal immune system: master regulator of bidirectional gut–brain communications. 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Nature Reviews Gastroenterology &amp;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Hepatology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2017;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14: 143–159</a:t>
            </a:r>
            <a:endParaRPr lang="es-VE" sz="1050" dirty="0"/>
          </a:p>
        </p:txBody>
      </p:sp>
      <p:sp>
        <p:nvSpPr>
          <p:cNvPr id="8" name="CuadroTexto 7"/>
          <p:cNvSpPr txBox="1"/>
          <p:nvPr/>
        </p:nvSpPr>
        <p:spPr>
          <a:xfrm>
            <a:off x="490259" y="2370105"/>
            <a:ext cx="1225015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Microbiota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7247358" y="5224680"/>
            <a:ext cx="1603324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SFB: </a:t>
            </a:r>
            <a:r>
              <a:rPr lang="es-VE" sz="1200" dirty="0" smtClean="0">
                <a:latin typeface="Comic Sans MS" panose="030F0702030302020204" pitchFamily="66" charset="0"/>
              </a:rPr>
              <a:t>Bacterias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         Segmentadas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         Filamentosas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293962" y="5745192"/>
            <a:ext cx="1725283" cy="2516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1293962" y="5689054"/>
            <a:ext cx="1752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Macrófago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M2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157932" y="5745192"/>
            <a:ext cx="1293962" cy="2516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4222862" y="5689428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Neutrófilos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7608499" y="3769930"/>
            <a:ext cx="1135990" cy="543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293962" y="460324"/>
            <a:ext cx="6712094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Microbiota influye directamente en diferenciación c. T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6" name="6 CuadroTexto"/>
          <p:cNvSpPr txBox="1"/>
          <p:nvPr/>
        </p:nvSpPr>
        <p:spPr>
          <a:xfrm>
            <a:off x="275473" y="311228"/>
            <a:ext cx="633507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275473" y="705920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85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99855" y="1579731"/>
            <a:ext cx="5897973" cy="3600986"/>
          </a:xfrm>
          <a:prstGeom prst="rect">
            <a:avLst/>
          </a:prstGeom>
          <a:solidFill>
            <a:srgbClr val="FEF1E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Constituyentes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bacterianos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específicos</a:t>
            </a:r>
            <a:r>
              <a:rPr lang="en-US" dirty="0" smtClean="0">
                <a:latin typeface="Comic Sans MS" panose="030F0702030302020204" pitchFamily="66" charset="0"/>
              </a:rPr>
              <a:t> del microbiota se </a:t>
            </a:r>
            <a:r>
              <a:rPr lang="en-US" dirty="0" err="1" smtClean="0">
                <a:latin typeface="Comic Sans MS" panose="030F0702030302020204" pitchFamily="66" charset="0"/>
              </a:rPr>
              <a:t>requieren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</a:rPr>
              <a:t>diferenciación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diferentes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subconjuntos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células</a:t>
            </a:r>
            <a:r>
              <a:rPr lang="en-US" dirty="0" smtClean="0">
                <a:latin typeface="Comic Sans MS" panose="030F0702030302020204" pitchFamily="66" charset="0"/>
              </a:rPr>
              <a:t> T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000" dirty="0">
              <a:solidFill>
                <a:srgbClr val="444444"/>
              </a:solidFill>
              <a:latin typeface="Comic Sans MS" panose="030F0702030302020204" pitchFamily="66" charset="0"/>
            </a:endParaRPr>
          </a:p>
          <a:p>
            <a:r>
              <a:rPr lang="en-US" dirty="0" err="1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SFB, </a:t>
            </a:r>
            <a:r>
              <a:rPr lang="en-US" dirty="0" err="1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Citrobacter</a:t>
            </a:r>
            <a:r>
              <a:rPr lang="en-US" dirty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rodentium</a:t>
            </a:r>
            <a:r>
              <a:rPr lang="en-US" dirty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 </a:t>
            </a:r>
            <a:r>
              <a:rPr lang="en-US" dirty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Escherichia coli 0157</a:t>
            </a:r>
            <a:r>
              <a:rPr lang="en-US" dirty="0">
                <a:solidFill>
                  <a:srgbClr val="444444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epiteliales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adherentes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) son 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permisivas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diferenciación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TH17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000" dirty="0">
              <a:solidFill>
                <a:srgbClr val="444444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SFB </a:t>
            </a:r>
            <a:r>
              <a:rPr lang="en-US" dirty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and Listeria 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están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implicadas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diferenciación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c.TH1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000" dirty="0">
              <a:solidFill>
                <a:srgbClr val="444444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T </a:t>
            </a:r>
            <a:r>
              <a:rPr lang="en-US" dirty="0" err="1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reguladora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s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(</a:t>
            </a:r>
            <a:r>
              <a:rPr lang="en-US" dirty="0" err="1">
                <a:solidFill>
                  <a:srgbClr val="444444"/>
                </a:solidFill>
                <a:latin typeface="Comic Sans MS" panose="030F0702030302020204" pitchFamily="66" charset="0"/>
              </a:rPr>
              <a:t>Treg</a:t>
            </a:r>
            <a:r>
              <a:rPr lang="en-US" dirty="0">
                <a:solidFill>
                  <a:srgbClr val="444444"/>
                </a:solidFill>
                <a:latin typeface="Comic Sans MS" panose="030F0702030302020204" pitchFamily="66" charset="0"/>
              </a:rPr>
              <a:t>) 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son </a:t>
            </a:r>
            <a:r>
              <a:rPr lang="en-US" dirty="0" err="1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estimuladas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presencia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de grupos </a:t>
            </a:r>
            <a:r>
              <a:rPr lang="en-US" dirty="0" err="1" smtClean="0">
                <a:solidFill>
                  <a:srgbClr val="444444"/>
                </a:solidFill>
                <a:latin typeface="Comic Sans MS" panose="030F0702030302020204" pitchFamily="66" charset="0"/>
              </a:rPr>
              <a:t>selectivos</a:t>
            </a:r>
            <a:r>
              <a:rPr lang="en-US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n-US" dirty="0" err="1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lostridiales</a:t>
            </a:r>
            <a:r>
              <a:rPr lang="en-US" dirty="0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Bacteroides </a:t>
            </a:r>
            <a:r>
              <a:rPr lang="en-US" dirty="0" err="1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fragilis</a:t>
            </a:r>
            <a:r>
              <a:rPr lang="en-US" dirty="0">
                <a:solidFill>
                  <a:srgbClr val="444444"/>
                </a:solidFill>
                <a:latin typeface="Comic Sans MS" panose="030F0702030302020204" pitchFamily="66" charset="0"/>
              </a:rPr>
              <a:t>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45269" y="5408196"/>
            <a:ext cx="64525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N. Powell, MM. Walker, NJ. </a:t>
            </a:r>
            <a:r>
              <a:rPr lang="en-US" sz="1050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Talley . </a:t>
            </a:r>
            <a:r>
              <a:rPr lang="en-US" sz="105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105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mucosal immune system: master regulator of bidirectional gut–brain communications. 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Nature Reviews Gastroenterology &amp;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Hepatology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2017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14: 143–159</a:t>
            </a:r>
            <a:endParaRPr lang="es-VE" sz="1050" dirty="0"/>
          </a:p>
        </p:txBody>
      </p:sp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504767" y="644365"/>
            <a:ext cx="413446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Microbiota influye directamente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en diferenciación c. T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75473" y="311228"/>
            <a:ext cx="633507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75473" y="705920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2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639"/>
          <a:stretch/>
        </p:blipFill>
        <p:spPr>
          <a:xfrm>
            <a:off x="3226279" y="128486"/>
            <a:ext cx="5657850" cy="6471252"/>
          </a:xfrm>
          <a:prstGeom prst="rect">
            <a:avLst/>
          </a:prstGeom>
        </p:spPr>
      </p:pic>
      <p:sp>
        <p:nvSpPr>
          <p:cNvPr id="5" name="5 CuadroTexto"/>
          <p:cNvSpPr txBox="1"/>
          <p:nvPr/>
        </p:nvSpPr>
        <p:spPr>
          <a:xfrm>
            <a:off x="6771235" y="659973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85617" y="6045740"/>
            <a:ext cx="391512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N. Powell, MM. Walker, NJ. </a:t>
            </a:r>
            <a:r>
              <a:rPr lang="en-US" sz="1000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Talley. </a:t>
            </a:r>
            <a:r>
              <a:rPr lang="en-US" sz="10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1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mucosal immune system: master regulator of bidirectional gut–brain communications.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Nature Reviews Gastroenterology &amp;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Hepatology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2017</a:t>
            </a:r>
            <a:r>
              <a:rPr lang="en-US" sz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14: 143–159</a:t>
            </a:r>
            <a:endParaRPr lang="es-VE" sz="1000" dirty="0"/>
          </a:p>
        </p:txBody>
      </p:sp>
      <p:sp>
        <p:nvSpPr>
          <p:cNvPr id="8" name="CuadroTexto 7"/>
          <p:cNvSpPr txBox="1"/>
          <p:nvPr/>
        </p:nvSpPr>
        <p:spPr>
          <a:xfrm>
            <a:off x="612268" y="2613391"/>
            <a:ext cx="2164526" cy="16312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Paradigmas terapéuticos para influir en eje cerebro-intestino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417389" y="127986"/>
            <a:ext cx="1353846" cy="10279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5180643" y="184194"/>
            <a:ext cx="221644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Respuesta al estrés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Psicoterapia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Terapia conductual cognitiva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Antidepresivos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Ansiolíticos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375620" y="2120786"/>
            <a:ext cx="1668141" cy="10279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3308242" y="2080765"/>
            <a:ext cx="21850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Motilidad alterada</a:t>
            </a:r>
          </a:p>
          <a:p>
            <a:r>
              <a:rPr lang="es-VE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Hipersens</a:t>
            </a: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viscera</a:t>
            </a:r>
            <a:r>
              <a:rPr lang="es-VE" sz="1400" b="1" dirty="0" smtClean="0">
                <a:latin typeface="Comic Sans MS" panose="030F0702030302020204" pitchFamily="66" charset="0"/>
              </a:rPr>
              <a:t>l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Antiespasmódicos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Antidepresivos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Bloqueo autonómico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7186822" y="2206972"/>
            <a:ext cx="1491351" cy="12220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6959104" y="2110099"/>
            <a:ext cx="215475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Activación inmune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Anticuerpos monoclonales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anti CK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Antihistamínicos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Esteroides tópicos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Estabilizadores mastoci</a:t>
            </a:r>
            <a:r>
              <a:rPr lang="es-VE" sz="1400" dirty="0" smtClean="0">
                <a:latin typeface="Comic Sans MS" panose="030F0702030302020204" pitchFamily="66" charset="0"/>
              </a:rPr>
              <a:t>tos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Otros inmunosupresores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5378281" y="4295955"/>
            <a:ext cx="1353846" cy="11430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5180643" y="4217141"/>
            <a:ext cx="190789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alterado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Antibióticos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Probióticos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Prebióticos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Transplante fecal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Modificación dieta</a:t>
            </a:r>
          </a:p>
        </p:txBody>
      </p:sp>
      <p:sp>
        <p:nvSpPr>
          <p:cNvPr id="15" name="6 CuadroTexto"/>
          <p:cNvSpPr txBox="1"/>
          <p:nvPr/>
        </p:nvSpPr>
        <p:spPr>
          <a:xfrm>
            <a:off x="275473" y="311228"/>
            <a:ext cx="633507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275473" y="705920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70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68748" y="1735945"/>
            <a:ext cx="6379208" cy="3847207"/>
          </a:xfrm>
          <a:prstGeom prst="rect">
            <a:avLst/>
          </a:prstGeom>
          <a:solidFill>
            <a:srgbClr val="FEF1E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Intervenciones dirigidas al cerebro o intestino podría anticiparse que aliviarían afecciones clínicas en ambos órganos o sistemas.</a:t>
            </a:r>
          </a:p>
          <a:p>
            <a:pPr marL="182563" indent="-182563"/>
            <a:r>
              <a:rPr lang="es-VE" sz="1000" dirty="0" smtClean="0">
                <a:latin typeface="Comic Sans MS" panose="030F0702030302020204" pitchFamily="66" charset="0"/>
              </a:rPr>
              <a:t>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1600" b="1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Modulación </a:t>
            </a:r>
            <a:r>
              <a:rPr lang="es-VE" sz="1600" b="1" dirty="0">
                <a:solidFill>
                  <a:srgbClr val="444444"/>
                </a:solidFill>
                <a:latin typeface="Comic Sans MS" panose="030F0702030302020204" pitchFamily="66" charset="0"/>
              </a:rPr>
              <a:t>del microbiota</a:t>
            </a:r>
            <a:r>
              <a:rPr lang="es-VE" sz="1600" dirty="0">
                <a:solidFill>
                  <a:srgbClr val="444444"/>
                </a:solidFill>
                <a:latin typeface="Comic Sans MS" panose="030F0702030302020204" pitchFamily="66" charset="0"/>
              </a:rPr>
              <a:t> (Ej. transplante microbiota fecal FMT o terapia con probióticos</a:t>
            </a:r>
            <a:r>
              <a:rPr lang="es-VE" sz="1600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) en pacientes en quienes los síntomas intestinales están primariamente llevando a síntomas cerebrales, </a:t>
            </a:r>
            <a:r>
              <a:rPr lang="es-VE" sz="1600" b="1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alteraría directamente respuestas inmunes del hospedero</a:t>
            </a:r>
            <a:r>
              <a:rPr lang="es-VE" sz="1600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, aliviaría activación local inmune y simultáneamente </a:t>
            </a:r>
            <a:r>
              <a:rPr lang="es-VE" sz="1600" b="1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reduciría la disfunción cerebral </a:t>
            </a:r>
            <a:r>
              <a:rPr lang="es-VE" sz="1600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inmune inducida.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s-VE" sz="1000" dirty="0">
              <a:solidFill>
                <a:srgbClr val="444444"/>
              </a:solidFill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1600" b="1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Atacar la respuesta al estrés </a:t>
            </a:r>
            <a:r>
              <a:rPr lang="es-VE" sz="1600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(ej. con psicoterapia o antidepresivos) </a:t>
            </a:r>
            <a:r>
              <a:rPr lang="es-VE" sz="1600" b="1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aliviaría síntomas cerebrales</a:t>
            </a:r>
            <a:r>
              <a:rPr lang="es-VE" sz="1600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, pero también </a:t>
            </a:r>
            <a:r>
              <a:rPr lang="es-VE" sz="1600" b="1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limitaría activación autonómica de inmunidad del hospedero </a:t>
            </a:r>
            <a:r>
              <a:rPr lang="es-VE" sz="1600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para </a:t>
            </a:r>
            <a:r>
              <a:rPr lang="es-VE" sz="1600" b="1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suprimir síntomas intestinales </a:t>
            </a:r>
            <a:r>
              <a:rPr lang="es-VE" sz="1600" dirty="0" smtClean="0">
                <a:solidFill>
                  <a:srgbClr val="444444"/>
                </a:solidFill>
                <a:latin typeface="Comic Sans MS" panose="030F0702030302020204" pitchFamily="66" charset="0"/>
              </a:rPr>
              <a:t>aberrantes inmune inducidos. 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36790" y="895612"/>
            <a:ext cx="5843123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Paradigmas terapéuticos para actuar sobre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cerebro-intestino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423339" y="5601826"/>
            <a:ext cx="62700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N. Powell, </a:t>
            </a:r>
            <a:r>
              <a:rPr lang="en-US" sz="1000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MM . </a:t>
            </a:r>
            <a:r>
              <a:rPr lang="en-US" sz="10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Walker, NJ. </a:t>
            </a:r>
            <a:r>
              <a:rPr lang="en-US" sz="1000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Talley. </a:t>
            </a:r>
            <a:r>
              <a:rPr lang="en-US" sz="10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1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mucosal immune system: master regulator of bidirectional gut–brain communications.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Nature Reviews Gastroenterology &amp;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Hepatology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2017</a:t>
            </a:r>
            <a:r>
              <a:rPr lang="en-US" sz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14: 143–159</a:t>
            </a:r>
            <a:endParaRPr lang="es-VE" sz="1000" dirty="0"/>
          </a:p>
        </p:txBody>
      </p:sp>
      <p:sp>
        <p:nvSpPr>
          <p:cNvPr id="7" name="5 CuadroTexto"/>
          <p:cNvSpPr txBox="1"/>
          <p:nvPr/>
        </p:nvSpPr>
        <p:spPr>
          <a:xfrm>
            <a:off x="6771235" y="659973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75473" y="311228"/>
            <a:ext cx="633507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75473" y="705920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94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lum bright="-18000" contrast="26000"/>
          </a:blip>
          <a:srcRect l="8747"/>
          <a:stretch/>
        </p:blipFill>
        <p:spPr>
          <a:xfrm>
            <a:off x="747896" y="279842"/>
            <a:ext cx="8153003" cy="615197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0" y="6581841"/>
            <a:ext cx="6723156" cy="240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 Rea, TG. </a:t>
            </a:r>
            <a:r>
              <a:rPr lang="en-US" sz="9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Dinan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JF. </a:t>
            </a:r>
            <a:r>
              <a:rPr lang="en-US" sz="9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Cryan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9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900" i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microbiome</a:t>
            </a:r>
            <a:r>
              <a:rPr lang="en-US" sz="9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A key regulator of stress and </a:t>
            </a:r>
            <a:r>
              <a:rPr lang="en-US" sz="900" i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neuroinflammation</a:t>
            </a:r>
            <a:r>
              <a:rPr lang="en-US" sz="9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VE" sz="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Neurobiology of Stress </a:t>
            </a:r>
            <a:r>
              <a:rPr lang="en-US" sz="9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2016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4: 23-33.</a:t>
            </a:r>
            <a:endParaRPr lang="es-VE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469258" y="1454850"/>
            <a:ext cx="378042" cy="1684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8073401" y="2438441"/>
            <a:ext cx="827497" cy="392487"/>
          </a:xfrm>
          <a:prstGeom prst="rect">
            <a:avLst/>
          </a:prstGeom>
          <a:solidFill>
            <a:srgbClr val="F5F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8039525" y="3591363"/>
            <a:ext cx="861373" cy="215679"/>
          </a:xfrm>
          <a:prstGeom prst="rect">
            <a:avLst/>
          </a:prstGeom>
          <a:solidFill>
            <a:srgbClr val="E6E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8104542" y="4154431"/>
            <a:ext cx="539128" cy="146941"/>
          </a:xfrm>
          <a:prstGeom prst="rect">
            <a:avLst/>
          </a:prstGeom>
          <a:solidFill>
            <a:srgbClr val="E6E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8162588" y="5571260"/>
            <a:ext cx="423036" cy="162018"/>
          </a:xfrm>
          <a:prstGeom prst="rect">
            <a:avLst/>
          </a:prstGeom>
          <a:solidFill>
            <a:srgbClr val="E6E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2819723" y="5072563"/>
            <a:ext cx="619166" cy="251597"/>
          </a:xfrm>
          <a:prstGeom prst="rect">
            <a:avLst/>
          </a:prstGeom>
          <a:solidFill>
            <a:srgbClr val="E6E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2079506" y="2317308"/>
            <a:ext cx="223209" cy="14516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2288006" y="2423093"/>
            <a:ext cx="896994" cy="314224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2819723" y="3287930"/>
            <a:ext cx="619166" cy="15884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7032635" y="3514650"/>
            <a:ext cx="627624" cy="136846"/>
          </a:xfrm>
          <a:prstGeom prst="rect">
            <a:avLst/>
          </a:prstGeom>
          <a:solidFill>
            <a:srgbClr val="E6E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6273628" y="4228183"/>
            <a:ext cx="300760" cy="280937"/>
          </a:xfrm>
          <a:prstGeom prst="rect">
            <a:avLst/>
          </a:prstGeom>
          <a:solidFill>
            <a:srgbClr val="E6E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5161951" y="3651496"/>
            <a:ext cx="525436" cy="399042"/>
          </a:xfrm>
          <a:prstGeom prst="rect">
            <a:avLst/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4824398" y="4405245"/>
            <a:ext cx="337553" cy="103875"/>
          </a:xfrm>
          <a:prstGeom prst="rect">
            <a:avLst/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48" name="Rectángulo 47"/>
          <p:cNvSpPr/>
          <p:nvPr/>
        </p:nvSpPr>
        <p:spPr>
          <a:xfrm>
            <a:off x="4165326" y="4050537"/>
            <a:ext cx="926963" cy="658853"/>
          </a:xfrm>
          <a:prstGeom prst="rect">
            <a:avLst/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51" name="Rectángulo 50"/>
          <p:cNvSpPr/>
          <p:nvPr/>
        </p:nvSpPr>
        <p:spPr>
          <a:xfrm>
            <a:off x="6238471" y="4201923"/>
            <a:ext cx="151760" cy="99449"/>
          </a:xfrm>
          <a:prstGeom prst="rect">
            <a:avLst/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7255808" y="4298505"/>
            <a:ext cx="222646" cy="151385"/>
          </a:xfrm>
          <a:prstGeom prst="rect">
            <a:avLst/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53" name="Rectángulo 52"/>
          <p:cNvSpPr/>
          <p:nvPr/>
        </p:nvSpPr>
        <p:spPr>
          <a:xfrm>
            <a:off x="7346447" y="4446932"/>
            <a:ext cx="313392" cy="161863"/>
          </a:xfrm>
          <a:prstGeom prst="rect">
            <a:avLst/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56" name="Rectángulo 55"/>
          <p:cNvSpPr/>
          <p:nvPr/>
        </p:nvSpPr>
        <p:spPr>
          <a:xfrm>
            <a:off x="4715410" y="2375679"/>
            <a:ext cx="835130" cy="164997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57" name="Rectángulo 56"/>
          <p:cNvSpPr/>
          <p:nvPr/>
        </p:nvSpPr>
        <p:spPr>
          <a:xfrm>
            <a:off x="5103073" y="2800528"/>
            <a:ext cx="198707" cy="82799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60" name="Rectángulo 59"/>
          <p:cNvSpPr/>
          <p:nvPr/>
        </p:nvSpPr>
        <p:spPr>
          <a:xfrm>
            <a:off x="7144090" y="1404584"/>
            <a:ext cx="389252" cy="181862"/>
          </a:xfrm>
          <a:prstGeom prst="rect">
            <a:avLst/>
          </a:prstGeom>
          <a:solidFill>
            <a:srgbClr val="E9F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61" name="Rectángulo 60"/>
          <p:cNvSpPr/>
          <p:nvPr/>
        </p:nvSpPr>
        <p:spPr>
          <a:xfrm>
            <a:off x="6212494" y="435326"/>
            <a:ext cx="510757" cy="185775"/>
          </a:xfrm>
          <a:prstGeom prst="rect">
            <a:avLst/>
          </a:prstGeom>
          <a:solidFill>
            <a:srgbClr val="E9F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62" name="Rectángulo 61"/>
          <p:cNvSpPr/>
          <p:nvPr/>
        </p:nvSpPr>
        <p:spPr>
          <a:xfrm>
            <a:off x="7124983" y="1131697"/>
            <a:ext cx="408359" cy="140900"/>
          </a:xfrm>
          <a:prstGeom prst="rect">
            <a:avLst/>
          </a:prstGeom>
          <a:solidFill>
            <a:srgbClr val="E9F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66" name="Rectángulo 65"/>
          <p:cNvSpPr/>
          <p:nvPr/>
        </p:nvSpPr>
        <p:spPr>
          <a:xfrm>
            <a:off x="2191111" y="294833"/>
            <a:ext cx="1247778" cy="1702618"/>
          </a:xfrm>
          <a:prstGeom prst="rect">
            <a:avLst/>
          </a:prstGeom>
          <a:solidFill>
            <a:srgbClr val="E9F6DA"/>
          </a:solidFill>
          <a:ln>
            <a:solidFill>
              <a:srgbClr val="EEF8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68" name="Rectángulo 67"/>
          <p:cNvSpPr/>
          <p:nvPr/>
        </p:nvSpPr>
        <p:spPr>
          <a:xfrm>
            <a:off x="2447351" y="1272597"/>
            <a:ext cx="603494" cy="251620"/>
          </a:xfrm>
          <a:prstGeom prst="rect">
            <a:avLst/>
          </a:prstGeom>
          <a:solidFill>
            <a:srgbClr val="E9F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69" name="5 CuadroTexto"/>
          <p:cNvSpPr txBox="1"/>
          <p:nvPr/>
        </p:nvSpPr>
        <p:spPr>
          <a:xfrm>
            <a:off x="6769276" y="657969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ectángulo 69"/>
          <p:cNvSpPr/>
          <p:nvPr/>
        </p:nvSpPr>
        <p:spPr>
          <a:xfrm>
            <a:off x="8106687" y="550651"/>
            <a:ext cx="536983" cy="346496"/>
          </a:xfrm>
          <a:prstGeom prst="rect">
            <a:avLst/>
          </a:prstGeom>
          <a:solidFill>
            <a:srgbClr val="E9F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71" name="Rectángulo 70"/>
          <p:cNvSpPr/>
          <p:nvPr/>
        </p:nvSpPr>
        <p:spPr>
          <a:xfrm>
            <a:off x="5687199" y="4322085"/>
            <a:ext cx="315025" cy="387305"/>
          </a:xfrm>
          <a:prstGeom prst="rect">
            <a:avLst/>
          </a:prstGeom>
          <a:solidFill>
            <a:srgbClr val="E6E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72" name="Rectángulo 71"/>
          <p:cNvSpPr/>
          <p:nvPr/>
        </p:nvSpPr>
        <p:spPr>
          <a:xfrm>
            <a:off x="1647614" y="314474"/>
            <a:ext cx="1086994" cy="392891"/>
          </a:xfrm>
          <a:prstGeom prst="rect">
            <a:avLst/>
          </a:prstGeom>
          <a:solidFill>
            <a:srgbClr val="E9F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73" name="Rectángulo 72"/>
          <p:cNvSpPr/>
          <p:nvPr/>
        </p:nvSpPr>
        <p:spPr>
          <a:xfrm>
            <a:off x="1163161" y="327736"/>
            <a:ext cx="647337" cy="292165"/>
          </a:xfrm>
          <a:prstGeom prst="rect">
            <a:avLst/>
          </a:prstGeom>
          <a:solidFill>
            <a:srgbClr val="E9F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74" name="Rectángulo 73"/>
          <p:cNvSpPr/>
          <p:nvPr/>
        </p:nvSpPr>
        <p:spPr>
          <a:xfrm>
            <a:off x="3910607" y="2634684"/>
            <a:ext cx="835130" cy="248643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75" name="CuadroTexto 74"/>
          <p:cNvSpPr txBox="1"/>
          <p:nvPr/>
        </p:nvSpPr>
        <p:spPr>
          <a:xfrm>
            <a:off x="598098" y="35046"/>
            <a:ext cx="300755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Niveles y </a:t>
            </a:r>
            <a:r>
              <a:rPr lang="es-VE" sz="1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turnover</a:t>
            </a:r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 </a:t>
            </a:r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monoaminas</a:t>
            </a:r>
          </a:p>
          <a:p>
            <a:pPr algn="r"/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Regulación eje HPA</a:t>
            </a:r>
          </a:p>
          <a:p>
            <a:pPr algn="r"/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Expresión genética</a:t>
            </a:r>
          </a:p>
          <a:p>
            <a:pPr algn="r"/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Niveles BDNF</a:t>
            </a:r>
          </a:p>
          <a:p>
            <a:pPr algn="r"/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Neurogénesis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Integridad 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BHE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76" name="CuadroTexto 75"/>
          <p:cNvSpPr txBox="1"/>
          <p:nvPr/>
        </p:nvSpPr>
        <p:spPr>
          <a:xfrm>
            <a:off x="7338716" y="380526"/>
            <a:ext cx="106631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</a:p>
        </p:txBody>
      </p:sp>
      <p:sp>
        <p:nvSpPr>
          <p:cNvPr id="77" name="CuadroTexto 76"/>
          <p:cNvSpPr txBox="1"/>
          <p:nvPr/>
        </p:nvSpPr>
        <p:spPr>
          <a:xfrm>
            <a:off x="7918010" y="2509701"/>
            <a:ext cx="1056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Periferia</a:t>
            </a:r>
          </a:p>
        </p:txBody>
      </p:sp>
      <p:sp>
        <p:nvSpPr>
          <p:cNvPr id="78" name="CuadroTexto 77"/>
          <p:cNvSpPr txBox="1"/>
          <p:nvPr/>
        </p:nvSpPr>
        <p:spPr>
          <a:xfrm>
            <a:off x="8016179" y="3893124"/>
            <a:ext cx="119776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Intestino</a:t>
            </a:r>
            <a:endParaRPr lang="es-VE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0" name="CuadroTexto 79"/>
          <p:cNvSpPr txBox="1"/>
          <p:nvPr/>
        </p:nvSpPr>
        <p:spPr>
          <a:xfrm>
            <a:off x="-116395" y="741580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Hipotálamo</a:t>
            </a:r>
          </a:p>
        </p:txBody>
      </p:sp>
      <p:sp>
        <p:nvSpPr>
          <p:cNvPr id="81" name="CuadroTexto 80"/>
          <p:cNvSpPr txBox="1"/>
          <p:nvPr/>
        </p:nvSpPr>
        <p:spPr>
          <a:xfrm>
            <a:off x="-79358" y="1048258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Hipófisis</a:t>
            </a:r>
          </a:p>
        </p:txBody>
      </p:sp>
      <p:sp>
        <p:nvSpPr>
          <p:cNvPr id="82" name="CuadroTexto 81"/>
          <p:cNvSpPr txBox="1"/>
          <p:nvPr/>
        </p:nvSpPr>
        <p:spPr>
          <a:xfrm>
            <a:off x="-32771" y="1354936"/>
            <a:ext cx="856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C. </a:t>
            </a:r>
            <a:r>
              <a:rPr lang="es-VE" sz="12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gangl</a:t>
            </a:r>
            <a:r>
              <a:rPr lang="es-VE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es-VE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simpática</a:t>
            </a:r>
          </a:p>
        </p:txBody>
      </p:sp>
      <p:sp>
        <p:nvSpPr>
          <p:cNvPr id="83" name="CuadroTexto 82"/>
          <p:cNvSpPr txBox="1"/>
          <p:nvPr/>
        </p:nvSpPr>
        <p:spPr>
          <a:xfrm>
            <a:off x="-71470" y="1802785"/>
            <a:ext cx="10278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Méd</a:t>
            </a:r>
            <a:r>
              <a:rPr lang="es-VE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 espinal</a:t>
            </a:r>
          </a:p>
        </p:txBody>
      </p:sp>
      <p:sp>
        <p:nvSpPr>
          <p:cNvPr id="84" name="CuadroTexto 83"/>
          <p:cNvSpPr txBox="1"/>
          <p:nvPr/>
        </p:nvSpPr>
        <p:spPr>
          <a:xfrm>
            <a:off x="-23154" y="2634684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N. Vago</a:t>
            </a:r>
          </a:p>
        </p:txBody>
      </p:sp>
      <p:sp>
        <p:nvSpPr>
          <p:cNvPr id="85" name="CuadroTexto 84"/>
          <p:cNvSpPr txBox="1"/>
          <p:nvPr/>
        </p:nvSpPr>
        <p:spPr>
          <a:xfrm>
            <a:off x="-32771" y="2141475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Adrenal</a:t>
            </a:r>
          </a:p>
        </p:txBody>
      </p:sp>
      <p:sp>
        <p:nvSpPr>
          <p:cNvPr id="86" name="CuadroTexto 85"/>
          <p:cNvSpPr txBox="1"/>
          <p:nvPr/>
        </p:nvSpPr>
        <p:spPr>
          <a:xfrm>
            <a:off x="218899" y="3055476"/>
            <a:ext cx="580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Bazo</a:t>
            </a:r>
          </a:p>
        </p:txBody>
      </p:sp>
      <p:sp>
        <p:nvSpPr>
          <p:cNvPr id="87" name="CuadroTexto 86"/>
          <p:cNvSpPr txBox="1"/>
          <p:nvPr/>
        </p:nvSpPr>
        <p:spPr>
          <a:xfrm>
            <a:off x="1969163" y="2175350"/>
            <a:ext cx="995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Glucocort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8" name="CuadroTexto 87"/>
          <p:cNvSpPr txBox="1"/>
          <p:nvPr/>
        </p:nvSpPr>
        <p:spPr>
          <a:xfrm>
            <a:off x="2091526" y="2548964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GR</a:t>
            </a:r>
          </a:p>
        </p:txBody>
      </p:sp>
      <p:sp>
        <p:nvSpPr>
          <p:cNvPr id="89" name="CuadroTexto 88"/>
          <p:cNvSpPr txBox="1"/>
          <p:nvPr/>
        </p:nvSpPr>
        <p:spPr>
          <a:xfrm>
            <a:off x="3014671" y="2227671"/>
            <a:ext cx="660758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SCFA</a:t>
            </a:r>
          </a:p>
        </p:txBody>
      </p:sp>
      <p:sp>
        <p:nvSpPr>
          <p:cNvPr id="90" name="CuadroTexto 89"/>
          <p:cNvSpPr txBox="1"/>
          <p:nvPr/>
        </p:nvSpPr>
        <p:spPr>
          <a:xfrm>
            <a:off x="2474494" y="2534254"/>
            <a:ext cx="580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solidFill>
                  <a:prstClr val="black"/>
                </a:solidFill>
                <a:latin typeface="Comic Sans MS" panose="030F0702030302020204" pitchFamily="66" charset="0"/>
              </a:rPr>
              <a:t>FFAR</a:t>
            </a:r>
          </a:p>
        </p:txBody>
      </p:sp>
      <p:sp>
        <p:nvSpPr>
          <p:cNvPr id="91" name="CuadroTexto 90"/>
          <p:cNvSpPr txBox="1"/>
          <p:nvPr/>
        </p:nvSpPr>
        <p:spPr>
          <a:xfrm>
            <a:off x="2484379" y="3467968"/>
            <a:ext cx="500458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CK</a:t>
            </a:r>
          </a:p>
        </p:txBody>
      </p:sp>
      <p:sp>
        <p:nvSpPr>
          <p:cNvPr id="92" name="CuadroTexto 91"/>
          <p:cNvSpPr txBox="1"/>
          <p:nvPr/>
        </p:nvSpPr>
        <p:spPr>
          <a:xfrm>
            <a:off x="66456" y="5167339"/>
            <a:ext cx="833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Médula </a:t>
            </a:r>
          </a:p>
          <a:p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ósea</a:t>
            </a:r>
          </a:p>
        </p:txBody>
      </p:sp>
      <p:sp>
        <p:nvSpPr>
          <p:cNvPr id="93" name="CuadroTexto 92"/>
          <p:cNvSpPr txBox="1"/>
          <p:nvPr/>
        </p:nvSpPr>
        <p:spPr>
          <a:xfrm>
            <a:off x="1927485" y="5771343"/>
            <a:ext cx="1037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Monocitos</a:t>
            </a:r>
          </a:p>
        </p:txBody>
      </p:sp>
      <p:sp>
        <p:nvSpPr>
          <p:cNvPr id="95" name="CuadroTexto 94"/>
          <p:cNvSpPr txBox="1"/>
          <p:nvPr/>
        </p:nvSpPr>
        <p:spPr>
          <a:xfrm>
            <a:off x="4133963" y="3868729"/>
            <a:ext cx="1255472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SCFA y</a:t>
            </a:r>
          </a:p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metabolitos </a:t>
            </a:r>
          </a:p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microbianos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96" name="CuadroTexto 95"/>
          <p:cNvSpPr txBox="1"/>
          <p:nvPr/>
        </p:nvSpPr>
        <p:spPr>
          <a:xfrm>
            <a:off x="4375326" y="3281826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S. linfático</a:t>
            </a:r>
          </a:p>
        </p:txBody>
      </p:sp>
      <p:sp>
        <p:nvSpPr>
          <p:cNvPr id="97" name="CuadroTexto 96"/>
          <p:cNvSpPr txBox="1"/>
          <p:nvPr/>
        </p:nvSpPr>
        <p:spPr>
          <a:xfrm>
            <a:off x="6514980" y="2279641"/>
            <a:ext cx="8723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Sangre</a:t>
            </a:r>
          </a:p>
        </p:txBody>
      </p:sp>
      <p:sp>
        <p:nvSpPr>
          <p:cNvPr id="98" name="CuadroTexto 97"/>
          <p:cNvSpPr txBox="1"/>
          <p:nvPr/>
        </p:nvSpPr>
        <p:spPr>
          <a:xfrm>
            <a:off x="7045417" y="1390969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Endotelio</a:t>
            </a:r>
          </a:p>
        </p:txBody>
      </p:sp>
      <p:sp>
        <p:nvSpPr>
          <p:cNvPr id="99" name="CuadroTexto 98"/>
          <p:cNvSpPr txBox="1"/>
          <p:nvPr/>
        </p:nvSpPr>
        <p:spPr>
          <a:xfrm>
            <a:off x="8005732" y="3437474"/>
            <a:ext cx="898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N. Vago</a:t>
            </a:r>
          </a:p>
        </p:txBody>
      </p:sp>
      <p:sp>
        <p:nvSpPr>
          <p:cNvPr id="100" name="CuadroTexto 99"/>
          <p:cNvSpPr txBox="1"/>
          <p:nvPr/>
        </p:nvSpPr>
        <p:spPr>
          <a:xfrm>
            <a:off x="7101315" y="3406932"/>
            <a:ext cx="500458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CK</a:t>
            </a:r>
          </a:p>
        </p:txBody>
      </p:sp>
      <p:sp>
        <p:nvSpPr>
          <p:cNvPr id="101" name="CuadroTexto 100"/>
          <p:cNvSpPr txBox="1"/>
          <p:nvPr/>
        </p:nvSpPr>
        <p:spPr>
          <a:xfrm>
            <a:off x="5614712" y="4421271"/>
            <a:ext cx="51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EEC</a:t>
            </a:r>
          </a:p>
        </p:txBody>
      </p:sp>
      <p:sp>
        <p:nvSpPr>
          <p:cNvPr id="103" name="CuadroTexto 102"/>
          <p:cNvSpPr txBox="1"/>
          <p:nvPr/>
        </p:nvSpPr>
        <p:spPr>
          <a:xfrm>
            <a:off x="6111358" y="4407270"/>
            <a:ext cx="421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CD</a:t>
            </a:r>
          </a:p>
        </p:txBody>
      </p:sp>
      <p:sp>
        <p:nvSpPr>
          <p:cNvPr id="104" name="CuadroTexto 103"/>
          <p:cNvSpPr txBox="1"/>
          <p:nvPr/>
        </p:nvSpPr>
        <p:spPr>
          <a:xfrm>
            <a:off x="7200476" y="4205107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C “T”</a:t>
            </a:r>
          </a:p>
        </p:txBody>
      </p:sp>
      <p:sp>
        <p:nvSpPr>
          <p:cNvPr id="105" name="CuadroTexto 104"/>
          <p:cNvSpPr txBox="1"/>
          <p:nvPr/>
        </p:nvSpPr>
        <p:spPr>
          <a:xfrm>
            <a:off x="6759518" y="981936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Astrocito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06" name="CuadroTexto 105"/>
          <p:cNvSpPr txBox="1"/>
          <p:nvPr/>
        </p:nvSpPr>
        <p:spPr>
          <a:xfrm>
            <a:off x="6057015" y="294833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Microglia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07" name="CuadroTexto 106"/>
          <p:cNvSpPr txBox="1"/>
          <p:nvPr/>
        </p:nvSpPr>
        <p:spPr>
          <a:xfrm>
            <a:off x="7290334" y="4428940"/>
            <a:ext cx="5116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prstClr val="black"/>
                </a:solidFill>
                <a:latin typeface="Comic Sans MS" panose="030F0702030302020204" pitchFamily="66" charset="0"/>
              </a:rPr>
              <a:t>C “B”</a:t>
            </a:r>
          </a:p>
        </p:txBody>
      </p:sp>
      <p:sp>
        <p:nvSpPr>
          <p:cNvPr id="108" name="CuadroTexto 107"/>
          <p:cNvSpPr txBox="1"/>
          <p:nvPr/>
        </p:nvSpPr>
        <p:spPr>
          <a:xfrm>
            <a:off x="3640038" y="403026"/>
            <a:ext cx="433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CK</a:t>
            </a:r>
          </a:p>
        </p:txBody>
      </p:sp>
      <p:cxnSp>
        <p:nvCxnSpPr>
          <p:cNvPr id="3" name="Conector recto 2"/>
          <p:cNvCxnSpPr/>
          <p:nvPr/>
        </p:nvCxnSpPr>
        <p:spPr>
          <a:xfrm flipH="1">
            <a:off x="7802013" y="1997451"/>
            <a:ext cx="10988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H="1">
            <a:off x="3640038" y="1997451"/>
            <a:ext cx="27056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ector recto 109"/>
          <p:cNvCxnSpPr/>
          <p:nvPr/>
        </p:nvCxnSpPr>
        <p:spPr>
          <a:xfrm flipH="1">
            <a:off x="3667120" y="3365398"/>
            <a:ext cx="523377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/>
          <p:cNvSpPr txBox="1"/>
          <p:nvPr/>
        </p:nvSpPr>
        <p:spPr>
          <a:xfrm>
            <a:off x="6019815" y="3206251"/>
            <a:ext cx="455574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NP</a:t>
            </a:r>
          </a:p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NT</a:t>
            </a:r>
          </a:p>
        </p:txBody>
      </p:sp>
      <p:cxnSp>
        <p:nvCxnSpPr>
          <p:cNvPr id="111" name="Conector recto 110"/>
          <p:cNvCxnSpPr/>
          <p:nvPr/>
        </p:nvCxnSpPr>
        <p:spPr>
          <a:xfrm flipH="1">
            <a:off x="3640038" y="279842"/>
            <a:ext cx="523377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ector recto 111"/>
          <p:cNvCxnSpPr/>
          <p:nvPr/>
        </p:nvCxnSpPr>
        <p:spPr>
          <a:xfrm flipH="1">
            <a:off x="3605653" y="6431817"/>
            <a:ext cx="523377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CuadroTexto 78"/>
          <p:cNvSpPr txBox="1"/>
          <p:nvPr/>
        </p:nvSpPr>
        <p:spPr>
          <a:xfrm>
            <a:off x="6920336" y="6093381"/>
            <a:ext cx="149432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</a:p>
        </p:txBody>
      </p:sp>
      <p:cxnSp>
        <p:nvCxnSpPr>
          <p:cNvPr id="113" name="Conector recto 112"/>
          <p:cNvCxnSpPr/>
          <p:nvPr/>
        </p:nvCxnSpPr>
        <p:spPr>
          <a:xfrm flipH="1">
            <a:off x="799507" y="1997451"/>
            <a:ext cx="2682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ector recto 113"/>
          <p:cNvCxnSpPr/>
          <p:nvPr/>
        </p:nvCxnSpPr>
        <p:spPr>
          <a:xfrm flipH="1">
            <a:off x="756289" y="3361749"/>
            <a:ext cx="2682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ector recto 114"/>
          <p:cNvCxnSpPr/>
          <p:nvPr/>
        </p:nvCxnSpPr>
        <p:spPr>
          <a:xfrm flipH="1">
            <a:off x="799507" y="4760539"/>
            <a:ext cx="171072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701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 animBg="1"/>
      <p:bldP spid="78" grpId="0" animBg="1"/>
      <p:bldP spid="87" grpId="0"/>
      <p:bldP spid="88" grpId="0"/>
      <p:bldP spid="89" grpId="0" animBg="1"/>
      <p:bldP spid="90" grpId="0"/>
      <p:bldP spid="91" grpId="0" animBg="1"/>
      <p:bldP spid="95" grpId="0" animBg="1"/>
      <p:bldP spid="96" grpId="0"/>
      <p:bldP spid="97" grpId="0"/>
      <p:bldP spid="99" grpId="0"/>
      <p:bldP spid="100" grpId="0" animBg="1"/>
      <p:bldP spid="102" grpId="0" animBg="1"/>
      <p:bldP spid="79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62346" y="1096148"/>
            <a:ext cx="7501916" cy="4401205"/>
          </a:xfrm>
          <a:prstGeom prst="rect">
            <a:avLst/>
          </a:prstGeom>
          <a:solidFill>
            <a:srgbClr val="FEF6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C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omunicación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dentro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eje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microbiota-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intestino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-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cerebro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implica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coordinación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compleja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una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serie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factores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sistemas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endParaRPr lang="en-US" sz="16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M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icrobiota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puede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controlar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eventos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en la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periferia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y en SNC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diversos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medios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incluyendo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activación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vagal,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producción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de CK,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liberación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de NP y NT,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liberación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de SCFA y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metabolitos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microbianos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, y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utilizar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el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sistemas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linfático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circulatorio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endParaRPr lang="en-US" sz="16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E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stas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señales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penetran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la BHE y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llegan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al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cerebro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influyen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la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maduración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estado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activación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microglia. 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La 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microglia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activada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juega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rol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clave en la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vigilancia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inmune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brotes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sinápticos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limpieza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desechos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endParaRPr lang="en-US" sz="16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p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uede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facilitar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también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una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serie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funciones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cotidianas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en el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cerebro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como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regulación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activación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eje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HPA. 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liberan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glucocorticoides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activación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del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eje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HPA 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a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su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vez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regulan</a:t>
            </a:r>
            <a:r>
              <a:rPr lang="en-US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la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activación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de la microglia 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cerebral,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así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como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influyen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en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liberación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de CK,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tráfico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monocitos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periferia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 al </a:t>
            </a:r>
            <a:r>
              <a:rPr lang="en-US" sz="16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cerebro</a:t>
            </a:r>
            <a:r>
              <a:rPr lang="en-US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403775" y="5827260"/>
            <a:ext cx="4174944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 Rea, TG. </a:t>
            </a:r>
            <a:r>
              <a:rPr lang="en-US" sz="11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Dinan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JF. </a:t>
            </a:r>
            <a:r>
              <a:rPr lang="en-US" sz="11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Cryan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A key regulator of stress and </a:t>
            </a:r>
            <a:r>
              <a:rPr lang="en-US" sz="1100" i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neuroinflammation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Neurobiology of Stress </a:t>
            </a:r>
            <a:r>
              <a: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4: 23-33.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55374" y="335315"/>
            <a:ext cx="4515861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  <a:r>
              <a:rPr lang="en-US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regula</a:t>
            </a:r>
            <a:r>
              <a:rPr lang="en-US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Neuroinflamación</a:t>
            </a:r>
            <a:r>
              <a:rPr lang="en-US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y  </a:t>
            </a:r>
            <a:r>
              <a:rPr lang="en-US" sz="20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A</a:t>
            </a:r>
            <a:r>
              <a:rPr lang="en-US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ctividad</a:t>
            </a:r>
            <a:r>
              <a:rPr lang="en-US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del </a:t>
            </a:r>
            <a:r>
              <a:rPr lang="en-US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HPA</a:t>
            </a:r>
            <a:endParaRPr lang="es-VE" sz="2000" dirty="0">
              <a:solidFill>
                <a:prstClr val="black"/>
              </a:solidFill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1176" y="5470624"/>
            <a:ext cx="25523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GR</a:t>
            </a:r>
            <a:r>
              <a:rPr lang="en-US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: 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receptor </a:t>
            </a:r>
            <a:r>
              <a:rPr lang="en-US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glucocorticoides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FFAR: receptor ac. </a:t>
            </a:r>
            <a:r>
              <a:rPr lang="en-US" sz="12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g</a:t>
            </a:r>
            <a:r>
              <a:rPr lang="en-US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rasos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libres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NP: </a:t>
            </a:r>
            <a:r>
              <a:rPr lang="en-US" sz="12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n</a:t>
            </a:r>
            <a:r>
              <a:rPr lang="en-US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européptido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NT: </a:t>
            </a:r>
            <a:r>
              <a:rPr lang="en-US" sz="12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n</a:t>
            </a:r>
            <a:r>
              <a:rPr lang="en-US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eurotransmisor</a:t>
            </a:r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CD: c. </a:t>
            </a:r>
            <a:r>
              <a:rPr lang="en-US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dendrítica</a:t>
            </a:r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EEC: c. </a:t>
            </a:r>
            <a:r>
              <a:rPr lang="en-US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enteroendocrina</a:t>
            </a:r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SCFA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</a:t>
            </a:r>
            <a:r>
              <a:rPr lang="es-VE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ac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grasos cadena corta</a:t>
            </a:r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75473" y="311228"/>
            <a:ext cx="633507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75473" y="705920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13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52"/>
          <a:stretch/>
        </p:blipFill>
        <p:spPr>
          <a:xfrm>
            <a:off x="1609406" y="101320"/>
            <a:ext cx="7534594" cy="658537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0611" y="6401999"/>
            <a:ext cx="3419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Kim et al.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Mind-altering with the gut : modulation of the gut-brain axis with probiotics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J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56:172–182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29380" y="1703576"/>
            <a:ext cx="2962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HPA: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eje hipotálamo pituitaria adrenal.</a:t>
            </a:r>
          </a:p>
          <a:p>
            <a:r>
              <a:rPr lang="es-VE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BHE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: barrera 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hemato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-encefálica; </a:t>
            </a:r>
          </a:p>
          <a:p>
            <a:r>
              <a:rPr lang="es-VE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EEC: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enteroendorina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; </a:t>
            </a:r>
          </a:p>
          <a:p>
            <a:r>
              <a:rPr lang="es-VE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EC: </a:t>
            </a:r>
            <a:r>
              <a:rPr lang="es-VE" sz="12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c.</a:t>
            </a:r>
            <a:r>
              <a:rPr lang="es-VE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enterocromafin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; </a:t>
            </a:r>
          </a:p>
          <a:p>
            <a:r>
              <a:rPr lang="es-VE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GLP-1: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péptido glucagon-like-1</a:t>
            </a:r>
            <a:r>
              <a:rPr lang="es-VE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;</a:t>
            </a:r>
          </a:p>
          <a:p>
            <a:r>
              <a:rPr lang="fi-FI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PYY: </a:t>
            </a:r>
            <a:r>
              <a:rPr lang="fi-FI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peptido tirosina tirosina </a:t>
            </a:r>
          </a:p>
          <a:p>
            <a:r>
              <a:rPr lang="es-VE" sz="12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SCFAs</a:t>
            </a:r>
            <a:r>
              <a:rPr lang="es-VE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:  </a:t>
            </a:r>
            <a:r>
              <a:rPr lang="es-VE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ácidos grasos cadena corta.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6978022" y="6686693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9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309360" y="387715"/>
            <a:ext cx="219456" cy="1702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6144814" y="275174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BHE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419088" y="1290837"/>
            <a:ext cx="558934" cy="318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6364316" y="1326852"/>
            <a:ext cx="914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Eje HPA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7278349" y="2816352"/>
            <a:ext cx="1170707" cy="3108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7103951" y="2719194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CK pro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inflamatorias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7991857" y="3984404"/>
            <a:ext cx="1152144" cy="260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7936443" y="3722794"/>
            <a:ext cx="1098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Migración </a:t>
            </a:r>
          </a:p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bacteriana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8366761" y="4717966"/>
            <a:ext cx="668060" cy="329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1533190" y="4661378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Epitelio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6821332" y="6427042"/>
            <a:ext cx="1920482" cy="258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7929002" y="5561020"/>
            <a:ext cx="1196161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BatangChe" panose="02030609000101010101" pitchFamily="49" charset="-127"/>
              </a:rPr>
              <a:t>Composición </a:t>
            </a:r>
          </a:p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BatangChe" panose="02030609000101010101" pitchFamily="49" charset="-127"/>
              </a:rPr>
              <a:t>alterada </a:t>
            </a:r>
          </a:p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BatangChe" panose="02030609000101010101" pitchFamily="49" charset="-127"/>
              </a:rPr>
              <a:t>de microbiota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2377440" y="5687296"/>
            <a:ext cx="1271016" cy="326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2478049" y="5488249"/>
            <a:ext cx="15204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NTs</a:t>
            </a:r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:</a:t>
            </a:r>
            <a:r>
              <a:rPr lang="es-VE" sz="1400" b="1" dirty="0"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NE, GABA, 5HT etc.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556501" y="3984404"/>
            <a:ext cx="1050928" cy="260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1640154" y="3750314"/>
            <a:ext cx="933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Músculo </a:t>
            </a:r>
          </a:p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entérico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2227604" y="5393800"/>
            <a:ext cx="634468" cy="122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1638393" y="5672195"/>
            <a:ext cx="542136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LUZ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4114800" y="3741082"/>
            <a:ext cx="859536" cy="100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4031521" y="3619759"/>
            <a:ext cx="1223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c. inmunes</a:t>
            </a:r>
            <a:endParaRPr lang="es-VE" sz="16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4662386" y="3075405"/>
            <a:ext cx="787438" cy="3170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4643227" y="2986327"/>
            <a:ext cx="436338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CK</a:t>
            </a:r>
            <a:endParaRPr lang="es-VE" sz="16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5449824" y="5516679"/>
            <a:ext cx="914492" cy="208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CuadroTexto 29"/>
          <p:cNvSpPr txBox="1"/>
          <p:nvPr/>
        </p:nvSpPr>
        <p:spPr>
          <a:xfrm>
            <a:off x="5449823" y="5394703"/>
            <a:ext cx="928459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BatangChe" panose="02030609000101010101" pitchFamily="49" charset="-127"/>
              </a:rPr>
              <a:t>Disbiosis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5566006" y="6338020"/>
            <a:ext cx="1280965" cy="1433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5671822" y="6239535"/>
            <a:ext cx="1196161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Modulación </a:t>
            </a:r>
          </a:p>
          <a:p>
            <a:r>
              <a:rPr lang="es-VE" sz="1400" b="1" dirty="0" err="1" smtClean="0">
                <a:latin typeface="Comic Sans MS" panose="030F0702030302020204" pitchFamily="66" charset="0"/>
                <a:ea typeface="BatangChe" panose="02030609000101010101" pitchFamily="49" charset="-127"/>
              </a:rPr>
              <a:t>Probiótica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370832" y="2194560"/>
            <a:ext cx="839140" cy="299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CuadroTexto 33"/>
          <p:cNvSpPr txBox="1"/>
          <p:nvPr/>
        </p:nvSpPr>
        <p:spPr>
          <a:xfrm>
            <a:off x="4535488" y="2036096"/>
            <a:ext cx="827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Nervio </a:t>
            </a:r>
          </a:p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vago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367762" y="503658"/>
            <a:ext cx="2544784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Modulación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del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intestino-cerebro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probióticos</a:t>
            </a:r>
            <a:endParaRPr lang="en-US" sz="20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192036" y="3984404"/>
            <a:ext cx="392412" cy="260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CuadroTexto 35"/>
          <p:cNvSpPr txBox="1"/>
          <p:nvPr/>
        </p:nvSpPr>
        <p:spPr>
          <a:xfrm>
            <a:off x="3110439" y="3868988"/>
            <a:ext cx="609462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5HT</a:t>
            </a:r>
            <a:endParaRPr lang="es-VE" sz="16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3012948" y="4479070"/>
            <a:ext cx="179088" cy="1864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CuadroTexto 37"/>
          <p:cNvSpPr txBox="1"/>
          <p:nvPr/>
        </p:nvSpPr>
        <p:spPr>
          <a:xfrm>
            <a:off x="2892270" y="4443334"/>
            <a:ext cx="439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EC</a:t>
            </a:r>
            <a:endParaRPr lang="es-VE" sz="16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5681272" y="4467528"/>
            <a:ext cx="210808" cy="1979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CuadroTexto 39"/>
          <p:cNvSpPr txBox="1"/>
          <p:nvPr/>
        </p:nvSpPr>
        <p:spPr>
          <a:xfrm>
            <a:off x="5566006" y="4479070"/>
            <a:ext cx="567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EEC</a:t>
            </a:r>
            <a:endParaRPr lang="es-VE" sz="16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5681272" y="3925548"/>
            <a:ext cx="628088" cy="253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CuadroTexto 41"/>
          <p:cNvSpPr txBox="1"/>
          <p:nvPr/>
        </p:nvSpPr>
        <p:spPr>
          <a:xfrm>
            <a:off x="5786676" y="3806135"/>
            <a:ext cx="1091966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GLP1, PYY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4611993" y="5431809"/>
            <a:ext cx="461652" cy="236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CuadroTexto 43"/>
          <p:cNvSpPr txBox="1"/>
          <p:nvPr/>
        </p:nvSpPr>
        <p:spPr>
          <a:xfrm>
            <a:off x="4473474" y="5354778"/>
            <a:ext cx="660758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SCFA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6364316" y="2051488"/>
            <a:ext cx="759890" cy="308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6" name="CuadroTexto 45"/>
          <p:cNvSpPr txBox="1"/>
          <p:nvPr/>
        </p:nvSpPr>
        <p:spPr>
          <a:xfrm>
            <a:off x="6321234" y="2042349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Cortisol</a:t>
            </a:r>
            <a:endParaRPr lang="es-VE" sz="1400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4965126" y="422257"/>
            <a:ext cx="106631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Cerebro</a:t>
            </a:r>
            <a:endParaRPr lang="es-VE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554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2" grpId="0"/>
      <p:bldP spid="14" grpId="0"/>
      <p:bldP spid="18" grpId="0" animBg="1"/>
      <p:bldP spid="19" grpId="0"/>
      <p:bldP spid="28" grpId="0" animBg="1"/>
      <p:bldP spid="30" grpId="0" animBg="1"/>
      <p:bldP spid="32" grpId="0" animBg="1"/>
      <p:bldP spid="34" grpId="0"/>
      <p:bldP spid="36" grpId="0" animBg="1"/>
      <p:bldP spid="42" grpId="0" animBg="1"/>
      <p:bldP spid="44" grpId="0" animBg="1"/>
      <p:bldP spid="46" grpId="0"/>
      <p:bldP spid="4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28353" y="5827531"/>
            <a:ext cx="64957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Kim et al.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Mind-altering with the gut : modulation of the gut-brain axis with probiotics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J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56:172–182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771235" y="659973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478451" y="1580214"/>
            <a:ext cx="6187098" cy="4247317"/>
          </a:xfrm>
          <a:prstGeom prst="rect">
            <a:avLst/>
          </a:prstGeom>
          <a:solidFill>
            <a:srgbClr val="FEF6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b="1" dirty="0">
                <a:latin typeface="Comic Sans MS" panose="030F0702030302020204" pitchFamily="66" charset="0"/>
              </a:rPr>
              <a:t>R</a:t>
            </a:r>
            <a:r>
              <a:rPr lang="es-VE" b="1" dirty="0" smtClean="0">
                <a:latin typeface="Comic Sans MS" panose="030F0702030302020204" pitchFamily="66" charset="0"/>
              </a:rPr>
              <a:t>utas de comunicación </a:t>
            </a:r>
            <a:r>
              <a:rPr lang="es-VE" dirty="0" smtClean="0">
                <a:latin typeface="Comic Sans MS" panose="030F0702030302020204" pitchFamily="66" charset="0"/>
              </a:rPr>
              <a:t>entre intestino y cerebro incluyen vías neuronales, inmune-mediadas y metabolito- mediadas. </a:t>
            </a:r>
          </a:p>
          <a:p>
            <a:endParaRPr lang="es-VE" dirty="0" smtClean="0">
              <a:latin typeface="Comic Sans MS" panose="030F0702030302020204" pitchFamily="66" charset="0"/>
            </a:endParaRPr>
          </a:p>
          <a:p>
            <a:r>
              <a:rPr lang="es-VE" b="1" dirty="0" smtClean="0">
                <a:latin typeface="Comic Sans MS" panose="030F0702030302020204" pitchFamily="66" charset="0"/>
              </a:rPr>
              <a:t>Disbiosis intestinal </a:t>
            </a:r>
            <a:r>
              <a:rPr lang="es-VE" dirty="0" smtClean="0">
                <a:latin typeface="Comic Sans MS" panose="030F0702030302020204" pitchFamily="66" charset="0"/>
              </a:rPr>
              <a:t>lleva a inflamación aumentada, activación del eje HPA y niveles alterados de NT y metabolitos bacterianos; estos pueden contribuir a </a:t>
            </a:r>
            <a:r>
              <a:rPr lang="es-VE" b="1" dirty="0" smtClean="0">
                <a:latin typeface="Comic Sans MS" panose="030F0702030302020204" pitchFamily="66" charset="0"/>
              </a:rPr>
              <a:t>señales anormales </a:t>
            </a:r>
            <a:r>
              <a:rPr lang="es-VE" dirty="0" smtClean="0">
                <a:latin typeface="Comic Sans MS" panose="030F0702030302020204" pitchFamily="66" charset="0"/>
              </a:rPr>
              <a:t>a través del </a:t>
            </a:r>
            <a:r>
              <a:rPr lang="es-VE" b="1" dirty="0" smtClean="0">
                <a:latin typeface="Comic Sans MS" panose="030F0702030302020204" pitchFamily="66" charset="0"/>
              </a:rPr>
              <a:t>n. vago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</a:p>
          <a:p>
            <a:endParaRPr lang="es-VE" dirty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Alteración de la barrera GI dispara </a:t>
            </a:r>
            <a:r>
              <a:rPr lang="es-VE" b="1" dirty="0" smtClean="0">
                <a:latin typeface="Comic Sans MS" panose="030F0702030302020204" pitchFamily="66" charset="0"/>
              </a:rPr>
              <a:t>migración bacteriana </a:t>
            </a:r>
            <a:r>
              <a:rPr lang="es-VE" dirty="0" smtClean="0">
                <a:latin typeface="Comic Sans MS" panose="030F0702030302020204" pitchFamily="66" charset="0"/>
              </a:rPr>
              <a:t>(“</a:t>
            </a:r>
            <a:r>
              <a:rPr lang="es-VE" dirty="0" err="1" smtClean="0">
                <a:latin typeface="Comic Sans MS" panose="030F0702030302020204" pitchFamily="66" charset="0"/>
              </a:rPr>
              <a:t>leaky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r>
              <a:rPr lang="es-VE" dirty="0" err="1" smtClean="0">
                <a:latin typeface="Comic Sans MS" panose="030F0702030302020204" pitchFamily="66" charset="0"/>
              </a:rPr>
              <a:t>gut</a:t>
            </a:r>
            <a:r>
              <a:rPr lang="es-VE" dirty="0">
                <a:latin typeface="Comic Sans MS" panose="030F0702030302020204" pitchFamily="66" charset="0"/>
              </a:rPr>
              <a:t>”) </a:t>
            </a:r>
            <a:r>
              <a:rPr lang="es-VE" dirty="0" smtClean="0">
                <a:latin typeface="Comic Sans MS" panose="030F0702030302020204" pitchFamily="66" charset="0"/>
              </a:rPr>
              <a:t>e </a:t>
            </a:r>
            <a:r>
              <a:rPr lang="es-VE" b="1" dirty="0" smtClean="0">
                <a:latin typeface="Comic Sans MS" panose="030F0702030302020204" pitchFamily="66" charset="0"/>
              </a:rPr>
              <a:t>inflamación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  <a:r>
              <a:rPr lang="es-VE" b="1" dirty="0" smtClean="0">
                <a:latin typeface="Comic Sans MS" panose="030F0702030302020204" pitchFamily="66" charset="0"/>
              </a:rPr>
              <a:t>CK</a:t>
            </a:r>
            <a:r>
              <a:rPr lang="es-VE" dirty="0" smtClean="0">
                <a:latin typeface="Comic Sans MS" panose="030F0702030302020204" pitchFamily="66" charset="0"/>
              </a:rPr>
              <a:t> inflamatorias inducen </a:t>
            </a:r>
            <a:r>
              <a:rPr lang="es-VE" b="1" dirty="0" smtClean="0">
                <a:latin typeface="Comic Sans MS" panose="030F0702030302020204" pitchFamily="66" charset="0"/>
              </a:rPr>
              <a:t>alteración de BHE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</a:p>
          <a:p>
            <a:endParaRPr lang="es-VE" dirty="0">
              <a:latin typeface="Comic Sans MS" panose="030F0702030302020204" pitchFamily="66" charset="0"/>
            </a:endParaRPr>
          </a:p>
          <a:p>
            <a:r>
              <a:rPr lang="es-VE" b="1" dirty="0" smtClean="0">
                <a:latin typeface="Comic Sans MS" panose="030F0702030302020204" pitchFamily="66" charset="0"/>
              </a:rPr>
              <a:t>Probióticos</a:t>
            </a:r>
            <a:r>
              <a:rPr lang="es-VE" dirty="0" smtClean="0">
                <a:latin typeface="Comic Sans MS" panose="030F0702030302020204" pitchFamily="66" charset="0"/>
              </a:rPr>
              <a:t> tendrían la potencialidad de </a:t>
            </a:r>
            <a:r>
              <a:rPr lang="es-VE" b="1" dirty="0" smtClean="0">
                <a:latin typeface="Comic Sans MS" panose="030F0702030302020204" pitchFamily="66" charset="0"/>
              </a:rPr>
              <a:t>normaliza</a:t>
            </a:r>
            <a:r>
              <a:rPr lang="es-VE" dirty="0" smtClean="0">
                <a:latin typeface="Comic Sans MS" panose="030F0702030302020204" pitchFamily="66" charset="0"/>
              </a:rPr>
              <a:t>r lo anterior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101756" y="695697"/>
            <a:ext cx="494048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Modulación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del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intestino-cerebro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probióticos</a:t>
            </a:r>
            <a:endParaRPr lang="en-US" sz="20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6 CuadroTexto"/>
          <p:cNvSpPr txBox="1"/>
          <p:nvPr/>
        </p:nvSpPr>
        <p:spPr>
          <a:xfrm>
            <a:off x="275473" y="311228"/>
            <a:ext cx="633507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75473" y="705920"/>
            <a:ext cx="115288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45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Mis Documentos\EN PROCESO 2013-2014\DIGESTIVO 2014\POSGRADO 2014\TEMAS DIGESTIVO\MICROBIOMA\MICROBIOTA IMAGENES\fphys-02-00094-g0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8"/>
          <a:stretch/>
        </p:blipFill>
        <p:spPr bwMode="auto">
          <a:xfrm>
            <a:off x="2785462" y="1650818"/>
            <a:ext cx="4301960" cy="368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251135" y="1055834"/>
            <a:ext cx="995785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b="1" dirty="0">
                <a:solidFill>
                  <a:prstClr val="black"/>
                </a:solidFill>
                <a:latin typeface="Comic Sans MS" panose="030F0702030302020204" pitchFamily="66" charset="0"/>
              </a:rPr>
              <a:t>Salud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936442" y="1038483"/>
            <a:ext cx="304923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b="1" dirty="0">
                <a:solidFill>
                  <a:prstClr val="black"/>
                </a:solidFill>
                <a:latin typeface="Comic Sans MS" panose="030F0702030302020204" pitchFamily="66" charset="0"/>
              </a:rPr>
              <a:t>Estrés/enfermedad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167844" y="1970838"/>
            <a:ext cx="1026114" cy="378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099492" y="2145668"/>
            <a:ext cx="125707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SNC sano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099492" y="3158970"/>
            <a:ext cx="1094466" cy="378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487216" y="2988256"/>
            <a:ext cx="1930337" cy="6309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500" b="1" dirty="0">
                <a:solidFill>
                  <a:prstClr val="black"/>
                </a:solidFill>
                <a:latin typeface="Comic Sans MS" panose="030F0702030302020204" pitchFamily="66" charset="0"/>
              </a:rPr>
              <a:t>Función Intestinal </a:t>
            </a:r>
          </a:p>
          <a:p>
            <a:pPr algn="ctr"/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Normal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544109" y="1862826"/>
            <a:ext cx="1543313" cy="6290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472264" y="1741710"/>
            <a:ext cx="2056973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Alteraciones en </a:t>
            </a:r>
          </a:p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conducta, actividad </a:t>
            </a:r>
          </a:p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mental consciente, </a:t>
            </a:r>
          </a:p>
          <a:p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emoción, </a:t>
            </a:r>
            <a:r>
              <a:rPr lang="es-VE" sz="1400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nociocepción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652120" y="3080538"/>
            <a:ext cx="1188132" cy="456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535581" y="2997652"/>
            <a:ext cx="1930337" cy="630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500" b="1" dirty="0">
                <a:solidFill>
                  <a:prstClr val="black"/>
                </a:solidFill>
                <a:latin typeface="Comic Sans MS" panose="030F0702030302020204" pitchFamily="66" charset="0"/>
              </a:rPr>
              <a:t>Función Intestinal </a:t>
            </a:r>
          </a:p>
          <a:p>
            <a:pPr algn="ctr"/>
            <a:r>
              <a:rPr lang="es-VE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Anormal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2722308" y="4779151"/>
            <a:ext cx="1849692" cy="6039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208305" y="4756802"/>
            <a:ext cx="3212739" cy="8925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Niveles fisiológicos de células </a:t>
            </a:r>
          </a:p>
          <a:p>
            <a:r>
              <a:rPr lang="es-VE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y mediadores inflamatorios.</a:t>
            </a:r>
          </a:p>
          <a:p>
            <a:r>
              <a:rPr lang="es-VE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Normal</a:t>
            </a:r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5274079" y="4779151"/>
            <a:ext cx="1813343" cy="5525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prstClr val="white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223031" y="4800226"/>
            <a:ext cx="3666388" cy="1015663"/>
          </a:xfrm>
          <a:prstGeom prst="rect">
            <a:avLst/>
          </a:prstGeom>
          <a:solidFill>
            <a:srgbClr val="EED0CE"/>
          </a:solidFill>
          <a:ln w="28575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Niveles aumentados de células </a:t>
            </a:r>
          </a:p>
          <a:p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y mediadores inflamatorios.</a:t>
            </a:r>
          </a:p>
          <a:p>
            <a:r>
              <a:rPr lang="es-VE" sz="2400" b="1" dirty="0">
                <a:solidFill>
                  <a:prstClr val="black"/>
                </a:solidFill>
                <a:latin typeface="Comic Sans MS" panose="030F0702030302020204" pitchFamily="66" charset="0"/>
              </a:rPr>
              <a:t>Disbiosis </a:t>
            </a:r>
            <a:r>
              <a:rPr lang="es-VE" sz="2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Intestinal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2814675" y="5919610"/>
            <a:ext cx="4210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9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Grenham</a:t>
            </a:r>
            <a:r>
              <a:rPr lang="en-US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n-US" sz="9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Brain–gut–microbe communication in health and disease</a:t>
            </a:r>
          </a:p>
          <a:p>
            <a:r>
              <a:rPr lang="en-US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Front. Physiol., 07 December 2011 | </a:t>
            </a:r>
            <a:r>
              <a:rPr lang="en-US" sz="9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10.3389/fphys.2011.00094 </a:t>
            </a:r>
          </a:p>
        </p:txBody>
      </p:sp>
      <p:sp>
        <p:nvSpPr>
          <p:cNvPr id="21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886590" y="904444"/>
            <a:ext cx="4102073" cy="4953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4273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8" grpId="0" animBg="1"/>
      <p:bldP spid="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07734" y="1131626"/>
            <a:ext cx="5969923" cy="470898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1000" b="1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mic Sans MS" panose="030F0702030302020204" pitchFamily="66" charset="0"/>
              </a:rPr>
              <a:t>Microbiota </a:t>
            </a:r>
            <a:r>
              <a:rPr lang="en-US" sz="2000" b="1" dirty="0">
                <a:latin typeface="Comic Sans MS" panose="030F0702030302020204" pitchFamily="66" charset="0"/>
              </a:rPr>
              <a:t>intestinal </a:t>
            </a:r>
            <a:r>
              <a:rPr lang="en-US" sz="2000" b="1" dirty="0" err="1">
                <a:latin typeface="Comic Sans MS" panose="030F0702030302020204" pitchFamily="66" charset="0"/>
              </a:rPr>
              <a:t>tienen</a:t>
            </a:r>
            <a:r>
              <a:rPr lang="en-US" sz="2000" b="1" dirty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importante</a:t>
            </a:r>
            <a:r>
              <a:rPr lang="en-US" sz="2000" b="1" dirty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rol</a:t>
            </a:r>
            <a:r>
              <a:rPr lang="en-US" sz="2000" b="1" dirty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en </a:t>
            </a:r>
            <a:r>
              <a:rPr lang="en-US" sz="2000" b="1" dirty="0" err="1">
                <a:latin typeface="Comic Sans MS" panose="030F0702030302020204" pitchFamily="66" charset="0"/>
              </a:rPr>
              <a:t>comunicación</a:t>
            </a:r>
            <a:r>
              <a:rPr lang="en-US" sz="2000" b="1" dirty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bidireccional</a:t>
            </a:r>
            <a:r>
              <a:rPr lang="en-US" sz="2000" b="1" dirty="0">
                <a:latin typeface="Comic Sans MS" panose="030F0702030302020204" pitchFamily="66" charset="0"/>
              </a:rPr>
              <a:t> entre </a:t>
            </a:r>
            <a:r>
              <a:rPr lang="en-US" sz="2000" b="1" dirty="0" err="1">
                <a:latin typeface="Comic Sans MS" panose="030F0702030302020204" pitchFamily="66" charset="0"/>
              </a:rPr>
              <a:t>intestino</a:t>
            </a:r>
            <a:r>
              <a:rPr lang="en-US" sz="2000" b="1" dirty="0">
                <a:latin typeface="Comic Sans MS" panose="030F0702030302020204" pitchFamily="66" charset="0"/>
              </a:rPr>
              <a:t> y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cerebro</a:t>
            </a:r>
            <a:r>
              <a:rPr lang="en-US" sz="2000" b="1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según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r</a:t>
            </a:r>
            <a:r>
              <a:rPr lang="en-US" sz="2000" dirty="0" err="1" smtClean="0">
                <a:latin typeface="Comic Sans MS" panose="030F0702030302020204" pitchFamily="66" charset="0"/>
              </a:rPr>
              <a:t>esultados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investigación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preclínica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clínica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mic Sans MS" panose="030F0702030302020204" pitchFamily="66" charset="0"/>
              </a:rPr>
              <a:t>Microbiota </a:t>
            </a:r>
            <a:r>
              <a:rPr lang="en-US" sz="2000" b="1" dirty="0" err="1">
                <a:latin typeface="Comic Sans MS" panose="030F0702030302020204" pitchFamily="66" charset="0"/>
              </a:rPr>
              <a:t>i</a:t>
            </a:r>
            <a:r>
              <a:rPr lang="en-US" sz="2000" b="1" dirty="0" err="1" smtClean="0">
                <a:latin typeface="Comic Sans MS" panose="030F0702030302020204" pitchFamily="66" charset="0"/>
              </a:rPr>
              <a:t>nteractúa</a:t>
            </a:r>
            <a:r>
              <a:rPr lang="en-US" sz="2000" b="1" dirty="0" smtClean="0">
                <a:latin typeface="Comic Sans MS" panose="030F0702030302020204" pitchFamily="66" charset="0"/>
              </a:rPr>
              <a:t> con SN </a:t>
            </a:r>
            <a:r>
              <a:rPr lang="en-US" sz="2000" dirty="0" err="1" smtClean="0">
                <a:latin typeface="Comic Sans MS" panose="030F0702030302020204" pitchFamily="66" charset="0"/>
              </a:rPr>
              <a:t>vía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complicadas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rutas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de </a:t>
            </a:r>
            <a:r>
              <a:rPr lang="en-US" sz="2000" dirty="0" err="1" smtClean="0">
                <a:latin typeface="Comic Sans MS" panose="030F0702030302020204" pitchFamily="66" charset="0"/>
              </a:rPr>
              <a:t>señalización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directas</a:t>
            </a:r>
            <a:r>
              <a:rPr lang="en-US" sz="2000" dirty="0" smtClean="0">
                <a:latin typeface="Comic Sans MS" panose="030F0702030302020204" pitchFamily="66" charset="0"/>
              </a:rPr>
              <a:t> e </a:t>
            </a:r>
            <a:r>
              <a:rPr lang="en-US" sz="2000" dirty="0" err="1" smtClean="0">
                <a:latin typeface="Comic Sans MS" panose="030F0702030302020204" pitchFamily="66" charset="0"/>
              </a:rPr>
              <a:t>indirectas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neuronales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inmuno</a:t>
            </a:r>
            <a:r>
              <a:rPr lang="en-US" sz="2000" dirty="0" smtClean="0">
                <a:latin typeface="Comic Sans MS" panose="030F0702030302020204" pitchFamily="66" charset="0"/>
              </a:rPr>
              <a:t>-</a:t>
            </a:r>
            <a:r>
              <a:rPr lang="es-VE" sz="2000" dirty="0" smtClean="0">
                <a:latin typeface="Comic Sans MS" panose="030F0702030302020204" pitchFamily="66" charset="0"/>
              </a:rPr>
              <a:t>mediadas y neuroendocrino mediadas.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VE" sz="1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Comic Sans MS" panose="030F0702030302020204" pitchFamily="66" charset="0"/>
              </a:rPr>
              <a:t>Desbalance</a:t>
            </a:r>
            <a:r>
              <a:rPr lang="en-US" sz="2000" b="1" dirty="0" smtClean="0">
                <a:latin typeface="Comic Sans MS" panose="030F0702030302020204" pitchFamily="66" charset="0"/>
              </a:rPr>
              <a:t> en microbiota </a:t>
            </a:r>
            <a:r>
              <a:rPr lang="en-US" sz="2000" dirty="0" err="1" smtClean="0">
                <a:latin typeface="Comic Sans MS" panose="030F0702030302020204" pitchFamily="66" charset="0"/>
              </a:rPr>
              <a:t>está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asociado</a:t>
            </a:r>
            <a:r>
              <a:rPr lang="en-US" sz="2000" dirty="0" smtClean="0">
                <a:latin typeface="Comic Sans MS" panose="030F0702030302020204" pitchFamily="66" charset="0"/>
              </a:rPr>
              <a:t> con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defectos</a:t>
            </a:r>
            <a:r>
              <a:rPr lang="en-US" sz="2000" b="1" dirty="0" smtClean="0">
                <a:latin typeface="Comic Sans MS" panose="030F0702030302020204" pitchFamily="66" charset="0"/>
              </a:rPr>
              <a:t> del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neurodesarrollo</a:t>
            </a:r>
            <a:r>
              <a:rPr lang="en-US" sz="2000" b="1" dirty="0" smtClean="0">
                <a:latin typeface="Comic Sans MS" panose="030F0702030302020204" pitchFamily="66" charset="0"/>
              </a:rPr>
              <a:t> y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alteraciones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neuropsiquiátricas</a:t>
            </a:r>
            <a:r>
              <a:rPr lang="en-US" sz="2000" dirty="0" smtClean="0">
                <a:latin typeface="Comic Sans MS" panose="030F0702030302020204" pitchFamily="66" charset="0"/>
              </a:rPr>
              <a:t>: </a:t>
            </a:r>
            <a:r>
              <a:rPr lang="en-US" sz="2000" dirty="0" err="1" smtClean="0">
                <a:latin typeface="Comic Sans MS" panose="030F0702030302020204" pitchFamily="66" charset="0"/>
              </a:rPr>
              <a:t>respuesta</a:t>
            </a:r>
            <a:r>
              <a:rPr lang="en-US" sz="2000" dirty="0" smtClean="0">
                <a:latin typeface="Comic Sans MS" panose="030F0702030302020204" pitchFamily="66" charset="0"/>
              </a:rPr>
              <a:t> al </a:t>
            </a:r>
            <a:r>
              <a:rPr lang="en-US" sz="2000" dirty="0" err="1" smtClean="0">
                <a:latin typeface="Comic Sans MS" panose="030F0702030302020204" pitchFamily="66" charset="0"/>
              </a:rPr>
              <a:t>estrés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ansiedad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depresión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enfermedades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neurodegenerativas</a:t>
            </a:r>
            <a:r>
              <a:rPr lang="es-VE" sz="2000" dirty="0" smtClean="0">
                <a:latin typeface="Comic Sans MS" panose="030F0702030302020204" pitchFamily="66" charset="0"/>
              </a:rPr>
              <a:t>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359901" y="6015591"/>
            <a:ext cx="64241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Kim et al.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Mind-altering with the gut : modulation of the gut-brain axis with probiotics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J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2018;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56:172–182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275473" y="311228"/>
            <a:ext cx="633507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2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75473" y="709147"/>
            <a:ext cx="1786066" cy="11387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Sistémicas</a:t>
            </a:r>
          </a:p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Neuropsiquiat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cerebro</a:t>
            </a:r>
          </a:p>
        </p:txBody>
      </p:sp>
    </p:spTree>
    <p:extLst>
      <p:ext uri="{BB962C8B-B14F-4D97-AF65-F5344CB8AC3E}">
        <p14:creationId xmlns:p14="http://schemas.microsoft.com/office/powerpoint/2010/main" val="74178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196644" y="6439342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40729" y="562053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prstClr val="white"/>
                </a:solidFill>
                <a:latin typeface="Comic Sans MS" pitchFamily="66" charset="0"/>
              </a:rPr>
              <a:t>II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673470" y="3989659"/>
            <a:ext cx="13500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Sigue…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692367" y="499254"/>
            <a:ext cx="5910848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y 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1600" dirty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  <a:endParaRPr lang="es-VE" sz="16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72679" indent="-141685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15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000" dirty="0" err="1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000" dirty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  <a:p>
            <a:pPr marL="330994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B1. Generalidades. Disbiosis</a:t>
            </a:r>
          </a:p>
          <a:p>
            <a:pPr marL="330994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B2. </a:t>
            </a:r>
            <a:r>
              <a:rPr lang="es-VE" sz="16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Enf</a:t>
            </a:r>
            <a:r>
              <a:rPr lang="es-VE" sz="1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. Locales</a:t>
            </a:r>
            <a:r>
              <a:rPr lang="es-VE" sz="1500" dirty="0">
                <a:solidFill>
                  <a:schemeClr val="bg1"/>
                </a:solidFill>
                <a:latin typeface="Comic Sans MS" pitchFamily="66" charset="0"/>
              </a:rPr>
              <a:t>: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GI</a:t>
            </a: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72679" indent="-141685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15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330994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B3.</a:t>
            </a:r>
            <a:r>
              <a:rPr lang="es-VE" b="1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dirty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Sistémicas: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</a:t>
            </a:r>
            <a:r>
              <a:rPr lang="es-VE" sz="14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Metabólicas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</a:t>
            </a:r>
            <a:r>
              <a:rPr lang="es-VE" sz="14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Cardiovasculares</a:t>
            </a:r>
          </a:p>
          <a:p>
            <a:pPr marL="720725">
              <a:buClr>
                <a:srgbClr val="3399FF"/>
              </a:buClr>
              <a:buSzPct val="130000"/>
            </a:pPr>
            <a:endParaRPr lang="es-VE" sz="12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808038" indent="-87313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Sistema Nervioso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VE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Eje Intestino-Microbiota-Cerebro   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1600" b="1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720725">
              <a:buClr>
                <a:srgbClr val="3399FF"/>
              </a:buClr>
              <a:buSzPct val="130000"/>
            </a:pPr>
            <a:endParaRPr lang="es-VE" sz="2400" b="1" dirty="0" smtClean="0">
              <a:solidFill>
                <a:srgbClr val="F79646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720725">
              <a:buClr>
                <a:srgbClr val="3399FF"/>
              </a:buClr>
              <a:buSzPct val="130000"/>
            </a:pPr>
            <a:r>
              <a:rPr lang="es-VE" sz="20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. </a:t>
            </a:r>
            <a:r>
              <a:rPr lang="es-VE" sz="20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Neuropsiquiátricas</a:t>
            </a:r>
            <a:endParaRPr lang="es-VE" sz="2000" dirty="0" smtClean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898525">
              <a:buClr>
                <a:srgbClr val="3399FF"/>
              </a:buClr>
              <a:buSzPct val="130000"/>
            </a:pPr>
            <a:r>
              <a:rPr lang="es-VE" sz="2400" b="1" dirty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Depresión</a:t>
            </a:r>
          </a:p>
          <a:p>
            <a:pPr marL="898525">
              <a:buClr>
                <a:srgbClr val="3399FF"/>
              </a:buClr>
              <a:buSzPct val="130000"/>
            </a:pP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Alzheimer</a:t>
            </a:r>
          </a:p>
          <a:p>
            <a:pPr marL="8985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Autismo</a:t>
            </a:r>
          </a:p>
          <a:p>
            <a:pPr marL="898525">
              <a:buClr>
                <a:srgbClr val="3399FF"/>
              </a:buClr>
              <a:buSzPct val="130000"/>
            </a:pP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Parkinson</a:t>
            </a:r>
          </a:p>
          <a:p>
            <a:pPr marL="720725">
              <a:buClr>
                <a:srgbClr val="3399FF"/>
              </a:buClr>
              <a:buSzPct val="130000"/>
            </a:pP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7207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 Otras</a:t>
            </a:r>
            <a:endParaRPr lang="es-VE" sz="16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9" name="Conector recto 8"/>
          <p:cNvCxnSpPr/>
          <p:nvPr/>
        </p:nvCxnSpPr>
        <p:spPr>
          <a:xfrm flipH="1">
            <a:off x="1537411" y="562053"/>
            <a:ext cx="34073" cy="5718834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16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16"/>
          <a:stretch/>
        </p:blipFill>
        <p:spPr>
          <a:xfrm rot="10800000">
            <a:off x="2159835" y="650694"/>
            <a:ext cx="4751306" cy="5413737"/>
          </a:xfrm>
          <a:prstGeom prst="rect">
            <a:avLst/>
          </a:prstGeom>
          <a:ln w="28575">
            <a:solidFill>
              <a:srgbClr val="FF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4 CuadroTexto"/>
          <p:cNvSpPr txBox="1"/>
          <p:nvPr/>
        </p:nvSpPr>
        <p:spPr>
          <a:xfrm>
            <a:off x="6771235" y="6562653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2019</a:t>
            </a:r>
            <a:endParaRPr lang="es-VE" sz="10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35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478928" y="2388867"/>
            <a:ext cx="6186144" cy="33547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s-VE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Metabólicas</a:t>
            </a:r>
            <a:endParaRPr lang="es-VE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VE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Cardiovasculares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VE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Enfermedades Sistema Nervioso</a:t>
            </a:r>
          </a:p>
          <a:p>
            <a:pPr marL="675085" indent="-342900">
              <a:buFont typeface="Wingdings" panose="05000000000000000000" pitchFamily="2" charset="2"/>
              <a:buChar char="ü"/>
            </a:pP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Alzheimer</a:t>
            </a:r>
          </a:p>
          <a:p>
            <a:pPr marL="675085" indent="-342900">
              <a:buFont typeface="Wingdings" panose="05000000000000000000" pitchFamily="2" charset="2"/>
              <a:buChar char="ü"/>
            </a:pP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Ansiedad-depresión </a:t>
            </a:r>
          </a:p>
          <a:p>
            <a:pPr marL="675085" indent="-342900">
              <a:buFont typeface="Wingdings" panose="05000000000000000000" pitchFamily="2" charset="2"/>
              <a:buChar char="ü"/>
            </a:pP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Autismo</a:t>
            </a:r>
          </a:p>
          <a:p>
            <a:pPr marL="675085" indent="-342900">
              <a:buFont typeface="Wingdings" panose="05000000000000000000" pitchFamily="2" charset="2"/>
              <a:buChar char="ü"/>
            </a:pP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Parkinson</a:t>
            </a:r>
          </a:p>
          <a:p>
            <a:pPr marL="675085" indent="-342900">
              <a:buFont typeface="Wingdings" panose="05000000000000000000" pitchFamily="2" charset="2"/>
              <a:buChar char="ü"/>
            </a:pP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Otros.</a:t>
            </a:r>
          </a:p>
          <a:p>
            <a:pPr marL="332185"/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Otras: </a:t>
            </a:r>
            <a:r>
              <a:rPr lang="es-VE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Inmunes: alergia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s-VE" sz="20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</a:t>
            </a:r>
            <a:r>
              <a:rPr lang="es-VE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nf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. reumáticas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739926" y="871922"/>
            <a:ext cx="5439310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E</a:t>
            </a:r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nfermedades Sistémicas asociadas </a:t>
            </a:r>
          </a:p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con Microbiota </a:t>
            </a:r>
            <a:r>
              <a:rPr lang="es-VE" sz="2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D</a:t>
            </a:r>
            <a:r>
              <a:rPr lang="es-VE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isbiótico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04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55190" y="1870030"/>
            <a:ext cx="501772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Cerebro, intestino, bacterias</a:t>
            </a:r>
          </a:p>
        </p:txBody>
      </p:sp>
      <p:pic>
        <p:nvPicPr>
          <p:cNvPr id="17410" name="Picture 2" descr="C:\Users\ximena\Desktop\imagenes microb\Imagen6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62" y="2709337"/>
            <a:ext cx="7604138" cy="279103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45299" y="611977"/>
            <a:ext cx="165141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  <a:r>
              <a:rPr lang="es-VE" sz="1600" dirty="0" err="1" smtClean="0">
                <a:latin typeface="Comic Sans MS" panose="030F0702030302020204" pitchFamily="66" charset="0"/>
              </a:rPr>
              <a:t>Neuropsiq</a:t>
            </a:r>
            <a:r>
              <a:rPr lang="es-VE" sz="1600" dirty="0" smtClean="0">
                <a:latin typeface="Comic Sans MS" panose="030F0702030302020204" pitchFamily="66" charset="0"/>
              </a:rPr>
              <a:t>.</a:t>
            </a:r>
            <a:endParaRPr lang="es-VE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76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6714" t="718" r="-426" b="2760"/>
          <a:stretch/>
        </p:blipFill>
        <p:spPr>
          <a:xfrm>
            <a:off x="2748792" y="542439"/>
            <a:ext cx="3634756" cy="548721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2580938" y="6137113"/>
            <a:ext cx="405514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lang="en-US" sz="1100" dirty="0" err="1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Khamsi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Metabolism in mind. </a:t>
            </a:r>
            <a:r>
              <a:rPr lang="en-US" sz="11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Med </a:t>
            </a:r>
            <a:r>
              <a:rPr lang="en-US" sz="11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:697-700</a:t>
            </a:r>
            <a:endParaRPr lang="es-VE" sz="1100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6763109" y="6611779"/>
            <a:ext cx="2380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 .Facultad Medicina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75473" y="311228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75473" y="761463"/>
            <a:ext cx="131157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 intestino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6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3104</TotalTime>
  <Words>5985</Words>
  <Application>Microsoft Office PowerPoint</Application>
  <PresentationFormat>Presentación en pantalla (4:3)</PresentationFormat>
  <Paragraphs>1226</Paragraphs>
  <Slides>62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62</vt:i4>
      </vt:variant>
    </vt:vector>
  </HeadingPairs>
  <TitlesOfParts>
    <vt:vector size="73" baseType="lpstr">
      <vt:lpstr>Arial Unicode MS</vt:lpstr>
      <vt:lpstr>Batang</vt:lpstr>
      <vt:lpstr>BatangChe</vt:lpstr>
      <vt:lpstr>Arial</vt:lpstr>
      <vt:lpstr>Calibri</vt:lpstr>
      <vt:lpstr>Comic Sans MS</vt:lpstr>
      <vt:lpstr>Symbol</vt:lpstr>
      <vt:lpstr>Times New Roman</vt:lpstr>
      <vt:lpstr>Wingdings</vt:lpstr>
      <vt:lpstr>1_Tema de Office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412</cp:revision>
  <dcterms:created xsi:type="dcterms:W3CDTF">2017-08-05T14:04:55Z</dcterms:created>
  <dcterms:modified xsi:type="dcterms:W3CDTF">2019-03-28T15:18:08Z</dcterms:modified>
</cp:coreProperties>
</file>