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01" r:id="rId2"/>
    <p:sldId id="594" r:id="rId3"/>
    <p:sldId id="595" r:id="rId4"/>
    <p:sldId id="679" r:id="rId5"/>
    <p:sldId id="503" r:id="rId6"/>
    <p:sldId id="504" r:id="rId7"/>
    <p:sldId id="491" r:id="rId8"/>
    <p:sldId id="574" r:id="rId9"/>
    <p:sldId id="664" r:id="rId10"/>
    <p:sldId id="510" r:id="rId11"/>
    <p:sldId id="673" r:id="rId12"/>
    <p:sldId id="512" r:id="rId13"/>
    <p:sldId id="511" r:id="rId14"/>
    <p:sldId id="516" r:id="rId15"/>
    <p:sldId id="513" r:id="rId16"/>
    <p:sldId id="514" r:id="rId17"/>
    <p:sldId id="515" r:id="rId18"/>
    <p:sldId id="685" r:id="rId19"/>
    <p:sldId id="672" r:id="rId20"/>
    <p:sldId id="690" r:id="rId21"/>
    <p:sldId id="689" r:id="rId22"/>
    <p:sldId id="675" r:id="rId23"/>
    <p:sldId id="582" r:id="rId24"/>
    <p:sldId id="583" r:id="rId25"/>
    <p:sldId id="584" r:id="rId26"/>
    <p:sldId id="585" r:id="rId27"/>
    <p:sldId id="586" r:id="rId28"/>
    <p:sldId id="691" r:id="rId29"/>
    <p:sldId id="684" r:id="rId30"/>
    <p:sldId id="508" r:id="rId31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6EC3B97-AFD3-4E87-ACED-888C392792EB}">
          <p14:sldIdLst>
            <p14:sldId id="501"/>
            <p14:sldId id="594"/>
            <p14:sldId id="595"/>
            <p14:sldId id="679"/>
            <p14:sldId id="503"/>
            <p14:sldId id="504"/>
            <p14:sldId id="491"/>
            <p14:sldId id="574"/>
            <p14:sldId id="664"/>
            <p14:sldId id="510"/>
            <p14:sldId id="673"/>
            <p14:sldId id="512"/>
            <p14:sldId id="511"/>
            <p14:sldId id="516"/>
          </p14:sldIdLst>
        </p14:section>
        <p14:section name="Sección sin título" id="{90150520-1847-48F9-91C1-66ECE594AEF9}">
          <p14:sldIdLst>
            <p14:sldId id="513"/>
            <p14:sldId id="514"/>
            <p14:sldId id="515"/>
            <p14:sldId id="685"/>
            <p14:sldId id="672"/>
            <p14:sldId id="690"/>
            <p14:sldId id="689"/>
            <p14:sldId id="675"/>
            <p14:sldId id="582"/>
            <p14:sldId id="583"/>
            <p14:sldId id="584"/>
            <p14:sldId id="585"/>
            <p14:sldId id="586"/>
            <p14:sldId id="691"/>
            <p14:sldId id="684"/>
            <p14:sldId id="5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00FF"/>
    <a:srgbClr val="FFE0D1"/>
    <a:srgbClr val="FFEEE5"/>
    <a:srgbClr val="FFFFCC"/>
    <a:srgbClr val="FFFFE7"/>
    <a:srgbClr val="E4E4D2"/>
    <a:srgbClr val="EBEBDD"/>
    <a:srgbClr val="F4F4EC"/>
    <a:srgbClr val="F4F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60"/>
  </p:normalViewPr>
  <p:slideViewPr>
    <p:cSldViewPr showGuides="1">
      <p:cViewPr varScale="1">
        <p:scale>
          <a:sx n="59" d="100"/>
          <a:sy n="59" d="100"/>
        </p:scale>
        <p:origin x="834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1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73670-2ECA-4CA7-899D-77AE81D45016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7CE59-3451-4546-B9A4-B04B5175E73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43006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7CE59-3451-4546-B9A4-B04B5175E73E}" type="slidenum">
              <a:rPr lang="es-VE" smtClean="0"/>
              <a:t>10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64738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7CE59-3451-4546-B9A4-B04B5175E73E}" type="slidenum">
              <a:rPr lang="es-VE" smtClean="0"/>
              <a:t>15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48915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7CE59-3451-4546-B9A4-B04B5175E73E}" type="slidenum">
              <a:rPr lang="es-VE" smtClean="0"/>
              <a:t>20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975552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7CE59-3451-4546-B9A4-B04B5175E73E}" type="slidenum">
              <a:rPr lang="es-VE" smtClean="0"/>
              <a:t>21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84800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5725" indent="-85725" eaLnBrk="1">
              <a:lnSpc>
                <a:spcPct val="93000"/>
              </a:lnSpc>
              <a:spcBef>
                <a:spcPct val="0"/>
              </a:spcBef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z="1400" b="1" dirty="0">
                <a:latin typeface="Arial" panose="020B0604020202020204" pitchFamily="34" charset="0"/>
                <a:ea typeface="msgothic" charset="0"/>
                <a:cs typeface="msgothic" charset="0"/>
              </a:rPr>
              <a:t>Oral choline supplementation increases fasting </a:t>
            </a:r>
            <a:r>
              <a:rPr lang="en-GB" sz="1400" b="1" dirty="0" err="1">
                <a:latin typeface="Arial" panose="020B0604020202020204" pitchFamily="34" charset="0"/>
                <a:ea typeface="msgothic" charset="0"/>
                <a:cs typeface="msgothic" charset="0"/>
              </a:rPr>
              <a:t>trimethylamine</a:t>
            </a:r>
            <a:r>
              <a:rPr lang="en-GB" sz="1400" b="1" dirty="0">
                <a:latin typeface="Arial" panose="020B0604020202020204" pitchFamily="34" charset="0"/>
                <a:ea typeface="msgothic" charset="0"/>
                <a:cs typeface="msgothic" charset="0"/>
              </a:rPr>
              <a:t> </a:t>
            </a:r>
            <a:r>
              <a:rPr lang="en-GB" i="1" dirty="0">
                <a:latin typeface="Arial" panose="020B0604020202020204" pitchFamily="34" charset="0"/>
                <a:ea typeface="msgothic" charset="0"/>
                <a:cs typeface="msgothic" charset="0"/>
              </a:rPr>
              <a:t>N</a:t>
            </a:r>
            <a:r>
              <a:rPr lang="en-GB" dirty="0">
                <a:latin typeface="Arial" panose="020B0604020202020204" pitchFamily="34" charset="0"/>
                <a:ea typeface="msgothic" charset="0"/>
                <a:cs typeface="msgothic" charset="0"/>
              </a:rPr>
              <a:t>-oxide (TMAO) levels, enhances platelet aggregation, and attenuates the antiplatelet effect observed with </a:t>
            </a:r>
            <a:r>
              <a:rPr lang="en-GB" dirty="0" err="1">
                <a:latin typeface="Arial" panose="020B0604020202020204" pitchFamily="34" charset="0"/>
                <a:ea typeface="msgothic" charset="0"/>
                <a:cs typeface="msgothic" charset="0"/>
              </a:rPr>
              <a:t>aspirin.</a:t>
            </a:r>
            <a:r>
              <a:rPr lang="en-GB" sz="1400" b="1" dirty="0" err="1">
                <a:latin typeface="Arial" panose="020B0604020202020204" pitchFamily="34" charset="0"/>
                <a:ea typeface="msgothic" charset="0"/>
                <a:cs typeface="msgothic" charset="0"/>
              </a:rPr>
              <a:t>A</a:t>
            </a:r>
            <a:r>
              <a:rPr lang="en-GB" dirty="0">
                <a:latin typeface="Arial" panose="020B0604020202020204" pitchFamily="34" charset="0"/>
                <a:ea typeface="msgothic" charset="0"/>
                <a:cs typeface="msgothic" charset="0"/>
              </a:rPr>
              <a:t>, Plasma TMAO levels and platelet aggregation in response to submaximal adenosine </a:t>
            </a:r>
            <a:r>
              <a:rPr lang="en-GB" dirty="0" err="1">
                <a:latin typeface="Arial" panose="020B0604020202020204" pitchFamily="34" charset="0"/>
                <a:ea typeface="msgothic" charset="0"/>
                <a:cs typeface="msgothic" charset="0"/>
              </a:rPr>
              <a:t>diphosphate</a:t>
            </a:r>
            <a:r>
              <a:rPr lang="en-GB" dirty="0">
                <a:latin typeface="Arial" panose="020B0604020202020204" pitchFamily="34" charset="0"/>
                <a:ea typeface="msgothic" charset="0"/>
                <a:cs typeface="msgothic" charset="0"/>
              </a:rPr>
              <a:t> (5µM) in vegan/vegetarian and omnivore groups. </a:t>
            </a:r>
            <a:r>
              <a:rPr lang="en-GB" sz="1400" b="1" dirty="0">
                <a:latin typeface="Arial" panose="020B0604020202020204" pitchFamily="34" charset="0"/>
                <a:ea typeface="msgothic" charset="0"/>
                <a:cs typeface="msgothic" charset="0"/>
              </a:rPr>
              <a:t>B</a:t>
            </a:r>
            <a:r>
              <a:rPr lang="en-GB" dirty="0">
                <a:latin typeface="Arial" panose="020B0604020202020204" pitchFamily="34" charset="0"/>
                <a:ea typeface="msgothic" charset="0"/>
                <a:cs typeface="msgothic" charset="0"/>
              </a:rPr>
              <a:t>, Correlation between plasma TMAO and platelet aggregation responses among the indicated groups. Spearman correlations and </a:t>
            </a:r>
            <a:r>
              <a:rPr lang="en-GB" i="1" dirty="0">
                <a:latin typeface="Arial" panose="020B0604020202020204" pitchFamily="34" charset="0"/>
                <a:ea typeface="msgothic" charset="0"/>
                <a:cs typeface="msgothic" charset="0"/>
              </a:rPr>
              <a:t>P</a:t>
            </a:r>
            <a:r>
              <a:rPr lang="en-GB" dirty="0">
                <a:latin typeface="Arial" panose="020B0604020202020204" pitchFamily="34" charset="0"/>
                <a:ea typeface="msgothic" charset="0"/>
                <a:cs typeface="msgothic" charset="0"/>
              </a:rPr>
              <a:t> values shown. </a:t>
            </a:r>
            <a:r>
              <a:rPr lang="en-GB" sz="1400" b="1" dirty="0">
                <a:latin typeface="Arial" panose="020B0604020202020204" pitchFamily="34" charset="0"/>
                <a:ea typeface="msgothic" charset="0"/>
                <a:cs typeface="msgothic" charset="0"/>
              </a:rPr>
              <a:t>C</a:t>
            </a:r>
            <a:r>
              <a:rPr lang="en-GB" dirty="0">
                <a:latin typeface="Arial" panose="020B0604020202020204" pitchFamily="34" charset="0"/>
                <a:ea typeface="msgothic" charset="0"/>
                <a:cs typeface="msgothic" charset="0"/>
              </a:rPr>
              <a:t>, Effect of choline supplementation on TMAO and platelet aggregation responses in omnivores in the absence versus presence of aspirin (ASA). All data shown are mean (±SEM) with the indicated number of subjects. Asterisks shown represent </a:t>
            </a:r>
            <a:r>
              <a:rPr lang="en-GB" i="1" dirty="0">
                <a:latin typeface="Arial" panose="020B0604020202020204" pitchFamily="34" charset="0"/>
                <a:ea typeface="msgothic" charset="0"/>
                <a:cs typeface="msgothic" charset="0"/>
              </a:rPr>
              <a:t>P</a:t>
            </a:r>
            <a:r>
              <a:rPr lang="en-GB" dirty="0">
                <a:latin typeface="Arial" panose="020B0604020202020204" pitchFamily="34" charset="0"/>
                <a:ea typeface="msgothic" charset="0"/>
                <a:cs typeface="msgothic" charset="0"/>
              </a:rPr>
              <a:t>&lt;0.05 for comparison of aggregation responses off versus on ASA for the corresponding time point. </a:t>
            </a:r>
            <a:r>
              <a:rPr lang="en-GB" i="1" dirty="0">
                <a:latin typeface="Arial" panose="020B0604020202020204" pitchFamily="34" charset="0"/>
                <a:ea typeface="msgothic" charset="0"/>
                <a:cs typeface="msgothic" charset="0"/>
              </a:rPr>
              <a:t>P</a:t>
            </a:r>
            <a:r>
              <a:rPr lang="en-GB" dirty="0">
                <a:latin typeface="Arial" panose="020B0604020202020204" pitchFamily="34" charset="0"/>
                <a:ea typeface="msgothic" charset="0"/>
                <a:cs typeface="msgothic" charset="0"/>
              </a:rPr>
              <a:t> values were calculated with Wilcoxon rank sum test for two-group comparisons and Wilcoxon signed rank test for pairwise comparisons.</a:t>
            </a:r>
          </a:p>
        </p:txBody>
      </p:sp>
    </p:spTree>
    <p:extLst>
      <p:ext uri="{BB962C8B-B14F-4D97-AF65-F5344CB8AC3E}">
        <p14:creationId xmlns:p14="http://schemas.microsoft.com/office/powerpoint/2010/main" val="2463170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2/JCI94601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8019" y="1400432"/>
            <a:ext cx="7067961" cy="35394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6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MICROBIOTA</a:t>
            </a:r>
          </a:p>
          <a:p>
            <a:pPr algn="ctr"/>
            <a:endParaRPr lang="es-VE" sz="4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6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61935" y="5105400"/>
            <a:ext cx="2887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chief</a:t>
            </a:r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53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059832" y="3729226"/>
            <a:ext cx="4824536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noFill/>
          </a:ln>
          <a:effectLst>
            <a:glow rad="101600">
              <a:srgbClr val="0047D6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Dieta: Consumo de Colina y </a:t>
            </a:r>
            <a:r>
              <a:rPr lang="es-VE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Carnitina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Factor de riesgo cardiovascular 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56176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062080" y="2488477"/>
            <a:ext cx="1021433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2627784" y="3139629"/>
            <a:ext cx="326563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  <a:effectLst>
            <a:glow rad="101600">
              <a:srgbClr val="0047D6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Cardiovasculares</a:t>
            </a:r>
            <a:endParaRPr lang="es-VE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3 CuadroTexto"/>
          <p:cNvSpPr txBox="1"/>
          <p:nvPr/>
        </p:nvSpPr>
        <p:spPr>
          <a:xfrm>
            <a:off x="2259855" y="2488477"/>
            <a:ext cx="2791149" cy="523220"/>
          </a:xfrm>
          <a:prstGeom prst="rect">
            <a:avLst/>
          </a:prstGeom>
          <a:solidFill>
            <a:schemeClr val="accent6"/>
          </a:solidFill>
          <a:ln w="38100">
            <a:solidFill>
              <a:srgbClr val="0047D6"/>
            </a:solidFill>
          </a:ln>
          <a:effectLst>
            <a:glow rad="101600">
              <a:srgbClr val="0047D6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Sistémicas</a:t>
            </a:r>
            <a:endParaRPr lang="es-VE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03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3000"/>
                    </a14:imgEffect>
                    <a14:imgEffect>
                      <a14:brightnessContrast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338" y="346435"/>
            <a:ext cx="4167324" cy="5519393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683568" y="5865828"/>
            <a:ext cx="8044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“Cómo la carne roja promueve ateroesclerosis”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6735739" y="659735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930969" y="346435"/>
            <a:ext cx="1724693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Nature</a:t>
            </a:r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Medicine </a:t>
            </a:r>
          </a:p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2013;19 (5)</a:t>
            </a:r>
            <a:endParaRPr lang="es-VE" sz="1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31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D:\Mis Documentos\EN PROCESO 2013-2014\DIGESTIVO 2014\POSGRADO 2014\TEMAS DIGESTIVO\MICROBIOMA\MICROBIOTA IMAGENES\InformOct2013Fi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0" t="8021" r="3055" b="26617"/>
          <a:stretch/>
        </p:blipFill>
        <p:spPr bwMode="auto">
          <a:xfrm>
            <a:off x="366498" y="1457590"/>
            <a:ext cx="8418001" cy="341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771235" y="658603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704730" y="388179"/>
            <a:ext cx="3719440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200" dirty="0" smtClean="0">
                <a:solidFill>
                  <a:prstClr val="black"/>
                </a:solidFill>
                <a:latin typeface="Comic Sans MS" pitchFamily="66" charset="0"/>
              </a:rPr>
              <a:t>Dieta, Microbiota y Factor </a:t>
            </a:r>
          </a:p>
          <a:p>
            <a:pPr algn="ctr"/>
            <a:r>
              <a:rPr lang="es-VE" sz="2200" dirty="0" smtClean="0">
                <a:solidFill>
                  <a:prstClr val="black"/>
                </a:solidFill>
                <a:latin typeface="Comic Sans MS" pitchFamily="66" charset="0"/>
              </a:rPr>
              <a:t>de Riesgo Cardiovascular</a:t>
            </a:r>
            <a:endParaRPr lang="es-VE" sz="22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43966" y="5780806"/>
            <a:ext cx="2311851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TMA: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trimetil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 amina</a:t>
            </a:r>
          </a:p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FMO: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flavin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monoxigenasa</a:t>
            </a:r>
            <a:endParaRPr lang="es-VE" sz="1200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TMAO: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trimetilamina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 N oxide</a:t>
            </a:r>
            <a:endParaRPr lang="es-VE" sz="12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72001" y="6159709"/>
            <a:ext cx="35879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Z. Wang et al.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 flora metabolism of </a:t>
            </a:r>
            <a:r>
              <a:rPr lang="en-US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phosphatidylcholine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promotes cardiovascular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472: 57-63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790184" y="5488419"/>
            <a:ext cx="131959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compuesto </a:t>
            </a:r>
          </a:p>
          <a:p>
            <a:pPr algn="ctr"/>
            <a:r>
              <a:rPr lang="es-VE" sz="1600" b="1" dirty="0" err="1" smtClean="0">
                <a:solidFill>
                  <a:prstClr val="black"/>
                </a:solidFill>
                <a:latin typeface="Comic Sans MS" pitchFamily="66" charset="0"/>
              </a:rPr>
              <a:t>aterogénico</a:t>
            </a:r>
            <a:endParaRPr lang="es-VE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90590" y="4858145"/>
            <a:ext cx="183576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Fosfatidilcolina</a:t>
            </a:r>
            <a:endParaRPr lang="es-VE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07103" y="4916342"/>
            <a:ext cx="881973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olina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227876" y="4902132"/>
            <a:ext cx="891591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TMA</a:t>
            </a:r>
            <a:endParaRPr lang="es-VE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881555" y="4950478"/>
            <a:ext cx="113685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TMAO</a:t>
            </a:r>
            <a:endParaRPr lang="es-VE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575499" y="4222316"/>
            <a:ext cx="43204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4575499" y="4510348"/>
            <a:ext cx="43204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126292" y="4820682"/>
            <a:ext cx="1101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solidFill>
                  <a:prstClr val="black"/>
                </a:solidFill>
                <a:latin typeface="Comic Sans MS" pitchFamily="66" charset="0"/>
              </a:rPr>
              <a:t>Microbiota</a:t>
            </a:r>
            <a:endParaRPr lang="es-VE" sz="14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intestinal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6231683" y="4222316"/>
            <a:ext cx="591377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6231683" y="4510348"/>
            <a:ext cx="591377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084456" y="3987128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FMO </a:t>
            </a: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hepática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3317613" y="2635476"/>
            <a:ext cx="1283425" cy="217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</a:t>
            </a:r>
            <a:endParaRPr lang="es-VE" sz="16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7850113" y="1558020"/>
            <a:ext cx="1186383" cy="1077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817223" y="1728284"/>
            <a:ext cx="10775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Infarto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ACV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Muerte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>
            <a:off x="4291897" y="5384297"/>
            <a:ext cx="73736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245299" y="611977"/>
            <a:ext cx="128592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CV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709149" y="3549704"/>
            <a:ext cx="561047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 rot="2850783">
            <a:off x="1603041" y="1678428"/>
            <a:ext cx="216050" cy="11015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Elipse 24"/>
          <p:cNvSpPr/>
          <p:nvPr/>
        </p:nvSpPr>
        <p:spPr>
          <a:xfrm rot="20928239">
            <a:off x="1833002" y="1988135"/>
            <a:ext cx="464165" cy="1818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17 Rectángulo"/>
          <p:cNvSpPr/>
          <p:nvPr/>
        </p:nvSpPr>
        <p:spPr>
          <a:xfrm>
            <a:off x="6891707" y="3616863"/>
            <a:ext cx="1947924" cy="164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823060" y="2744206"/>
            <a:ext cx="1286716" cy="252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17 Rectángulo"/>
          <p:cNvSpPr/>
          <p:nvPr/>
        </p:nvSpPr>
        <p:spPr>
          <a:xfrm>
            <a:off x="6996884" y="2852935"/>
            <a:ext cx="1897878" cy="4024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Ateroesclerosis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17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ximena\Desktop\imagenes microb\Imagen49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91579"/>
            <a:ext cx="4641357" cy="6033765"/>
          </a:xfrm>
          <a:prstGeom prst="rect">
            <a:avLst/>
          </a:prstGeom>
          <a:noFill/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44646" y="6024195"/>
            <a:ext cx="308375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WH. Tang, et. al. 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Intestinal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Microbial Metabolism of </a:t>
            </a:r>
            <a:r>
              <a:rPr lang="en-US" sz="11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Phosphatidylcholine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Cardiovascular </a:t>
            </a:r>
            <a:r>
              <a:rPr lang="es-VE" sz="11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es-VE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  </a:t>
            </a:r>
          </a:p>
          <a:p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368: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1575-84.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79337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65201" y="1742092"/>
            <a:ext cx="2484034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Dieta, </a:t>
            </a:r>
            <a:r>
              <a:rPr lang="es-VE" sz="2000" dirty="0" err="1" smtClean="0">
                <a:solidFill>
                  <a:prstClr val="black"/>
                </a:solidFill>
                <a:latin typeface="Comic Sans MS" pitchFamily="66" charset="0"/>
              </a:rPr>
              <a:t>microbiota</a:t>
            </a: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</a:p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factor de riesgo </a:t>
            </a:r>
          </a:p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cardiovascular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073959" y="1191178"/>
            <a:ext cx="1296144" cy="479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073959" y="1224831"/>
            <a:ext cx="152477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Fosfatidilcolina</a:t>
            </a:r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(Lecitina) dieta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850069" y="2920192"/>
            <a:ext cx="64807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803768" y="2884691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Colina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369603" y="2509123"/>
            <a:ext cx="115212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482681" y="3729716"/>
            <a:ext cx="151216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902241" y="3626624"/>
            <a:ext cx="73930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TMAO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641546" y="4920070"/>
            <a:ext cx="2081019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Ateroesclerosis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482711" y="4962536"/>
            <a:ext cx="892722" cy="184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934271" y="5895209"/>
            <a:ext cx="517611" cy="3931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292080" y="6046626"/>
            <a:ext cx="892722" cy="3554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6139758" y="5927405"/>
            <a:ext cx="653617" cy="37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669556" y="6015514"/>
            <a:ext cx="69317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IM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4891695" y="5899670"/>
            <a:ext cx="64312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ACV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450447" y="5884962"/>
            <a:ext cx="98135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Muerte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761111" y="2417370"/>
            <a:ext cx="5966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TMA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6 CuadroTexto"/>
          <p:cNvSpPr txBox="1"/>
          <p:nvPr/>
        </p:nvSpPr>
        <p:spPr>
          <a:xfrm>
            <a:off x="401196" y="389709"/>
            <a:ext cx="70884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01196" y="817548"/>
            <a:ext cx="114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CV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65201" y="3311917"/>
            <a:ext cx="2921733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Vías que enlazan </a:t>
            </a:r>
            <a:r>
              <a:rPr lang="es-VE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fosfatidilcolina</a:t>
            </a:r>
            <a:r>
              <a:rPr lang="es-VE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dieta, microbiota intestinal y eventos cardiovasculares adversos</a:t>
            </a:r>
            <a:endParaRPr lang="es-VE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552691" y="5002548"/>
            <a:ext cx="238982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FMOs</a:t>
            </a:r>
            <a:r>
              <a:rPr lang="es-VE" sz="1200" b="1" dirty="0" smtClean="0">
                <a:latin typeface="Comic Sans MS" panose="030F0702030302020204" pitchFamily="66" charset="0"/>
              </a:rPr>
              <a:t>: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flavin</a:t>
            </a:r>
            <a:r>
              <a:rPr lang="es-VE" sz="1200" b="1" dirty="0" smtClean="0"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latin typeface="Comic Sans MS" panose="030F0702030302020204" pitchFamily="66" charset="0"/>
              </a:rPr>
              <a:t>monooxigenasa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TMA: </a:t>
            </a:r>
            <a:r>
              <a:rPr lang="es-VE" sz="1200" dirty="0" err="1" smtClean="0">
                <a:latin typeface="Comic Sans MS" panose="030F0702030302020204" pitchFamily="66" charset="0"/>
              </a:rPr>
              <a:t>trimetilamina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TMAO: </a:t>
            </a:r>
            <a:r>
              <a:rPr lang="es-VE" sz="1200" dirty="0" err="1" smtClean="0">
                <a:latin typeface="Comic Sans MS" panose="030F0702030302020204" pitchFamily="66" charset="0"/>
              </a:rPr>
              <a:t>trimetilamina</a:t>
            </a:r>
            <a:r>
              <a:rPr lang="es-VE" sz="1200" dirty="0" smtClean="0">
                <a:latin typeface="Comic Sans MS" panose="030F0702030302020204" pitchFamily="66" charset="0"/>
              </a:rPr>
              <a:t>-N- oxide 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6994476" y="1671134"/>
            <a:ext cx="838962" cy="1638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6937058" y="1621250"/>
            <a:ext cx="1008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</p:txBody>
      </p:sp>
    </p:spTree>
    <p:extLst>
      <p:ext uri="{BB962C8B-B14F-4D97-AF65-F5344CB8AC3E}">
        <p14:creationId xmlns:p14="http://schemas.microsoft.com/office/powerpoint/2010/main" val="376207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Mis Documentos\EN PROCESO 2013-2014\MICROBIOMA SEMINARIO 2015\PWPT MICROBIOTA\nm.3178-F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695119"/>
            <a:ext cx="901065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771235" y="6546413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635896" y="3972345"/>
            <a:ext cx="38363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L-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Carnitina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colina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,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trimetilaminas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de la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dieta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pueden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ser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metabolizadas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por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microbiota a </a:t>
            </a:r>
            <a:r>
              <a:rPr lang="en-US" sz="1600" dirty="0">
                <a:solidFill>
                  <a:prstClr val="black"/>
                </a:solidFill>
                <a:latin typeface="Comic Sans MS" pitchFamily="66" charset="0"/>
              </a:rPr>
              <a:t>TMA. TMA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es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luego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oxidada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a TMAO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por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flavina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monooxigenasas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(</a:t>
            </a:r>
            <a:r>
              <a:rPr lang="en-US" sz="1600" dirty="0">
                <a:solidFill>
                  <a:prstClr val="black"/>
                </a:solidFill>
                <a:latin typeface="Comic Sans MS" pitchFamily="66" charset="0"/>
              </a:rPr>
              <a:t>FMOs)</a:t>
            </a:r>
            <a:endParaRPr lang="es-VE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79512" y="165536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79512" y="649408"/>
            <a:ext cx="128592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CV.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65441" y="1664977"/>
            <a:ext cx="1594391" cy="258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8 CuadroTexto"/>
          <p:cNvSpPr txBox="1"/>
          <p:nvPr/>
        </p:nvSpPr>
        <p:spPr>
          <a:xfrm>
            <a:off x="1482615" y="1523666"/>
            <a:ext cx="1560042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888542" y="2273054"/>
            <a:ext cx="1978470" cy="506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8 CuadroTexto"/>
          <p:cNvSpPr txBox="1"/>
          <p:nvPr/>
        </p:nvSpPr>
        <p:spPr>
          <a:xfrm>
            <a:off x="6426948" y="1910988"/>
            <a:ext cx="2379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6838" indent="-96838">
              <a:buFont typeface="Arial" panose="020B0604020202020204" pitchFamily="34" charset="0"/>
              <a:buChar char="•"/>
            </a:pPr>
            <a:r>
              <a:rPr lang="es-VE" sz="1600" dirty="0" smtClean="0">
                <a:solidFill>
                  <a:prstClr val="black"/>
                </a:solidFill>
                <a:latin typeface="Comic Sans MS" pitchFamily="66" charset="0"/>
              </a:rPr>
              <a:t>Transporte reverso colesterol*</a:t>
            </a:r>
          </a:p>
          <a:p>
            <a:pPr marL="96838" indent="-96838">
              <a:buFont typeface="Arial" panose="020B0604020202020204" pitchFamily="34" charset="0"/>
              <a:buChar char="•"/>
            </a:pPr>
            <a:r>
              <a:rPr lang="es-VE" sz="1600" dirty="0" smtClean="0">
                <a:solidFill>
                  <a:prstClr val="black"/>
                </a:solidFill>
                <a:latin typeface="Comic Sans MS" pitchFamily="66" charset="0"/>
              </a:rPr>
              <a:t>Síntesis Ac. Biliares</a:t>
            </a:r>
            <a:endParaRPr lang="es-VE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8" name="Conector recto de flecha 17"/>
          <p:cNvCxnSpPr/>
          <p:nvPr/>
        </p:nvCxnSpPr>
        <p:spPr>
          <a:xfrm>
            <a:off x="6434139" y="1994431"/>
            <a:ext cx="0" cy="71655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/>
          <p:cNvSpPr/>
          <p:nvPr/>
        </p:nvSpPr>
        <p:spPr>
          <a:xfrm>
            <a:off x="4572000" y="291528"/>
            <a:ext cx="3672408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Potencial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mecanismo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el metabolism </a:t>
            </a:r>
            <a:r>
              <a:rPr lang="en-US" dirty="0" err="1" smtClean="0">
                <a:latin typeface="Comic Sans MS" panose="030F0702030302020204" pitchFamily="66" charset="0"/>
              </a:rPr>
              <a:t>microbiano</a:t>
            </a:r>
            <a:r>
              <a:rPr lang="en-US" dirty="0" smtClean="0">
                <a:latin typeface="Comic Sans MS" panose="030F0702030302020204" pitchFamily="66" charset="0"/>
              </a:rPr>
              <a:t> de L-</a:t>
            </a:r>
            <a:r>
              <a:rPr lang="en-US" dirty="0" err="1" smtClean="0">
                <a:latin typeface="Comic Sans MS" panose="030F0702030302020204" pitchFamily="66" charset="0"/>
              </a:rPr>
              <a:t>carnitina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contribuye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ateroesclerosis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</a:rPr>
              <a:t> CV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54424" y="6049234"/>
            <a:ext cx="3816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Bäckhed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Meat-metabolizing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bacteria in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aterosclerosis.</a:t>
            </a:r>
            <a:endParaRPr lang="es-VE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Medicine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2013;19:533–534.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9512" y="2467298"/>
            <a:ext cx="1152128" cy="274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66674" y="2306795"/>
            <a:ext cx="1372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L-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Carnitina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7472261" y="3032240"/>
            <a:ext cx="1605064" cy="207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7330463" y="2941585"/>
            <a:ext cx="1888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Ateroesclerosis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4958652" y="5631400"/>
            <a:ext cx="4009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Transporte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reverso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colesterol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(RCT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vía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eliminar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colesterol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tejidos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periféricos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implica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transporte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colesterol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nuevo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al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hígado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en-US" sz="12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excreción</a:t>
            </a:r>
            <a:r>
              <a:rPr lang="en-US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0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1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Mis Documentos\EN PROCESO 2013-2014\MICROBIOMA SEMINARIO 2015\PWPT MICROBIOTA\nm.3145-F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34" t="29199" r="-381" b="21814"/>
          <a:stretch/>
        </p:blipFill>
        <p:spPr bwMode="auto">
          <a:xfrm>
            <a:off x="127634" y="1268562"/>
            <a:ext cx="8888731" cy="466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7634" y="6403531"/>
            <a:ext cx="453334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RA. </a:t>
            </a:r>
            <a:r>
              <a:rPr lang="en-US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Koeth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Intestinal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microbiota metabolism of l-</a:t>
            </a:r>
            <a:r>
              <a:rPr lang="en-US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carnitine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nutrient in red meat, promotes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atherosclerosis.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Medicine </a:t>
            </a:r>
            <a:r>
              <a:rPr lang="es-VE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;19: 576–585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732483" y="165291"/>
            <a:ext cx="4154073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Efecto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 de TMAO en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metabolismo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de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colesterol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esteroles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656956" y="658663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27634" y="1011205"/>
            <a:ext cx="1149674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Dieta</a:t>
            </a:r>
          </a:p>
          <a:p>
            <a:r>
              <a:rPr lang="es-VE" dirty="0" err="1" smtClean="0">
                <a:solidFill>
                  <a:prstClr val="black"/>
                </a:solidFill>
                <a:latin typeface="Comic Sans MS" pitchFamily="66" charset="0"/>
              </a:rPr>
              <a:t>Carnitina</a:t>
            </a:r>
            <a:endParaRPr lang="es-VE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Colina</a:t>
            </a:r>
            <a:endParaRPr lang="es-VE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15616" y="5661248"/>
            <a:ext cx="864096" cy="273397"/>
          </a:xfrm>
          <a:prstGeom prst="rect">
            <a:avLst/>
          </a:prstGeom>
          <a:solidFill>
            <a:srgbClr val="FFE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795308" y="5013176"/>
            <a:ext cx="864096" cy="273397"/>
          </a:xfrm>
          <a:prstGeom prst="rect">
            <a:avLst/>
          </a:prstGeom>
          <a:solidFill>
            <a:srgbClr val="F6C2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30386" y="5437478"/>
            <a:ext cx="133081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Enterocito</a:t>
            </a:r>
            <a:endParaRPr lang="es-VE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550186" y="4989812"/>
            <a:ext cx="137569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Hepatocito</a:t>
            </a:r>
            <a:endParaRPr lang="es-VE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340651" y="5880311"/>
            <a:ext cx="2116285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Aumento</a:t>
            </a:r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R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espuesta </a:t>
            </a:r>
          </a:p>
          <a:p>
            <a:pPr algn="ctr"/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nflamatoria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07006" y="5806810"/>
            <a:ext cx="2377575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Disminución Absorción </a:t>
            </a:r>
          </a:p>
          <a:p>
            <a:pPr algn="ctr"/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olesterol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946685" y="5797946"/>
            <a:ext cx="179889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Disminución </a:t>
            </a:r>
            <a:r>
              <a:rPr lang="es-VE" sz="16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s-VE" sz="16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ool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Ac. Biliares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6 CuadroTexto"/>
          <p:cNvSpPr txBox="1"/>
          <p:nvPr/>
        </p:nvSpPr>
        <p:spPr>
          <a:xfrm>
            <a:off x="205046" y="21658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035478" y="237436"/>
            <a:ext cx="15199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</a:t>
            </a:r>
            <a:r>
              <a:rPr lang="es-VE" sz="1400" dirty="0" err="1" smtClean="0">
                <a:latin typeface="Comic Sans MS" panose="030F0702030302020204" pitchFamily="66" charset="0"/>
              </a:rPr>
              <a:t>Cardiovasc</a:t>
            </a:r>
            <a:r>
              <a:rPr lang="es-VE" sz="1400" dirty="0" smtClean="0">
                <a:latin typeface="Comic Sans MS" panose="030F0702030302020204" pitchFamily="66" charset="0"/>
              </a:rPr>
              <a:t>.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7668344" y="2114618"/>
            <a:ext cx="1224136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7" name="CuadroTexto 16"/>
          <p:cNvSpPr txBox="1"/>
          <p:nvPr/>
        </p:nvSpPr>
        <p:spPr>
          <a:xfrm>
            <a:off x="7635389" y="2285636"/>
            <a:ext cx="16433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IM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ACV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Muerte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Revascularización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5940152" y="1209111"/>
            <a:ext cx="2280247" cy="809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7 Rectángulo"/>
          <p:cNvSpPr/>
          <p:nvPr/>
        </p:nvSpPr>
        <p:spPr>
          <a:xfrm>
            <a:off x="5718361" y="961828"/>
            <a:ext cx="1897878" cy="4024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Ateroesclerosis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8 CuadroTexto"/>
          <p:cNvSpPr txBox="1"/>
          <p:nvPr/>
        </p:nvSpPr>
        <p:spPr>
          <a:xfrm>
            <a:off x="5940152" y="1500272"/>
            <a:ext cx="2642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solidFill>
                  <a:prstClr val="black"/>
                </a:solidFill>
                <a:latin typeface="Comic Sans MS" pitchFamily="66" charset="0"/>
              </a:rPr>
              <a:t>Transp</a:t>
            </a:r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. anterógrado </a:t>
            </a:r>
            <a:r>
              <a:rPr lang="es-VE" sz="1400" b="1" dirty="0" err="1" smtClean="0">
                <a:solidFill>
                  <a:prstClr val="black"/>
                </a:solidFill>
                <a:latin typeface="Comic Sans MS" pitchFamily="66" charset="0"/>
              </a:rPr>
              <a:t>colest</a:t>
            </a:r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endParaRPr lang="es-VE" sz="8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s-VE" sz="1400" b="1" dirty="0" err="1" smtClean="0">
                <a:solidFill>
                  <a:prstClr val="black"/>
                </a:solidFill>
                <a:latin typeface="Comic Sans MS" pitchFamily="66" charset="0"/>
              </a:rPr>
              <a:t>Transp</a:t>
            </a:r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. retrógrado </a:t>
            </a:r>
            <a:r>
              <a:rPr lang="es-VE" sz="1400" b="1" dirty="0" err="1" smtClean="0">
                <a:solidFill>
                  <a:prstClr val="black"/>
                </a:solidFill>
                <a:latin typeface="Comic Sans MS" pitchFamily="66" charset="0"/>
              </a:rPr>
              <a:t>colest</a:t>
            </a:r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1" name="10 CuadroTexto"/>
          <p:cNvSpPr txBox="1"/>
          <p:nvPr/>
        </p:nvSpPr>
        <p:spPr>
          <a:xfrm>
            <a:off x="6814245" y="4002418"/>
            <a:ext cx="1406154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Macrófago </a:t>
            </a:r>
            <a:endParaRPr lang="es-VE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activado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45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/>
      <p:bldP spid="19" grpId="0" animBg="1"/>
      <p:bldP spid="20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Mis Documentos\EN PROCESO 2013-2014\MICROBIOMA SEMINARIO 2015\PWPT MICROBIOTA\nm.3145-F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36"/>
          <a:stretch/>
        </p:blipFill>
        <p:spPr bwMode="auto">
          <a:xfrm>
            <a:off x="0" y="1052736"/>
            <a:ext cx="9010651" cy="514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537196" y="6493704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176616" y="3888472"/>
            <a:ext cx="864096" cy="288032"/>
          </a:xfrm>
          <a:prstGeom prst="rect">
            <a:avLst/>
          </a:prstGeom>
          <a:solidFill>
            <a:srgbClr val="EED0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43257" y="3703806"/>
            <a:ext cx="145745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solidFill>
                  <a:prstClr val="black"/>
                </a:solidFill>
                <a:latin typeface="Comic Sans MS" pitchFamily="66" charset="0"/>
              </a:rPr>
              <a:t>Enterocito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851920" y="3212976"/>
            <a:ext cx="864096" cy="216024"/>
          </a:xfrm>
          <a:prstGeom prst="rect">
            <a:avLst/>
          </a:prstGeom>
          <a:solidFill>
            <a:srgbClr val="E8C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236296" y="4073138"/>
            <a:ext cx="864096" cy="3639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994856" y="3822561"/>
            <a:ext cx="1463862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Macrófago</a:t>
            </a:r>
          </a:p>
          <a:p>
            <a:r>
              <a:rPr lang="es-VE" sz="2000" dirty="0" err="1" smtClean="0">
                <a:solidFill>
                  <a:prstClr val="black"/>
                </a:solidFill>
                <a:latin typeface="Comic Sans MS" pitchFamily="66" charset="0"/>
              </a:rPr>
              <a:t>Foam</a:t>
            </a: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prstClr val="black"/>
                </a:solidFill>
                <a:latin typeface="Comic Sans MS" pitchFamily="66" charset="0"/>
              </a:rPr>
              <a:t>cell</a:t>
            </a: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*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732339" y="3136322"/>
            <a:ext cx="150554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Hepatocito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229791" y="4797152"/>
            <a:ext cx="622129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8 CuadroTexto"/>
          <p:cNvSpPr txBox="1"/>
          <p:nvPr/>
        </p:nvSpPr>
        <p:spPr>
          <a:xfrm>
            <a:off x="3115097" y="4618501"/>
            <a:ext cx="851515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Pool </a:t>
            </a:r>
            <a:r>
              <a:rPr lang="es-VE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</a:t>
            </a:r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biliares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239934" y="4603030"/>
            <a:ext cx="864096" cy="5541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8 CuadroTexto"/>
          <p:cNvSpPr txBox="1"/>
          <p:nvPr/>
        </p:nvSpPr>
        <p:spPr>
          <a:xfrm>
            <a:off x="1144969" y="4602292"/>
            <a:ext cx="1023037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Absorción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colesterol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182674" y="6344343"/>
            <a:ext cx="453334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RA. </a:t>
            </a:r>
            <a:r>
              <a:rPr lang="en-US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Koeth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Intestinal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microbiota metabolism of l-</a:t>
            </a:r>
            <a:r>
              <a:rPr lang="en-US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carnitine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nutrient in red meat, promotes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atherosclerosis.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Medicine </a:t>
            </a:r>
            <a:r>
              <a:rPr lang="es-VE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;19: 576–585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732240" y="5931239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*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Foam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cell</a:t>
            </a:r>
            <a:r>
              <a:rPr lang="es-VE" sz="1400" dirty="0" smtClean="0">
                <a:latin typeface="Comic Sans MS" panose="030F0702030302020204" pitchFamily="66" charset="0"/>
              </a:rPr>
              <a:t>: marcador de ateroesclerosis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5" name="Elipse 4"/>
          <p:cNvSpPr/>
          <p:nvPr/>
        </p:nvSpPr>
        <p:spPr>
          <a:xfrm>
            <a:off x="0" y="901242"/>
            <a:ext cx="2040712" cy="125739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1691680" y="908720"/>
            <a:ext cx="1423417" cy="799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3347864" y="901242"/>
            <a:ext cx="1448413" cy="3291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Elipse 18"/>
          <p:cNvSpPr/>
          <p:nvPr/>
        </p:nvSpPr>
        <p:spPr>
          <a:xfrm>
            <a:off x="3229791" y="1268760"/>
            <a:ext cx="982169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 rot="19729872">
            <a:off x="3476129" y="890022"/>
            <a:ext cx="1200586" cy="796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Rectángulo"/>
          <p:cNvSpPr/>
          <p:nvPr/>
        </p:nvSpPr>
        <p:spPr>
          <a:xfrm>
            <a:off x="143422" y="100194"/>
            <a:ext cx="2850938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Efecto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de TMAO en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metabolismo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de </a:t>
            </a:r>
          </a:p>
          <a:p>
            <a:pPr algn="ctr"/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colesterol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esteroles</a:t>
            </a:r>
            <a:endParaRPr lang="es-VE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236296" y="1052736"/>
            <a:ext cx="1584176" cy="655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2 CuadroTexto"/>
          <p:cNvSpPr txBox="1"/>
          <p:nvPr/>
        </p:nvSpPr>
        <p:spPr>
          <a:xfrm>
            <a:off x="1511151" y="1065837"/>
            <a:ext cx="1383712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Intestino </a:t>
            </a:r>
          </a:p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delgado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5" name="2 CuadroTexto"/>
          <p:cNvSpPr txBox="1"/>
          <p:nvPr/>
        </p:nvSpPr>
        <p:spPr>
          <a:xfrm>
            <a:off x="4419549" y="614299"/>
            <a:ext cx="1007007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Hígado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2 CuadroTexto"/>
          <p:cNvSpPr txBox="1"/>
          <p:nvPr/>
        </p:nvSpPr>
        <p:spPr>
          <a:xfrm>
            <a:off x="5874584" y="620688"/>
            <a:ext cx="1962397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Vaso sanguíneo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28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9" grpId="0" animBg="1"/>
      <p:bldP spid="14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973509" y="2722282"/>
            <a:ext cx="519698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El 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microbiota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intestinal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metaboliza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l-</a:t>
            </a:r>
            <a:r>
              <a:rPr lang="en-US" sz="2400" b="1" dirty="0" err="1" smtClean="0">
                <a:solidFill>
                  <a:prstClr val="black"/>
                </a:solidFill>
                <a:latin typeface="Comic Sans MS" pitchFamily="66" charset="0"/>
              </a:rPr>
              <a:t>carnitina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sz="2400" b="1" dirty="0" err="1" smtClean="0">
                <a:solidFill>
                  <a:prstClr val="black"/>
                </a:solidFill>
                <a:latin typeface="Comic Sans MS" pitchFamily="66" charset="0"/>
              </a:rPr>
              <a:t>colina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de la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dieta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para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formar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TMA y 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TMAO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endParaRPr lang="en-US" sz="2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TMAO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afecta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metabolismo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de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colesterol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esteroles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en </a:t>
            </a:r>
            <a:r>
              <a:rPr lang="en-US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macrófagos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hígado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intestino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37196" y="6493704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918327" y="1489471"/>
            <a:ext cx="545021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Efecto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de TMAO en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metabolismo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de </a:t>
            </a:r>
          </a:p>
          <a:p>
            <a:pPr algn="ctr"/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colesterol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esteroles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5 CuadroTexto"/>
          <p:cNvSpPr txBox="1"/>
          <p:nvPr/>
        </p:nvSpPr>
        <p:spPr>
          <a:xfrm>
            <a:off x="1906277" y="914572"/>
            <a:ext cx="568863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Dieta, microbiota y factor de riesgo cardiovascular</a:t>
            </a:r>
            <a:endParaRPr lang="es-VE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284811" y="33686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84811" y="869641"/>
            <a:ext cx="1285929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Cardiovasc</a:t>
            </a:r>
            <a:r>
              <a:rPr lang="es-VE" sz="1600" dirty="0" smtClean="0">
                <a:latin typeface="Comic Sans MS" panose="030F0702030302020204" pitchFamily="66" charset="0"/>
              </a:rPr>
              <a:t>.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305329" y="5661003"/>
            <a:ext cx="453334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RA. </a:t>
            </a:r>
            <a:r>
              <a:rPr lang="en-US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Koeth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Intestinal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microbiota metabolism of l-</a:t>
            </a:r>
            <a:r>
              <a:rPr lang="en-US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carnitine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nutrient in red meat, promotes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atherosclerosis.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Medicine </a:t>
            </a:r>
            <a:r>
              <a:rPr lang="es-VE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;19: 576–585</a:t>
            </a:r>
          </a:p>
        </p:txBody>
      </p:sp>
    </p:spTree>
    <p:extLst>
      <p:ext uri="{BB962C8B-B14F-4D97-AF65-F5344CB8AC3E}">
        <p14:creationId xmlns:p14="http://schemas.microsoft.com/office/powerpoint/2010/main" val="274713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9000" contrast="22000"/>
          </a:blip>
          <a:stretch>
            <a:fillRect/>
          </a:stretch>
        </p:blipFill>
        <p:spPr>
          <a:xfrm>
            <a:off x="915760" y="691519"/>
            <a:ext cx="8061216" cy="568980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3130" y="6281800"/>
            <a:ext cx="555015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Robert A.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Koeth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l-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Carnitine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omnivorous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diets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induces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atherogenic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pathway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humans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Clin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Invest.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;12:373-387  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doi.org/10.1172/JCI94601</a:t>
            </a:r>
            <a:endParaRPr lang="es-VE" sz="11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792899" y="6575267"/>
            <a:ext cx="235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. Facultad Medicina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06751" y="116632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06751" y="564413"/>
            <a:ext cx="108634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 CV.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295636" y="2059687"/>
            <a:ext cx="9001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1054631" y="2066720"/>
            <a:ext cx="1382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L-</a:t>
            </a:r>
            <a:r>
              <a:rPr lang="es-VE" sz="1600" b="1" dirty="0" err="1" smtClean="0">
                <a:latin typeface="Comic Sans MS" panose="030F0702030302020204" pitchFamily="66" charset="0"/>
              </a:rPr>
              <a:t>Carnitina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203848" y="2726939"/>
            <a:ext cx="1224136" cy="1968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3203848" y="2656084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Microbiota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151619" y="2161081"/>
            <a:ext cx="1640627" cy="4883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7147553" y="2173121"/>
            <a:ext cx="1635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Insuf.cardiaca</a:t>
            </a:r>
            <a:endParaRPr lang="es-VE" sz="16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IM ACV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1053687" y="3799185"/>
            <a:ext cx="1717169" cy="219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959125" y="3780475"/>
            <a:ext cx="1906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Producción endógena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5148064" y="3320399"/>
            <a:ext cx="302433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5292080" y="3320399"/>
            <a:ext cx="659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TMA</a:t>
            </a:r>
            <a:endParaRPr lang="es-VE" sz="1400" b="1" dirty="0" smtClean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7022542" y="3309186"/>
            <a:ext cx="822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TMAO</a:t>
            </a:r>
            <a:endParaRPr lang="es-VE" sz="1400" b="1" dirty="0" smtClean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4139952" y="5216859"/>
            <a:ext cx="1481706" cy="227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3965971" y="5161147"/>
            <a:ext cx="1960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Regulado por dieta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3347864" y="3951860"/>
            <a:ext cx="936104" cy="20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3136414" y="4569935"/>
            <a:ext cx="1379011" cy="2160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3077371" y="3916433"/>
            <a:ext cx="1366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OMNIVOROS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2970317" y="4504820"/>
            <a:ext cx="1527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VEGETARIANO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295636" y="4155190"/>
            <a:ext cx="900100" cy="2087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1295636" y="4785972"/>
            <a:ext cx="900100" cy="2087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1121640" y="4064841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L-</a:t>
            </a:r>
            <a:r>
              <a:rPr lang="es-VE" sz="1200" b="1" dirty="0" err="1" smtClean="0">
                <a:latin typeface="Comic Sans MS" panose="030F0702030302020204" pitchFamily="66" charset="0"/>
              </a:rPr>
              <a:t>Carnitina</a:t>
            </a:r>
            <a:r>
              <a:rPr lang="es-VE" sz="1200" b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1113583" y="4680248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L-</a:t>
            </a:r>
            <a:r>
              <a:rPr lang="es-VE" sz="1200" b="1" dirty="0" err="1" smtClean="0">
                <a:latin typeface="Comic Sans MS" panose="030F0702030302020204" pitchFamily="66" charset="0"/>
              </a:rPr>
              <a:t>Carnitina</a:t>
            </a:r>
            <a:r>
              <a:rPr lang="es-VE" sz="1200" b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373090" y="73583"/>
            <a:ext cx="735546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L</a:t>
            </a:r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en-US" dirty="0" err="1" smtClean="0">
                <a:latin typeface="Comic Sans MS" panose="030F0702030302020204" pitchFamily="66" charset="0"/>
              </a:rPr>
              <a:t>carnitina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>
                <a:latin typeface="Comic Sans MS" panose="030F0702030302020204" pitchFamily="66" charset="0"/>
              </a:rPr>
              <a:t>BB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metabolismo</a:t>
            </a:r>
            <a:r>
              <a:rPr lang="en-US" dirty="0" smtClean="0">
                <a:latin typeface="Comic Sans MS" panose="030F0702030302020204" pitchFamily="66" charset="0"/>
              </a:rPr>
              <a:t> en humanos, </a:t>
            </a:r>
            <a:r>
              <a:rPr lang="en-US" dirty="0" err="1" smtClean="0">
                <a:latin typeface="Comic Sans MS" panose="030F0702030302020204" pitchFamily="66" charset="0"/>
              </a:rPr>
              <a:t>generación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microbiana</a:t>
            </a:r>
            <a:r>
              <a:rPr lang="en-US" dirty="0" smtClean="0">
                <a:latin typeface="Comic Sans MS" panose="030F0702030302020204" pitchFamily="66" charset="0"/>
              </a:rPr>
              <a:t> de TMAO y </a:t>
            </a:r>
            <a:r>
              <a:rPr lang="en-US" dirty="0" err="1" smtClean="0">
                <a:latin typeface="Comic Sans MS" panose="030F0702030302020204" pitchFamily="66" charset="0"/>
              </a:rPr>
              <a:t>fenotipos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cardiometabólicos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adversos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6156176" y="2676646"/>
            <a:ext cx="504056" cy="312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6041085" y="2469396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FMO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hepática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3114492" y="3658953"/>
            <a:ext cx="1400933" cy="1884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2892571" y="3603310"/>
            <a:ext cx="1997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Symbol" panose="05050102010706020507" pitchFamily="18" charset="2"/>
              </a:rPr>
              <a:t>g</a:t>
            </a:r>
            <a:r>
              <a:rPr lang="es-VE" sz="1400" b="1" dirty="0" err="1" smtClean="0">
                <a:latin typeface="Comic Sans MS" panose="030F0702030302020204" pitchFamily="66" charset="0"/>
              </a:rPr>
              <a:t>butirobetaina</a:t>
            </a:r>
            <a:r>
              <a:rPr lang="es-VE" sz="1400" b="1" dirty="0" smtClean="0">
                <a:latin typeface="Comic Sans MS" panose="030F0702030302020204" pitchFamily="66" charset="0"/>
              </a:rPr>
              <a:t> (</a:t>
            </a:r>
            <a:r>
              <a:rPr lang="es-VE" sz="1400" b="1" dirty="0" err="1" smtClean="0">
                <a:latin typeface="Symbol" panose="05050102010706020507" pitchFamily="18" charset="2"/>
              </a:rPr>
              <a:t>g</a:t>
            </a:r>
            <a:r>
              <a:rPr lang="es-VE" sz="1400" b="1" dirty="0" err="1" smtClean="0">
                <a:latin typeface="Comic Sans MS" panose="030F0702030302020204" pitchFamily="66" charset="0"/>
              </a:rPr>
              <a:t>BB</a:t>
            </a:r>
            <a:r>
              <a:rPr lang="es-VE" sz="1400" b="1" dirty="0" smtClean="0">
                <a:latin typeface="Comic Sans MS" panose="030F0702030302020204" pitchFamily="66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54119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6" grpId="0"/>
      <p:bldP spid="17" grpId="0"/>
      <p:bldP spid="19" grpId="0"/>
      <p:bldP spid="22" grpId="0"/>
      <p:bldP spid="23" grpId="0"/>
      <p:bldP spid="26" grpId="0"/>
      <p:bldP spid="27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202492" y="6177269"/>
            <a:ext cx="53285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AT. Wright 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commensals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choline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4: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4–5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51520" y="2100533"/>
            <a:ext cx="3672408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“Hidrólisis  de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fosfatidilcolina</a:t>
            </a:r>
            <a:r>
              <a:rPr lang="es-VE" sz="2000" b="1" dirty="0" smtClean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a </a:t>
            </a:r>
            <a:r>
              <a:rPr lang="es-VE" sz="2000" b="1" dirty="0" smtClean="0">
                <a:latin typeface="Comic Sans MS" panose="030F0702030302020204" pitchFamily="66" charset="0"/>
              </a:rPr>
              <a:t>colina</a:t>
            </a:r>
            <a:r>
              <a:rPr lang="es-VE" sz="2000" dirty="0" smtClean="0">
                <a:latin typeface="Comic Sans MS" panose="030F0702030302020204" pitchFamily="66" charset="0"/>
              </a:rPr>
              <a:t> es catalizada por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fosfolipasas</a:t>
            </a:r>
            <a:r>
              <a:rPr lang="es-VE" sz="2000" b="1" dirty="0" smtClean="0">
                <a:latin typeface="Comic Sans MS" panose="030F0702030302020204" pitchFamily="66" charset="0"/>
              </a:rPr>
              <a:t> D </a:t>
            </a:r>
            <a:r>
              <a:rPr lang="es-VE" sz="2000" dirty="0" smtClean="0">
                <a:latin typeface="Comic Sans MS" panose="030F0702030302020204" pitchFamily="66" charset="0"/>
              </a:rPr>
              <a:t>de diversos miembros del </a:t>
            </a:r>
            <a:r>
              <a:rPr lang="es-VE" sz="2000" b="1" dirty="0" smtClean="0">
                <a:latin typeface="Comic Sans MS" panose="030F0702030302020204" pitchFamily="66" charset="0"/>
              </a:rPr>
              <a:t>microbiota</a:t>
            </a:r>
            <a:r>
              <a:rPr lang="es-VE" sz="2000" dirty="0" smtClean="0">
                <a:latin typeface="Comic Sans MS" panose="030F0702030302020204" pitchFamily="66" charset="0"/>
              </a:rPr>
              <a:t> intestinal, revelando un mecanismo por el cual </a:t>
            </a:r>
            <a:r>
              <a:rPr lang="es-VE" sz="2000" b="1" dirty="0" smtClean="0">
                <a:latin typeface="Comic Sans MS" panose="030F0702030302020204" pitchFamily="66" charset="0"/>
              </a:rPr>
              <a:t>comensales</a:t>
            </a:r>
            <a:r>
              <a:rPr lang="es-VE" sz="2000" dirty="0" smtClean="0">
                <a:latin typeface="Comic Sans MS" panose="030F0702030302020204" pitchFamily="66" charset="0"/>
              </a:rPr>
              <a:t> obtienen </a:t>
            </a:r>
            <a:r>
              <a:rPr lang="es-VE" sz="2000" b="1" dirty="0" smtClean="0">
                <a:latin typeface="Comic Sans MS" panose="030F0702030302020204" pitchFamily="66" charset="0"/>
              </a:rPr>
              <a:t>colina </a:t>
            </a:r>
            <a:r>
              <a:rPr lang="es-VE" sz="2000" dirty="0" smtClean="0">
                <a:latin typeface="Comic Sans MS" panose="030F0702030302020204" pitchFamily="66" charset="0"/>
              </a:rPr>
              <a:t>para subsecuente producción de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trimetilamina</a:t>
            </a:r>
            <a:r>
              <a:rPr lang="es-VE" sz="2000" dirty="0" smtClean="0">
                <a:latin typeface="Comic Sans MS" panose="030F0702030302020204" pitchFamily="66" charset="0"/>
              </a:rPr>
              <a:t> asociada a enfermedad”.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92091" y="1378811"/>
            <a:ext cx="6639959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Comensales intestinales también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hacen </a:t>
            </a:r>
            <a:r>
              <a:rPr lang="es-VE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C</a:t>
            </a:r>
            <a:r>
              <a:rPr lang="es-VE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olina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660232" y="6525344"/>
            <a:ext cx="235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.Facultad Medicina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106751" y="100899"/>
            <a:ext cx="78258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6751" y="548680"/>
            <a:ext cx="108634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 CV.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343" y="2100533"/>
            <a:ext cx="5024101" cy="3944485"/>
          </a:xfrm>
          <a:prstGeom prst="rect">
            <a:avLst/>
          </a:prstGeom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8 CuadroTexto"/>
          <p:cNvSpPr txBox="1"/>
          <p:nvPr/>
        </p:nvSpPr>
        <p:spPr>
          <a:xfrm>
            <a:off x="3976343" y="2780928"/>
            <a:ext cx="1282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Fosfatidilcolina</a:t>
            </a:r>
            <a:endParaRPr lang="es-VE" sz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364088" y="2100533"/>
            <a:ext cx="720080" cy="307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8 CuadroTexto"/>
          <p:cNvSpPr txBox="1"/>
          <p:nvPr/>
        </p:nvSpPr>
        <p:spPr>
          <a:xfrm>
            <a:off x="5318407" y="2023588"/>
            <a:ext cx="811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Enzimas </a:t>
            </a:r>
          </a:p>
          <a:p>
            <a:pPr algn="ctr"/>
            <a:r>
              <a:rPr lang="es-VE" sz="1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</a:t>
            </a:r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.?</a:t>
            </a:r>
            <a:endParaRPr lang="es-VE" sz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8 CuadroTexto"/>
          <p:cNvSpPr txBox="1"/>
          <p:nvPr/>
        </p:nvSpPr>
        <p:spPr>
          <a:xfrm>
            <a:off x="265091" y="5326243"/>
            <a:ext cx="3018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PLDs</a:t>
            </a:r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fosfolipasas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 D</a:t>
            </a:r>
          </a:p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FMO3: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flavin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containing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monooxigenase</a:t>
            </a:r>
            <a:endParaRPr lang="es-VE" sz="1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s-VE" sz="1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CutC</a:t>
            </a:r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colina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trimetilamina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liasa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, </a:t>
            </a:r>
            <a:r>
              <a:rPr lang="es-VE" sz="1200" dirty="0" err="1" smtClean="0">
                <a:solidFill>
                  <a:prstClr val="black"/>
                </a:solidFill>
                <a:latin typeface="Comic Sans MS" pitchFamily="66" charset="0"/>
              </a:rPr>
              <a:t>enz</a:t>
            </a:r>
            <a:r>
              <a:rPr lang="es-VE" sz="1200" dirty="0" smtClean="0">
                <a:solidFill>
                  <a:prstClr val="black"/>
                </a:solidFill>
                <a:latin typeface="Comic Sans MS" pitchFamily="66" charset="0"/>
              </a:rPr>
              <a:t> de microbios anaeróbicos, cliva colina para producir TMA (en humanos solo producida por microbiota intestinal)</a:t>
            </a:r>
            <a:endParaRPr lang="es-VE" sz="12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448221" y="3088705"/>
            <a:ext cx="635947" cy="3402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8 CuadroTexto"/>
          <p:cNvSpPr txBox="1"/>
          <p:nvPr/>
        </p:nvSpPr>
        <p:spPr>
          <a:xfrm>
            <a:off x="4875179" y="302816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Potencial intervención </a:t>
            </a:r>
          </a:p>
          <a:p>
            <a:pPr algn="ctr"/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  <a:endParaRPr lang="es-VE" sz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129848" y="2780928"/>
            <a:ext cx="539412" cy="1538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8 CuadroTexto"/>
          <p:cNvSpPr txBox="1"/>
          <p:nvPr/>
        </p:nvSpPr>
        <p:spPr>
          <a:xfrm>
            <a:off x="6084168" y="2689175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olina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6948264" y="2485253"/>
            <a:ext cx="648072" cy="3578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Elipse 18"/>
          <p:cNvSpPr/>
          <p:nvPr/>
        </p:nvSpPr>
        <p:spPr>
          <a:xfrm>
            <a:off x="6756147" y="2726604"/>
            <a:ext cx="336133" cy="11645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8 CuadroTexto"/>
          <p:cNvSpPr txBox="1"/>
          <p:nvPr/>
        </p:nvSpPr>
        <p:spPr>
          <a:xfrm>
            <a:off x="6892763" y="2469279"/>
            <a:ext cx="718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</a:t>
            </a:r>
            <a:r>
              <a:rPr lang="es-VE" sz="1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  <a:p>
            <a:pPr algn="ctr"/>
            <a:r>
              <a:rPr lang="es-VE" sz="1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Anaerób</a:t>
            </a:r>
            <a:r>
              <a:rPr lang="es-VE" sz="1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es-VE" sz="1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7611229" y="2725124"/>
            <a:ext cx="345147" cy="1637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7910211" y="2521202"/>
            <a:ext cx="408265" cy="2039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8 CuadroTexto"/>
          <p:cNvSpPr txBox="1"/>
          <p:nvPr/>
        </p:nvSpPr>
        <p:spPr>
          <a:xfrm>
            <a:off x="7485541" y="2689175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TMA</a:t>
            </a:r>
            <a:endParaRPr lang="es-VE" sz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8388424" y="2725124"/>
            <a:ext cx="432048" cy="1327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8 CuadroTexto"/>
          <p:cNvSpPr txBox="1"/>
          <p:nvPr/>
        </p:nvSpPr>
        <p:spPr>
          <a:xfrm>
            <a:off x="8322025" y="2667002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TMAO</a:t>
            </a:r>
            <a:endParaRPr lang="es-VE" sz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8351490" y="3088704"/>
            <a:ext cx="426532" cy="2904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8 CuadroTexto"/>
          <p:cNvSpPr txBox="1"/>
          <p:nvPr/>
        </p:nvSpPr>
        <p:spPr>
          <a:xfrm>
            <a:off x="7899979" y="3052930"/>
            <a:ext cx="122180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Enfermedades</a:t>
            </a:r>
          </a:p>
          <a:p>
            <a:pPr algn="ctr"/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Hospedero</a:t>
            </a:r>
            <a:endParaRPr lang="es-VE" sz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11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6" grpId="0"/>
      <p:bldP spid="17" grpId="0"/>
      <p:bldP spid="22" grpId="0"/>
      <p:bldP spid="24" grpId="0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670474" y="2189079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2189420" y="2038196"/>
            <a:ext cx="5659179" cy="30469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502159" y="2967335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371600" y="3779351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470099" y="4564905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24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-6297"/>
            <a:ext cx="6402632" cy="6402632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6366047"/>
            <a:ext cx="55276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Velasquez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Ramezani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Manal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DS.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Raj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Trimethylamine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N-Oxide: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Bad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Unknown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Toxins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8, 326; doi:10.3390/toxins8110326</a:t>
            </a:r>
            <a:endParaRPr lang="es-VE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6660232" y="6525344"/>
            <a:ext cx="235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.Facultad Medicina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6 CuadroTexto"/>
          <p:cNvSpPr txBox="1"/>
          <p:nvPr/>
        </p:nvSpPr>
        <p:spPr>
          <a:xfrm>
            <a:off x="259151" y="253299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59151" y="701080"/>
            <a:ext cx="108634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 CV.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59151" y="1511002"/>
            <a:ext cx="1401434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Relación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dieta</a:t>
            </a:r>
            <a:r>
              <a:rPr lang="en-US" dirty="0" smtClean="0">
                <a:latin typeface="Comic Sans MS" panose="030F0702030302020204" pitchFamily="66" charset="0"/>
              </a:rPr>
              <a:t>, microbiota, </a:t>
            </a:r>
            <a:r>
              <a:rPr lang="en-US" dirty="0">
                <a:latin typeface="Comic Sans MS" panose="030F0702030302020204" pitchFamily="66" charset="0"/>
              </a:rPr>
              <a:t>TMAO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clínica</a:t>
            </a:r>
            <a:endParaRPr lang="es-VE" dirty="0"/>
          </a:p>
        </p:txBody>
      </p:sp>
      <p:sp>
        <p:nvSpPr>
          <p:cNvPr id="16" name="Rectángulo 15"/>
          <p:cNvSpPr/>
          <p:nvPr/>
        </p:nvSpPr>
        <p:spPr>
          <a:xfrm>
            <a:off x="2267744" y="836712"/>
            <a:ext cx="1728192" cy="258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3068156" y="83671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Carnitina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2267744" y="836712"/>
            <a:ext cx="832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>
                <a:latin typeface="Comic Sans MS" panose="030F0702030302020204" pitchFamily="66" charset="0"/>
              </a:rPr>
              <a:t>C</a:t>
            </a:r>
            <a:r>
              <a:rPr lang="es-VE" sz="1600" b="1" dirty="0" smtClean="0">
                <a:latin typeface="Comic Sans MS" panose="030F0702030302020204" pitchFamily="66" charset="0"/>
              </a:rPr>
              <a:t>olina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4572000" y="188640"/>
            <a:ext cx="1296144" cy="200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4636384" y="84022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Microbiota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4636384" y="1224300"/>
            <a:ext cx="1231760" cy="1164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5901411" y="694331"/>
            <a:ext cx="1370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Fermentación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bacteriana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6948264" y="3051002"/>
            <a:ext cx="648072" cy="522013"/>
          </a:xfrm>
          <a:prstGeom prst="rect">
            <a:avLst/>
          </a:prstGeom>
          <a:solidFill>
            <a:srgbClr val="F9F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6754387" y="3014618"/>
            <a:ext cx="851516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Pool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biliares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2555776" y="3266445"/>
            <a:ext cx="863375" cy="435579"/>
          </a:xfrm>
          <a:prstGeom prst="rect">
            <a:avLst/>
          </a:prstGeom>
          <a:solidFill>
            <a:srgbClr val="F9F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2323499" y="3176030"/>
            <a:ext cx="1075936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Absorción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colesterol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4932040" y="3702024"/>
            <a:ext cx="936104" cy="591072"/>
          </a:xfrm>
          <a:prstGeom prst="rect">
            <a:avLst/>
          </a:prstGeom>
          <a:solidFill>
            <a:srgbClr val="F9F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4818641" y="3725122"/>
            <a:ext cx="1239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Efectos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clínicos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3399435" y="3717032"/>
            <a:ext cx="1172565" cy="473405"/>
          </a:xfrm>
          <a:prstGeom prst="rect">
            <a:avLst/>
          </a:prstGeom>
          <a:solidFill>
            <a:srgbClr val="F9F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3359244" y="3692124"/>
            <a:ext cx="1369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Progreso </a:t>
            </a:r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Renal crónica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6444208" y="3645024"/>
            <a:ext cx="922709" cy="424025"/>
          </a:xfrm>
          <a:prstGeom prst="rect">
            <a:avLst/>
          </a:prstGeom>
          <a:solidFill>
            <a:srgbClr val="F9F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6387892" y="3629243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Diabetes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tipo 2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3247104" y="4941168"/>
            <a:ext cx="1551579" cy="288032"/>
          </a:xfrm>
          <a:prstGeom prst="rect">
            <a:avLst/>
          </a:prstGeom>
          <a:solidFill>
            <a:srgbClr val="F4F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CuadroTexto 32"/>
          <p:cNvSpPr txBox="1"/>
          <p:nvPr/>
        </p:nvSpPr>
        <p:spPr>
          <a:xfrm>
            <a:off x="3209503" y="4941168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Ateroesclerosis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5652120" y="5248945"/>
            <a:ext cx="1008112" cy="268287"/>
          </a:xfrm>
          <a:prstGeom prst="rect">
            <a:avLst/>
          </a:prstGeom>
          <a:solidFill>
            <a:srgbClr val="F4F3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5806687" y="5058672"/>
            <a:ext cx="997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Infarto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miocardio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6387892" y="4663680"/>
            <a:ext cx="1503915" cy="349110"/>
          </a:xfrm>
          <a:prstGeom prst="rect">
            <a:avLst/>
          </a:prstGeom>
          <a:solidFill>
            <a:srgbClr val="F4F3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CuadroTexto 36"/>
          <p:cNvSpPr txBox="1"/>
          <p:nvPr/>
        </p:nvSpPr>
        <p:spPr>
          <a:xfrm>
            <a:off x="6490693" y="4703865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S. metabólico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4441503" y="5383088"/>
            <a:ext cx="1145936" cy="843047"/>
          </a:xfrm>
          <a:prstGeom prst="rect">
            <a:avLst/>
          </a:prstGeom>
          <a:solidFill>
            <a:srgbClr val="EBEB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Rectángulo 39"/>
          <p:cNvSpPr/>
          <p:nvPr/>
        </p:nvSpPr>
        <p:spPr>
          <a:xfrm>
            <a:off x="5527630" y="5618276"/>
            <a:ext cx="340514" cy="607859"/>
          </a:xfrm>
          <a:prstGeom prst="rect">
            <a:avLst/>
          </a:prstGeom>
          <a:solidFill>
            <a:srgbClr val="E4E4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Rectángulo 40"/>
          <p:cNvSpPr/>
          <p:nvPr/>
        </p:nvSpPr>
        <p:spPr>
          <a:xfrm>
            <a:off x="4211418" y="5934670"/>
            <a:ext cx="230085" cy="291465"/>
          </a:xfrm>
          <a:prstGeom prst="rect">
            <a:avLst/>
          </a:prstGeom>
          <a:solidFill>
            <a:srgbClr val="E4E4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CuadroTexto 37"/>
          <p:cNvSpPr txBox="1"/>
          <p:nvPr/>
        </p:nvSpPr>
        <p:spPr>
          <a:xfrm>
            <a:off x="4326460" y="5348446"/>
            <a:ext cx="1760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err="1" smtClean="0">
                <a:latin typeface="Comic Sans MS" panose="030F0702030302020204" pitchFamily="66" charset="0"/>
              </a:rPr>
              <a:t>Transp</a:t>
            </a:r>
            <a:r>
              <a:rPr lang="es-VE" sz="1000" dirty="0" smtClean="0">
                <a:latin typeface="Comic Sans MS" panose="030F0702030302020204" pitchFamily="66" charset="0"/>
              </a:rPr>
              <a:t>. </a:t>
            </a:r>
            <a:r>
              <a:rPr lang="es-VE" sz="1000" dirty="0">
                <a:latin typeface="Comic Sans MS" panose="030F0702030302020204" pitchFamily="66" charset="0"/>
              </a:rPr>
              <a:t>r</a:t>
            </a:r>
            <a:r>
              <a:rPr lang="es-VE" sz="1000" dirty="0" smtClean="0">
                <a:latin typeface="Comic Sans MS" panose="030F0702030302020204" pitchFamily="66" charset="0"/>
              </a:rPr>
              <a:t>everso </a:t>
            </a:r>
            <a:r>
              <a:rPr lang="es-VE" sz="1000" dirty="0" err="1">
                <a:latin typeface="Comic Sans MS" panose="030F0702030302020204" pitchFamily="66" charset="0"/>
              </a:rPr>
              <a:t>C</a:t>
            </a:r>
            <a:r>
              <a:rPr lang="es-VE" sz="1000" dirty="0" err="1" smtClean="0">
                <a:latin typeface="Comic Sans MS" panose="030F0702030302020204" pitchFamily="66" charset="0"/>
              </a:rPr>
              <a:t>olest</a:t>
            </a:r>
            <a:r>
              <a:rPr lang="es-VE" sz="10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Activación c.. </a:t>
            </a:r>
            <a:r>
              <a:rPr lang="es-VE" sz="1000" dirty="0" err="1" smtClean="0">
                <a:latin typeface="Comic Sans MS" panose="030F0702030302020204" pitchFamily="66" charset="0"/>
              </a:rPr>
              <a:t>Endotel</a:t>
            </a:r>
            <a:r>
              <a:rPr lang="es-VE" sz="10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1000" dirty="0" err="1" smtClean="0">
                <a:latin typeface="Comic Sans MS" panose="030F0702030302020204" pitchFamily="66" charset="0"/>
              </a:rPr>
              <a:t>Recept</a:t>
            </a:r>
            <a:r>
              <a:rPr lang="es-VE" sz="1000" dirty="0" smtClean="0">
                <a:latin typeface="Comic Sans MS" panose="030F0702030302020204" pitchFamily="66" charset="0"/>
              </a:rPr>
              <a:t>. </a:t>
            </a:r>
            <a:r>
              <a:rPr lang="es-VE" sz="1000" dirty="0" err="1" smtClean="0">
                <a:latin typeface="Comic Sans MS" panose="030F0702030302020204" pitchFamily="66" charset="0"/>
              </a:rPr>
              <a:t>scavenger</a:t>
            </a:r>
            <a:r>
              <a:rPr lang="es-VE" sz="1000" dirty="0" smtClean="0">
                <a:latin typeface="Comic Sans MS" panose="030F0702030302020204" pitchFamily="66" charset="0"/>
              </a:rPr>
              <a:t> </a:t>
            </a:r>
            <a:r>
              <a:rPr lang="es-VE" sz="1000" dirty="0" err="1" smtClean="0">
                <a:latin typeface="Comic Sans MS" panose="030F0702030302020204" pitchFamily="66" charset="0"/>
              </a:rPr>
              <a:t>macrof</a:t>
            </a:r>
            <a:r>
              <a:rPr lang="es-VE" sz="10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y formación de c. </a:t>
            </a:r>
            <a:r>
              <a:rPr lang="es-VE" sz="1000" dirty="0" err="1" smtClean="0">
                <a:latin typeface="Comic Sans MS" panose="030F0702030302020204" pitchFamily="66" charset="0"/>
              </a:rPr>
              <a:t>foam</a:t>
            </a:r>
            <a:endParaRPr lang="es-VE" sz="10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85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5" grpId="0"/>
      <p:bldP spid="19" grpId="0"/>
      <p:bldP spid="21" grpId="0"/>
      <p:bldP spid="23" grpId="0" animBg="1"/>
      <p:bldP spid="25" grpId="0" animBg="1"/>
      <p:bldP spid="27" grpId="0"/>
      <p:bldP spid="28" grpId="0"/>
      <p:bldP spid="31" grpId="0"/>
      <p:bldP spid="33" grpId="0"/>
      <p:bldP spid="35" grpId="0"/>
      <p:bldP spid="37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59560" y="1551563"/>
            <a:ext cx="5743639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Metabolismo</a:t>
            </a:r>
            <a:r>
              <a:rPr lang="en-US" dirty="0" smtClean="0">
                <a:latin typeface="Comic Sans MS" panose="030F0702030302020204" pitchFamily="66" charset="0"/>
              </a:rPr>
              <a:t> de  </a:t>
            </a:r>
            <a:r>
              <a:rPr lang="en-US" dirty="0" err="1" smtClean="0">
                <a:latin typeface="Comic Sans MS" panose="030F0702030302020204" pitchFamily="66" charset="0"/>
              </a:rPr>
              <a:t>nutrientes</a:t>
            </a:r>
            <a:r>
              <a:rPr lang="en-US" dirty="0" smtClean="0">
                <a:latin typeface="Comic Sans MS" panose="030F0702030302020204" pitchFamily="66" charset="0"/>
              </a:rPr>
              <a:t> (con </a:t>
            </a:r>
            <a:r>
              <a:rPr lang="en-US" dirty="0" err="1" smtClean="0">
                <a:latin typeface="Comic Sans MS" panose="030F0702030302020204" pitchFamily="66" charset="0"/>
              </a:rPr>
              <a:t>colina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err="1">
                <a:latin typeface="Comic Sans MS" panose="030F0702030302020204" pitchFamily="66" charset="0"/>
              </a:rPr>
              <a:t>fosfatidilcolina</a:t>
            </a:r>
            <a:r>
              <a:rPr lang="en-US" dirty="0">
                <a:latin typeface="Comic Sans MS" panose="030F0702030302020204" pitchFamily="66" charset="0"/>
              </a:rPr>
              <a:t>, y L-</a:t>
            </a:r>
            <a:r>
              <a:rPr lang="en-US" dirty="0" err="1">
                <a:latin typeface="Comic Sans MS" panose="030F0702030302020204" pitchFamily="66" charset="0"/>
              </a:rPr>
              <a:t>carnitina</a:t>
            </a:r>
            <a:r>
              <a:rPr lang="en-US" dirty="0" smtClean="0">
                <a:latin typeface="Comic Sans MS" panose="030F0702030302020204" pitchFamily="66" charset="0"/>
              </a:rPr>
              <a:t>)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y del microbiota </a:t>
            </a:r>
            <a:r>
              <a:rPr lang="en-US" dirty="0" err="1" smtClean="0">
                <a:latin typeface="Comic Sans MS" panose="030F0702030302020204" pitchFamily="66" charset="0"/>
              </a:rPr>
              <a:t>resulta</a:t>
            </a:r>
            <a:r>
              <a:rPr lang="en-US" dirty="0" smtClean="0">
                <a:latin typeface="Comic Sans MS" panose="030F0702030302020204" pitchFamily="66" charset="0"/>
              </a:rPr>
              <a:t> en la </a:t>
            </a:r>
            <a:r>
              <a:rPr lang="en-US" dirty="0" err="1" smtClean="0">
                <a:latin typeface="Comic Sans MS" panose="030F0702030302020204" pitchFamily="66" charset="0"/>
              </a:rPr>
              <a:t>formación</a:t>
            </a:r>
            <a:r>
              <a:rPr lang="en-US" dirty="0" smtClean="0">
                <a:latin typeface="Comic Sans MS" panose="030F0702030302020204" pitchFamily="66" charset="0"/>
              </a:rPr>
              <a:t> de TMA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266700" indent="-266700">
              <a:buFont typeface="Arial" panose="020B0604020202020204" pitchFamily="34" charset="0"/>
              <a:buChar char="•"/>
            </a:pPr>
            <a:endParaRPr lang="en-US" sz="900" dirty="0" smtClean="0">
              <a:latin typeface="Comic Sans MS" panose="030F0702030302020204" pitchFamily="66" charset="0"/>
            </a:endParaRP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hígado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>
                <a:latin typeface="Comic Sans MS" panose="030F0702030302020204" pitchFamily="66" charset="0"/>
              </a:rPr>
              <a:t>FMOs </a:t>
            </a:r>
            <a:r>
              <a:rPr lang="en-US" dirty="0" err="1" smtClean="0">
                <a:latin typeface="Comic Sans MS" panose="030F0702030302020204" pitchFamily="66" charset="0"/>
              </a:rPr>
              <a:t>convierten</a:t>
            </a:r>
            <a:r>
              <a:rPr lang="en-US" dirty="0" smtClean="0">
                <a:latin typeface="Comic Sans MS" panose="030F0702030302020204" pitchFamily="66" charset="0"/>
              </a:rPr>
              <a:t> TMA en </a:t>
            </a:r>
            <a:r>
              <a:rPr lang="en-US" dirty="0">
                <a:latin typeface="Comic Sans MS" panose="030F0702030302020204" pitchFamily="66" charset="0"/>
              </a:rPr>
              <a:t>TMAO. 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266700" indent="-266700">
              <a:buFont typeface="Arial" panose="020B0604020202020204" pitchFamily="34" charset="0"/>
              <a:buChar char="•"/>
            </a:pPr>
            <a:endParaRPr lang="en-US" sz="900" dirty="0" smtClean="0">
              <a:latin typeface="Comic Sans MS" panose="030F0702030302020204" pitchFamily="66" charset="0"/>
            </a:endParaRP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Los </a:t>
            </a:r>
            <a:r>
              <a:rPr lang="en-US" dirty="0" err="1" smtClean="0"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clínicos</a:t>
            </a:r>
            <a:r>
              <a:rPr lang="en-US" dirty="0" smtClean="0">
                <a:latin typeface="Comic Sans MS" panose="030F0702030302020204" pitchFamily="66" charset="0"/>
              </a:rPr>
              <a:t> de TMAO son:</a:t>
            </a:r>
            <a:endParaRPr lang="en-US" dirty="0">
              <a:latin typeface="Comic Sans MS" panose="030F0702030302020204" pitchFamily="66" charset="0"/>
            </a:endParaRPr>
          </a:p>
          <a:p>
            <a:pPr marL="539750" indent="-539750"/>
            <a:r>
              <a:rPr lang="en-US" dirty="0" smtClean="0">
                <a:latin typeface="Comic Sans MS" panose="030F0702030302020204" pitchFamily="66" charset="0"/>
              </a:rPr>
              <a:t>     	- </a:t>
            </a:r>
            <a:r>
              <a:rPr lang="en-US" sz="1600" dirty="0" err="1" smtClean="0">
                <a:latin typeface="Comic Sans MS" panose="030F0702030302020204" pitchFamily="66" charset="0"/>
              </a:rPr>
              <a:t>Alteración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metabolismo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colesterol</a:t>
            </a:r>
            <a:r>
              <a:rPr lang="en-US" sz="1600" dirty="0" smtClean="0">
                <a:latin typeface="Comic Sans MS" panose="030F0702030302020204" pitchFamily="66" charset="0"/>
              </a:rPr>
              <a:t> y   </a:t>
            </a:r>
          </a:p>
          <a:p>
            <a:pPr marL="539750" indent="-539750"/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          </a:t>
            </a:r>
            <a:r>
              <a:rPr lang="en-US" sz="1600" dirty="0" err="1" smtClean="0">
                <a:latin typeface="Comic Sans MS" panose="030F0702030302020204" pitchFamily="66" charset="0"/>
              </a:rPr>
              <a:t>esteroles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pPr marL="539750" indent="-539750"/>
            <a:r>
              <a:rPr lang="en-US" sz="1600" dirty="0" smtClean="0">
                <a:latin typeface="Comic Sans MS" panose="030F0702030302020204" pitchFamily="66" charset="0"/>
              </a:rPr>
              <a:t>	- </a:t>
            </a:r>
            <a:r>
              <a:rPr lang="en-US" sz="1600" dirty="0" err="1" smtClean="0">
                <a:latin typeface="Comic Sans MS" panose="030F0702030302020204" pitchFamily="66" charset="0"/>
              </a:rPr>
              <a:t>Alteraciones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en </a:t>
            </a:r>
            <a:r>
              <a:rPr lang="en-US" sz="1600" dirty="0" err="1">
                <a:latin typeface="Comic Sans MS" panose="030F0702030302020204" pitchFamily="66" charset="0"/>
              </a:rPr>
              <a:t>hígado</a:t>
            </a:r>
            <a:r>
              <a:rPr lang="en-US" sz="1600" dirty="0">
                <a:latin typeface="Comic Sans MS" panose="030F0702030302020204" pitchFamily="66" charset="0"/>
              </a:rPr>
              <a:t> e </a:t>
            </a:r>
            <a:r>
              <a:rPr lang="en-US" sz="1600" dirty="0" err="1">
                <a:latin typeface="Comic Sans MS" panose="030F0702030302020204" pitchFamily="66" charset="0"/>
              </a:rPr>
              <a:t>intestino</a:t>
            </a:r>
            <a:r>
              <a:rPr lang="en-US" sz="1600" dirty="0">
                <a:latin typeface="Comic Sans MS" panose="030F0702030302020204" pitchFamily="66" charset="0"/>
              </a:rPr>
              <a:t> del </a:t>
            </a:r>
            <a:r>
              <a:rPr lang="en-US" sz="1600" dirty="0" smtClean="0">
                <a:latin typeface="Comic Sans MS" panose="030F0702030302020204" pitchFamily="66" charset="0"/>
              </a:rPr>
              <a:t>  </a:t>
            </a:r>
          </a:p>
          <a:p>
            <a:pPr marL="539750" indent="-539750"/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          </a:t>
            </a:r>
            <a:r>
              <a:rPr lang="en-US" sz="1600" dirty="0" err="1" smtClean="0">
                <a:latin typeface="Comic Sans MS" panose="030F0702030302020204" pitchFamily="66" charset="0"/>
              </a:rPr>
              <a:t>metabolismo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de </a:t>
            </a:r>
            <a:r>
              <a:rPr lang="en-US" sz="1600" dirty="0" smtClean="0">
                <a:latin typeface="Comic Sans MS" panose="030F0702030302020204" pitchFamily="66" charset="0"/>
              </a:rPr>
              <a:t>Ac. </a:t>
            </a:r>
            <a:r>
              <a:rPr lang="en-US" sz="1600" dirty="0" err="1">
                <a:latin typeface="Comic Sans MS" panose="030F0702030302020204" pitchFamily="66" charset="0"/>
              </a:rPr>
              <a:t>Biliares</a:t>
            </a:r>
            <a:r>
              <a:rPr lang="en-US" sz="1600" dirty="0">
                <a:latin typeface="Comic Sans MS" panose="030F0702030302020204" pitchFamily="66" charset="0"/>
              </a:rPr>
              <a:t> y </a:t>
            </a:r>
            <a:r>
              <a:rPr lang="en-US" sz="1600" dirty="0" err="1">
                <a:latin typeface="Comic Sans MS" panose="030F0702030302020204" pitchFamily="66" charset="0"/>
              </a:rPr>
              <a:t>transportadores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  </a:t>
            </a:r>
          </a:p>
          <a:p>
            <a:pPr marL="539750" indent="-539750"/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          de </a:t>
            </a:r>
            <a:r>
              <a:rPr lang="en-US" sz="1600" dirty="0" err="1">
                <a:latin typeface="Comic Sans MS" panose="030F0702030302020204" pitchFamily="66" charset="0"/>
              </a:rPr>
              <a:t>esteroles</a:t>
            </a:r>
            <a:r>
              <a:rPr lang="en-US" sz="1600" dirty="0">
                <a:latin typeface="Comic Sans MS" panose="030F0702030302020204" pitchFamily="66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  <a:p>
            <a:pPr marL="539750" indent="-539750"/>
            <a:r>
              <a:rPr lang="en-US" sz="1600" dirty="0" smtClean="0">
                <a:latin typeface="Comic Sans MS" panose="030F0702030302020204" pitchFamily="66" charset="0"/>
              </a:rPr>
              <a:t>	- Diabetes </a:t>
            </a:r>
            <a:r>
              <a:rPr lang="en-US" sz="1600" dirty="0" err="1" smtClean="0">
                <a:latin typeface="Comic Sans MS" panose="030F0702030302020204" pitchFamily="66" charset="0"/>
              </a:rPr>
              <a:t>tipo</a:t>
            </a:r>
            <a:r>
              <a:rPr lang="en-US" sz="1600" dirty="0" smtClean="0">
                <a:latin typeface="Comic Sans MS" panose="030F0702030302020204" pitchFamily="66" charset="0"/>
              </a:rPr>
              <a:t> 2, S. </a:t>
            </a:r>
            <a:r>
              <a:rPr lang="en-US" sz="1600" dirty="0" err="1" smtClean="0">
                <a:latin typeface="Comic Sans MS" panose="030F0702030302020204" pitchFamily="66" charset="0"/>
              </a:rPr>
              <a:t>metabólico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</a:p>
          <a:p>
            <a:pPr marL="539750" indent="-539750"/>
            <a:r>
              <a:rPr lang="en-US" sz="1600" dirty="0" smtClean="0">
                <a:latin typeface="Comic Sans MS" panose="030F0702030302020204" pitchFamily="66" charset="0"/>
              </a:rPr>
              <a:t>	- </a:t>
            </a:r>
            <a:r>
              <a:rPr lang="en-US" sz="1600" dirty="0" err="1" smtClean="0">
                <a:latin typeface="Comic Sans MS" panose="030F0702030302020204" pitchFamily="66" charset="0"/>
              </a:rPr>
              <a:t>Ateroesclerosis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Infarto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miocardio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</a:p>
          <a:p>
            <a:pPr marL="539750" indent="-539750"/>
            <a:r>
              <a:rPr lang="en-US" sz="1600" dirty="0" smtClean="0">
                <a:latin typeface="Comic Sans MS" panose="030F0702030302020204" pitchFamily="66" charset="0"/>
              </a:rPr>
              <a:t>	- </a:t>
            </a:r>
            <a:r>
              <a:rPr lang="en-US" sz="1600" dirty="0" err="1" smtClean="0">
                <a:latin typeface="Comic Sans MS" panose="030F0702030302020204" pitchFamily="66" charset="0"/>
              </a:rPr>
              <a:t>Avance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latin typeface="Comic Sans MS" panose="030F0702030302020204" pitchFamily="66" charset="0"/>
              </a:rPr>
              <a:t>E</a:t>
            </a:r>
            <a:r>
              <a:rPr lang="en-US" sz="1600" dirty="0" err="1" smtClean="0">
                <a:latin typeface="Comic Sans MS" panose="030F0702030302020204" pitchFamily="66" charset="0"/>
              </a:rPr>
              <a:t>nf</a:t>
            </a:r>
            <a:r>
              <a:rPr lang="en-US" sz="1600" dirty="0" smtClean="0">
                <a:latin typeface="Comic Sans MS" panose="030F0702030302020204" pitchFamily="66" charset="0"/>
              </a:rPr>
              <a:t>. Renal </a:t>
            </a:r>
            <a:r>
              <a:rPr lang="en-US" sz="1600" dirty="0" err="1" smtClean="0">
                <a:latin typeface="Comic Sans MS" panose="030F0702030302020204" pitchFamily="66" charset="0"/>
              </a:rPr>
              <a:t>crónica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pPr marL="539750" indent="-539750"/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808184" y="5704747"/>
            <a:ext cx="55276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Velasquez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Ramezani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Manal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DS.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Raj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Trimethylamine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N-Oxide: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Bad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Unknown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Toxins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8, 326; doi:10.3390/toxins8110326</a:t>
            </a:r>
            <a:endParaRPr lang="es-VE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660232" y="6525344"/>
            <a:ext cx="235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.Facultad Medicina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59560" y="480845"/>
            <a:ext cx="622487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Comic Sans MS" panose="030F0702030302020204" pitchFamily="66" charset="0"/>
              </a:rPr>
              <a:t>Relación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dieta</a:t>
            </a:r>
            <a:r>
              <a:rPr lang="en-US" sz="2400" dirty="0" smtClean="0">
                <a:latin typeface="Comic Sans MS" panose="030F0702030302020204" pitchFamily="66" charset="0"/>
              </a:rPr>
              <a:t>, microbiota, </a:t>
            </a:r>
            <a:r>
              <a:rPr lang="en-US" sz="2400" dirty="0">
                <a:latin typeface="Comic Sans MS" panose="030F0702030302020204" pitchFamily="66" charset="0"/>
              </a:rPr>
              <a:t>TMAO </a:t>
            </a:r>
            <a:r>
              <a:rPr lang="en-US" sz="2400" dirty="0" smtClean="0">
                <a:latin typeface="Comic Sans MS" panose="030F0702030302020204" pitchFamily="66" charset="0"/>
              </a:rPr>
              <a:t>y </a:t>
            </a:r>
            <a:r>
              <a:rPr lang="en-US" sz="2400" dirty="0" err="1" smtClean="0">
                <a:latin typeface="Comic Sans MS" panose="030F0702030302020204" pitchFamily="66" charset="0"/>
              </a:rPr>
              <a:t>clínica</a:t>
            </a:r>
            <a:endParaRPr lang="es-VE" sz="2400" dirty="0"/>
          </a:p>
        </p:txBody>
      </p:sp>
      <p:sp>
        <p:nvSpPr>
          <p:cNvPr id="9" name="6 CuadroTexto"/>
          <p:cNvSpPr txBox="1"/>
          <p:nvPr/>
        </p:nvSpPr>
        <p:spPr>
          <a:xfrm>
            <a:off x="107504" y="233119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7504" y="680900"/>
            <a:ext cx="108634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 CV.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45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126260" y="5824179"/>
            <a:ext cx="45391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Guo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Inflammasomes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mechanism of action, role in disease and therapeutics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Med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;21:677–687</a:t>
            </a:r>
            <a:endParaRPr lang="es-V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738" t="-1032" r="3557" b="59665"/>
          <a:stretch/>
        </p:blipFill>
        <p:spPr>
          <a:xfrm>
            <a:off x="3875545" y="2032474"/>
            <a:ext cx="5040561" cy="354305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480984" y="444428"/>
            <a:ext cx="619278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Mecanismo de activación de inflamasoma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6735739" y="659735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436096" y="1228523"/>
            <a:ext cx="2664512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 aterosclerosis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0517" y="1332532"/>
            <a:ext cx="3767491" cy="51090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VE" sz="8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b="1" dirty="0" smtClean="0">
                <a:latin typeface="Comic Sans MS" panose="030F0702030302020204" pitchFamily="66" charset="0"/>
              </a:rPr>
              <a:t>Ácidos grasos libres </a:t>
            </a:r>
            <a:r>
              <a:rPr lang="es-VE" sz="1400" dirty="0" smtClean="0">
                <a:latin typeface="Comic Sans MS" panose="030F0702030302020204" pitchFamily="66" charset="0"/>
              </a:rPr>
              <a:t>(</a:t>
            </a:r>
            <a:r>
              <a:rPr lang="es-VE" sz="1400" b="1" dirty="0" smtClean="0">
                <a:latin typeface="Comic Sans MS" panose="030F0702030302020204" pitchFamily="66" charset="0"/>
              </a:rPr>
              <a:t>FFA</a:t>
            </a:r>
            <a:r>
              <a:rPr lang="es-VE" sz="1400" dirty="0">
                <a:latin typeface="Comic Sans MS" panose="030F0702030302020204" pitchFamily="66" charset="0"/>
              </a:rPr>
              <a:t>) </a:t>
            </a:r>
            <a:r>
              <a:rPr lang="es-VE" sz="1400" dirty="0" smtClean="0">
                <a:latin typeface="Comic Sans MS" panose="030F0702030302020204" pitchFamily="66" charset="0"/>
              </a:rPr>
              <a:t>pueden </a:t>
            </a:r>
            <a:r>
              <a:rPr lang="es-VE" sz="1400" b="1" dirty="0" smtClean="0">
                <a:latin typeface="Comic Sans MS" panose="030F0702030302020204" pitchFamily="66" charset="0"/>
              </a:rPr>
              <a:t>activar</a:t>
            </a:r>
            <a:r>
              <a:rPr lang="es-VE" sz="1400" dirty="0" smtClean="0">
                <a:latin typeface="Comic Sans MS" panose="030F0702030302020204" pitchFamily="66" charset="0"/>
              </a:rPr>
              <a:t> el inflamasoma NLRP3 a través de señalización</a:t>
            </a:r>
            <a:r>
              <a:rPr lang="es-VE" sz="1400" b="1" dirty="0" smtClean="0">
                <a:latin typeface="Comic Sans MS" panose="030F0702030302020204" pitchFamily="66" charset="0"/>
              </a:rPr>
              <a:t>TLR2-TLR4</a:t>
            </a:r>
            <a:r>
              <a:rPr lang="es-VE" sz="1400" dirty="0" smtClean="0">
                <a:latin typeface="Comic Sans MS" panose="030F0702030302020204" pitchFamily="66" charset="0"/>
              </a:rPr>
              <a:t>.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b="1" dirty="0" smtClean="0">
                <a:latin typeface="Comic Sans MS" panose="030F0702030302020204" pitchFamily="66" charset="0"/>
              </a:rPr>
              <a:t>Lipoproteína de baja densidad oxidada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>
                <a:latin typeface="Comic Sans MS" panose="030F0702030302020204" pitchFamily="66" charset="0"/>
              </a:rPr>
              <a:t>(</a:t>
            </a:r>
            <a:r>
              <a:rPr lang="es-VE" sz="1400" b="1" dirty="0" err="1" smtClean="0">
                <a:latin typeface="Comic Sans MS" panose="030F0702030302020204" pitchFamily="66" charset="0"/>
              </a:rPr>
              <a:t>oxLDL</a:t>
            </a:r>
            <a:r>
              <a:rPr lang="es-VE" sz="1400" dirty="0" smtClean="0">
                <a:latin typeface="Comic Sans MS" panose="030F0702030302020204" pitchFamily="66" charset="0"/>
              </a:rPr>
              <a:t>) </a:t>
            </a:r>
            <a:r>
              <a:rPr lang="es-VE" sz="1400" b="1" dirty="0" smtClean="0">
                <a:latin typeface="Comic Sans MS" panose="030F0702030302020204" pitchFamily="66" charset="0"/>
              </a:rPr>
              <a:t>activa </a:t>
            </a:r>
            <a:r>
              <a:rPr lang="es-VE" sz="1400" dirty="0" smtClean="0">
                <a:latin typeface="Comic Sans MS" panose="030F0702030302020204" pitchFamily="66" charset="0"/>
              </a:rPr>
              <a:t>el inflamasoma NLRP3 a través del complejo de señalización  </a:t>
            </a:r>
            <a:r>
              <a:rPr lang="es-VE" sz="1400" b="1" dirty="0" smtClean="0">
                <a:latin typeface="Comic Sans MS" panose="030F0702030302020204" pitchFamily="66" charset="0"/>
              </a:rPr>
              <a:t>CD36-TLR4-TLR6.</a:t>
            </a:r>
          </a:p>
          <a:p>
            <a:endParaRPr lang="es-VE" sz="800" b="1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b="1" dirty="0">
                <a:latin typeface="Comic Sans MS" panose="030F0702030302020204" pitchFamily="66" charset="0"/>
              </a:rPr>
              <a:t>CD36 </a:t>
            </a:r>
            <a:r>
              <a:rPr lang="es-VE" sz="1400" dirty="0" smtClean="0">
                <a:latin typeface="Comic Sans MS" panose="030F0702030302020204" pitchFamily="66" charset="0"/>
              </a:rPr>
              <a:t>también facilita la </a:t>
            </a:r>
            <a:r>
              <a:rPr lang="es-VE" sz="1400" b="1" dirty="0" smtClean="0">
                <a:latin typeface="Comic Sans MS" panose="030F0702030302020204" pitchFamily="66" charset="0"/>
              </a:rPr>
              <a:t>internalización de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oxLDL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latin typeface="Comic Sans MS" panose="030F0702030302020204" pitchFamily="66" charset="0"/>
              </a:rPr>
              <a:t>y su conversión intracelular a c</a:t>
            </a:r>
            <a:r>
              <a:rPr lang="es-VE" sz="1400" b="1" dirty="0" smtClean="0">
                <a:latin typeface="Comic Sans MS" panose="030F0702030302020204" pitchFamily="66" charset="0"/>
              </a:rPr>
              <a:t>ristales de colesterol, </a:t>
            </a:r>
            <a:r>
              <a:rPr lang="es-VE" sz="1400" dirty="0" smtClean="0">
                <a:latin typeface="Comic Sans MS" panose="030F0702030302020204" pitchFamily="66" charset="0"/>
              </a:rPr>
              <a:t>los cuales alteran los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fagolisosoma</a:t>
            </a:r>
            <a:r>
              <a:rPr lang="es-VE" sz="1400" dirty="0" smtClean="0">
                <a:latin typeface="Comic Sans MS" panose="030F0702030302020204" pitchFamily="66" charset="0"/>
              </a:rPr>
              <a:t> y </a:t>
            </a:r>
            <a:r>
              <a:rPr lang="es-VE" sz="1400" b="1" dirty="0" smtClean="0">
                <a:latin typeface="Comic Sans MS" panose="030F0702030302020204" pitchFamily="66" charset="0"/>
              </a:rPr>
              <a:t>activa</a:t>
            </a:r>
            <a:r>
              <a:rPr lang="es-VE" sz="1400" dirty="0" smtClean="0">
                <a:latin typeface="Comic Sans MS" panose="030F0702030302020204" pitchFamily="66" charset="0"/>
              </a:rPr>
              <a:t> el inflamasoma NLRP3 a través de </a:t>
            </a:r>
            <a:r>
              <a:rPr lang="es-VE" sz="1400" b="1" dirty="0" smtClean="0">
                <a:latin typeface="Comic Sans MS" panose="030F0702030302020204" pitchFamily="66" charset="0"/>
              </a:rPr>
              <a:t>liberación de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catepsina</a:t>
            </a:r>
            <a:r>
              <a:rPr lang="es-VE" sz="14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800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b="1" dirty="0" smtClean="0">
                <a:latin typeface="Comic Sans MS" panose="030F0702030302020204" pitchFamily="66" charset="0"/>
              </a:rPr>
              <a:t>Fagocitosis de cristales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extracel</a:t>
            </a:r>
            <a:r>
              <a:rPr lang="es-VE" sz="1400" dirty="0" smtClean="0">
                <a:latin typeface="Comic Sans MS" panose="030F0702030302020204" pitchFamily="66" charset="0"/>
              </a:rPr>
              <a:t>. de colesterol pueden también contribuir a la </a:t>
            </a:r>
            <a:r>
              <a:rPr lang="es-VE" sz="1400" b="1" dirty="0" smtClean="0">
                <a:latin typeface="Comic Sans MS" panose="030F0702030302020204" pitchFamily="66" charset="0"/>
              </a:rPr>
              <a:t>activación</a:t>
            </a:r>
            <a:r>
              <a:rPr lang="es-VE" sz="1400" dirty="0" smtClean="0">
                <a:latin typeface="Comic Sans MS" panose="030F0702030302020204" pitchFamily="66" charset="0"/>
              </a:rPr>
              <a:t> del inflamasoma. </a:t>
            </a:r>
          </a:p>
          <a:p>
            <a:endParaRPr lang="es-VE" sz="8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b="1" dirty="0" smtClean="0">
                <a:latin typeface="Comic Sans MS" panose="030F0702030302020204" pitchFamily="66" charset="0"/>
              </a:rPr>
              <a:t>Inhibición de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catepsina</a:t>
            </a:r>
            <a:r>
              <a:rPr lang="es-VE" sz="1400" b="1" dirty="0" smtClean="0">
                <a:latin typeface="Comic Sans MS" panose="030F0702030302020204" pitchFamily="66" charset="0"/>
              </a:rPr>
              <a:t> evita</a:t>
            </a:r>
            <a:r>
              <a:rPr lang="es-VE" sz="1400" dirty="0" smtClean="0">
                <a:latin typeface="Comic Sans MS" panose="030F0702030302020204" pitchFamily="66" charset="0"/>
              </a:rPr>
              <a:t>  </a:t>
            </a:r>
            <a:r>
              <a:rPr lang="es-VE" sz="1400" b="1" dirty="0" smtClean="0">
                <a:latin typeface="Comic Sans MS" panose="030F0702030302020204" pitchFamily="66" charset="0"/>
              </a:rPr>
              <a:t>activación del inflamasoma NLRP3 </a:t>
            </a:r>
            <a:r>
              <a:rPr lang="es-VE" sz="1400" dirty="0" smtClean="0">
                <a:latin typeface="Comic Sans MS" panose="030F0702030302020204" pitchFamily="66" charset="0"/>
              </a:rPr>
              <a:t>inducida por cristales de colesterol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724128" y="2420888"/>
            <a:ext cx="288032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6327896" y="2499730"/>
            <a:ext cx="440456" cy="2122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5544140" y="2329135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FFA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237782" y="2512237"/>
            <a:ext cx="827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TLR2/4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7463713" y="2197389"/>
            <a:ext cx="648288" cy="2611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7476664" y="2155802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oxLDL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7452320" y="2996952"/>
            <a:ext cx="308531" cy="144016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7323076" y="2914586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CD36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6948264" y="3222363"/>
            <a:ext cx="288032" cy="206637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7452320" y="3163467"/>
            <a:ext cx="288032" cy="206637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7323076" y="3151797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TLR4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631359" y="314096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TLR6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8153804" y="2315545"/>
            <a:ext cx="663247" cy="3117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6039863" y="3459574"/>
            <a:ext cx="591495" cy="23782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7004841" y="3470403"/>
            <a:ext cx="591495" cy="23611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4251814" y="3024530"/>
            <a:ext cx="591495" cy="138937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8124952" y="1897522"/>
            <a:ext cx="898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Cristales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colesterol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4191104" y="2944150"/>
            <a:ext cx="861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Caspasa 1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786209" y="3789645"/>
            <a:ext cx="838233" cy="23782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6593838" y="3779306"/>
            <a:ext cx="1146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</a:rPr>
              <a:t>Fagolisosoma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4427984" y="4941168"/>
            <a:ext cx="688367" cy="427064"/>
          </a:xfrm>
          <a:prstGeom prst="rect">
            <a:avLst/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4251814" y="5054174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Inflamasoma 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NLRP3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5398282" y="3818483"/>
            <a:ext cx="591495" cy="237822"/>
          </a:xfrm>
          <a:prstGeom prst="rect">
            <a:avLst/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Rectángulo 30"/>
          <p:cNvSpPr/>
          <p:nvPr/>
        </p:nvSpPr>
        <p:spPr>
          <a:xfrm>
            <a:off x="5951335" y="3887078"/>
            <a:ext cx="670515" cy="305208"/>
          </a:xfrm>
          <a:prstGeom prst="rect">
            <a:avLst/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6060022" y="4935263"/>
            <a:ext cx="591495" cy="237822"/>
          </a:xfrm>
          <a:prstGeom prst="rect">
            <a:avLst/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CuadroTexto 32"/>
          <p:cNvSpPr txBox="1"/>
          <p:nvPr/>
        </p:nvSpPr>
        <p:spPr>
          <a:xfrm>
            <a:off x="5418038" y="3847296"/>
            <a:ext cx="497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ASC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5852455" y="3998081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</a:rPr>
              <a:t>Procaspasa</a:t>
            </a:r>
            <a:r>
              <a:rPr lang="es-VE" sz="1200" dirty="0" smtClean="0">
                <a:latin typeface="Comic Sans MS" panose="030F0702030302020204" pitchFamily="66" charset="0"/>
              </a:rPr>
              <a:t> 1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6065333" y="4915674"/>
            <a:ext cx="663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NLRP3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7958506" y="5073762"/>
            <a:ext cx="591495" cy="237822"/>
          </a:xfrm>
          <a:prstGeom prst="rect">
            <a:avLst/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CuadroTexto 35"/>
          <p:cNvSpPr txBox="1"/>
          <p:nvPr/>
        </p:nvSpPr>
        <p:spPr>
          <a:xfrm>
            <a:off x="7924541" y="5005471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Catepsina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6932406" y="4223998"/>
            <a:ext cx="670515" cy="305208"/>
          </a:xfrm>
          <a:prstGeom prst="rect">
            <a:avLst/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CuadroTexto 38"/>
          <p:cNvSpPr txBox="1"/>
          <p:nvPr/>
        </p:nvSpPr>
        <p:spPr>
          <a:xfrm>
            <a:off x="6740018" y="4231784"/>
            <a:ext cx="1003801" cy="4308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Inhibidores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de </a:t>
            </a:r>
            <a:r>
              <a:rPr lang="es-VE" sz="1100" dirty="0" err="1" smtClean="0">
                <a:latin typeface="Comic Sans MS" panose="030F0702030302020204" pitchFamily="66" charset="0"/>
              </a:rPr>
              <a:t>catepsina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5841495" y="3429000"/>
            <a:ext cx="926857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Activación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6820623" y="3450716"/>
            <a:ext cx="926857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Activación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7883966" y="5242682"/>
            <a:ext cx="926857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Activación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8110838" y="2361230"/>
            <a:ext cx="926857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Activación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6" name="6 CuadroTexto"/>
          <p:cNvSpPr txBox="1"/>
          <p:nvPr/>
        </p:nvSpPr>
        <p:spPr>
          <a:xfrm>
            <a:off x="107504" y="233119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107504" y="680900"/>
            <a:ext cx="108634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 CV.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93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5" grpId="0"/>
      <p:bldP spid="16" grpId="0"/>
      <p:bldP spid="17" grpId="0"/>
      <p:bldP spid="24" grpId="0"/>
      <p:bldP spid="27" grpId="0"/>
      <p:bldP spid="36" grpId="0"/>
      <p:bldP spid="39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19672" y="681331"/>
            <a:ext cx="619268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latin typeface="Comic Sans MS" panose="030F0702030302020204" pitchFamily="66" charset="0"/>
              </a:rPr>
              <a:t>Dieta</a:t>
            </a:r>
            <a:r>
              <a:rPr lang="en-US" sz="2400" dirty="0" smtClean="0">
                <a:latin typeface="Comic Sans MS" panose="030F0702030302020204" pitchFamily="66" charset="0"/>
              </a:rPr>
              <a:t> occidental </a:t>
            </a:r>
            <a:r>
              <a:rPr lang="en-US" sz="2400" dirty="0" err="1" smtClean="0">
                <a:latin typeface="Comic Sans MS" panose="030F0702030302020204" pitchFamily="66" charset="0"/>
              </a:rPr>
              <a:t>rica</a:t>
            </a:r>
            <a:r>
              <a:rPr lang="en-US" sz="2400" dirty="0" smtClean="0">
                <a:latin typeface="Comic Sans MS" panose="030F0702030302020204" pitchFamily="66" charset="0"/>
              </a:rPr>
              <a:t> en </a:t>
            </a:r>
            <a:r>
              <a:rPr lang="en-US" sz="2400" dirty="0" err="1">
                <a:latin typeface="Comic Sans MS" panose="030F0702030302020204" pitchFamily="66" charset="0"/>
              </a:rPr>
              <a:t>C</a:t>
            </a:r>
            <a:r>
              <a:rPr lang="en-US" sz="2400" dirty="0" err="1" smtClean="0">
                <a:latin typeface="Comic Sans MS" panose="030F0702030302020204" pitchFamily="66" charset="0"/>
              </a:rPr>
              <a:t>olina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asociada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s-VE" sz="2400" dirty="0" smtClean="0">
                <a:latin typeface="Comic Sans MS" panose="030F0702030302020204" pitchFamily="66" charset="0"/>
              </a:rPr>
              <a:t>con riesgo aumentado de trombosis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6783075" y="6638323"/>
            <a:ext cx="235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.Facultad Medicina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78868" y="4876800"/>
            <a:ext cx="61862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W. </a:t>
            </a:r>
            <a:r>
              <a:rPr lang="es-V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Zhu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Z. 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Wang, 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Wilson </a:t>
            </a:r>
            <a:r>
              <a:rPr lang="es-V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Tang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Hazen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Microbe-Generated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Trimethylamine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N-Oxide From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Dietary Choline Is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Prothrombotic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Subjects. </a:t>
            </a:r>
            <a:r>
              <a:rPr lang="es-VE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Circulation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;135:1671–1673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s-V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Cleveland </a:t>
            </a:r>
            <a:r>
              <a:rPr lang="es-VE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</a:t>
            </a:r>
            <a:r>
              <a:rPr lang="es-V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USA</a:t>
            </a:r>
            <a:endParaRPr lang="es-V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143000" y="2061725"/>
            <a:ext cx="6858000" cy="26161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¿</a:t>
            </a:r>
            <a:r>
              <a:rPr lang="en-GB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Qué</a:t>
            </a:r>
            <a:r>
              <a:rPr lang="en-GB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significa</a:t>
            </a:r>
            <a:r>
              <a:rPr lang="en-GB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esto</a:t>
            </a:r>
            <a:r>
              <a:rPr lang="en-GB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?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GB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colina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presente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alimentos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como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carne y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huevos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es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metabolizada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microbios</a:t>
            </a:r>
            <a:r>
              <a:rPr lang="en-GB" sz="24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intestinales</a:t>
            </a:r>
            <a:r>
              <a:rPr lang="en-GB" sz="24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a </a:t>
            </a:r>
            <a:r>
              <a:rPr lang="en-GB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trimetilamina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(TMA)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en el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hígado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se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convierte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GB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TMAO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se ha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asociado</a:t>
            </a:r>
            <a:r>
              <a:rPr lang="en-GB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con </a:t>
            </a:r>
            <a:r>
              <a:rPr lang="en-GB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aterogénesis</a:t>
            </a:r>
            <a:r>
              <a:rPr lang="en-GB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!</a:t>
            </a:r>
          </a:p>
          <a:p>
            <a:endParaRPr lang="es-VE" sz="2000" dirty="0"/>
          </a:p>
          <a:p>
            <a:r>
              <a:rPr lang="en-GB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Estudio</a:t>
            </a:r>
            <a:r>
              <a:rPr lang="en-GB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2017 </a:t>
            </a:r>
            <a:r>
              <a:rPr lang="es-VE" sz="2000" dirty="0" smtClean="0">
                <a:latin typeface="Comic Sans MS" panose="030F0702030302020204" pitchFamily="66" charset="0"/>
              </a:rPr>
              <a:t>del efecto </a:t>
            </a:r>
            <a:r>
              <a:rPr lang="es-VE" sz="2000" dirty="0">
                <a:latin typeface="Comic Sans MS" panose="030F0702030302020204" pitchFamily="66" charset="0"/>
              </a:rPr>
              <a:t>de la colina de la dieta sobre TMAO y la respuesta plaquetaria en </a:t>
            </a:r>
            <a:r>
              <a:rPr lang="es-VE" sz="2000" b="1" dirty="0" smtClean="0">
                <a:latin typeface="Comic Sans MS" panose="030F0702030302020204" pitchFamily="66" charset="0"/>
              </a:rPr>
              <a:t>humanos</a:t>
            </a:r>
            <a:endParaRPr lang="en-GB" sz="9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Flecha derecha 15"/>
          <p:cNvSpPr/>
          <p:nvPr/>
        </p:nvSpPr>
        <p:spPr>
          <a:xfrm>
            <a:off x="7246031" y="5837746"/>
            <a:ext cx="838200" cy="34602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179512" y="116632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79512" y="649408"/>
            <a:ext cx="1285929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Cardiovasc</a:t>
            </a:r>
            <a:r>
              <a:rPr lang="es-VE" sz="1600" dirty="0" smtClean="0">
                <a:latin typeface="Comic Sans MS" panose="030F0702030302020204" pitchFamily="66" charset="0"/>
              </a:rPr>
              <a:t>.</a:t>
            </a:r>
            <a:endParaRPr lang="es-VE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95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475025"/>
            <a:ext cx="789121" cy="319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954" y="1455087"/>
            <a:ext cx="6251076" cy="471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935558" y="6506664"/>
            <a:ext cx="3088347" cy="19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r>
              <a:rPr lang="en-GB" sz="1089" b="1" dirty="0" smtClean="0">
                <a:latin typeface="Arial" panose="020B0604020202020204" pitchFamily="34" charset="0"/>
              </a:rPr>
              <a:t>W. Zhu </a:t>
            </a:r>
            <a:r>
              <a:rPr lang="en-GB" sz="1089" b="1" dirty="0">
                <a:latin typeface="Arial" panose="020B0604020202020204" pitchFamily="34" charset="0"/>
              </a:rPr>
              <a:t>et al. Circulation. 2017;135:1671-1673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519520" y="6673321"/>
            <a:ext cx="3624480" cy="120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r>
              <a:rPr lang="en-GB" sz="907" dirty="0">
                <a:latin typeface="Arial" panose="020B0604020202020204" pitchFamily="34" charset="0"/>
              </a:rPr>
              <a:t>Copyright © American Heart Association, Inc. All rights reserved.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379954" y="276873"/>
            <a:ext cx="6440239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CC"/>
            </a:solidFill>
          </a:ln>
          <a:effectLst>
            <a:glow rad="101600">
              <a:schemeClr val="accent6">
                <a:lumMod val="75000"/>
                <a:alpha val="6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¡¡¡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Suplemento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GB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GB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olina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oral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aumenta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los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niveles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trimetilamina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-N-oxide (TMAO) y la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agregación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plaquetaria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atenúa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efecto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antiplaquetario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aspirina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!!!</a:t>
            </a:r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15786" y="2819400"/>
            <a:ext cx="345530" cy="157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3352800" y="2943216"/>
            <a:ext cx="324520" cy="157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5602206" y="2907508"/>
            <a:ext cx="373434" cy="157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CuadroTexto 2"/>
          <p:cNvSpPr txBox="1"/>
          <p:nvPr/>
        </p:nvSpPr>
        <p:spPr>
          <a:xfrm rot="16200000">
            <a:off x="254837" y="3380189"/>
            <a:ext cx="18197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Agregación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(%de </a:t>
            </a:r>
            <a:r>
              <a:rPr lang="es-VE" sz="1400" dirty="0" err="1" smtClean="0">
                <a:latin typeface="Comic Sans MS" panose="030F0702030302020204" pitchFamily="66" charset="0"/>
              </a:rPr>
              <a:t>max</a:t>
            </a:r>
            <a:r>
              <a:rPr lang="es-VE" sz="1400" dirty="0" smtClean="0">
                <a:latin typeface="Comic Sans MS" panose="030F0702030302020204" pitchFamily="66" charset="0"/>
              </a:rPr>
              <a:t> amplitud)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379954" y="5327934"/>
            <a:ext cx="448846" cy="427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CuadroTexto 4"/>
          <p:cNvSpPr txBox="1"/>
          <p:nvPr/>
        </p:nvSpPr>
        <p:spPr>
          <a:xfrm>
            <a:off x="1274814" y="5263766"/>
            <a:ext cx="74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TMAO</a:t>
            </a:r>
          </a:p>
          <a:p>
            <a:pPr algn="ctr"/>
            <a:r>
              <a:rPr lang="es-VE" sz="1400" dirty="0" smtClean="0">
                <a:latin typeface="Symbol" panose="05050102010706020507" pitchFamily="18" charset="2"/>
              </a:rPr>
              <a:t>(</a:t>
            </a:r>
            <a:r>
              <a:rPr lang="es-VE" sz="1400" dirty="0" err="1" smtClean="0">
                <a:latin typeface="Symbol" panose="05050102010706020507" pitchFamily="18" charset="2"/>
              </a:rPr>
              <a:t>m</a:t>
            </a:r>
            <a:r>
              <a:rPr lang="es-VE" sz="1400" dirty="0" err="1" smtClean="0">
                <a:latin typeface="Comic Sans MS" panose="030F0702030302020204" pitchFamily="66" charset="0"/>
              </a:rPr>
              <a:t>M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267200" y="6019800"/>
            <a:ext cx="685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4016520" y="6032251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TMAO </a:t>
            </a:r>
            <a:r>
              <a:rPr lang="es-VE" sz="1400" dirty="0" smtClean="0">
                <a:latin typeface="Symbol" panose="05050102010706020507" pitchFamily="18" charset="2"/>
              </a:rPr>
              <a:t>(</a:t>
            </a:r>
            <a:r>
              <a:rPr lang="es-VE" sz="1400" dirty="0" err="1" smtClean="0">
                <a:latin typeface="Symbol" panose="05050102010706020507" pitchFamily="18" charset="2"/>
              </a:rPr>
              <a:t>m</a:t>
            </a:r>
            <a:r>
              <a:rPr lang="es-VE" sz="1400" dirty="0" err="1" smtClean="0">
                <a:latin typeface="Comic Sans MS" panose="030F0702030302020204" pitchFamily="66" charset="0"/>
              </a:rPr>
              <a:t>M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410737" y="5280262"/>
            <a:ext cx="457200" cy="6918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7631030" y="5293679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TMAO </a:t>
            </a:r>
            <a:r>
              <a:rPr lang="es-VE" sz="1400" dirty="0" smtClean="0">
                <a:latin typeface="Symbol" panose="05050102010706020507" pitchFamily="18" charset="2"/>
              </a:rPr>
              <a:t>(</a:t>
            </a:r>
            <a:r>
              <a:rPr lang="es-VE" sz="1400" dirty="0" err="1" smtClean="0">
                <a:latin typeface="Symbol" panose="05050102010706020507" pitchFamily="18" charset="2"/>
              </a:rPr>
              <a:t>m</a:t>
            </a:r>
            <a:r>
              <a:rPr lang="es-VE" sz="1400" dirty="0" err="1" smtClean="0">
                <a:latin typeface="Comic Sans MS" panose="030F0702030302020204" pitchFamily="66" charset="0"/>
              </a:rPr>
              <a:t>M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 rot="16200000">
            <a:off x="2819998" y="345361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Agregación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 rot="16200000">
            <a:off x="5091810" y="350889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Agregación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786872" y="5638800"/>
            <a:ext cx="537728" cy="216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7560568" y="5587717"/>
            <a:ext cx="1495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P (</a:t>
            </a:r>
            <a:r>
              <a:rPr lang="es-VE" sz="1050" b="1" dirty="0" err="1" smtClean="0">
                <a:latin typeface="Comic Sans MS" panose="030F0702030302020204" pitchFamily="66" charset="0"/>
              </a:rPr>
              <a:t>preASA</a:t>
            </a:r>
            <a:r>
              <a:rPr lang="es-VE" sz="1050" b="1" dirty="0" smtClean="0">
                <a:latin typeface="Comic Sans MS" panose="030F0702030302020204" pitchFamily="66" charset="0"/>
              </a:rPr>
              <a:t> </a:t>
            </a:r>
            <a:r>
              <a:rPr lang="es-VE" sz="1050" b="1" dirty="0" err="1" smtClean="0">
                <a:latin typeface="Comic Sans MS" panose="030F0702030302020204" pitchFamily="66" charset="0"/>
              </a:rPr>
              <a:t>vs.AS</a:t>
            </a:r>
            <a:r>
              <a:rPr lang="es-VE" sz="1200" b="1" dirty="0" err="1" smtClean="0">
                <a:latin typeface="Comic Sans MS" panose="030F0702030302020204" pitchFamily="66" charset="0"/>
              </a:rPr>
              <a:t>A</a:t>
            </a:r>
            <a:r>
              <a:rPr lang="es-VE" sz="1200" b="1" dirty="0" smtClean="0">
                <a:latin typeface="Comic Sans MS" panose="030F0702030302020204" pitchFamily="66" charset="0"/>
              </a:rPr>
              <a:t>)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661316" y="1455087"/>
            <a:ext cx="548484" cy="379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2209799" y="1455087"/>
            <a:ext cx="507641" cy="145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4187442" y="1455087"/>
            <a:ext cx="958305" cy="379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1274814" y="1455087"/>
            <a:ext cx="213737" cy="145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3367663" y="1447800"/>
            <a:ext cx="213737" cy="145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5653663" y="1447800"/>
            <a:ext cx="213737" cy="145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6143667" y="1447800"/>
            <a:ext cx="497464" cy="386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908666" y="1421178"/>
            <a:ext cx="6287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A.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280979" y="1340060"/>
            <a:ext cx="479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B.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5522905" y="1366632"/>
            <a:ext cx="609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C.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569626" y="1320225"/>
            <a:ext cx="6142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latin typeface="Comic Sans MS" panose="030F0702030302020204" pitchFamily="66" charset="0"/>
              </a:rPr>
              <a:t>Veg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Omn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4089041" y="1295400"/>
            <a:ext cx="6142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latin typeface="Comic Sans MS" panose="030F0702030302020204" pitchFamily="66" charset="0"/>
              </a:rPr>
              <a:t>Veg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Omn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6091329" y="1320225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Pre ASA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ASA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315786" y="6019800"/>
            <a:ext cx="513014" cy="320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5786872" y="6019800"/>
            <a:ext cx="537728" cy="233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CuadroTexto 35"/>
          <p:cNvSpPr txBox="1"/>
          <p:nvPr/>
        </p:nvSpPr>
        <p:spPr>
          <a:xfrm>
            <a:off x="1351880" y="5898332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Mes</a:t>
            </a:r>
          </a:p>
        </p:txBody>
      </p:sp>
      <p:sp>
        <p:nvSpPr>
          <p:cNvPr id="37" name="CuadroTexto 36"/>
          <p:cNvSpPr txBox="1"/>
          <p:nvPr/>
        </p:nvSpPr>
        <p:spPr>
          <a:xfrm>
            <a:off x="5784330" y="597945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Mes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277397" y="5269170"/>
            <a:ext cx="1149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10 veces </a:t>
            </a:r>
          </a:p>
          <a:p>
            <a:r>
              <a:rPr lang="es-VE" sz="1600" b="1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aumento</a:t>
            </a:r>
            <a:endParaRPr lang="es-VE" sz="1600" b="1" dirty="0">
              <a:latin typeface="Comic Sans MS" panose="030F0702030302020204" pitchFamily="66" charset="0"/>
              <a:ea typeface="Batang" panose="02030600000101010101" pitchFamily="18" charset="-127"/>
            </a:endParaRPr>
          </a:p>
        </p:txBody>
      </p:sp>
      <p:sp>
        <p:nvSpPr>
          <p:cNvPr id="39" name="6 CuadroTexto"/>
          <p:cNvSpPr txBox="1"/>
          <p:nvPr/>
        </p:nvSpPr>
        <p:spPr>
          <a:xfrm>
            <a:off x="54796" y="268102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270003" y="1295400"/>
            <a:ext cx="3082797" cy="5044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Rectángulo 34"/>
          <p:cNvSpPr/>
          <p:nvPr/>
        </p:nvSpPr>
        <p:spPr>
          <a:xfrm>
            <a:off x="3330393" y="1295400"/>
            <a:ext cx="2267711" cy="5044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Rectángulo 37"/>
          <p:cNvSpPr/>
          <p:nvPr/>
        </p:nvSpPr>
        <p:spPr>
          <a:xfrm>
            <a:off x="5567854" y="1295400"/>
            <a:ext cx="3451193" cy="5044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CuadroTexto 43"/>
          <p:cNvSpPr txBox="1"/>
          <p:nvPr/>
        </p:nvSpPr>
        <p:spPr>
          <a:xfrm>
            <a:off x="54796" y="754185"/>
            <a:ext cx="1215916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 CV</a:t>
            </a:r>
            <a:endParaRPr lang="es-VE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2269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6783075" y="6638323"/>
            <a:ext cx="235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.Facultad Medicina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41919" y="5739321"/>
            <a:ext cx="664663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W.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Zhu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Z. 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Wang,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Wilson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Tang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</a:t>
            </a:r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Hazen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Microbe-Generated </a:t>
            </a:r>
            <a:r>
              <a:rPr lang="en-US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Trimethylamine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N-Oxide From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Dietary Choline Is </a:t>
            </a:r>
            <a:r>
              <a:rPr lang="en-US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Prothrombotic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Subjects.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Circulation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;135:1671–1673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April</a:t>
            </a:r>
            <a:r>
              <a:rPr lang="es-VE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25, </a:t>
            </a:r>
            <a:r>
              <a:rPr lang="es-VE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481528" y="1615923"/>
            <a:ext cx="6258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US" sz="1600" b="1" dirty="0" err="1" smtClean="0">
                <a:latin typeface="Comic Sans MS" panose="030F0702030302020204" pitchFamily="66" charset="0"/>
              </a:rPr>
              <a:t>Niveles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plasmáticos</a:t>
            </a:r>
            <a:r>
              <a:rPr lang="en-US" sz="1600" b="1" dirty="0" smtClean="0">
                <a:latin typeface="Comic Sans MS" panose="030F0702030302020204" pitchFamily="66" charset="0"/>
              </a:rPr>
              <a:t> TMAO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agregación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plaquetaria</a:t>
            </a:r>
            <a:r>
              <a:rPr lang="en-US" sz="1600" b="1" dirty="0" smtClean="0">
                <a:latin typeface="Comic Sans MS" panose="030F0702030302020204" pitchFamily="66" charset="0"/>
              </a:rPr>
              <a:t> en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respuesta</a:t>
            </a:r>
            <a:r>
              <a:rPr lang="en-US" sz="1600" b="1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smtClean="0">
                <a:latin typeface="Comic Sans MS" panose="030F0702030302020204" pitchFamily="66" charset="0"/>
              </a:rPr>
              <a:t>difosfato de </a:t>
            </a:r>
            <a:r>
              <a:rPr lang="en-US" sz="1600" dirty="0" err="1" smtClean="0">
                <a:latin typeface="Comic Sans MS" panose="030F0702030302020204" pitchFamily="66" charset="0"/>
              </a:rPr>
              <a:t>adenosina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latin typeface="Comic Sans MS" panose="030F0702030302020204" pitchFamily="66" charset="0"/>
              </a:rPr>
              <a:t>submaxima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(</a:t>
            </a:r>
            <a:r>
              <a:rPr lang="en-US" sz="1600" dirty="0">
                <a:latin typeface="Comic Sans MS" panose="030F0702030302020204" pitchFamily="66" charset="0"/>
              </a:rPr>
              <a:t>5μM) </a:t>
            </a:r>
            <a:r>
              <a:rPr lang="en-US" sz="1600" dirty="0" smtClean="0">
                <a:latin typeface="Comic Sans MS" panose="030F0702030302020204" pitchFamily="66" charset="0"/>
              </a:rPr>
              <a:t>en grupos </a:t>
            </a:r>
            <a:r>
              <a:rPr lang="en-US" sz="1600" dirty="0" err="1" smtClean="0">
                <a:latin typeface="Comic Sans MS" panose="030F0702030302020204" pitchFamily="66" charset="0"/>
              </a:rPr>
              <a:t>vegetarianos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omnívoros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    </a:t>
            </a:r>
            <a:r>
              <a:rPr lang="en-US" sz="1600" dirty="0" err="1" smtClean="0">
                <a:latin typeface="Comic Sans MS" panose="030F0702030302020204" pitchFamily="66" charset="0"/>
              </a:rPr>
              <a:t>Aumento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significante</a:t>
            </a:r>
            <a:r>
              <a:rPr lang="en-US" sz="1600" dirty="0" smtClean="0">
                <a:latin typeface="Comic Sans MS" panose="030F0702030302020204" pitchFamily="66" charset="0"/>
              </a:rPr>
              <a:t> al </a:t>
            </a:r>
            <a:r>
              <a:rPr lang="en-US" sz="1600" dirty="0" err="1" smtClean="0">
                <a:latin typeface="Comic Sans MS" panose="030F0702030302020204" pitchFamily="66" charset="0"/>
              </a:rPr>
              <a:t>mes</a:t>
            </a:r>
            <a:r>
              <a:rPr lang="en-US" sz="1600" dirty="0" smtClean="0">
                <a:latin typeface="Comic Sans MS" panose="030F0702030302020204" pitchFamily="66" charset="0"/>
              </a:rPr>
              <a:t> y 2 </a:t>
            </a:r>
            <a:r>
              <a:rPr lang="en-US" sz="1600" dirty="0" err="1" smtClean="0">
                <a:latin typeface="Comic Sans MS" panose="030F0702030302020204" pitchFamily="66" charset="0"/>
              </a:rPr>
              <a:t>meses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supl</a:t>
            </a:r>
            <a:r>
              <a:rPr lang="en-US" sz="1600" b="1" dirty="0" smtClean="0">
                <a:latin typeface="Comic Sans MS" panose="030F0702030302020204" pitchFamily="66" charset="0"/>
              </a:rPr>
              <a:t>.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colina</a:t>
            </a:r>
            <a:endParaRPr lang="en-US" sz="1600" b="1" dirty="0" smtClean="0">
              <a:latin typeface="Comic Sans MS" panose="030F0702030302020204" pitchFamily="66" charset="0"/>
            </a:endParaRP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 startAt="2"/>
            </a:pPr>
            <a:r>
              <a:rPr lang="en-US" sz="1600" b="1" dirty="0" err="1" smtClean="0">
                <a:latin typeface="Comic Sans MS" panose="030F0702030302020204" pitchFamily="66" charset="0"/>
              </a:rPr>
              <a:t>Correlación</a:t>
            </a:r>
            <a:r>
              <a:rPr lang="en-US" sz="1600" b="1" dirty="0" smtClean="0">
                <a:latin typeface="Comic Sans MS" panose="030F0702030302020204" pitchFamily="66" charset="0"/>
              </a:rPr>
              <a:t> entre TMAO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plasmática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respuestas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agregación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plaquetaria</a:t>
            </a:r>
            <a:r>
              <a:rPr lang="en-US" sz="1600" b="1" dirty="0" smtClean="0">
                <a:latin typeface="Comic Sans MS" panose="030F0702030302020204" pitchFamily="66" charset="0"/>
              </a:rPr>
              <a:t> entre los grupos. </a:t>
            </a:r>
          </a:p>
          <a:p>
            <a:pPr marL="342900" indent="-342900">
              <a:buFont typeface="+mj-lt"/>
              <a:buAutoNum type="alphaUcPeriod" startAt="2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 startAt="2"/>
            </a:pPr>
            <a:r>
              <a:rPr lang="en-US" sz="1600" b="1" dirty="0" err="1" smtClean="0">
                <a:latin typeface="Comic Sans MS" panose="030F0702030302020204" pitchFamily="66" charset="0"/>
              </a:rPr>
              <a:t>Efecto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suplemento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>
                <a:latin typeface="Comic Sans MS" panose="030F0702030302020204" pitchFamily="66" charset="0"/>
              </a:rPr>
              <a:t>C</a:t>
            </a:r>
            <a:r>
              <a:rPr lang="en-US" sz="1600" b="1" dirty="0" err="1" smtClean="0">
                <a:latin typeface="Comic Sans MS" panose="030F0702030302020204" pitchFamily="66" charset="0"/>
              </a:rPr>
              <a:t>olina</a:t>
            </a:r>
            <a:r>
              <a:rPr lang="en-US" sz="1600" b="1" dirty="0" smtClean="0">
                <a:latin typeface="Comic Sans MS" panose="030F0702030302020204" pitchFamily="66" charset="0"/>
              </a:rPr>
              <a:t> en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respuestas</a:t>
            </a:r>
            <a:r>
              <a:rPr lang="en-US" sz="1600" b="1" dirty="0" smtClean="0">
                <a:latin typeface="Comic Sans MS" panose="030F0702030302020204" pitchFamily="66" charset="0"/>
              </a:rPr>
              <a:t> de TMAO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agregación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plaquetaria</a:t>
            </a:r>
            <a:r>
              <a:rPr lang="en-US" sz="1600" dirty="0" smtClean="0">
                <a:latin typeface="Comic Sans MS" panose="030F0702030302020204" pitchFamily="66" charset="0"/>
              </a:rPr>
              <a:t>  en </a:t>
            </a:r>
            <a:r>
              <a:rPr lang="en-US" sz="1600" dirty="0" err="1" smtClean="0">
                <a:latin typeface="Comic Sans MS" panose="030F0702030302020204" pitchFamily="66" charset="0"/>
              </a:rPr>
              <a:t>omnívoros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en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ausencia</a:t>
            </a:r>
            <a:r>
              <a:rPr lang="en-US" sz="1600" b="1" dirty="0" smtClean="0">
                <a:latin typeface="Comic Sans MS" panose="030F0702030302020204" pitchFamily="66" charset="0"/>
              </a:rPr>
              <a:t> vs.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presencia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aspirina</a:t>
            </a:r>
            <a:r>
              <a:rPr lang="en-US" sz="1600" b="1" dirty="0" smtClean="0">
                <a:latin typeface="Comic Sans MS" panose="030F0702030302020204" pitchFamily="66" charset="0"/>
              </a:rPr>
              <a:t> (ASA</a:t>
            </a:r>
            <a:r>
              <a:rPr lang="en-US" sz="1600" b="1" dirty="0">
                <a:latin typeface="Comic Sans MS" panose="030F0702030302020204" pitchFamily="66" charset="0"/>
              </a:rPr>
              <a:t>). 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481528" y="451535"/>
            <a:ext cx="670560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glow rad="101600">
              <a:srgbClr val="F8A764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Suplemento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GB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GB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olina</a:t>
            </a:r>
            <a:r>
              <a:rPr lang="en-GB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oral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aumenta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los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niveles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ayuno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trimetilamina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-N- oxide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(TMAO) y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agregación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plaquetaria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endParaRPr lang="en-GB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atenua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efecto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antiplaquetario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aspirina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  <a:endParaRPr lang="es-VE" dirty="0"/>
          </a:p>
        </p:txBody>
      </p:sp>
      <p:sp>
        <p:nvSpPr>
          <p:cNvPr id="11" name="Rectángulo 10"/>
          <p:cNvSpPr/>
          <p:nvPr/>
        </p:nvSpPr>
        <p:spPr>
          <a:xfrm>
            <a:off x="1479138" y="4386177"/>
            <a:ext cx="6172200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Estos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estudios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muestran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primera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vez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2000" b="1" dirty="0" smtClean="0">
                <a:latin typeface="Comic Sans MS" panose="030F0702030302020204" pitchFamily="66" charset="0"/>
              </a:rPr>
              <a:t>en humanos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efecto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directo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protrombótico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 </a:t>
            </a:r>
            <a:r>
              <a:rPr lang="en-US" sz="2000" b="1" dirty="0" err="1">
                <a:latin typeface="Comic Sans MS" panose="030F0702030302020204" pitchFamily="66" charset="0"/>
              </a:rPr>
              <a:t>C</a:t>
            </a:r>
            <a:r>
              <a:rPr lang="en-US" sz="2000" b="1" dirty="0" err="1" smtClean="0">
                <a:latin typeface="Comic Sans MS" panose="030F0702030302020204" pitchFamily="66" charset="0"/>
              </a:rPr>
              <a:t>olina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dieta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niveles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elevados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 </a:t>
            </a:r>
            <a:r>
              <a:rPr lang="en-US" sz="2000" b="1" dirty="0" smtClean="0">
                <a:latin typeface="Comic Sans MS" panose="030F0702030302020204" pitchFamily="66" charset="0"/>
              </a:rPr>
              <a:t>TMAO</a:t>
            </a:r>
            <a:r>
              <a:rPr lang="en-US" sz="2000" dirty="0" smtClean="0">
                <a:latin typeface="Comic Sans MS" panose="030F0702030302020204" pitchFamily="66" charset="0"/>
              </a:rPr>
              <a:t>!!!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03620" y="451535"/>
            <a:ext cx="856325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8771" y="978810"/>
            <a:ext cx="1215916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 CV</a:t>
            </a:r>
            <a:endParaRPr lang="es-VE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81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6739449" y="6525344"/>
            <a:ext cx="235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.Facultad Medicina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7652" y="6099258"/>
            <a:ext cx="5963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Z. Wang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Non-lethal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inhibition of gut microbial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trimethylamine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production for the treatment of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atherosclerosis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163: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1585–1595.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8411"/>
            <a:ext cx="5580050" cy="558005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923928" y="548680"/>
            <a:ext cx="1728192" cy="4562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3832557" y="491588"/>
            <a:ext cx="1749197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Fosfatidilcolina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(lecitina) dieta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391630" y="2891481"/>
            <a:ext cx="659466" cy="218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4311218" y="2821451"/>
            <a:ext cx="843501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>
                <a:latin typeface="Comic Sans MS" panose="030F0702030302020204" pitchFamily="66" charset="0"/>
              </a:rPr>
              <a:t>C</a:t>
            </a:r>
            <a:r>
              <a:rPr lang="es-VE" sz="1600" b="1" dirty="0" smtClean="0">
                <a:latin typeface="Comic Sans MS" panose="030F0702030302020204" pitchFamily="66" charset="0"/>
              </a:rPr>
              <a:t>olina 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4932040" y="1690398"/>
            <a:ext cx="720080" cy="2264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4884990" y="1617128"/>
            <a:ext cx="761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>
                <a:latin typeface="Comic Sans MS" panose="030F0702030302020204" pitchFamily="66" charset="0"/>
              </a:rPr>
              <a:t>C</a:t>
            </a:r>
            <a:r>
              <a:rPr lang="es-VE" sz="1400" b="1" dirty="0" smtClean="0">
                <a:latin typeface="Comic Sans MS" panose="030F0702030302020204" pitchFamily="66" charset="0"/>
              </a:rPr>
              <a:t>olina 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4067944" y="5229200"/>
            <a:ext cx="1368152" cy="379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885543" y="5225512"/>
            <a:ext cx="1609736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Trimetilamina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(TMA)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475306" y="3110388"/>
            <a:ext cx="1008462" cy="401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1475306" y="3050243"/>
            <a:ext cx="118013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Microbiota </a:t>
            </a:r>
            <a:endParaRPr lang="es-VE" sz="1400" b="1" dirty="0">
              <a:latin typeface="Comic Sans MS" panose="030F0702030302020204" pitchFamily="66" charset="0"/>
            </a:endParaRP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Intestinal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2966397" y="3789040"/>
            <a:ext cx="100811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2874990" y="3654150"/>
            <a:ext cx="1192954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Liasa</a:t>
            </a:r>
            <a:r>
              <a:rPr lang="es-VE" sz="1400" b="1" dirty="0" smtClean="0">
                <a:latin typeface="Comic Sans MS" panose="030F0702030302020204" pitchFamily="66" charset="0"/>
              </a:rPr>
              <a:t> TMA </a:t>
            </a:r>
          </a:p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microbial</a:t>
            </a:r>
            <a:endParaRPr lang="es-VE" sz="1400" b="1" dirty="0" smtClean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11560" y="4581128"/>
            <a:ext cx="129614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498045" y="4581128"/>
            <a:ext cx="1523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Ateroesclerosis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337091" y="5132355"/>
            <a:ext cx="626645" cy="38347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2112725" y="5085765"/>
            <a:ext cx="995785" cy="52322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FMOs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hepáticos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5877504" y="2252047"/>
            <a:ext cx="2942968" cy="3293209"/>
          </a:xfrm>
          <a:prstGeom prst="rect">
            <a:avLst/>
          </a:prstGeom>
          <a:solidFill>
            <a:srgbClr val="FFEEE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Un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análogo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</a:rPr>
              <a:t>estructural de la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colina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3,3-dimethyl-1-butanol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</a:rPr>
              <a:t>(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DMB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),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inhibe formación de TMA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de microbios cultivados por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inhibir </a:t>
            </a:r>
            <a:r>
              <a:rPr lang="es-VE" sz="1600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liasas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TMA microbianas.</a:t>
            </a:r>
          </a:p>
          <a:p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Así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inhibe producción de TMA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cultivos fisiológicos </a:t>
            </a:r>
            <a:r>
              <a:rPr lang="es-VE" sz="1600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polimicrobianos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.</a:t>
            </a:r>
          </a:p>
          <a:p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Y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reduce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TMA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en ratones alimentados con </a:t>
            </a:r>
            <a:r>
              <a:rPr lang="es-VE" sz="1600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carnitina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o colina. 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5899443" y="254935"/>
            <a:ext cx="2755130" cy="15741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kern="18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Inhibición</a:t>
            </a:r>
            <a:r>
              <a:rPr lang="en-US" kern="18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 </a:t>
            </a:r>
            <a:r>
              <a:rPr lang="en-US" kern="18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letal</a:t>
            </a:r>
            <a:r>
              <a:rPr lang="en-US" kern="18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b="1" kern="18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producción</a:t>
            </a:r>
            <a:r>
              <a:rPr lang="en-US" b="1" kern="18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8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microbial intestinal de </a:t>
            </a:r>
            <a:r>
              <a:rPr lang="en-US" b="1" kern="18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TMA</a:t>
            </a:r>
            <a:r>
              <a:rPr lang="en-US" kern="18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el </a:t>
            </a:r>
            <a:r>
              <a:rPr lang="en-US" kern="18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tratamiento</a:t>
            </a:r>
            <a:r>
              <a:rPr lang="en-US" kern="18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kern="18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ateroesclerosis</a:t>
            </a:r>
            <a:endParaRPr lang="es-VE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6 CuadroTexto"/>
          <p:cNvSpPr txBox="1"/>
          <p:nvPr/>
        </p:nvSpPr>
        <p:spPr>
          <a:xfrm>
            <a:off x="106751" y="100899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106751" y="548680"/>
            <a:ext cx="108634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 CV.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90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2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62525" y="1703167"/>
            <a:ext cx="5418949" cy="2985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Aporte de </a:t>
            </a:r>
            <a:r>
              <a:rPr lang="es-VE" sz="2000" b="1" dirty="0" smtClean="0">
                <a:latin typeface="Comic Sans MS" panose="030F0702030302020204" pitchFamily="66" charset="0"/>
              </a:rPr>
              <a:t>DMB</a:t>
            </a:r>
            <a:r>
              <a:rPr lang="es-VE" sz="2000" dirty="0" smtClean="0">
                <a:latin typeface="Comic Sans MS" panose="030F0702030302020204" pitchFamily="66" charset="0"/>
              </a:rPr>
              <a:t> en el agua de bebida de ratones </a:t>
            </a:r>
            <a:r>
              <a:rPr lang="es-VE" sz="2000" i="1" dirty="0" err="1" smtClean="0">
                <a:latin typeface="Comic Sans MS" panose="030F0702030302020204" pitchFamily="66" charset="0"/>
              </a:rPr>
              <a:t>Apoe</a:t>
            </a:r>
            <a:r>
              <a:rPr lang="es-VE" sz="2000" i="1" baseline="30000" dirty="0">
                <a:latin typeface="Comic Sans MS" panose="030F0702030302020204" pitchFamily="66" charset="0"/>
              </a:rPr>
              <a:t>−/−</a:t>
            </a:r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predispuestos a ateroesclerosis </a:t>
            </a:r>
            <a:r>
              <a:rPr lang="es-VE" sz="2000" b="1" dirty="0" smtClean="0">
                <a:latin typeface="Comic Sans MS" panose="030F0702030302020204" pitchFamily="66" charset="0"/>
              </a:rPr>
              <a:t>inhibe:</a:t>
            </a:r>
          </a:p>
          <a:p>
            <a:endParaRPr lang="es-VE" sz="800" b="1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latin typeface="Comic Sans MS" panose="030F0702030302020204" pitchFamily="66" charset="0"/>
              </a:rPr>
              <a:t>A</a:t>
            </a:r>
            <a:r>
              <a:rPr lang="es-VE" sz="2000" dirty="0" smtClean="0">
                <a:latin typeface="Comic Sans MS" panose="030F0702030302020204" pitchFamily="66" charset="0"/>
              </a:rPr>
              <a:t>umento en </a:t>
            </a:r>
            <a:r>
              <a:rPr lang="es-VE" sz="2000" b="1" dirty="0" smtClean="0">
                <a:latin typeface="Comic Sans MS" panose="030F0702030302020204" pitchFamily="66" charset="0"/>
              </a:rPr>
              <a:t>TMAO</a:t>
            </a:r>
            <a:r>
              <a:rPr lang="es-VE" sz="2000" dirty="0" smtClean="0">
                <a:latin typeface="Comic Sans MS" panose="030F0702030302020204" pitchFamily="66" charset="0"/>
              </a:rPr>
              <a:t> dependiente de la </a:t>
            </a:r>
            <a:r>
              <a:rPr lang="es-VE" sz="2000" b="1" dirty="0" smtClean="0">
                <a:latin typeface="Comic Sans MS" panose="030F0702030302020204" pitchFamily="66" charset="0"/>
              </a:rPr>
              <a:t>colina de la dieta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latin typeface="Comic Sans MS" panose="030F0702030302020204" pitchFamily="66" charset="0"/>
              </a:rPr>
              <a:t>F</a:t>
            </a:r>
            <a:r>
              <a:rPr lang="es-VE" sz="2000" dirty="0" smtClean="0">
                <a:latin typeface="Comic Sans MS" panose="030F0702030302020204" pitchFamily="66" charset="0"/>
              </a:rPr>
              <a:t>ormación de </a:t>
            </a:r>
            <a:r>
              <a:rPr lang="es-VE" sz="2000" b="1" dirty="0" smtClean="0">
                <a:latin typeface="Comic Sans MS" panose="030F0702030302020204" pitchFamily="66" charset="0"/>
              </a:rPr>
              <a:t>células </a:t>
            </a:r>
            <a:r>
              <a:rPr lang="es-VE" sz="2000" b="1" i="1" dirty="0" err="1" smtClean="0">
                <a:latin typeface="Comic Sans MS" panose="030F0702030302020204" pitchFamily="66" charset="0"/>
              </a:rPr>
              <a:t>foam</a:t>
            </a:r>
            <a:r>
              <a:rPr lang="es-VE" sz="2000" b="1" dirty="0" smtClean="0">
                <a:latin typeface="Comic Sans MS" panose="030F0702030302020204" pitchFamily="66" charset="0"/>
              </a:rPr>
              <a:t> macrófagos </a:t>
            </a:r>
            <a:r>
              <a:rPr lang="es-VE" sz="2000" dirty="0" smtClean="0">
                <a:latin typeface="Comic Sans MS" panose="030F0702030302020204" pitchFamily="66" charset="0"/>
              </a:rPr>
              <a:t>endógenos 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latin typeface="Comic Sans MS" panose="030F0702030302020204" pitchFamily="66" charset="0"/>
              </a:rPr>
              <a:t>D</a:t>
            </a:r>
            <a:r>
              <a:rPr lang="es-VE" sz="2000" b="1" dirty="0" smtClean="0">
                <a:latin typeface="Comic Sans MS" panose="030F0702030302020204" pitchFamily="66" charset="0"/>
              </a:rPr>
              <a:t>esarrollo de ateroesclerosis</a:t>
            </a:r>
            <a:r>
              <a:rPr lang="es-VE" sz="2000" dirty="0" smtClean="0">
                <a:latin typeface="Comic Sans MS" panose="030F0702030302020204" pitchFamily="66" charset="0"/>
              </a:rPr>
              <a:t> sin alterar niveles del colesterol.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583667" y="4857888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Z. Wang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al..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Non-lethal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inhibition of gut microbial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trimethylamine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production for the treatment of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atherosclerosis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163: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1585–1595.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982208" y="425883"/>
            <a:ext cx="5179584" cy="11079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200" dirty="0" smtClean="0">
                <a:latin typeface="Comic Sans MS" panose="030F0702030302020204" pitchFamily="66" charset="0"/>
              </a:rPr>
              <a:t>Uso de DMB para inhibir la producción </a:t>
            </a:r>
            <a:r>
              <a:rPr lang="es-VE" sz="2200" dirty="0" err="1" smtClean="0">
                <a:latin typeface="Comic Sans MS" panose="030F0702030302020204" pitchFamily="66" charset="0"/>
              </a:rPr>
              <a:t>microbial</a:t>
            </a:r>
            <a:r>
              <a:rPr lang="es-VE" sz="2200" dirty="0" smtClean="0">
                <a:latin typeface="Comic Sans MS" panose="030F0702030302020204" pitchFamily="66" charset="0"/>
              </a:rPr>
              <a:t> intestinal de TMA para el tratamiento de ateroesclerosis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660232" y="6525344"/>
            <a:ext cx="235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.Facultad Medicina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326031" y="5568505"/>
            <a:ext cx="4491935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Potencial enfoque terapéutico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enfermedades </a:t>
            </a:r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cardiometabólicas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106751" y="100899"/>
            <a:ext cx="78258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6751" y="548680"/>
            <a:ext cx="108634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 CV.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30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158208" y="6160875"/>
            <a:ext cx="44269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Isolated Hunter-Gatherers Have Most Diverse </a:t>
            </a:r>
            <a:r>
              <a:rPr lang="en-US" sz="900" i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Microbiome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r>
              <a:rPr lang="es-VE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Medscape</a:t>
            </a:r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r>
              <a:rPr lang="es-VE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Apr</a:t>
            </a:r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17, 2015</a:t>
            </a:r>
            <a:endParaRPr lang="es-VE" sz="900" dirty="0">
              <a:solidFill>
                <a:prstClr val="black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358703" y="3451777"/>
            <a:ext cx="4226497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“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Ratones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libres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gérmenes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están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protegidos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formación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CCM y el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uso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antibióticos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altera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permanentemente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susceptibilidad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para CCM en los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ratones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”.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535693" y="268169"/>
            <a:ext cx="4156908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Señalización de inmunidad innata y </a:t>
            </a:r>
          </a:p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microbioma llevan a Malformación </a:t>
            </a:r>
          </a:p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Cerebral Cavernosa (CCM)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07403" y="1191499"/>
            <a:ext cx="3850805" cy="4770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“Malformaciones cerebrales cavernosas (CCM) 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son causa de ACV. Su origen es alteración en mecanismos de señalización de células endoteliales cerebrales. </a:t>
            </a:r>
          </a:p>
          <a:p>
            <a:endParaRPr lang="es-VE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Estudio muestra que los receptores </a:t>
            </a:r>
            <a:r>
              <a:rPr lang="es-VE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toll</a:t>
            </a:r>
            <a:r>
              <a:rPr lang="es-VE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like</a:t>
            </a:r>
            <a:r>
              <a:rPr lang="es-VE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4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TLR4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y el microbioma intestinal son estimulantes críticos de formación de CCM.</a:t>
            </a:r>
          </a:p>
          <a:p>
            <a:endParaRPr lang="es-VE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La activación de TLR4 por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bacterias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Gram - 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s-VE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lipopolisacárido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LPS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acelera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la formación de CCM y el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bloqueo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de la señalización TLR4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previene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la formación de CCM en ratones”.</a:t>
            </a:r>
          </a:p>
        </p:txBody>
      </p:sp>
      <p:pic>
        <p:nvPicPr>
          <p:cNvPr id="14" name="Imagen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380" y="1571091"/>
            <a:ext cx="1427882" cy="1569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n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703" y="1571091"/>
            <a:ext cx="1268911" cy="156905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4553620" y="3208462"/>
            <a:ext cx="32431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Cerebral cavernous malformations</a:t>
            </a:r>
            <a:r>
              <a:rPr lang="en-US" sz="900" dirty="0">
                <a:solidFill>
                  <a:prstClr val="black"/>
                </a:solidFill>
                <a:latin typeface="OTNEJMScalaSansLFCap"/>
                <a:ea typeface="Calibri" panose="020F0502020204030204" pitchFamily="34" charset="0"/>
                <a:cs typeface="OTNEJMScalaSansLFCap"/>
              </a:rPr>
              <a:t> N </a:t>
            </a:r>
            <a:r>
              <a:rPr lang="en-US" sz="900" dirty="0" err="1">
                <a:solidFill>
                  <a:prstClr val="black"/>
                </a:solidFill>
                <a:latin typeface="OTNEJMScalaSansLFCap"/>
                <a:ea typeface="Calibri" panose="020F0502020204030204" pitchFamily="34" charset="0"/>
                <a:cs typeface="OTNEJMScalaSansLFCap"/>
              </a:rPr>
              <a:t>Engl</a:t>
            </a:r>
            <a:r>
              <a:rPr lang="en-US" sz="900" dirty="0">
                <a:solidFill>
                  <a:prstClr val="black"/>
                </a:solidFill>
                <a:latin typeface="OTNEJMScalaSansLFCap"/>
                <a:ea typeface="Calibri" panose="020F0502020204030204" pitchFamily="34" charset="0"/>
                <a:cs typeface="OTNEJMScalaSansLFCap"/>
              </a:rPr>
              <a:t> J Med 2017; </a:t>
            </a:r>
            <a:r>
              <a:rPr lang="en-US" sz="900" dirty="0">
                <a:solidFill>
                  <a:prstClr val="black"/>
                </a:solidFill>
                <a:latin typeface="OTNEJMScalaSansOSF"/>
                <a:ea typeface="Calibri" panose="020F0502020204030204" pitchFamily="34" charset="0"/>
                <a:cs typeface="OTNEJMScalaSansOSF"/>
              </a:rPr>
              <a:t>377:71</a:t>
            </a:r>
            <a:r>
              <a:rPr lang="en-US" sz="900" dirty="0">
                <a:solidFill>
                  <a:prstClr val="black"/>
                </a:solidFill>
                <a:latin typeface="OTNEJMScalaSansLFSmallCap"/>
                <a:ea typeface="Calibri" panose="020F0502020204030204" pitchFamily="34" charset="0"/>
                <a:cs typeface="OTNEJMScalaSansLFSmallCap"/>
              </a:rPr>
              <a:t> </a:t>
            </a:r>
            <a:endParaRPr lang="es-VE" sz="900" dirty="0">
              <a:solidFill>
                <a:prstClr val="black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358703" y="4837437"/>
            <a:ext cx="4207759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“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Estos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estudios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muestran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roles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inesperados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señalización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inmunidad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innata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 y microbioma para la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cerebrovascular y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estrategias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tratamiento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”.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08393" y="6201850"/>
            <a:ext cx="3067656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 Tang et al. </a:t>
            </a:r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Endothelial TLR4 and the </a:t>
            </a:r>
            <a:r>
              <a:rPr lang="en-US" sz="900" i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drive cerebral cavernous malformations 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Nature </a:t>
            </a:r>
            <a:r>
              <a:rPr lang="en-US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;545;305–310.</a:t>
            </a:r>
            <a:endParaRPr lang="es-VE" sz="9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645260" y="551575"/>
            <a:ext cx="2722154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Cerebrovascular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5 CuadroTexto"/>
          <p:cNvSpPr txBox="1"/>
          <p:nvPr/>
        </p:nvSpPr>
        <p:spPr>
          <a:xfrm>
            <a:off x="6610433" y="659054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6 CuadroTexto"/>
          <p:cNvSpPr txBox="1"/>
          <p:nvPr/>
        </p:nvSpPr>
        <p:spPr>
          <a:xfrm>
            <a:off x="106751" y="100899"/>
            <a:ext cx="78258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06751" y="548680"/>
            <a:ext cx="108634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latin typeface="Comic Sans MS" panose="030F0702030302020204" pitchFamily="66" charset="0"/>
              </a:rPr>
              <a:t>.  CV.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12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836712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25845" y="447945"/>
            <a:ext cx="710267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1325">
              <a:buClr>
                <a:srgbClr val="3399FF"/>
              </a:buClr>
              <a:buSzPct val="130000"/>
            </a:pPr>
            <a:endParaRPr lang="es-VE" sz="20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y </a:t>
            </a: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s-VE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s-VE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20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8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</a:t>
            </a:r>
            <a:r>
              <a:rPr lang="es-VE" sz="2800" dirty="0" err="1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</a:t>
            </a:r>
            <a:r>
              <a:rPr lang="es-VE" sz="2800" dirty="0" smtClean="0">
                <a:solidFill>
                  <a:srgbClr val="F57E1B"/>
                </a:solidFill>
                <a:latin typeface="Comic Sans MS" pitchFamily="66" charset="0"/>
              </a:rPr>
              <a:t>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</a:t>
            </a: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   B2.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Locales: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GI</a:t>
            </a: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B2.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       </a:t>
            </a: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Metabólicas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: 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              </a:t>
            </a: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Obesidad, Diabetes, Resistencia a insulina, 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                   Hígado graso no alcohólico</a:t>
            </a:r>
            <a:endParaRPr lang="es-VE" sz="14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Cardiovasculares</a:t>
            </a:r>
          </a:p>
          <a:p>
            <a:pPr marL="1160463">
              <a:buClr>
                <a:srgbClr val="3399FF"/>
              </a:buClr>
              <a:buSzPct val="130000"/>
            </a:pP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endParaRPr lang="es-VE" sz="16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sz="2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24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2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Neuropsiquiátricas</a:t>
            </a:r>
            <a:endParaRPr lang="es-VE" sz="24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Otras</a:t>
            </a:r>
          </a:p>
        </p:txBody>
      </p:sp>
      <p:cxnSp>
        <p:nvCxnSpPr>
          <p:cNvPr id="6" name="Conector recto 5"/>
          <p:cNvCxnSpPr/>
          <p:nvPr/>
        </p:nvCxnSpPr>
        <p:spPr>
          <a:xfrm flipH="1">
            <a:off x="1298385" y="836712"/>
            <a:ext cx="16434" cy="53953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6084168" y="4437112"/>
            <a:ext cx="1316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Sigue</a:t>
            </a:r>
            <a:r>
              <a:rPr lang="es-VE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  <a:endParaRPr lang="es-VE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78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64605" y="1184260"/>
            <a:ext cx="7064489" cy="449353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20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y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 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20199" y="1357341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9315" y="2715769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381000" y="4063773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517255" y="5222227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5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00"/>
          <a:stretch/>
        </p:blipFill>
        <p:spPr>
          <a:xfrm rot="10800000">
            <a:off x="2241090" y="647897"/>
            <a:ext cx="4661820" cy="5562205"/>
          </a:xfrm>
          <a:prstGeom prst="rect">
            <a:avLst/>
          </a:prstGeom>
          <a:ln w="28575">
            <a:solidFill>
              <a:srgbClr val="FF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4 CuadroTexto"/>
          <p:cNvSpPr txBox="1"/>
          <p:nvPr/>
        </p:nvSpPr>
        <p:spPr>
          <a:xfrm>
            <a:off x="6664750" y="638132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20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7584" y="1331282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47664" y="1291401"/>
            <a:ext cx="655272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B1. 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B2.</a:t>
            </a: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s-VE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Locales: GI</a:t>
            </a: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B3. </a:t>
            </a:r>
            <a:r>
              <a:rPr lang="es-VE" sz="28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:</a:t>
            </a:r>
          </a:p>
          <a:p>
            <a:pPr marL="1338263">
              <a:buClr>
                <a:srgbClr val="3399FF"/>
              </a:buClr>
              <a:buSzPct val="130000"/>
            </a:pP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Metabólicas</a:t>
            </a:r>
          </a:p>
          <a:p>
            <a:pPr marL="1338263">
              <a:buClr>
                <a:srgbClr val="3399FF"/>
              </a:buClr>
              <a:buSzPct val="130000"/>
            </a:pPr>
            <a:r>
              <a:rPr lang="es-VE" sz="2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24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Cardiovasculares</a:t>
            </a:r>
            <a:endParaRPr lang="es-VE" sz="24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338263">
              <a:buClr>
                <a:srgbClr val="3399FF"/>
              </a:buClr>
              <a:buSzPct val="130000"/>
            </a:pP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Neuropsiquiátricas</a:t>
            </a:r>
            <a:endParaRPr lang="es-VE" sz="16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338263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Otras</a:t>
            </a:r>
          </a:p>
        </p:txBody>
      </p:sp>
      <p:cxnSp>
        <p:nvCxnSpPr>
          <p:cNvPr id="6" name="Conector recto 5"/>
          <p:cNvCxnSpPr/>
          <p:nvPr/>
        </p:nvCxnSpPr>
        <p:spPr>
          <a:xfrm>
            <a:off x="1547664" y="1331282"/>
            <a:ext cx="0" cy="38688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09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940152" y="5348761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solidFill>
                  <a:schemeClr val="bg1"/>
                </a:solidFill>
              </a:rPr>
              <a:t>Ximena Páez</a:t>
            </a:r>
          </a:p>
          <a:p>
            <a:pPr algn="r"/>
            <a:r>
              <a:rPr lang="es-VE" dirty="0" err="1" smtClean="0">
                <a:solidFill>
                  <a:schemeClr val="bg1"/>
                </a:solidFill>
              </a:rPr>
              <a:t>Lab</a:t>
            </a:r>
            <a:r>
              <a:rPr lang="es-VE" dirty="0" smtClean="0">
                <a:solidFill>
                  <a:schemeClr val="bg1"/>
                </a:solidFill>
              </a:rPr>
              <a:t>. Fisiología de la Conducta </a:t>
            </a:r>
          </a:p>
          <a:p>
            <a:pPr algn="r"/>
            <a:r>
              <a:rPr lang="es-VE" dirty="0" smtClean="0">
                <a:solidFill>
                  <a:schemeClr val="bg1"/>
                </a:solidFill>
              </a:rPr>
              <a:t>Facultad de Medicina ULA</a:t>
            </a:r>
          </a:p>
          <a:p>
            <a:pPr algn="r"/>
            <a:r>
              <a:rPr lang="es-VE" dirty="0" smtClean="0">
                <a:solidFill>
                  <a:schemeClr val="bg1"/>
                </a:solidFill>
              </a:rPr>
              <a:t>2019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39602" y="2182505"/>
            <a:ext cx="7104829" cy="249299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47D6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II</a:t>
            </a:r>
          </a:p>
          <a:p>
            <a:pPr algn="ctr"/>
            <a:r>
              <a:rPr lang="es-VE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r>
              <a:rPr lang="es-VE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Humano</a:t>
            </a: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Relación con enfermedad</a:t>
            </a:r>
          </a:p>
        </p:txBody>
      </p:sp>
    </p:spTree>
    <p:extLst>
      <p:ext uri="{BB962C8B-B14F-4D97-AF65-F5344CB8AC3E}">
        <p14:creationId xmlns:p14="http://schemas.microsoft.com/office/powerpoint/2010/main" val="255592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5436096" y="5229200"/>
            <a:ext cx="1965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Julio 7, </a:t>
            </a:r>
            <a:r>
              <a:rPr lang="es-VE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2016</a:t>
            </a:r>
          </a:p>
          <a:p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Vol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535 Nº 7610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10 CuadroTexto"/>
          <p:cNvSpPr txBox="1"/>
          <p:nvPr/>
        </p:nvSpPr>
        <p:spPr>
          <a:xfrm>
            <a:off x="6602000" y="6611779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88367"/>
            <a:ext cx="4320480" cy="664652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 rot="5400000">
            <a:off x="4123832" y="5749376"/>
            <a:ext cx="1330303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Jessica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Forter</a:t>
            </a:r>
            <a:endParaRPr lang="es-VE" sz="1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98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uadroTexto"/>
          <p:cNvSpPr txBox="1"/>
          <p:nvPr/>
        </p:nvSpPr>
        <p:spPr>
          <a:xfrm>
            <a:off x="6735968" y="6551330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04877" y="733158"/>
            <a:ext cx="7898631" cy="48936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Una perspectiva microbiana de la biología del desarrollo humano</a:t>
            </a:r>
          </a:p>
          <a:p>
            <a:endParaRPr lang="es-VE" sz="2400" dirty="0" smtClean="0">
              <a:latin typeface="Comic Sans MS" panose="030F0702030302020204" pitchFamily="66" charset="0"/>
            </a:endParaRP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Revisiones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Interacciones microbiota-dieta como moderadores del metabolismo humano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El microbioma y la inmunidad innata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El microbiota en la homeostasis de inmunidad adaptativa y enfermedad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Interacciones entre el microbiota y las bacterias patógenas en el intestino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Estudios de asociación de microbioma enlazan consorcio de dinámica microbiana a la enfermedad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035617" y="5663706"/>
            <a:ext cx="44678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600" dirty="0" err="1" smtClean="0">
                <a:latin typeface="Comic Sans MS" panose="030F0702030302020204" pitchFamily="66" charset="0"/>
              </a:rPr>
              <a:t>Nature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  <a:r>
              <a:rPr lang="es-VE" sz="1600" dirty="0" err="1" smtClean="0">
                <a:latin typeface="Comic Sans MS" panose="030F0702030302020204" pitchFamily="66" charset="0"/>
              </a:rPr>
              <a:t>insight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pPr algn="r"/>
            <a:r>
              <a:rPr lang="es-VE" sz="1600" b="1" i="1" dirty="0" smtClean="0">
                <a:latin typeface="Comic Sans MS" panose="030F0702030302020204" pitchFamily="66" charset="0"/>
              </a:rPr>
              <a:t>Intestinal microbiota in </a:t>
            </a:r>
            <a:r>
              <a:rPr lang="es-VE" sz="1600" b="1" i="1" dirty="0" err="1" smtClean="0">
                <a:latin typeface="Comic Sans MS" panose="030F0702030302020204" pitchFamily="66" charset="0"/>
              </a:rPr>
              <a:t>health</a:t>
            </a:r>
            <a:r>
              <a:rPr lang="es-VE" sz="1600" b="1" i="1" dirty="0" smtClean="0">
                <a:latin typeface="Comic Sans MS" panose="030F0702030302020204" pitchFamily="66" charset="0"/>
              </a:rPr>
              <a:t> and </a:t>
            </a:r>
            <a:r>
              <a:rPr lang="es-VE" sz="1600" b="1" i="1" dirty="0" err="1" smtClean="0">
                <a:latin typeface="Comic Sans MS" panose="030F0702030302020204" pitchFamily="66" charset="0"/>
              </a:rPr>
              <a:t>disease</a:t>
            </a:r>
            <a:endParaRPr lang="es-VE" sz="1600" b="1" i="1" dirty="0" smtClean="0">
              <a:latin typeface="Comic Sans MS" panose="030F0702030302020204" pitchFamily="66" charset="0"/>
            </a:endParaRPr>
          </a:p>
          <a:p>
            <a:pPr algn="r"/>
            <a:r>
              <a:rPr lang="es-VE" sz="1600" b="1" dirty="0" smtClean="0">
                <a:latin typeface="Comic Sans MS" panose="030F0702030302020204" pitchFamily="66" charset="0"/>
              </a:rPr>
              <a:t>Julio 7, 2016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5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255405" y="1213465"/>
            <a:ext cx="4776063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latin typeface="Comic Sans MS" panose="030F0702030302020204" pitchFamily="66" charset="0"/>
              </a:rPr>
              <a:t>Enfermedades GI:</a:t>
            </a:r>
          </a:p>
          <a:p>
            <a:pPr marL="542925"/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  <a:r>
              <a:rPr lang="es-VE" sz="1600" dirty="0">
                <a:latin typeface="Comic Sans MS" panose="030F0702030302020204" pitchFamily="66" charset="0"/>
              </a:rPr>
              <a:t>I</a:t>
            </a:r>
            <a:r>
              <a:rPr lang="es-VE" sz="1600" dirty="0" smtClean="0">
                <a:latin typeface="Comic Sans MS" panose="030F0702030302020204" pitchFamily="66" charset="0"/>
              </a:rPr>
              <a:t>nflamatoria </a:t>
            </a:r>
          </a:p>
          <a:p>
            <a:pPr marL="542925"/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  <a:r>
              <a:rPr lang="es-VE" sz="1600" dirty="0">
                <a:latin typeface="Comic Sans MS" panose="030F0702030302020204" pitchFamily="66" charset="0"/>
              </a:rPr>
              <a:t>Celiaca, </a:t>
            </a:r>
          </a:p>
          <a:p>
            <a:pPr marL="542925"/>
            <a:r>
              <a:rPr lang="es-VE" sz="1600" dirty="0">
                <a:latin typeface="Comic Sans MS" panose="030F0702030302020204" pitchFamily="66" charset="0"/>
              </a:rPr>
              <a:t>S. Intestino </a:t>
            </a:r>
            <a:r>
              <a:rPr lang="es-VE" sz="1600" dirty="0" smtClean="0">
                <a:latin typeface="Comic Sans MS" panose="030F0702030302020204" pitchFamily="66" charset="0"/>
              </a:rPr>
              <a:t>Irritable</a:t>
            </a:r>
            <a:endParaRPr lang="es-VE" sz="1600" dirty="0">
              <a:latin typeface="Comic Sans MS" panose="030F0702030302020204" pitchFamily="66" charset="0"/>
            </a:endParaRPr>
          </a:p>
          <a:p>
            <a:pPr marL="542925"/>
            <a:r>
              <a:rPr lang="es-VE" sz="1600" dirty="0">
                <a:latin typeface="Comic Sans MS" panose="030F0702030302020204" pitchFamily="66" charset="0"/>
              </a:rPr>
              <a:t>Cáncer GI</a:t>
            </a:r>
          </a:p>
          <a:p>
            <a:pPr marL="542925"/>
            <a:r>
              <a:rPr lang="es-VE" sz="1600" dirty="0" smtClean="0">
                <a:latin typeface="Comic Sans MS" panose="030F0702030302020204" pitchFamily="66" charset="0"/>
              </a:rPr>
              <a:t>Infección </a:t>
            </a:r>
            <a:r>
              <a:rPr lang="es-VE" sz="1600" i="1" dirty="0">
                <a:latin typeface="Comic Sans MS" panose="030F0702030302020204" pitchFamily="66" charset="0"/>
              </a:rPr>
              <a:t>C. difficile</a:t>
            </a:r>
          </a:p>
          <a:p>
            <a:pPr marL="542925"/>
            <a:endParaRPr lang="es-VE" sz="8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err="1" smtClean="0">
                <a:latin typeface="Comic Sans MS" panose="030F0702030302020204" pitchFamily="66" charset="0"/>
              </a:rPr>
              <a:t>Enf</a:t>
            </a:r>
            <a:r>
              <a:rPr lang="es-VE" sz="2000" dirty="0">
                <a:latin typeface="Comic Sans MS" panose="030F0702030302020204" pitchFamily="66" charset="0"/>
              </a:rPr>
              <a:t>. </a:t>
            </a:r>
            <a:r>
              <a:rPr lang="es-VE" sz="2000" dirty="0" smtClean="0">
                <a:latin typeface="Comic Sans MS" panose="030F0702030302020204" pitchFamily="66" charset="0"/>
              </a:rPr>
              <a:t>Metabólicas</a:t>
            </a:r>
          </a:p>
          <a:p>
            <a:pPr marL="546100"/>
            <a:r>
              <a:rPr lang="es-VE" sz="1600" dirty="0" smtClean="0">
                <a:latin typeface="Comic Sans MS" panose="030F0702030302020204" pitchFamily="66" charset="0"/>
              </a:rPr>
              <a:t>Obesidad</a:t>
            </a:r>
          </a:p>
          <a:p>
            <a:pPr marL="546100"/>
            <a:r>
              <a:rPr lang="es-VE" sz="1600" dirty="0" smtClean="0">
                <a:latin typeface="Comic Sans MS" panose="030F0702030302020204" pitchFamily="66" charset="0"/>
              </a:rPr>
              <a:t>Diabetes</a:t>
            </a:r>
          </a:p>
          <a:p>
            <a:pPr marL="546100"/>
            <a:r>
              <a:rPr lang="es-VE" sz="1600" dirty="0" smtClean="0">
                <a:latin typeface="Comic Sans MS" panose="030F0702030302020204" pitchFamily="66" charset="0"/>
              </a:rPr>
              <a:t>Resistencia a Insulina </a:t>
            </a:r>
          </a:p>
          <a:p>
            <a:pPr marL="546100"/>
            <a:r>
              <a:rPr lang="es-VE" sz="1600" dirty="0" smtClean="0">
                <a:latin typeface="Comic Sans MS" panose="030F0702030302020204" pitchFamily="66" charset="0"/>
              </a:rPr>
              <a:t>Hígado graso no alcohólico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800" dirty="0" err="1" smtClean="0">
                <a:latin typeface="Comic Sans MS" panose="030F0702030302020204" pitchFamily="66" charset="0"/>
              </a:rPr>
              <a:t>Enf</a:t>
            </a:r>
            <a:r>
              <a:rPr lang="es-VE" sz="2800" dirty="0" smtClean="0">
                <a:latin typeface="Comic Sans MS" panose="030F0702030302020204" pitchFamily="66" charset="0"/>
              </a:rPr>
              <a:t>. Cardiovasculares</a:t>
            </a:r>
          </a:p>
          <a:p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    </a:t>
            </a:r>
            <a:r>
              <a:rPr lang="es-VE" dirty="0" smtClean="0">
                <a:latin typeface="Comic Sans MS" panose="030F0702030302020204" pitchFamily="66" charset="0"/>
              </a:rPr>
              <a:t>Ateroesclerosis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err="1" smtClean="0"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latin typeface="Comic Sans MS" panose="030F0702030302020204" pitchFamily="66" charset="0"/>
              </a:rPr>
              <a:t>. Sistema Nervioso</a:t>
            </a:r>
          </a:p>
          <a:p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es-VE" sz="1600" dirty="0" smtClean="0">
                <a:latin typeface="Comic Sans MS" panose="030F0702030302020204" pitchFamily="66" charset="0"/>
              </a:rPr>
              <a:t>Ansiedad-depresión, autismo, AD, PD</a:t>
            </a:r>
            <a:endParaRPr lang="es-VE" sz="800" dirty="0" smtClean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458382" y="336611"/>
            <a:ext cx="437010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latin typeface="Comic Sans MS" panose="030F0702030302020204" pitchFamily="66" charset="0"/>
              </a:rPr>
              <a:t>nfermedades asociadas con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Disbiosis del microbiota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99592" y="336612"/>
            <a:ext cx="801823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" name="5 CuadroTexto"/>
          <p:cNvSpPr txBox="1"/>
          <p:nvPr/>
        </p:nvSpPr>
        <p:spPr>
          <a:xfrm>
            <a:off x="6843964" y="667619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73474" y="1772816"/>
            <a:ext cx="971741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Locales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37824" y="4149080"/>
            <a:ext cx="135005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Sistémicas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63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618933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16307" y="1268760"/>
            <a:ext cx="710267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8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</a:t>
            </a:r>
            <a:r>
              <a:rPr lang="es-VE" sz="2800" dirty="0" err="1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</a:t>
            </a:r>
            <a:r>
              <a:rPr lang="es-VE" sz="2800" dirty="0" smtClean="0">
                <a:solidFill>
                  <a:srgbClr val="F57E1B"/>
                </a:solidFill>
                <a:latin typeface="Comic Sans MS" pitchFamily="66" charset="0"/>
              </a:rPr>
              <a:t>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</a:t>
            </a: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B1.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Locales: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GI</a:t>
            </a: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</a:t>
            </a: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B2.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       </a:t>
            </a: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Metabólicas: 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              </a:t>
            </a: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Obesidad, Diabetes, Resistencia a insulina, 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                   Hígado graso no alcohólico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4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4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sz="2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24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Cardiacas y Vasculares</a:t>
            </a:r>
          </a:p>
          <a:p>
            <a:pPr marL="1160463">
              <a:buClr>
                <a:srgbClr val="3399FF"/>
              </a:buClr>
              <a:buSzPct val="130000"/>
            </a:pP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Neurológicas y Psiquiátricas</a:t>
            </a:r>
          </a:p>
          <a:p>
            <a:pPr marL="1160463">
              <a:buClr>
                <a:srgbClr val="3399FF"/>
              </a:buClr>
              <a:buSzPct val="130000"/>
            </a:pP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Autoinmunes</a:t>
            </a: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Varios</a:t>
            </a:r>
          </a:p>
        </p:txBody>
      </p:sp>
      <p:cxnSp>
        <p:nvCxnSpPr>
          <p:cNvPr id="6" name="Conector recto 5"/>
          <p:cNvCxnSpPr/>
          <p:nvPr/>
        </p:nvCxnSpPr>
        <p:spPr>
          <a:xfrm flipH="1">
            <a:off x="1416307" y="1618933"/>
            <a:ext cx="6896" cy="39703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5812846" y="3850198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Sigue</a:t>
            </a:r>
            <a:endParaRPr lang="es-VE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18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7365</TotalTime>
  <Words>2575</Words>
  <Application>Microsoft Office PowerPoint</Application>
  <PresentationFormat>Presentación en pantalla (4:3)</PresentationFormat>
  <Paragraphs>523</Paragraphs>
  <Slides>30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42" baseType="lpstr">
      <vt:lpstr>Batang</vt:lpstr>
      <vt:lpstr>Arial</vt:lpstr>
      <vt:lpstr>Calibri</vt:lpstr>
      <vt:lpstr>Comic Sans MS</vt:lpstr>
      <vt:lpstr>msgothic</vt:lpstr>
      <vt:lpstr>OTNEJMScalaSansLFCap</vt:lpstr>
      <vt:lpstr>OTNEJMScalaSansLFSmallCap</vt:lpstr>
      <vt:lpstr>OTNEJMScalaSansOSF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911</cp:revision>
  <dcterms:created xsi:type="dcterms:W3CDTF">2014-11-02T15:33:38Z</dcterms:created>
  <dcterms:modified xsi:type="dcterms:W3CDTF">2019-03-28T20:27:14Z</dcterms:modified>
</cp:coreProperties>
</file>