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15"/>
  </p:notesMasterIdLst>
  <p:sldIdLst>
    <p:sldId id="572" r:id="rId4"/>
    <p:sldId id="573" r:id="rId5"/>
    <p:sldId id="574" r:id="rId6"/>
    <p:sldId id="575" r:id="rId7"/>
    <p:sldId id="525" r:id="rId8"/>
    <p:sldId id="584" r:id="rId9"/>
    <p:sldId id="661" r:id="rId10"/>
    <p:sldId id="527" r:id="rId11"/>
    <p:sldId id="671" r:id="rId12"/>
    <p:sldId id="592" r:id="rId13"/>
    <p:sldId id="501" r:id="rId14"/>
    <p:sldId id="670" r:id="rId15"/>
    <p:sldId id="650" r:id="rId16"/>
    <p:sldId id="600" r:id="rId17"/>
    <p:sldId id="602" r:id="rId18"/>
    <p:sldId id="583" r:id="rId19"/>
    <p:sldId id="686" r:id="rId20"/>
    <p:sldId id="516" r:id="rId21"/>
    <p:sldId id="603" r:id="rId22"/>
    <p:sldId id="664" r:id="rId23"/>
    <p:sldId id="662" r:id="rId24"/>
    <p:sldId id="675" r:id="rId25"/>
    <p:sldId id="688" r:id="rId26"/>
    <p:sldId id="678" r:id="rId27"/>
    <p:sldId id="677" r:id="rId28"/>
    <p:sldId id="680" r:id="rId29"/>
    <p:sldId id="679" r:id="rId30"/>
    <p:sldId id="673" r:id="rId31"/>
    <p:sldId id="672" r:id="rId32"/>
    <p:sldId id="674" r:id="rId33"/>
    <p:sldId id="676" r:id="rId34"/>
    <p:sldId id="681" r:id="rId35"/>
    <p:sldId id="667" r:id="rId36"/>
    <p:sldId id="668" r:id="rId37"/>
    <p:sldId id="669" r:id="rId38"/>
    <p:sldId id="604" r:id="rId39"/>
    <p:sldId id="622" r:id="rId40"/>
    <p:sldId id="629" r:id="rId41"/>
    <p:sldId id="630" r:id="rId42"/>
    <p:sldId id="682" r:id="rId43"/>
    <p:sldId id="633" r:id="rId44"/>
    <p:sldId id="666" r:id="rId45"/>
    <p:sldId id="634" r:id="rId46"/>
    <p:sldId id="608" r:id="rId47"/>
    <p:sldId id="683" r:id="rId48"/>
    <p:sldId id="631" r:id="rId49"/>
    <p:sldId id="632" r:id="rId50"/>
    <p:sldId id="609" r:id="rId51"/>
    <p:sldId id="628" r:id="rId52"/>
    <p:sldId id="665" r:id="rId53"/>
    <p:sldId id="612" r:id="rId54"/>
    <p:sldId id="610" r:id="rId55"/>
    <p:sldId id="611" r:id="rId56"/>
    <p:sldId id="646" r:id="rId57"/>
    <p:sldId id="647" r:id="rId58"/>
    <p:sldId id="649" r:id="rId59"/>
    <p:sldId id="635" r:id="rId60"/>
    <p:sldId id="636" r:id="rId61"/>
    <p:sldId id="637" r:id="rId62"/>
    <p:sldId id="638" r:id="rId63"/>
    <p:sldId id="657" r:id="rId64"/>
    <p:sldId id="652" r:id="rId65"/>
    <p:sldId id="687" r:id="rId66"/>
    <p:sldId id="653" r:id="rId67"/>
    <p:sldId id="651" r:id="rId68"/>
    <p:sldId id="689" r:id="rId69"/>
    <p:sldId id="654" r:id="rId70"/>
    <p:sldId id="655" r:id="rId71"/>
    <p:sldId id="585" r:id="rId72"/>
    <p:sldId id="659" r:id="rId73"/>
    <p:sldId id="537" r:id="rId74"/>
    <p:sldId id="576" r:id="rId75"/>
    <p:sldId id="577" r:id="rId76"/>
    <p:sldId id="587" r:id="rId77"/>
    <p:sldId id="588" r:id="rId78"/>
    <p:sldId id="586" r:id="rId79"/>
    <p:sldId id="578" r:id="rId80"/>
    <p:sldId id="595" r:id="rId81"/>
    <p:sldId id="660" r:id="rId82"/>
    <p:sldId id="582" r:id="rId83"/>
    <p:sldId id="581" r:id="rId84"/>
    <p:sldId id="580" r:id="rId85"/>
    <p:sldId id="590" r:id="rId86"/>
    <p:sldId id="589" r:id="rId87"/>
    <p:sldId id="579" r:id="rId88"/>
    <p:sldId id="593" r:id="rId89"/>
    <p:sldId id="599" r:id="rId90"/>
    <p:sldId id="684" r:id="rId91"/>
    <p:sldId id="594" r:id="rId92"/>
    <p:sldId id="514" r:id="rId93"/>
    <p:sldId id="605" r:id="rId94"/>
    <p:sldId id="606" r:id="rId95"/>
    <p:sldId id="533" r:id="rId96"/>
    <p:sldId id="325" r:id="rId97"/>
    <p:sldId id="327" r:id="rId98"/>
    <p:sldId id="534" r:id="rId99"/>
    <p:sldId id="523" r:id="rId100"/>
    <p:sldId id="524" r:id="rId101"/>
    <p:sldId id="596" r:id="rId102"/>
    <p:sldId id="535" r:id="rId103"/>
    <p:sldId id="598" r:id="rId104"/>
    <p:sldId id="536" r:id="rId105"/>
    <p:sldId id="520" r:id="rId106"/>
    <p:sldId id="519" r:id="rId107"/>
    <p:sldId id="591" r:id="rId108"/>
    <p:sldId id="521" r:id="rId109"/>
    <p:sldId id="685" r:id="rId110"/>
    <p:sldId id="648" r:id="rId111"/>
    <p:sldId id="496" r:id="rId112"/>
    <p:sldId id="607" r:id="rId113"/>
    <p:sldId id="658" r:id="rId114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7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F3"/>
    <a:srgbClr val="CDE6FF"/>
    <a:srgbClr val="E1F2CE"/>
    <a:srgbClr val="FFEFEF"/>
    <a:srgbClr val="E8FEFA"/>
    <a:srgbClr val="E2FEF9"/>
    <a:srgbClr val="D3FDF5"/>
    <a:srgbClr val="DCF8FC"/>
    <a:srgbClr val="E5F2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56" y="72"/>
      </p:cViewPr>
      <p:guideLst>
        <p:guide orient="horz" pos="2047"/>
        <p:guide pos="28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05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117" Type="http://schemas.openxmlformats.org/officeDocument/2006/relationships/viewProps" Target="viewProps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theme" Target="theme/theme1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49" Type="http://schemas.openxmlformats.org/officeDocument/2006/relationships/slide" Target="slides/slide46.xml"/><Relationship Id="rId114" Type="http://schemas.openxmlformats.org/officeDocument/2006/relationships/slide" Target="slides/slide111.xml"/><Relationship Id="rId119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notesMaster" Target="notesMasters/notesMaster1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11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slide" Target="slides/slide108.xml"/><Relationship Id="rId15" Type="http://schemas.openxmlformats.org/officeDocument/2006/relationships/slide" Target="slides/slide12.xml"/><Relationship Id="rId36" Type="http://schemas.openxmlformats.org/officeDocument/2006/relationships/slide" Target="slides/slide33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9197B3-42D7-430E-9CD7-574C14D9F331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88613-D239-40B7-AB94-2D1898D120FE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706860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20456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8726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313084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60490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9318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13755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01020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455595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7182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28541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33331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FE67B-C6D1-4296-8516-34442CA2BAE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4558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8CFF-87CD-4E12-998E-DB0348D868A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19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D80F2-93B9-4E9B-B379-0C2666B8E44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86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4B4D5-9296-4057-9E34-970EEB51FCA3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332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BA7F7-8770-4959-ACD5-366F1B302F19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684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9577-AC6C-44B5-AA3F-F3D48739E58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1880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41EC1-267D-47A1-AD62-2628BF1F008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424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91C6F-FFE0-43B0-AA9D-2EDA975B666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072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770EF-4F1A-4D04-9949-97EC7C48604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14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0A677-CE06-4778-BE6D-9B813054E05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279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E50CA-C028-4D40-94DC-2C1A6DBC3C7A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003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2B4B8-C316-4823-A6F6-50737FA89DD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000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7AE03-3D26-47D6-9133-DFE26F774D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926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2FC7A-97AD-4855-B6CE-31666D3794D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7907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C5902-1487-4396-8E5F-3B722A4CA4A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719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72BA7-02FF-4E07-AA52-5CFF6DF4A4E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7425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68853-98DA-470D-8CD6-6B16F8EEAA76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8719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20F71-E288-4A54-A4C6-F1098FD80A9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4267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5B44B-8F64-4532-B1B8-C60EFA824A6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3165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89D09-149E-4677-BC60-BE8AE81500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1750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96DF4-644F-405B-9DDE-B8891395717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470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9CC2C-DF2A-4120-A0FD-B592C835395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4898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D1563-92E4-46E8-B8CF-D979C27FE5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048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5814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5F5E1C-75A4-4921-B855-EA086C63277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889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6E3282-5259-443E-B2DC-6576302557BD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74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hyperlink" Target="https://doi.org/10.1002/mds.29166" TargetMode="Externa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41747" y="1581543"/>
            <a:ext cx="4594226" cy="11695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</a:t>
            </a:r>
          </a:p>
          <a:p>
            <a:pPr algn="ctr"/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Intestinal y Nervio Vago </a:t>
            </a:r>
          </a:p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Parte III-B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241747" y="636713"/>
            <a:ext cx="4594226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Seminarios 2023</a:t>
            </a:r>
          </a:p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Fisiopatología Gastrointestinal</a:t>
            </a:r>
            <a:endParaRPr lang="es-VE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651897" y="5689321"/>
            <a:ext cx="13692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Ximena  Páez</a:t>
            </a:r>
          </a:p>
          <a:p>
            <a:pPr algn="r"/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Prof. Titular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r"/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Fac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Medicina </a:t>
            </a:r>
          </a:p>
          <a:p>
            <a:pPr algn="r"/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ULA 2023</a:t>
            </a:r>
          </a:p>
        </p:txBody>
      </p:sp>
      <p:grpSp>
        <p:nvGrpSpPr>
          <p:cNvPr id="29" name="Grupo 28"/>
          <p:cNvGrpSpPr/>
          <p:nvPr/>
        </p:nvGrpSpPr>
        <p:grpSpPr>
          <a:xfrm>
            <a:off x="2241747" y="2864927"/>
            <a:ext cx="4594226" cy="3381829"/>
            <a:chOff x="2234163" y="3116459"/>
            <a:chExt cx="4675674" cy="3381829"/>
          </a:xfrm>
        </p:grpSpPr>
        <p:sp>
          <p:nvSpPr>
            <p:cNvPr id="28" name="Rectángulo 27"/>
            <p:cNvSpPr/>
            <p:nvPr/>
          </p:nvSpPr>
          <p:spPr>
            <a:xfrm>
              <a:off x="2234163" y="3116459"/>
              <a:ext cx="4675674" cy="338182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>
                <a:solidFill>
                  <a:prstClr val="white"/>
                </a:solidFill>
              </a:endParaRPr>
            </a:p>
          </p:txBody>
        </p:sp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/>
            <a:srcRect l="17575" r="15865"/>
            <a:stretch/>
          </p:blipFill>
          <p:spPr>
            <a:xfrm>
              <a:off x="2525487" y="3554937"/>
              <a:ext cx="1125564" cy="2608466"/>
            </a:xfrm>
            <a:prstGeom prst="rect">
              <a:avLst/>
            </a:prstGeom>
            <a:effectLst/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38" r="17085"/>
            <a:stretch/>
          </p:blipFill>
          <p:spPr>
            <a:xfrm>
              <a:off x="3843149" y="4329047"/>
              <a:ext cx="1457702" cy="121513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2243" y="3503140"/>
              <a:ext cx="1166202" cy="2608466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178744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248186" y="1237435"/>
            <a:ext cx="2873829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5B9BD5"/>
                </a:solidFill>
                <a:latin typeface="Comic Sans MS" panose="030F0702030302020204" pitchFamily="66" charset="0"/>
              </a:rPr>
              <a:t>Neuroinflamación</a:t>
            </a:r>
            <a:endParaRPr lang="es-VE" sz="2400" dirty="0">
              <a:solidFill>
                <a:srgbClr val="5B9BD5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862612" y="2057568"/>
            <a:ext cx="1582058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Disbiosis</a:t>
            </a:r>
            <a:endParaRPr lang="es-VE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081814" y="2739696"/>
            <a:ext cx="1799771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6DA945"/>
                </a:solidFill>
                <a:latin typeface="Comic Sans MS" panose="030F0702030302020204" pitchFamily="66" charset="0"/>
              </a:rPr>
              <a:t>Microbiota</a:t>
            </a:r>
            <a:endParaRPr lang="es-VE" sz="2400" dirty="0">
              <a:solidFill>
                <a:srgbClr val="6DA945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703041" y="1308384"/>
            <a:ext cx="3461657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ED7D31">
                    <a:lumMod val="75000"/>
                  </a:srgbClr>
                </a:solidFill>
                <a:latin typeface="Comic Sans MS" panose="030F0702030302020204" pitchFamily="66" charset="0"/>
              </a:rPr>
              <a:t>Eje intestino-cerebro</a:t>
            </a:r>
            <a:endParaRPr lang="es-VE" sz="2400" dirty="0">
              <a:solidFill>
                <a:srgbClr val="ED7D31">
                  <a:lumMod val="75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122223" y="2080879"/>
            <a:ext cx="194854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Nervio vago</a:t>
            </a:r>
            <a:endParaRPr lang="es-VE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294581" y="3676814"/>
            <a:ext cx="1603829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Microglia</a:t>
            </a:r>
            <a:endParaRPr lang="es-VE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07756" y="3553666"/>
            <a:ext cx="2002970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ED7D31">
                    <a:lumMod val="75000"/>
                  </a:srgbClr>
                </a:solidFill>
                <a:latin typeface="Comic Sans MS" panose="030F0702030302020204" pitchFamily="66" charset="0"/>
              </a:rPr>
              <a:t>Células “T”</a:t>
            </a:r>
            <a:endParaRPr lang="es-VE" sz="2400" dirty="0">
              <a:solidFill>
                <a:srgbClr val="ED7D31">
                  <a:lumMod val="75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788227" y="3730926"/>
            <a:ext cx="156754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Citokinas</a:t>
            </a:r>
            <a:endParaRPr lang="es-VE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598380" y="4375166"/>
            <a:ext cx="3062516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CC0099"/>
                </a:solidFill>
                <a:latin typeface="Comic Sans MS" panose="030F0702030302020204" pitchFamily="66" charset="0"/>
              </a:rPr>
              <a:t>Neurodegeneración</a:t>
            </a:r>
            <a:endParaRPr lang="es-VE" sz="2400" dirty="0">
              <a:solidFill>
                <a:srgbClr val="CC0099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4346038" y="665611"/>
            <a:ext cx="2750457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Barrera intestinal</a:t>
            </a:r>
            <a:endParaRPr lang="es-VE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151407" y="2899399"/>
            <a:ext cx="3978728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Barrera hematoencefálica</a:t>
            </a:r>
            <a:endParaRPr lang="es-VE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749285" y="5886450"/>
            <a:ext cx="364671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srgbClr val="993300"/>
                </a:solidFill>
                <a:latin typeface="Comic Sans MS" panose="030F0702030302020204" pitchFamily="66" charset="0"/>
              </a:rPr>
              <a:t>Proteínas mal plegadas</a:t>
            </a:r>
            <a:endParaRPr lang="es-VE" sz="2400" dirty="0">
              <a:solidFill>
                <a:srgbClr val="99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800894" y="557620"/>
            <a:ext cx="119053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Genes</a:t>
            </a:r>
            <a:endParaRPr lang="es-VE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3891608" y="5191306"/>
            <a:ext cx="228570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Sist</a:t>
            </a:r>
            <a:r>
              <a:rPr lang="es-VE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Nervioso</a:t>
            </a:r>
            <a:endParaRPr lang="es-VE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3129638" y="1983713"/>
            <a:ext cx="2043538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CC0099"/>
                </a:solidFill>
                <a:latin typeface="Comic Sans MS" panose="030F0702030302020204" pitchFamily="66" charset="0"/>
              </a:rPr>
              <a:t>Sist</a:t>
            </a:r>
            <a:r>
              <a:rPr lang="es-VE" sz="2400" dirty="0" smtClean="0">
                <a:solidFill>
                  <a:srgbClr val="CC0099"/>
                </a:solidFill>
                <a:latin typeface="Comic Sans MS" panose="030F0702030302020204" pitchFamily="66" charset="0"/>
              </a:rPr>
              <a:t>. Inmune</a:t>
            </a:r>
            <a:endParaRPr lang="es-VE" sz="2400" dirty="0">
              <a:solidFill>
                <a:srgbClr val="CC0099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5278341" y="4508341"/>
            <a:ext cx="2311059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err="1" smtClean="0">
                <a:solidFill>
                  <a:srgbClr val="6DA945"/>
                </a:solidFill>
                <a:latin typeface="Comic Sans MS" panose="030F0702030302020204" pitchFamily="66" charset="0"/>
              </a:rPr>
              <a:t>Sist</a:t>
            </a:r>
            <a:r>
              <a:rPr lang="es-VE" sz="2400" dirty="0" smtClean="0">
                <a:solidFill>
                  <a:srgbClr val="6DA945"/>
                </a:solidFill>
                <a:latin typeface="Comic Sans MS" panose="030F0702030302020204" pitchFamily="66" charset="0"/>
              </a:rPr>
              <a:t>. Digestivo</a:t>
            </a:r>
            <a:endParaRPr lang="es-VE" sz="2400" dirty="0">
              <a:solidFill>
                <a:srgbClr val="6DA945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2415458" y="5223543"/>
            <a:ext cx="1190535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SCFA</a:t>
            </a:r>
            <a:endParaRPr lang="es-VE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93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1.85185E-6 L 2.77778E-7 -0.07222 " pathEditMode="relative" rAng="0" ptsTypes="AA">
                                      <p:cBhvr>
                                        <p:cTn id="1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2.96296E-6 L 3.05556E-6 -0.07222 " pathEditMode="relative" rAng="0" ptsTypes="AA">
                                      <p:cBhvr>
                                        <p:cTn id="1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3.33333E-6 L -8.33333E-7 -0.07223 " pathEditMode="relative" rAng="0" ptsTypes="AA">
                                      <p:cBhvr>
                                        <p:cTn id="2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7.40741E-7 L -4.16667E-6 -0.07222 " pathEditMode="relative" rAng="0" ptsTypes="AA">
                                      <p:cBhvr>
                                        <p:cTn id="3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2.96296E-6 L -5.55556E-7 -0.07223 " pathEditMode="relative" rAng="0" ptsTypes="AA">
                                      <p:cBhvr>
                                        <p:cTn id="3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0 L -1.66667E-6 -0.07222 " pathEditMode="relative" rAng="0" ptsTypes="AA">
                                      <p:cBhvr>
                                        <p:cTn id="4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1.85185E-6 L -3.33333E-6 -0.07222 " pathEditMode="relative" rAng="0" ptsTypes="AA">
                                      <p:cBhvr>
                                        <p:cTn id="5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2.22222E-6 L 2.77778E-7 -0.07222 " pathEditMode="relative" rAng="0" ptsTypes="AA">
                                      <p:cBhvr>
                                        <p:cTn id="6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3.7037E-6 L 3.33333E-6 -0.07223 " pathEditMode="relative" rAng="0" ptsTypes="AA">
                                      <p:cBhvr>
                                        <p:cTn id="6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1.11111E-6 L -1.66667E-6 -0.07222 " pathEditMode="relative" rAng="0" ptsTypes="AA">
                                      <p:cBhvr>
                                        <p:cTn id="7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2.22222E-6 L -3.33333E-6 -0.07222 " pathEditMode="relative" rAng="0" ptsTypes="AA">
                                      <p:cBhvr>
                                        <p:cTn id="7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7.40741E-7 L -8.33333E-7 -0.07222 " pathEditMode="relative" rAng="0" ptsTypes="AA">
                                      <p:cBhvr>
                                        <p:cTn id="8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-1.11111E-6 L -2.22222E-6 -0.07222 " pathEditMode="relative" rAng="0" ptsTypes="AA">
                                      <p:cBhvr>
                                        <p:cTn id="9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2222E-6 4.44444E-6 L -4.72222E-6 -0.07223 " pathEditMode="relative" rAng="0" ptsTypes="AA">
                                      <p:cBhvr>
                                        <p:cTn id="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1.11111E-6 L -1.66667E-6 -0.07222 " pathEditMode="relative" rAng="0" ptsTypes="AA">
                                      <p:cBhvr>
                                        <p:cTn id="10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0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778957" y="1690688"/>
            <a:ext cx="5514650" cy="34778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iempre va primero,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por </a:t>
            </a: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encima de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intereses. </a:t>
            </a:r>
            <a:endParaRPr lang="es-VE" altLang="es-VE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962497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+mj-lt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+mj-lt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688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4409768" y="5138663"/>
            <a:ext cx="339841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College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Una carta a mis estudiantes </a:t>
            </a:r>
            <a:r>
              <a:rPr lang="es-VE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1999.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262796" y="1214512"/>
            <a:ext cx="6545383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“</a:t>
            </a:r>
            <a:r>
              <a:rPr lang="es-VE" sz="3200" b="1" dirty="0" smtClean="0">
                <a:solidFill>
                  <a:srgbClr val="000000"/>
                </a:solidFill>
              </a:rPr>
              <a:t>…</a:t>
            </a:r>
            <a:r>
              <a:rPr lang="es-VE" sz="4000" b="1" dirty="0" smtClean="0">
                <a:solidFill>
                  <a:srgbClr val="000000"/>
                </a:solidFill>
              </a:rPr>
              <a:t>la </a:t>
            </a:r>
            <a:r>
              <a:rPr lang="es-VE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b="1" dirty="0" smtClean="0">
                <a:solidFill>
                  <a:srgbClr val="000000"/>
                </a:solidFill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es parte esencial de cualquier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 experiencia educativa verdadera,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9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mi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b="1" dirty="0" smtClean="0">
                <a:solidFill>
                  <a:srgbClr val="000000"/>
                </a:solidFill>
              </a:rPr>
              <a:t> 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su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estudiantes</a:t>
            </a:r>
            <a:r>
              <a:rPr lang="es-VE" sz="3000" b="1" dirty="0" smtClean="0">
                <a:solidFill>
                  <a:srgbClr val="000000"/>
                </a:solidFill>
              </a:rPr>
              <a:t>”.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+mn-lt"/>
                <a:cs typeface="Arial" panose="020B0604020202020204" pitchFamily="34" charset="0"/>
              </a:rPr>
              <a:t>Ximena</a:t>
            </a:r>
            <a:r>
              <a:rPr lang="es-ES_tradnl" altLang="es-VE" sz="1000" dirty="0">
                <a:solidFill>
                  <a:srgbClr val="808080"/>
                </a:solidFill>
                <a:latin typeface="+mn-lt"/>
              </a:rPr>
              <a:t>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+mn-lt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980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105993" y="272463"/>
            <a:ext cx="4858990" cy="8002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 </a:t>
            </a:r>
          </a:p>
          <a:p>
            <a:pPr algn="ctr"/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Intestinal y Nervio Vago 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577657" y="1243118"/>
            <a:ext cx="5915661" cy="49859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Parkinson.  Alfa sinucleina.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Intestino. Mucosa intestinal.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Inmune Entérico. S. Endocrino Entérico. Células </a:t>
            </a:r>
            <a:r>
              <a:rPr lang="es-VE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Neuropodo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S. Nervioso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Entérico. Comunicación entre células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 Conceptos. Funciones. Disbiosis. Aumento de permeabilidad intestinal. Translocación bacteriana. Inflamación Intestinal. Relación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Salud-Enfermedad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Sistema Nervioso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Autónomo.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Parasimpático. Nervio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Vago y Microbiota.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Eje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Intestino-Cerebro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Interacciones Bidireccionales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Hipótesis desarrollo y progresión PD. Eje Sano y Alterado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Inflamación Sistémica con Neuroinflamación. Neuroinflamación. Neurodegeneración (ND). </a:t>
            </a:r>
            <a:r>
              <a:rPr lang="es-VE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ND.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Braak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Nuevas Posibilidades </a:t>
            </a:r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erapéuticas.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590428" y="5509606"/>
            <a:ext cx="871537" cy="257175"/>
          </a:xfrm>
          <a:prstGeom prst="rightArrow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145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94564" y="331127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72338" y="1124400"/>
            <a:ext cx="49275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“La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nfermedad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Parkinson (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PD)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una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enfermedad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neurodegenerati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compleja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progresiva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descrita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por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James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Parkinson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en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su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publicación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1817, 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‘Essay 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on the Shaking 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Palsy’.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En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este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escrito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el Dr. Parkinson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declara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con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optimismo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que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‘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parece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haber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suficiente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razón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para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esperar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que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algún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proceso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remedio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será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descubierto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en el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futuro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próximo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por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cual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al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menos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progreso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la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enfermedad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pueda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ser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detenido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’.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Más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oscientos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años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después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todavía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no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hemos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logrado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definitivamente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una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terapia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neuroprotectora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para PD. Sin embargo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en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décadas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recientes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ha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habido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un gran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progreso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en el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conocimiento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las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bases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moleculares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la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neurodegeneración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en PD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que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con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esperanza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nos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acerca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descubrir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terapias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para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PD,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realmente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modificadoras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de la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enfermedad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”. </a:t>
            </a:r>
            <a:endParaRPr lang="es-VE" dirty="0"/>
          </a:p>
        </p:txBody>
      </p:sp>
      <p:sp>
        <p:nvSpPr>
          <p:cNvPr id="7" name="Rectángulo 6"/>
          <p:cNvSpPr/>
          <p:nvPr/>
        </p:nvSpPr>
        <p:spPr>
          <a:xfrm>
            <a:off x="3372338" y="5925714"/>
            <a:ext cx="474059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DK. Simon, CM. Tanner, P.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Brundin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 disease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pidemiology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pathology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genetics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athophysiology. </a:t>
            </a:r>
            <a:r>
              <a:rPr lang="en-US" sz="11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n-US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Geriatr</a:t>
            </a:r>
            <a:r>
              <a:rPr lang="en-US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Med. </a:t>
            </a:r>
            <a:r>
              <a:rPr lang="en-US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36: 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1–12.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2112"/>
          <a:stretch/>
        </p:blipFill>
        <p:spPr>
          <a:xfrm>
            <a:off x="854568" y="1095160"/>
            <a:ext cx="1833593" cy="231056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8" y="3525057"/>
            <a:ext cx="1833594" cy="279938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76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lum bright="-16000" contrast="28000"/>
          </a:blip>
          <a:stretch>
            <a:fillRect/>
          </a:stretch>
        </p:blipFill>
        <p:spPr>
          <a:xfrm>
            <a:off x="469393" y="524261"/>
            <a:ext cx="8180972" cy="5781083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944914" y="645885"/>
            <a:ext cx="1756229" cy="3701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447258" y="585430"/>
            <a:ext cx="722659" cy="461665"/>
          </a:xfrm>
          <a:prstGeom prst="rect">
            <a:avLst/>
          </a:prstGeom>
          <a:solidFill>
            <a:schemeClr val="accent4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endParaRPr lang="es-VE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920386" y="2243865"/>
            <a:ext cx="931456" cy="3034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920386" y="2175765"/>
            <a:ext cx="97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Edad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avanzada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2162629" y="2069832"/>
            <a:ext cx="652771" cy="2118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1919205" y="2011486"/>
            <a:ext cx="9704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Genética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2889614" y="2069832"/>
            <a:ext cx="1246957" cy="2118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978483" y="1972667"/>
            <a:ext cx="983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Beber agua de pozos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4207341" y="1588712"/>
            <a:ext cx="963558" cy="1762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3701143" y="1494197"/>
            <a:ext cx="1717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Disbiosis </a:t>
            </a:r>
            <a:r>
              <a:rPr lang="es-VE" sz="1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4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</a:t>
            </a:r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4108548" y="2511714"/>
            <a:ext cx="1161143" cy="201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3898148" y="2416293"/>
            <a:ext cx="1677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Disfunc.Barrer</a:t>
            </a:r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1440771" y="3149600"/>
            <a:ext cx="1896624" cy="2793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1273824" y="3123375"/>
            <a:ext cx="2063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Expos.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herb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./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pestic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862882" y="3149600"/>
            <a:ext cx="1406809" cy="2393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3854777" y="3107026"/>
            <a:ext cx="15638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Inflam.Intest</a:t>
            </a:r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667657" y="3773714"/>
            <a:ext cx="1988457" cy="1451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491684" y="3680416"/>
            <a:ext cx="19555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Marcadores </a:t>
            </a:r>
            <a:r>
              <a:rPr lang="es-VE" sz="1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inflamat</a:t>
            </a:r>
            <a:r>
              <a:rPr lang="es-VE" sz="1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fecales</a:t>
            </a:r>
          </a:p>
        </p:txBody>
      </p:sp>
      <p:sp>
        <p:nvSpPr>
          <p:cNvPr id="33" name="Rectángulo 32"/>
          <p:cNvSpPr/>
          <p:nvPr/>
        </p:nvSpPr>
        <p:spPr>
          <a:xfrm>
            <a:off x="1890794" y="4281714"/>
            <a:ext cx="924605" cy="29496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1661885" y="4769419"/>
            <a:ext cx="1906389" cy="223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2525998" y="6345766"/>
            <a:ext cx="44194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S. </a:t>
            </a:r>
            <a:r>
              <a:rPr lang="es-VE" sz="1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Pavan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Exploring the multifactorial aspects of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icrobiome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s-VE" sz="10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isease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Folia </a:t>
            </a:r>
            <a:r>
              <a:rPr lang="es-VE" sz="1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Microbiologica</a:t>
            </a:r>
            <a:r>
              <a:rPr lang="es-VE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67:693–706.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585050" y="645885"/>
            <a:ext cx="819731" cy="3701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945490" y="1061774"/>
            <a:ext cx="1602516" cy="2734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462946" y="1588712"/>
            <a:ext cx="1001416" cy="1842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5330870" y="1555600"/>
            <a:ext cx="11657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endParaRPr lang="es-VE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5432178" y="2117280"/>
            <a:ext cx="1568038" cy="1634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5258922" y="2035365"/>
            <a:ext cx="1800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Productos </a:t>
            </a:r>
            <a:r>
              <a:rPr lang="es-VE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</a:t>
            </a:r>
            <a:endParaRPr lang="es-VE" sz="1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462946" y="2653706"/>
            <a:ext cx="1632772" cy="158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5439924" y="2588531"/>
            <a:ext cx="1084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Produce NT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476276" y="3279928"/>
            <a:ext cx="1012196" cy="320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5330870" y="3257140"/>
            <a:ext cx="1163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Motilidad GI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7000216" y="3335378"/>
            <a:ext cx="1263748" cy="205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6" name="CuadroTexto 45"/>
          <p:cNvSpPr txBox="1"/>
          <p:nvPr/>
        </p:nvSpPr>
        <p:spPr>
          <a:xfrm>
            <a:off x="6837788" y="3257264"/>
            <a:ext cx="9704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7059052" y="4683688"/>
            <a:ext cx="1488954" cy="1974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7095717" y="4430671"/>
            <a:ext cx="1419146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26932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Rol microbiota</a:t>
            </a:r>
            <a:endParaRPr lang="es-VE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5249809" y="4827010"/>
            <a:ext cx="3267998" cy="13679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5812346" y="4793208"/>
            <a:ext cx="280724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metabólica.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Biosíntesis de </a:t>
            </a:r>
            <a:r>
              <a:rPr lang="es-VE" sz="11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Vits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., </a:t>
            </a:r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SCFA,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AA.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Influencia función endocrina </a:t>
            </a:r>
            <a:r>
              <a:rPr lang="es-VE" sz="11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</a:t>
            </a:r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Maduración S. Inmune y mantenimiento </a:t>
            </a: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homeostasis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Inmunes.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Influencia formación vasos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sanguíneos.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Resistencia a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patógenos.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Modula función 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nerviosa.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1" name="Rectángulo 50"/>
          <p:cNvSpPr/>
          <p:nvPr/>
        </p:nvSpPr>
        <p:spPr>
          <a:xfrm rot="20337767">
            <a:off x="7064348" y="1677538"/>
            <a:ext cx="265261" cy="12105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2" name="CuadroTexto 51"/>
          <p:cNvSpPr txBox="1"/>
          <p:nvPr/>
        </p:nvSpPr>
        <p:spPr>
          <a:xfrm rot="3867349">
            <a:off x="6375574" y="2085864"/>
            <a:ext cx="1680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Modela microbiota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3" name="Rectángulo 52"/>
          <p:cNvSpPr/>
          <p:nvPr/>
        </p:nvSpPr>
        <p:spPr>
          <a:xfrm rot="19970552">
            <a:off x="7602794" y="1259612"/>
            <a:ext cx="297238" cy="19716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4" name="CuadroTexto 53"/>
          <p:cNvSpPr txBox="1"/>
          <p:nvPr/>
        </p:nvSpPr>
        <p:spPr>
          <a:xfrm rot="3867349">
            <a:off x="6918624" y="1912157"/>
            <a:ext cx="1587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Control </a:t>
            </a:r>
            <a:r>
              <a:rPr lang="es-VE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microbial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expresión genética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4010893" y="4239300"/>
            <a:ext cx="2945800" cy="711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3899764" y="4242369"/>
            <a:ext cx="3038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Alternativa </a:t>
            </a:r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terapéutica </a:t>
            </a:r>
            <a:r>
              <a:rPr lang="es-VE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en PD</a:t>
            </a:r>
          </a:p>
          <a:p>
            <a:pPr algn="ct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mediterránea </a:t>
            </a:r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(retarda comienzo)</a:t>
            </a:r>
          </a:p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 </a:t>
            </a:r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+ prebióticos </a:t>
            </a:r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(mejora motilidad 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GI)</a:t>
            </a: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TMF </a:t>
            </a:r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mejora </a:t>
            </a:r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síntomas motores y no motores)</a:t>
            </a:r>
          </a:p>
        </p:txBody>
      </p:sp>
      <p:sp>
        <p:nvSpPr>
          <p:cNvPr id="60" name="Rectángulo 59"/>
          <p:cNvSpPr/>
          <p:nvPr/>
        </p:nvSpPr>
        <p:spPr>
          <a:xfrm>
            <a:off x="1205109" y="4543495"/>
            <a:ext cx="2196361" cy="19231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2" name="Rectángulo 61"/>
          <p:cNvSpPr/>
          <p:nvPr/>
        </p:nvSpPr>
        <p:spPr>
          <a:xfrm>
            <a:off x="4108548" y="4100896"/>
            <a:ext cx="1150374" cy="150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3" name="Rectángulo 62"/>
          <p:cNvSpPr/>
          <p:nvPr/>
        </p:nvSpPr>
        <p:spPr>
          <a:xfrm>
            <a:off x="4163798" y="3999684"/>
            <a:ext cx="11464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</a:t>
            </a:r>
            <a:r>
              <a:rPr lang="es-VE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b="1" dirty="0">
              <a:solidFill>
                <a:prstClr val="black"/>
              </a:solidFill>
            </a:endParaRPr>
          </a:p>
        </p:txBody>
      </p:sp>
      <p:sp>
        <p:nvSpPr>
          <p:cNvPr id="64" name="Rectángulo 63"/>
          <p:cNvSpPr/>
          <p:nvPr/>
        </p:nvSpPr>
        <p:spPr>
          <a:xfrm>
            <a:off x="4864319" y="2855172"/>
            <a:ext cx="934821" cy="2830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</a:t>
            </a:r>
            <a:endParaRPr lang="es-VE" sz="1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2" name="Rectángulo 71"/>
          <p:cNvSpPr/>
          <p:nvPr/>
        </p:nvSpPr>
        <p:spPr>
          <a:xfrm>
            <a:off x="2878671" y="5099436"/>
            <a:ext cx="2483001" cy="10908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7" name="Rectángulo 66"/>
          <p:cNvSpPr/>
          <p:nvPr/>
        </p:nvSpPr>
        <p:spPr>
          <a:xfrm>
            <a:off x="2918739" y="5051745"/>
            <a:ext cx="2379617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Akkermansia</a:t>
            </a:r>
            <a:endParaRPr lang="es-VE" sz="11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(Degradación mucina, patología y progresión. Constipación, Síntoma no motores. Temblor dominante)</a:t>
            </a:r>
            <a:endParaRPr lang="es-VE" sz="1000" dirty="0">
              <a:solidFill>
                <a:prstClr val="black"/>
              </a:solidFill>
            </a:endParaRPr>
          </a:p>
        </p:txBody>
      </p:sp>
      <p:sp>
        <p:nvSpPr>
          <p:cNvPr id="68" name="Rectángulo 67"/>
          <p:cNvSpPr/>
          <p:nvPr/>
        </p:nvSpPr>
        <p:spPr>
          <a:xfrm>
            <a:off x="2889614" y="5708351"/>
            <a:ext cx="24416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Lactobacillus 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(Deterioro intelectual)</a:t>
            </a:r>
            <a:endParaRPr lang="es-VE" sz="1000" dirty="0">
              <a:solidFill>
                <a:prstClr val="black"/>
              </a:solidFill>
            </a:endParaRPr>
          </a:p>
        </p:txBody>
      </p:sp>
      <p:sp>
        <p:nvSpPr>
          <p:cNvPr id="69" name="Rectángulo 68"/>
          <p:cNvSpPr/>
          <p:nvPr/>
        </p:nvSpPr>
        <p:spPr>
          <a:xfrm>
            <a:off x="2878671" y="5920572"/>
            <a:ext cx="20537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Bifidobacterium 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(Depresión)</a:t>
            </a:r>
            <a:endParaRPr lang="es-VE" sz="1000" dirty="0">
              <a:solidFill>
                <a:prstClr val="black"/>
              </a:solidFill>
            </a:endParaRPr>
          </a:p>
        </p:txBody>
      </p:sp>
      <p:sp>
        <p:nvSpPr>
          <p:cNvPr id="73" name="Rectángulo 72"/>
          <p:cNvSpPr/>
          <p:nvPr/>
        </p:nvSpPr>
        <p:spPr>
          <a:xfrm>
            <a:off x="678400" y="5016386"/>
            <a:ext cx="2151247" cy="11456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5" name="Rectángulo 64"/>
          <p:cNvSpPr/>
          <p:nvPr/>
        </p:nvSpPr>
        <p:spPr>
          <a:xfrm>
            <a:off x="582346" y="5085409"/>
            <a:ext cx="253688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Patobiontes</a:t>
            </a:r>
            <a:endParaRPr lang="es-VE" sz="11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Enterobacteriaceae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Enterococcacea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s-VE" sz="1000" dirty="0">
              <a:solidFill>
                <a:prstClr val="black"/>
              </a:solidFill>
            </a:endParaRPr>
          </a:p>
        </p:txBody>
      </p:sp>
      <p:sp>
        <p:nvSpPr>
          <p:cNvPr id="66" name="Rectángulo 65"/>
          <p:cNvSpPr/>
          <p:nvPr/>
        </p:nvSpPr>
        <p:spPr>
          <a:xfrm>
            <a:off x="540698" y="5493122"/>
            <a:ext cx="2353529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</a:t>
            </a:r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Producen SCFA</a:t>
            </a:r>
          </a:p>
          <a:p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Prevotellaceae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Prevotella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Ruminococcaceae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Faecalibacterium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Lachnospiraceae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Blautia</a:t>
            </a:r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s-VE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Roseburia</a:t>
            </a:r>
            <a:r>
              <a:rPr lang="es-VE" sz="1000" dirty="0">
                <a:solidFill>
                  <a:prstClr val="black"/>
                </a:solidFill>
                <a:latin typeface="Comic Sans MS" panose="030F0702030302020204" pitchFamily="66" charset="0"/>
              </a:rPr>
              <a:t>)</a:t>
            </a:r>
          </a:p>
        </p:txBody>
      </p:sp>
      <p:cxnSp>
        <p:nvCxnSpPr>
          <p:cNvPr id="75" name="Conector recto de flecha 74"/>
          <p:cNvCxnSpPr/>
          <p:nvPr/>
        </p:nvCxnSpPr>
        <p:spPr>
          <a:xfrm flipV="1">
            <a:off x="2902173" y="5087531"/>
            <a:ext cx="12126" cy="79238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de flecha 77"/>
          <p:cNvCxnSpPr/>
          <p:nvPr/>
        </p:nvCxnSpPr>
        <p:spPr>
          <a:xfrm flipV="1">
            <a:off x="582346" y="5099436"/>
            <a:ext cx="0" cy="36251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de flecha 79"/>
          <p:cNvCxnSpPr/>
          <p:nvPr/>
        </p:nvCxnSpPr>
        <p:spPr>
          <a:xfrm>
            <a:off x="582958" y="5584218"/>
            <a:ext cx="0" cy="57785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2898085" y="5954787"/>
            <a:ext cx="0" cy="26161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ángulo 84"/>
          <p:cNvSpPr/>
          <p:nvPr/>
        </p:nvSpPr>
        <p:spPr>
          <a:xfrm>
            <a:off x="1624423" y="3487007"/>
            <a:ext cx="1457346" cy="2107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6" name="CuadroTexto 85"/>
          <p:cNvSpPr txBox="1"/>
          <p:nvPr/>
        </p:nvSpPr>
        <p:spPr>
          <a:xfrm>
            <a:off x="2259672" y="3482542"/>
            <a:ext cx="1593566" cy="26858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</a:t>
            </a:r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inflamadas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7" name="Elipse 86"/>
          <p:cNvSpPr/>
          <p:nvPr/>
        </p:nvSpPr>
        <p:spPr>
          <a:xfrm>
            <a:off x="3240536" y="4061420"/>
            <a:ext cx="785958" cy="12353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1470827" y="4731275"/>
            <a:ext cx="2080480" cy="2923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E2AC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3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 </a:t>
            </a:r>
            <a:r>
              <a:rPr lang="es-VE" sz="13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asoc</a:t>
            </a:r>
            <a:r>
              <a:rPr lang="es-VE" sz="13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con PD </a:t>
            </a:r>
          </a:p>
        </p:txBody>
      </p:sp>
      <p:sp>
        <p:nvSpPr>
          <p:cNvPr id="41" name="CuadroTexto 40"/>
          <p:cNvSpPr txBox="1"/>
          <p:nvPr/>
        </p:nvSpPr>
        <p:spPr>
          <a:xfrm>
            <a:off x="6855916" y="1051405"/>
            <a:ext cx="16769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Mantenimiento homeostasis intestinal</a:t>
            </a:r>
            <a:endParaRPr lang="es-VE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103908" y="3872949"/>
            <a:ext cx="972960" cy="4969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70" name="CuadroTexto 69"/>
          <p:cNvSpPr txBox="1"/>
          <p:nvPr/>
        </p:nvSpPr>
        <p:spPr>
          <a:xfrm>
            <a:off x="682289" y="3869506"/>
            <a:ext cx="12048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Calprotectin</a:t>
            </a:r>
            <a:endParaRPr lang="es-VE" sz="1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-1-antitrypsina</a:t>
            </a:r>
          </a:p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Zonulina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2" name="Conector recto de flecha 11"/>
          <p:cNvCxnSpPr/>
          <p:nvPr/>
        </p:nvCxnSpPr>
        <p:spPr>
          <a:xfrm flipV="1">
            <a:off x="667657" y="3926637"/>
            <a:ext cx="0" cy="41381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CuadroTexto 60"/>
          <p:cNvSpPr txBox="1"/>
          <p:nvPr/>
        </p:nvSpPr>
        <p:spPr>
          <a:xfrm>
            <a:off x="1695284" y="4232612"/>
            <a:ext cx="1501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1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sz="11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acumulación</a:t>
            </a:r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 y cerebro</a:t>
            </a:r>
            <a:endParaRPr lang="es-VE" sz="11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6624310" y="584896"/>
            <a:ext cx="94281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Sano</a:t>
            </a:r>
            <a:endParaRPr lang="es-VE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37" name="Conector recto 36"/>
          <p:cNvCxnSpPr/>
          <p:nvPr/>
        </p:nvCxnSpPr>
        <p:spPr>
          <a:xfrm>
            <a:off x="5318475" y="4992915"/>
            <a:ext cx="12833" cy="12234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ángulo 54"/>
          <p:cNvSpPr/>
          <p:nvPr/>
        </p:nvSpPr>
        <p:spPr>
          <a:xfrm>
            <a:off x="5982374" y="2936652"/>
            <a:ext cx="602676" cy="1703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76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Rectángulo 81"/>
          <p:cNvSpPr/>
          <p:nvPr/>
        </p:nvSpPr>
        <p:spPr>
          <a:xfrm>
            <a:off x="469392" y="524261"/>
            <a:ext cx="4823649" cy="3690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3" name="Rectángulo 82"/>
          <p:cNvSpPr/>
          <p:nvPr/>
        </p:nvSpPr>
        <p:spPr>
          <a:xfrm>
            <a:off x="438616" y="4173782"/>
            <a:ext cx="3618588" cy="2131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8" name="Rectángulo 87"/>
          <p:cNvSpPr/>
          <p:nvPr/>
        </p:nvSpPr>
        <p:spPr>
          <a:xfrm>
            <a:off x="3990774" y="4981720"/>
            <a:ext cx="1318525" cy="1302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9" name="Rectángulo 88"/>
          <p:cNvSpPr/>
          <p:nvPr/>
        </p:nvSpPr>
        <p:spPr>
          <a:xfrm>
            <a:off x="3967315" y="4143054"/>
            <a:ext cx="3058593" cy="849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38614" y="82305"/>
            <a:ext cx="5593748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Factores asociados con PD y Alternativas 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 </a:t>
            </a:r>
          </a:p>
        </p:txBody>
      </p:sp>
      <p:sp>
        <p:nvSpPr>
          <p:cNvPr id="93" name="Rectángulo 92"/>
          <p:cNvSpPr/>
          <p:nvPr/>
        </p:nvSpPr>
        <p:spPr>
          <a:xfrm>
            <a:off x="5269690" y="524261"/>
            <a:ext cx="3402966" cy="3726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95" name="Rectángulo 94"/>
          <p:cNvSpPr/>
          <p:nvPr/>
        </p:nvSpPr>
        <p:spPr>
          <a:xfrm>
            <a:off x="7025909" y="4173782"/>
            <a:ext cx="1632402" cy="2131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96" name="Rectángulo 95"/>
          <p:cNvSpPr/>
          <p:nvPr/>
        </p:nvSpPr>
        <p:spPr>
          <a:xfrm>
            <a:off x="5280895" y="4981719"/>
            <a:ext cx="1800263" cy="13103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6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3" grpId="0" animBg="1"/>
      <p:bldP spid="88" grpId="0" animBg="1"/>
      <p:bldP spid="89" grpId="0" animBg="1"/>
      <p:bldP spid="5" grpId="0" animBg="1"/>
      <p:bldP spid="93" grpId="0" animBg="1"/>
      <p:bldP spid="95" grpId="0" animBg="1"/>
      <p:bldP spid="9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468450" y="1846851"/>
            <a:ext cx="2157198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Sinapsis </a:t>
            </a:r>
            <a:endParaRPr lang="es-VE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Dopaminérgica </a:t>
            </a: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Ciclo de NT</a:t>
            </a:r>
          </a:p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457700" y="2036955"/>
            <a:ext cx="914400" cy="211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5152356" y="1474712"/>
            <a:ext cx="482348" cy="180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5166015" y="2298835"/>
            <a:ext cx="482348" cy="180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71" y="575733"/>
            <a:ext cx="4279563" cy="6241454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567185" y="6477563"/>
            <a:ext cx="24320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https://en.wikipedia.org/wiki/Dopamine</a:t>
            </a:r>
          </a:p>
        </p:txBody>
      </p:sp>
      <p:sp>
        <p:nvSpPr>
          <p:cNvPr id="48" name="Rectángulo 47"/>
          <p:cNvSpPr/>
          <p:nvPr/>
        </p:nvSpPr>
        <p:spPr>
          <a:xfrm>
            <a:off x="-19342" y="5142166"/>
            <a:ext cx="34949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TH: </a:t>
            </a:r>
            <a:r>
              <a:rPr lang="es-VE" sz="1200" dirty="0" smtClean="0">
                <a:latin typeface="Comic Sans MS" panose="030F0702030302020204" pitchFamily="66" charset="0"/>
              </a:rPr>
              <a:t>Tirosina </a:t>
            </a:r>
            <a:r>
              <a:rPr lang="es-VE" sz="1200" dirty="0" err="1">
                <a:latin typeface="Comic Sans MS" panose="030F0702030302020204" pitchFamily="66" charset="0"/>
              </a:rPr>
              <a:t>hidroxilasa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DDC: </a:t>
            </a:r>
            <a:r>
              <a:rPr lang="es-VE" sz="1200" dirty="0" err="1" smtClean="0">
                <a:latin typeface="Comic Sans MS" panose="030F0702030302020204" pitchFamily="66" charset="0"/>
              </a:rPr>
              <a:t>Dopadecarboxilasa</a:t>
            </a:r>
            <a:endParaRPr lang="es-VE" sz="1200" dirty="0" smtClean="0">
              <a:latin typeface="Comic Sans MS" panose="030F0702030302020204" pitchFamily="66" charset="0"/>
            </a:endParaRP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MAO: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  <a:r>
              <a:rPr lang="es-VE" sz="1200" dirty="0" err="1" smtClean="0">
                <a:latin typeface="Comic Sans MS" panose="030F0702030302020204" pitchFamily="66" charset="0"/>
              </a:rPr>
              <a:t>Monoamino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  <a:r>
              <a:rPr lang="es-VE" sz="1200" dirty="0">
                <a:latin typeface="Comic Sans MS" panose="030F0702030302020204" pitchFamily="66" charset="0"/>
              </a:rPr>
              <a:t>oxidasa </a:t>
            </a:r>
            <a:endParaRPr lang="es-VE" sz="1200" dirty="0" smtClean="0">
              <a:latin typeface="Comic Sans MS" panose="030F0702030302020204" pitchFamily="66" charset="0"/>
            </a:endParaRP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VMAT:</a:t>
            </a:r>
            <a:r>
              <a:rPr lang="es-VE" sz="1200" dirty="0" err="1" smtClean="0">
                <a:latin typeface="Comic Sans MS" panose="030F0702030302020204" pitchFamily="66" charset="0"/>
              </a:rPr>
              <a:t>Transportador</a:t>
            </a:r>
            <a:r>
              <a:rPr lang="es-VE" sz="1200" dirty="0" smtClean="0">
                <a:latin typeface="Comic Sans MS" panose="030F0702030302020204" pitchFamily="66" charset="0"/>
              </a:rPr>
              <a:t> vesicular monoaminas 2</a:t>
            </a: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DAT:</a:t>
            </a:r>
            <a:r>
              <a:rPr lang="es-VE" sz="1200" dirty="0" err="1" smtClean="0">
                <a:latin typeface="Comic Sans MS" panose="030F0702030302020204" pitchFamily="66" charset="0"/>
              </a:rPr>
              <a:t>Transportador</a:t>
            </a:r>
            <a:r>
              <a:rPr lang="es-VE" sz="1200" dirty="0" smtClean="0">
                <a:latin typeface="Comic Sans MS" panose="030F0702030302020204" pitchFamily="66" charset="0"/>
              </a:rPr>
              <a:t> DA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COMT: </a:t>
            </a:r>
            <a:r>
              <a:rPr lang="es-VE" sz="1200" dirty="0" err="1" smtClean="0">
                <a:latin typeface="Comic Sans MS" panose="030F0702030302020204" pitchFamily="66" charset="0"/>
              </a:rPr>
              <a:t>Catecol</a:t>
            </a:r>
            <a:r>
              <a:rPr lang="es-VE" sz="1200" dirty="0" smtClean="0">
                <a:latin typeface="Comic Sans MS" panose="030F0702030302020204" pitchFamily="66" charset="0"/>
              </a:rPr>
              <a:t>-O-metiltransferasa </a:t>
            </a:r>
          </a:p>
          <a:p>
            <a:r>
              <a:rPr lang="es-VE" sz="1200" dirty="0" err="1" smtClean="0">
                <a:latin typeface="Comic Sans MS" panose="030F0702030302020204" pitchFamily="66" charset="0"/>
              </a:rPr>
              <a:t>HVA:ácido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  <a:r>
              <a:rPr lang="es-VE" sz="1200" dirty="0" err="1" smtClean="0">
                <a:latin typeface="Comic Sans MS" panose="030F0702030302020204" pitchFamily="66" charset="0"/>
              </a:rPr>
              <a:t>homovanílico</a:t>
            </a:r>
            <a:endParaRPr lang="es-VE" sz="1200" dirty="0" smtClean="0">
              <a:latin typeface="Comic Sans MS" panose="030F0702030302020204" pitchFamily="66" charset="0"/>
            </a:endParaRPr>
          </a:p>
          <a:p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4860066" y="1565136"/>
            <a:ext cx="251115" cy="174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5" name="Rectángulo 54"/>
          <p:cNvSpPr/>
          <p:nvPr/>
        </p:nvSpPr>
        <p:spPr>
          <a:xfrm>
            <a:off x="4860066" y="2389259"/>
            <a:ext cx="465674" cy="240163"/>
          </a:xfrm>
          <a:prstGeom prst="rect">
            <a:avLst/>
          </a:prstGeom>
          <a:solidFill>
            <a:srgbClr val="D6F6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6" name="Rectángulo 55"/>
          <p:cNvSpPr/>
          <p:nvPr/>
        </p:nvSpPr>
        <p:spPr>
          <a:xfrm>
            <a:off x="5641531" y="2825427"/>
            <a:ext cx="357730" cy="232334"/>
          </a:xfrm>
          <a:prstGeom prst="rect">
            <a:avLst/>
          </a:prstGeom>
          <a:solidFill>
            <a:srgbClr val="BDF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8" name="Rectángulo 57"/>
          <p:cNvSpPr/>
          <p:nvPr/>
        </p:nvSpPr>
        <p:spPr>
          <a:xfrm>
            <a:off x="4457700" y="1986147"/>
            <a:ext cx="708315" cy="234669"/>
          </a:xfrm>
          <a:prstGeom prst="rect">
            <a:avLst/>
          </a:prstGeom>
          <a:solidFill>
            <a:srgbClr val="E1F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9" name="Rectángulo 58"/>
          <p:cNvSpPr/>
          <p:nvPr/>
        </p:nvSpPr>
        <p:spPr>
          <a:xfrm>
            <a:off x="4261929" y="2825427"/>
            <a:ext cx="1055618" cy="232334"/>
          </a:xfrm>
          <a:prstGeom prst="rect">
            <a:avLst/>
          </a:prstGeom>
          <a:solidFill>
            <a:srgbClr val="BDF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0" name="Rectángulo 59"/>
          <p:cNvSpPr/>
          <p:nvPr/>
        </p:nvSpPr>
        <p:spPr>
          <a:xfrm>
            <a:off x="5494263" y="3356474"/>
            <a:ext cx="667340" cy="204042"/>
          </a:xfrm>
          <a:prstGeom prst="rect">
            <a:avLst/>
          </a:prstGeom>
          <a:solidFill>
            <a:srgbClr val="BDF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7" name="Rectángulo 56"/>
          <p:cNvSpPr/>
          <p:nvPr/>
        </p:nvSpPr>
        <p:spPr>
          <a:xfrm>
            <a:off x="4395985" y="1110689"/>
            <a:ext cx="726564" cy="23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4314427" y="1044395"/>
            <a:ext cx="9701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Tirosina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4762561" y="1492574"/>
            <a:ext cx="4812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TH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4278657" y="1918971"/>
            <a:ext cx="1047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L-DOPA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4800777" y="2330652"/>
            <a:ext cx="6030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DDC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3826043" y="2768351"/>
            <a:ext cx="1507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DOPAMINA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5329293" y="3256346"/>
            <a:ext cx="8771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DOPAC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5494263" y="2740723"/>
            <a:ext cx="6799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latin typeface="Comic Sans MS" panose="030F0702030302020204" pitchFamily="66" charset="0"/>
              </a:rPr>
              <a:t>MAO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61" name="Rectángulo 60"/>
          <p:cNvSpPr/>
          <p:nvPr/>
        </p:nvSpPr>
        <p:spPr>
          <a:xfrm>
            <a:off x="6812274" y="4277328"/>
            <a:ext cx="561622" cy="483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3" name="Rectángulo 62"/>
          <p:cNvSpPr/>
          <p:nvPr/>
        </p:nvSpPr>
        <p:spPr>
          <a:xfrm>
            <a:off x="6297561" y="4899359"/>
            <a:ext cx="514713" cy="138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4" name="Rectángulo 63"/>
          <p:cNvSpPr/>
          <p:nvPr/>
        </p:nvSpPr>
        <p:spPr>
          <a:xfrm>
            <a:off x="4535488" y="5208864"/>
            <a:ext cx="823839" cy="276999"/>
          </a:xfrm>
          <a:prstGeom prst="rect">
            <a:avLst/>
          </a:prstGeom>
          <a:solidFill>
            <a:srgbClr val="FFC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2" name="Rectángulo 51"/>
          <p:cNvSpPr/>
          <p:nvPr/>
        </p:nvSpPr>
        <p:spPr>
          <a:xfrm>
            <a:off x="4395984" y="5188618"/>
            <a:ext cx="10518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D2-D3-D4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5" name="Rectángulo 64"/>
          <p:cNvSpPr/>
          <p:nvPr/>
        </p:nvSpPr>
        <p:spPr>
          <a:xfrm>
            <a:off x="3436375" y="5165614"/>
            <a:ext cx="530942" cy="202156"/>
          </a:xfrm>
          <a:prstGeom prst="rect">
            <a:avLst/>
          </a:prstGeom>
          <a:solidFill>
            <a:srgbClr val="FFC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1" name="Rectángulo 50"/>
          <p:cNvSpPr/>
          <p:nvPr/>
        </p:nvSpPr>
        <p:spPr>
          <a:xfrm>
            <a:off x="3318167" y="5099430"/>
            <a:ext cx="7088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D1-D5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6" name="Rectángulo 65"/>
          <p:cNvSpPr/>
          <p:nvPr/>
        </p:nvSpPr>
        <p:spPr>
          <a:xfrm>
            <a:off x="2921209" y="3926491"/>
            <a:ext cx="577425" cy="173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0" name="Rectángulo 49"/>
          <p:cNvSpPr/>
          <p:nvPr/>
        </p:nvSpPr>
        <p:spPr>
          <a:xfrm>
            <a:off x="2880343" y="3831151"/>
            <a:ext cx="6591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D2-D3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7" name="Rectángulo 66"/>
          <p:cNvSpPr/>
          <p:nvPr/>
        </p:nvSpPr>
        <p:spPr>
          <a:xfrm>
            <a:off x="4320459" y="4461242"/>
            <a:ext cx="970138" cy="2462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4" name="Rectángulo 43"/>
          <p:cNvSpPr/>
          <p:nvPr/>
        </p:nvSpPr>
        <p:spPr>
          <a:xfrm>
            <a:off x="4441713" y="4509247"/>
            <a:ext cx="707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</a:t>
            </a:r>
            <a:endParaRPr lang="es-V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8" name="Rectángulo 67"/>
          <p:cNvSpPr/>
          <p:nvPr/>
        </p:nvSpPr>
        <p:spPr>
          <a:xfrm>
            <a:off x="6280940" y="4814720"/>
            <a:ext cx="792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COMT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9" name="Rectángulo 68"/>
          <p:cNvSpPr/>
          <p:nvPr/>
        </p:nvSpPr>
        <p:spPr>
          <a:xfrm>
            <a:off x="6708766" y="4349817"/>
            <a:ext cx="788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HVA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68368" y="128514"/>
            <a:ext cx="168423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Nuevas posibilidades terapéuticas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Farmacoterapia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Actual.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46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34" grpId="0"/>
      <p:bldP spid="26" grpId="0"/>
      <p:bldP spid="52" grpId="0"/>
      <p:bldP spid="51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520723" y="193770"/>
            <a:ext cx="410255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</a:t>
            </a:r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PosibilidadesTerapéuticas</a:t>
            </a:r>
            <a:endParaRPr lang="es-VE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41" y="712917"/>
            <a:ext cx="7917317" cy="5674077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10233" y="6401513"/>
            <a:ext cx="549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W. Wang et al.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Interactions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microbiota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disease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role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microbiota-derived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 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etabolism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Aging Neuroscience </a:t>
            </a:r>
            <a:r>
              <a:rPr lang="en-US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en-US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10.3389/fnagi.2022.976316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0233" y="562329"/>
            <a:ext cx="120423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Farmaco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pPr algn="ctr"/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Actual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457700" y="2036955"/>
            <a:ext cx="914400" cy="211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451055" y="1979326"/>
            <a:ext cx="5485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BHE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966014" y="767660"/>
            <a:ext cx="1499969" cy="4468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955022" y="698398"/>
            <a:ext cx="1475886" cy="523220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Inhibidores DDC</a:t>
            </a:r>
            <a:endParaRPr lang="es-VE" sz="1400" b="1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978057" y="1868880"/>
            <a:ext cx="1418458" cy="475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704416" y="1808515"/>
            <a:ext cx="1778052" cy="523220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Inhibidores COMT</a:t>
            </a:r>
          </a:p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periféricos</a:t>
            </a:r>
            <a:endParaRPr lang="es-VE" sz="1400" b="1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961831" y="2767454"/>
            <a:ext cx="1479725" cy="369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457220" y="2811572"/>
            <a:ext cx="2025248" cy="307777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Inhibidores MAO-B</a:t>
            </a:r>
            <a:endParaRPr lang="es-VE" sz="1400" b="1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885055" y="3591265"/>
            <a:ext cx="1495950" cy="5447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704416" y="3629486"/>
            <a:ext cx="1778052" cy="523220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Inhibidores COMT</a:t>
            </a:r>
          </a:p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centrales</a:t>
            </a:r>
            <a:endParaRPr lang="es-VE" sz="1400" b="1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6885055" y="5565094"/>
            <a:ext cx="1556502" cy="409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888930" y="5563322"/>
            <a:ext cx="1596712" cy="523220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Agonistas </a:t>
            </a:r>
          </a:p>
          <a:p>
            <a:pPr algn="ctr"/>
            <a:r>
              <a:rPr lang="es-VE" sz="14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Receptor DA</a:t>
            </a:r>
            <a:endParaRPr lang="es-VE" sz="1400" b="1" dirty="0">
              <a:solidFill>
                <a:srgbClr val="5B9BD5">
                  <a:lumMod val="5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4451055" y="3900206"/>
            <a:ext cx="548548" cy="3431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5114924" y="3403651"/>
            <a:ext cx="557213" cy="1684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5128583" y="4243388"/>
            <a:ext cx="557213" cy="1684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6233541" y="1336663"/>
            <a:ext cx="557213" cy="1684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5152117" y="3318581"/>
            <a:ext cx="4828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DA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5165777" y="4176338"/>
            <a:ext cx="4828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DA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6296932" y="1302500"/>
            <a:ext cx="4074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DA</a:t>
            </a:r>
            <a:endParaRPr lang="es-VE" sz="1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3914775" y="4912738"/>
            <a:ext cx="1000125" cy="259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4514683" y="4866403"/>
            <a:ext cx="400217" cy="3056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4364815" y="4811573"/>
            <a:ext cx="6319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2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DA</a:t>
            </a:r>
            <a:endParaRPr lang="es-VE" sz="24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1628775" y="5019239"/>
            <a:ext cx="1428750" cy="954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933062" y="5034313"/>
            <a:ext cx="1175322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solidFill>
                  <a:srgbClr val="5B9BD5">
                    <a:lumMod val="50000"/>
                  </a:srgbClr>
                </a:solidFill>
                <a:latin typeface="Comic Sans MS" panose="030F0702030302020204" pitchFamily="66" charset="0"/>
              </a:rPr>
              <a:t>Otros</a:t>
            </a: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Amantadina</a:t>
            </a:r>
            <a:endParaRPr lang="es-VE" sz="12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Istradefilina</a:t>
            </a:r>
            <a:endParaRPr lang="es-VE" sz="12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Trihexifenidil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4977684" y="1474712"/>
            <a:ext cx="657020" cy="2357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5166015" y="2298835"/>
            <a:ext cx="482348" cy="180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4770809" y="1410740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L-DOPA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4896438" y="2218991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L-DOPA</a:t>
            </a:r>
            <a:endParaRPr lang="es-VE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62322" y="4443022"/>
            <a:ext cx="1568058" cy="1723549"/>
          </a:xfrm>
          <a:prstGeom prst="rect">
            <a:avLst/>
          </a:prstGeom>
          <a:solidFill>
            <a:srgbClr val="85C2FF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transmisión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Dopaminérgica</a:t>
            </a:r>
          </a:p>
          <a:p>
            <a:pPr algn="ctr"/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Trat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37" name="Conector recto de flecha 36"/>
          <p:cNvCxnSpPr>
            <a:stCxn id="9" idx="2"/>
            <a:endCxn id="35" idx="0"/>
          </p:cNvCxnSpPr>
          <p:nvPr/>
        </p:nvCxnSpPr>
        <p:spPr>
          <a:xfrm>
            <a:off x="812348" y="1485659"/>
            <a:ext cx="34003" cy="2957363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ángulo 35"/>
          <p:cNvSpPr/>
          <p:nvPr/>
        </p:nvSpPr>
        <p:spPr>
          <a:xfrm>
            <a:off x="6481940" y="6042072"/>
            <a:ext cx="19078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DDC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dopadecarboxilasa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44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8" grpId="0" animBg="1"/>
      <p:bldP spid="10" grpId="0" animBg="1"/>
      <p:bldP spid="11" grpId="0" animBg="1"/>
      <p:bldP spid="12" grpId="0" animBg="1"/>
      <p:bldP spid="24" grpId="0"/>
      <p:bldP spid="25" grpId="0"/>
      <p:bldP spid="29" grpId="0"/>
      <p:bldP spid="13" grpId="0"/>
      <p:bldP spid="33" grpId="0"/>
      <p:bldP spid="34" grpId="0"/>
      <p:bldP spid="35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3323761" y="146122"/>
            <a:ext cx="4002885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810083" y="405797"/>
            <a:ext cx="1325349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latin typeface="Comic Sans MS" panose="030F0702030302020204" pitchFamily="66" charset="0"/>
              </a:rPr>
              <a:t>Farmaco</a:t>
            </a:r>
            <a:r>
              <a:rPr lang="es-VE" sz="2000" dirty="0" smtClean="0">
                <a:latin typeface="Comic Sans MS" panose="030F0702030302020204" pitchFamily="66" charset="0"/>
              </a:rPr>
              <a:t>-</a:t>
            </a:r>
          </a:p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terapia</a:t>
            </a:r>
          </a:p>
          <a:p>
            <a:pPr algn="ctr"/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Actual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247416" y="2036955"/>
            <a:ext cx="914400" cy="211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2699435" y="3392015"/>
            <a:ext cx="5251533" cy="2754600"/>
          </a:xfrm>
          <a:prstGeom prst="rect">
            <a:avLst/>
          </a:prstGeom>
          <a:solidFill>
            <a:srgbClr val="ECF4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Amantadina</a:t>
            </a:r>
            <a:endParaRPr lang="es-VE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Es un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antiviral</a:t>
            </a:r>
            <a:r>
              <a:rPr lang="es-VE" sz="1600" dirty="0" smtClean="0">
                <a:latin typeface="Comic Sans MS" panose="030F0702030302020204" pitchFamily="66" charset="0"/>
              </a:rPr>
              <a:t> que interfiere con replicación viral. Se usa en influenza.</a:t>
            </a:r>
          </a:p>
          <a:p>
            <a:pPr marL="171450" indent="-171450">
              <a:buSzPct val="12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En </a:t>
            </a:r>
            <a:r>
              <a:rPr lang="es-VE" sz="1600" b="1" dirty="0" smtClean="0">
                <a:latin typeface="Comic Sans MS" panose="030F0702030302020204" pitchFamily="66" charset="0"/>
              </a:rPr>
              <a:t>PD </a:t>
            </a:r>
            <a:r>
              <a:rPr lang="es-VE" sz="1600" dirty="0" smtClean="0">
                <a:latin typeface="Comic Sans MS" panose="030F0702030302020204" pitchFamily="66" charset="0"/>
              </a:rPr>
              <a:t>se usa para tratar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diskinesia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rigidez </a:t>
            </a:r>
            <a:r>
              <a:rPr lang="es-VE" sz="1600" dirty="0" smtClean="0">
                <a:latin typeface="Comic Sans MS" panose="030F0702030302020204" pitchFamily="66" charset="0"/>
              </a:rPr>
              <a:t>en pacientes parkinsonianos que reciben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L-Dopa.</a:t>
            </a: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No está claro el mecanismo en PD, parece que de alguna forma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 transmisión DA</a:t>
            </a:r>
            <a:r>
              <a:rPr lang="es-VE" sz="1600" dirty="0" smtClean="0">
                <a:latin typeface="Comic Sans MS" panose="030F0702030302020204" pitchFamily="66" charset="0"/>
              </a:rPr>
              <a:t>. Se ha reportado como débil, no competitivo antagonista del receptor NMDA.</a:t>
            </a:r>
          </a:p>
        </p:txBody>
      </p:sp>
      <p:cxnSp>
        <p:nvCxnSpPr>
          <p:cNvPr id="37" name="Conector recto de flecha 36"/>
          <p:cNvCxnSpPr/>
          <p:nvPr/>
        </p:nvCxnSpPr>
        <p:spPr>
          <a:xfrm>
            <a:off x="1436799" y="1421460"/>
            <a:ext cx="35958" cy="3063082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ángulo 37"/>
          <p:cNvSpPr/>
          <p:nvPr/>
        </p:nvSpPr>
        <p:spPr>
          <a:xfrm>
            <a:off x="3761353" y="6183606"/>
            <a:ext cx="316523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https://www.ncbi.nlm.nih.gov/books/NBK499953/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789822" y="1104134"/>
            <a:ext cx="5108297" cy="2169825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DA no pasa BHE, pero L-DOPA sí.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Se da L-DOPA para aumentar síntesis de DA.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Pero hay que evitar </a:t>
            </a:r>
            <a:r>
              <a:rPr lang="es-VE" dirty="0">
                <a:latin typeface="Comic Sans MS" panose="030F0702030302020204" pitchFamily="66" charset="0"/>
              </a:rPr>
              <a:t>con inhibidores de DDC</a:t>
            </a:r>
          </a:p>
          <a:p>
            <a:r>
              <a:rPr lang="es-VE" dirty="0" smtClean="0">
                <a:latin typeface="Comic Sans MS" panose="030F0702030302020204" pitchFamily="66" charset="0"/>
              </a:rPr>
              <a:t>    que L-DOPA pase a DA en la periferia.</a:t>
            </a:r>
          </a:p>
          <a:p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Produce efectos colaterales adversos.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632355" y="585968"/>
            <a:ext cx="138569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L-DOPA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652770" y="4510576"/>
            <a:ext cx="1568058" cy="1723549"/>
          </a:xfrm>
          <a:prstGeom prst="rect">
            <a:avLst/>
          </a:prstGeom>
          <a:solidFill>
            <a:srgbClr val="85C2FF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transmisión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Dopaminérgica</a:t>
            </a:r>
          </a:p>
          <a:p>
            <a:pPr algn="ctr"/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Trat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34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307955" y="897981"/>
            <a:ext cx="445506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Microbiota como blanco terapéutico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74354" y="237506"/>
            <a:ext cx="11572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44466" y="350974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27" y="1774939"/>
            <a:ext cx="1975072" cy="29626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59059" y="4805877"/>
            <a:ext cx="2823209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Illya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Metchnikoff</a:t>
            </a:r>
            <a:endParaRPr lang="es-VE" sz="1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Padre de la Inmunología Innata </a:t>
            </a:r>
          </a:p>
          <a:p>
            <a:pPr algn="ctr"/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Premio Nobel Fisiología y Medicina </a:t>
            </a:r>
            <a:r>
              <a:rPr lang="es-VE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1908</a:t>
            </a:r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(1845-1916).</a:t>
            </a:r>
            <a:endParaRPr lang="es-VE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392130" y="1625026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“…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teorizó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salud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podría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aumentarse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la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vejez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podría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retardarse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manipular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microbios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intestinales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bacterias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amigas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del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hospedero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000" dirty="0" err="1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encuentran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el </a:t>
            </a:r>
            <a:r>
              <a:rPr lang="en-US" sz="2000" b="1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yogurt</a:t>
            </a:r>
            <a:r>
              <a:rPr lang="en-US" sz="20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”…</a:t>
            </a:r>
            <a:endParaRPr lang="es-V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3384939" y="3458685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“…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Metchnikoff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VE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 el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trasplante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fecal,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predijo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existencia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translocación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bacteriana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del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intestino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sangre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sistema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linfático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anticipó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teorias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enlazan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inflamación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crónica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patogénesis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ateroesclerosis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es-V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384939" y="5620007"/>
            <a:ext cx="48669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s-VE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Mackowiak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 Metchnikoff: probiotics, the intestinal microbiome and the quest for long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Public Health 2013;</a:t>
            </a:r>
            <a:r>
              <a:rPr lang="es-VE" sz="1100" dirty="0"/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319:G529-G540.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17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2074599" y="4532957"/>
            <a:ext cx="49366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r>
              <a:rPr lang="es-VE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Bhattarai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PC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Kashyap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disease: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microbes involved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J </a:t>
            </a:r>
            <a:r>
              <a:rPr lang="en-US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Gastrointest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Liver </a:t>
            </a:r>
            <a:r>
              <a:rPr lang="en-US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319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G529–G540.</a:t>
            </a:r>
            <a:endParaRPr lang="en-US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315378" y="1323143"/>
            <a:ext cx="445506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como blanco terapéutico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237197" y="2008224"/>
            <a:ext cx="4525824" cy="22929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I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mportante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evaluar necesidades individuales del paciente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su salud, estadio de enfermedad y resultados de ensayos clínicos para determinar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cuál estrategia terapéutica microbiana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sería una me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jor opción para el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paciente. 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74354" y="237506"/>
            <a:ext cx="11572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00222" y="649337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17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057066" y="1159946"/>
            <a:ext cx="4673651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>
                <a:latin typeface="Comic Sans MS" panose="030F0702030302020204" pitchFamily="66" charset="0"/>
              </a:rPr>
              <a:t>A través del  </a:t>
            </a:r>
            <a:r>
              <a:rPr lang="es-VE" dirty="0" smtClean="0">
                <a:latin typeface="Comic Sans MS" panose="030F0702030302020204" pitchFamily="66" charset="0"/>
              </a:rPr>
              <a:t>Microbiota, estrategias para balancear el Ecosistema </a:t>
            </a:r>
            <a:r>
              <a:rPr lang="es-VE" dirty="0">
                <a:latin typeface="Comic Sans MS" panose="030F0702030302020204" pitchFamily="66" charset="0"/>
              </a:rPr>
              <a:t>M</a:t>
            </a:r>
            <a:r>
              <a:rPr lang="es-VE" dirty="0" smtClean="0">
                <a:latin typeface="Comic Sans MS" panose="030F0702030302020204" pitchFamily="66" charset="0"/>
              </a:rPr>
              <a:t>icrobiano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145601"/>
            <a:ext cx="11572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254842" y="514933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628377" y="5270149"/>
            <a:ext cx="384543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cosystem. </a:t>
            </a:r>
          </a:p>
          <a:p>
            <a:pPr algn="ctr"/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15:1679.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568659" y="2137830"/>
            <a:ext cx="3964875" cy="3016210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Administración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Prebióticos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Probióticos</a:t>
            </a:r>
            <a:r>
              <a:rPr lang="en-US" dirty="0" smtClean="0"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latin typeface="Comic Sans MS" panose="030F0702030302020204" pitchFamily="66" charset="0"/>
              </a:rPr>
              <a:t>Simbióticos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Trasplante</a:t>
            </a:r>
            <a:r>
              <a:rPr lang="en-US" dirty="0" smtClean="0">
                <a:latin typeface="Comic Sans MS" panose="030F0702030302020204" pitchFamily="66" charset="0"/>
              </a:rPr>
              <a:t> Microbiota Fecal.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Trasplante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>
                <a:latin typeface="Comic Sans MS" panose="030F0702030302020204" pitchFamily="66" charset="0"/>
              </a:rPr>
              <a:t>C</a:t>
            </a:r>
            <a:r>
              <a:rPr lang="en-US" dirty="0" err="1" smtClean="0">
                <a:latin typeface="Comic Sans MS" panose="030F0702030302020204" pitchFamily="66" charset="0"/>
              </a:rPr>
              <a:t>onsorcio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Bacteriano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>
                <a:latin typeface="Comic Sans MS" panose="030F0702030302020204" pitchFamily="66" charset="0"/>
              </a:rPr>
              <a:t>Terapia</a:t>
            </a:r>
            <a:r>
              <a:rPr lang="en-US" dirty="0"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latin typeface="Comic Sans MS" panose="030F0702030302020204" pitchFamily="66" charset="0"/>
              </a:rPr>
              <a:t>fagos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Bacterias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predadoras</a:t>
            </a:r>
            <a:r>
              <a:rPr lang="es-VE" sz="900" dirty="0" smtClean="0">
                <a:latin typeface="Comic Sans MS" panose="030F0702030302020204" pitchFamily="66" charset="0"/>
              </a:rPr>
              <a:t>. </a:t>
            </a: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5" name="Abrir corchete 4"/>
          <p:cNvSpPr/>
          <p:nvPr/>
        </p:nvSpPr>
        <p:spPr>
          <a:xfrm>
            <a:off x="2328582" y="2171244"/>
            <a:ext cx="145823" cy="780310"/>
          </a:xfrm>
          <a:prstGeom prst="leftBracket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493422" y="2179299"/>
            <a:ext cx="1919419" cy="759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Actualmente en uso,</a:t>
            </a:r>
          </a:p>
          <a:p>
            <a:pPr algn="ctr"/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ero necesitan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supervisión médica.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Abrir corchete 12"/>
          <p:cNvSpPr/>
          <p:nvPr/>
        </p:nvSpPr>
        <p:spPr>
          <a:xfrm>
            <a:off x="2344790" y="3127145"/>
            <a:ext cx="159791" cy="1704955"/>
          </a:xfrm>
          <a:prstGeom prst="leftBracket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883916" y="3502570"/>
            <a:ext cx="150874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Necesitan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 estudios,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aunque son muy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prometedoras.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096495" y="1159946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14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5" grpId="0" animBg="1"/>
      <p:bldP spid="6" grpId="0"/>
      <p:bldP spid="13" grpId="0" animBg="1"/>
      <p:bldP spid="14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874144" y="510371"/>
            <a:ext cx="3417923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 smtClean="0">
                <a:latin typeface="Comic Sans MS" panose="030F0702030302020204" pitchFamily="66" charset="0"/>
              </a:rPr>
              <a:t>Microbiota blanco terapéutico</a:t>
            </a:r>
            <a:endParaRPr lang="es-VE" dirty="0">
              <a:latin typeface="Comic Sans MS" panose="030F0702030302020204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4" r="10300"/>
          <a:stretch/>
        </p:blipFill>
        <p:spPr>
          <a:xfrm>
            <a:off x="985838" y="855363"/>
            <a:ext cx="6600825" cy="5539122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8070" y="6510973"/>
            <a:ext cx="3402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M. </a:t>
            </a:r>
            <a:r>
              <a:rPr lang="es-VE" sz="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Zhu</a:t>
            </a:r>
            <a:r>
              <a:rPr lang="es-VE" sz="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9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Microbiota:</a:t>
            </a:r>
            <a:r>
              <a:rPr lang="es-VE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Novel </a:t>
            </a:r>
            <a:r>
              <a:rPr lang="es-VE" sz="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Therapeutic</a:t>
            </a:r>
            <a:r>
              <a:rPr lang="es-VE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Target </a:t>
            </a:r>
            <a:r>
              <a:rPr lang="es-VE" sz="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</a:t>
            </a:r>
            <a:r>
              <a:rPr lang="es-VE" sz="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900" b="1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Front </a:t>
            </a:r>
            <a:r>
              <a:rPr lang="fr-FR" sz="900" b="1" dirty="0" err="1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</a:t>
            </a:r>
            <a:r>
              <a:rPr lang="fr-FR" sz="900" b="1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2022; </a:t>
            </a:r>
            <a:r>
              <a:rPr lang="fr-FR" sz="900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 937555.</a:t>
            </a:r>
            <a:endParaRPr lang="es-VE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7586663" y="1169572"/>
            <a:ext cx="1056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7586663" y="2606009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BHE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7642049" y="2931510"/>
            <a:ext cx="9284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Periferia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584556" y="3865891"/>
            <a:ext cx="803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Lámina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Propia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7584556" y="4601800"/>
            <a:ext cx="97013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Barrera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epitelial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7645544" y="5548008"/>
            <a:ext cx="5918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b="1" dirty="0" smtClean="0">
                <a:latin typeface="Comic Sans MS" panose="030F0702030302020204" pitchFamily="66" charset="0"/>
              </a:rPr>
              <a:t>LUZ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 rot="16200000">
            <a:off x="-1159570" y="3036355"/>
            <a:ext cx="378501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dirty="0" smtClean="0">
                <a:latin typeface="Comic Sans MS" panose="030F0702030302020204" pitchFamily="66" charset="0"/>
              </a:rPr>
              <a:t>Eje Microbiota Intestino Cerebro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596940" y="5548008"/>
            <a:ext cx="1146385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2774261" y="5319548"/>
            <a:ext cx="1018227" cy="523220"/>
          </a:xfrm>
          <a:prstGeom prst="rect">
            <a:avLst/>
          </a:prstGeom>
          <a:solidFill>
            <a:srgbClr val="FFD5D7"/>
          </a:solidFill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Disbiosis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705611" y="6017896"/>
            <a:ext cx="1126898" cy="3765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2277250" y="5783519"/>
            <a:ext cx="1093569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Dirigida a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icrobiota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841073" y="6069389"/>
            <a:ext cx="1298267" cy="322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3825689" y="5928414"/>
            <a:ext cx="963725" cy="600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rebióticos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imbióticos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5022523" y="6060179"/>
            <a:ext cx="1165515" cy="3740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4859359" y="5947108"/>
            <a:ext cx="1007007" cy="600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Transplante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icrobiota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ecal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6169319" y="6060179"/>
            <a:ext cx="1519447" cy="380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5948228" y="6003314"/>
            <a:ext cx="768159" cy="430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ieta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6768776" y="6003314"/>
            <a:ext cx="1069524" cy="4308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Medicina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China hierbas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3017900" y="4497934"/>
            <a:ext cx="1575015" cy="2717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2746465" y="4045835"/>
            <a:ext cx="95250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Disminución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NTs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3628136" y="4490313"/>
            <a:ext cx="1268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Leaky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gut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0" name="Elipse 29"/>
          <p:cNvSpPr/>
          <p:nvPr/>
        </p:nvSpPr>
        <p:spPr>
          <a:xfrm>
            <a:off x="5022523" y="4476722"/>
            <a:ext cx="152606" cy="125078"/>
          </a:xfrm>
          <a:prstGeom prst="ellipse">
            <a:avLst/>
          </a:prstGeom>
          <a:solidFill>
            <a:srgbClr val="DFCC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4896432" y="4408456"/>
            <a:ext cx="37221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DC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" name="Elipse 32"/>
          <p:cNvSpPr/>
          <p:nvPr/>
        </p:nvSpPr>
        <p:spPr>
          <a:xfrm>
            <a:off x="5642346" y="4169648"/>
            <a:ext cx="330679" cy="238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5476560" y="4169648"/>
            <a:ext cx="6495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Treg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6259810" y="3865891"/>
            <a:ext cx="1031525" cy="3037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6204957" y="4378065"/>
            <a:ext cx="1192315" cy="3129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6" name="Rectángulo 35"/>
          <p:cNvSpPr/>
          <p:nvPr/>
        </p:nvSpPr>
        <p:spPr>
          <a:xfrm>
            <a:off x="6256040" y="3886964"/>
            <a:ext cx="12186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 Pro-</a:t>
            </a:r>
            <a:r>
              <a:rPr lang="es-VE" sz="1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nflam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6188712" y="4439348"/>
            <a:ext cx="12186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 anti-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6256040" y="2919683"/>
            <a:ext cx="1346007" cy="3877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Rectángulo 37"/>
          <p:cNvSpPr/>
          <p:nvPr/>
        </p:nvSpPr>
        <p:spPr>
          <a:xfrm>
            <a:off x="6010596" y="2922443"/>
            <a:ext cx="16278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Vago, eje HPA</a:t>
            </a:r>
          </a:p>
          <a:p>
            <a:pPr algn="ctr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Neuroactivos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NTs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214313" y="145601"/>
            <a:ext cx="11572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Elipse 1"/>
          <p:cNvSpPr/>
          <p:nvPr/>
        </p:nvSpPr>
        <p:spPr>
          <a:xfrm>
            <a:off x="2787695" y="3579636"/>
            <a:ext cx="955630" cy="505357"/>
          </a:xfrm>
          <a:prstGeom prst="ellipse">
            <a:avLst/>
          </a:prstGeom>
          <a:solidFill>
            <a:srgbClr val="FFB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2874440" y="3539919"/>
            <a:ext cx="846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/>
          </a:p>
        </p:txBody>
      </p:sp>
      <p:sp>
        <p:nvSpPr>
          <p:cNvPr id="41" name="Rectángulo 40"/>
          <p:cNvSpPr/>
          <p:nvPr/>
        </p:nvSpPr>
        <p:spPr>
          <a:xfrm>
            <a:off x="3825689" y="3886964"/>
            <a:ext cx="706285" cy="174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2" name="Rectángulo 41"/>
          <p:cNvSpPr/>
          <p:nvPr/>
        </p:nvSpPr>
        <p:spPr>
          <a:xfrm>
            <a:off x="3773061" y="3798948"/>
            <a:ext cx="6495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1400" dirty="0"/>
          </a:p>
        </p:txBody>
      </p:sp>
      <p:sp>
        <p:nvSpPr>
          <p:cNvPr id="43" name="Elipse 42"/>
          <p:cNvSpPr/>
          <p:nvPr/>
        </p:nvSpPr>
        <p:spPr>
          <a:xfrm>
            <a:off x="4833528" y="3761332"/>
            <a:ext cx="435121" cy="18092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4" name="Rectángulo 43"/>
          <p:cNvSpPr/>
          <p:nvPr/>
        </p:nvSpPr>
        <p:spPr>
          <a:xfrm>
            <a:off x="4826701" y="376167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ROS</a:t>
            </a:r>
            <a:endParaRPr lang="es-VE" sz="1200" dirty="0"/>
          </a:p>
        </p:txBody>
      </p:sp>
      <p:sp>
        <p:nvSpPr>
          <p:cNvPr id="46" name="Elipse 45"/>
          <p:cNvSpPr/>
          <p:nvPr/>
        </p:nvSpPr>
        <p:spPr>
          <a:xfrm>
            <a:off x="5583980" y="3865891"/>
            <a:ext cx="291751" cy="15187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5" name="Rectángulo 44"/>
          <p:cNvSpPr/>
          <p:nvPr/>
        </p:nvSpPr>
        <p:spPr>
          <a:xfrm>
            <a:off x="5481679" y="375419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Th17</a:t>
            </a:r>
            <a:endParaRPr lang="es-VE" sz="1200" dirty="0"/>
          </a:p>
        </p:txBody>
      </p:sp>
      <p:sp>
        <p:nvSpPr>
          <p:cNvPr id="47" name="Elipse 46"/>
          <p:cNvSpPr/>
          <p:nvPr/>
        </p:nvSpPr>
        <p:spPr>
          <a:xfrm>
            <a:off x="4164156" y="4227144"/>
            <a:ext cx="278843" cy="14668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8" name="Rectángulo 47"/>
          <p:cNvSpPr/>
          <p:nvPr/>
        </p:nvSpPr>
        <p:spPr>
          <a:xfrm>
            <a:off x="4080626" y="4190156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LPS</a:t>
            </a:r>
            <a:endParaRPr lang="es-VE" sz="1200" dirty="0"/>
          </a:p>
        </p:txBody>
      </p:sp>
      <p:sp>
        <p:nvSpPr>
          <p:cNvPr id="49" name="Rectángulo 48"/>
          <p:cNvSpPr/>
          <p:nvPr/>
        </p:nvSpPr>
        <p:spPr>
          <a:xfrm>
            <a:off x="4303577" y="5395959"/>
            <a:ext cx="439682" cy="1520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0" name="Rectángulo 49"/>
          <p:cNvSpPr/>
          <p:nvPr/>
        </p:nvSpPr>
        <p:spPr>
          <a:xfrm>
            <a:off x="6204957" y="5395959"/>
            <a:ext cx="619539" cy="185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1" name="Rectángulo 50"/>
          <p:cNvSpPr/>
          <p:nvPr/>
        </p:nvSpPr>
        <p:spPr>
          <a:xfrm>
            <a:off x="4195093" y="5350052"/>
            <a:ext cx="5902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</a:t>
            </a:r>
            <a:endParaRPr lang="es-VE" sz="1200" dirty="0"/>
          </a:p>
        </p:txBody>
      </p:sp>
      <p:sp>
        <p:nvSpPr>
          <p:cNvPr id="52" name="Rectángulo 51"/>
          <p:cNvSpPr/>
          <p:nvPr/>
        </p:nvSpPr>
        <p:spPr>
          <a:xfrm>
            <a:off x="6125688" y="5371745"/>
            <a:ext cx="6815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Ac.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53" name="Flecha derecha 52"/>
          <p:cNvSpPr/>
          <p:nvPr/>
        </p:nvSpPr>
        <p:spPr>
          <a:xfrm>
            <a:off x="3397558" y="6107843"/>
            <a:ext cx="435169" cy="1307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5" name="Elipse 54"/>
          <p:cNvSpPr/>
          <p:nvPr/>
        </p:nvSpPr>
        <p:spPr>
          <a:xfrm>
            <a:off x="2705611" y="1906390"/>
            <a:ext cx="978483" cy="58250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4" name="Rectángulo 53"/>
          <p:cNvSpPr/>
          <p:nvPr/>
        </p:nvSpPr>
        <p:spPr>
          <a:xfrm>
            <a:off x="2805247" y="1906389"/>
            <a:ext cx="798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56" name="Rectángulo 55"/>
          <p:cNvSpPr/>
          <p:nvPr/>
        </p:nvSpPr>
        <p:spPr>
          <a:xfrm>
            <a:off x="3639966" y="2097046"/>
            <a:ext cx="1292568" cy="4337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7" name="Rectángulo 56"/>
          <p:cNvSpPr/>
          <p:nvPr/>
        </p:nvSpPr>
        <p:spPr>
          <a:xfrm>
            <a:off x="3635418" y="2029704"/>
            <a:ext cx="1420582" cy="5232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</a:p>
          <a:p>
            <a:pPr algn="ctr"/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y No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58" name="Rectángulo 57"/>
          <p:cNvSpPr/>
          <p:nvPr/>
        </p:nvSpPr>
        <p:spPr>
          <a:xfrm>
            <a:off x="5268649" y="2372984"/>
            <a:ext cx="597717" cy="176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9" name="Rectángulo 58"/>
          <p:cNvSpPr/>
          <p:nvPr/>
        </p:nvSpPr>
        <p:spPr>
          <a:xfrm>
            <a:off x="6125688" y="2331496"/>
            <a:ext cx="649884" cy="176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0" name="Rectángulo 59"/>
          <p:cNvSpPr/>
          <p:nvPr/>
        </p:nvSpPr>
        <p:spPr>
          <a:xfrm>
            <a:off x="5126213" y="2329861"/>
            <a:ext cx="8418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Microglia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1" name="Rectángulo 60"/>
          <p:cNvSpPr/>
          <p:nvPr/>
        </p:nvSpPr>
        <p:spPr>
          <a:xfrm>
            <a:off x="6013465" y="2243905"/>
            <a:ext cx="8723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Astrocito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2" name="Rectángulo 61"/>
          <p:cNvSpPr/>
          <p:nvPr/>
        </p:nvSpPr>
        <p:spPr>
          <a:xfrm>
            <a:off x="6256040" y="901843"/>
            <a:ext cx="790390" cy="2570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3" name="Rectángulo 62"/>
          <p:cNvSpPr/>
          <p:nvPr/>
        </p:nvSpPr>
        <p:spPr>
          <a:xfrm>
            <a:off x="6163345" y="972380"/>
            <a:ext cx="5725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DA</a:t>
            </a:r>
          </a:p>
        </p:txBody>
      </p:sp>
      <p:sp>
        <p:nvSpPr>
          <p:cNvPr id="64" name="Rectángulo 63"/>
          <p:cNvSpPr/>
          <p:nvPr/>
        </p:nvSpPr>
        <p:spPr>
          <a:xfrm>
            <a:off x="2843152" y="1519718"/>
            <a:ext cx="681931" cy="3062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5" name="Rectángulo 64"/>
          <p:cNvSpPr/>
          <p:nvPr/>
        </p:nvSpPr>
        <p:spPr>
          <a:xfrm>
            <a:off x="2684740" y="1488115"/>
            <a:ext cx="10454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dañadas</a:t>
            </a:r>
          </a:p>
        </p:txBody>
      </p:sp>
      <p:sp>
        <p:nvSpPr>
          <p:cNvPr id="66" name="Elipse 65"/>
          <p:cNvSpPr/>
          <p:nvPr/>
        </p:nvSpPr>
        <p:spPr>
          <a:xfrm>
            <a:off x="4030103" y="1158930"/>
            <a:ext cx="755216" cy="26005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7" name="Rectángulo 66"/>
          <p:cNvSpPr/>
          <p:nvPr/>
        </p:nvSpPr>
        <p:spPr>
          <a:xfrm>
            <a:off x="4036202" y="1100793"/>
            <a:ext cx="753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</a:p>
          <a:p>
            <a:pPr algn="ctr"/>
            <a:r>
              <a:rPr lang="es-VE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900" dirty="0"/>
          </a:p>
        </p:txBody>
      </p:sp>
      <p:sp>
        <p:nvSpPr>
          <p:cNvPr id="68" name="Rectángulo 67"/>
          <p:cNvSpPr/>
          <p:nvPr/>
        </p:nvSpPr>
        <p:spPr>
          <a:xfrm>
            <a:off x="2703978" y="910200"/>
            <a:ext cx="1539785" cy="2278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9" name="Rectángulo 68"/>
          <p:cNvSpPr/>
          <p:nvPr/>
        </p:nvSpPr>
        <p:spPr>
          <a:xfrm>
            <a:off x="2889181" y="866491"/>
            <a:ext cx="570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endParaRPr lang="es-VE" sz="2400" dirty="0">
              <a:latin typeface="Comic Sans MS" panose="030F0702030302020204" pitchFamily="66" charset="0"/>
            </a:endParaRPr>
          </a:p>
        </p:txBody>
      </p:sp>
      <p:sp>
        <p:nvSpPr>
          <p:cNvPr id="70" name="CuadroTexto 69"/>
          <p:cNvSpPr txBox="1"/>
          <p:nvPr/>
        </p:nvSpPr>
        <p:spPr>
          <a:xfrm>
            <a:off x="2766707" y="118529"/>
            <a:ext cx="3610909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71" name="Text Box 7"/>
          <p:cNvSpPr txBox="1">
            <a:spLocks noChangeArrowheads="1"/>
          </p:cNvSpPr>
          <p:nvPr/>
        </p:nvSpPr>
        <p:spPr bwMode="auto">
          <a:xfrm>
            <a:off x="7282624" y="6658826"/>
            <a:ext cx="190949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9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9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9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24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3" grpId="0" animBg="1"/>
      <p:bldP spid="25" grpId="0" animBg="1"/>
      <p:bldP spid="26" grpId="0"/>
      <p:bldP spid="29" grpId="0"/>
      <p:bldP spid="36" grpId="0"/>
      <p:bldP spid="9" grpId="0"/>
      <p:bldP spid="42" grpId="0"/>
      <p:bldP spid="44" grpId="0"/>
      <p:bldP spid="45" grpId="0"/>
      <p:bldP spid="48" grpId="0"/>
      <p:bldP spid="53" grpId="0" animBg="1"/>
      <p:bldP spid="54" grpId="0"/>
      <p:bldP spid="57" grpId="0" animBg="1"/>
      <p:bldP spid="60" grpId="0"/>
      <p:bldP spid="61" grpId="0"/>
      <p:bldP spid="63" grpId="0"/>
      <p:bldP spid="65" grpId="0"/>
      <p:bldP spid="67" grpId="0"/>
      <p:bldP spid="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307957" y="849939"/>
            <a:ext cx="445506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2000" dirty="0" smtClean="0">
                <a:latin typeface="Comic Sans MS" panose="030F0702030302020204" pitchFamily="66" charset="0"/>
              </a:rPr>
              <a:t>Microbiota como blanco terapéutico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54264" y="6078891"/>
            <a:ext cx="69624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Zhu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ovel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herapeutic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arget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fr-FR" sz="1100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fr-FR" sz="1100" b="1" dirty="0" smtClean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 </a:t>
            </a:r>
            <a:r>
              <a:rPr lang="fr-FR" sz="1100" b="1" dirty="0" err="1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</a:t>
            </a:r>
            <a:r>
              <a:rPr lang="fr-FR" sz="1100" b="1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2022</a:t>
            </a:r>
            <a:r>
              <a:rPr lang="fr-FR" sz="1100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13: 937555.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42340" y="1554277"/>
            <a:ext cx="3742532" cy="4220386"/>
          </a:xfrm>
          <a:prstGeom prst="rect">
            <a:avLst/>
          </a:prstGeom>
          <a:solidFill>
            <a:srgbClr val="ECF4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Microbiota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juega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papel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ocurrencia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desarrollo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PD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Disbiosis intestinal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está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asociada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aumento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permeabilidad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intestinal,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agregación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anormal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-syn,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estrés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oxidativo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disminución</a:t>
            </a:r>
            <a:r>
              <a:rPr lang="en-US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producción</a:t>
            </a: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NTs y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neuroinflamación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600" dirty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Terapias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dirigidas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 Microbiota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usadas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modificar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composición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revertir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Disbiosis e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influir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paso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inicial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cascada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16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eurodegeneración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900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329332" y="1571411"/>
            <a:ext cx="2685272" cy="4189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Prebióticos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Probióticos</a:t>
            </a: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Simbióticos</a:t>
            </a:r>
            <a:endParaRPr lang="en-US" sz="2000" dirty="0" smtClean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Psicobióticos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Postbióticos</a:t>
            </a:r>
            <a:endParaRPr lang="en-US" sz="2000" dirty="0" smtClean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Trasplante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Microbiota 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fecal</a:t>
            </a: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Modificaciones</a:t>
            </a:r>
            <a:r>
              <a:rPr lang="en-US" sz="2000" dirty="0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dietéticas</a:t>
            </a:r>
            <a:endParaRPr lang="en-US" sz="2000" dirty="0" smtClean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t">
              <a:lnSpc>
                <a:spcPct val="107000"/>
              </a:lnSpc>
              <a:spcAft>
                <a:spcPts val="800"/>
              </a:spcAft>
              <a:buSzPct val="100000"/>
              <a:buFont typeface="Wingdings" panose="05000000000000000000" pitchFamily="2" charset="2"/>
              <a:buChar char="ü"/>
            </a:pPr>
            <a:endParaRPr lang="en-US" sz="900" dirty="0">
              <a:solidFill>
                <a:srgbClr val="333333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560428" y="356826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763023" y="805182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49913" y="145601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  <a:r>
              <a:rPr lang="es-VE" sz="1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Intestinal.</a:t>
            </a:r>
          </a:p>
          <a:p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23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figure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1" t="6100" r="-4354" b="-1011"/>
          <a:stretch/>
        </p:blipFill>
        <p:spPr bwMode="auto">
          <a:xfrm>
            <a:off x="3329100" y="628182"/>
            <a:ext cx="5779468" cy="56750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49913" y="5510759"/>
            <a:ext cx="34038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Microbiota in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iseases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Targeted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Therapy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7:135.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82118" y="2619425"/>
            <a:ext cx="1886032" cy="16312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Estrategias para </a:t>
            </a:r>
          </a:p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modificar </a:t>
            </a:r>
          </a:p>
          <a:p>
            <a:r>
              <a:rPr lang="es-VE" sz="2000" dirty="0" smtClean="0">
                <a:latin typeface="Comic Sans MS" panose="030F0702030302020204" pitchFamily="66" charset="0"/>
              </a:rPr>
              <a:t>Microbiota </a:t>
            </a:r>
          </a:p>
          <a:p>
            <a:r>
              <a:rPr lang="es-VE" sz="2000" dirty="0" smtClean="0">
                <a:latin typeface="Comic Sans MS" panose="030F0702030302020204" pitchFamily="66" charset="0"/>
              </a:rPr>
              <a:t>Intestinal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49913" y="145601"/>
            <a:ext cx="11572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519553" y="71109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lipse 3"/>
          <p:cNvSpPr/>
          <p:nvPr/>
        </p:nvSpPr>
        <p:spPr>
          <a:xfrm>
            <a:off x="2865120" y="1518948"/>
            <a:ext cx="2204058" cy="16312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Productos </a:t>
            </a:r>
            <a:r>
              <a:rPr lang="es-VE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bio</a:t>
            </a:r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 terapéuticos </a:t>
            </a:r>
            <a:r>
              <a:rPr lang="es-V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vivos</a:t>
            </a:r>
          </a:p>
          <a:p>
            <a:pPr algn="ctr"/>
            <a:endParaRPr lang="es-VE" dirty="0"/>
          </a:p>
        </p:txBody>
      </p:sp>
      <p:sp>
        <p:nvSpPr>
          <p:cNvPr id="11" name="Elipse 10"/>
          <p:cNvSpPr/>
          <p:nvPr/>
        </p:nvSpPr>
        <p:spPr>
          <a:xfrm>
            <a:off x="5092288" y="479102"/>
            <a:ext cx="2253092" cy="16312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Dieta</a:t>
            </a:r>
            <a:r>
              <a:rPr lang="es-VE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</a:p>
          <a:p>
            <a:pPr algn="ctr"/>
            <a:r>
              <a:rPr lang="es-V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Prebióticos, </a:t>
            </a:r>
          </a:p>
          <a:p>
            <a:pPr algn="ctr"/>
            <a:r>
              <a:rPr lang="es-V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Postbióticos</a:t>
            </a:r>
            <a:endParaRPr lang="es-V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s-VE" dirty="0"/>
          </a:p>
        </p:txBody>
      </p:sp>
      <p:sp>
        <p:nvSpPr>
          <p:cNvPr id="12" name="Elipse 11"/>
          <p:cNvSpPr/>
          <p:nvPr/>
        </p:nvSpPr>
        <p:spPr>
          <a:xfrm>
            <a:off x="7339146" y="1523673"/>
            <a:ext cx="2021433" cy="16312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  <a:endParaRPr lang="es-V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s-VE" dirty="0"/>
          </a:p>
        </p:txBody>
      </p:sp>
      <p:sp>
        <p:nvSpPr>
          <p:cNvPr id="13" name="Elipse 12"/>
          <p:cNvSpPr/>
          <p:nvPr/>
        </p:nvSpPr>
        <p:spPr>
          <a:xfrm>
            <a:off x="3737996" y="3514853"/>
            <a:ext cx="2003879" cy="16312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Ingeniería </a:t>
            </a:r>
            <a:r>
              <a:rPr lang="es-V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endParaRPr lang="es-V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s-VE" dirty="0"/>
          </a:p>
        </p:txBody>
      </p:sp>
      <p:sp>
        <p:nvSpPr>
          <p:cNvPr id="14" name="Elipse 13"/>
          <p:cNvSpPr/>
          <p:nvPr/>
        </p:nvSpPr>
        <p:spPr>
          <a:xfrm>
            <a:off x="7016722" y="3435033"/>
            <a:ext cx="2170410" cy="171103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Transplante </a:t>
            </a:r>
            <a:r>
              <a:rPr lang="es-V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fecal</a:t>
            </a:r>
            <a:endParaRPr lang="es-V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s-VE" dirty="0"/>
          </a:p>
        </p:txBody>
      </p:sp>
      <p:sp>
        <p:nvSpPr>
          <p:cNvPr id="15" name="Elipse 14"/>
          <p:cNvSpPr/>
          <p:nvPr/>
        </p:nvSpPr>
        <p:spPr>
          <a:xfrm>
            <a:off x="5417246" y="4692707"/>
            <a:ext cx="1806514" cy="16312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 </a:t>
            </a:r>
            <a:r>
              <a:rPr lang="es-V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 fagos</a:t>
            </a:r>
            <a:endParaRPr lang="es-V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95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11588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374060" y="74438"/>
            <a:ext cx="4378960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97" y="1133110"/>
            <a:ext cx="8263782" cy="5211001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1916383" y="6370227"/>
            <a:ext cx="5294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Y. Wang et al.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insights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n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eurodegenerative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iseases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redox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omeostasis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Antioxidants 2022; 11: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2287.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35959" y="41445"/>
            <a:ext cx="17116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" name="Rectángulo 1"/>
          <p:cNvSpPr/>
          <p:nvPr/>
        </p:nvSpPr>
        <p:spPr bwMode="auto">
          <a:xfrm>
            <a:off x="3156155" y="1238865"/>
            <a:ext cx="1091380" cy="235974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698851" y="1135970"/>
            <a:ext cx="1584088" cy="307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endParaRPr lang="es-VE" sz="1400" dirty="0"/>
          </a:p>
        </p:txBody>
      </p:sp>
      <p:sp>
        <p:nvSpPr>
          <p:cNvPr id="4" name="Rectángulo 3"/>
          <p:cNvSpPr/>
          <p:nvPr/>
        </p:nvSpPr>
        <p:spPr bwMode="auto">
          <a:xfrm>
            <a:off x="3259394" y="5866696"/>
            <a:ext cx="558284" cy="308765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311152" y="5841407"/>
            <a:ext cx="5741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endParaRPr lang="es-VE" sz="1200" dirty="0"/>
          </a:p>
        </p:txBody>
      </p:sp>
      <p:sp>
        <p:nvSpPr>
          <p:cNvPr id="6" name="Rectángulo 5"/>
          <p:cNvSpPr/>
          <p:nvPr/>
        </p:nvSpPr>
        <p:spPr bwMode="auto">
          <a:xfrm>
            <a:off x="2915348" y="4999703"/>
            <a:ext cx="1151094" cy="158411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621916" y="4940408"/>
            <a:ext cx="14686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Infecc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patógenos</a:t>
            </a:r>
            <a:endParaRPr lang="es-VE" sz="1200" dirty="0"/>
          </a:p>
        </p:txBody>
      </p:sp>
      <p:sp>
        <p:nvSpPr>
          <p:cNvPr id="10" name="Rectángulo 9"/>
          <p:cNvSpPr/>
          <p:nvPr/>
        </p:nvSpPr>
        <p:spPr bwMode="auto">
          <a:xfrm>
            <a:off x="3023199" y="4129548"/>
            <a:ext cx="1019096" cy="206478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986239" y="4045238"/>
            <a:ext cx="9733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Activación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inmune</a:t>
            </a:r>
            <a:endParaRPr lang="es-VE" sz="1200" dirty="0"/>
          </a:p>
        </p:txBody>
      </p:sp>
      <p:sp>
        <p:nvSpPr>
          <p:cNvPr id="19" name="Rectángulo 18"/>
          <p:cNvSpPr/>
          <p:nvPr/>
        </p:nvSpPr>
        <p:spPr bwMode="auto">
          <a:xfrm>
            <a:off x="2802195" y="3232605"/>
            <a:ext cx="1264248" cy="292561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856352" y="3148052"/>
            <a:ext cx="1321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Formación,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Integridad BHE</a:t>
            </a:r>
            <a:endParaRPr lang="es-VE" sz="1200" dirty="0"/>
          </a:p>
        </p:txBody>
      </p:sp>
      <p:sp>
        <p:nvSpPr>
          <p:cNvPr id="20" name="Rectángulo 19"/>
          <p:cNvSpPr/>
          <p:nvPr/>
        </p:nvSpPr>
        <p:spPr bwMode="auto">
          <a:xfrm>
            <a:off x="3356252" y="1612397"/>
            <a:ext cx="686043" cy="569102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223517" y="1774455"/>
            <a:ext cx="891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Cognición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Memoria</a:t>
            </a:r>
            <a:endParaRPr lang="es-VE" sz="1200" dirty="0"/>
          </a:p>
        </p:txBody>
      </p:sp>
      <p:sp>
        <p:nvSpPr>
          <p:cNvPr id="23" name="Rectángulo 22"/>
          <p:cNvSpPr/>
          <p:nvPr/>
        </p:nvSpPr>
        <p:spPr bwMode="auto">
          <a:xfrm>
            <a:off x="2526154" y="5841407"/>
            <a:ext cx="769930" cy="179671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246163" y="5792742"/>
            <a:ext cx="11785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Interacciones</a:t>
            </a:r>
            <a:endParaRPr lang="es-VE" sz="1200" dirty="0"/>
          </a:p>
        </p:txBody>
      </p:sp>
      <p:sp>
        <p:nvSpPr>
          <p:cNvPr id="24" name="Rectángulo 23"/>
          <p:cNvSpPr/>
          <p:nvPr/>
        </p:nvSpPr>
        <p:spPr bwMode="auto">
          <a:xfrm>
            <a:off x="748161" y="3207316"/>
            <a:ext cx="2149046" cy="213922"/>
          </a:xfrm>
          <a:prstGeom prst="rect">
            <a:avLst/>
          </a:prstGeom>
          <a:solidFill>
            <a:srgbClr val="E5F2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525568" y="3083444"/>
            <a:ext cx="1050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Pérdida neuronas</a:t>
            </a:r>
            <a:endParaRPr lang="es-VE" sz="1200" dirty="0"/>
          </a:p>
        </p:txBody>
      </p:sp>
      <p:sp>
        <p:nvSpPr>
          <p:cNvPr id="26" name="Rectángulo 25"/>
          <p:cNvSpPr/>
          <p:nvPr/>
        </p:nvSpPr>
        <p:spPr>
          <a:xfrm>
            <a:off x="1672246" y="3133999"/>
            <a:ext cx="14302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Neuroinflamación</a:t>
            </a:r>
            <a:endParaRPr lang="es-VE" sz="1200" dirty="0"/>
          </a:p>
        </p:txBody>
      </p:sp>
      <p:sp>
        <p:nvSpPr>
          <p:cNvPr id="27" name="Rectángulo 26"/>
          <p:cNvSpPr/>
          <p:nvPr/>
        </p:nvSpPr>
        <p:spPr bwMode="auto">
          <a:xfrm>
            <a:off x="5543055" y="1257785"/>
            <a:ext cx="1828800" cy="198134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4621144" y="1167062"/>
            <a:ext cx="2840842" cy="307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Condiciones neurodegenerativas</a:t>
            </a:r>
            <a:endParaRPr lang="es-VE" sz="1400" dirty="0"/>
          </a:p>
        </p:txBody>
      </p:sp>
      <p:sp>
        <p:nvSpPr>
          <p:cNvPr id="29" name="Rectángulo 28"/>
          <p:cNvSpPr/>
          <p:nvPr/>
        </p:nvSpPr>
        <p:spPr bwMode="auto">
          <a:xfrm>
            <a:off x="4505992" y="2236120"/>
            <a:ext cx="832924" cy="285854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4505992" y="2213479"/>
            <a:ext cx="9525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Ratón sano</a:t>
            </a:r>
            <a:endParaRPr lang="es-VE" sz="1200" dirty="0"/>
          </a:p>
        </p:txBody>
      </p:sp>
      <p:sp>
        <p:nvSpPr>
          <p:cNvPr id="31" name="Rectángulo 30"/>
          <p:cNvSpPr/>
          <p:nvPr/>
        </p:nvSpPr>
        <p:spPr bwMode="auto">
          <a:xfrm>
            <a:off x="5707626" y="2379047"/>
            <a:ext cx="749829" cy="138262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5396196" y="2235027"/>
            <a:ext cx="12907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Ratones AD/PD</a:t>
            </a:r>
            <a:endParaRPr lang="es-VE" sz="1200" dirty="0"/>
          </a:p>
        </p:txBody>
      </p:sp>
      <p:sp>
        <p:nvSpPr>
          <p:cNvPr id="33" name="Rectángulo 32"/>
          <p:cNvSpPr/>
          <p:nvPr/>
        </p:nvSpPr>
        <p:spPr bwMode="auto">
          <a:xfrm>
            <a:off x="7115883" y="2379047"/>
            <a:ext cx="1261201" cy="175527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7015814" y="2233465"/>
            <a:ext cx="13612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Trat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antibiótico</a:t>
            </a:r>
            <a:endParaRPr lang="es-VE" sz="1200" dirty="0"/>
          </a:p>
        </p:txBody>
      </p:sp>
      <p:sp>
        <p:nvSpPr>
          <p:cNvPr id="36" name="Rectángulo 35"/>
          <p:cNvSpPr/>
          <p:nvPr/>
        </p:nvSpPr>
        <p:spPr bwMode="auto">
          <a:xfrm>
            <a:off x="4877846" y="3484709"/>
            <a:ext cx="1160086" cy="213444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7" name="Rectángulo 36"/>
          <p:cNvSpPr/>
          <p:nvPr/>
        </p:nvSpPr>
        <p:spPr bwMode="auto">
          <a:xfrm>
            <a:off x="6798214" y="3495670"/>
            <a:ext cx="1869165" cy="213444"/>
          </a:xfrm>
          <a:prstGeom prst="rect">
            <a:avLst/>
          </a:prstGeom>
          <a:solidFill>
            <a:srgbClr val="E8FEF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4839539" y="3348658"/>
            <a:ext cx="13211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Trat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</a:t>
            </a:r>
            <a:endParaRPr lang="es-VE" sz="1200" dirty="0"/>
          </a:p>
        </p:txBody>
      </p:sp>
      <p:sp>
        <p:nvSpPr>
          <p:cNvPr id="38" name="Rectángulo 37"/>
          <p:cNvSpPr/>
          <p:nvPr/>
        </p:nvSpPr>
        <p:spPr>
          <a:xfrm>
            <a:off x="6746424" y="3378884"/>
            <a:ext cx="16562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Remoción microbiota</a:t>
            </a:r>
            <a:endParaRPr lang="es-VE" sz="1200" dirty="0"/>
          </a:p>
        </p:txBody>
      </p:sp>
      <p:sp>
        <p:nvSpPr>
          <p:cNvPr id="39" name="Rectángulo 38"/>
          <p:cNvSpPr/>
          <p:nvPr/>
        </p:nvSpPr>
        <p:spPr bwMode="auto">
          <a:xfrm>
            <a:off x="1120877" y="4506903"/>
            <a:ext cx="1401484" cy="1285839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1" name="Rectángulo 40"/>
          <p:cNvSpPr/>
          <p:nvPr/>
        </p:nvSpPr>
        <p:spPr bwMode="auto">
          <a:xfrm>
            <a:off x="4621144" y="3861880"/>
            <a:ext cx="921911" cy="158069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4574327" y="3752480"/>
            <a:ext cx="1164101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Donante Sano</a:t>
            </a:r>
            <a:endParaRPr lang="es-VE" sz="1200" dirty="0"/>
          </a:p>
        </p:txBody>
      </p:sp>
      <p:sp>
        <p:nvSpPr>
          <p:cNvPr id="42" name="Rectángulo 41"/>
          <p:cNvSpPr/>
          <p:nvPr/>
        </p:nvSpPr>
        <p:spPr bwMode="auto">
          <a:xfrm>
            <a:off x="5928852" y="3770975"/>
            <a:ext cx="1533134" cy="304992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5844911" y="3733744"/>
            <a:ext cx="1600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Pac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con microbiota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alterado</a:t>
            </a:r>
            <a:endParaRPr lang="es-VE" sz="1200" dirty="0"/>
          </a:p>
        </p:txBody>
      </p:sp>
      <p:sp>
        <p:nvSpPr>
          <p:cNvPr id="44" name="Rectángulo 43"/>
          <p:cNvSpPr/>
          <p:nvPr/>
        </p:nvSpPr>
        <p:spPr bwMode="auto">
          <a:xfrm>
            <a:off x="7652410" y="3761708"/>
            <a:ext cx="817607" cy="303298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5" name="Rectángulo 44"/>
          <p:cNvSpPr/>
          <p:nvPr/>
        </p:nvSpPr>
        <p:spPr>
          <a:xfrm>
            <a:off x="7450749" y="3680884"/>
            <a:ext cx="1146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Pac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después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trasplante</a:t>
            </a:r>
            <a:endParaRPr lang="es-VE" sz="1200" dirty="0"/>
          </a:p>
        </p:txBody>
      </p:sp>
      <p:sp>
        <p:nvSpPr>
          <p:cNvPr id="46" name="Rectángulo 45"/>
          <p:cNvSpPr/>
          <p:nvPr/>
        </p:nvSpPr>
        <p:spPr bwMode="auto">
          <a:xfrm>
            <a:off x="4505992" y="4872318"/>
            <a:ext cx="3986589" cy="345089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4608036" y="4754252"/>
            <a:ext cx="1008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sano</a:t>
            </a:r>
            <a:endParaRPr lang="es-VE" sz="1200" dirty="0"/>
          </a:p>
        </p:txBody>
      </p:sp>
      <p:sp>
        <p:nvSpPr>
          <p:cNvPr id="48" name="Rectángulo 47"/>
          <p:cNvSpPr/>
          <p:nvPr/>
        </p:nvSpPr>
        <p:spPr>
          <a:xfrm>
            <a:off x="6191114" y="4798541"/>
            <a:ext cx="1008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alterado</a:t>
            </a:r>
            <a:endParaRPr lang="es-VE" sz="1200" dirty="0"/>
          </a:p>
        </p:txBody>
      </p:sp>
      <p:sp>
        <p:nvSpPr>
          <p:cNvPr id="49" name="Rectángulo 48"/>
          <p:cNvSpPr/>
          <p:nvPr/>
        </p:nvSpPr>
        <p:spPr>
          <a:xfrm>
            <a:off x="7652410" y="4828465"/>
            <a:ext cx="1008609" cy="461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</a:p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restaurado</a:t>
            </a:r>
            <a:endParaRPr lang="es-VE" sz="1200" dirty="0"/>
          </a:p>
        </p:txBody>
      </p:sp>
      <p:sp>
        <p:nvSpPr>
          <p:cNvPr id="50" name="Rectángulo 49"/>
          <p:cNvSpPr/>
          <p:nvPr/>
        </p:nvSpPr>
        <p:spPr bwMode="auto">
          <a:xfrm>
            <a:off x="4549977" y="6050184"/>
            <a:ext cx="3781503" cy="177372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1" name="Rectángulo 50"/>
          <p:cNvSpPr/>
          <p:nvPr/>
        </p:nvSpPr>
        <p:spPr>
          <a:xfrm>
            <a:off x="4563540" y="5966935"/>
            <a:ext cx="418704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ND</a:t>
            </a:r>
            <a:endParaRPr lang="es-VE" sz="1200" dirty="0"/>
          </a:p>
        </p:txBody>
      </p:sp>
      <p:sp>
        <p:nvSpPr>
          <p:cNvPr id="52" name="Rectángulo 51"/>
          <p:cNvSpPr/>
          <p:nvPr/>
        </p:nvSpPr>
        <p:spPr>
          <a:xfrm>
            <a:off x="4966171" y="5966934"/>
            <a:ext cx="869149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Estreñim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53" name="Rectángulo 52"/>
          <p:cNvSpPr/>
          <p:nvPr/>
        </p:nvSpPr>
        <p:spPr>
          <a:xfrm>
            <a:off x="5819247" y="5973286"/>
            <a:ext cx="705642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54" name="Rectángulo 53"/>
          <p:cNvSpPr/>
          <p:nvPr/>
        </p:nvSpPr>
        <p:spPr>
          <a:xfrm>
            <a:off x="6390216" y="5988334"/>
            <a:ext cx="861133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Obesidad</a:t>
            </a:r>
            <a:endParaRPr lang="es-VE" sz="1200" dirty="0"/>
          </a:p>
        </p:txBody>
      </p:sp>
      <p:sp>
        <p:nvSpPr>
          <p:cNvPr id="55" name="Rectángulo 54"/>
          <p:cNvSpPr/>
          <p:nvPr/>
        </p:nvSpPr>
        <p:spPr>
          <a:xfrm>
            <a:off x="7159624" y="5988333"/>
            <a:ext cx="740908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Osteop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56" name="Rectángulo 55"/>
          <p:cNvSpPr/>
          <p:nvPr/>
        </p:nvSpPr>
        <p:spPr>
          <a:xfrm>
            <a:off x="7792301" y="6021078"/>
            <a:ext cx="768160" cy="2769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Autismo</a:t>
            </a:r>
            <a:endParaRPr lang="es-VE" sz="1200" dirty="0"/>
          </a:p>
        </p:txBody>
      </p:sp>
      <p:sp>
        <p:nvSpPr>
          <p:cNvPr id="58" name="Rectángulo 57"/>
          <p:cNvSpPr/>
          <p:nvPr/>
        </p:nvSpPr>
        <p:spPr>
          <a:xfrm>
            <a:off x="1841430" y="562802"/>
            <a:ext cx="5395171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Rol de Microbiota Intestinal en </a:t>
            </a:r>
            <a:r>
              <a:rPr lang="es-VE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Neuroprotección</a:t>
            </a:r>
            <a:endParaRPr lang="es-VE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Rectángulo 58"/>
          <p:cNvSpPr/>
          <p:nvPr/>
        </p:nvSpPr>
        <p:spPr bwMode="auto">
          <a:xfrm>
            <a:off x="5707626" y="4120211"/>
            <a:ext cx="483488" cy="260059"/>
          </a:xfrm>
          <a:prstGeom prst="rect">
            <a:avLst/>
          </a:prstGeom>
          <a:solidFill>
            <a:srgbClr val="FFF3F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1" name="Rectángulo 60"/>
          <p:cNvSpPr/>
          <p:nvPr/>
        </p:nvSpPr>
        <p:spPr>
          <a:xfrm>
            <a:off x="5372539" y="4082642"/>
            <a:ext cx="832279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Muestra </a:t>
            </a:r>
          </a:p>
          <a:p>
            <a:pPr algn="ctr"/>
            <a:r>
              <a:rPr lang="es-VE" sz="1200" dirty="0" smtClean="0">
                <a:latin typeface="Comic Sans MS" panose="030F0702030302020204" pitchFamily="66" charset="0"/>
              </a:rPr>
              <a:t>heces</a:t>
            </a:r>
            <a:endParaRPr lang="es-VE" sz="1200" dirty="0"/>
          </a:p>
        </p:txBody>
      </p:sp>
      <p:sp>
        <p:nvSpPr>
          <p:cNvPr id="62" name="Rectángulo 61"/>
          <p:cNvSpPr/>
          <p:nvPr/>
        </p:nvSpPr>
        <p:spPr bwMode="auto">
          <a:xfrm>
            <a:off x="403597" y="1133110"/>
            <a:ext cx="3879342" cy="516496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3" name="Rectángulo 62"/>
          <p:cNvSpPr/>
          <p:nvPr/>
        </p:nvSpPr>
        <p:spPr bwMode="auto">
          <a:xfrm>
            <a:off x="4282939" y="1167062"/>
            <a:ext cx="4597292" cy="245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4" name="Rectángulo 63"/>
          <p:cNvSpPr/>
          <p:nvPr/>
        </p:nvSpPr>
        <p:spPr bwMode="auto">
          <a:xfrm>
            <a:off x="4247535" y="3545109"/>
            <a:ext cx="4419844" cy="282511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5" name="Rectángulo 64"/>
          <p:cNvSpPr/>
          <p:nvPr/>
        </p:nvSpPr>
        <p:spPr>
          <a:xfrm>
            <a:off x="7417999" y="524679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7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2" grpId="0" animBg="1"/>
      <p:bldP spid="63" grpId="0" animBg="1"/>
      <p:bldP spid="64" grpId="0" animBg="1"/>
      <p:bldP spid="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143583" y="1693567"/>
            <a:ext cx="4783810" cy="3600986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900" dirty="0" smtClean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Metabolitos beneficiosos liberados por Microbiota </a:t>
            </a:r>
            <a:r>
              <a:rPr lang="es-VE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como 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SCFAs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BAs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Vits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horm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esteroideas, aminoácidos, polifenoles etc</a:t>
            </a:r>
            <a:r>
              <a:rPr lang="es-VE" sz="1600" dirty="0">
                <a:solidFill>
                  <a:srgbClr val="333333"/>
                </a:solidFill>
                <a:latin typeface="Comic Sans MS" panose="030F0702030302020204" pitchFamily="66" charset="0"/>
              </a:rPr>
              <a:t>., 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que al 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interactuar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con moléculas de la </a:t>
            </a:r>
            <a:r>
              <a:rPr lang="es-VE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pueden:</a:t>
            </a:r>
          </a:p>
          <a:p>
            <a:pPr marL="357188"/>
            <a:endParaRPr lang="es-VE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Promover formación e integridad de BHE. </a:t>
            </a: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educir inflamación. </a:t>
            </a: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Reducir estrés oxidativo. </a:t>
            </a: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Reducir apoptosis neuronal. </a:t>
            </a: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Activar respuesta inmune. </a:t>
            </a:r>
          </a:p>
          <a:p>
            <a:pPr marL="642938" indent="-28575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Prevenir infección de patógenos.</a:t>
            </a:r>
          </a:p>
          <a:p>
            <a:pPr marL="357188"/>
            <a:r>
              <a:rPr lang="es-VE" sz="9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y así promover 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endParaRPr lang="es-VE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s-VE" sz="9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563272" y="1050342"/>
            <a:ext cx="5944429" cy="40011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Rol de Microbiota Intestinal en </a:t>
            </a:r>
            <a:r>
              <a:rPr lang="es-VE" sz="20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Neuroprotección</a:t>
            </a:r>
            <a:endParaRPr lang="es-VE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519553" y="437896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89629" y="3677172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Abrir corchete 3"/>
          <p:cNvSpPr/>
          <p:nvPr/>
        </p:nvSpPr>
        <p:spPr>
          <a:xfrm>
            <a:off x="1891826" y="3279595"/>
            <a:ext cx="158848" cy="1764347"/>
          </a:xfrm>
          <a:prstGeom prst="lef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161423" y="124190"/>
            <a:ext cx="17116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888329" y="5337613"/>
            <a:ext cx="5294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Y. Wang et al.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insights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n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eurodegenerative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iseases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redox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omeostasis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Antioxidants 2022; 11: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2287.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0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92313" y="1876780"/>
            <a:ext cx="5086349" cy="3077766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Reducen patogénesis de ND y disminuyen 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ND.: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539750" indent="-179388"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Transplante microbiota fecal (</a:t>
            </a:r>
            <a:r>
              <a:rPr lang="es-VE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FMT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</a:p>
          <a:p>
            <a:pPr marL="539750" indent="-179388"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Antibióticos </a:t>
            </a:r>
            <a:endParaRPr lang="es-VE" sz="1600" dirty="0"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539750" indent="-179388"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 </a:t>
            </a:r>
          </a:p>
          <a:p>
            <a:pPr marL="539750" indent="-179388">
              <a:buFont typeface="Wingdings" panose="05000000000000000000" pitchFamily="2" charset="2"/>
              <a:buChar char="ü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Remoción de microbiota intestinal.</a:t>
            </a:r>
          </a:p>
          <a:p>
            <a:endParaRPr lang="es-VE" sz="16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Transferencia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 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de 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donante sano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a paciente con microbiota 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disfuncional, </a:t>
            </a:r>
            <a:r>
              <a:rPr lang="es-VE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restaura el microbiota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mejora salud, problemas GI, metabólicos, </a:t>
            </a:r>
            <a:r>
              <a:rPr lang="es-VE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nf</a:t>
            </a:r>
            <a:r>
              <a:rPr lang="es-VE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ND </a:t>
            </a:r>
            <a:r>
              <a:rPr lang="es-VE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etc.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871138" y="1208494"/>
            <a:ext cx="5328700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Rol de Microbiota intestinal en </a:t>
            </a:r>
            <a:r>
              <a:rPr lang="es-VE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Neuroprotección</a:t>
            </a:r>
            <a:endParaRPr lang="es-VE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341267" y="509430"/>
            <a:ext cx="438844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61423" y="124190"/>
            <a:ext cx="17116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870932" y="5053445"/>
            <a:ext cx="5294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Y. Wang et al.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insights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n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eurodegenerative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iseases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redox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omeostasis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Antioxidants 2022; 11: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2287.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16135" y="3061720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Abrir corchete 3"/>
          <p:cNvSpPr/>
          <p:nvPr/>
        </p:nvSpPr>
        <p:spPr>
          <a:xfrm>
            <a:off x="1655981" y="1944960"/>
            <a:ext cx="269021" cy="2941405"/>
          </a:xfrm>
          <a:prstGeom prst="leftBracket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92552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307955" y="1122115"/>
            <a:ext cx="4455066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Microbiota como blanco terapéutico</a:t>
            </a:r>
          </a:p>
          <a:p>
            <a:pPr algn="ctr"/>
            <a:r>
              <a:rPr lang="es-VE" sz="2800" dirty="0" smtClean="0">
                <a:latin typeface="Comic Sans MS" panose="030F0702030302020204" pitchFamily="66" charset="0"/>
              </a:rPr>
              <a:t>Dietas</a:t>
            </a:r>
            <a:endParaRPr lang="es-VE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44466" y="667318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/>
          <p:nvPr/>
        </p:nvPicPr>
        <p:blipFill rotWithShape="1">
          <a:blip r:embed="rId2"/>
          <a:srcRect l="6638" r="7551"/>
          <a:stretch/>
        </p:blipFill>
        <p:spPr>
          <a:xfrm>
            <a:off x="2227365" y="2024857"/>
            <a:ext cx="4602480" cy="3887944"/>
          </a:xfrm>
          <a:prstGeom prst="rect">
            <a:avLst/>
          </a:prstGeom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Rectángulo 1"/>
          <p:cNvSpPr/>
          <p:nvPr/>
        </p:nvSpPr>
        <p:spPr>
          <a:xfrm>
            <a:off x="1368762" y="6096253"/>
            <a:ext cx="643678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Photo by Scott </a:t>
            </a:r>
            <a:r>
              <a:rPr lang="en-US" sz="11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Suchman</a:t>
            </a:r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 The Washington Post; food styling by Lisa </a:t>
            </a:r>
            <a:r>
              <a:rPr lang="en-US" sz="11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Cherkasky</a:t>
            </a:r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 The Washington Post</a:t>
            </a:r>
            <a:endParaRPr lang="es-VE" sz="1100" dirty="0"/>
          </a:p>
        </p:txBody>
      </p:sp>
      <p:sp>
        <p:nvSpPr>
          <p:cNvPr id="5" name="Rectángulo 4"/>
          <p:cNvSpPr/>
          <p:nvPr/>
        </p:nvSpPr>
        <p:spPr>
          <a:xfrm>
            <a:off x="2000026" y="6357863"/>
            <a:ext cx="507092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https://www.washingtonpost.com/wellness/2022/09/20/gut-health-microbiome-best-foods/</a:t>
            </a:r>
          </a:p>
        </p:txBody>
      </p:sp>
    </p:spTree>
    <p:extLst>
      <p:ext uri="{BB962C8B-B14F-4D97-AF65-F5344CB8AC3E}">
        <p14:creationId xmlns:p14="http://schemas.microsoft.com/office/powerpoint/2010/main" val="42712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94564" y="331127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428402" y="2711004"/>
            <a:ext cx="4214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latin typeface="Comic Sans MS" panose="030F0702030302020204" pitchFamily="66" charset="0"/>
              </a:rPr>
              <a:t>“</a:t>
            </a:r>
            <a:r>
              <a:rPr lang="en-US" sz="3200" dirty="0" err="1" smtClean="0">
                <a:latin typeface="Comic Sans MS" panose="030F0702030302020204" pitchFamily="66" charset="0"/>
              </a:rPr>
              <a:t>Díme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qué</a:t>
            </a:r>
            <a:r>
              <a:rPr lang="en-US" sz="3200" dirty="0" smtClean="0">
                <a:latin typeface="Comic Sans MS" panose="030F0702030302020204" pitchFamily="66" charset="0"/>
              </a:rPr>
              <a:t> comes y </a:t>
            </a:r>
            <a:r>
              <a:rPr lang="en-US" sz="3200" dirty="0" err="1" smtClean="0">
                <a:latin typeface="Comic Sans MS" panose="030F0702030302020204" pitchFamily="66" charset="0"/>
              </a:rPr>
              <a:t>te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diré</a:t>
            </a:r>
            <a:r>
              <a:rPr lang="en-US" sz="3200" dirty="0" smtClean="0">
                <a:latin typeface="Comic Sans MS" panose="030F0702030302020204" pitchFamily="66" charset="0"/>
              </a:rPr>
              <a:t> lo </a:t>
            </a:r>
            <a:r>
              <a:rPr lang="en-US" sz="3200" dirty="0" err="1" smtClean="0">
                <a:latin typeface="Comic Sans MS" panose="030F0702030302020204" pitchFamily="66" charset="0"/>
              </a:rPr>
              <a:t>que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 err="1" smtClean="0">
                <a:latin typeface="Comic Sans MS" panose="030F0702030302020204" pitchFamily="66" charset="0"/>
              </a:rPr>
              <a:t>eres</a:t>
            </a:r>
            <a:r>
              <a:rPr lang="en-US" sz="3200" dirty="0" smtClean="0">
                <a:latin typeface="Comic Sans MS" panose="030F0702030302020204" pitchFamily="66" charset="0"/>
              </a:rPr>
              <a:t>”.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444195" y="4043341"/>
            <a:ext cx="22348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v-SE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 </a:t>
            </a:r>
            <a:r>
              <a:rPr lang="sv-S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Brillat-Savarin</a:t>
            </a:r>
          </a:p>
          <a:p>
            <a:pPr algn="r"/>
            <a:r>
              <a:rPr lang="sv-S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1826</a:t>
            </a:r>
            <a:r>
              <a:rPr lang="sv-SE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V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714775" y="335671"/>
            <a:ext cx="5641426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093777" y="4273053"/>
            <a:ext cx="6894513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240"/>
              </a:spcBef>
              <a:spcAft>
                <a:spcPts val="420"/>
              </a:spcAft>
            </a:pPr>
            <a:r>
              <a:rPr lang="en-US" sz="16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Gomez </a:t>
            </a:r>
            <a:r>
              <a:rPr lang="en-US" sz="1600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Gonçalves</a:t>
            </a:r>
            <a:r>
              <a:rPr lang="en-US" sz="16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Association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etween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onsumption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600" i="1" kern="1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600" i="1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ltraprocessed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oods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cognitive </a:t>
            </a:r>
            <a:r>
              <a:rPr lang="en-US" sz="16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6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ecline</a:t>
            </a:r>
            <a:r>
              <a:rPr lang="en-US" sz="1600" b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JAMA </a:t>
            </a:r>
            <a:r>
              <a:rPr lang="en-US" sz="1600" b="1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Neurol</a:t>
            </a:r>
            <a:r>
              <a:rPr lang="en-US" sz="1600" b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2023</a:t>
            </a:r>
            <a:r>
              <a:rPr lang="en-US" sz="16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80: 142-150.</a:t>
            </a:r>
            <a:endParaRPr lang="es-V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421904" y="2577512"/>
            <a:ext cx="123303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JAMA </a:t>
            </a:r>
          </a:p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Febrero </a:t>
            </a:r>
          </a:p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2023</a:t>
            </a:r>
            <a:endParaRPr lang="es-VE" sz="2000" dirty="0"/>
          </a:p>
        </p:txBody>
      </p:sp>
      <p:sp>
        <p:nvSpPr>
          <p:cNvPr id="18" name="Rectángulo 17"/>
          <p:cNvSpPr/>
          <p:nvPr/>
        </p:nvSpPr>
        <p:spPr>
          <a:xfrm>
            <a:off x="3994238" y="1015549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/>
          </a:p>
        </p:txBody>
      </p:sp>
      <p:sp>
        <p:nvSpPr>
          <p:cNvPr id="19" name="Rectángulo 18"/>
          <p:cNvSpPr/>
          <p:nvPr/>
        </p:nvSpPr>
        <p:spPr>
          <a:xfrm>
            <a:off x="1792692" y="2485180"/>
            <a:ext cx="5515898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Asociación entre Consumo de Comidas </a:t>
            </a:r>
            <a:r>
              <a:rPr lang="es-VE" sz="28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Ultraprocesadas</a:t>
            </a:r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</a:p>
          <a:p>
            <a:pPr algn="ctr"/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Declinación </a:t>
            </a:r>
            <a:r>
              <a:rPr lang="es-VE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</a:t>
            </a:r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ognitiva</a:t>
            </a:r>
            <a:endParaRPr lang="es-VE" sz="2800" dirty="0"/>
          </a:p>
        </p:txBody>
      </p:sp>
      <p:sp>
        <p:nvSpPr>
          <p:cNvPr id="12" name="Rectángulo 11"/>
          <p:cNvSpPr/>
          <p:nvPr/>
        </p:nvSpPr>
        <p:spPr>
          <a:xfrm>
            <a:off x="4034389" y="1880092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22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714775" y="335671"/>
            <a:ext cx="5641426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979085" y="900132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>
              <a:solidFill>
                <a:prstClr val="black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2336101" y="1452966"/>
            <a:ext cx="4398773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Comidas </a:t>
            </a:r>
            <a:r>
              <a:rPr lang="es-VE" sz="28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Ultraprocesadas</a:t>
            </a:r>
            <a:endParaRPr lang="es-VE" sz="2800" dirty="0">
              <a:solidFill>
                <a:prstClr val="black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762802" y="1452966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2065375"/>
            <a:ext cx="6433358" cy="42889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102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07954" y="189194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994240" y="693899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/>
          </a:p>
        </p:txBody>
      </p:sp>
      <p:sp>
        <p:nvSpPr>
          <p:cNvPr id="19" name="Rectángulo 18"/>
          <p:cNvSpPr/>
          <p:nvPr/>
        </p:nvSpPr>
        <p:spPr>
          <a:xfrm>
            <a:off x="2524495" y="1356724"/>
            <a:ext cx="414924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Comidas </a:t>
            </a:r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Ultraprocesadas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UPFs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</a:t>
            </a:r>
            <a:endParaRPr lang="es-VE" sz="2000" dirty="0"/>
          </a:p>
        </p:txBody>
      </p:sp>
      <p:sp>
        <p:nvSpPr>
          <p:cNvPr id="2" name="Rectángulo 1"/>
          <p:cNvSpPr/>
          <p:nvPr/>
        </p:nvSpPr>
        <p:spPr>
          <a:xfrm>
            <a:off x="325645" y="2760564"/>
            <a:ext cx="3964618" cy="3139321"/>
          </a:xfrm>
          <a:prstGeom prst="rect">
            <a:avLst/>
          </a:prstGeom>
          <a:solidFill>
            <a:srgbClr val="FFEFE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err="1" smtClean="0">
                <a:latin typeface="Comic Sans MS" panose="030F0702030302020204" pitchFamily="66" charset="0"/>
              </a:rPr>
              <a:t>UPFs</a:t>
            </a:r>
            <a:r>
              <a:rPr lang="es-VE" dirty="0" smtClean="0">
                <a:latin typeface="Comic Sans MS" panose="030F0702030302020204" pitchFamily="66" charset="0"/>
              </a:rPr>
              <a:t> son muy manipuladas, están empacadas con ingredientes añadidos, como azúcar, grasa y sal. </a:t>
            </a:r>
            <a:r>
              <a:rPr lang="es-VE" dirty="0">
                <a:latin typeface="Comic Sans MS" panose="030F0702030302020204" pitchFamily="66" charset="0"/>
              </a:rPr>
              <a:t>Y</a:t>
            </a:r>
            <a:r>
              <a:rPr lang="es-VE" dirty="0" smtClean="0">
                <a:latin typeface="Comic Sans MS" panose="030F0702030302020204" pitchFamily="66" charset="0"/>
              </a:rPr>
              <a:t> son bajas en proteína y fibra.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err="1" smtClean="0">
                <a:latin typeface="Comic Sans MS" panose="030F0702030302020204" pitchFamily="66" charset="0"/>
              </a:rPr>
              <a:t>Ejs</a:t>
            </a:r>
            <a:r>
              <a:rPr lang="es-VE" dirty="0" smtClean="0">
                <a:latin typeface="Comic Sans MS" panose="030F0702030302020204" pitchFamily="66" charset="0"/>
              </a:rPr>
              <a:t>. sodas, </a:t>
            </a:r>
            <a:r>
              <a:rPr lang="es-VE" i="1" dirty="0">
                <a:latin typeface="Comic Sans MS" panose="030F0702030302020204" pitchFamily="66" charset="0"/>
              </a:rPr>
              <a:t>chips</a:t>
            </a:r>
            <a:r>
              <a:rPr lang="es-VE" dirty="0">
                <a:latin typeface="Comic Sans MS" panose="030F0702030302020204" pitchFamily="66" charset="0"/>
              </a:rPr>
              <a:t>, chocolate, </a:t>
            </a:r>
            <a:r>
              <a:rPr lang="es-VE" dirty="0" smtClean="0">
                <a:latin typeface="Comic Sans MS" panose="030F0702030302020204" pitchFamily="66" charset="0"/>
              </a:rPr>
              <a:t>caramelos, helados, cereales endulzados, sopas empacadas, </a:t>
            </a:r>
            <a:r>
              <a:rPr lang="es-VE" i="1" dirty="0" err="1" smtClean="0">
                <a:latin typeface="Comic Sans MS" panose="030F0702030302020204" pitchFamily="66" charset="0"/>
              </a:rPr>
              <a:t>chicken</a:t>
            </a:r>
            <a:r>
              <a:rPr lang="es-VE" i="1" dirty="0" smtClean="0">
                <a:latin typeface="Comic Sans MS" panose="030F0702030302020204" pitchFamily="66" charset="0"/>
              </a:rPr>
              <a:t> </a:t>
            </a:r>
            <a:r>
              <a:rPr lang="es-VE" i="1" dirty="0" err="1" smtClean="0">
                <a:latin typeface="Comic Sans MS" panose="030F0702030302020204" pitchFamily="66" charset="0"/>
              </a:rPr>
              <a:t>nugget</a:t>
            </a:r>
            <a:r>
              <a:rPr lang="es-VE" dirty="0" err="1" smtClean="0">
                <a:latin typeface="Comic Sans MS" panose="030F0702030302020204" pitchFamily="66" charset="0"/>
              </a:rPr>
              <a:t>s</a:t>
            </a:r>
            <a:r>
              <a:rPr lang="es-VE" dirty="0">
                <a:latin typeface="Comic Sans MS" panose="030F0702030302020204" pitchFamily="66" charset="0"/>
              </a:rPr>
              <a:t>, </a:t>
            </a:r>
            <a:r>
              <a:rPr lang="es-VE" dirty="0" smtClean="0">
                <a:latin typeface="Comic Sans MS" panose="030F0702030302020204" pitchFamily="66" charset="0"/>
              </a:rPr>
              <a:t>perros calientes y papas fritas. 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38495" y="173302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VE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s-VE" sz="3200" dirty="0">
              <a:latin typeface="Arial" panose="020B0604020202020204" pitchFamily="34" charset="0"/>
            </a:endParaRPr>
          </a:p>
          <a:p>
            <a:endParaRPr lang="es-VE" sz="3200" dirty="0">
              <a:latin typeface="Arial" panose="020B0604020202020204" pitchFamily="34" charset="0"/>
            </a:endParaRPr>
          </a:p>
          <a:p>
            <a:endParaRPr lang="es-VE" sz="3200" dirty="0">
              <a:latin typeface="Arial" panose="020B0604020202020204" pitchFamily="34" charset="0"/>
            </a:endParaRPr>
          </a:p>
          <a:p>
            <a:endParaRPr lang="es-VE" sz="3200" dirty="0">
              <a:latin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47537" y="5905394"/>
            <a:ext cx="33467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Brooks.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vidence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ltraprocessed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oods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etrimental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uedscape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Aug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01, 2022.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715191" y="1938094"/>
            <a:ext cx="3767854" cy="646331"/>
          </a:xfrm>
          <a:prstGeom prst="rect">
            <a:avLst/>
          </a:prstGeom>
          <a:solidFill>
            <a:srgbClr val="FFCCCC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Comer esta dieta es dañino para el cerebro que envejece. </a:t>
            </a:r>
            <a:endParaRPr lang="es-VE" dirty="0">
              <a:latin typeface="Comic Sans MS" panose="030F0702030302020204" pitchFamily="66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352" y="2811806"/>
            <a:ext cx="3986311" cy="29897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Rectángulo 14"/>
          <p:cNvSpPr/>
          <p:nvPr/>
        </p:nvSpPr>
        <p:spPr>
          <a:xfrm>
            <a:off x="4290263" y="5849793"/>
            <a:ext cx="454097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Heart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Association. https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://www.heart.org/en/news/2020/01/29/processed-vs-ultra-processed-food-and-why-it-matters-to-your-health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6793333" y="1322809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69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3" grpId="0" animBg="1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07952" y="196545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785076" y="1690920"/>
            <a:ext cx="5500821" cy="4062651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Acaba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de ser publicado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estudio multicéntrico, prospectivo, realizado en 6 ciudades en Brasil con más de 10 mil participantes, que investigó asociación entre consumo de 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comida </a:t>
            </a:r>
            <a:r>
              <a:rPr lang="es-VE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ultraprocesada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y declinación cognitiva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Un alto porcentaje del </a:t>
            </a:r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consumo diario de comidas </a:t>
            </a:r>
            <a:r>
              <a:rPr lang="es-VE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ultraprocesadas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fue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asociado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con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declinación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cognitiva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adultos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muestra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étnica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diversa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hallazgos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apoyan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actuales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recomendaciones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salud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pública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limitar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consumo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comida </a:t>
            </a:r>
            <a:r>
              <a:rPr lang="en-US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ultraprocesada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potencial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dañar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la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función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cognitiva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296870" y="1044589"/>
            <a:ext cx="1689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JAMA </a:t>
            </a:r>
          </a:p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Febrero 2023</a:t>
            </a:r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945586" y="641762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>
              <a:solidFill>
                <a:prstClr val="black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70607" y="1162116"/>
            <a:ext cx="5329762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Comida </a:t>
            </a:r>
            <a:r>
              <a:rPr lang="es-VE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U</a:t>
            </a:r>
            <a:r>
              <a:rPr lang="es-VE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ltraprocesada</a:t>
            </a:r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s-VE" b="1" dirty="0">
                <a:solidFill>
                  <a:prstClr val="black"/>
                </a:solidFill>
                <a:latin typeface="Comic Sans MS" panose="030F0702030302020204" pitchFamily="66" charset="0"/>
              </a:rPr>
              <a:t>D</a:t>
            </a:r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eclinación </a:t>
            </a:r>
            <a:r>
              <a:rPr lang="es-VE" b="1" dirty="0">
                <a:solidFill>
                  <a:prstClr val="black"/>
                </a:solidFill>
                <a:latin typeface="Comic Sans MS" panose="030F0702030302020204" pitchFamily="66" charset="0"/>
              </a:rPr>
              <a:t>C</a:t>
            </a:r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ognitiva</a:t>
            </a:r>
            <a:endParaRPr lang="es-VE" dirty="0"/>
          </a:p>
        </p:txBody>
      </p:sp>
      <p:sp>
        <p:nvSpPr>
          <p:cNvPr id="12" name="Rectángulo 11"/>
          <p:cNvSpPr/>
          <p:nvPr/>
        </p:nvSpPr>
        <p:spPr>
          <a:xfrm>
            <a:off x="1445901" y="5796980"/>
            <a:ext cx="6182513" cy="454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240"/>
              </a:spcBef>
              <a:spcAft>
                <a:spcPts val="420"/>
              </a:spcAft>
            </a:pPr>
            <a:r>
              <a:rPr lang="en-US" sz="11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Gomez </a:t>
            </a:r>
            <a:r>
              <a:rPr lang="en-US" sz="1100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Gonçalves</a:t>
            </a:r>
            <a:r>
              <a:rPr lang="en-US" sz="11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Association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etween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onsumption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100" i="1" kern="1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100" i="1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ltraprocessed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oods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cognitive </a:t>
            </a:r>
            <a:r>
              <a:rPr lang="en-US" sz="1100" i="1" kern="1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100" i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ecline</a:t>
            </a:r>
            <a:r>
              <a:rPr lang="en-US" sz="1100" b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JAMA </a:t>
            </a:r>
            <a:r>
              <a:rPr lang="en-US" sz="1100" b="1" kern="18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Neurol</a:t>
            </a:r>
            <a:r>
              <a:rPr lang="en-US" sz="1100" b="1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2023</a:t>
            </a:r>
            <a:r>
              <a:rPr lang="en-US" sz="1100" kern="18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80: 142-150.</a:t>
            </a:r>
            <a:endParaRPr lang="es-V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752997" y="3591224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15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07952" y="196545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296870" y="1230333"/>
            <a:ext cx="1689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JAMA </a:t>
            </a:r>
          </a:p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Febrero 2023</a:t>
            </a:r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994238" y="741089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>
              <a:solidFill>
                <a:prstClr val="black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86299" y="1368833"/>
            <a:ext cx="5567815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Comida </a:t>
            </a:r>
            <a:r>
              <a:rPr lang="es-VE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ultraprocesada</a:t>
            </a:r>
            <a:r>
              <a:rPr lang="es-VE" b="1" dirty="0">
                <a:solidFill>
                  <a:prstClr val="black"/>
                </a:solidFill>
                <a:latin typeface="Comic Sans MS" panose="030F0702030302020204" pitchFamily="66" charset="0"/>
              </a:rPr>
              <a:t>  y declinación cognitiva</a:t>
            </a:r>
            <a:endParaRPr lang="es-VE" dirty="0"/>
          </a:p>
        </p:txBody>
      </p:sp>
      <p:sp>
        <p:nvSpPr>
          <p:cNvPr id="12" name="Rectángulo 11"/>
          <p:cNvSpPr/>
          <p:nvPr/>
        </p:nvSpPr>
        <p:spPr>
          <a:xfrm>
            <a:off x="2625545" y="2073470"/>
            <a:ext cx="3819886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92075"/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92075"/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“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Basados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los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hallazgos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los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médicos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podrían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aconsejar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los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pacientes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preferir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cocinar</a:t>
            </a:r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casa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escoger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ingredientes</a:t>
            </a:r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frescos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lugar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comprar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comidas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listas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snacks”.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algn="r"/>
            <a:endParaRPr lang="en-US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Natalia Gomez-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Gon</a:t>
            </a:r>
            <a:r>
              <a:rPr lang="en-US" b="1" kern="18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ç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alves</a:t>
            </a:r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co-</a:t>
            </a:r>
            <a:r>
              <a:rPr lang="en-US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investigadora</a:t>
            </a:r>
            <a:endParaRPr lang="es-VE" sz="9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US" sz="9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536349" y="5140292"/>
            <a:ext cx="59982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Brooks.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vidence </a:t>
            </a:r>
            <a:r>
              <a:rPr lang="en-US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ltraprocessed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oods detrimental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-Medscape Aug 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01, 2022.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385200" y="3085285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86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04868" y="149176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07954" y="350512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994240" y="824592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>
              <a:solidFill>
                <a:prstClr val="black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49266" y="1666015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VE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s-VE" sz="3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endParaRPr lang="es-VE" sz="3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endParaRPr lang="es-VE" sz="3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endParaRPr lang="es-VE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821352" y="1939135"/>
            <a:ext cx="5458580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92075"/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“Hay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evidencia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creciente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lo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comemos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impactar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nuestros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cerebros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cuando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envejecemos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…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La buena noticia es que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hay pasos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que podemos tomar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reducir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el riesgo de declinación cognitiva al envejecer.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…comer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una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balanceada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, hacer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ejercicio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regularmente,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dormir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bien, estar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activo cognitivamente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, protegerse de lesión cerebral,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fumar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y cuidar </a:t>
            </a:r>
            <a:r>
              <a:rPr 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salud cardiaca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”.</a:t>
            </a: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92075" algn="r"/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521944" y="6126213"/>
            <a:ext cx="60573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Brooks.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vidence </a:t>
            </a:r>
            <a:r>
              <a:rPr lang="en-US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ltraprocessed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foods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etrimental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-Medscape Aug 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01, 2022.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021829" y="5337522"/>
            <a:ext cx="22581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algn="r"/>
            <a:r>
              <a:rPr lang="en-US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Percy Griffin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US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92075" algn="r"/>
            <a:r>
              <a:rPr lang="en-US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Director </a:t>
            </a:r>
            <a:r>
              <a:rPr lang="en-US" sz="12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Científico</a:t>
            </a:r>
            <a:r>
              <a:rPr lang="en-US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92075" algn="r"/>
            <a:r>
              <a:rPr lang="en-US" sz="12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Alzheimer'sAssociation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000178" y="1371003"/>
            <a:ext cx="5070619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Comida </a:t>
            </a:r>
            <a:r>
              <a:rPr lang="es-VE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ultraprocesada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declinación cognitiva</a:t>
            </a:r>
            <a:endParaRPr lang="es-VE" dirty="0"/>
          </a:p>
        </p:txBody>
      </p:sp>
      <p:sp>
        <p:nvSpPr>
          <p:cNvPr id="14" name="Rectángulo 13"/>
          <p:cNvSpPr/>
          <p:nvPr/>
        </p:nvSpPr>
        <p:spPr>
          <a:xfrm>
            <a:off x="761055" y="426029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33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94564" y="331127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796945" y="2328989"/>
            <a:ext cx="5423338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VE" sz="2800" dirty="0" smtClean="0">
                <a:latin typeface="Comic Sans MS" panose="030F0702030302020204" pitchFamily="66" charset="0"/>
              </a:rPr>
              <a:t>Dietas dirigidas al Microbiota </a:t>
            </a:r>
            <a:r>
              <a:rPr lang="es-VE" sz="2800" dirty="0">
                <a:latin typeface="Comic Sans MS" panose="030F0702030302020204" pitchFamily="66" charset="0"/>
              </a:rPr>
              <a:t>I</a:t>
            </a:r>
            <a:r>
              <a:rPr lang="es-VE" sz="2800" dirty="0" smtClean="0">
                <a:latin typeface="Comic Sans MS" panose="030F0702030302020204" pitchFamily="66" charset="0"/>
              </a:rPr>
              <a:t>ntestinal modulan el Estado </a:t>
            </a:r>
            <a:r>
              <a:rPr lang="es-VE" sz="2800" dirty="0">
                <a:latin typeface="Comic Sans MS" panose="030F0702030302020204" pitchFamily="66" charset="0"/>
              </a:rPr>
              <a:t>I</a:t>
            </a:r>
            <a:r>
              <a:rPr lang="es-VE" sz="2800" dirty="0" smtClean="0">
                <a:latin typeface="Comic Sans MS" panose="030F0702030302020204" pitchFamily="66" charset="0"/>
              </a:rPr>
              <a:t>nmune </a:t>
            </a:r>
            <a:r>
              <a:rPr lang="es-VE" sz="2800" dirty="0">
                <a:latin typeface="Comic Sans MS" panose="030F0702030302020204" pitchFamily="66" charset="0"/>
              </a:rPr>
              <a:t>H</a:t>
            </a:r>
            <a:r>
              <a:rPr lang="es-VE" sz="2800" dirty="0" smtClean="0">
                <a:latin typeface="Comic Sans MS" panose="030F0702030302020204" pitchFamily="66" charset="0"/>
              </a:rPr>
              <a:t>umano</a:t>
            </a:r>
            <a:endParaRPr lang="es-VE" sz="2800" dirty="0"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775684" y="3863286"/>
            <a:ext cx="55501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HC. </a:t>
            </a:r>
            <a:r>
              <a:rPr lang="es-VE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Wastyk</a:t>
            </a:r>
            <a:r>
              <a:rPr lang="es-V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s-VE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-microbiota-</a:t>
            </a:r>
            <a:r>
              <a:rPr lang="es-VE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targeted</a:t>
            </a:r>
            <a:r>
              <a:rPr lang="es-V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diets</a:t>
            </a:r>
            <a:r>
              <a:rPr lang="es-V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modulate</a:t>
            </a:r>
            <a:r>
              <a:rPr lang="es-V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human</a:t>
            </a:r>
          </a:p>
          <a:p>
            <a:pPr algn="ctr"/>
            <a:r>
              <a:rPr lang="es-VE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status.</a:t>
            </a:r>
            <a:r>
              <a:rPr lang="es-VE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s-VE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s-VE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184:4137–4153.</a:t>
            </a:r>
            <a:endParaRPr lang="es-VE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74354" y="208009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3899737" y="974737"/>
            <a:ext cx="127150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800" dirty="0">
              <a:solidFill>
                <a:prstClr val="black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049639" y="1825744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38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41623" y="39640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182" y="562860"/>
            <a:ext cx="6605751" cy="5825132"/>
          </a:xfrm>
          <a:prstGeom prst="rect">
            <a:avLst/>
          </a:prstGeom>
          <a:solidFill>
            <a:srgbClr val="DAE8D0"/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1348189" y="6434736"/>
            <a:ext cx="637459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HC. </a:t>
            </a:r>
            <a:r>
              <a:rPr lang="es-VE" sz="10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Wastyk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-microbiota-</a:t>
            </a:r>
            <a:r>
              <a:rPr lang="es-VE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targeted</a:t>
            </a:r>
            <a:r>
              <a:rPr lang="es-VE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diets</a:t>
            </a:r>
            <a:r>
              <a:rPr lang="es-VE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modulate</a:t>
            </a:r>
            <a:r>
              <a:rPr lang="es-VE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human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status. </a:t>
            </a:r>
            <a:r>
              <a:rPr lang="es-VE" sz="105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s-VE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184:4137–4153</a:t>
            </a:r>
            <a:endParaRPr lang="es-VE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216182" y="643203"/>
            <a:ext cx="1605905" cy="247024"/>
          </a:xfrm>
          <a:prstGeom prst="rect">
            <a:avLst/>
          </a:prstGeom>
          <a:solidFill>
            <a:srgbClr val="D7E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1323890" y="582421"/>
            <a:ext cx="24288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alta en Fibra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4396200" y="725092"/>
            <a:ext cx="2816598" cy="454284"/>
          </a:xfrm>
          <a:prstGeom prst="rect">
            <a:avLst/>
          </a:prstGeom>
          <a:solidFill>
            <a:srgbClr val="D7E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4236145" y="700785"/>
            <a:ext cx="35721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 aumentada de microbiota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(enzimas que degradan carbohidratos </a:t>
            </a:r>
          </a:p>
          <a:p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CAZymes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SCFA)</a:t>
            </a:r>
            <a:endParaRPr lang="es-VE" sz="1400" dirty="0"/>
          </a:p>
        </p:txBody>
      </p:sp>
      <p:sp>
        <p:nvSpPr>
          <p:cNvPr id="18" name="Rectángulo 17"/>
          <p:cNvSpPr/>
          <p:nvPr/>
        </p:nvSpPr>
        <p:spPr>
          <a:xfrm>
            <a:off x="4535488" y="2110444"/>
            <a:ext cx="1926122" cy="991944"/>
          </a:xfrm>
          <a:prstGeom prst="rect">
            <a:avLst/>
          </a:prstGeom>
          <a:solidFill>
            <a:srgbClr val="D7E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4314929" y="2377593"/>
            <a:ext cx="15808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Respuestas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inmunes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personalizadas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 rot="16200000">
            <a:off x="5736892" y="2373498"/>
            <a:ext cx="987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Cambio en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inflamación</a:t>
            </a:r>
            <a:endParaRPr lang="es-VE" sz="1200" dirty="0"/>
          </a:p>
        </p:txBody>
      </p:sp>
      <p:sp>
        <p:nvSpPr>
          <p:cNvPr id="19" name="Rectángulo 18"/>
          <p:cNvSpPr/>
          <p:nvPr/>
        </p:nvSpPr>
        <p:spPr>
          <a:xfrm>
            <a:off x="6139872" y="3098216"/>
            <a:ext cx="1682061" cy="320674"/>
          </a:xfrm>
          <a:prstGeom prst="rect">
            <a:avLst/>
          </a:prstGeom>
          <a:solidFill>
            <a:srgbClr val="D7E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6332361" y="3073706"/>
            <a:ext cx="15937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Diversidad de base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microbiota</a:t>
            </a:r>
            <a:endParaRPr lang="es-VE" sz="1200" dirty="0"/>
          </a:p>
        </p:txBody>
      </p:sp>
      <p:sp>
        <p:nvSpPr>
          <p:cNvPr id="20" name="Rectángulo 19"/>
          <p:cNvSpPr/>
          <p:nvPr/>
        </p:nvSpPr>
        <p:spPr>
          <a:xfrm>
            <a:off x="1245678" y="3544675"/>
            <a:ext cx="2741216" cy="338554"/>
          </a:xfrm>
          <a:prstGeom prst="rect">
            <a:avLst/>
          </a:prstGeom>
          <a:solidFill>
            <a:srgbClr val="E6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1298242" y="3475426"/>
            <a:ext cx="27126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alta en Comida </a:t>
            </a:r>
          </a:p>
          <a:p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ermentada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4419063" y="3798591"/>
            <a:ext cx="2042547" cy="507256"/>
          </a:xfrm>
          <a:prstGeom prst="rect">
            <a:avLst/>
          </a:prstGeom>
          <a:solidFill>
            <a:srgbClr val="E6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4314929" y="3780459"/>
            <a:ext cx="24416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Diversidad aumentada </a:t>
            </a:r>
          </a:p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microbiota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5383821" y="4953861"/>
            <a:ext cx="2155577" cy="263258"/>
          </a:xfrm>
          <a:prstGeom prst="rect">
            <a:avLst/>
          </a:prstGeom>
          <a:solidFill>
            <a:srgbClr val="E6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5407617" y="5140047"/>
            <a:ext cx="1688878" cy="274862"/>
          </a:xfrm>
          <a:prstGeom prst="rect">
            <a:avLst/>
          </a:prstGeom>
          <a:solidFill>
            <a:srgbClr val="E6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5209504" y="4847659"/>
            <a:ext cx="2598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Señales y actividad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inflamatorias disminuidas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80392" y="85806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216182" y="562860"/>
            <a:ext cx="6605751" cy="2912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1220820" y="3475426"/>
            <a:ext cx="6605751" cy="2912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0490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9" grpId="0"/>
      <p:bldP spid="15" grpId="0"/>
      <p:bldP spid="16" grpId="0"/>
      <p:bldP spid="2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58052" y="411611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249488" y="2268607"/>
            <a:ext cx="4572000" cy="3139321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Intervención</a:t>
            </a:r>
            <a:r>
              <a:rPr lang="en-US" dirty="0" smtClean="0"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latin typeface="Comic Sans MS" panose="030F0702030302020204" pitchFamily="66" charset="0"/>
              </a:rPr>
              <a:t>dietas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revela</a:t>
            </a:r>
            <a:r>
              <a:rPr lang="en-US" dirty="0" smtClean="0">
                <a:latin typeface="Comic Sans MS" panose="030F0702030302020204" pitchFamily="66" charset="0"/>
              </a:rPr>
              <a:t> enlaces de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Eje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-Sistema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nmune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ibra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cambia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</a:t>
            </a:r>
            <a:r>
              <a:rPr lang="en-US" dirty="0" smtClean="0">
                <a:latin typeface="Comic Sans MS" panose="030F0702030302020204" pitchFamily="66" charset="0"/>
              </a:rPr>
              <a:t> del microbioma y produce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respuestas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personalizadas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>
              <a:buSzPct val="150000"/>
            </a:pPr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Comida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ermentada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diversidad</a:t>
            </a:r>
            <a:r>
              <a:rPr lang="en-US" dirty="0" smtClean="0">
                <a:latin typeface="Comic Sans MS" panose="030F0702030302020204" pitchFamily="66" charset="0"/>
              </a:rPr>
              <a:t> del microbioma y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disminuye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marcadores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inflamación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588480" y="5637743"/>
            <a:ext cx="389401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Wastyk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-microbiota-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targeted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diets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modulate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human</a:t>
            </a:r>
          </a:p>
          <a:p>
            <a:pPr algn="ctr"/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status.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184:4137–4153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0392" y="85806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899736" y="990687"/>
            <a:ext cx="127150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800" dirty="0"/>
          </a:p>
        </p:txBody>
      </p:sp>
      <p:sp>
        <p:nvSpPr>
          <p:cNvPr id="2" name="Rectángulo 1"/>
          <p:cNvSpPr/>
          <p:nvPr/>
        </p:nvSpPr>
        <p:spPr>
          <a:xfrm>
            <a:off x="2603389" y="1672360"/>
            <a:ext cx="3932487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Comida con Fibra o Fermentada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237678" y="3838267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69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030743" y="353835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249488" y="2005479"/>
            <a:ext cx="4572000" cy="3416320"/>
          </a:xfrm>
          <a:prstGeom prst="rect">
            <a:avLst/>
          </a:prstGeom>
          <a:solidFill>
            <a:srgbClr val="E5F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461963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>
                <a:latin typeface="Comic Sans MS" panose="030F0702030302020204" pitchFamily="66" charset="0"/>
              </a:rPr>
              <a:t>E</a:t>
            </a:r>
            <a:r>
              <a:rPr lang="es-VE" dirty="0" smtClean="0">
                <a:latin typeface="Comic Sans MS" panose="030F0702030302020204" pitchFamily="66" charset="0"/>
              </a:rPr>
              <a:t>studio prospectivo al azar </a:t>
            </a:r>
            <a:r>
              <a:rPr lang="es-VE" dirty="0" err="1" smtClean="0">
                <a:latin typeface="Comic Sans MS" panose="030F0702030302020204" pitchFamily="66" charset="0"/>
              </a:rPr>
              <a:t>multiómico</a:t>
            </a:r>
            <a:r>
              <a:rPr lang="es-VE" dirty="0" smtClean="0">
                <a:latin typeface="Comic Sans MS" panose="030F0702030302020204" pitchFamily="66" charset="0"/>
              </a:rPr>
              <a:t> en humanos, para investigar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efectos longitudinales de Dieta rica en fibra o en Comida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ermentada.</a:t>
            </a:r>
          </a:p>
          <a:p>
            <a:pPr marL="176213">
              <a:buSzPct val="150000"/>
            </a:pPr>
            <a:r>
              <a:rPr lang="es-VE" dirty="0" smtClean="0">
                <a:latin typeface="Comic Sans MS" panose="030F0702030302020204" pitchFamily="66" charset="0"/>
              </a:rPr>
              <a:t> </a:t>
            </a:r>
          </a:p>
          <a:p>
            <a:pPr marL="461963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Muestra sus efectos diferenciales en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Diversidad del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r>
              <a:rPr lang="es-VE" dirty="0" smtClean="0">
                <a:latin typeface="Comic Sans MS" panose="030F0702030302020204" pitchFamily="66" charset="0"/>
              </a:rPr>
              <a:t>, con notable impacto en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reducir marcadores inflamatorios y modular respuestas inmunes</a:t>
            </a:r>
            <a:r>
              <a:rPr lang="es-VE" dirty="0" smtClean="0">
                <a:latin typeface="Comic Sans MS" panose="030F0702030302020204" pitchFamily="66" charset="0"/>
              </a:rPr>
              <a:t>. </a:t>
            </a:r>
            <a:endParaRPr lang="es-VE" sz="900" dirty="0" smtClean="0">
              <a:latin typeface="Comic Sans MS" panose="030F0702030302020204" pitchFamily="66" charset="0"/>
            </a:endParaRPr>
          </a:p>
          <a:p>
            <a:pPr marL="176213"/>
            <a:endParaRPr lang="es-VE" sz="9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588478" y="5550929"/>
            <a:ext cx="389401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Wastyk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-microbiota-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targeted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diets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modulate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human</a:t>
            </a:r>
          </a:p>
          <a:p>
            <a:pPr algn="ctr"/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status.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184:4137–4153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0392" y="85806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979084" y="935557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400" dirty="0"/>
          </a:p>
        </p:txBody>
      </p:sp>
      <p:sp>
        <p:nvSpPr>
          <p:cNvPr id="9" name="Rectángulo 8"/>
          <p:cNvSpPr/>
          <p:nvPr/>
        </p:nvSpPr>
        <p:spPr>
          <a:xfrm>
            <a:off x="2756796" y="1517279"/>
            <a:ext cx="3557384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Comida con Fibra o Fermentada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028546" y="4241855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00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994564" y="331127"/>
            <a:ext cx="51548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802244" y="2305159"/>
            <a:ext cx="5423338" cy="18158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VE" sz="2800" dirty="0" smtClean="0">
                <a:latin typeface="Comic Sans MS" panose="030F0702030302020204" pitchFamily="66" charset="0"/>
              </a:rPr>
              <a:t>Modificaciones en Microbioma Humano inducidas por Dieta para arreglar la homeostasis colónica en </a:t>
            </a:r>
            <a:r>
              <a:rPr lang="es-V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IBS</a:t>
            </a:r>
            <a:endParaRPr lang="es-V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74354" y="208009"/>
            <a:ext cx="115728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 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IBS.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3899737" y="974737"/>
            <a:ext cx="127150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  <a:endParaRPr lang="es-VE" sz="2800" dirty="0">
              <a:solidFill>
                <a:prstClr val="black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029708" y="4314873"/>
            <a:ext cx="51651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Bootz-Maoz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n-US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Diet-induced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modifications to human </a:t>
            </a:r>
            <a:r>
              <a:rPr lang="en-US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reshape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colonic homeostasis in irritable </a:t>
            </a:r>
            <a:r>
              <a:rPr lang="en-US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bowel </a:t>
            </a:r>
            <a:r>
              <a:rPr lang="es-VE" sz="1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es-VE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 Reports 2022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41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111657.</a:t>
            </a:r>
            <a:endParaRPr lang="es-VE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150861" y="1711217"/>
            <a:ext cx="4769254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Modificación en Dieta para tratar IBS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288231" y="2895670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0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40601" y="90999"/>
            <a:ext cx="115728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Dietas.</a:t>
            </a:r>
          </a:p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IBS</a:t>
            </a:r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719434" y="208009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lum bright="-13000" contrast="32000"/>
          </a:blip>
          <a:srcRect b="19937"/>
          <a:stretch/>
        </p:blipFill>
        <p:spPr>
          <a:xfrm>
            <a:off x="1944971" y="1162116"/>
            <a:ext cx="6003993" cy="479937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Rectángulo 11"/>
          <p:cNvSpPr/>
          <p:nvPr/>
        </p:nvSpPr>
        <p:spPr>
          <a:xfrm>
            <a:off x="2471544" y="6081019"/>
            <a:ext cx="49069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Bootz-Maoz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Diet-induced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modifications to human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reshape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colonic homeostasis in irritable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bowel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es-VE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 Reports 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41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111657</a:t>
            </a:r>
            <a:endParaRPr lang="es-VE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7615" y="1439114"/>
            <a:ext cx="16203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FODMAP</a:t>
            </a:r>
            <a:r>
              <a:rPr lang="es-VE" sz="1200" dirty="0" smtClean="0">
                <a:latin typeface="Comic Sans MS" panose="030F0702030302020204" pitchFamily="66" charset="0"/>
              </a:rPr>
              <a:t>: </a:t>
            </a:r>
            <a:r>
              <a:rPr lang="es-VE" sz="1400" b="1" u="sng" dirty="0" smtClean="0">
                <a:latin typeface="Comic Sans MS" panose="030F0702030302020204" pitchFamily="66" charset="0"/>
              </a:rPr>
              <a:t>f</a:t>
            </a:r>
            <a:r>
              <a:rPr lang="es-VE" sz="1400" dirty="0" smtClean="0">
                <a:latin typeface="Comic Sans MS" panose="030F0702030302020204" pitchFamily="66" charset="0"/>
              </a:rPr>
              <a:t>ermentable</a:t>
            </a:r>
          </a:p>
          <a:p>
            <a:r>
              <a:rPr lang="es-VE" sz="1400" b="1" u="sng" dirty="0" err="1" smtClean="0">
                <a:latin typeface="Comic Sans MS" panose="030F0702030302020204" pitchFamily="66" charset="0"/>
              </a:rPr>
              <a:t>o</a:t>
            </a:r>
            <a:r>
              <a:rPr lang="es-VE" sz="1400" dirty="0" err="1" smtClean="0">
                <a:latin typeface="Comic Sans MS" panose="030F0702030302020204" pitchFamily="66" charset="0"/>
              </a:rPr>
              <a:t>ligo</a:t>
            </a:r>
            <a:r>
              <a:rPr lang="es-VE" sz="1400" dirty="0" smtClean="0">
                <a:latin typeface="Comic Sans MS" panose="030F0702030302020204" pitchFamily="66" charset="0"/>
              </a:rPr>
              <a:t>-, </a:t>
            </a:r>
          </a:p>
          <a:p>
            <a:r>
              <a:rPr lang="es-VE" sz="1400" b="1" u="sng" dirty="0" smtClean="0">
                <a:latin typeface="Comic Sans MS" panose="030F0702030302020204" pitchFamily="66" charset="0"/>
              </a:rPr>
              <a:t>d</a:t>
            </a:r>
            <a:r>
              <a:rPr lang="es-VE" sz="1400" dirty="0" smtClean="0">
                <a:latin typeface="Comic Sans MS" panose="030F0702030302020204" pitchFamily="66" charset="0"/>
              </a:rPr>
              <a:t>i-, </a:t>
            </a:r>
            <a:r>
              <a:rPr lang="es-VE" sz="1400" b="1" u="sng" dirty="0" err="1" smtClean="0">
                <a:latin typeface="Comic Sans MS" panose="030F0702030302020204" pitchFamily="66" charset="0"/>
              </a:rPr>
              <a:t>m</a:t>
            </a:r>
            <a:r>
              <a:rPr lang="es-VE" sz="1400" dirty="0" err="1" smtClean="0">
                <a:latin typeface="Comic Sans MS" panose="030F0702030302020204" pitchFamily="66" charset="0"/>
              </a:rPr>
              <a:t>onosaccharides</a:t>
            </a:r>
            <a:endParaRPr lang="es-VE" sz="1400" dirty="0" smtClean="0">
              <a:latin typeface="Comic Sans MS" panose="030F0702030302020204" pitchFamily="66" charset="0"/>
            </a:endParaRPr>
          </a:p>
          <a:p>
            <a:r>
              <a:rPr lang="es-VE" sz="1400" b="1" u="sng" dirty="0" smtClean="0">
                <a:latin typeface="Comic Sans MS" panose="030F0702030302020204" pitchFamily="66" charset="0"/>
              </a:rPr>
              <a:t>a</a:t>
            </a:r>
            <a:r>
              <a:rPr lang="es-VE" sz="1400" dirty="0" smtClean="0">
                <a:latin typeface="Comic Sans MS" panose="030F0702030302020204" pitchFamily="66" charset="0"/>
              </a:rPr>
              <a:t>nd</a:t>
            </a:r>
          </a:p>
          <a:p>
            <a:r>
              <a:rPr lang="es-VE" sz="1400" b="1" u="sng" dirty="0" err="1" smtClean="0">
                <a:latin typeface="Comic Sans MS" panose="030F0702030302020204" pitchFamily="66" charset="0"/>
              </a:rPr>
              <a:t>p</a:t>
            </a:r>
            <a:r>
              <a:rPr lang="es-VE" sz="1400" dirty="0" err="1" smtClean="0">
                <a:latin typeface="Comic Sans MS" panose="030F0702030302020204" pitchFamily="66" charset="0"/>
              </a:rPr>
              <a:t>olyols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005756" y="1205837"/>
            <a:ext cx="1488141" cy="1695471"/>
          </a:xfrm>
          <a:prstGeom prst="rect">
            <a:avLst/>
          </a:prstGeom>
          <a:solidFill>
            <a:srgbClr val="FFD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2078773" y="1207571"/>
            <a:ext cx="13628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FODMAP Baja</a:t>
            </a:r>
            <a:endParaRPr lang="es-VE" sz="1400" dirty="0"/>
          </a:p>
        </p:txBody>
      </p:sp>
      <p:sp>
        <p:nvSpPr>
          <p:cNvPr id="13" name="Rectángulo 12"/>
          <p:cNvSpPr/>
          <p:nvPr/>
        </p:nvSpPr>
        <p:spPr>
          <a:xfrm>
            <a:off x="2003533" y="2156415"/>
            <a:ext cx="143180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Abundancia 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reducida </a:t>
            </a:r>
          </a:p>
          <a:p>
            <a:pPr algn="ctr"/>
            <a:r>
              <a:rPr lang="es-VE" sz="1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B. </a:t>
            </a:r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adolescentis</a:t>
            </a:r>
            <a:endParaRPr lang="es-VE" sz="1400" i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972141" y="2993562"/>
            <a:ext cx="1494585" cy="2880473"/>
          </a:xfrm>
          <a:prstGeom prst="rect">
            <a:avLst/>
          </a:prstGeom>
          <a:solidFill>
            <a:srgbClr val="FFD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2003533" y="3219542"/>
            <a:ext cx="143180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Predicción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Computacional:</a:t>
            </a:r>
          </a:p>
          <a:p>
            <a:pPr algn="ctr"/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B. </a:t>
            </a:r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adolescentis</a:t>
            </a:r>
            <a:endParaRPr lang="es-VE" sz="1400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2204608" y="4693277"/>
            <a:ext cx="111120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Alteración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barrera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9" name="Conector recto de flecha 18"/>
          <p:cNvCxnSpPr/>
          <p:nvPr/>
        </p:nvCxnSpPr>
        <p:spPr>
          <a:xfrm>
            <a:off x="2749747" y="1730791"/>
            <a:ext cx="0" cy="4256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>
            <a:off x="2708970" y="4181350"/>
            <a:ext cx="10463" cy="51192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ángulo 26"/>
          <p:cNvSpPr/>
          <p:nvPr/>
        </p:nvSpPr>
        <p:spPr>
          <a:xfrm>
            <a:off x="3554682" y="1205837"/>
            <a:ext cx="4394282" cy="195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3854127" y="1122609"/>
            <a:ext cx="11079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Pre-Dieta</a:t>
            </a:r>
            <a:endParaRPr lang="es-VE" sz="1600" dirty="0"/>
          </a:p>
        </p:txBody>
      </p:sp>
      <p:sp>
        <p:nvSpPr>
          <p:cNvPr id="23" name="Rectángulo 22"/>
          <p:cNvSpPr/>
          <p:nvPr/>
        </p:nvSpPr>
        <p:spPr>
          <a:xfrm>
            <a:off x="5215689" y="1122584"/>
            <a:ext cx="11993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Post-Dieta</a:t>
            </a:r>
            <a:endParaRPr lang="es-VE" sz="1600" dirty="0"/>
          </a:p>
        </p:txBody>
      </p:sp>
      <p:sp>
        <p:nvSpPr>
          <p:cNvPr id="30" name="Rectángulo 29"/>
          <p:cNvSpPr/>
          <p:nvPr/>
        </p:nvSpPr>
        <p:spPr>
          <a:xfrm>
            <a:off x="4703261" y="1439115"/>
            <a:ext cx="929148" cy="780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4494362" y="1460603"/>
            <a:ext cx="13724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Pacientes IBS-D</a:t>
            </a:r>
            <a:endParaRPr lang="es-VE" sz="1200" dirty="0"/>
          </a:p>
        </p:txBody>
      </p:sp>
      <p:sp>
        <p:nvSpPr>
          <p:cNvPr id="29" name="Rectángulo 28"/>
          <p:cNvSpPr/>
          <p:nvPr/>
        </p:nvSpPr>
        <p:spPr>
          <a:xfrm>
            <a:off x="4615898" y="1782239"/>
            <a:ext cx="100219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FODMAP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Baja</a:t>
            </a:r>
            <a:endParaRPr lang="es-VE" sz="1400" dirty="0"/>
          </a:p>
        </p:txBody>
      </p:sp>
      <p:sp>
        <p:nvSpPr>
          <p:cNvPr id="32" name="Rectángulo 31"/>
          <p:cNvSpPr/>
          <p:nvPr/>
        </p:nvSpPr>
        <p:spPr>
          <a:xfrm>
            <a:off x="6679545" y="1378124"/>
            <a:ext cx="944579" cy="17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3" name="Rectángulo 32"/>
          <p:cNvSpPr/>
          <p:nvPr/>
        </p:nvSpPr>
        <p:spPr>
          <a:xfrm>
            <a:off x="6465807" y="2082321"/>
            <a:ext cx="1251692" cy="3000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6413344" y="1300615"/>
            <a:ext cx="14863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Evalucación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clínica</a:t>
            </a:r>
            <a:endParaRPr lang="es-VE" sz="1200" dirty="0"/>
          </a:p>
        </p:txBody>
      </p:sp>
      <p:sp>
        <p:nvSpPr>
          <p:cNvPr id="25" name="Rectángulo 24"/>
          <p:cNvSpPr/>
          <p:nvPr/>
        </p:nvSpPr>
        <p:spPr>
          <a:xfrm>
            <a:off x="6567484" y="1988695"/>
            <a:ext cx="12763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Secuenciación  </a:t>
            </a:r>
          </a:p>
          <a:p>
            <a:pPr algn="ctr"/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endParaRPr lang="es-VE" sz="1200" dirty="0"/>
          </a:p>
        </p:txBody>
      </p:sp>
      <p:sp>
        <p:nvSpPr>
          <p:cNvPr id="34" name="Rectángulo 33"/>
          <p:cNvSpPr/>
          <p:nvPr/>
        </p:nvSpPr>
        <p:spPr>
          <a:xfrm>
            <a:off x="3617855" y="2573739"/>
            <a:ext cx="645319" cy="321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3436209" y="2457010"/>
            <a:ext cx="1008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  <a:endParaRPr lang="es-VE" sz="1200" dirty="0"/>
          </a:p>
        </p:txBody>
      </p:sp>
      <p:sp>
        <p:nvSpPr>
          <p:cNvPr id="36" name="Rectángulo 35"/>
          <p:cNvSpPr/>
          <p:nvPr/>
        </p:nvSpPr>
        <p:spPr>
          <a:xfrm>
            <a:off x="3520521" y="4667965"/>
            <a:ext cx="962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endParaRPr lang="es-VE" sz="1200" dirty="0"/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Post-dieta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3554682" y="3696595"/>
            <a:ext cx="545435" cy="30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3554682" y="4213569"/>
            <a:ext cx="545435" cy="393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0" name="Rectángulo 39"/>
          <p:cNvSpPr/>
          <p:nvPr/>
        </p:nvSpPr>
        <p:spPr>
          <a:xfrm>
            <a:off x="4946968" y="3696595"/>
            <a:ext cx="1457053" cy="152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7" name="Rectángulo 36"/>
          <p:cNvSpPr/>
          <p:nvPr/>
        </p:nvSpPr>
        <p:spPr>
          <a:xfrm>
            <a:off x="4444818" y="3623039"/>
            <a:ext cx="22878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Sistema intestino órgano cultivo</a:t>
            </a:r>
            <a:endParaRPr lang="es-VE" sz="1100" dirty="0"/>
          </a:p>
        </p:txBody>
      </p:sp>
      <p:sp>
        <p:nvSpPr>
          <p:cNvPr id="35" name="Rectángulo 34"/>
          <p:cNvSpPr/>
          <p:nvPr/>
        </p:nvSpPr>
        <p:spPr>
          <a:xfrm>
            <a:off x="3482251" y="3449076"/>
            <a:ext cx="9621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endParaRPr lang="es-VE" sz="1200" dirty="0"/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Pre-dieta</a:t>
            </a:r>
          </a:p>
        </p:txBody>
      </p:sp>
      <p:sp>
        <p:nvSpPr>
          <p:cNvPr id="42" name="Rectángulo 41"/>
          <p:cNvSpPr/>
          <p:nvPr/>
        </p:nvSpPr>
        <p:spPr>
          <a:xfrm>
            <a:off x="6818471" y="3506825"/>
            <a:ext cx="1081178" cy="403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1" name="Rectángulo 40"/>
          <p:cNvSpPr/>
          <p:nvPr/>
        </p:nvSpPr>
        <p:spPr>
          <a:xfrm>
            <a:off x="6808099" y="3430678"/>
            <a:ext cx="114086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Perfil </a:t>
            </a:r>
          </a:p>
          <a:p>
            <a:pPr algn="ctr"/>
            <a:r>
              <a:rPr lang="es-VE" sz="105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Transcripcional</a:t>
            </a:r>
            <a:endParaRPr lang="es-VE" sz="105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0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</a:t>
            </a:r>
            <a:endParaRPr lang="es-VE" sz="1050" dirty="0"/>
          </a:p>
        </p:txBody>
      </p:sp>
      <p:sp>
        <p:nvSpPr>
          <p:cNvPr id="44" name="Rectángulo 43"/>
          <p:cNvSpPr/>
          <p:nvPr/>
        </p:nvSpPr>
        <p:spPr>
          <a:xfrm>
            <a:off x="4946967" y="4924109"/>
            <a:ext cx="1260629" cy="326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3" name="Rectángulo 42"/>
          <p:cNvSpPr/>
          <p:nvPr/>
        </p:nvSpPr>
        <p:spPr>
          <a:xfrm>
            <a:off x="4903683" y="4788761"/>
            <a:ext cx="14574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Secuenciación 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microbioma</a:t>
            </a:r>
            <a:endParaRPr lang="es-VE" sz="1400" dirty="0"/>
          </a:p>
        </p:txBody>
      </p:sp>
      <p:sp>
        <p:nvSpPr>
          <p:cNvPr id="46" name="Rectángulo redondeado 45"/>
          <p:cNvSpPr/>
          <p:nvPr/>
        </p:nvSpPr>
        <p:spPr>
          <a:xfrm>
            <a:off x="6374186" y="5250426"/>
            <a:ext cx="1469609" cy="51619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5" name="Rectángulo 44"/>
          <p:cNvSpPr/>
          <p:nvPr/>
        </p:nvSpPr>
        <p:spPr>
          <a:xfrm>
            <a:off x="6588851" y="5182550"/>
            <a:ext cx="1345857" cy="830997"/>
          </a:xfrm>
          <a:prstGeom prst="rect">
            <a:avLst/>
          </a:prstGeom>
          <a:solidFill>
            <a:srgbClr val="FFD5D7"/>
          </a:solidFill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Correlación Genes-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taxa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Predicciones funcionales</a:t>
            </a:r>
            <a:endParaRPr lang="es-VE" sz="1200" dirty="0"/>
          </a:p>
        </p:txBody>
      </p:sp>
      <p:sp>
        <p:nvSpPr>
          <p:cNvPr id="2" name="Rectángulo 1"/>
          <p:cNvSpPr/>
          <p:nvPr/>
        </p:nvSpPr>
        <p:spPr>
          <a:xfrm>
            <a:off x="1944971" y="1198864"/>
            <a:ext cx="6003993" cy="17958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1967254" y="2931984"/>
            <a:ext cx="5989738" cy="30323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110927" y="3326550"/>
            <a:ext cx="151134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Polioles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alcoholes de azúcar como manitol y sorbitol.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Fermentados por bacterias en colon y causan síntomas por distensión por gas. Presentes en frutas con hueso: durazno, pera, manzana, aguacate etc. y en vegetales  repollo, coliflor, </a:t>
            </a:r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celery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etc.</a:t>
            </a:r>
            <a:endParaRPr lang="es-VE" sz="1200" dirty="0"/>
          </a:p>
        </p:txBody>
      </p:sp>
      <p:sp>
        <p:nvSpPr>
          <p:cNvPr id="47" name="Rectángulo 46"/>
          <p:cNvSpPr/>
          <p:nvPr/>
        </p:nvSpPr>
        <p:spPr>
          <a:xfrm>
            <a:off x="2471544" y="638551"/>
            <a:ext cx="4769254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Modificación en Dieta para tratar IBS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042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174354" y="208009"/>
            <a:ext cx="115728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 en IBS.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277641" y="275824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lum bright="-13000" contrast="32000"/>
          </a:blip>
          <a:srcRect t="79611"/>
          <a:stretch/>
        </p:blipFill>
        <p:spPr>
          <a:xfrm>
            <a:off x="1325875" y="1438459"/>
            <a:ext cx="6419223" cy="1306781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1965761" y="6277267"/>
            <a:ext cx="51394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Bootz-Maoz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Diet-induced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modifications to human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reshape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colonic homeostasis in irritable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bowel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 Reports 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41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111657</a:t>
            </a:r>
            <a:endParaRPr lang="es-VE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894759" y="3013874"/>
            <a:ext cx="5251141" cy="32162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b="1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latin typeface="Comic Sans MS" panose="030F0702030302020204" pitchFamily="66" charset="0"/>
              </a:rPr>
              <a:t>IBS</a:t>
            </a:r>
            <a:r>
              <a:rPr lang="es-VE" sz="1600" dirty="0" smtClean="0">
                <a:latin typeface="Comic Sans MS" panose="030F0702030302020204" pitchFamily="66" charset="0"/>
              </a:rPr>
              <a:t> está asociado con </a:t>
            </a:r>
            <a:r>
              <a:rPr lang="es-VE" sz="1600" b="1" dirty="0" smtClean="0">
                <a:latin typeface="Comic Sans MS" panose="030F0702030302020204" pitchFamily="66" charset="0"/>
              </a:rPr>
              <a:t>hábitos dietéticos </a:t>
            </a:r>
            <a:r>
              <a:rPr lang="es-VE" sz="1600" dirty="0" smtClean="0">
                <a:latin typeface="Comic Sans MS" panose="030F0702030302020204" pitchFamily="66" charset="0"/>
              </a:rPr>
              <a:t>e </a:t>
            </a:r>
            <a:r>
              <a:rPr lang="es-VE" sz="1600" b="1" dirty="0" smtClean="0">
                <a:latin typeface="Comic Sans MS" panose="030F0702030302020204" pitchFamily="66" charset="0"/>
              </a:rPr>
              <a:t>intestino permeable </a:t>
            </a:r>
            <a:r>
              <a:rPr lang="es-VE" sz="1600" dirty="0" smtClean="0">
                <a:latin typeface="Comic Sans MS" panose="030F0702030302020204" pitchFamily="66" charset="0"/>
              </a:rPr>
              <a:t>(‘‘</a:t>
            </a:r>
            <a:r>
              <a:rPr lang="es-VE" sz="1600" i="1" dirty="0" err="1">
                <a:latin typeface="Comic Sans MS" panose="030F0702030302020204" pitchFamily="66" charset="0"/>
              </a:rPr>
              <a:t>leaky</a:t>
            </a:r>
            <a:r>
              <a:rPr lang="es-VE" sz="1600" i="1" dirty="0">
                <a:latin typeface="Comic Sans MS" panose="030F0702030302020204" pitchFamily="66" charset="0"/>
              </a:rPr>
              <a:t>’’ </a:t>
            </a:r>
            <a:r>
              <a:rPr lang="es-VE" sz="1600" i="1" dirty="0" err="1" smtClean="0">
                <a:latin typeface="Comic Sans MS" panose="030F0702030302020204" pitchFamily="66" charset="0"/>
              </a:rPr>
              <a:t>gut</a:t>
            </a:r>
            <a:r>
              <a:rPr lang="es-VE" sz="1600" dirty="0" smtClean="0">
                <a:latin typeface="Comic Sans MS" panose="030F0702030302020204" pitchFamily="66" charset="0"/>
              </a:rPr>
              <a:t>). 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latin typeface="Comic Sans MS" panose="030F0702030302020204" pitchFamily="66" charset="0"/>
              </a:rPr>
              <a:t>Microbiota intestinal Post-dieta </a:t>
            </a:r>
            <a:r>
              <a:rPr lang="es-VE" sz="1600" dirty="0" smtClean="0">
                <a:latin typeface="Comic Sans MS" panose="030F0702030302020204" pitchFamily="66" charset="0"/>
              </a:rPr>
              <a:t>modifica expresión genética e identifica </a:t>
            </a:r>
            <a:r>
              <a:rPr lang="es-VE" sz="1600" b="1" i="1" dirty="0" smtClean="0">
                <a:latin typeface="Comic Sans MS" panose="030F0702030302020204" pitchFamily="66" charset="0"/>
              </a:rPr>
              <a:t>Bifidobacterium </a:t>
            </a:r>
            <a:r>
              <a:rPr lang="es-VE" sz="1600" b="1" i="1" dirty="0" err="1" smtClean="0">
                <a:latin typeface="Comic Sans MS" panose="030F0702030302020204" pitchFamily="66" charset="0"/>
              </a:rPr>
              <a:t>adolescentis</a:t>
            </a:r>
            <a:r>
              <a:rPr lang="es-VE" sz="1600" i="1" dirty="0" smtClean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como </a:t>
            </a:r>
            <a:r>
              <a:rPr lang="es-VE" sz="1600" b="1" dirty="0" err="1" smtClean="0">
                <a:latin typeface="Comic Sans MS" panose="030F0702030302020204" pitchFamily="66" charset="0"/>
              </a:rPr>
              <a:t>patobionte</a:t>
            </a:r>
            <a:r>
              <a:rPr lang="es-VE" sz="1600" b="1" dirty="0" smtClean="0">
                <a:latin typeface="Comic Sans MS" panose="030F0702030302020204" pitchFamily="66" charset="0"/>
              </a:rPr>
              <a:t> sensible a dieta FODMAP alta, que aumenta la permeabilidad intestinal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endParaRPr lang="es-VE" sz="900" b="1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Comic Sans MS" panose="030F0702030302020204" pitchFamily="66" charset="0"/>
              </a:rPr>
              <a:t>Microbiota Intestinal media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efecto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beneficioso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dieta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baja</a:t>
            </a:r>
            <a:r>
              <a:rPr lang="en-US" sz="1600" b="1" dirty="0" smtClean="0">
                <a:latin typeface="Comic Sans MS" panose="030F0702030302020204" pitchFamily="66" charset="0"/>
              </a:rPr>
              <a:t> en FODMAP </a:t>
            </a:r>
            <a:r>
              <a:rPr lang="en-US" sz="1600" dirty="0" smtClean="0"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latin typeface="Comic Sans MS" panose="030F0702030302020204" pitchFamily="66" charset="0"/>
              </a:rPr>
              <a:t>refuerza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factibilidad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potencial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terapias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basadas</a:t>
            </a:r>
            <a:r>
              <a:rPr lang="en-US" sz="1600" b="1" dirty="0" smtClean="0">
                <a:latin typeface="Comic Sans MS" panose="030F0702030302020204" pitchFamily="66" charset="0"/>
              </a:rPr>
              <a:t> en microbioma en IBS.</a:t>
            </a:r>
            <a:endParaRPr lang="es-VE" sz="900" b="1" dirty="0"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0" y="4800828"/>
            <a:ext cx="19657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ZO-1: 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proteína zonula occludens protein 1 o proteína 1 de unión estrecha</a:t>
            </a:r>
            <a:endParaRPr lang="es-VE" sz="1200" dirty="0"/>
          </a:p>
        </p:txBody>
      </p:sp>
      <p:sp>
        <p:nvSpPr>
          <p:cNvPr id="8" name="Rectángulo 7"/>
          <p:cNvSpPr/>
          <p:nvPr/>
        </p:nvSpPr>
        <p:spPr>
          <a:xfrm>
            <a:off x="1329852" y="1499258"/>
            <a:ext cx="1620525" cy="1245981"/>
          </a:xfrm>
          <a:prstGeom prst="rect">
            <a:avLst/>
          </a:prstGeom>
          <a:solidFill>
            <a:srgbClr val="FFD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1386344" y="1707094"/>
            <a:ext cx="15888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Validación </a:t>
            </a:r>
          </a:p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experimental</a:t>
            </a:r>
            <a:endParaRPr lang="es-VE" dirty="0"/>
          </a:p>
        </p:txBody>
      </p:sp>
      <p:sp>
        <p:nvSpPr>
          <p:cNvPr id="13" name="Rectángulo 12"/>
          <p:cNvSpPr/>
          <p:nvPr/>
        </p:nvSpPr>
        <p:spPr>
          <a:xfrm>
            <a:off x="5966607" y="2281945"/>
            <a:ext cx="1592826" cy="3074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5670673" y="2185247"/>
            <a:ext cx="2074425" cy="523220"/>
          </a:xfrm>
          <a:prstGeom prst="rect">
            <a:avLst/>
          </a:prstGeom>
          <a:solidFill>
            <a:srgbClr val="FFD5D7"/>
          </a:solidFill>
        </p:spPr>
        <p:txBody>
          <a:bodyPr wrap="squar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 </a:t>
            </a: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Permeabilidad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5" name="Rectángulo 4"/>
          <p:cNvSpPr/>
          <p:nvPr/>
        </p:nvSpPr>
        <p:spPr>
          <a:xfrm>
            <a:off x="1325875" y="1438459"/>
            <a:ext cx="6419223" cy="13067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7243999" y="5382694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229707" y="850744"/>
            <a:ext cx="4769254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Modificación en Dieta para tratar IBS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75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/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307955" y="614608"/>
            <a:ext cx="445506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como blanco terapéutico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74354" y="208009"/>
            <a:ext cx="115728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 en IBS.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338268" y="174251"/>
            <a:ext cx="448537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957037" y="5489929"/>
            <a:ext cx="513945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Bootz-Maoz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Diet-induced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modifications to human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microbiome reshape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colonic homeostasis in irritable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bowel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syndrome</a:t>
            </a:r>
            <a:r>
              <a:rPr lang="es-VE" sz="11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 Reports 2022;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111657</a:t>
            </a:r>
            <a:endParaRPr lang="es-VE" sz="11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872692" y="2053134"/>
            <a:ext cx="5386217" cy="32778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b="1" dirty="0" smtClean="0">
                <a:latin typeface="Comic Sans MS" panose="030F0702030302020204" pitchFamily="66" charset="0"/>
              </a:rPr>
              <a:t>Dieta baja FODMAP </a:t>
            </a:r>
            <a:r>
              <a:rPr lang="es-VE" dirty="0" smtClean="0">
                <a:latin typeface="Comic Sans MS" panose="030F0702030302020204" pitchFamily="66" charset="0"/>
              </a:rPr>
              <a:t>altera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composición microbioma </a:t>
            </a:r>
            <a:r>
              <a:rPr lang="es-VE" dirty="0" smtClean="0">
                <a:latin typeface="Comic Sans MS" panose="030F0702030302020204" pitchFamily="66" charset="0"/>
              </a:rPr>
              <a:t>en pacientes con </a:t>
            </a:r>
            <a:r>
              <a:rPr lang="es-VE" b="1" dirty="0" smtClean="0">
                <a:latin typeface="Comic Sans MS" panose="030F0702030302020204" pitchFamily="66" charset="0"/>
              </a:rPr>
              <a:t>IBS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b="1" dirty="0" smtClean="0">
                <a:latin typeface="Comic Sans MS" panose="030F0702030302020204" pitchFamily="66" charset="0"/>
              </a:rPr>
              <a:t>Microbiota Post-dieta </a:t>
            </a:r>
            <a:r>
              <a:rPr lang="es-VE" dirty="0" smtClean="0">
                <a:latin typeface="Comic Sans MS" panose="030F0702030302020204" pitchFamily="66" charset="0"/>
              </a:rPr>
              <a:t>modifica rápidamente expresión genética intestinal.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Comic Sans MS" panose="030F0702030302020204" pitchFamily="66" charset="0"/>
              </a:rPr>
              <a:t>B</a:t>
            </a:r>
            <a:r>
              <a:rPr lang="en-US" b="1" i="1" dirty="0">
                <a:latin typeface="Comic Sans MS" panose="030F0702030302020204" pitchFamily="66" charset="0"/>
              </a:rPr>
              <a:t>. </a:t>
            </a:r>
            <a:r>
              <a:rPr lang="en-US" b="1" i="1" dirty="0" err="1">
                <a:latin typeface="Comic Sans MS" panose="030F0702030302020204" pitchFamily="66" charset="0"/>
              </a:rPr>
              <a:t>adolescentis</a:t>
            </a:r>
            <a:r>
              <a:rPr lang="en-US" b="1" dirty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altera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integridad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de </a:t>
            </a:r>
            <a:r>
              <a:rPr lang="en-US" dirty="0" err="1" smtClean="0">
                <a:latin typeface="Comic Sans MS" panose="030F0702030302020204" pitchFamily="66" charset="0"/>
              </a:rPr>
              <a:t>uniones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estrechas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y perturba la barrera intestinal.</a:t>
            </a:r>
            <a:endParaRPr lang="es-VE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</a:rPr>
              <a:t>El sistema </a:t>
            </a:r>
            <a:r>
              <a:rPr lang="en-US" dirty="0" err="1" smtClean="0">
                <a:latin typeface="Comic Sans MS" panose="030F0702030302020204" pitchFamily="66" charset="0"/>
              </a:rPr>
              <a:t>intestino-órgano-cultivo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descubre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módulos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funcionales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dieta</a:t>
            </a:r>
            <a:r>
              <a:rPr lang="en-US" dirty="0" smtClean="0">
                <a:latin typeface="Comic Sans MS" panose="030F0702030302020204" pitchFamily="66" charset="0"/>
              </a:rPr>
              <a:t>-microbiota </a:t>
            </a:r>
            <a:r>
              <a:rPr lang="en-US" dirty="0" err="1" smtClean="0">
                <a:latin typeface="Comic Sans MS" panose="030F0702030302020204" pitchFamily="66" charset="0"/>
              </a:rPr>
              <a:t>hospedero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n-US" sz="900" dirty="0" smtClean="0">
                <a:latin typeface="Comic Sans MS" panose="030F0702030302020204" pitchFamily="66" charset="0"/>
              </a:rPr>
              <a:t> </a:t>
            </a:r>
            <a:endParaRPr lang="es-VE" sz="900" dirty="0">
              <a:latin typeface="AdvPSHN-M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970361" y="1014718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6911390" y="1540216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142136" y="1560437"/>
            <a:ext cx="4769254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Modificación en Dieta para tratar IBS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573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316892" y="1851240"/>
            <a:ext cx="3311192" cy="38318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latin typeface="Comic Sans MS" panose="030F0702030302020204" pitchFamily="66" charset="0"/>
            </a:endParaRPr>
          </a:p>
          <a:p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Estimulan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crecimiento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bacterias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intestinales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beneficiosas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Están</a:t>
            </a:r>
            <a:r>
              <a:rPr lang="en-US" dirty="0" smtClean="0"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latin typeface="Comic Sans MS" panose="030F0702030302020204" pitchFamily="66" charset="0"/>
              </a:rPr>
              <a:t>frutas</a:t>
            </a:r>
            <a:r>
              <a:rPr lang="en-US" dirty="0" smtClean="0"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latin typeface="Comic Sans MS" panose="030F0702030302020204" pitchFamily="66" charset="0"/>
              </a:rPr>
              <a:t>vegetales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que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contienen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carbohidratos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complejos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Fibra</a:t>
            </a:r>
            <a:r>
              <a:rPr lang="en-US" b="1" dirty="0" smtClean="0">
                <a:latin typeface="Comic Sans MS" panose="030F0702030302020204" pitchFamily="66" charset="0"/>
              </a:rPr>
              <a:t> y </a:t>
            </a:r>
            <a:r>
              <a:rPr lang="en-US" b="1" dirty="0" err="1">
                <a:latin typeface="Comic Sans MS" panose="030F0702030302020204" pitchFamily="66" charset="0"/>
              </a:rPr>
              <a:t>A</a:t>
            </a:r>
            <a:r>
              <a:rPr lang="en-US" b="1" dirty="0" err="1" smtClean="0">
                <a:latin typeface="Comic Sans MS" panose="030F0702030302020204" pitchFamily="66" charset="0"/>
              </a:rPr>
              <a:t>lmidones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resistentes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b="1" dirty="0" smtClean="0">
                <a:latin typeface="Comic Sans MS" panose="030F0702030302020204" pitchFamily="66" charset="0"/>
              </a:rPr>
              <a:t>no </a:t>
            </a:r>
            <a:r>
              <a:rPr lang="en-US" b="1" dirty="0" err="1" smtClean="0">
                <a:latin typeface="Comic Sans MS" panose="030F0702030302020204" pitchFamily="66" charset="0"/>
              </a:rPr>
              <a:t>digeribles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por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nosotros</a:t>
            </a:r>
            <a:r>
              <a:rPr lang="en-US" dirty="0" smtClean="0">
                <a:latin typeface="Comic Sans MS" panose="030F0702030302020204" pitchFamily="66" charset="0"/>
              </a:rPr>
              <a:t> y se </a:t>
            </a:r>
            <a:r>
              <a:rPr lang="en-US" dirty="0" err="1" smtClean="0">
                <a:latin typeface="Comic Sans MS" panose="030F0702030302020204" pitchFamily="66" charset="0"/>
              </a:rPr>
              <a:t>convierten</a:t>
            </a:r>
            <a:r>
              <a:rPr lang="en-US" dirty="0" smtClean="0">
                <a:latin typeface="Comic Sans MS" panose="030F0702030302020204" pitchFamily="66" charset="0"/>
              </a:rPr>
              <a:t> en </a:t>
            </a:r>
            <a:r>
              <a:rPr lang="en-US" b="1" dirty="0" smtClean="0">
                <a:latin typeface="Comic Sans MS" panose="030F0702030302020204" pitchFamily="66" charset="0"/>
              </a:rPr>
              <a:t>comida para microbiota.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b="1" dirty="0">
              <a:latin typeface="Comic Sans MS" panose="030F0702030302020204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13" y="1842418"/>
            <a:ext cx="4745527" cy="3862583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3538482" y="1272526"/>
            <a:ext cx="206498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32794" y="329838"/>
            <a:ext cx="440538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549810" y="1246373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347228" y="5793525"/>
            <a:ext cx="4376519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“Comida” para microbios</a:t>
            </a:r>
            <a:endParaRPr lang="es-VE" sz="28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049617" y="801274"/>
            <a:ext cx="97174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</a:p>
        </p:txBody>
      </p:sp>
    </p:spTree>
    <p:extLst>
      <p:ext uri="{BB962C8B-B14F-4D97-AF65-F5344CB8AC3E}">
        <p14:creationId xmlns:p14="http://schemas.microsoft.com/office/powerpoint/2010/main" val="255373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8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8" descr="top_fru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54780"/>
            <a:ext cx="3370896" cy="3124246"/>
          </a:xfrm>
          <a:prstGeom prst="rect">
            <a:avLst/>
          </a:prstGeom>
          <a:noFill/>
          <a:ln w="9525">
            <a:solidFill>
              <a:srgbClr val="739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5" name="Picture 11" descr="dietary fiber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2" y="3479026"/>
            <a:ext cx="3370897" cy="3179122"/>
          </a:xfrm>
          <a:prstGeom prst="rect">
            <a:avLst/>
          </a:prstGeom>
          <a:noFill/>
          <a:ln w="9525">
            <a:solidFill>
              <a:srgbClr val="739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7286600" y="1018123"/>
            <a:ext cx="1795684" cy="954107"/>
          </a:xfrm>
          <a:prstGeom prst="rect">
            <a:avLst/>
          </a:prstGeom>
          <a:solidFill>
            <a:srgbClr val="CCE9AD"/>
          </a:solidFill>
          <a:ln w="28575">
            <a:noFill/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FIBRA DE </a:t>
            </a:r>
            <a:endParaRPr lang="es-ES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</a:t>
            </a: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DIETA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Frutas, legumbres, </a:t>
            </a:r>
            <a:endParaRPr lang="es-ES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cereales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486205" y="6129338"/>
            <a:ext cx="2291012" cy="369332"/>
          </a:xfrm>
          <a:prstGeom prst="rect">
            <a:avLst/>
          </a:prstGeom>
          <a:solidFill>
            <a:srgbClr val="ECFFB7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*</a:t>
            </a:r>
            <a:r>
              <a:rPr lang="es-E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Laxantes de fibra</a:t>
            </a: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865780" y="836613"/>
            <a:ext cx="3948517" cy="495520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Polisacáridos No almidones,</a:t>
            </a:r>
            <a:endParaRPr lang="es-ES_tradnl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Insolubles, </a:t>
            </a: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No </a:t>
            </a: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digeribles.</a:t>
            </a:r>
            <a:endParaRPr lang="es-ES_tradnl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0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CELULOSA</a:t>
            </a:r>
            <a:r>
              <a:rPr lang="es-ES_tradnl" sz="2000" dirty="0" smtClean="0">
                <a:solidFill>
                  <a:srgbClr val="54812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*</a:t>
            </a:r>
            <a:endParaRPr lang="es-ES_tradnl" sz="2000" dirty="0">
              <a:solidFill>
                <a:srgbClr val="54812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6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400" dirty="0">
                <a:solidFill>
                  <a:srgbClr val="000000"/>
                </a:solidFill>
                <a:latin typeface="Comic Sans MS" pitchFamily="66" charset="0"/>
              </a:rPr>
              <a:t>Aumento volumen heces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Distensión tracto intestinal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Aumento peristaltismo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b="1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Aumento tránsito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6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8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HECES MEJOR FORMADAS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EVACUADAS FRECUENTEMENTE</a:t>
            </a:r>
          </a:p>
        </p:txBody>
      </p:sp>
      <p:sp>
        <p:nvSpPr>
          <p:cNvPr id="24601" name="Line 25"/>
          <p:cNvSpPr>
            <a:spLocks noChangeShapeType="1"/>
          </p:cNvSpPr>
          <p:nvPr/>
        </p:nvSpPr>
        <p:spPr bwMode="auto">
          <a:xfrm>
            <a:off x="2843213" y="1917700"/>
            <a:ext cx="0" cy="287338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2" name="Line 26"/>
          <p:cNvSpPr>
            <a:spLocks noChangeShapeType="1"/>
          </p:cNvSpPr>
          <p:nvPr/>
        </p:nvSpPr>
        <p:spPr bwMode="auto">
          <a:xfrm>
            <a:off x="2843213" y="2566169"/>
            <a:ext cx="0" cy="358775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3" name="Line 27"/>
          <p:cNvSpPr>
            <a:spLocks noChangeShapeType="1"/>
          </p:cNvSpPr>
          <p:nvPr/>
        </p:nvSpPr>
        <p:spPr bwMode="auto">
          <a:xfrm>
            <a:off x="2843213" y="3141216"/>
            <a:ext cx="0" cy="431800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4" name="Line 28"/>
          <p:cNvSpPr>
            <a:spLocks noChangeShapeType="1"/>
          </p:cNvSpPr>
          <p:nvPr/>
        </p:nvSpPr>
        <p:spPr bwMode="auto">
          <a:xfrm>
            <a:off x="2843213" y="3717925"/>
            <a:ext cx="0" cy="503238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5" name="Line 29"/>
          <p:cNvSpPr>
            <a:spLocks noChangeShapeType="1"/>
          </p:cNvSpPr>
          <p:nvPr/>
        </p:nvSpPr>
        <p:spPr bwMode="auto">
          <a:xfrm>
            <a:off x="2843213" y="4294188"/>
            <a:ext cx="0" cy="50165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7" name="Rectangle 31"/>
          <p:cNvSpPr>
            <a:spLocks noChangeArrowheads="1"/>
          </p:cNvSpPr>
          <p:nvPr/>
        </p:nvSpPr>
        <p:spPr bwMode="auto">
          <a:xfrm>
            <a:off x="912813" y="4816475"/>
            <a:ext cx="3875087" cy="936625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606" name="Rectangle 30"/>
          <p:cNvSpPr>
            <a:spLocks noChangeArrowheads="1"/>
          </p:cNvSpPr>
          <p:nvPr/>
        </p:nvSpPr>
        <p:spPr bwMode="auto">
          <a:xfrm>
            <a:off x="1979712" y="1484784"/>
            <a:ext cx="1692175" cy="359891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7286600" y="2001676"/>
            <a:ext cx="1792478" cy="369332"/>
          </a:xfrm>
          <a:prstGeom prst="rect">
            <a:avLst/>
          </a:prstGeom>
          <a:solidFill>
            <a:srgbClr val="CCE9A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b="1" dirty="0" smtClean="0">
                <a:solidFill>
                  <a:srgbClr val="000000"/>
                </a:solidFill>
                <a:latin typeface="Comic Sans MS" pitchFamily="66" charset="0"/>
              </a:rPr>
              <a:t>Fermentación</a:t>
            </a:r>
            <a:endParaRPr lang="es-ES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7286600" y="504651"/>
            <a:ext cx="1792478" cy="461665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Prebióticos</a:t>
            </a:r>
          </a:p>
        </p:txBody>
      </p:sp>
      <p:sp>
        <p:nvSpPr>
          <p:cNvPr id="26" name="CuadroTexto 25"/>
          <p:cNvSpPr txBox="1"/>
          <p:nvPr/>
        </p:nvSpPr>
        <p:spPr>
          <a:xfrm>
            <a:off x="2578346" y="96103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7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2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5" grpId="0" animBg="1"/>
      <p:bldP spid="24598" grpId="0"/>
      <p:bldP spid="24601" grpId="0" animBg="1"/>
      <p:bldP spid="24602" grpId="0" animBg="1"/>
      <p:bldP spid="24603" grpId="0" animBg="1"/>
      <p:bldP spid="24604" grpId="0" animBg="1"/>
      <p:bldP spid="24605" grpId="0" animBg="1"/>
      <p:bldP spid="24607" grpId="0" animBg="1"/>
      <p:bldP spid="2460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5214936" y="1322765"/>
            <a:ext cx="3676854" cy="3447098"/>
          </a:xfrm>
          <a:prstGeom prst="rect">
            <a:avLst/>
          </a:prstGeom>
          <a:noFill/>
          <a:ln w="28575">
            <a:solidFill>
              <a:srgbClr val="0099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Comida </a:t>
            </a: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no digerible, </a:t>
            </a: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fibra </a:t>
            </a: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solubles, oligosacáridos, </a:t>
            </a:r>
            <a:r>
              <a:rPr lang="es-ES_tradnl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aumentan actividad y número de bacterias intestinales beneficiosas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b="1" dirty="0" smtClean="0">
                <a:solidFill>
                  <a:srgbClr val="000000"/>
                </a:solidFill>
                <a:latin typeface="Comic Sans MS" pitchFamily="66" charset="0"/>
              </a:rPr>
              <a:t>Mejoran </a:t>
            </a:r>
            <a:r>
              <a:rPr lang="es-ES_tradnl" b="1" dirty="0">
                <a:solidFill>
                  <a:srgbClr val="000000"/>
                </a:solidFill>
                <a:latin typeface="Comic Sans MS" pitchFamily="66" charset="0"/>
              </a:rPr>
              <a:t>digestión </a:t>
            </a: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y </a:t>
            </a:r>
            <a:r>
              <a:rPr lang="es-ES_tradnl" b="1" dirty="0">
                <a:solidFill>
                  <a:srgbClr val="000000"/>
                </a:solidFill>
                <a:latin typeface="Comic Sans MS" pitchFamily="66" charset="0"/>
              </a:rPr>
              <a:t>refuerzan sistema </a:t>
            </a:r>
            <a:r>
              <a:rPr lang="es-ES_tradnl" b="1" dirty="0" smtClean="0">
                <a:solidFill>
                  <a:srgbClr val="000000"/>
                </a:solidFill>
                <a:latin typeface="Comic Sans MS" pitchFamily="66" charset="0"/>
              </a:rPr>
              <a:t>inmune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endParaRPr lang="es-ES_tradnl" sz="1000" b="1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b="1" dirty="0" smtClean="0">
                <a:solidFill>
                  <a:srgbClr val="000000"/>
                </a:solidFill>
                <a:latin typeface="Comic Sans MS" pitchFamily="66" charset="0"/>
              </a:rPr>
              <a:t>Bananas, cebollas, ajos, puerro, alcachofas, cebada, achicoria, espárragos, etc.</a:t>
            </a:r>
            <a:endParaRPr lang="es-ES_tradnl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15011" y="4674575"/>
            <a:ext cx="4673802" cy="1892826"/>
          </a:xfrm>
          <a:prstGeom prst="rect">
            <a:avLst/>
          </a:prstGeom>
          <a:noFill/>
          <a:ln w="9525">
            <a:solidFill>
              <a:srgbClr val="0099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b="1" dirty="0" err="1">
                <a:solidFill>
                  <a:srgbClr val="000000"/>
                </a:solidFill>
              </a:rPr>
              <a:t>Fructo</a:t>
            </a:r>
            <a:r>
              <a:rPr lang="es-ES_tradnl" sz="1800" b="1" dirty="0">
                <a:solidFill>
                  <a:srgbClr val="000000"/>
                </a:solidFill>
              </a:rPr>
              <a:t>-oligosacáridos </a:t>
            </a:r>
            <a:r>
              <a:rPr lang="es-ES_tradnl" sz="1800" b="1" dirty="0" smtClean="0">
                <a:solidFill>
                  <a:srgbClr val="000000"/>
                </a:solidFill>
              </a:rPr>
              <a:t>(FOS)</a:t>
            </a:r>
            <a:r>
              <a:rPr lang="es-ES_tradnl" sz="1800" dirty="0" smtClean="0">
                <a:solidFill>
                  <a:srgbClr val="000000"/>
                </a:solidFill>
              </a:rPr>
              <a:t>: </a:t>
            </a:r>
            <a:endParaRPr lang="es-ES_tradnl" sz="18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>
                <a:solidFill>
                  <a:srgbClr val="000000"/>
                </a:solidFill>
              </a:rPr>
              <a:t>comida para las bacterias amigas</a:t>
            </a:r>
            <a:r>
              <a:rPr lang="es-ES_tradnl" sz="1800" dirty="0" smtClean="0">
                <a:solidFill>
                  <a:srgbClr val="000000"/>
                </a:solidFill>
              </a:rPr>
              <a:t>…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s-ES_tradnl" sz="900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 smtClean="0">
                <a:solidFill>
                  <a:srgbClr val="000000"/>
                </a:solidFill>
              </a:rPr>
              <a:t>Cadenas lineares de unidades de fructosa, que no son digeridas en intestino delgado, sino en colon por bacterias para producir </a:t>
            </a:r>
            <a:r>
              <a:rPr lang="es-ES_tradnl" sz="1800" b="1" dirty="0" smtClean="0">
                <a:solidFill>
                  <a:srgbClr val="000000"/>
                </a:solidFill>
              </a:rPr>
              <a:t>SCFA,</a:t>
            </a:r>
            <a:r>
              <a:rPr lang="es-ES_tradnl" sz="1800" dirty="0" smtClean="0">
                <a:solidFill>
                  <a:srgbClr val="000000"/>
                </a:solidFill>
              </a:rPr>
              <a:t> lactato, CO2 y otros metabolitos.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3647039" y="731403"/>
            <a:ext cx="1792478" cy="461665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Prebióticos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2545587" y="156128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5489" y="44782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92333"/>
            <a:ext cx="65" cy="18466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dirty="0" smtClean="0">
              <a:ln>
                <a:noFill/>
              </a:ln>
              <a:solidFill>
                <a:srgbClr val="5B616B"/>
              </a:solidFill>
              <a:effectLst/>
              <a:latin typeface="BlinkMacSystemFont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214936" y="5619316"/>
            <a:ext cx="357462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Savater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-Molina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Dietary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fructooligosaccharides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potential benefits on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health.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Physiol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Biochem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;65:315-28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3" t="-1256" r="7705" b="1256"/>
          <a:stretch/>
        </p:blipFill>
        <p:spPr>
          <a:xfrm>
            <a:off x="132114" y="1312831"/>
            <a:ext cx="5039597" cy="316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69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416191" y="2444124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s-ES_tradnl" b="1">
              <a:solidFill>
                <a:srgbClr val="000000"/>
              </a:solidFill>
            </a:endParaRPr>
          </a:p>
        </p:txBody>
      </p:sp>
      <p:sp>
        <p:nvSpPr>
          <p:cNvPr id="71685" name="Text Box 9"/>
          <p:cNvSpPr txBox="1">
            <a:spLocks noChangeArrowheads="1"/>
          </p:cNvSpPr>
          <p:nvPr/>
        </p:nvSpPr>
        <p:spPr bwMode="auto">
          <a:xfrm>
            <a:off x="2274984" y="1660912"/>
            <a:ext cx="4273218" cy="400110"/>
          </a:xfrm>
          <a:prstGeom prst="rect">
            <a:avLst/>
          </a:prstGeom>
          <a:solidFill>
            <a:srgbClr val="CCE9A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</a:rPr>
              <a:t>Almidones </a:t>
            </a:r>
            <a:r>
              <a:rPr lang="es-ES_tradnl" b="1" dirty="0" smtClean="0">
                <a:solidFill>
                  <a:srgbClr val="000000"/>
                </a:solidFill>
              </a:rPr>
              <a:t>Resistentes a Amilasa</a:t>
            </a:r>
            <a:endParaRPr lang="es-ES_tradnl" b="1" dirty="0">
              <a:solidFill>
                <a:srgbClr val="000000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2274984" y="454190"/>
            <a:ext cx="4521008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639249" y="1077893"/>
            <a:ext cx="1792478" cy="461665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Prebióticos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08" y="2469325"/>
            <a:ext cx="5099619" cy="286853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6554927" y="1579814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16191" y="5388704"/>
            <a:ext cx="43212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Granos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cereales,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semillas, legumbres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tubérculos.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515810" y="2480216"/>
            <a:ext cx="3465958" cy="3554819"/>
          </a:xfrm>
          <a:prstGeom prst="rect">
            <a:avLst/>
          </a:prstGeom>
          <a:solidFill>
            <a:srgbClr val="E1F2C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Son almidón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y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productos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de degradación de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almidones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no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absorbidos en individuos sanos.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R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esistencia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a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digestión por su estructura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física,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con mayor cantidad de </a:t>
            </a:r>
            <a:r>
              <a:rPr lang="es-VE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amilosa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que </a:t>
            </a:r>
            <a:r>
              <a:rPr lang="es-VE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amilopectina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, que permite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una 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más compacta </a:t>
            </a: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y 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menos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susceptible a hidrólisis 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enzimática.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00336" y="6192619"/>
            <a:ext cx="767030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P. </a:t>
            </a:r>
            <a:r>
              <a:rPr lang="pt-BR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Villarroel</a:t>
            </a:r>
            <a:r>
              <a:rPr lang="pt-BR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pt-BR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Almidón</a:t>
            </a:r>
            <a:r>
              <a:rPr lang="pt-BR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resistente: Características tecnológicas e </a:t>
            </a:r>
            <a:r>
              <a:rPr lang="pt-BR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intereses</a:t>
            </a:r>
            <a:r>
              <a:rPr lang="pt-BR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fisiológicos.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Chil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Nutr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2018; 45: 271-278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es-VE" sz="11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36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animBg="1"/>
      <p:bldP spid="9" grpId="0"/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5" name="Text Box 9"/>
          <p:cNvSpPr txBox="1">
            <a:spLocks noChangeArrowheads="1"/>
          </p:cNvSpPr>
          <p:nvPr/>
        </p:nvSpPr>
        <p:spPr bwMode="auto">
          <a:xfrm>
            <a:off x="2828280" y="1356210"/>
            <a:ext cx="3414415" cy="707886"/>
          </a:xfrm>
          <a:prstGeom prst="rect">
            <a:avLst/>
          </a:prstGeom>
          <a:solidFill>
            <a:srgbClr val="CCE9A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</a:rPr>
              <a:t>Almidones </a:t>
            </a:r>
            <a:r>
              <a:rPr lang="es-ES_tradnl" b="1" dirty="0" smtClean="0">
                <a:solidFill>
                  <a:srgbClr val="000000"/>
                </a:solidFill>
              </a:rPr>
              <a:t>Resistentes </a:t>
            </a:r>
            <a:endParaRPr lang="es-ES_tradnl" b="1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</a:rPr>
              <a:t>a </a:t>
            </a:r>
            <a:r>
              <a:rPr lang="es-ES_tradnl" b="1" dirty="0" smtClean="0">
                <a:solidFill>
                  <a:srgbClr val="000000"/>
                </a:solidFill>
              </a:rPr>
              <a:t>Amilasa</a:t>
            </a:r>
            <a:endParaRPr lang="es-ES_tradnl" b="1" dirty="0">
              <a:solidFill>
                <a:srgbClr val="000000"/>
              </a:solidFill>
            </a:endParaRPr>
          </a:p>
        </p:txBody>
      </p:sp>
      <p:sp>
        <p:nvSpPr>
          <p:cNvPr id="200715" name="Text Box 11"/>
          <p:cNvSpPr txBox="1">
            <a:spLocks noChangeArrowheads="1"/>
          </p:cNvSpPr>
          <p:nvPr/>
        </p:nvSpPr>
        <p:spPr bwMode="auto">
          <a:xfrm>
            <a:off x="4787146" y="4599308"/>
            <a:ext cx="3980660" cy="1754326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173038" indent="-173038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</a:rPr>
              <a:t> Balance peso</a:t>
            </a:r>
            <a:endParaRPr lang="es-ES_tradnl" sz="1000" dirty="0" smtClean="0">
              <a:solidFill>
                <a:srgbClr val="000000"/>
              </a:solidFill>
            </a:endParaRPr>
          </a:p>
          <a:p>
            <a:pPr marL="173038" indent="-173038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</a:rPr>
              <a:t> Balance glucosa</a:t>
            </a:r>
            <a:endParaRPr lang="es-ES_tradnl" sz="1000" dirty="0" smtClean="0">
              <a:solidFill>
                <a:srgbClr val="000000"/>
              </a:solidFill>
            </a:endParaRPr>
          </a:p>
          <a:p>
            <a:pPr marL="173038" indent="-173038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</a:rPr>
              <a:t> Salud colon </a:t>
            </a:r>
          </a:p>
          <a:p>
            <a:pPr marL="173038" indent="-173038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>
                <a:solidFill>
                  <a:srgbClr val="000000"/>
                </a:solidFill>
              </a:rPr>
              <a:t> </a:t>
            </a:r>
            <a:r>
              <a:rPr lang="es-ES_tradnl" sz="1600" dirty="0" smtClean="0">
                <a:solidFill>
                  <a:srgbClr val="000000"/>
                </a:solidFill>
              </a:rPr>
              <a:t>Su </a:t>
            </a:r>
            <a:r>
              <a:rPr lang="es-ES_tradnl" sz="1600" b="1" dirty="0" smtClean="0">
                <a:solidFill>
                  <a:srgbClr val="000000"/>
                </a:solidFill>
              </a:rPr>
              <a:t>fermentación</a:t>
            </a:r>
            <a:r>
              <a:rPr lang="es-ES_tradnl" sz="1600" dirty="0" smtClean="0">
                <a:solidFill>
                  <a:srgbClr val="000000"/>
                </a:solidFill>
              </a:rPr>
              <a:t> produce </a:t>
            </a:r>
            <a:r>
              <a:rPr lang="es-ES_tradnl" sz="1800" b="1" dirty="0" smtClean="0">
                <a:solidFill>
                  <a:srgbClr val="000000"/>
                </a:solidFill>
              </a:rPr>
              <a:t>SCFA</a:t>
            </a:r>
            <a:endParaRPr lang="es-ES_tradnl" sz="1800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defRPr/>
            </a:pPr>
            <a:endParaRPr lang="es-ES_tradnl" sz="1000" dirty="0" smtClean="0">
              <a:solidFill>
                <a:srgbClr val="000000"/>
              </a:solidFill>
            </a:endParaRPr>
          </a:p>
          <a:p>
            <a:pPr marL="285750" indent="-28575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buFont typeface="Arial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</a:rPr>
              <a:t>USO: Rehidratación oral,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8000"/>
              </a:buClr>
              <a:buSzPct val="150000"/>
              <a:defRPr/>
            </a:pPr>
            <a:r>
              <a:rPr lang="es-ES_tradnl" sz="1600" dirty="0">
                <a:solidFill>
                  <a:srgbClr val="000000"/>
                </a:solidFill>
              </a:rPr>
              <a:t> </a:t>
            </a:r>
            <a:r>
              <a:rPr lang="es-ES_tradnl" sz="1600" dirty="0" smtClean="0">
                <a:solidFill>
                  <a:srgbClr val="000000"/>
                </a:solidFill>
              </a:rPr>
              <a:t>    </a:t>
            </a:r>
            <a:r>
              <a:rPr lang="es-ES_tradnl" sz="1600" b="1" dirty="0" smtClean="0">
                <a:solidFill>
                  <a:srgbClr val="000000"/>
                </a:solidFill>
              </a:rPr>
              <a:t>Ayuda a absorción </a:t>
            </a:r>
            <a:r>
              <a:rPr lang="es-ES_tradnl" sz="1600" b="1" dirty="0" err="1" smtClean="0">
                <a:solidFill>
                  <a:srgbClr val="000000"/>
                </a:solidFill>
              </a:rPr>
              <a:t>Na</a:t>
            </a:r>
            <a:r>
              <a:rPr lang="es-ES_tradnl" sz="1600" b="1" baseline="30000" dirty="0" smtClean="0">
                <a:solidFill>
                  <a:srgbClr val="000000"/>
                </a:solidFill>
              </a:rPr>
              <a:t>+ </a:t>
            </a:r>
            <a:r>
              <a:rPr lang="es-ES_tradnl" sz="1600" b="1" dirty="0" smtClean="0">
                <a:solidFill>
                  <a:srgbClr val="000000"/>
                </a:solidFill>
              </a:rPr>
              <a:t>en colon</a:t>
            </a:r>
            <a:endParaRPr lang="es-ES_tradnl" sz="1600" dirty="0" smtClean="0">
              <a:solidFill>
                <a:srgbClr val="000000"/>
              </a:solidFill>
            </a:endParaRPr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4787146" y="2223466"/>
            <a:ext cx="3980660" cy="2246769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“Uno de los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principales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progresos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en el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conocimiento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de la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importancia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de 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los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carbohidratos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en la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salud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en 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los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últimos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30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años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ha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sido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el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descubrimiento</a:t>
            </a:r>
            <a:endParaRPr lang="en-US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de los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almidones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resistentes</a:t>
            </a: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”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Comic Sans MS" pitchFamily="66" charset="0"/>
              </a:rPr>
              <a:t>UN - 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OMS</a:t>
            </a:r>
            <a:endParaRPr lang="en-US" dirty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7" y="2444124"/>
            <a:ext cx="4081981" cy="3830782"/>
          </a:xfrm>
          <a:prstGeom prst="rect">
            <a:avLst/>
          </a:prstGeom>
          <a:ln w="28575">
            <a:solidFill>
              <a:srgbClr val="0066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CuadroTexto 17"/>
          <p:cNvSpPr txBox="1"/>
          <p:nvPr/>
        </p:nvSpPr>
        <p:spPr>
          <a:xfrm>
            <a:off x="2274984" y="272976"/>
            <a:ext cx="4521008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639249" y="780210"/>
            <a:ext cx="1792478" cy="461665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2400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363745" y="1435895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93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5" grpId="0" animBg="1"/>
      <p:bldP spid="13" grpId="0" animBg="1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Picture 12" descr="probiotic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46"/>
          <a:stretch>
            <a:fillRect/>
          </a:stretch>
        </p:blipFill>
        <p:spPr bwMode="auto">
          <a:xfrm>
            <a:off x="1624383" y="682136"/>
            <a:ext cx="5472112" cy="5595938"/>
          </a:xfrm>
          <a:prstGeom prst="rect">
            <a:avLst/>
          </a:prstGeom>
          <a:noFill/>
          <a:ln w="28575">
            <a:solidFill>
              <a:srgbClr val="6EE0C5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144" name="Rectangle 17"/>
          <p:cNvSpPr>
            <a:spLocks noChangeArrowheads="1"/>
          </p:cNvSpPr>
          <p:nvPr/>
        </p:nvSpPr>
        <p:spPr bwMode="auto">
          <a:xfrm>
            <a:off x="2811298" y="6301156"/>
            <a:ext cx="344838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http://wedharma.com/wp-content/uploads/2010/01/rjo0680l.jpg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5994270" y="1989969"/>
            <a:ext cx="2204450" cy="369332"/>
          </a:xfrm>
          <a:prstGeom prst="rect">
            <a:avLst/>
          </a:prstGeom>
          <a:solidFill>
            <a:srgbClr val="BDF1E5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800" b="1" dirty="0" smtClean="0">
                <a:solidFill>
                  <a:srgbClr val="000000"/>
                </a:solidFill>
              </a:rPr>
              <a:t>Bacterias Amigas </a:t>
            </a:r>
            <a:endParaRPr lang="es-ES" sz="1800" b="1" dirty="0">
              <a:solidFill>
                <a:srgbClr val="000000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084840" y="1393653"/>
            <a:ext cx="2056973" cy="523220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2556065" y="166611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8485" y="166611"/>
            <a:ext cx="1393596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 Probióticos.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31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5225446" y="1978470"/>
            <a:ext cx="3358989" cy="3539430"/>
          </a:xfrm>
          <a:prstGeom prst="rect">
            <a:avLst/>
          </a:prstGeom>
          <a:solidFill>
            <a:srgbClr val="D6F6E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Hongos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vivos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específicos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añaden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microbiota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sano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El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más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común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yogurt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hecho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con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leche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fermentada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Otras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comidas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son </a:t>
            </a:r>
            <a:r>
              <a:rPr lang="en-US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sauerkraut</a:t>
            </a:r>
            <a:r>
              <a:rPr lang="en-US" sz="2000" b="1" dirty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20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kombucha</a:t>
            </a:r>
            <a:r>
              <a:rPr lang="en-US" sz="20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n-US" sz="20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kimchi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95" y="1978471"/>
            <a:ext cx="4518099" cy="3539430"/>
          </a:xfrm>
          <a:prstGeom prst="rect">
            <a:avLst/>
          </a:prstGeom>
          <a:ln w="28575">
            <a:solidFill>
              <a:srgbClr val="29C19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3507001" y="1101664"/>
            <a:ext cx="2056973" cy="523220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364508" y="429501"/>
            <a:ext cx="454043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555977" y="5566095"/>
            <a:ext cx="2797561" cy="523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Microbios vivos</a:t>
            </a:r>
            <a:endParaRPr lang="es-VE" sz="28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769124" y="1168108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636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11" grpId="0"/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2192337" y="4637335"/>
            <a:ext cx="2090738" cy="9144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>
                <a:solidFill>
                  <a:srgbClr val="000000"/>
                </a:solidFill>
                <a:latin typeface="Comic Sans MS" pitchFamily="66" charset="0"/>
              </a:rPr>
              <a:t>Uso Probióticos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>
                <a:solidFill>
                  <a:srgbClr val="000000"/>
                </a:solidFill>
                <a:latin typeface="Comic Sans MS" pitchFamily="66" charset="0"/>
              </a:rPr>
              <a:t>Preventivo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>
                <a:solidFill>
                  <a:srgbClr val="000000"/>
                </a:solidFill>
                <a:latin typeface="Comic Sans MS" pitchFamily="66" charset="0"/>
              </a:rPr>
              <a:t>Coadyuvante</a:t>
            </a:r>
          </a:p>
        </p:txBody>
      </p:sp>
      <p:pic>
        <p:nvPicPr>
          <p:cNvPr id="92167" name="Picture 11" descr="Lactobacill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773238"/>
            <a:ext cx="2573338" cy="2047875"/>
          </a:xfrm>
          <a:prstGeom prst="rect">
            <a:avLst/>
          </a:prstGeom>
          <a:solidFill>
            <a:srgbClr val="FF6699"/>
          </a:solidFill>
          <a:ln w="9525">
            <a:solidFill>
              <a:srgbClr val="FF6699"/>
            </a:solidFill>
            <a:miter lim="800000"/>
            <a:headEnd/>
            <a:tailEnd/>
          </a:ln>
        </p:spPr>
      </p:pic>
      <p:pic>
        <p:nvPicPr>
          <p:cNvPr id="92168" name="Picture 12" descr="Bifidobacte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070350"/>
            <a:ext cx="2592388" cy="194627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9" name="Rectangle 13"/>
          <p:cNvSpPr>
            <a:spLocks noChangeArrowheads="1"/>
          </p:cNvSpPr>
          <p:nvPr/>
        </p:nvSpPr>
        <p:spPr bwMode="auto">
          <a:xfrm>
            <a:off x="5219700" y="3437260"/>
            <a:ext cx="15343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i="1" dirty="0" err="1">
                <a:solidFill>
                  <a:srgbClr val="000000"/>
                </a:solidFill>
                <a:latin typeface="Comic Sans MS" pitchFamily="66" charset="0"/>
              </a:rPr>
              <a:t>lactobacilum</a:t>
            </a:r>
            <a:endParaRPr lang="es-ES_tradnl" i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2170" name="Rectangle 14"/>
          <p:cNvSpPr>
            <a:spLocks noChangeArrowheads="1"/>
          </p:cNvSpPr>
          <p:nvPr/>
        </p:nvSpPr>
        <p:spPr bwMode="auto">
          <a:xfrm>
            <a:off x="5173645" y="5602288"/>
            <a:ext cx="19078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i="1" dirty="0" err="1">
                <a:solidFill>
                  <a:srgbClr val="000000"/>
                </a:solidFill>
                <a:latin typeface="Comic Sans MS" pitchFamily="66" charset="0"/>
              </a:rPr>
              <a:t>bifidobacterium</a:t>
            </a:r>
            <a:endParaRPr lang="es-ES_tradnl" i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99698" name="Text Box 18"/>
          <p:cNvSpPr txBox="1">
            <a:spLocks noChangeArrowheads="1"/>
          </p:cNvSpPr>
          <p:nvPr/>
        </p:nvSpPr>
        <p:spPr bwMode="auto">
          <a:xfrm rot="-2592859">
            <a:off x="3829135" y="5670011"/>
            <a:ext cx="1321196" cy="523220"/>
          </a:xfrm>
          <a:prstGeom prst="rect">
            <a:avLst/>
          </a:prstGeom>
          <a:solidFill>
            <a:srgbClr val="9AEAD7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Yogurt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5541909" y="1265238"/>
            <a:ext cx="1984839" cy="338554"/>
          </a:xfrm>
          <a:prstGeom prst="rect">
            <a:avLst/>
          </a:prstGeom>
          <a:solidFill>
            <a:srgbClr val="BDF1E5"/>
          </a:solidFill>
          <a:ln w="2857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srgbClr val="000000"/>
                </a:solidFill>
              </a:rPr>
              <a:t>Bacterias Amigas </a:t>
            </a:r>
            <a:endParaRPr lang="es-ES" sz="1600" b="1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ximena\Desktop\índi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28" y="493713"/>
            <a:ext cx="2118850" cy="169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imena\Desktop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16" y="4392676"/>
            <a:ext cx="1902868" cy="241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690" name="Rectangle 10"/>
          <p:cNvSpPr>
            <a:spLocks noChangeArrowheads="1"/>
          </p:cNvSpPr>
          <p:nvPr/>
        </p:nvSpPr>
        <p:spPr bwMode="auto">
          <a:xfrm>
            <a:off x="1187450" y="2349500"/>
            <a:ext cx="3095625" cy="1954381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Suplementos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dietéticos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con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microrganismos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vivos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levaduras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en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cantidades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adecuadas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dan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beneficio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al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huésped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900" b="1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err="1">
                <a:solidFill>
                  <a:srgbClr val="000000"/>
                </a:solidFill>
                <a:latin typeface="Comic Sans MS" pitchFamily="66" charset="0"/>
              </a:rPr>
              <a:t>Generalmente</a:t>
            </a:r>
            <a:r>
              <a:rPr lang="en-US" sz="16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sz="1600" b="1" i="1" dirty="0" err="1">
                <a:solidFill>
                  <a:srgbClr val="000000"/>
                </a:solidFill>
                <a:latin typeface="Comic Sans MS" pitchFamily="66" charset="0"/>
              </a:rPr>
              <a:t>lactobacillum</a:t>
            </a:r>
            <a:r>
              <a:rPr lang="en-US" sz="1600" b="1" dirty="0">
                <a:solidFill>
                  <a:srgbClr val="000000"/>
                </a:solidFill>
                <a:latin typeface="Comic Sans MS" pitchFamily="66" charset="0"/>
              </a:rPr>
              <a:t> y </a:t>
            </a:r>
            <a:r>
              <a:rPr lang="en-US" sz="1600" b="1" i="1" dirty="0" err="1">
                <a:solidFill>
                  <a:srgbClr val="000000"/>
                </a:solidFill>
                <a:latin typeface="Comic Sans MS" pitchFamily="66" charset="0"/>
              </a:rPr>
              <a:t>bifidobacterium</a:t>
            </a:r>
            <a:endParaRPr lang="es-ES_tradnl" sz="1600" b="1" i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5613336" y="704464"/>
            <a:ext cx="1786066" cy="461665"/>
          </a:xfrm>
          <a:prstGeom prst="rect">
            <a:avLst/>
          </a:prstGeom>
          <a:solidFill>
            <a:srgbClr val="9AEA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2708656" y="165686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 rot="-2592859">
            <a:off x="1769443" y="1285881"/>
            <a:ext cx="1321196" cy="523220"/>
          </a:xfrm>
          <a:prstGeom prst="rect">
            <a:avLst/>
          </a:prstGeom>
          <a:solidFill>
            <a:srgbClr val="9AEAD7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Yogurt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136102" y="135078"/>
            <a:ext cx="1481278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 Probióticos.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96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9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0" animBg="1"/>
      <p:bldP spid="92169" grpId="0"/>
      <p:bldP spid="92170" grpId="0"/>
      <p:bldP spid="199698" grpId="0" animBg="1"/>
      <p:bldP spid="199690" grpId="0" animBg="1"/>
      <p:bldP spid="19969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507001" y="764512"/>
            <a:ext cx="2056973" cy="523220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437539" y="237506"/>
            <a:ext cx="454043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" t="11518" r="4711" b="5271"/>
          <a:stretch/>
        </p:blipFill>
        <p:spPr>
          <a:xfrm>
            <a:off x="1342708" y="1351943"/>
            <a:ext cx="6385559" cy="505039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249488" y="6480974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https://www.pienkowskimd.com/2020/10/11/fermented-foods-immunity/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139440" y="2970161"/>
            <a:ext cx="2424533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3273764" y="3058448"/>
            <a:ext cx="2523448" cy="430887"/>
          </a:xfrm>
          <a:prstGeom prst="rect">
            <a:avLst/>
          </a:prstGeom>
          <a:solidFill>
            <a:srgbClr val="BDF1E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Comida </a:t>
            </a:r>
            <a:r>
              <a:rPr lang="es-VE" sz="2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Probiótica</a:t>
            </a:r>
            <a:endParaRPr lang="es-VE" sz="2200" dirty="0"/>
          </a:p>
        </p:txBody>
      </p:sp>
      <p:sp>
        <p:nvSpPr>
          <p:cNvPr id="16" name="Rectángulo 15"/>
          <p:cNvSpPr/>
          <p:nvPr/>
        </p:nvSpPr>
        <p:spPr>
          <a:xfrm>
            <a:off x="1489509" y="2499881"/>
            <a:ext cx="5884685" cy="3417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1058427" y="2484652"/>
            <a:ext cx="15311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Bifidobacterium</a:t>
            </a:r>
            <a:endParaRPr lang="es-VE" sz="1400" i="1" dirty="0"/>
          </a:p>
        </p:txBody>
      </p:sp>
      <p:sp>
        <p:nvSpPr>
          <p:cNvPr id="12" name="Rectángulo 11"/>
          <p:cNvSpPr/>
          <p:nvPr/>
        </p:nvSpPr>
        <p:spPr>
          <a:xfrm>
            <a:off x="2637857" y="2484652"/>
            <a:ext cx="12682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Lactobacillus</a:t>
            </a:r>
            <a:endParaRPr lang="es-VE" sz="1400" i="1" dirty="0"/>
          </a:p>
        </p:txBody>
      </p:sp>
      <p:sp>
        <p:nvSpPr>
          <p:cNvPr id="13" name="Rectángulo 12"/>
          <p:cNvSpPr/>
          <p:nvPr/>
        </p:nvSpPr>
        <p:spPr>
          <a:xfrm>
            <a:off x="3895761" y="2475486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Streptoccocus</a:t>
            </a:r>
            <a:r>
              <a:rPr lang="es-VE" sz="1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thermophilus</a:t>
            </a:r>
            <a:endParaRPr lang="es-VE" sz="1400" i="1" dirty="0"/>
          </a:p>
        </p:txBody>
      </p:sp>
      <p:sp>
        <p:nvSpPr>
          <p:cNvPr id="14" name="Rectángulo 13"/>
          <p:cNvSpPr/>
          <p:nvPr/>
        </p:nvSpPr>
        <p:spPr>
          <a:xfrm>
            <a:off x="5229378" y="2489863"/>
            <a:ext cx="1202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Lactoccocus</a:t>
            </a:r>
            <a:endParaRPr lang="es-VE" sz="1400" i="1" dirty="0"/>
          </a:p>
        </p:txBody>
      </p:sp>
      <p:sp>
        <p:nvSpPr>
          <p:cNvPr id="15" name="Rectángulo 14"/>
          <p:cNvSpPr/>
          <p:nvPr/>
        </p:nvSpPr>
        <p:spPr>
          <a:xfrm>
            <a:off x="6505352" y="2484652"/>
            <a:ext cx="10262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Propioni</a:t>
            </a:r>
            <a:r>
              <a:rPr lang="es-VE" sz="1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bacterium</a:t>
            </a:r>
            <a:endParaRPr lang="es-VE" sz="1400" i="1" dirty="0"/>
          </a:p>
        </p:txBody>
      </p:sp>
      <p:sp>
        <p:nvSpPr>
          <p:cNvPr id="27" name="Rectángulo 26"/>
          <p:cNvSpPr/>
          <p:nvPr/>
        </p:nvSpPr>
        <p:spPr>
          <a:xfrm>
            <a:off x="1798542" y="4722837"/>
            <a:ext cx="5351705" cy="1846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1869097" y="6033008"/>
            <a:ext cx="5227398" cy="316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1630408" y="4568948"/>
            <a:ext cx="6190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Kefir</a:t>
            </a:r>
            <a:endParaRPr lang="es-VE" sz="1400" dirty="0"/>
          </a:p>
        </p:txBody>
      </p:sp>
      <p:sp>
        <p:nvSpPr>
          <p:cNvPr id="18" name="Rectángulo 17"/>
          <p:cNvSpPr/>
          <p:nvPr/>
        </p:nvSpPr>
        <p:spPr>
          <a:xfrm>
            <a:off x="2697704" y="4587303"/>
            <a:ext cx="7521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Yogurt</a:t>
            </a:r>
            <a:endParaRPr lang="es-VE" sz="1400" dirty="0"/>
          </a:p>
        </p:txBody>
      </p:sp>
      <p:sp>
        <p:nvSpPr>
          <p:cNvPr id="19" name="Rectángulo 18"/>
          <p:cNvSpPr/>
          <p:nvPr/>
        </p:nvSpPr>
        <p:spPr>
          <a:xfrm>
            <a:off x="3598932" y="4474408"/>
            <a:ext cx="1701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Gouda. Mozzarella</a:t>
            </a:r>
          </a:p>
          <a:p>
            <a:pPr algn="ctr"/>
            <a:r>
              <a:rPr lang="es-VE" sz="1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heddar</a:t>
            </a:r>
            <a:endParaRPr lang="es-VE" sz="1400" dirty="0"/>
          </a:p>
        </p:txBody>
      </p:sp>
      <p:sp>
        <p:nvSpPr>
          <p:cNvPr id="20" name="Rectángulo 19"/>
          <p:cNvSpPr/>
          <p:nvPr/>
        </p:nvSpPr>
        <p:spPr>
          <a:xfrm>
            <a:off x="5219071" y="4500928"/>
            <a:ext cx="1130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Sauerkraut</a:t>
            </a:r>
            <a:endParaRPr lang="es-VE" sz="1400" dirty="0"/>
          </a:p>
        </p:txBody>
      </p:sp>
      <p:sp>
        <p:nvSpPr>
          <p:cNvPr id="17" name="Rectángulo 16"/>
          <p:cNvSpPr/>
          <p:nvPr/>
        </p:nvSpPr>
        <p:spPr>
          <a:xfrm>
            <a:off x="6387588" y="4561989"/>
            <a:ext cx="10150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Kombucha</a:t>
            </a:r>
            <a:endParaRPr lang="es-VE" sz="1400" dirty="0"/>
          </a:p>
        </p:txBody>
      </p:sp>
      <p:sp>
        <p:nvSpPr>
          <p:cNvPr id="22" name="Rectángulo 21"/>
          <p:cNvSpPr/>
          <p:nvPr/>
        </p:nvSpPr>
        <p:spPr>
          <a:xfrm>
            <a:off x="1793763" y="6034621"/>
            <a:ext cx="7296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Kimchi</a:t>
            </a:r>
            <a:endParaRPr lang="es-VE" sz="1400" dirty="0"/>
          </a:p>
        </p:txBody>
      </p:sp>
      <p:sp>
        <p:nvSpPr>
          <p:cNvPr id="23" name="Rectángulo 22"/>
          <p:cNvSpPr/>
          <p:nvPr/>
        </p:nvSpPr>
        <p:spPr>
          <a:xfrm>
            <a:off x="2931202" y="6020320"/>
            <a:ext cx="5757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Miso</a:t>
            </a:r>
            <a:endParaRPr lang="es-VE" sz="1400" dirty="0"/>
          </a:p>
        </p:txBody>
      </p:sp>
      <p:sp>
        <p:nvSpPr>
          <p:cNvPr id="24" name="Rectángulo 23"/>
          <p:cNvSpPr/>
          <p:nvPr/>
        </p:nvSpPr>
        <p:spPr>
          <a:xfrm>
            <a:off x="3815978" y="6015906"/>
            <a:ext cx="1087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Encurtidos</a:t>
            </a:r>
            <a:endParaRPr lang="es-VE" sz="1400" dirty="0"/>
          </a:p>
        </p:txBody>
      </p:sp>
      <p:sp>
        <p:nvSpPr>
          <p:cNvPr id="25" name="Rectángulo 24"/>
          <p:cNvSpPr/>
          <p:nvPr/>
        </p:nvSpPr>
        <p:spPr>
          <a:xfrm>
            <a:off x="5229592" y="6032168"/>
            <a:ext cx="8418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Tempeh</a:t>
            </a:r>
            <a:endParaRPr lang="es-VE" sz="1400" dirty="0"/>
          </a:p>
        </p:txBody>
      </p:sp>
      <p:sp>
        <p:nvSpPr>
          <p:cNvPr id="26" name="Rectángulo 25"/>
          <p:cNvSpPr/>
          <p:nvPr/>
        </p:nvSpPr>
        <p:spPr>
          <a:xfrm>
            <a:off x="6533551" y="6012697"/>
            <a:ext cx="6832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Natto</a:t>
            </a:r>
            <a:endParaRPr lang="es-VE" sz="1400" dirty="0"/>
          </a:p>
        </p:txBody>
      </p:sp>
    </p:spTree>
    <p:extLst>
      <p:ext uri="{BB962C8B-B14F-4D97-AF65-F5344CB8AC3E}">
        <p14:creationId xmlns:p14="http://schemas.microsoft.com/office/powerpoint/2010/main" val="286428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8" grpId="0" animBg="1"/>
      <p:bldP spid="10" grpId="0"/>
      <p:bldP spid="5" grpId="0" animBg="1"/>
      <p:bldP spid="11" grpId="0"/>
      <p:bldP spid="12" grpId="0"/>
      <p:bldP spid="13" grpId="0"/>
      <p:bldP spid="14" grpId="0"/>
      <p:bldP spid="15" grpId="0"/>
      <p:bldP spid="21" grpId="0"/>
      <p:bldP spid="18" grpId="0"/>
      <p:bldP spid="19" grpId="0"/>
      <p:bldP spid="20" grpId="0"/>
      <p:bldP spid="17" grpId="0"/>
      <p:bldP spid="22" grpId="0"/>
      <p:bldP spid="23" grpId="0"/>
      <p:bldP spid="24" grpId="0"/>
      <p:bldP spid="25" grpId="0"/>
      <p:bldP spid="2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507001" y="764512"/>
            <a:ext cx="2056973" cy="523220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437539" y="237506"/>
            <a:ext cx="454043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139440" y="2970161"/>
            <a:ext cx="2424533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3273763" y="1468550"/>
            <a:ext cx="2523448" cy="430887"/>
          </a:xfrm>
          <a:prstGeom prst="rect">
            <a:avLst/>
          </a:prstGeom>
          <a:solidFill>
            <a:srgbClr val="BDF1E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Comida </a:t>
            </a:r>
            <a:r>
              <a:rPr lang="es-VE" sz="2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Probiótica</a:t>
            </a:r>
            <a:endParaRPr lang="es-VE" sz="2200" dirty="0"/>
          </a:p>
        </p:txBody>
      </p:sp>
      <p:sp>
        <p:nvSpPr>
          <p:cNvPr id="21" name="Rectángulo 20"/>
          <p:cNvSpPr/>
          <p:nvPr/>
        </p:nvSpPr>
        <p:spPr>
          <a:xfrm>
            <a:off x="1981513" y="2080255"/>
            <a:ext cx="5114982" cy="3970318"/>
          </a:xfrm>
          <a:prstGeom prst="rect">
            <a:avLst/>
          </a:prstGeom>
          <a:solidFill>
            <a:srgbClr val="CC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Kefir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yogurt búlgaro, bebida de leche fermentada con cultivo simbiótico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mesofílico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Sauerkraut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col fermentada.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Kombucha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fermentación de té azucarado usando cultivo simbiótico de bacterias y levadura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Kimchi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fermentación de verduras con repollo, rábano de Corea.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Miso: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pasta de soya fermentada.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Tempeh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pasta soya fermentada de Indonesia.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4625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Natto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fermentado de soya japonés.</a:t>
            </a:r>
          </a:p>
          <a:p>
            <a:pPr marL="174625"/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4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10" descr="good_bad_bacte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8"/>
          <a:stretch>
            <a:fillRect/>
          </a:stretch>
        </p:blipFill>
        <p:spPr bwMode="auto">
          <a:xfrm>
            <a:off x="2384425" y="1581150"/>
            <a:ext cx="5329238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80" name="Text Box 12"/>
          <p:cNvSpPr txBox="1">
            <a:spLocks noChangeArrowheads="1"/>
          </p:cNvSpPr>
          <p:nvPr/>
        </p:nvSpPr>
        <p:spPr bwMode="auto">
          <a:xfrm>
            <a:off x="710346" y="1581150"/>
            <a:ext cx="1638590" cy="830997"/>
          </a:xfrm>
          <a:prstGeom prst="rect">
            <a:avLst/>
          </a:prstGeom>
          <a:solidFill>
            <a:srgbClr val="BDF1E5"/>
          </a:solidFill>
          <a:ln w="28575">
            <a:solidFill>
              <a:srgbClr val="29C19D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400" dirty="0">
                <a:solidFill>
                  <a:srgbClr val="000000"/>
                </a:solidFill>
                <a:latin typeface="Comic Sans MS" pitchFamily="66" charset="0"/>
              </a:rPr>
              <a:t>Bacterias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400" dirty="0" smtClean="0">
                <a:solidFill>
                  <a:srgbClr val="000000"/>
                </a:solidFill>
                <a:latin typeface="Comic Sans MS" pitchFamily="66" charset="0"/>
              </a:rPr>
              <a:t>Amigas</a:t>
            </a:r>
            <a:endParaRPr lang="es-ES_tradnl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86381" name="Text Box 13"/>
          <p:cNvSpPr txBox="1">
            <a:spLocks noChangeArrowheads="1"/>
          </p:cNvSpPr>
          <p:nvPr/>
        </p:nvSpPr>
        <p:spPr bwMode="auto">
          <a:xfrm>
            <a:off x="6690531" y="3860800"/>
            <a:ext cx="1277914" cy="646331"/>
          </a:xfrm>
          <a:prstGeom prst="rect">
            <a:avLst/>
          </a:prstGeom>
          <a:solidFill>
            <a:srgbClr val="F4CCC4"/>
          </a:solidFill>
          <a:ln w="28575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Enemigas</a:t>
            </a:r>
            <a:endParaRPr lang="es-ES_tradn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9094" name="Picture 15" descr="probioticos azul"/>
          <p:cNvPicPr>
            <a:picLocks noChangeAspect="1" noChangeArrowheads="1"/>
          </p:cNvPicPr>
          <p:nvPr/>
        </p:nvPicPr>
        <p:blipFill>
          <a:blip r:embed="rId3">
            <a:lum bright="-30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7"/>
          <a:stretch>
            <a:fillRect/>
          </a:stretch>
        </p:blipFill>
        <p:spPr bwMode="auto">
          <a:xfrm>
            <a:off x="1087438" y="4076700"/>
            <a:ext cx="3006725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84" name="Text Box 16"/>
          <p:cNvSpPr txBox="1">
            <a:spLocks noChangeArrowheads="1"/>
          </p:cNvSpPr>
          <p:nvPr/>
        </p:nvSpPr>
        <p:spPr bwMode="auto">
          <a:xfrm>
            <a:off x="4188620" y="4737734"/>
            <a:ext cx="3671888" cy="1477328"/>
          </a:xfrm>
          <a:prstGeom prst="rect">
            <a:avLst/>
          </a:prstGeom>
          <a:solidFill>
            <a:srgbClr val="D6F6E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VE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Bacterias beneficiosas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la salud por proteger al cuerpo de patógenos o por ayudar a la recuperación luego de 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enfermedad.</a:t>
            </a:r>
            <a:endParaRPr lang="es-ES_tradnl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9096" name="Line 17"/>
          <p:cNvSpPr>
            <a:spLocks noChangeShapeType="1"/>
          </p:cNvSpPr>
          <p:nvPr/>
        </p:nvSpPr>
        <p:spPr bwMode="auto">
          <a:xfrm>
            <a:off x="1446213" y="3429000"/>
            <a:ext cx="1584325" cy="9366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9097" name="Rectangle 19"/>
          <p:cNvSpPr>
            <a:spLocks noChangeArrowheads="1"/>
          </p:cNvSpPr>
          <p:nvPr/>
        </p:nvSpPr>
        <p:spPr bwMode="auto">
          <a:xfrm>
            <a:off x="5335588" y="1557338"/>
            <a:ext cx="230505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9098" name="Text Box 18"/>
          <p:cNvSpPr txBox="1">
            <a:spLocks noChangeArrowheads="1"/>
          </p:cNvSpPr>
          <p:nvPr/>
        </p:nvSpPr>
        <p:spPr bwMode="auto">
          <a:xfrm>
            <a:off x="5869684" y="1516841"/>
            <a:ext cx="2728912" cy="517525"/>
          </a:xfrm>
          <a:prstGeom prst="rect">
            <a:avLst/>
          </a:prstGeom>
          <a:solidFill>
            <a:srgbClr val="FFD5D7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b="1" dirty="0">
                <a:solidFill>
                  <a:srgbClr val="000000"/>
                </a:solidFill>
              </a:rPr>
              <a:t>Bacterias y hongos patógenos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b="1" dirty="0">
                <a:solidFill>
                  <a:srgbClr val="000000"/>
                </a:solidFill>
              </a:rPr>
              <a:t>Ej. </a:t>
            </a:r>
            <a:r>
              <a:rPr lang="es-ES_tradnl" sz="1400" b="1" i="1" dirty="0">
                <a:solidFill>
                  <a:srgbClr val="000000"/>
                </a:solidFill>
              </a:rPr>
              <a:t>Cándida </a:t>
            </a:r>
            <a:r>
              <a:rPr lang="es-ES_tradnl" sz="1400" b="1" i="1" dirty="0" err="1">
                <a:solidFill>
                  <a:srgbClr val="000000"/>
                </a:solidFill>
              </a:rPr>
              <a:t>albicans</a:t>
            </a:r>
            <a:endParaRPr lang="es-ES_tradnl" sz="1400" b="1" i="1" dirty="0">
              <a:solidFill>
                <a:srgbClr val="000000"/>
              </a:solidFill>
            </a:endParaRPr>
          </a:p>
        </p:txBody>
      </p:sp>
      <p:sp>
        <p:nvSpPr>
          <p:cNvPr id="89100" name="Rectangle 21"/>
          <p:cNvSpPr>
            <a:spLocks noChangeArrowheads="1"/>
          </p:cNvSpPr>
          <p:nvPr/>
        </p:nvSpPr>
        <p:spPr bwMode="auto">
          <a:xfrm>
            <a:off x="4233069" y="6215062"/>
            <a:ext cx="37211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1000">
                <a:solidFill>
                  <a:srgbClr val="000000"/>
                </a:solidFill>
                <a:latin typeface="Comic Sans MS" pitchFamily="66" charset="0"/>
              </a:rPr>
              <a:t>http://medical-dictionary.thefreedictionary.com/probiotics</a:t>
            </a:r>
          </a:p>
        </p:txBody>
      </p:sp>
      <p:sp>
        <p:nvSpPr>
          <p:cNvPr id="89103" name="Rectangle 26"/>
          <p:cNvSpPr>
            <a:spLocks noChangeArrowheads="1"/>
          </p:cNvSpPr>
          <p:nvPr/>
        </p:nvSpPr>
        <p:spPr bwMode="auto">
          <a:xfrm>
            <a:off x="798513" y="6497638"/>
            <a:ext cx="47990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000" dirty="0">
                <a:solidFill>
                  <a:srgbClr val="000000"/>
                </a:solidFill>
                <a:latin typeface="Comic Sans MS" pitchFamily="66" charset="0"/>
              </a:rPr>
              <a:t>http://www.nature.com/nrmicro/journal/v4/n3/fig_tab/nrmicro1349_F1.html</a:t>
            </a:r>
          </a:p>
        </p:txBody>
      </p:sp>
      <p:sp>
        <p:nvSpPr>
          <p:cNvPr id="89104" name="Line 27"/>
          <p:cNvSpPr>
            <a:spLocks noChangeShapeType="1"/>
          </p:cNvSpPr>
          <p:nvPr/>
        </p:nvSpPr>
        <p:spPr bwMode="auto">
          <a:xfrm>
            <a:off x="1446213" y="3429000"/>
            <a:ext cx="215900" cy="17287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93492" y="2924944"/>
            <a:ext cx="1172116" cy="523220"/>
          </a:xfrm>
          <a:prstGeom prst="rect">
            <a:avLst/>
          </a:prstGeom>
          <a:solidFill>
            <a:srgbClr val="D6F6EE"/>
          </a:solidFill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Probióticos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diseñados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3642454" y="769375"/>
            <a:ext cx="1786066" cy="461665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2282640" y="239623"/>
            <a:ext cx="4505695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74354" y="237506"/>
            <a:ext cx="13970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Probióticos.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57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0" grpId="0" animBg="1"/>
      <p:bldP spid="186381" grpId="0" animBg="1"/>
      <p:bldP spid="186384" grpId="0" animBg="1"/>
      <p:bldP spid="89096" grpId="0" animBg="1"/>
      <p:bldP spid="89098" grpId="0" animBg="1"/>
      <p:bldP spid="89104" grpId="0" animBg="1"/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18" descr="using_probiot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25463"/>
            <a:ext cx="4468813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8" name="Text Box 21"/>
          <p:cNvSpPr txBox="1">
            <a:spLocks noChangeArrowheads="1"/>
          </p:cNvSpPr>
          <p:nvPr/>
        </p:nvSpPr>
        <p:spPr bwMode="auto">
          <a:xfrm>
            <a:off x="6149446" y="1542481"/>
            <a:ext cx="2271776" cy="400110"/>
          </a:xfrm>
          <a:prstGeom prst="rect">
            <a:avLst/>
          </a:prstGeom>
          <a:solidFill>
            <a:srgbClr val="D6F6EE"/>
          </a:solidFill>
          <a:ln w="28575">
            <a:solidFill>
              <a:srgbClr val="6EE0C5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 amigas </a:t>
            </a:r>
            <a:endParaRPr lang="es-ES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119" name="Rectangle 22"/>
          <p:cNvSpPr>
            <a:spLocks noChangeArrowheads="1"/>
          </p:cNvSpPr>
          <p:nvPr/>
        </p:nvSpPr>
        <p:spPr bwMode="auto">
          <a:xfrm>
            <a:off x="1121914" y="6381750"/>
            <a:ext cx="386169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http://www.probiotics-for-health.com/using-probiotics.html</a:t>
            </a:r>
          </a:p>
        </p:txBody>
      </p:sp>
      <p:sp>
        <p:nvSpPr>
          <p:cNvPr id="90120" name="Text Box 23"/>
          <p:cNvSpPr txBox="1">
            <a:spLocks noChangeArrowheads="1"/>
          </p:cNvSpPr>
          <p:nvPr/>
        </p:nvSpPr>
        <p:spPr bwMode="auto">
          <a:xfrm>
            <a:off x="5764725" y="2076390"/>
            <a:ext cx="3041217" cy="3016210"/>
          </a:xfrm>
          <a:prstGeom prst="rect">
            <a:avLst/>
          </a:prstGeom>
          <a:solidFill>
            <a:srgbClr val="E1FFE1"/>
          </a:solidFill>
          <a:ln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Disminuyen enlace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</a:pPr>
            <a:r>
              <a:rPr lang="es-ES" dirty="0">
                <a:solidFill>
                  <a:srgbClr val="000000"/>
                </a:solidFill>
              </a:rPr>
              <a:t>  </a:t>
            </a:r>
            <a:r>
              <a:rPr lang="es-ES" dirty="0" smtClean="0">
                <a:solidFill>
                  <a:srgbClr val="000000"/>
                </a:solidFill>
              </a:rPr>
              <a:t> a </a:t>
            </a:r>
            <a:r>
              <a:rPr lang="es-ES" dirty="0">
                <a:solidFill>
                  <a:srgbClr val="000000"/>
                </a:solidFill>
              </a:rPr>
              <a:t>patógenos o </a:t>
            </a:r>
            <a:r>
              <a:rPr lang="es-ES" dirty="0" smtClean="0">
                <a:solidFill>
                  <a:srgbClr val="000000"/>
                </a:solidFill>
              </a:rPr>
              <a:t>toxinas.</a:t>
            </a:r>
            <a:endParaRPr lang="es-ES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Aumentan </a:t>
            </a:r>
            <a:r>
              <a:rPr lang="es-ES" b="1" dirty="0">
                <a:solidFill>
                  <a:srgbClr val="000000"/>
                </a:solidFill>
              </a:rPr>
              <a:t>integridad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</a:pPr>
            <a:r>
              <a:rPr lang="es-ES" dirty="0">
                <a:solidFill>
                  <a:srgbClr val="000000"/>
                </a:solidFill>
              </a:rPr>
              <a:t>  </a:t>
            </a:r>
            <a:r>
              <a:rPr lang="es-ES" dirty="0" smtClean="0">
                <a:solidFill>
                  <a:srgbClr val="000000"/>
                </a:solidFill>
              </a:rPr>
              <a:t> barrera.</a:t>
            </a:r>
            <a:endParaRPr lang="es-ES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Aumentan </a:t>
            </a:r>
            <a:r>
              <a:rPr lang="es-ES" b="1" dirty="0">
                <a:solidFill>
                  <a:srgbClr val="000000"/>
                </a:solidFill>
              </a:rPr>
              <a:t>inmunidad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</a:pPr>
            <a:r>
              <a:rPr lang="es-ES" dirty="0">
                <a:solidFill>
                  <a:srgbClr val="000000"/>
                </a:solidFill>
              </a:rPr>
              <a:t>  </a:t>
            </a:r>
            <a:r>
              <a:rPr lang="es-ES" dirty="0" smtClean="0">
                <a:solidFill>
                  <a:srgbClr val="000000"/>
                </a:solidFill>
              </a:rPr>
              <a:t> innata.</a:t>
            </a:r>
            <a:endParaRPr lang="es-ES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  <a:buFontTx/>
              <a:buChar char="•"/>
            </a:pPr>
            <a:r>
              <a:rPr lang="es-ES" dirty="0">
                <a:solidFill>
                  <a:srgbClr val="000000"/>
                </a:solidFill>
              </a:rPr>
              <a:t> </a:t>
            </a:r>
            <a:r>
              <a:rPr lang="es-ES" b="1" dirty="0">
                <a:solidFill>
                  <a:srgbClr val="000000"/>
                </a:solidFill>
              </a:rPr>
              <a:t>Disminuyen </a:t>
            </a:r>
            <a:r>
              <a:rPr lang="es-ES" b="1" dirty="0" smtClean="0">
                <a:solidFill>
                  <a:srgbClr val="000000"/>
                </a:solidFill>
              </a:rPr>
              <a:t>CKs </a:t>
            </a:r>
            <a:endParaRPr lang="es-ES" b="1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666"/>
              </a:buClr>
              <a:buSzPct val="150000"/>
            </a:pPr>
            <a:r>
              <a:rPr lang="es-ES" b="1" dirty="0">
                <a:solidFill>
                  <a:srgbClr val="000000"/>
                </a:solidFill>
              </a:rPr>
              <a:t> </a:t>
            </a:r>
            <a:r>
              <a:rPr lang="es-ES" b="1" dirty="0" smtClean="0">
                <a:solidFill>
                  <a:srgbClr val="000000"/>
                </a:solidFill>
              </a:rPr>
              <a:t> Pro-Inflamatorias.</a:t>
            </a:r>
            <a:endParaRPr lang="es-ES" b="1" dirty="0">
              <a:solidFill>
                <a:srgbClr val="000000"/>
              </a:solidFill>
            </a:endParaRPr>
          </a:p>
        </p:txBody>
      </p:sp>
      <p:sp>
        <p:nvSpPr>
          <p:cNvPr id="3" name="2 Rectángulo"/>
          <p:cNvSpPr/>
          <p:nvPr/>
        </p:nvSpPr>
        <p:spPr bwMode="auto">
          <a:xfrm>
            <a:off x="4283968" y="1196752"/>
            <a:ext cx="994470" cy="31552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1391104" y="1037270"/>
            <a:ext cx="1164672" cy="236452"/>
          </a:xfrm>
          <a:prstGeom prst="rect">
            <a:avLst/>
          </a:prstGeom>
          <a:solidFill>
            <a:srgbClr val="E1FFE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4343280" y="2587540"/>
            <a:ext cx="1097083" cy="6254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409472" y="2623260"/>
            <a:ext cx="12426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Inmunidad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innata</a:t>
            </a:r>
            <a:endParaRPr lang="es-VE" sz="16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2426716" y="531019"/>
            <a:ext cx="1353196" cy="86636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1736497" y="493765"/>
            <a:ext cx="2132062" cy="73297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1076571" y="2492896"/>
            <a:ext cx="1191173" cy="14134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885533" y="3241731"/>
            <a:ext cx="1107996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HSP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Mucinas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Defensinas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857167" y="2975035"/>
            <a:ext cx="1332416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Supervivencia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32104" y="2492895"/>
            <a:ext cx="11464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Integridad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barrera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12" name="11 Conector recto de flecha"/>
          <p:cNvCxnSpPr/>
          <p:nvPr/>
        </p:nvCxnSpPr>
        <p:spPr bwMode="auto">
          <a:xfrm flipV="1">
            <a:off x="2555776" y="909966"/>
            <a:ext cx="0" cy="39528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15" name="14 Conector recto de flecha"/>
          <p:cNvCxnSpPr/>
          <p:nvPr/>
        </p:nvCxnSpPr>
        <p:spPr bwMode="auto">
          <a:xfrm>
            <a:off x="2555776" y="319571"/>
            <a:ext cx="0" cy="42289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27" name="26 Conector recto de flecha"/>
          <p:cNvCxnSpPr/>
          <p:nvPr/>
        </p:nvCxnSpPr>
        <p:spPr bwMode="auto">
          <a:xfrm flipV="1">
            <a:off x="4343280" y="2569114"/>
            <a:ext cx="17228" cy="638921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cxnSp>
        <p:nvCxnSpPr>
          <p:cNvPr id="22" name="21 Conector recto de flecha"/>
          <p:cNvCxnSpPr/>
          <p:nvPr/>
        </p:nvCxnSpPr>
        <p:spPr bwMode="auto">
          <a:xfrm flipV="1">
            <a:off x="779136" y="2569114"/>
            <a:ext cx="0" cy="1292672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0033CC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tx1"/>
            </a:outerShdw>
          </a:effectLst>
          <a:extLst/>
        </p:spPr>
      </p:cxnSp>
      <p:sp>
        <p:nvSpPr>
          <p:cNvPr id="16" name="15 CuadroTexto"/>
          <p:cNvSpPr txBox="1"/>
          <p:nvPr/>
        </p:nvSpPr>
        <p:spPr>
          <a:xfrm>
            <a:off x="2650784" y="210710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 Enlace de </a:t>
            </a:r>
            <a:endParaRPr lang="es-VE" sz="16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patógenos</a:t>
            </a:r>
            <a:endParaRPr lang="es-VE" sz="16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984209" y="860251"/>
            <a:ext cx="1385316" cy="369332"/>
          </a:xfrm>
          <a:prstGeom prst="rect">
            <a:avLst/>
          </a:prstGeom>
          <a:solidFill>
            <a:srgbClr val="CCFFCC"/>
          </a:solidFill>
          <a:ln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err="1" smtClean="0">
                <a:solidFill>
                  <a:srgbClr val="000000"/>
                </a:solidFill>
                <a:latin typeface="Comic Sans MS" pitchFamily="66" charset="0"/>
              </a:rPr>
              <a:t>Probióticos</a:t>
            </a:r>
            <a:endParaRPr lang="es-VE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719712" y="786152"/>
            <a:ext cx="1077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600" dirty="0" err="1" smtClean="0">
                <a:solidFill>
                  <a:srgbClr val="000000"/>
                </a:solidFill>
                <a:latin typeface="Comic Sans MS" pitchFamily="66" charset="0"/>
              </a:rPr>
              <a:t>Sust</a:t>
            </a: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err="1" smtClean="0">
                <a:solidFill>
                  <a:srgbClr val="000000"/>
                </a:solidFill>
                <a:latin typeface="Comic Sans MS" pitchFamily="66" charset="0"/>
              </a:rPr>
              <a:t>Antibact</a:t>
            </a: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s-VE" sz="16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6392301" y="603882"/>
            <a:ext cx="1786066" cy="461665"/>
          </a:xfrm>
          <a:prstGeom prst="rect">
            <a:avLst/>
          </a:prstGeom>
          <a:solidFill>
            <a:srgbClr val="6EE0C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5030796" y="124433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 bwMode="auto">
          <a:xfrm>
            <a:off x="3833947" y="319571"/>
            <a:ext cx="636184" cy="8725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13952" y="1071841"/>
            <a:ext cx="1257074" cy="369332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Patógenos</a:t>
            </a:r>
            <a:endParaRPr lang="es-VE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59423" y="61845"/>
            <a:ext cx="165820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 Probióticos.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64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/>
        </p:nvSpPr>
        <p:spPr>
          <a:xfrm>
            <a:off x="4997672" y="2071006"/>
            <a:ext cx="2929204" cy="2769989"/>
          </a:xfrm>
          <a:prstGeom prst="rect">
            <a:avLst/>
          </a:prstGeom>
          <a:solidFill>
            <a:srgbClr val="E8DA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Mezcla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Probióticos y Prebióticos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provechosos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para el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hospedero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mejorar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la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sobrevida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actividad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beneficiosa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Microbiota </a:t>
            </a:r>
            <a:r>
              <a:rPr 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I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ntestinal.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7"/>
          <a:stretch/>
        </p:blipFill>
        <p:spPr>
          <a:xfrm>
            <a:off x="1150887" y="2071006"/>
            <a:ext cx="3598832" cy="3959744"/>
          </a:xfrm>
          <a:prstGeom prst="rect">
            <a:avLst/>
          </a:prstGeom>
          <a:ln w="28575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3467727" y="1238871"/>
            <a:ext cx="2135521" cy="523220"/>
          </a:xfrm>
          <a:prstGeom prst="rect">
            <a:avLst/>
          </a:prstGeom>
          <a:solidFill>
            <a:srgbClr val="BF98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Simbióticos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2318557" y="476589"/>
            <a:ext cx="4506886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34580" y="161118"/>
            <a:ext cx="128086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 Simbióticos.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2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ximena\Desktop\MN-Fig-3-1024x68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70545"/>
            <a:ext cx="7404249" cy="496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70909" y="6167419"/>
            <a:ext cx="56104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2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human </a:t>
            </a:r>
            <a:r>
              <a:rPr lang="es-VE" sz="12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microbiome</a:t>
            </a:r>
            <a:r>
              <a:rPr lang="es-VE" sz="1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2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media </a:t>
            </a:r>
            <a:r>
              <a:rPr lang="es-VE" sz="12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confusion</a:t>
            </a:r>
            <a:r>
              <a:rPr lang="es-VE" sz="12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SITN Feb 2, 2015. http</a:t>
            </a:r>
            <a:r>
              <a:rPr lang="es-VE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://sitn.hms.harvard.edu/flash/2015/the-human-microbiome-and-media-confusion/</a:t>
            </a:r>
          </a:p>
        </p:txBody>
      </p:sp>
      <p:sp>
        <p:nvSpPr>
          <p:cNvPr id="9" name="8 Rectángulo"/>
          <p:cNvSpPr/>
          <p:nvPr/>
        </p:nvSpPr>
        <p:spPr bwMode="auto">
          <a:xfrm>
            <a:off x="1331640" y="2504716"/>
            <a:ext cx="2088232" cy="1687201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1109839" y="3149252"/>
            <a:ext cx="293809" cy="648072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53474" y="2273366"/>
            <a:ext cx="2258952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¡Son </a:t>
            </a: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comidas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para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bacterias!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Solo son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metabolizadas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por bacterias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intestinales y no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por el hospedero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humano</a:t>
            </a:r>
            <a:endParaRPr lang="es-VE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3728297" y="3077244"/>
            <a:ext cx="2067839" cy="720080"/>
          </a:xfrm>
          <a:prstGeom prst="rect">
            <a:avLst/>
          </a:prstGeom>
          <a:solidFill>
            <a:srgbClr val="B3FFB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623854" y="3125655"/>
            <a:ext cx="1975220" cy="1323439"/>
          </a:xfrm>
          <a:prstGeom prst="rect">
            <a:avLst/>
          </a:prstGeom>
          <a:solidFill>
            <a:srgbClr val="B3FFB3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Son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combinaciones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de Prebióticos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y </a:t>
            </a:r>
            <a:r>
              <a:rPr lang="es-VE" sz="2000" dirty="0">
                <a:solidFill>
                  <a:srgbClr val="000000"/>
                </a:solidFill>
                <a:latin typeface="Comic Sans MS" pitchFamily="66" charset="0"/>
              </a:rPr>
              <a:t>P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robióticos</a:t>
            </a:r>
            <a:endParaRPr lang="es-VE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1763688" y="1898694"/>
            <a:ext cx="1838525" cy="375189"/>
          </a:xfrm>
          <a:prstGeom prst="rect">
            <a:avLst/>
          </a:prstGeom>
          <a:solidFill>
            <a:srgbClr val="FFFF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770909" y="1646940"/>
            <a:ext cx="2064989" cy="523220"/>
          </a:xfrm>
          <a:prstGeom prst="rect">
            <a:avLst/>
          </a:prstGeom>
          <a:solidFill>
            <a:srgbClr val="FFFF00"/>
          </a:solidFill>
          <a:ln w="28575">
            <a:solidFill>
              <a:srgbClr val="FFAF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800" dirty="0" smtClean="0">
                <a:solidFill>
                  <a:srgbClr val="000000"/>
                </a:solidFill>
                <a:latin typeface="Comic Sans MS" pitchFamily="66" charset="0"/>
              </a:rPr>
              <a:t>Prebióticos</a:t>
            </a:r>
            <a:endParaRPr lang="es-VE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3752965" y="2566270"/>
            <a:ext cx="1769366" cy="366958"/>
          </a:xfrm>
          <a:prstGeom prst="rect">
            <a:avLst/>
          </a:prstGeom>
          <a:solidFill>
            <a:srgbClr val="B3FFB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69887" y="2525250"/>
            <a:ext cx="2135521" cy="523220"/>
          </a:xfrm>
          <a:prstGeom prst="rect">
            <a:avLst/>
          </a:prstGeom>
          <a:solidFill>
            <a:srgbClr val="66FF99"/>
          </a:solidFill>
          <a:ln w="28575"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800" dirty="0" smtClean="0">
                <a:solidFill>
                  <a:srgbClr val="000000"/>
                </a:solidFill>
                <a:latin typeface="Comic Sans MS" pitchFamily="66" charset="0"/>
              </a:rPr>
              <a:t>Simbióticos</a:t>
            </a:r>
            <a:endParaRPr lang="es-VE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5796136" y="1898694"/>
            <a:ext cx="1728192" cy="851055"/>
          </a:xfrm>
          <a:prstGeom prst="rect">
            <a:avLst/>
          </a:prstGeom>
          <a:solidFill>
            <a:srgbClr val="CCE8E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5950504" y="2844927"/>
            <a:ext cx="2186817" cy="561456"/>
          </a:xfrm>
          <a:prstGeom prst="rect">
            <a:avLst/>
          </a:prstGeom>
          <a:solidFill>
            <a:srgbClr val="CCE8E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864746" y="2686596"/>
            <a:ext cx="2212465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¡Son </a:t>
            </a: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vivas!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Son </a:t>
            </a:r>
            <a:r>
              <a:rPr lang="es-VE" sz="2000" dirty="0">
                <a:solidFill>
                  <a:srgbClr val="000000"/>
                </a:solidFill>
                <a:latin typeface="Comic Sans MS" pitchFamily="66" charset="0"/>
              </a:rPr>
              <a:t>c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ultivos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bacterianos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activos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602808" y="1898694"/>
            <a:ext cx="2056974" cy="523220"/>
          </a:xfrm>
          <a:prstGeom prst="rect">
            <a:avLst/>
          </a:prstGeom>
          <a:solidFill>
            <a:srgbClr val="99CCFF"/>
          </a:solidFill>
          <a:ln w="28575">
            <a:solidFill>
              <a:srgbClr val="00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800" dirty="0" err="1" smtClean="0">
                <a:solidFill>
                  <a:srgbClr val="000000"/>
                </a:solidFill>
                <a:latin typeface="Comic Sans MS" pitchFamily="66" charset="0"/>
              </a:rPr>
              <a:t>Probióticos</a:t>
            </a:r>
            <a:endParaRPr lang="es-VE" sz="2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74354" y="237506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2519553" y="406348"/>
            <a:ext cx="4031869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7105556" y="988984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4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2" grpId="0" animBg="1"/>
      <p:bldP spid="7" grpId="0" animBg="1"/>
      <p:bldP spid="11" grpId="0"/>
      <p:bldP spid="8" grpId="0" animBg="1"/>
      <p:bldP spid="2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75552" y="144412"/>
            <a:ext cx="11547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540612" y="320901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304679"/>
            <a:ext cx="9144000" cy="45720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1811338" y="5920774"/>
            <a:ext cx="54483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https://harvesthealthfoods.com/news/testtflmagcom/10-great-reasons-feast-fermented-foods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4008158" y="723266"/>
            <a:ext cx="1096775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</a:p>
        </p:txBody>
      </p:sp>
    </p:spTree>
    <p:extLst>
      <p:ext uri="{BB962C8B-B14F-4D97-AF65-F5344CB8AC3E}">
        <p14:creationId xmlns:p14="http://schemas.microsoft.com/office/powerpoint/2010/main" val="152272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4746894" y="1365887"/>
            <a:ext cx="3783331" cy="50475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2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Comic Sans MS" panose="030F0702030302020204" pitchFamily="66" charset="0"/>
              </a:rPr>
              <a:t>Muchas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frutas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vegetales</a:t>
            </a:r>
            <a:r>
              <a:rPr lang="en-US" sz="2000" dirty="0" smtClean="0">
                <a:latin typeface="Comic Sans MS" panose="030F0702030302020204" pitchFamily="66" charset="0"/>
              </a:rPr>
              <a:t>, pan y </a:t>
            </a:r>
            <a:r>
              <a:rPr lang="en-US" sz="2000" dirty="0" err="1" smtClean="0">
                <a:latin typeface="Comic Sans MS" panose="030F0702030302020204" pitchFamily="66" charset="0"/>
              </a:rPr>
              <a:t>granos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integrales</a:t>
            </a:r>
            <a:r>
              <a:rPr lang="en-US" sz="2000" dirty="0" smtClean="0">
                <a:latin typeface="Comic Sans MS" panose="030F0702030302020204" pitchFamily="66" charset="0"/>
              </a:rPr>
              <a:t>, papas, frijoles, </a:t>
            </a:r>
            <a:r>
              <a:rPr lang="en-US" sz="2000" dirty="0" err="1" smtClean="0">
                <a:latin typeface="Comic Sans MS" panose="030F0702030302020204" pitchFamily="66" charset="0"/>
              </a:rPr>
              <a:t>nueces</a:t>
            </a:r>
            <a:r>
              <a:rPr lang="en-US" sz="2000" dirty="0" smtClean="0">
                <a:latin typeface="Comic Sans MS" panose="030F0702030302020204" pitchFamily="66" charset="0"/>
              </a:rPr>
              <a:t> y </a:t>
            </a:r>
            <a:r>
              <a:rPr lang="en-US" sz="2000" dirty="0" err="1" smtClean="0">
                <a:latin typeface="Comic Sans MS" panose="030F0702030302020204" pitchFamily="66" charset="0"/>
              </a:rPr>
              <a:t>semillas</a:t>
            </a:r>
            <a:r>
              <a:rPr lang="en-US" sz="20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Aceite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Oliva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como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fuente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primaria</a:t>
            </a:r>
            <a:r>
              <a:rPr lang="en-US" sz="2000" dirty="0" smtClean="0"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latin typeface="Comic Sans MS" panose="030F0702030302020204" pitchFamily="66" charset="0"/>
              </a:rPr>
              <a:t>grasa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En 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especial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Pescado</a:t>
            </a:r>
            <a:r>
              <a:rPr lang="en-US" sz="2000" dirty="0" smtClean="0">
                <a:latin typeface="Comic Sans MS" panose="030F0702030302020204" pitchFamily="66" charset="0"/>
              </a:rPr>
              <a:t>, Aves y </a:t>
            </a:r>
            <a:r>
              <a:rPr lang="en-US" sz="2000" dirty="0" err="1" smtClean="0">
                <a:latin typeface="Comic Sans MS" panose="030F0702030302020204" pitchFamily="66" charset="0"/>
              </a:rPr>
              <a:t>huevos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  <a:endParaRPr lang="en-US" sz="20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ácteos</a:t>
            </a:r>
            <a:r>
              <a:rPr lang="en-US" sz="2000" dirty="0" smtClean="0">
                <a:latin typeface="Comic Sans MS" panose="030F0702030302020204" pitchFamily="66" charset="0"/>
              </a:rPr>
              <a:t> en </a:t>
            </a:r>
            <a:r>
              <a:rPr lang="en-US" sz="2000" dirty="0" err="1" smtClean="0">
                <a:latin typeface="Comic Sans MS" panose="030F0702030302020204" pitchFamily="66" charset="0"/>
              </a:rPr>
              <a:t>cantidades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moderadas</a:t>
            </a:r>
            <a:r>
              <a:rPr lang="en-US" sz="2000" dirty="0" smtClean="0">
                <a:latin typeface="Comic Sans MS" panose="030F0702030302020204" pitchFamily="66" charset="0"/>
              </a:rPr>
              <a:t> o </a:t>
            </a:r>
            <a:r>
              <a:rPr lang="en-US" sz="2000" dirty="0" err="1" smtClean="0">
                <a:latin typeface="Comic Sans MS" panose="030F0702030302020204" pitchFamily="66" charset="0"/>
              </a:rPr>
              <a:t>bajas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Comic Sans MS" panose="030F0702030302020204" pitchFamily="66" charset="0"/>
              </a:rPr>
              <a:t>Una</a:t>
            </a:r>
            <a:r>
              <a:rPr lang="en-US" sz="2000" dirty="0" smtClean="0"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latin typeface="Comic Sans MS" panose="030F0702030302020204" pitchFamily="66" charset="0"/>
              </a:rPr>
              <a:t>las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saludables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dietas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err="1" smtClean="0">
                <a:latin typeface="Comic Sans MS" panose="030F0702030302020204" pitchFamily="66" charset="0"/>
              </a:rPr>
              <a:t>según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organizaciones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salud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nutricionistas</a:t>
            </a:r>
            <a:r>
              <a:rPr lang="en-US" sz="1600" dirty="0" smtClean="0">
                <a:latin typeface="Comic Sans MS" panose="030F0702030302020204" pitchFamily="66" charset="0"/>
              </a:rPr>
              <a:t>).</a:t>
            </a:r>
          </a:p>
          <a:p>
            <a:endParaRPr lang="en-US" sz="1200" dirty="0"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67" y="1367830"/>
            <a:ext cx="3371189" cy="2317692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1309795" y="3686153"/>
            <a:ext cx="28350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https://www.heart.org/en/healthy-living/healthy-eating/eat-smart/nutrition-basics/mediterranean-diet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67" y="4118419"/>
            <a:ext cx="3365527" cy="2348355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1309795" y="6457890"/>
            <a:ext cx="25698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https://www.nytimes.com/2023/01/06/well/eat/mediterranean-diet-health.html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027703" y="798199"/>
            <a:ext cx="3015570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 Mediterránea</a:t>
            </a:r>
            <a:endParaRPr lang="es-VE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540612" y="320901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7202805" y="856280"/>
            <a:ext cx="11358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66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  <p:bldP spid="9" grpId="0"/>
      <p:bldP spid="18" grpId="0" animBg="1"/>
      <p:bldP spid="1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214313" y="88451"/>
            <a:ext cx="11572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 con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Dieta.</a:t>
            </a:r>
          </a:p>
          <a:p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Psicobióticos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722192" y="1743588"/>
            <a:ext cx="3128231" cy="3677930"/>
          </a:xfrm>
          <a:prstGeom prst="rect">
            <a:avLst/>
          </a:prstGeom>
          <a:solidFill>
            <a:srgbClr val="FBE5D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vivas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podrían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conferir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beneficio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la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Salud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Mental 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hospedero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6213" indent="-176213"/>
            <a:r>
              <a:rPr lang="en-US" sz="900" dirty="0">
                <a:solidFill>
                  <a:prstClr val="black"/>
                </a:solidFill>
                <a:latin typeface="Comic Sans MS" panose="030F0702030302020204" pitchFamily="66" charset="0"/>
              </a:rPr>
              <a:t> </a:t>
            </a: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Bacterias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Gram (+)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más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usadas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Bifidobacterium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Lactobacillus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no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contienen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LPS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lo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reduce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probabilidad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respuesta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inmune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n-US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87313"/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49" y="1743588"/>
            <a:ext cx="5093245" cy="38678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Rectángulo 16"/>
          <p:cNvSpPr/>
          <p:nvPr/>
        </p:nvSpPr>
        <p:spPr>
          <a:xfrm>
            <a:off x="3363532" y="971166"/>
            <a:ext cx="2534668" cy="523220"/>
          </a:xfrm>
          <a:prstGeom prst="rect">
            <a:avLst/>
          </a:prstGeom>
          <a:solidFill>
            <a:srgbClr val="F4B89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Psicobióticos</a:t>
            </a:r>
            <a:r>
              <a:rPr lang="es-VE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360794" y="321854"/>
            <a:ext cx="434938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032495" y="5703949"/>
            <a:ext cx="70059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r>
              <a:rPr lang="es-VE" sz="1600" u="sng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Psicobiótico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término acuñado por JF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Cryan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2013, luego de estudios de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intestinal y respuestas al estrés en ratones. </a:t>
            </a:r>
            <a:endParaRPr lang="es-VE" sz="1600" dirty="0"/>
          </a:p>
        </p:txBody>
      </p:sp>
      <p:sp>
        <p:nvSpPr>
          <p:cNvPr id="4" name="Rectángulo 3"/>
          <p:cNvSpPr/>
          <p:nvPr/>
        </p:nvSpPr>
        <p:spPr>
          <a:xfrm>
            <a:off x="1275213" y="6350169"/>
            <a:ext cx="65205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Howes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your gut might modify your mind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April 8, 2019. 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&amp; Engineering News 2019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97 (14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54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48218" y="122991"/>
            <a:ext cx="11572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</a:t>
            </a:r>
          </a:p>
          <a:p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Postbióticos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716567" y="1556169"/>
            <a:ext cx="3252569" cy="3616375"/>
          </a:xfrm>
          <a:prstGeom prst="rect">
            <a:avLst/>
          </a:prstGeom>
          <a:solidFill>
            <a:srgbClr val="FFD9F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Metabióticos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biogénicos</a:t>
            </a:r>
            <a:r>
              <a:rPr lang="en-U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metabolitos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son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factores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solubles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secretados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vivas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liberados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después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lisis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bacteriana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son </a:t>
            </a:r>
            <a:r>
              <a:rPr lang="en-US" sz="20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beneficiosos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al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hospedero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Ej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Vits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B y K,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aminoácidos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péptidos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antimicrobianos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AMP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).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483934" y="935738"/>
            <a:ext cx="2228495" cy="523220"/>
          </a:xfrm>
          <a:prstGeom prst="rect">
            <a:avLst/>
          </a:prstGeom>
          <a:solidFill>
            <a:srgbClr val="FF71D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28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Postbióticos</a:t>
            </a:r>
            <a:endParaRPr lang="es-VE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6" name="Picture 2" descr="fig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96" y="1599444"/>
            <a:ext cx="5537968" cy="3872537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ángulo 18"/>
          <p:cNvSpPr/>
          <p:nvPr/>
        </p:nvSpPr>
        <p:spPr>
          <a:xfrm>
            <a:off x="172780" y="6044459"/>
            <a:ext cx="53834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s-VE" sz="1000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Parchebafi</a:t>
            </a:r>
            <a:r>
              <a:rPr lang="es-VE" sz="1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al.</a:t>
            </a:r>
            <a:r>
              <a:rPr lang="es-VE" sz="1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dual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antimicrobial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peptides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bacteria and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cancer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therapeutic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r>
              <a:rPr lang="es-VE" sz="10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0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nanostructures</a:t>
            </a:r>
            <a:r>
              <a:rPr lang="es-VE" sz="1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r>
              <a:rPr lang="es-VE" sz="1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</a:t>
            </a:r>
            <a:r>
              <a:rPr lang="es-VE" sz="1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es-VE" sz="1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</a:t>
            </a:r>
            <a:r>
              <a:rPr lang="es-VE" sz="1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VE" sz="1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2022; 21</a:t>
            </a:r>
            <a:r>
              <a:rPr lang="es-VE" sz="1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118.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349829" y="1880113"/>
            <a:ext cx="868165" cy="1921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707569" y="2169922"/>
            <a:ext cx="788722" cy="491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136696" y="2827368"/>
            <a:ext cx="668847" cy="303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1349829" y="3397574"/>
            <a:ext cx="1034142" cy="1486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239143" y="4122958"/>
            <a:ext cx="627234" cy="1170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910616" y="4612766"/>
            <a:ext cx="439213" cy="1303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Rectángulo 28"/>
          <p:cNvSpPr/>
          <p:nvPr/>
        </p:nvSpPr>
        <p:spPr>
          <a:xfrm>
            <a:off x="1850627" y="4897339"/>
            <a:ext cx="410389" cy="408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" name="Rectángulo 1"/>
          <p:cNvSpPr/>
          <p:nvPr/>
        </p:nvSpPr>
        <p:spPr>
          <a:xfrm>
            <a:off x="1690241" y="1716130"/>
            <a:ext cx="12442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Reclutamiento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“T”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14507" y="2192749"/>
            <a:ext cx="1247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Supresión CKs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Pro-</a:t>
            </a:r>
            <a:r>
              <a:rPr lang="es-VE" sz="12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I</a:t>
            </a:r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nflam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71671" y="2777735"/>
            <a:ext cx="7633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Muerte </a:t>
            </a:r>
          </a:p>
          <a:p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Microb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36696" y="4144369"/>
            <a:ext cx="7489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Macróf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36812" y="4606144"/>
            <a:ext cx="8354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onocito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27502" y="4791001"/>
            <a:ext cx="766557" cy="577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Especies </a:t>
            </a:r>
          </a:p>
          <a:p>
            <a:r>
              <a:rPr lang="es-VE" sz="105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Ox</a:t>
            </a:r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/Ni 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reactivas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265125" y="4635661"/>
            <a:ext cx="624679" cy="21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2981233" y="4571414"/>
            <a:ext cx="100540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Estimulación 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angiogénesis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3870644" y="4986912"/>
            <a:ext cx="1143965" cy="1470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3769153" y="4918628"/>
            <a:ext cx="174599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Vasodilatación Histamina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4659772" y="4319191"/>
            <a:ext cx="652261" cy="2656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3" name="Rectángulo 32"/>
          <p:cNvSpPr/>
          <p:nvPr/>
        </p:nvSpPr>
        <p:spPr>
          <a:xfrm>
            <a:off x="4944616" y="3574115"/>
            <a:ext cx="730048" cy="213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4985902" y="3006761"/>
            <a:ext cx="688762" cy="2417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4659772" y="2214832"/>
            <a:ext cx="750428" cy="304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1282445" y="3218694"/>
            <a:ext cx="116891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</a:p>
          <a:p>
            <a:r>
              <a:rPr lang="es-VE" sz="105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anti-endotoxina</a:t>
            </a:r>
            <a:endParaRPr lang="es-VE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2981233" y="3792856"/>
            <a:ext cx="283892" cy="2425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2664907" y="3781387"/>
            <a:ext cx="731290" cy="400110"/>
          </a:xfrm>
          <a:prstGeom prst="rect">
            <a:avLst/>
          </a:prstGeom>
          <a:solidFill>
            <a:srgbClr val="FFD9F5"/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AMP</a:t>
            </a:r>
            <a:endParaRPr lang="es-VE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3853625" y="5230262"/>
            <a:ext cx="641737" cy="137820"/>
          </a:xfrm>
          <a:prstGeom prst="rect">
            <a:avLst/>
          </a:prstGeom>
          <a:solidFill>
            <a:srgbClr val="EE38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4571998" y="4269713"/>
            <a:ext cx="10599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Degranuación</a:t>
            </a:r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mastocitos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4701525" y="3602371"/>
            <a:ext cx="87716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Activación </a:t>
            </a:r>
          </a:p>
          <a:p>
            <a:pPr algn="ctr"/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TLR9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4857333" y="2956048"/>
            <a:ext cx="77457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Sanación 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heridas</a:t>
            </a:r>
            <a:endParaRPr lang="es-VE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4572000" y="2226652"/>
            <a:ext cx="86433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Reclut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DC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2997835" y="1606450"/>
            <a:ext cx="697965" cy="390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3268556" y="1556183"/>
            <a:ext cx="1880643" cy="577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Atracción, 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Activación y diferenciación</a:t>
            </a:r>
          </a:p>
          <a:p>
            <a:r>
              <a:rPr lang="es-VE" sz="105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de. c. blancas</a:t>
            </a:r>
          </a:p>
        </p:txBody>
      </p:sp>
      <p:sp>
        <p:nvSpPr>
          <p:cNvPr id="39" name="Rectángulo 38"/>
          <p:cNvSpPr/>
          <p:nvPr/>
        </p:nvSpPr>
        <p:spPr>
          <a:xfrm>
            <a:off x="866377" y="3546266"/>
            <a:ext cx="235553" cy="123448"/>
          </a:xfrm>
          <a:prstGeom prst="rect">
            <a:avLst/>
          </a:prstGeom>
          <a:solidFill>
            <a:srgbClr val="FFD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1" name="Rectángulo 40"/>
          <p:cNvSpPr/>
          <p:nvPr/>
        </p:nvSpPr>
        <p:spPr>
          <a:xfrm>
            <a:off x="633297" y="4977928"/>
            <a:ext cx="235553" cy="123448"/>
          </a:xfrm>
          <a:prstGeom prst="rect">
            <a:avLst/>
          </a:prstGeom>
          <a:solidFill>
            <a:srgbClr val="FFD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2" name="Rectángulo 41"/>
          <p:cNvSpPr/>
          <p:nvPr/>
        </p:nvSpPr>
        <p:spPr>
          <a:xfrm>
            <a:off x="695564" y="3504859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LPS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522485" y="4937132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LPS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2556062" y="430590"/>
            <a:ext cx="403186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44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52694" y="5577266"/>
            <a:ext cx="5096267" cy="338554"/>
          </a:xfrm>
          <a:prstGeom prst="rect">
            <a:avLst/>
          </a:prstGeom>
          <a:solidFill>
            <a:srgbClr val="FFD9F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Efectos de Péptidos Antimicrobianos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Postbióticos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78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2" grpId="0"/>
      <p:bldP spid="10" grpId="0"/>
      <p:bldP spid="11" grpId="0"/>
      <p:bldP spid="14" grpId="0"/>
      <p:bldP spid="15" grpId="0"/>
      <p:bldP spid="16" grpId="0"/>
      <p:bldP spid="17" grpId="0"/>
      <p:bldP spid="22" grpId="0"/>
      <p:bldP spid="12" grpId="0"/>
      <p:bldP spid="20" grpId="0" animBg="1"/>
      <p:bldP spid="21" grpId="0"/>
      <p:bldP spid="23" grpId="0"/>
      <p:bldP spid="24" grpId="0"/>
      <p:bldP spid="25" grpId="0"/>
      <p:bldP spid="26" grpId="0"/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64777" y="143562"/>
            <a:ext cx="14308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Intervenciones dietéticas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382520" y="173058"/>
            <a:ext cx="437896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lum bright="-10000" contrast="38000"/>
          </a:blip>
          <a:stretch>
            <a:fillRect/>
          </a:stretch>
        </p:blipFill>
        <p:spPr>
          <a:xfrm>
            <a:off x="1595661" y="693590"/>
            <a:ext cx="5952675" cy="5517123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2285999" y="6310265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Pérez-Pardo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 axis in </a:t>
            </a:r>
            <a:r>
              <a:rPr lang="en-US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Parkinson's disease: </a:t>
            </a:r>
            <a:r>
              <a:rPr lang="en-US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possibilities </a:t>
            </a:r>
            <a:r>
              <a:rPr lang="en-US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food-based </a:t>
            </a:r>
            <a:r>
              <a:rPr lang="es-VE" sz="11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therapies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2017; 817:86-95.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781032" y="668982"/>
            <a:ext cx="1842448" cy="327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3493827" y="3002507"/>
            <a:ext cx="1828800" cy="3411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2367869" y="752729"/>
            <a:ext cx="7216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SNC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4309134" y="3116969"/>
            <a:ext cx="7216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2702256" y="2415654"/>
            <a:ext cx="791571" cy="382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1471175" y="3067226"/>
            <a:ext cx="518615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2595562" y="2325296"/>
            <a:ext cx="742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Sust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Nigra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108442" y="3300072"/>
            <a:ext cx="915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382520" y="4012442"/>
            <a:ext cx="640519" cy="436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3089541" y="5472752"/>
            <a:ext cx="533939" cy="395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1989790" y="4345511"/>
            <a:ext cx="9380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2909111" y="5323422"/>
            <a:ext cx="8947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4535488" y="5846642"/>
            <a:ext cx="1196572" cy="4636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4565015" y="5726220"/>
            <a:ext cx="1247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</a:p>
          <a:p>
            <a:pPr algn="ctr"/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Inmune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5349923" y="1198503"/>
            <a:ext cx="682388" cy="263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3803908" y="2111720"/>
            <a:ext cx="731580" cy="1538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5608838" y="2128202"/>
            <a:ext cx="655092" cy="1970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5222078" y="1137678"/>
            <a:ext cx="9380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</p:txBody>
      </p:sp>
      <p:sp>
        <p:nvSpPr>
          <p:cNvPr id="24" name="Rectángulo 23"/>
          <p:cNvSpPr/>
          <p:nvPr/>
        </p:nvSpPr>
        <p:spPr>
          <a:xfrm>
            <a:off x="5518633" y="2107877"/>
            <a:ext cx="9925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Astrocito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3803908" y="2034775"/>
            <a:ext cx="9525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Microglia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5896687" y="3962858"/>
            <a:ext cx="1043199" cy="8741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redondeado 29"/>
          <p:cNvSpPr/>
          <p:nvPr/>
        </p:nvSpPr>
        <p:spPr>
          <a:xfrm>
            <a:off x="5608838" y="2744450"/>
            <a:ext cx="1965439" cy="69726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5518633" y="2794475"/>
            <a:ext cx="2547492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Fosfolípidos Precursores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Fosfolípidos Cofactores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5924379" y="4079838"/>
            <a:ext cx="131318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Simbióticos</a:t>
            </a:r>
          </a:p>
        </p:txBody>
      </p:sp>
      <p:sp>
        <p:nvSpPr>
          <p:cNvPr id="33" name="Rectángulo 32"/>
          <p:cNvSpPr/>
          <p:nvPr/>
        </p:nvSpPr>
        <p:spPr>
          <a:xfrm>
            <a:off x="7779524" y="1882171"/>
            <a:ext cx="1364476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Uridina</a:t>
            </a:r>
            <a:endParaRPr lang="es-VE" sz="14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Omega 3 DHA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Colina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8227842" y="2664292"/>
            <a:ext cx="619080" cy="7386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Vit D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Vit C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Vit E</a:t>
            </a:r>
          </a:p>
        </p:txBody>
      </p:sp>
      <p:sp>
        <p:nvSpPr>
          <p:cNvPr id="35" name="Rectángulo 34"/>
          <p:cNvSpPr/>
          <p:nvPr/>
        </p:nvSpPr>
        <p:spPr>
          <a:xfrm>
            <a:off x="7405368" y="3445247"/>
            <a:ext cx="19165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Comic Sans MS" panose="030F0702030302020204" pitchFamily="66" charset="0"/>
              </a:rPr>
              <a:t>Lactobacilli, </a:t>
            </a:r>
            <a:endParaRPr lang="en-US" sz="1200" dirty="0" smtClean="0">
              <a:latin typeface="Comic Sans MS" panose="030F0702030302020204" pitchFamily="66" charset="0"/>
            </a:endParaRPr>
          </a:p>
          <a:p>
            <a:r>
              <a:rPr lang="en-US" sz="1200" dirty="0" smtClean="0">
                <a:latin typeface="Comic Sans MS" panose="030F0702030302020204" pitchFamily="66" charset="0"/>
              </a:rPr>
              <a:t>Enterococci</a:t>
            </a:r>
            <a:r>
              <a:rPr lang="en-US" sz="1200" dirty="0">
                <a:latin typeface="Comic Sans MS" panose="030F0702030302020204" pitchFamily="66" charset="0"/>
              </a:rPr>
              <a:t>, </a:t>
            </a:r>
            <a:endParaRPr lang="en-US" sz="1200" dirty="0" smtClean="0">
              <a:latin typeface="Comic Sans MS" panose="030F0702030302020204" pitchFamily="66" charset="0"/>
            </a:endParaRPr>
          </a:p>
          <a:p>
            <a:r>
              <a:rPr lang="en-US" sz="1200" dirty="0" smtClean="0">
                <a:latin typeface="Comic Sans MS" panose="030F0702030302020204" pitchFamily="66" charset="0"/>
              </a:rPr>
              <a:t>Bifidobacteria</a:t>
            </a:r>
            <a:r>
              <a:rPr lang="en-US" sz="1200" dirty="0">
                <a:latin typeface="Comic Sans MS" panose="030F0702030302020204" pitchFamily="66" charset="0"/>
              </a:rPr>
              <a:t>, </a:t>
            </a:r>
            <a:endParaRPr lang="en-US" sz="1200" dirty="0" smtClean="0">
              <a:latin typeface="Comic Sans MS" panose="030F0702030302020204" pitchFamily="66" charset="0"/>
            </a:endParaRPr>
          </a:p>
          <a:p>
            <a:r>
              <a:rPr lang="en-US" sz="1200" dirty="0" err="1" smtClean="0">
                <a:latin typeface="Comic Sans MS" panose="030F0702030302020204" pitchFamily="66" charset="0"/>
              </a:rPr>
              <a:t>levaduras</a:t>
            </a:r>
            <a:r>
              <a:rPr lang="en-US" sz="1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Mezclas de diferentes bacterias beneficiosas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7405368" y="4746906"/>
            <a:ext cx="12875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Oligosacáridos no digeribles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7" name="Abrir corchete 6"/>
          <p:cNvSpPr/>
          <p:nvPr/>
        </p:nvSpPr>
        <p:spPr>
          <a:xfrm>
            <a:off x="7405368" y="3493679"/>
            <a:ext cx="97177" cy="1113442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cxnSp>
        <p:nvCxnSpPr>
          <p:cNvPr id="38" name="Conector recto 37"/>
          <p:cNvCxnSpPr>
            <a:stCxn id="7" idx="1"/>
          </p:cNvCxnSpPr>
          <p:nvPr/>
        </p:nvCxnSpPr>
        <p:spPr>
          <a:xfrm flipH="1">
            <a:off x="7124038" y="4050400"/>
            <a:ext cx="281330" cy="14186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Abrir corchete 38"/>
          <p:cNvSpPr/>
          <p:nvPr/>
        </p:nvSpPr>
        <p:spPr>
          <a:xfrm>
            <a:off x="7414980" y="4767750"/>
            <a:ext cx="87566" cy="373970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cxnSp>
        <p:nvCxnSpPr>
          <p:cNvPr id="41" name="Conector recto 40"/>
          <p:cNvCxnSpPr>
            <a:stCxn id="39" idx="1"/>
          </p:cNvCxnSpPr>
          <p:nvPr/>
        </p:nvCxnSpPr>
        <p:spPr>
          <a:xfrm flipH="1" flipV="1">
            <a:off x="7124038" y="4433741"/>
            <a:ext cx="290942" cy="5209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brir corchete 41"/>
          <p:cNvSpPr/>
          <p:nvPr/>
        </p:nvSpPr>
        <p:spPr>
          <a:xfrm>
            <a:off x="7756740" y="1936497"/>
            <a:ext cx="135976" cy="652253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3" name="Abrir corchete 42"/>
          <p:cNvSpPr/>
          <p:nvPr/>
        </p:nvSpPr>
        <p:spPr>
          <a:xfrm>
            <a:off x="8262130" y="2722164"/>
            <a:ext cx="53277" cy="621533"/>
          </a:xfrm>
          <a:prstGeom prst="lef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cxnSp>
        <p:nvCxnSpPr>
          <p:cNvPr id="45" name="Conector recto 44"/>
          <p:cNvCxnSpPr>
            <a:stCxn id="42" idx="1"/>
          </p:cNvCxnSpPr>
          <p:nvPr/>
        </p:nvCxnSpPr>
        <p:spPr>
          <a:xfrm flipH="1">
            <a:off x="7502545" y="2262624"/>
            <a:ext cx="254195" cy="64744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cto 46"/>
          <p:cNvCxnSpPr>
            <a:stCxn id="34" idx="1"/>
          </p:cNvCxnSpPr>
          <p:nvPr/>
        </p:nvCxnSpPr>
        <p:spPr>
          <a:xfrm flipH="1">
            <a:off x="7939800" y="3033624"/>
            <a:ext cx="288042" cy="13414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ángulo 3"/>
          <p:cNvSpPr/>
          <p:nvPr/>
        </p:nvSpPr>
        <p:spPr>
          <a:xfrm>
            <a:off x="6235976" y="688563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83035" y="5762306"/>
            <a:ext cx="2159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DHA: 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ácido </a:t>
            </a:r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docohexanoico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</a:p>
          <a:p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graso en salmón y algas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marinas </a:t>
            </a:r>
            <a:endParaRPr lang="es-VE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/>
      <p:bldP spid="35" grpId="0"/>
      <p:bldP spid="37" grpId="0"/>
      <p:bldP spid="7" grpId="0" animBg="1"/>
      <p:bldP spid="39" grpId="0" animBg="1"/>
      <p:bldP spid="42" grpId="0" animBg="1"/>
      <p:bldP spid="4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/>
          <p:cNvSpPr txBox="1"/>
          <p:nvPr/>
        </p:nvSpPr>
        <p:spPr>
          <a:xfrm>
            <a:off x="2411121" y="399164"/>
            <a:ext cx="437896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297748" y="1729959"/>
            <a:ext cx="4798747" cy="38472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Precursores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cofactores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Fosfolípidos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en la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formación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función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neuronal</a:t>
            </a:r>
            <a:r>
              <a:rPr lang="en-US" sz="1600" dirty="0" smtClean="0">
                <a:latin typeface="Comic Sans MS" panose="030F0702030302020204" pitchFamily="66" charset="0"/>
              </a:rPr>
              <a:t>,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inflamación</a:t>
            </a:r>
            <a:r>
              <a:rPr lang="en-US" sz="1600" dirty="0" smtClean="0">
                <a:latin typeface="Comic Sans MS" panose="030F0702030302020204" pitchFamily="66" charset="0"/>
              </a:rPr>
              <a:t>, en </a:t>
            </a:r>
            <a:r>
              <a:rPr lang="en-US" sz="1600" b="1" dirty="0" smtClean="0">
                <a:latin typeface="Comic Sans MS" panose="030F0702030302020204" pitchFamily="66" charset="0"/>
              </a:rPr>
              <a:t>SNC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smtClean="0">
                <a:latin typeface="Comic Sans MS" panose="030F0702030302020204" pitchFamily="66" charset="0"/>
              </a:rPr>
              <a:t>SNE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reducir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alteraciones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motoras</a:t>
            </a:r>
            <a:r>
              <a:rPr lang="en-US" sz="1600" dirty="0" smtClean="0">
                <a:latin typeface="Comic Sans MS" panose="030F0702030302020204" pitchFamily="66" charset="0"/>
              </a:rPr>
              <a:t> y no </a:t>
            </a:r>
            <a:r>
              <a:rPr lang="en-US" sz="1600" dirty="0" err="1" smtClean="0">
                <a:latin typeface="Comic Sans MS" panose="030F0702030302020204" pitchFamily="66" charset="0"/>
              </a:rPr>
              <a:t>motoras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b="1" dirty="0" smtClean="0">
                <a:latin typeface="Comic Sans MS" panose="030F0702030302020204" pitchFamily="66" charset="0"/>
              </a:rPr>
              <a:t>PD.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Probióticos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prebióticos y/o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simbióticos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latin typeface="Comic Sans MS" panose="030F0702030302020204" pitchFamily="66" charset="0"/>
              </a:rPr>
              <a:t>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800100" indent="-22860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Composición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endParaRPr lang="en-US" sz="1600" dirty="0">
              <a:latin typeface="Comic Sans MS" panose="030F0702030302020204" pitchFamily="66" charset="0"/>
            </a:endParaRPr>
          </a:p>
          <a:p>
            <a:pPr marL="800100" indent="-22860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integridad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latin typeface="Comic Sans MS" panose="030F0702030302020204" pitchFamily="66" charset="0"/>
              </a:rPr>
              <a:t>Epitelio</a:t>
            </a:r>
            <a:endParaRPr lang="en-US" sz="1600" dirty="0">
              <a:latin typeface="Comic Sans MS" panose="030F0702030302020204" pitchFamily="66" charset="0"/>
            </a:endParaRPr>
          </a:p>
          <a:p>
            <a:pPr marL="800100" indent="-22860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Reducir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respuesta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Pro-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Inflamatoria</a:t>
            </a:r>
            <a:r>
              <a:rPr lang="en-US" sz="1600" dirty="0" smtClean="0">
                <a:latin typeface="Comic Sans MS" panose="030F0702030302020204" pitchFamily="66" charset="0"/>
              </a:rPr>
              <a:t>,</a:t>
            </a:r>
          </a:p>
          <a:p>
            <a:pPr>
              <a:buSzPct val="150000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Afectando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inicio</a:t>
            </a:r>
            <a:r>
              <a:rPr lang="en-US" sz="1600" dirty="0" smtClean="0"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latin typeface="Comic Sans MS" panose="030F0702030302020204" pitchFamily="66" charset="0"/>
              </a:rPr>
              <a:t>progresión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proceso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ND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n-US" sz="1600" dirty="0">
              <a:latin typeface="Comic Sans MS" panose="030F0702030302020204" pitchFamily="66" charset="0"/>
            </a:endParaRPr>
          </a:p>
          <a:p>
            <a:endParaRPr lang="en-US" sz="9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411121" y="5663585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Pérez-Pardo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 axis in Parkinson's disease: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possibilities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food-based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therapies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Pharmacol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2017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817:86-95.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64777" y="143562"/>
            <a:ext cx="16925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Intervenciones dietéticas en PD.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Precursores y cofactores de fosfolípidos.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11076" y="3228493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Left Bracket 1"/>
          <p:cNvSpPr/>
          <p:nvPr/>
        </p:nvSpPr>
        <p:spPr>
          <a:xfrm>
            <a:off x="2080945" y="2053401"/>
            <a:ext cx="104775" cy="3114675"/>
          </a:xfrm>
          <a:prstGeom prst="leftBracket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ángulo 3"/>
          <p:cNvSpPr/>
          <p:nvPr/>
        </p:nvSpPr>
        <p:spPr>
          <a:xfrm>
            <a:off x="3979085" y="994252"/>
            <a:ext cx="111280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/>
            <a:r>
              <a:rPr lang="es-VE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Dietas</a:t>
            </a:r>
          </a:p>
        </p:txBody>
      </p:sp>
    </p:spTree>
    <p:extLst>
      <p:ext uri="{BB962C8B-B14F-4D97-AF65-F5344CB8AC3E}">
        <p14:creationId xmlns:p14="http://schemas.microsoft.com/office/powerpoint/2010/main" val="43013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11588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3632837" y="1207330"/>
            <a:ext cx="1805301" cy="430887"/>
          </a:xfrm>
          <a:prstGeom prst="rect">
            <a:avLst/>
          </a:prstGeom>
          <a:solidFill>
            <a:srgbClr val="CDE6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ES" sz="2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Aminoácidos</a:t>
            </a:r>
            <a:endParaRPr lang="es-ES" sz="2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72761" y="1810572"/>
            <a:ext cx="4525453" cy="3016210"/>
          </a:xfrm>
          <a:prstGeom prst="rect">
            <a:avLst/>
          </a:prstGeom>
          <a:solidFill>
            <a:srgbClr val="E4EDF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bundancia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alteración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de especies de aminoácidos, incluyendo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glutamato y triptófano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, pueden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perturbar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 la señalización entre neuronas y alterar la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 de los ganglios basales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en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Aminoácidos 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específicos y sus receptores se consideran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nuevos blancos potenciales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 para aliviar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PD</a:t>
            </a:r>
            <a:r>
              <a:rPr lang="es-VE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endParaRPr lang="es-VE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30405" y="4999137"/>
            <a:ext cx="601016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W. Wang et al.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Interactions </a:t>
            </a:r>
            <a:r>
              <a:rPr lang="en-US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microbiota </a:t>
            </a:r>
            <a:r>
              <a:rPr lang="en-US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disease</a:t>
            </a:r>
            <a:r>
              <a:rPr lang="en-US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role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microbiota-derived </a:t>
            </a:r>
            <a:r>
              <a:rPr lang="en-US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  metabolism</a:t>
            </a:r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Aging Neuroscience </a:t>
            </a:r>
            <a:r>
              <a:rPr lang="en-US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10.3389/fnagi.2022.976316</a:t>
            </a:r>
            <a:endParaRPr lang="es-VE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64777" y="143562"/>
            <a:ext cx="14308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Intervenciones dietéticas.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Aminoácidos en PD.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419254" y="328227"/>
            <a:ext cx="4378960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</p:spTree>
    <p:extLst>
      <p:ext uri="{BB962C8B-B14F-4D97-AF65-F5344CB8AC3E}">
        <p14:creationId xmlns:p14="http://schemas.microsoft.com/office/powerpoint/2010/main" val="384268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4"/>
          <p:cNvSpPr txBox="1">
            <a:spLocks noChangeArrowheads="1"/>
          </p:cNvSpPr>
          <p:nvPr/>
        </p:nvSpPr>
        <p:spPr bwMode="auto">
          <a:xfrm>
            <a:off x="4935980" y="1748972"/>
            <a:ext cx="3205833" cy="1323439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</a:rPr>
              <a:t>Relación MUTUAL entre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</a:rPr>
              <a:t>el </a:t>
            </a:r>
            <a:r>
              <a:rPr lang="es-ES" dirty="0" smtClean="0">
                <a:solidFill>
                  <a:srgbClr val="000000"/>
                </a:solidFill>
              </a:rPr>
              <a:t>hospedero </a:t>
            </a:r>
            <a:r>
              <a:rPr lang="es-ES" dirty="0">
                <a:solidFill>
                  <a:srgbClr val="000000"/>
                </a:solidFill>
              </a:rPr>
              <a:t>y los microorganismos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</a:rPr>
              <a:t>que viven en el colon</a:t>
            </a:r>
          </a:p>
        </p:txBody>
      </p:sp>
      <p:sp>
        <p:nvSpPr>
          <p:cNvPr id="151557" name="Text Box 5"/>
          <p:cNvSpPr txBox="1">
            <a:spLocks noChangeArrowheads="1"/>
          </p:cNvSpPr>
          <p:nvPr/>
        </p:nvSpPr>
        <p:spPr bwMode="auto">
          <a:xfrm>
            <a:off x="5403809" y="3329067"/>
            <a:ext cx="2270173" cy="954107"/>
          </a:xfrm>
          <a:prstGeom prst="rect">
            <a:avLst/>
          </a:prstGeom>
          <a:solidFill>
            <a:srgbClr val="81C0F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>
                <a:solidFill>
                  <a:srgbClr val="000000"/>
                </a:solidFill>
                <a:latin typeface="Comic Sans MS" pitchFamily="66" charset="0"/>
              </a:rPr>
              <a:t>MUTUO </a:t>
            </a:r>
            <a:endParaRPr lang="es-ES" sz="2800" b="1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 smtClean="0">
                <a:solidFill>
                  <a:srgbClr val="000000"/>
                </a:solidFill>
                <a:latin typeface="Comic Sans MS" pitchFamily="66" charset="0"/>
              </a:rPr>
              <a:t>BENEFICIO</a:t>
            </a:r>
            <a:endParaRPr lang="es-ES" sz="28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51564" name="AutoShape 12"/>
          <p:cNvSpPr>
            <a:spLocks noChangeArrowheads="1"/>
          </p:cNvSpPr>
          <p:nvPr/>
        </p:nvSpPr>
        <p:spPr bwMode="auto">
          <a:xfrm>
            <a:off x="6538895" y="5401016"/>
            <a:ext cx="1944687" cy="433387"/>
          </a:xfrm>
          <a:prstGeom prst="rightArrow">
            <a:avLst>
              <a:gd name="adj1" fmla="val 50000"/>
              <a:gd name="adj2" fmla="val 112180"/>
            </a:avLst>
          </a:prstGeom>
          <a:solidFill>
            <a:srgbClr val="85C2FF"/>
          </a:solidFill>
          <a:ln w="38100">
            <a:solidFill>
              <a:srgbClr val="0077EE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86022" name="Picture 13" descr="Microbes_with_silhouet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2" t="1675" r="2704" b="2685"/>
          <a:stretch/>
        </p:blipFill>
        <p:spPr bwMode="auto">
          <a:xfrm>
            <a:off x="807096" y="1326158"/>
            <a:ext cx="3713018" cy="4959927"/>
          </a:xfrm>
          <a:prstGeom prst="rect">
            <a:avLst/>
          </a:prstGeom>
          <a:noFill/>
          <a:ln w="28575">
            <a:solidFill>
              <a:srgbClr val="0077EE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117986" y="162204"/>
            <a:ext cx="19172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280645" y="348727"/>
            <a:ext cx="4509685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</p:spTree>
    <p:extLst>
      <p:ext uri="{BB962C8B-B14F-4D97-AF65-F5344CB8AC3E}">
        <p14:creationId xmlns:p14="http://schemas.microsoft.com/office/powerpoint/2010/main" val="134614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1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animBg="1"/>
      <p:bldP spid="151557" grpId="0" animBg="1"/>
      <p:bldP spid="15156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2586038" y="3571209"/>
            <a:ext cx="3970337" cy="1216025"/>
          </a:xfrm>
          <a:prstGeom prst="rect">
            <a:avLst/>
          </a:prstGeom>
          <a:solidFill>
            <a:srgbClr val="6699FF"/>
          </a:solidFill>
          <a:ln w="28575">
            <a:solidFill>
              <a:srgbClr val="0070C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¡HACER </a:t>
            </a: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USO RACIONAL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ANTIBIÓTICOS!!!</a:t>
            </a:r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2026770" y="1644042"/>
            <a:ext cx="5235724" cy="1569660"/>
          </a:xfrm>
          <a:prstGeom prst="rect">
            <a:avLst/>
          </a:prstGeom>
          <a:solidFill>
            <a:srgbClr val="F7C2B3"/>
          </a:solidFill>
          <a:ln w="28575">
            <a:solidFill>
              <a:srgbClr val="FF414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EVITAR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ELIMINACIÓN INNECESARIA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MICROBIOTA INTESTINAL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48490" name="Text Box 10"/>
          <p:cNvSpPr txBox="1">
            <a:spLocks noChangeArrowheads="1"/>
          </p:cNvSpPr>
          <p:nvPr/>
        </p:nvSpPr>
        <p:spPr bwMode="auto">
          <a:xfrm>
            <a:off x="826418" y="3717032"/>
            <a:ext cx="1657350" cy="70788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4000" b="1" dirty="0">
                <a:solidFill>
                  <a:srgbClr val="C00000"/>
                </a:solidFill>
              </a:rPr>
              <a:t>“Ojo”</a:t>
            </a:r>
          </a:p>
        </p:txBody>
      </p:sp>
      <p:sp>
        <p:nvSpPr>
          <p:cNvPr id="148494" name="AutoShape 14"/>
          <p:cNvSpPr>
            <a:spLocks noChangeArrowheads="1"/>
          </p:cNvSpPr>
          <p:nvPr/>
        </p:nvSpPr>
        <p:spPr bwMode="auto">
          <a:xfrm>
            <a:off x="6293962" y="5344813"/>
            <a:ext cx="1512887" cy="431329"/>
          </a:xfrm>
          <a:prstGeom prst="rightArrow">
            <a:avLst>
              <a:gd name="adj1" fmla="val 50000"/>
              <a:gd name="adj2" fmla="val 75158"/>
            </a:avLst>
          </a:prstGeom>
          <a:solidFill>
            <a:srgbClr val="0077EE"/>
          </a:solidFill>
          <a:ln w="9525">
            <a:solidFill>
              <a:srgbClr val="005EBC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21225" y="116385"/>
            <a:ext cx="19172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4034389" y="932592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3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8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8" grpId="0" animBg="1"/>
      <p:bldP spid="148490" grpId="0"/>
      <p:bldP spid="14849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73640" y="5418768"/>
            <a:ext cx="6723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err="1">
                <a:solidFill>
                  <a:srgbClr val="000000"/>
                </a:solidFill>
                <a:latin typeface="Comic Sans MS" pitchFamily="66" charset="0"/>
              </a:rPr>
              <a:t>P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roliferan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patógenas</a:t>
            </a: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y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ocupan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rico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nicho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ecológico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normalmente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ocupado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por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bacterias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comensales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 no </a:t>
            </a:r>
            <a:r>
              <a:rPr lang="en-US" dirty="0" err="1" smtClean="0">
                <a:solidFill>
                  <a:srgbClr val="000000"/>
                </a:solidFill>
                <a:latin typeface="Comic Sans MS" pitchFamily="66" charset="0"/>
              </a:rPr>
              <a:t>dañinas</a:t>
            </a:r>
            <a:r>
              <a:rPr lang="en-US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n-US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872498" y="6138384"/>
            <a:ext cx="53572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mucosal </a:t>
            </a:r>
            <a:r>
              <a:rPr lang="en-US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inmmune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system . In: </a:t>
            </a:r>
            <a:r>
              <a:rPr lang="en-US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Immunobiology</a:t>
            </a:r>
            <a:r>
              <a:rPr lang="en-US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The Immune System in Health and Disease. 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5th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edition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Janeway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Travers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P,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Walport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M, et 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al. New 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York: Garland </a:t>
            </a:r>
            <a:r>
              <a:rPr lang="es-VE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2001.</a:t>
            </a:r>
            <a:endParaRPr lang="es-VE" sz="1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n 3" descr="Figure 10.21. Treatment with antibiotics causes massive death of the commensal bacteria that normally colonize the colon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6"/>
          <a:stretch/>
        </p:blipFill>
        <p:spPr bwMode="auto">
          <a:xfrm>
            <a:off x="766310" y="1490894"/>
            <a:ext cx="7611380" cy="39482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723799" y="6611779"/>
            <a:ext cx="237757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000" dirty="0" smtClean="0">
                <a:solidFill>
                  <a:srgbClr val="808080"/>
                </a:solidFill>
                <a:latin typeface="Arial" charset="0"/>
              </a:rPr>
              <a:t>XIMENA  </a:t>
            </a:r>
            <a:r>
              <a:rPr lang="es-ES" sz="1000" dirty="0">
                <a:solidFill>
                  <a:srgbClr val="808080"/>
                </a:solidFill>
                <a:latin typeface="Arial" charset="0"/>
              </a:rPr>
              <a:t>PÁEZ </a:t>
            </a:r>
            <a:r>
              <a:rPr lang="es-ES" sz="1000" dirty="0" smtClean="0">
                <a:solidFill>
                  <a:srgbClr val="808080"/>
                </a:solidFill>
                <a:latin typeface="Arial" charset="0"/>
              </a:rPr>
              <a:t>MEDICINA ULA 2023</a:t>
            </a:r>
            <a:endParaRPr lang="es-ES" sz="1000" dirty="0">
              <a:solidFill>
                <a:srgbClr val="808080"/>
              </a:solidFill>
              <a:latin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80097" y="902649"/>
            <a:ext cx="1789466" cy="954107"/>
          </a:xfrm>
          <a:prstGeom prst="rect">
            <a:avLst/>
          </a:prstGeom>
          <a:solidFill>
            <a:srgbClr val="CDE6FF"/>
          </a:solidFill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Gran </a:t>
            </a: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número de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 comensales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olonizan el colon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769162" y="928972"/>
            <a:ext cx="1648207" cy="738664"/>
          </a:xfrm>
          <a:prstGeom prst="rect">
            <a:avLst/>
          </a:prstGeom>
          <a:solidFill>
            <a:srgbClr val="F6C1C0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 antibióticos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matan muchas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esas bacterias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587472" y="902649"/>
            <a:ext cx="1845377" cy="738664"/>
          </a:xfrm>
          <a:prstGeom prst="rect">
            <a:avLst/>
          </a:prstGeom>
          <a:solidFill>
            <a:srgbClr val="F6C1C0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VE" sz="1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</a:t>
            </a:r>
            <a:r>
              <a:rPr lang="es-VE" sz="1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ifficile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crece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produce toxinas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dañan la mucosa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510163" y="902649"/>
            <a:ext cx="1949572" cy="738664"/>
          </a:xfrm>
          <a:prstGeom prst="rect">
            <a:avLst/>
          </a:prstGeom>
          <a:solidFill>
            <a:srgbClr val="F6C1C0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Neutrófilos y GR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filtran entre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epiteliales dañadas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564051" y="263386"/>
            <a:ext cx="3974165" cy="400110"/>
          </a:xfrm>
          <a:prstGeom prst="rect">
            <a:avLst/>
          </a:prstGeom>
          <a:solidFill>
            <a:srgbClr val="85C2FF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Uso inapropiado de Antibióticos</a:t>
            </a:r>
            <a:endParaRPr lang="es-VE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0" y="32554"/>
            <a:ext cx="19172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4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6"/>
          <p:cNvSpPr txBox="1">
            <a:spLocks noChangeArrowheads="1"/>
          </p:cNvSpPr>
          <p:nvPr/>
        </p:nvSpPr>
        <p:spPr bwMode="auto">
          <a:xfrm>
            <a:off x="3000452" y="1463183"/>
            <a:ext cx="3070072" cy="461665"/>
          </a:xfrm>
          <a:prstGeom prst="rect">
            <a:avLst/>
          </a:prstGeom>
          <a:solidFill>
            <a:srgbClr val="FFBDBD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Clostridium</a:t>
            </a:r>
            <a:r>
              <a:rPr lang="es-ES_tradnl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difficile</a:t>
            </a:r>
          </a:p>
        </p:txBody>
      </p:sp>
      <p:pic>
        <p:nvPicPr>
          <p:cNvPr id="88068" name="Picture 9" descr="c diffic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76" y="2222500"/>
            <a:ext cx="4486447" cy="333937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172501" y="893988"/>
            <a:ext cx="4725974" cy="461665"/>
          </a:xfrm>
          <a:prstGeom prst="rect">
            <a:avLst/>
          </a:prstGeom>
          <a:solidFill>
            <a:srgbClr val="85C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latin typeface="Comic Sans MS" pitchFamily="66" charset="0"/>
              </a:rPr>
              <a:t>Uso inapropiado de Antibióticos</a:t>
            </a:r>
            <a:endParaRPr lang="es-VE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48028" y="140935"/>
            <a:ext cx="18730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177243" y="2222500"/>
            <a:ext cx="4057842" cy="3339376"/>
          </a:xfrm>
          <a:prstGeom prst="rect">
            <a:avLst/>
          </a:prstGeom>
          <a:solidFill>
            <a:srgbClr val="FFDCC5"/>
          </a:solidFill>
          <a:ln w="28575">
            <a:solidFill>
              <a:srgbClr val="FF8B8B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9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354013" lvl="1" indent="-354013" fontAlgn="base">
              <a:spcBef>
                <a:spcPct val="0"/>
              </a:spcBef>
              <a:spcAft>
                <a:spcPct val="0"/>
              </a:spcAft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Problema </a:t>
            </a: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actual en hospitales</a:t>
            </a:r>
          </a:p>
          <a:p>
            <a:pPr marL="35401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 pacientes que reciben</a:t>
            </a:r>
          </a:p>
          <a:p>
            <a:pPr marL="35401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antibióticos amplio 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espectro.</a:t>
            </a:r>
            <a:endParaRPr lang="es-ES_tradnl" sz="2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5302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Diarrea.</a:t>
            </a:r>
            <a:endParaRPr lang="es-ES_tradnl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5302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Pseudocolitis</a:t>
            </a: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membranosa.</a:t>
            </a:r>
            <a:endParaRPr lang="es-ES_tradnl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2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Tratamiento:</a:t>
            </a:r>
          </a:p>
          <a:p>
            <a:pPr marL="5302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Bacterioterapia </a:t>
            </a: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fecal </a:t>
            </a:r>
          </a:p>
          <a:p>
            <a:pPr marL="5302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–Probióticos-</a:t>
            </a:r>
          </a:p>
          <a:p>
            <a:pPr marL="5302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Transfusión fecal 2013.</a:t>
            </a:r>
            <a:endParaRPr lang="es-ES_tradnl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7049902" y="854029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49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191356" y="5878736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Gut Microbiota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Ecosystem. </a:t>
            </a:r>
          </a:p>
          <a:p>
            <a:pPr algn="ctr"/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15,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1679.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494919" y="2432790"/>
            <a:ext cx="3964875" cy="3200876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Administración</a:t>
            </a:r>
            <a:r>
              <a:rPr lang="en-US" dirty="0" smtClean="0">
                <a:latin typeface="Comic Sans MS" panose="030F0702030302020204" pitchFamily="66" charset="0"/>
              </a:rPr>
              <a:t> de probióticos, prebióticos y </a:t>
            </a:r>
            <a:r>
              <a:rPr lang="en-US" dirty="0" err="1" smtClean="0">
                <a:latin typeface="Comic Sans MS" panose="030F0702030302020204" pitchFamily="66" charset="0"/>
              </a:rPr>
              <a:t>simbióticos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Trasplante</a:t>
            </a:r>
            <a:r>
              <a:rPr lang="en-US" dirty="0" smtClean="0">
                <a:latin typeface="Comic Sans MS" panose="030F0702030302020204" pitchFamily="66" charset="0"/>
              </a:rPr>
              <a:t> Microbiota fecal.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Trasplante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>
                <a:latin typeface="Comic Sans MS" panose="030F0702030302020204" pitchFamily="66" charset="0"/>
              </a:rPr>
              <a:t>C</a:t>
            </a:r>
            <a:r>
              <a:rPr lang="en-US" dirty="0" err="1" smtClean="0">
                <a:latin typeface="Comic Sans MS" panose="030F0702030302020204" pitchFamily="66" charset="0"/>
              </a:rPr>
              <a:t>onsorcio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Bacteriano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12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>
                <a:latin typeface="Comic Sans MS" panose="030F0702030302020204" pitchFamily="66" charset="0"/>
              </a:rPr>
              <a:t>Terapia</a:t>
            </a:r>
            <a:r>
              <a:rPr lang="en-US" dirty="0"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latin typeface="Comic Sans MS" panose="030F0702030302020204" pitchFamily="66" charset="0"/>
              </a:rPr>
              <a:t>Fagos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Bacterias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Predadoras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</p:txBody>
      </p:sp>
      <p:sp>
        <p:nvSpPr>
          <p:cNvPr id="5" name="Abrir corchete 4"/>
          <p:cNvSpPr/>
          <p:nvPr/>
        </p:nvSpPr>
        <p:spPr>
          <a:xfrm>
            <a:off x="2254842" y="2466204"/>
            <a:ext cx="145823" cy="780310"/>
          </a:xfrm>
          <a:prstGeom prst="lef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326432" y="2487027"/>
            <a:ext cx="183415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uso, pero</a:t>
            </a:r>
          </a:p>
          <a:p>
            <a:pPr marL="285750" indent="-285750" algn="ctr">
              <a:buSzPct val="150000"/>
              <a:buFont typeface="Wingdings" panose="05000000000000000000" pitchFamily="2" charset="2"/>
              <a:buChar char="ü"/>
            </a:pP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necesitan  más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supervisión médica.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Abrir corchete 12"/>
          <p:cNvSpPr/>
          <p:nvPr/>
        </p:nvSpPr>
        <p:spPr>
          <a:xfrm>
            <a:off x="2285899" y="3579918"/>
            <a:ext cx="159791" cy="1704955"/>
          </a:xfrm>
          <a:prstGeom prst="leftBracke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530898" y="3955341"/>
            <a:ext cx="17764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Son</a:t>
            </a: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estrategias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muy prometedoras,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pero se necesita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 estudios.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2365795" y="804148"/>
            <a:ext cx="4397562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2973011" y="1464263"/>
            <a:ext cx="3140603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strategias para balancear </a:t>
            </a:r>
          </a:p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el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cosistema Microbiano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48028" y="140935"/>
            <a:ext cx="18730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37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3" grpId="0" animBg="1"/>
      <p:bldP spid="14" grpId="0"/>
      <p:bldP spid="1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569225" y="122825"/>
            <a:ext cx="400858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4573519" y="1617810"/>
            <a:ext cx="4466660" cy="3739485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Procedimiento que entrega heces de donante humano sano por colonoscopia, enema, sonda nasogástrica o cápsulas orales</a:t>
            </a:r>
            <a:r>
              <a:rPr lang="es-VE" sz="9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restaurar el Microbiota Normal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Tiene riesgos como infección bacteriana y difusión COVID-19. 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2019* en USA murió un paciente por recibir una bacteria resistente </a:t>
            </a:r>
            <a:r>
              <a:rPr lang="es-VE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E. coli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ESBL, por tanto tener extremo cuidado en selección del donante.</a:t>
            </a:r>
          </a:p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733380" y="561270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strategias para balancear el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cosistema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48028" y="140935"/>
            <a:ext cx="1873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718087" y="2092169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982740" y="5397097"/>
            <a:ext cx="349226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https://en.wikipedia.org/wiki/Fecal_microbiota_transplant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0" y="2693426"/>
            <a:ext cx="4386769" cy="222700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Rectángulo 4"/>
          <p:cNvSpPr/>
          <p:nvPr/>
        </p:nvSpPr>
        <p:spPr>
          <a:xfrm>
            <a:off x="312114" y="4920433"/>
            <a:ext cx="393705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J_W. Wang et al. </a:t>
            </a:r>
            <a:r>
              <a:rPr lang="en-US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Fecal </a:t>
            </a:r>
            <a:r>
              <a:rPr lang="en-US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microbiota transplantation: </a:t>
            </a:r>
            <a:r>
              <a:rPr lang="en-US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 </a:t>
            </a:r>
            <a:r>
              <a:rPr lang="en-US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update. </a:t>
            </a:r>
            <a:r>
              <a:rPr lang="en-US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Journal </a:t>
            </a:r>
            <a:r>
              <a:rPr lang="en-US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Formosan Medical Association 2019</a:t>
            </a:r>
            <a:r>
              <a:rPr lang="en-US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118, Supplement 1: S23-S31.</a:t>
            </a:r>
            <a:endParaRPr lang="es-VE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32735" y="3838348"/>
            <a:ext cx="625061" cy="1669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986470" y="3992859"/>
            <a:ext cx="453344" cy="15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1549576" y="4310991"/>
            <a:ext cx="471498" cy="149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2084059" y="3992859"/>
            <a:ext cx="721696" cy="15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3809075" y="3490797"/>
            <a:ext cx="659779" cy="203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27863" y="3804178"/>
            <a:ext cx="106471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Heces donante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922751" y="4021443"/>
            <a:ext cx="66556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Mezclar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510249" y="4309983"/>
            <a:ext cx="5501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Licuar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084059" y="3991662"/>
            <a:ext cx="58221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Filtrar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664463" y="3524699"/>
            <a:ext cx="8402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Endoscopia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3664463" y="4545913"/>
            <a:ext cx="772183" cy="1900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3627080" y="4526067"/>
            <a:ext cx="6896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Cápsulas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349146" y="1047093"/>
            <a:ext cx="437972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r>
              <a:rPr lang="en-US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Trasplante</a:t>
            </a:r>
            <a:r>
              <a:rPr lang="en-U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n-U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Fecal (FMT)</a:t>
            </a:r>
          </a:p>
        </p:txBody>
      </p:sp>
      <p:sp>
        <p:nvSpPr>
          <p:cNvPr id="24" name="Rectángulo 23"/>
          <p:cNvSpPr/>
          <p:nvPr/>
        </p:nvSpPr>
        <p:spPr>
          <a:xfrm>
            <a:off x="4511606" y="5681425"/>
            <a:ext cx="4590486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*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FDA.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Fecal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Microbiota for Transplantation: Safety Communication- Risk of Serious Adverse Reactions Due to Transmission of Multi-Drug Resistant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Organisms.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Junio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13, 2019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ESBL: extended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spectrum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beta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lactamase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35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3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280645" y="378178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706688" y="6274757"/>
            <a:ext cx="36575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cosystem. </a:t>
            </a:r>
          </a:p>
          <a:p>
            <a:pPr algn="ctr"/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15:1679.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890756" y="2092931"/>
            <a:ext cx="5289460" cy="4201150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FMT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recuerda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trasplante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órgano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trasplante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microbiota.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FMT </a:t>
            </a:r>
            <a:r>
              <a:rPr lang="en-US" sz="1600" dirty="0" err="1" smtClean="0"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latin typeface="Comic Sans MS" panose="030F0702030302020204" pitchFamily="66" charset="0"/>
              </a:rPr>
              <a:t>tratamiento</a:t>
            </a:r>
            <a:r>
              <a:rPr lang="en-US" sz="1600" dirty="0" smtClean="0"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latin typeface="Comic Sans MS" panose="030F0702030302020204" pitchFamily="66" charset="0"/>
              </a:rPr>
              <a:t>infección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Clostridioides</a:t>
            </a:r>
            <a:r>
              <a:rPr lang="en-US" sz="1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difficile 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no </a:t>
            </a:r>
            <a:r>
              <a:rPr lang="en-US" sz="1600" dirty="0" err="1" smtClean="0">
                <a:latin typeface="Comic Sans MS" panose="030F0702030302020204" pitchFamily="66" charset="0"/>
              </a:rPr>
              <a:t>responde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tratamiento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antibiótico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estándar</a:t>
            </a:r>
            <a:r>
              <a:rPr lang="en-US" sz="1600" dirty="0" smtClean="0">
                <a:latin typeface="Comic Sans MS" panose="030F0702030302020204" pitchFamily="66" charset="0"/>
              </a:rPr>
              <a:t>, y para </a:t>
            </a:r>
            <a:r>
              <a:rPr lang="en-US" sz="1600" dirty="0" err="1" smtClean="0">
                <a:latin typeface="Comic Sans MS" panose="030F0702030302020204" pitchFamily="66" charset="0"/>
              </a:rPr>
              <a:t>otros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problemas</a:t>
            </a:r>
            <a:r>
              <a:rPr lang="en-US" sz="1600" dirty="0" smtClean="0">
                <a:latin typeface="Comic Sans MS" panose="030F0702030302020204" pitchFamily="66" charset="0"/>
              </a:rPr>
              <a:t> GI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IBD</a:t>
            </a:r>
            <a:r>
              <a:rPr lang="en-US" sz="1600" dirty="0" smtClean="0">
                <a:latin typeface="Comic Sans MS" panose="030F0702030302020204" pitchFamily="66" charset="0"/>
              </a:rPr>
              <a:t>, 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incluso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para PD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Después</a:t>
            </a:r>
            <a:r>
              <a:rPr lang="en-US" sz="1600" dirty="0" smtClean="0">
                <a:latin typeface="Comic Sans MS" panose="030F0702030302020204" pitchFamily="66" charset="0"/>
              </a:rPr>
              <a:t> de FMT</a:t>
            </a:r>
            <a:r>
              <a:rPr lang="en-US" sz="1600" dirty="0">
                <a:latin typeface="Comic Sans MS" panose="030F0702030302020204" pitchFamily="66" charset="0"/>
              </a:rPr>
              <a:t>, </a:t>
            </a:r>
            <a:r>
              <a:rPr lang="en-US" sz="1600" dirty="0" smtClean="0">
                <a:latin typeface="Comic Sans MS" panose="030F0702030302020204" pitchFamily="66" charset="0"/>
              </a:rPr>
              <a:t>se </a:t>
            </a:r>
            <a:r>
              <a:rPr lang="en-US" sz="1600" dirty="0" err="1" smtClean="0">
                <a:latin typeface="Comic Sans MS" panose="030F0702030302020204" pitchFamily="66" charset="0"/>
              </a:rPr>
              <a:t>observa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cambio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rápido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composición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de microbiota</a:t>
            </a:r>
            <a:r>
              <a:rPr lang="en-US" sz="1600" dirty="0" smtClean="0">
                <a:latin typeface="Comic Sans MS" panose="030F0702030302020204" pitchFamily="66" charset="0"/>
              </a:rPr>
              <a:t> en el </a:t>
            </a:r>
            <a:r>
              <a:rPr lang="en-US" sz="1600" dirty="0" err="1" smtClean="0">
                <a:latin typeface="Comic Sans MS" panose="030F0702030302020204" pitchFamily="66" charset="0"/>
              </a:rPr>
              <a:t>paciente</a:t>
            </a:r>
            <a:r>
              <a:rPr lang="en-US" sz="1600" dirty="0" smtClean="0">
                <a:latin typeface="Comic Sans MS" panose="030F0702030302020204" pitchFamily="66" charset="0"/>
              </a:rPr>
              <a:t> receptor, y </a:t>
            </a:r>
            <a:r>
              <a:rPr lang="en-US" sz="1600" dirty="0" err="1" smtClean="0"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latin typeface="Comic Sans MS" panose="030F0702030302020204" pitchFamily="66" charset="0"/>
              </a:rPr>
              <a:t> microbiota se </a:t>
            </a:r>
            <a:r>
              <a:rPr lang="en-US" sz="1600" dirty="0" err="1" smtClean="0">
                <a:latin typeface="Comic Sans MS" panose="030F0702030302020204" pitchFamily="66" charset="0"/>
              </a:rPr>
              <a:t>hace</a:t>
            </a:r>
            <a:r>
              <a:rPr lang="en-US" sz="1600" dirty="0" smtClean="0">
                <a:latin typeface="Comic Sans MS" panose="030F0702030302020204" pitchFamily="66" charset="0"/>
              </a:rPr>
              <a:t> similar al del </a:t>
            </a:r>
            <a:r>
              <a:rPr lang="en-US" sz="1600" dirty="0" err="1" smtClean="0">
                <a:latin typeface="Comic Sans MS" panose="030F0702030302020204" pitchFamily="66" charset="0"/>
              </a:rPr>
              <a:t>donante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sano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Sin embargo, el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eubiótico del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donante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ecosistema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microbiano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fecal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debería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evaluado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cuidadosamente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629081" y="971932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strategias para balancear el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cosistema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48028" y="140935"/>
            <a:ext cx="18730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790330" y="1452076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45622" y="1549391"/>
            <a:ext cx="4379725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r>
              <a:rPr lang="en-US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Trasplante</a:t>
            </a:r>
            <a:r>
              <a:rPr lang="en-U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n-U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Fecal (FMT)</a:t>
            </a:r>
          </a:p>
        </p:txBody>
      </p:sp>
    </p:spTree>
    <p:extLst>
      <p:ext uri="{BB962C8B-B14F-4D97-AF65-F5344CB8AC3E}">
        <p14:creationId xmlns:p14="http://schemas.microsoft.com/office/powerpoint/2010/main" val="78690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280645" y="91001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218974" y="6134565"/>
            <a:ext cx="663302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cosystem.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15,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1679.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097551" y="1348799"/>
            <a:ext cx="6438875" cy="4724370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U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modulación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específica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ecosistema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intestinal. 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U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poblaciones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microbianas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fecales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específicas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Se 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desarrollar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sustituir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FMT.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Combinación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33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purificadas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microbiota intestinal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aislado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donante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sano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efectivo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paciente con </a:t>
            </a:r>
            <a:r>
              <a:rPr lang="en-US" sz="16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difficile.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Consorcios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bacterianos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definidos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exactamente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reproducibles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garantizar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estandarización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preparación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personalizada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basada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diferentes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niveles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tipos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disbiosis.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Seguridad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paciente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mejorarse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ya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combinación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controlada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evitar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presencia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patógenos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udiera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alternativa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efectiva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segura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FMT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para modular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disbiosis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intestinal. 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48028" y="140935"/>
            <a:ext cx="18730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731651" y="710481"/>
            <a:ext cx="72968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503791" y="787266"/>
            <a:ext cx="406338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Trasplante</a:t>
            </a:r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Consorcio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Bacteriano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81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208546" y="168631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48028" y="140935"/>
            <a:ext cx="1873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</a:t>
            </a:r>
          </a:p>
          <a:p>
            <a:r>
              <a:rPr lang="es-VE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Microbiano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629083" y="618511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strategias para balancear el Ecosistema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628095" y="1083834"/>
            <a:ext cx="72968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442881" y="1156598"/>
            <a:ext cx="218521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r="13593"/>
          <a:stretch/>
        </p:blipFill>
        <p:spPr>
          <a:xfrm>
            <a:off x="1629083" y="1791720"/>
            <a:ext cx="5943600" cy="4003962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2140135" y="5678931"/>
            <a:ext cx="47907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https://www.whatisbiotechnology.org/index.php/science/summary/phage-therapy/</a:t>
            </a:r>
          </a:p>
        </p:txBody>
      </p:sp>
      <p:sp>
        <p:nvSpPr>
          <p:cNvPr id="22" name="Rectángulo 21"/>
          <p:cNvSpPr/>
          <p:nvPr/>
        </p:nvSpPr>
        <p:spPr>
          <a:xfrm>
            <a:off x="6357782" y="3671047"/>
            <a:ext cx="1214901" cy="510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4141694" y="1963271"/>
            <a:ext cx="808971" cy="564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1667249" y="2699266"/>
            <a:ext cx="860798" cy="272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1629083" y="4948518"/>
            <a:ext cx="804835" cy="295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2911722" y="4680911"/>
            <a:ext cx="1062318" cy="1873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2703080" y="4612650"/>
            <a:ext cx="18229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Genoma bacteriano</a:t>
            </a:r>
            <a:endParaRPr lang="es-VE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355304" y="4827939"/>
            <a:ext cx="109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</a:t>
            </a:r>
            <a:endParaRPr lang="es-VE" dirty="0"/>
          </a:p>
        </p:txBody>
      </p:sp>
      <p:sp>
        <p:nvSpPr>
          <p:cNvPr id="17" name="Rectángulo 16"/>
          <p:cNvSpPr/>
          <p:nvPr/>
        </p:nvSpPr>
        <p:spPr>
          <a:xfrm>
            <a:off x="1038159" y="265931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Bacteriófago</a:t>
            </a:r>
            <a:endParaRPr lang="es-VE" dirty="0"/>
          </a:p>
        </p:txBody>
      </p:sp>
      <p:sp>
        <p:nvSpPr>
          <p:cNvPr id="20" name="Rectángulo 19"/>
          <p:cNvSpPr/>
          <p:nvPr/>
        </p:nvSpPr>
        <p:spPr>
          <a:xfrm>
            <a:off x="4067134" y="1984049"/>
            <a:ext cx="1042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ARN o </a:t>
            </a:r>
          </a:p>
          <a:p>
            <a:pPr algn="ctr"/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ADN viral</a:t>
            </a:r>
            <a:endParaRPr lang="es-VE" sz="1400" b="1" dirty="0">
              <a:solidFill>
                <a:srgbClr val="C00000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6467028" y="3805253"/>
            <a:ext cx="22113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Genoma viral inyectado dentro bacteria</a:t>
            </a:r>
            <a:endParaRPr lang="es-VE" sz="1400" b="1" dirty="0">
              <a:solidFill>
                <a:srgbClr val="C00000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1488912" y="6004522"/>
            <a:ext cx="60742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Video sobre bacteriófagos: </a:t>
            </a:r>
            <a:r>
              <a:rPr lang="es-VE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s-VE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://www.whatisbiotechnology.org/index.php/science/summary/phage-therapy/</a:t>
            </a:r>
          </a:p>
        </p:txBody>
      </p:sp>
    </p:spTree>
    <p:extLst>
      <p:ext uri="{BB962C8B-B14F-4D97-AF65-F5344CB8AC3E}">
        <p14:creationId xmlns:p14="http://schemas.microsoft.com/office/powerpoint/2010/main" val="154067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208546" y="168631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64894" y="5892315"/>
            <a:ext cx="38873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cosystem. </a:t>
            </a:r>
          </a:p>
          <a:p>
            <a:pPr algn="ctr"/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15,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1679.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365883" y="1631645"/>
            <a:ext cx="3829524" cy="4201150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Fagos</a:t>
            </a:r>
            <a:r>
              <a:rPr lang="en-US" sz="1600" dirty="0" smtClean="0">
                <a:latin typeface="Comic Sans MS" panose="030F0702030302020204" pitchFamily="66" charset="0"/>
              </a:rPr>
              <a:t> son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virus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infectan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Pudieran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usarse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antimicrobiano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err="1" smtClean="0">
                <a:latin typeface="Comic Sans MS" panose="030F0702030302020204" pitchFamily="66" charset="0"/>
              </a:rPr>
              <a:t>alternativa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antibióticos</a:t>
            </a:r>
            <a:r>
              <a:rPr lang="en-US" sz="1600" dirty="0" smtClean="0">
                <a:latin typeface="Comic Sans MS" panose="030F0702030302020204" pitchFamily="66" charset="0"/>
              </a:rPr>
              <a:t>) o para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modular la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composición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comunidades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microbianas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Su </a:t>
            </a:r>
            <a:r>
              <a:rPr lang="en-US" sz="1600" dirty="0" err="1" smtClean="0">
                <a:latin typeface="Comic Sans MS" panose="030F0702030302020204" pitchFamily="66" charset="0"/>
              </a:rPr>
              <a:t>potencial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agentes</a:t>
            </a:r>
            <a:r>
              <a:rPr lang="en-US" sz="1600" dirty="0" smtClean="0">
                <a:latin typeface="Comic Sans MS" panose="030F0702030302020204" pitchFamily="66" charset="0"/>
              </a:rPr>
              <a:t> anti-</a:t>
            </a:r>
            <a:r>
              <a:rPr lang="en-US" sz="1600" dirty="0" err="1" smtClean="0">
                <a:latin typeface="Comic Sans MS" panose="030F0702030302020204" pitchFamily="66" charset="0"/>
              </a:rPr>
              <a:t>infecciosos</a:t>
            </a:r>
            <a:r>
              <a:rPr lang="en-US" sz="1600" dirty="0" smtClean="0"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latin typeface="Comic Sans MS" panose="030F0702030302020204" pitchFamily="66" charset="0"/>
              </a:rPr>
              <a:t>conoce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desde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hace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décadas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aprobación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FDA y EMA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drogas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antibacterianas</a:t>
            </a:r>
            <a:r>
              <a:rPr lang="en-US" sz="1600" dirty="0" smtClean="0">
                <a:latin typeface="Comic Sans MS" panose="030F0702030302020204" pitchFamily="66" charset="0"/>
              </a:rPr>
              <a:t>, se </a:t>
            </a:r>
            <a:r>
              <a:rPr lang="en-US" sz="1600" dirty="0" err="1" smtClean="0">
                <a:latin typeface="Comic Sans MS" panose="030F0702030302020204" pitchFamily="66" charset="0"/>
              </a:rPr>
              <a:t>necesita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más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investigación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s-VE" sz="900" dirty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endParaRPr lang="en-US" sz="900" dirty="0" smtClean="0"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48028" y="140935"/>
            <a:ext cx="1873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</a:t>
            </a:r>
          </a:p>
          <a:p>
            <a:r>
              <a:rPr lang="es-VE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629083" y="618511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strategias para balancear el Ecosistema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540" y="1673741"/>
            <a:ext cx="4360617" cy="3559353"/>
          </a:xfrm>
          <a:prstGeom prst="rect">
            <a:avLst/>
          </a:prstGeom>
          <a:noFill/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4409540" y="5261836"/>
            <a:ext cx="4360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  <a:buSzPct val="150000"/>
            </a:pP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https://www.sciencephoto.com/media/249800/view/coloured-tem-of-t4-bacteriophage-infecting-e-coli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606343" y="4929439"/>
            <a:ext cx="29803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Bacteriófago T4 sobre </a:t>
            </a:r>
            <a:r>
              <a:rPr lang="es-VE" sz="16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E. coli</a:t>
            </a:r>
            <a:endParaRPr lang="es-VE" sz="1600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628095" y="1083834"/>
            <a:ext cx="72968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442881" y="1156598"/>
            <a:ext cx="2185214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chemeClr val="accent1">
                  <a:lumMod val="50000"/>
                </a:schemeClr>
              </a:buClr>
              <a:buSzPct val="150000"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34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332703" y="132182"/>
            <a:ext cx="450968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58958" y="5307558"/>
            <a:ext cx="38111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icrobiota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cosystem. </a:t>
            </a:r>
          </a:p>
          <a:p>
            <a:pPr algn="ctr"/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15,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1679.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58958" y="1671964"/>
            <a:ext cx="4147490" cy="3447098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2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ecosistemas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naturales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sujetas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bacteriófagos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procariotas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predadores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Bacteria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Predadora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activamente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caza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mata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consume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macromoléculas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nutrientes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Predadores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presentes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todos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los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ecosistemas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relativa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abundancia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explic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mantener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balance de </a:t>
            </a:r>
            <a:r>
              <a:rPr lang="en-US" sz="1600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bionetwork. </a:t>
            </a:r>
            <a:endParaRPr lang="en-US" sz="1000" i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629083" y="597660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Estrategias para balancear el ecosistema microbiano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48028" y="140935"/>
            <a:ext cx="1873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20" y="1814052"/>
            <a:ext cx="4344616" cy="3333135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5" name="Rectángulo 4"/>
          <p:cNvSpPr/>
          <p:nvPr/>
        </p:nvSpPr>
        <p:spPr>
          <a:xfrm>
            <a:off x="4735603" y="5550036"/>
            <a:ext cx="39916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Madhusoodanan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Probing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predatory bacteria as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antibacterial remedy.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://www.pnas.org/doi/full/10.1073/pnas.1917513116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669805" y="5153670"/>
            <a:ext cx="4123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i="1" dirty="0" err="1" smtClean="0">
                <a:latin typeface="Comic Sans MS" panose="030F0702030302020204" pitchFamily="66" charset="0"/>
              </a:rPr>
              <a:t>Bdellovibrio</a:t>
            </a:r>
            <a:r>
              <a:rPr lang="es-VE" dirty="0" smtClean="0">
                <a:latin typeface="Comic Sans MS" panose="030F0702030302020204" pitchFamily="66" charset="0"/>
              </a:rPr>
              <a:t> devorando otra bacteria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885509" y="1032360"/>
            <a:ext cx="72968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290596" y="1102144"/>
            <a:ext cx="24897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Predadoras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79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2676108" y="203351"/>
            <a:ext cx="400676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676108" y="5539712"/>
            <a:ext cx="37187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Gagliardi et al.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Rebuilding the Gut Microbiota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Ecosystem. </a:t>
            </a:r>
          </a:p>
          <a:p>
            <a:pPr algn="ctr"/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Res.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Health </a:t>
            </a:r>
            <a:r>
              <a:rPr lang="es-VE" sz="11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15,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1679.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629083" y="737120"/>
            <a:ext cx="58128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Estrategias para balancear el ecosistema microbiano</a:t>
            </a:r>
            <a:endParaRPr lang="es-VE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17985" y="203351"/>
            <a:ext cx="1873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</a:t>
            </a:r>
            <a:r>
              <a:rPr lang="es-VE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cosistema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905721" y="1709675"/>
            <a:ext cx="5294562" cy="3416320"/>
          </a:xfrm>
          <a:prstGeom prst="rect">
            <a:avLst/>
          </a:prstGeom>
          <a:solidFill>
            <a:srgbClr val="E7F0F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12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Algunas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predadoras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son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aisladas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microbiota de humanos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sanos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lo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indica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son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patógenas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podrían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contribuir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la homeostasis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habitats.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hace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pensar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uso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restaurar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isbiótico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en 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predominan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Gram (-).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podrían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usar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cuando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hay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sobrecolonización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Gram (-)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la mucosa intestinal,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IBD o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Celíaca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buClr>
                <a:srgbClr val="5B9BD5">
                  <a:lumMod val="50000"/>
                </a:srgbClr>
              </a:buClr>
              <a:buSzPct val="150000"/>
            </a:pP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290596" y="1210429"/>
            <a:ext cx="24897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150000"/>
            </a:pP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Predadoras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88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403873" y="202345"/>
            <a:ext cx="446970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 Nuevas </a:t>
            </a:r>
            <a:r>
              <a:rPr lang="es-VE" sz="2000" dirty="0">
                <a:latin typeface="Comic Sans MS" panose="030F0702030302020204" pitchFamily="66" charset="0"/>
              </a:rPr>
              <a:t>P</a:t>
            </a:r>
            <a:r>
              <a:rPr lang="es-VE" sz="2000" dirty="0" smtClean="0">
                <a:latin typeface="Comic Sans MS" panose="030F0702030302020204" pitchFamily="66" charset="0"/>
              </a:rPr>
              <a:t>osibilidades </a:t>
            </a:r>
            <a:r>
              <a:rPr lang="es-VE" sz="2000" dirty="0"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914506" y="711182"/>
            <a:ext cx="324196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Desarrollo de Antibióticos. </a:t>
            </a:r>
          </a:p>
          <a:p>
            <a:pPr algn="ctr"/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Fabióticos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737692" y="1535102"/>
            <a:ext cx="5595592" cy="4755148"/>
          </a:xfrm>
          <a:prstGeom prst="rect">
            <a:avLst/>
          </a:prstGeom>
          <a:solidFill>
            <a:srgbClr val="E4EEF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Antibióticos</a:t>
            </a:r>
            <a:r>
              <a:rPr lang="es-VE" sz="1600" dirty="0" smtClean="0">
                <a:latin typeface="Comic Sans MS" panose="030F0702030302020204" pitchFamily="66" charset="0"/>
              </a:rPr>
              <a:t> de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Espectro Ultra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strecho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VE" sz="1600" dirty="0" smtClean="0">
                <a:latin typeface="Comic Sans MS" panose="030F0702030302020204" pitchFamily="66" charset="0"/>
              </a:rPr>
              <a:t>que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preservan el microbiota comensal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Inhibidores de 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enzimas FASII</a:t>
            </a:r>
            <a:r>
              <a:rPr lang="es-VE" sz="1600" b="1" dirty="0" smtClean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para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síntesis de ácidos grasos esenciales</a:t>
            </a:r>
            <a:r>
              <a:rPr lang="es-VE" sz="1600" dirty="0" smtClean="0">
                <a:latin typeface="Comic Sans MS" panose="030F0702030302020204" pitchFamily="66" charset="0"/>
              </a:rPr>
              <a:t> para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membranas bacterianas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Ácidos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grasos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insaturados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cadena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larga</a:t>
            </a:r>
            <a:r>
              <a:rPr lang="en-US" sz="1600" dirty="0" smtClean="0"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latin typeface="Comic Sans MS" panose="030F0702030302020204" pitchFamily="66" charset="0"/>
              </a:rPr>
              <a:t>tienen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inhibidora</a:t>
            </a:r>
            <a:r>
              <a:rPr lang="en-US" sz="1600" dirty="0" smtClean="0">
                <a:latin typeface="Comic Sans MS" panose="030F0702030302020204" pitchFamily="66" charset="0"/>
              </a:rPr>
              <a:t> contra </a:t>
            </a:r>
            <a:r>
              <a:rPr lang="en-US" sz="1600" dirty="0" err="1" smtClean="0">
                <a:latin typeface="Comic Sans MS" panose="030F0702030302020204" pitchFamily="66" charset="0"/>
              </a:rPr>
              <a:t>muchas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i="1" dirty="0">
                <a:latin typeface="Comic Sans MS" panose="030F0702030302020204" pitchFamily="66" charset="0"/>
              </a:rPr>
              <a:t>S. </a:t>
            </a:r>
            <a:r>
              <a:rPr lang="en-US" sz="1600" i="1" dirty="0" err="1">
                <a:latin typeface="Comic Sans MS" panose="030F0702030302020204" pitchFamily="66" charset="0"/>
              </a:rPr>
              <a:t>aureus</a:t>
            </a:r>
            <a:r>
              <a:rPr lang="en-US" sz="1600" dirty="0">
                <a:latin typeface="Comic Sans MS" panose="030F0702030302020204" pitchFamily="66" charset="0"/>
              </a:rPr>
              <a:t> </a:t>
            </a:r>
            <a:r>
              <a:rPr lang="en-US" sz="1600" dirty="0" err="1" smtClean="0">
                <a:latin typeface="Comic Sans MS" panose="030F0702030302020204" pitchFamily="66" charset="0"/>
              </a:rPr>
              <a:t>resistente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meticilina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n-US" sz="900" dirty="0" smtClean="0"/>
              <a:t> </a:t>
            </a: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En desarrollo para infecciones por bacterias resistentes </a:t>
            </a:r>
            <a:r>
              <a:rPr lang="es-VE" sz="1600" dirty="0">
                <a:latin typeface="Comic Sans MS" panose="030F0702030302020204" pitchFamily="66" charset="0"/>
              </a:rPr>
              <a:t>como </a:t>
            </a:r>
            <a:r>
              <a:rPr lang="es-VE" sz="1600" dirty="0" err="1" smtClean="0">
                <a:latin typeface="Comic Sans MS" panose="030F0702030302020204" pitchFamily="66" charset="0"/>
              </a:rPr>
              <a:t>Staphylococcus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Comic Sans MS" panose="030F0702030302020204" pitchFamily="66" charset="0"/>
              </a:rPr>
              <a:t>afabicin</a:t>
            </a:r>
            <a:r>
              <a:rPr lang="en-US" sz="1600" dirty="0">
                <a:latin typeface="Comic Sans MS" panose="030F0702030302020204" pitchFamily="66" charset="0"/>
              </a:rPr>
              <a:t> (</a:t>
            </a:r>
            <a:r>
              <a:rPr lang="en-US" sz="1600" dirty="0" err="1">
                <a:latin typeface="Comic Sans MS" panose="030F0702030302020204" pitchFamily="66" charset="0"/>
              </a:rPr>
              <a:t>Debio</a:t>
            </a:r>
            <a:r>
              <a:rPr lang="en-US" sz="1600" dirty="0">
                <a:latin typeface="Comic Sans MS" panose="030F0702030302020204" pitchFamily="66" charset="0"/>
              </a:rPr>
              <a:t> 1450), </a:t>
            </a:r>
            <a:r>
              <a:rPr lang="en-US" sz="1600" dirty="0" err="1" smtClean="0">
                <a:latin typeface="Comic Sans MS" panose="030F0702030302020204" pitchFamily="66" charset="0"/>
              </a:rPr>
              <a:t>fabióticos</a:t>
            </a:r>
            <a:r>
              <a:rPr lang="en-US" sz="1600" dirty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inhiben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síntesis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ácidos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grasos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en Staphylococcus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marcar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enzima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Fabl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Como </a:t>
            </a:r>
            <a:r>
              <a:rPr lang="en-US" sz="1600" dirty="0" err="1" smtClean="0">
                <a:latin typeface="Comic Sans MS" panose="030F0702030302020204" pitchFamily="66" charset="0"/>
              </a:rPr>
              <a:t>resultado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potente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selectiva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afabicin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ataca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especificamente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blanco</a:t>
            </a:r>
            <a:r>
              <a:rPr lang="en-US" sz="1600" dirty="0" smtClean="0">
                <a:latin typeface="Comic Sans MS" panose="030F0702030302020204" pitchFamily="66" charset="0"/>
              </a:rPr>
              <a:t> -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err="1">
                <a:latin typeface="Comic Sans MS" panose="030F0702030302020204" pitchFamily="66" charset="0"/>
              </a:rPr>
              <a:t>Staphylococcus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-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afectar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el microbiota intestinal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r>
              <a:rPr lang="en-US" sz="1600" dirty="0">
                <a:latin typeface="Comic Sans MS" panose="030F0702030302020204" pitchFamily="66" charset="0"/>
              </a:rPr>
              <a:t> 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726085" y="6350169"/>
            <a:ext cx="36188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www.debiopharm.com/pipeline/afabicin-debio-1450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17985" y="203351"/>
            <a:ext cx="18730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Conservación ecosistema microbiano.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344890" y="780044"/>
            <a:ext cx="45717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39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300634" y="313039"/>
            <a:ext cx="446970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 Nuevas </a:t>
            </a:r>
            <a:r>
              <a:rPr lang="es-VE" sz="2000" dirty="0">
                <a:latin typeface="Comic Sans MS" panose="030F0702030302020204" pitchFamily="66" charset="0"/>
              </a:rPr>
              <a:t>P</a:t>
            </a:r>
            <a:r>
              <a:rPr lang="es-VE" sz="2000" dirty="0" smtClean="0">
                <a:latin typeface="Comic Sans MS" panose="030F0702030302020204" pitchFamily="66" charset="0"/>
              </a:rPr>
              <a:t>osibilidades </a:t>
            </a:r>
            <a:r>
              <a:rPr lang="es-VE" sz="2000" dirty="0"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17985" y="203351"/>
            <a:ext cx="14895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Terapias diversas potenciales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1847603" y="918386"/>
            <a:ext cx="541045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Otras Estrategias Terapéuticas Potenciales</a:t>
            </a:r>
            <a:endParaRPr lang="es-VE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460583" y="1523733"/>
            <a:ext cx="4184496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Prevención de mal plegado y agregación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-syn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Neuroprotector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Ejercicio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Drogas relacionadas.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Eléctrica Cerebral (</a:t>
            </a:r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DBS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Núcleo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Subtalámico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G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lobus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Pallidum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Ablación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Globus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Pallidum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Neuromodulación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stimulación Magnética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Transcraneal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MTS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).</a:t>
            </a:r>
          </a:p>
          <a:p>
            <a:pPr marL="171450" indent="-1714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del Nervio Vago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VNS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Mejoramiento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de la 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 </a:t>
            </a:r>
            <a:r>
              <a:rPr lang="es-VE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Otras Terapias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Neuroprotectoras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Potenciales.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7258059" y="849993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53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83796" y="4810533"/>
            <a:ext cx="5696441" cy="454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>
              <a:lnSpc>
                <a:spcPct val="107000"/>
              </a:lnSpc>
              <a:spcAft>
                <a:spcPts val="800"/>
              </a:spcAft>
            </a:pPr>
            <a:r>
              <a:rPr lang="en-US" sz="1100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n-US" sz="1100" kern="1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Camilleri</a:t>
            </a:r>
            <a:r>
              <a:rPr lang="en-US" sz="1100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00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 al.  </a:t>
            </a:r>
            <a:r>
              <a:rPr lang="en-US" sz="1100" i="1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 ENT-01 targets </a:t>
            </a:r>
            <a:r>
              <a:rPr lang="en-US" sz="1100" i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nteric </a:t>
            </a:r>
            <a:r>
              <a:rPr lang="en-US" sz="1100" i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100" i="1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eurons to treat </a:t>
            </a:r>
            <a:r>
              <a:rPr lang="en-US" sz="1100" i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100" i="1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onstipation in Parkinson disease. </a:t>
            </a:r>
            <a:r>
              <a:rPr lang="en-US" sz="11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randomized 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1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ontrolled 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1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rial.</a:t>
            </a:r>
            <a:r>
              <a:rPr lang="en-US" sz="1100" i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Annals of Internal </a:t>
            </a:r>
            <a:r>
              <a:rPr lang="en-US" sz="1100" b="1" kern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Medicine</a:t>
            </a:r>
            <a:r>
              <a:rPr lang="en-US" sz="1100" b="1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r>
              <a:rPr lang="en-US" sz="1100" kern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175:1666-1674.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236523" y="1784947"/>
            <a:ext cx="4597930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b="1" dirty="0" smtClean="0">
              <a:latin typeface="Comic Sans MS" panose="030F0702030302020204" pitchFamily="66" charset="0"/>
            </a:endParaRPr>
          </a:p>
          <a:p>
            <a:pPr marL="88900"/>
            <a:r>
              <a:rPr lang="en-US" sz="1600" b="1" dirty="0" smtClean="0">
                <a:latin typeface="Comic Sans MS" panose="030F0702030302020204" pitchFamily="66" charset="0"/>
              </a:rPr>
              <a:t>“PD </a:t>
            </a:r>
            <a:r>
              <a:rPr lang="en-US" sz="1600" dirty="0" err="1" smtClean="0"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asociada</a:t>
            </a:r>
            <a:r>
              <a:rPr lang="en-US" sz="1600" dirty="0" smtClean="0">
                <a:latin typeface="Comic Sans MS" panose="030F0702030302020204" pitchFamily="66" charset="0"/>
              </a:rPr>
              <a:t> con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agregación</a:t>
            </a:r>
            <a:r>
              <a:rPr lang="en-US" sz="1600" b="1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-syn </a:t>
            </a:r>
            <a:r>
              <a:rPr lang="en-US" sz="1600" dirty="0" err="1" smtClean="0">
                <a:latin typeface="Comic Sans MS" panose="030F0702030302020204" pitchFamily="66" charset="0"/>
              </a:rPr>
              <a:t>dentro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88900"/>
            <a:endParaRPr lang="en-US" sz="1000" dirty="0">
              <a:latin typeface="Comic Sans MS" panose="030F0702030302020204" pitchFamily="66" charset="0"/>
            </a:endParaRPr>
          </a:p>
          <a:p>
            <a:pPr marL="88900"/>
            <a:r>
              <a:rPr lang="en-US" sz="1600" dirty="0" err="1">
                <a:latin typeface="Comic Sans MS" panose="030F0702030302020204" pitchFamily="66" charset="0"/>
              </a:rPr>
              <a:t>D</a:t>
            </a:r>
            <a:r>
              <a:rPr lang="en-US" sz="1600" dirty="0" err="1" smtClean="0">
                <a:latin typeface="Comic Sans MS" panose="030F0702030302020204" pitchFamily="66" charset="0"/>
              </a:rPr>
              <a:t>roga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ensayo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ENT-01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88900"/>
            <a:endParaRPr lang="en-US" sz="1000" dirty="0" smtClean="0">
              <a:latin typeface="Comic Sans MS" panose="030F0702030302020204" pitchFamily="66" charset="0"/>
            </a:endParaRPr>
          </a:p>
          <a:p>
            <a:pPr marL="88900"/>
            <a:r>
              <a:rPr lang="en-US" sz="1600" dirty="0" smtClean="0">
                <a:latin typeface="Comic Sans MS" panose="030F0702030302020204" pitchFamily="66" charset="0"/>
              </a:rPr>
              <a:t>Se </a:t>
            </a:r>
            <a:r>
              <a:rPr lang="en-US" sz="1600" dirty="0" err="1" smtClean="0">
                <a:latin typeface="Comic Sans MS" panose="030F0702030302020204" pitchFamily="66" charset="0"/>
              </a:rPr>
              <a:t>usó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en 150 pacientes PD </a:t>
            </a:r>
            <a:r>
              <a:rPr lang="en-US" sz="1600" dirty="0" smtClean="0">
                <a:latin typeface="Comic Sans MS" panose="030F0702030302020204" pitchFamily="66" charset="0"/>
              </a:rPr>
              <a:t>con </a:t>
            </a:r>
            <a:r>
              <a:rPr lang="en-US" sz="1600" dirty="0" err="1" smtClean="0">
                <a:latin typeface="Comic Sans MS" panose="030F0702030302020204" pitchFamily="66" charset="0"/>
              </a:rPr>
              <a:t>estreñimiento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ENT-01 </a:t>
            </a:r>
            <a:r>
              <a:rPr lang="en-US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placebo </a:t>
            </a:r>
            <a:r>
              <a:rPr lang="en-US" sz="16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diario</a:t>
            </a:r>
            <a:r>
              <a:rPr lang="en-US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</a:t>
            </a:r>
            <a:r>
              <a:rPr lang="en-US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en-US" sz="16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días</a:t>
            </a:r>
            <a:r>
              <a:rPr lang="en-US" sz="16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 smtClean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8900"/>
            <a:endParaRPr lang="en-US" sz="1200" dirty="0">
              <a:latin typeface="Comic Sans MS" panose="030F0702030302020204" pitchFamily="66" charset="0"/>
            </a:endParaRPr>
          </a:p>
          <a:p>
            <a:pPr marL="88900"/>
            <a:r>
              <a:rPr lang="en-US" sz="1600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ENT-01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fue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segura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mejoró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significativamente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estreñimiento</a:t>
            </a:r>
            <a:r>
              <a:rPr lang="en-US" dirty="0" smtClean="0">
                <a:latin typeface="Comic Sans MS" panose="030F0702030302020204" pitchFamily="66" charset="0"/>
              </a:rPr>
              <a:t>”.</a:t>
            </a:r>
            <a:endParaRPr lang="es-VE" dirty="0">
              <a:latin typeface="Comic Sans MS" panose="030F0702030302020204" pitchFamily="66" charset="0"/>
            </a:endParaRPr>
          </a:p>
          <a:p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10359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80878" y="5264581"/>
            <a:ext cx="1673855" cy="9694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Trat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Síntomas </a:t>
            </a:r>
          </a:p>
          <a:p>
            <a:pPr algn="ctr"/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Motores</a:t>
            </a:r>
          </a:p>
          <a:p>
            <a:pPr algn="ctr"/>
            <a:endParaRPr lang="es-VE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Estreñimiento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6" name="Conector recto de flecha 15"/>
          <p:cNvCxnSpPr/>
          <p:nvPr/>
        </p:nvCxnSpPr>
        <p:spPr>
          <a:xfrm flipH="1">
            <a:off x="1033320" y="2201294"/>
            <a:ext cx="29298" cy="3049696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16"/>
          <p:cNvSpPr txBox="1"/>
          <p:nvPr/>
        </p:nvSpPr>
        <p:spPr>
          <a:xfrm>
            <a:off x="2716018" y="912603"/>
            <a:ext cx="3638939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Ensayo Clínico ENT-01 </a:t>
            </a:r>
          </a:p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Estreñimiento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180878" y="123877"/>
            <a:ext cx="1157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Prevención Agregación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300634" y="324487"/>
            <a:ext cx="446970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 Nuevas </a:t>
            </a:r>
            <a:r>
              <a:rPr lang="es-VE" sz="2000" dirty="0">
                <a:latin typeface="Comic Sans MS" panose="030F0702030302020204" pitchFamily="66" charset="0"/>
              </a:rPr>
              <a:t>P</a:t>
            </a:r>
            <a:r>
              <a:rPr lang="es-VE" sz="2000" dirty="0" smtClean="0">
                <a:latin typeface="Comic Sans MS" panose="030F0702030302020204" pitchFamily="66" charset="0"/>
              </a:rPr>
              <a:t>osibilidades </a:t>
            </a:r>
            <a:r>
              <a:rPr lang="es-VE" sz="2000" dirty="0"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2" name="Rectángulo 1"/>
          <p:cNvSpPr/>
          <p:nvPr/>
        </p:nvSpPr>
        <p:spPr>
          <a:xfrm>
            <a:off x="7092900" y="849914"/>
            <a:ext cx="157447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err="1" smtClean="0">
                <a:latin typeface="Comic Sans MS" panose="030F0702030302020204" pitchFamily="66" charset="0"/>
              </a:rPr>
              <a:t>Annals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r>
              <a:rPr lang="es-VE" sz="1400" dirty="0" err="1" smtClean="0">
                <a:latin typeface="Comic Sans MS" panose="030F0702030302020204" pitchFamily="66" charset="0"/>
              </a:rPr>
              <a:t>Internal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Medicine</a:t>
            </a:r>
          </a:p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Noviembre 2022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023445" y="2540752"/>
            <a:ext cx="17133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“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desplaza enlace </a:t>
            </a:r>
            <a:r>
              <a:rPr lang="es-VE" sz="1600" dirty="0" smtClean="0">
                <a:latin typeface="Comic Sans MS" panose="030F0702030302020204" pitchFamily="66" charset="0"/>
              </a:rPr>
              <a:t>de </a:t>
            </a:r>
            <a:r>
              <a:rPr lang="es-VE" sz="1600" b="1" dirty="0" smtClean="0">
                <a:latin typeface="Symbol" panose="05050102010706020507" pitchFamily="18" charset="2"/>
              </a:rPr>
              <a:t>a</a:t>
            </a:r>
            <a:r>
              <a:rPr lang="es-VE" sz="1600" b="1" dirty="0" smtClean="0">
                <a:latin typeface="Comic Sans MS" panose="030F0702030302020204" pitchFamily="66" charset="0"/>
              </a:rPr>
              <a:t>-syn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agregada</a:t>
            </a:r>
            <a:r>
              <a:rPr lang="es-VE" sz="1600" dirty="0" smtClean="0">
                <a:latin typeface="Comic Sans MS" panose="030F0702030302020204" pitchFamily="66" charset="0"/>
              </a:rPr>
              <a:t> de la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 neuronal”…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924643" y="3908605"/>
            <a:ext cx="20549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https://www.healio.com/news/primary-care/20221111/oral-ent01-improves-constipation-in-patients-with-parkinsons-disease#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5832256" y="1116330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412142" y="1470273"/>
            <a:ext cx="1300951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600" dirty="0" err="1" smtClean="0">
                <a:latin typeface="Comic Sans MS" panose="030F0702030302020204" pitchFamily="66" charset="0"/>
              </a:rPr>
              <a:t>Farmaco</a:t>
            </a:r>
            <a:r>
              <a:rPr lang="es-VE" sz="1600" dirty="0" smtClean="0">
                <a:latin typeface="Comic Sans MS" panose="030F0702030302020204" pitchFamily="66" charset="0"/>
              </a:rPr>
              <a:t>-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terapia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en prueba</a:t>
            </a:r>
            <a:endParaRPr lang="es-VE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87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  <p:bldP spid="2" grpId="0"/>
      <p:bldP spid="4" grpId="0"/>
      <p:bldP spid="5" grpId="0"/>
      <p:bldP spid="1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856389" y="70908"/>
            <a:ext cx="3625786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4" b="17907"/>
          <a:stretch/>
        </p:blipFill>
        <p:spPr>
          <a:xfrm>
            <a:off x="755895" y="714179"/>
            <a:ext cx="7315199" cy="599161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35074" y="6248818"/>
            <a:ext cx="31665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MR. </a:t>
            </a:r>
            <a:r>
              <a:rPr lang="en-US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Cookson</a:t>
            </a:r>
            <a:r>
              <a:rPr lang="en-US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000" i="1" dirty="0" err="1" smtClean="0">
                <a:latin typeface="Symbol" panose="05050102010706020507" pitchFamily="18" charset="2"/>
                <a:cs typeface="Times New Roman" panose="02020603050405020304" pitchFamily="18" charset="0"/>
              </a:rPr>
              <a:t>a</a:t>
            </a:r>
            <a:r>
              <a:rPr lang="en-US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-Synuclein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neuronal cell death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Mol. </a:t>
            </a:r>
            <a:r>
              <a:rPr lang="en-US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2009; </a:t>
            </a:r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4:9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doi:10.1186/1750-1326-4-9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911459" y="501536"/>
            <a:ext cx="184495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Modificadores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3528974" y="442759"/>
            <a:ext cx="2186161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Vía Agregación </a:t>
            </a:r>
            <a:r>
              <a:rPr lang="es-VE" sz="14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4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endParaRPr lang="es-VE" sz="1400" b="1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482175" y="437218"/>
            <a:ext cx="1036779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Toxicidad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724442" y="4118152"/>
            <a:ext cx="1498025" cy="1838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CuadroTexto 23"/>
          <p:cNvSpPr txBox="1"/>
          <p:nvPr/>
        </p:nvSpPr>
        <p:spPr>
          <a:xfrm>
            <a:off x="3314063" y="4045610"/>
            <a:ext cx="2350268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Oligómero</a:t>
            </a:r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como </a:t>
            </a:r>
            <a:r>
              <a:rPr lang="es-VE" sz="1400" b="1" i="1" dirty="0" smtClean="0">
                <a:solidFill>
                  <a:srgbClr val="C00000"/>
                </a:solidFill>
                <a:latin typeface="Symbol" panose="05050102010706020507" pitchFamily="18" charset="2"/>
              </a:rPr>
              <a:t>b</a:t>
            </a:r>
            <a:r>
              <a:rPr lang="es-VE" sz="1400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-</a:t>
            </a:r>
            <a:r>
              <a:rPr lang="es-VE" sz="1400" b="1" i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sheet</a:t>
            </a:r>
            <a:endParaRPr lang="es-VE" sz="1400" b="1" i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4236152" y="4738170"/>
            <a:ext cx="506092" cy="3315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CuadroTexto 24"/>
          <p:cNvSpPr txBox="1"/>
          <p:nvPr/>
        </p:nvSpPr>
        <p:spPr>
          <a:xfrm>
            <a:off x="3990352" y="4820006"/>
            <a:ext cx="997691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</a:t>
            </a:r>
          </a:p>
        </p:txBody>
      </p:sp>
      <p:sp>
        <p:nvSpPr>
          <p:cNvPr id="27" name="Rectángulo 26"/>
          <p:cNvSpPr/>
          <p:nvPr/>
        </p:nvSpPr>
        <p:spPr>
          <a:xfrm>
            <a:off x="3963039" y="6524624"/>
            <a:ext cx="1217920" cy="1873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3094280" y="1394741"/>
            <a:ext cx="1881604" cy="1581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CuadroTexto 10"/>
          <p:cNvSpPr txBox="1"/>
          <p:nvPr/>
        </p:nvSpPr>
        <p:spPr>
          <a:xfrm>
            <a:off x="3880771" y="1391288"/>
            <a:ext cx="1658140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-hélix enlazada a membrana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2359856" y="1556766"/>
            <a:ext cx="1456115" cy="14748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CuadroTexto 20"/>
          <p:cNvSpPr txBox="1"/>
          <p:nvPr/>
        </p:nvSpPr>
        <p:spPr>
          <a:xfrm>
            <a:off x="2296735" y="1515599"/>
            <a:ext cx="1739313" cy="2462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Disociación de membranas</a:t>
            </a:r>
          </a:p>
        </p:txBody>
      </p:sp>
      <p:sp>
        <p:nvSpPr>
          <p:cNvPr id="30" name="Rectángulo 29"/>
          <p:cNvSpPr/>
          <p:nvPr/>
        </p:nvSpPr>
        <p:spPr>
          <a:xfrm>
            <a:off x="1259261" y="1638709"/>
            <a:ext cx="1037474" cy="2119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1248845" y="2129783"/>
            <a:ext cx="1037474" cy="3771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CuadroTexto 11"/>
          <p:cNvSpPr txBox="1"/>
          <p:nvPr/>
        </p:nvSpPr>
        <p:spPr>
          <a:xfrm>
            <a:off x="1085125" y="1635211"/>
            <a:ext cx="1447532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neuronal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268256" y="2120415"/>
            <a:ext cx="1300162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PLK2</a:t>
            </a:r>
          </a:p>
          <a:p>
            <a:pPr algn="ctr"/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Otras kinasas?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1217297" y="2883223"/>
            <a:ext cx="1147971" cy="21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911460" y="2883223"/>
            <a:ext cx="1569006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Fosfo</a:t>
            </a:r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-Ser 129</a:t>
            </a:r>
          </a:p>
        </p:txBody>
      </p:sp>
      <p:sp>
        <p:nvSpPr>
          <p:cNvPr id="33" name="Rectángulo 32"/>
          <p:cNvSpPr/>
          <p:nvPr/>
        </p:nvSpPr>
        <p:spPr>
          <a:xfrm>
            <a:off x="1577705" y="3270088"/>
            <a:ext cx="512466" cy="1843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CuadroTexto 14"/>
          <p:cNvSpPr txBox="1"/>
          <p:nvPr/>
        </p:nvSpPr>
        <p:spPr>
          <a:xfrm>
            <a:off x="1368283" y="3190133"/>
            <a:ext cx="937905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Calpaina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1401657" y="3824413"/>
            <a:ext cx="765437" cy="2248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CuadroTexto 15"/>
          <p:cNvSpPr txBox="1"/>
          <p:nvPr/>
        </p:nvSpPr>
        <p:spPr>
          <a:xfrm>
            <a:off x="1217297" y="3739083"/>
            <a:ext cx="1147971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Truncación</a:t>
            </a:r>
            <a:endParaRPr lang="es-VE" sz="14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1654628" y="4035753"/>
            <a:ext cx="421400" cy="2292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CuadroTexto 16"/>
          <p:cNvSpPr txBox="1"/>
          <p:nvPr/>
        </p:nvSpPr>
        <p:spPr>
          <a:xfrm>
            <a:off x="1629985" y="4011471"/>
            <a:ext cx="514350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</a:t>
            </a:r>
          </a:p>
        </p:txBody>
      </p:sp>
      <p:sp>
        <p:nvSpPr>
          <p:cNvPr id="36" name="Rectángulo 35"/>
          <p:cNvSpPr/>
          <p:nvPr/>
        </p:nvSpPr>
        <p:spPr>
          <a:xfrm>
            <a:off x="755894" y="4223768"/>
            <a:ext cx="898733" cy="1899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CuadroTexto 18"/>
          <p:cNvSpPr txBox="1"/>
          <p:nvPr/>
        </p:nvSpPr>
        <p:spPr>
          <a:xfrm>
            <a:off x="893837" y="4207177"/>
            <a:ext cx="1030430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Inflamación</a:t>
            </a:r>
          </a:p>
        </p:txBody>
      </p:sp>
      <p:sp>
        <p:nvSpPr>
          <p:cNvPr id="37" name="Rectángulo 36"/>
          <p:cNvSpPr/>
          <p:nvPr/>
        </p:nvSpPr>
        <p:spPr>
          <a:xfrm>
            <a:off x="1577705" y="4567183"/>
            <a:ext cx="589389" cy="1882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CuadroTexto 17"/>
          <p:cNvSpPr txBox="1"/>
          <p:nvPr/>
        </p:nvSpPr>
        <p:spPr>
          <a:xfrm>
            <a:off x="1268257" y="4543432"/>
            <a:ext cx="1099594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Nitración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1447847" y="4960793"/>
            <a:ext cx="671472" cy="2720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CuadroTexto 19"/>
          <p:cNvSpPr txBox="1"/>
          <p:nvPr/>
        </p:nvSpPr>
        <p:spPr>
          <a:xfrm>
            <a:off x="1683005" y="4893923"/>
            <a:ext cx="953501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Ubiquitina</a:t>
            </a:r>
            <a:endParaRPr lang="es-VE" sz="12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2419434" y="5195853"/>
            <a:ext cx="1305008" cy="1699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0" name="CuadroTexto 39"/>
          <p:cNvSpPr txBox="1"/>
          <p:nvPr/>
        </p:nvSpPr>
        <p:spPr>
          <a:xfrm>
            <a:off x="2222017" y="5235194"/>
            <a:ext cx="1996991" cy="2308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9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Adición después de deposición?</a:t>
            </a:r>
          </a:p>
        </p:txBody>
      </p:sp>
      <p:sp>
        <p:nvSpPr>
          <p:cNvPr id="42" name="Rectángulo 41"/>
          <p:cNvSpPr/>
          <p:nvPr/>
        </p:nvSpPr>
        <p:spPr>
          <a:xfrm>
            <a:off x="2502547" y="2463034"/>
            <a:ext cx="1295535" cy="4761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CuadroTexto 21"/>
          <p:cNvSpPr txBox="1"/>
          <p:nvPr/>
        </p:nvSpPr>
        <p:spPr>
          <a:xfrm>
            <a:off x="2533834" y="2363500"/>
            <a:ext cx="1247529" cy="7386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Monómero </a:t>
            </a:r>
          </a:p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nativamente </a:t>
            </a:r>
          </a:p>
          <a:p>
            <a:pPr algn="ctr"/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no plegado</a:t>
            </a:r>
          </a:p>
        </p:txBody>
      </p:sp>
      <p:sp>
        <p:nvSpPr>
          <p:cNvPr id="43" name="CuadroTexto 42"/>
          <p:cNvSpPr txBox="1"/>
          <p:nvPr/>
        </p:nvSpPr>
        <p:spPr>
          <a:xfrm>
            <a:off x="3635242" y="6510203"/>
            <a:ext cx="1766498" cy="338554"/>
          </a:xfrm>
          <a:prstGeom prst="rect">
            <a:avLst/>
          </a:prstGeom>
          <a:solidFill>
            <a:srgbClr val="FFB7B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 de </a:t>
            </a:r>
            <a:r>
              <a:rPr lang="es-VE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endParaRPr lang="es-VE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2419434" y="3644153"/>
            <a:ext cx="1181919" cy="1043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CuadroTexto 22"/>
          <p:cNvSpPr txBox="1"/>
          <p:nvPr/>
        </p:nvSpPr>
        <p:spPr>
          <a:xfrm>
            <a:off x="2217951" y="3487247"/>
            <a:ext cx="1557348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</a:p>
          <a:p>
            <a:pPr algn="ctr"/>
            <a:r>
              <a:rPr lang="es-VE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aumentada</a:t>
            </a:r>
          </a:p>
        </p:txBody>
      </p:sp>
      <p:sp>
        <p:nvSpPr>
          <p:cNvPr id="46" name="Rectángulo 45"/>
          <p:cNvSpPr/>
          <p:nvPr/>
        </p:nvSpPr>
        <p:spPr>
          <a:xfrm>
            <a:off x="5943600" y="1870526"/>
            <a:ext cx="2127494" cy="4154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5" name="CuadroTexto 44"/>
          <p:cNvSpPr txBox="1"/>
          <p:nvPr/>
        </p:nvSpPr>
        <p:spPr>
          <a:xfrm>
            <a:off x="6095369" y="1856680"/>
            <a:ext cx="2568418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Transporte ER-Golgi bloqueado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Estrés ER y fragmentación Golgi.</a:t>
            </a:r>
          </a:p>
        </p:txBody>
      </p:sp>
      <p:sp>
        <p:nvSpPr>
          <p:cNvPr id="48" name="Rectángulo 47"/>
          <p:cNvSpPr/>
          <p:nvPr/>
        </p:nvSpPr>
        <p:spPr>
          <a:xfrm>
            <a:off x="5936817" y="3290461"/>
            <a:ext cx="2127494" cy="1843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7" name="CuadroTexto 46"/>
          <p:cNvSpPr txBox="1"/>
          <p:nvPr/>
        </p:nvSpPr>
        <p:spPr>
          <a:xfrm>
            <a:off x="6115857" y="3187936"/>
            <a:ext cx="2021160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Disminución de liberación de vesículas sinápticas.</a:t>
            </a:r>
          </a:p>
        </p:txBody>
      </p:sp>
      <p:sp>
        <p:nvSpPr>
          <p:cNvPr id="50" name="Rectángulo 49"/>
          <p:cNvSpPr/>
          <p:nvPr/>
        </p:nvSpPr>
        <p:spPr>
          <a:xfrm>
            <a:off x="6115857" y="4572412"/>
            <a:ext cx="1696884" cy="4395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9" name="CuadroTexto 48"/>
          <p:cNvSpPr txBox="1"/>
          <p:nvPr/>
        </p:nvSpPr>
        <p:spPr>
          <a:xfrm>
            <a:off x="5913753" y="4579430"/>
            <a:ext cx="2640560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Producción de energía deteriorada 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Inducción de apoptosis.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332992" y="6630533"/>
            <a:ext cx="190949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9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9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9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ángulo 51"/>
          <p:cNvSpPr/>
          <p:nvPr/>
        </p:nvSpPr>
        <p:spPr>
          <a:xfrm>
            <a:off x="5936817" y="6182561"/>
            <a:ext cx="2010395" cy="3650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1" name="CuadroTexto 50"/>
          <p:cNvSpPr txBox="1"/>
          <p:nvPr/>
        </p:nvSpPr>
        <p:spPr>
          <a:xfrm>
            <a:off x="5862627" y="6074028"/>
            <a:ext cx="2975506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Acumulación de sustratos de autofagia mediada por chaperona (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CMA)</a:t>
            </a:r>
          </a:p>
          <a:p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¿Deterioro de </a:t>
            </a:r>
            <a:r>
              <a:rPr lang="es-VE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proteasoma</a:t>
            </a:r>
            <a:r>
              <a:rPr lang="es-VE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3" name="Rectángulo 52"/>
          <p:cNvSpPr/>
          <p:nvPr/>
        </p:nvSpPr>
        <p:spPr>
          <a:xfrm>
            <a:off x="5815849" y="2229424"/>
            <a:ext cx="157704" cy="12453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4" name="CuadroTexto 53"/>
          <p:cNvSpPr txBox="1"/>
          <p:nvPr/>
        </p:nvSpPr>
        <p:spPr>
          <a:xfrm rot="16200000">
            <a:off x="4884000" y="2508161"/>
            <a:ext cx="2084457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¿Especies tóxicas?</a:t>
            </a:r>
          </a:p>
        </p:txBody>
      </p:sp>
      <p:sp>
        <p:nvSpPr>
          <p:cNvPr id="55" name="Rectángulo 54"/>
          <p:cNvSpPr/>
          <p:nvPr/>
        </p:nvSpPr>
        <p:spPr>
          <a:xfrm>
            <a:off x="47974" y="81343"/>
            <a:ext cx="1157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5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4" grpId="0"/>
      <p:bldP spid="25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18" grpId="0"/>
      <p:bldP spid="22" grpId="0"/>
      <p:bldP spid="43" grpId="0" animBg="1"/>
      <p:bldP spid="23" grpId="0"/>
      <p:bldP spid="45" grpId="0"/>
      <p:bldP spid="47" grpId="0"/>
      <p:bldP spid="49" grpId="0"/>
      <p:bldP spid="51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491903" y="933301"/>
            <a:ext cx="6087168" cy="4832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Vía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agregación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2000" b="1" dirty="0" smtClean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-syn. </a:t>
            </a:r>
          </a:p>
          <a:p>
            <a:endParaRPr lang="en-US" sz="1000" b="1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monomérica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nativamente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plegada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solución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enlazarse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membranas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forma de </a:t>
            </a:r>
            <a:r>
              <a:rPr lang="en-US" sz="1600" b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hélice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arece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probablemente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dos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existen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equilibrio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dentro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célula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l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monómero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no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plegado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agregarse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primero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pequeñas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especies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Oligoméricas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estabilizadas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sz="1600" i="1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β-sheet</a:t>
            </a:r>
            <a:r>
              <a:rPr lang="en-US" sz="1600" i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luego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Fibrillas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insolubles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alto peso molecular.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un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contexto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celular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hay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alguna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evidencia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presencia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lípidos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promover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formación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oligómeros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b="1" dirty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formar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estructuras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anulares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interactúan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membranas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D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epósito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estructuras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patológicas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Cuerpos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Lewy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probable un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evento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tardío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ocurre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algunas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000" dirty="0" smtClean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28464" y="5789304"/>
            <a:ext cx="481404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MR. Cookson.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neuronal cell death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Mol.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4:9 doi:10.1186/1750-1326-4-9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14313" y="175230"/>
            <a:ext cx="13141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722594" y="175230"/>
            <a:ext cx="3625786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094298" y="933301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15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70287" y="1337459"/>
            <a:ext cx="5330401" cy="34624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Modificadores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conocidos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del </a:t>
            </a:r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proceso</a:t>
            </a:r>
            <a:r>
              <a:rPr lang="en-US" sz="20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000" dirty="0" smtClean="0">
              <a:solidFill>
                <a:srgbClr val="2021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eléctrica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cambia la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asociación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vesículas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estimular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polo-like 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kinase 2 (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PLK2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),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lo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cual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ha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sido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mostrado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fosforila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Ser129</a:t>
            </a:r>
            <a:r>
              <a:rPr lang="en-US" sz="1600" dirty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  <a:endParaRPr lang="en-US" sz="16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Otras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kinasas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: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truncación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proteasas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calpainas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y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nitración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u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otras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RNS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modifican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-syn 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alta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tendencia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a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agregarse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Adición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ubiquitina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probable un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proceso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secundario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deposición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</a:t>
            </a:r>
            <a:endParaRPr lang="en-US" sz="9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>
              <a:buSzPct val="150000"/>
            </a:pPr>
            <a:endParaRPr lang="en-US" sz="9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576994" y="4827244"/>
            <a:ext cx="37095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MR. Cookson.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neuronal cell death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2009 4:9 doi:10.1186/1750-1326-4-9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576994" y="659118"/>
            <a:ext cx="402269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80275" y="167956"/>
            <a:ext cx="1294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80275" y="6208760"/>
            <a:ext cx="26805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RNS: </a:t>
            </a:r>
            <a:r>
              <a:rPr lang="en-US" sz="12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especies</a:t>
            </a:r>
            <a:r>
              <a:rPr lang="en-US" sz="12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nitrógeno</a:t>
            </a:r>
            <a:r>
              <a:rPr lang="en-US" sz="12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reactivas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97641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178209" y="1351052"/>
            <a:ext cx="4714556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Toxicidad</a:t>
            </a:r>
            <a:endParaRPr lang="en-US" sz="2000" b="1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algn="ctr"/>
            <a:endParaRPr lang="en-US" sz="900" b="1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68288" indent="-268288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Blancos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celulares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propuestos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toxicidad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</a:p>
          <a:p>
            <a:pPr marL="268288" indent="-268288"/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mediada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202122"/>
                </a:solidFill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sz="900" b="1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538163" indent="-174625">
              <a:buSzPct val="80000"/>
              <a:buFont typeface="Wingdings" panose="05000000000000000000" pitchFamily="2" charset="2"/>
              <a:buChar char="ü"/>
            </a:pPr>
            <a:r>
              <a:rPr lang="en-US" sz="1600" b="1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ransporte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Retículo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Endoplásmico-Golgi </a:t>
            </a:r>
          </a:p>
          <a:p>
            <a:pPr marL="538163" indent="-174625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V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esículas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sinápticas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</a:p>
          <a:p>
            <a:pPr marL="538163" indent="-174625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Mitocondria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Lisosomas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 </a:t>
            </a:r>
          </a:p>
          <a:p>
            <a:pPr marL="538163" indent="-174625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>
                <a:solidFill>
                  <a:srgbClr val="202122"/>
                </a:solidFill>
                <a:latin typeface="Comic Sans MS" panose="030F0702030302020204" pitchFamily="66" charset="0"/>
              </a:rPr>
              <a:t>O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tra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maquinaria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proteolítica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srgbClr val="2021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cada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uno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casos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se ha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propuesto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solidFill>
                  <a:srgbClr val="202122"/>
                </a:solidFill>
                <a:latin typeface="Symbol" panose="05050102010706020507" pitchFamily="18" charset="2"/>
                <a:cs typeface="Browallia New" panose="020B0604020202020204" pitchFamily="34" charset="-34"/>
              </a:rPr>
              <a:t>a</a:t>
            </a:r>
            <a:r>
              <a:rPr lang="en-US" sz="1600" b="1" dirty="0">
                <a:solidFill>
                  <a:srgbClr val="202122"/>
                </a:solidFill>
                <a:latin typeface="Comic Sans MS" panose="030F0702030302020204" pitchFamily="66" charset="0"/>
              </a:rPr>
              <a:t>-</a:t>
            </a:r>
            <a:r>
              <a:rPr lang="en-US" sz="1600" b="1" dirty="0" err="1">
                <a:solidFill>
                  <a:srgbClr val="202122"/>
                </a:solidFill>
                <a:latin typeface="Comic Sans MS" panose="030F0702030302020204" pitchFamily="66" charset="0"/>
              </a:rPr>
              <a:t>syn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tiene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detrimentales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aunque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no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claro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si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alguno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estos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son 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necesarios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suficientes</a:t>
            </a:r>
            <a:r>
              <a:rPr lang="en-US" sz="1600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toxicidad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srgbClr val="2021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701491" y="5136704"/>
            <a:ext cx="36679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MR. Cookson.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neuronal cell death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1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n-US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2009; 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4:9.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524141" y="341510"/>
            <a:ext cx="402269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34471" y="110678"/>
            <a:ext cx="1277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244760" y="2505214"/>
            <a:ext cx="72968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18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825775" y="4979354"/>
            <a:ext cx="378764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MR. Cookson.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neuronal cell death.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Neurodegeneration</a:t>
            </a:r>
            <a:r>
              <a:rPr lang="en-US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2009;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4:9 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52155" y="2271648"/>
            <a:ext cx="257362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Inhibidores de kinasa.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Inhibidores de proteasa.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Anti-inflamatorios.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3087035" y="3702445"/>
            <a:ext cx="3058463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Eliminación total de </a:t>
            </a:r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Limitar formación o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Remover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oligómeros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u otros agregados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5853151" y="2379217"/>
            <a:ext cx="304510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Mejorar función de organelos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Limitar muerte celular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459324" y="1786899"/>
            <a:ext cx="2154986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Modificadores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186454" y="3213100"/>
            <a:ext cx="2959043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/>
        </p:spPr>
        <p:txBody>
          <a:bodyPr wrap="square" rtlCol="0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Vía agregación </a:t>
            </a:r>
            <a:r>
              <a:rPr lang="es-VE" sz="20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20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endParaRPr lang="es-VE" sz="2000" b="1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613419" y="1930054"/>
            <a:ext cx="152457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es-VE" sz="2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Toxicidad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333641" y="443982"/>
            <a:ext cx="4403693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684499" y="960803"/>
            <a:ext cx="3701976" cy="369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Terapia contra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Agregación </a:t>
            </a:r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3" name="Conector recto de flecha 2"/>
          <p:cNvCxnSpPr>
            <a:stCxn id="16" idx="2"/>
            <a:endCxn id="11" idx="3"/>
          </p:cNvCxnSpPr>
          <p:nvPr/>
        </p:nvCxnSpPr>
        <p:spPr>
          <a:xfrm flipH="1">
            <a:off x="2614310" y="1330135"/>
            <a:ext cx="1921177" cy="656819"/>
          </a:xfrm>
          <a:prstGeom prst="straightConnector1">
            <a:avLst/>
          </a:prstGeom>
          <a:ln w="38100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/>
          <p:cNvCxnSpPr>
            <a:stCxn id="16" idx="2"/>
          </p:cNvCxnSpPr>
          <p:nvPr/>
        </p:nvCxnSpPr>
        <p:spPr>
          <a:xfrm>
            <a:off x="4535487" y="1330135"/>
            <a:ext cx="0" cy="1674674"/>
          </a:xfrm>
          <a:prstGeom prst="straightConnector1">
            <a:avLst/>
          </a:prstGeom>
          <a:ln w="38100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>
            <a:stCxn id="16" idx="2"/>
          </p:cNvCxnSpPr>
          <p:nvPr/>
        </p:nvCxnSpPr>
        <p:spPr>
          <a:xfrm>
            <a:off x="4535487" y="1330135"/>
            <a:ext cx="1994194" cy="799974"/>
          </a:xfrm>
          <a:prstGeom prst="straightConnector1">
            <a:avLst/>
          </a:prstGeom>
          <a:ln w="38100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/>
          <p:cNvSpPr/>
          <p:nvPr/>
        </p:nvSpPr>
        <p:spPr>
          <a:xfrm>
            <a:off x="6544208" y="95065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88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635824" y="117936"/>
            <a:ext cx="3984585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767211" y="600608"/>
            <a:ext cx="3599983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Efecto Protector Ejercicio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07979" y="2309148"/>
            <a:ext cx="1042273" cy="227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2814638" y="1851880"/>
            <a:ext cx="715249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5134742" y="1896490"/>
            <a:ext cx="696935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7643813" y="1776281"/>
            <a:ext cx="565728" cy="2136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5343525" y="2687702"/>
            <a:ext cx="488152" cy="444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7428524" y="3929211"/>
            <a:ext cx="1101114" cy="63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7643813" y="5266097"/>
            <a:ext cx="1065675" cy="430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4690500" y="4228998"/>
            <a:ext cx="1417406" cy="343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2814638" y="5079931"/>
            <a:ext cx="1328757" cy="2830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1" t="13559" r="9740" b="5928"/>
          <a:stretch/>
        </p:blipFill>
        <p:spPr>
          <a:xfrm>
            <a:off x="1858297" y="1961529"/>
            <a:ext cx="6017342" cy="402631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783861" y="1309908"/>
            <a:ext cx="3190297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Efectos beneficiosos sobre </a:t>
            </a:r>
          </a:p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 Cerebro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898289" y="5120909"/>
            <a:ext cx="1947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KYNA: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ácido </a:t>
            </a:r>
            <a:r>
              <a:rPr lang="es-VE" sz="1200" dirty="0" err="1" smtClean="0">
                <a:latin typeface="Comic Sans MS" panose="030F0702030302020204" pitchFamily="66" charset="0"/>
              </a:rPr>
              <a:t>kinurénico</a:t>
            </a:r>
            <a:endParaRPr lang="es-VE" sz="1200" dirty="0"/>
          </a:p>
        </p:txBody>
      </p:sp>
      <p:sp>
        <p:nvSpPr>
          <p:cNvPr id="12" name="Rectángulo 11"/>
          <p:cNvSpPr/>
          <p:nvPr/>
        </p:nvSpPr>
        <p:spPr>
          <a:xfrm>
            <a:off x="1306243" y="2084172"/>
            <a:ext cx="1329581" cy="2453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2569753" y="1968701"/>
            <a:ext cx="519692" cy="3192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1" name="Rectángulo 40"/>
          <p:cNvSpPr/>
          <p:nvPr/>
        </p:nvSpPr>
        <p:spPr>
          <a:xfrm>
            <a:off x="3785773" y="1995708"/>
            <a:ext cx="593001" cy="914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2" name="Rectángulo 41"/>
          <p:cNvSpPr/>
          <p:nvPr/>
        </p:nvSpPr>
        <p:spPr>
          <a:xfrm>
            <a:off x="3749119" y="3675441"/>
            <a:ext cx="644129" cy="253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6" name="Rectángulo 35"/>
          <p:cNvSpPr/>
          <p:nvPr/>
        </p:nvSpPr>
        <p:spPr>
          <a:xfrm>
            <a:off x="393508" y="2047538"/>
            <a:ext cx="232819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BDNF:</a:t>
            </a:r>
            <a:r>
              <a:rPr lang="es-VE" sz="1600" dirty="0" smtClean="0"/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Factor </a:t>
            </a:r>
            <a:r>
              <a:rPr lang="es-VE" sz="1200" dirty="0" err="1" smtClean="0">
                <a:latin typeface="Comic Sans MS" panose="030F0702030302020204" pitchFamily="66" charset="0"/>
              </a:rPr>
              <a:t>neurotrófico</a:t>
            </a:r>
            <a:r>
              <a:rPr lang="es-VE" sz="1200" dirty="0" smtClean="0">
                <a:latin typeface="Comic Sans MS" panose="030F0702030302020204" pitchFamily="66" charset="0"/>
              </a:rPr>
              <a:t> derivado del cereb</a:t>
            </a:r>
            <a:r>
              <a:rPr lang="es-VE" sz="1400" dirty="0" smtClean="0">
                <a:latin typeface="Comic Sans MS" panose="030F0702030302020204" pitchFamily="66" charset="0"/>
              </a:rPr>
              <a:t>ro</a:t>
            </a:r>
          </a:p>
        </p:txBody>
      </p:sp>
      <p:sp>
        <p:nvSpPr>
          <p:cNvPr id="33" name="Rectángulo 32"/>
          <p:cNvSpPr/>
          <p:nvPr/>
        </p:nvSpPr>
        <p:spPr>
          <a:xfrm>
            <a:off x="397333" y="4501937"/>
            <a:ext cx="150684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Catepsina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B: </a:t>
            </a:r>
            <a:r>
              <a:rPr lang="es-VE" sz="1200" dirty="0" smtClean="0">
                <a:latin typeface="Comic Sans MS" panose="030F0702030302020204" pitchFamily="66" charset="0"/>
              </a:rPr>
              <a:t>proteasa lisosomal </a:t>
            </a:r>
            <a:endParaRPr lang="es-VE" sz="1200" dirty="0"/>
          </a:p>
        </p:txBody>
      </p:sp>
      <p:sp>
        <p:nvSpPr>
          <p:cNvPr id="34" name="Rectángulo 33"/>
          <p:cNvSpPr/>
          <p:nvPr/>
        </p:nvSpPr>
        <p:spPr>
          <a:xfrm>
            <a:off x="3501231" y="4670770"/>
            <a:ext cx="10342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latin typeface="Comic Sans MS" panose="030F0702030302020204" pitchFamily="66" charset="0"/>
              </a:rPr>
              <a:t>Miostatin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endParaRPr lang="es-VE" sz="1400" dirty="0"/>
          </a:p>
        </p:txBody>
      </p:sp>
      <p:sp>
        <p:nvSpPr>
          <p:cNvPr id="35" name="Rectángulo 34"/>
          <p:cNvSpPr/>
          <p:nvPr/>
        </p:nvSpPr>
        <p:spPr>
          <a:xfrm>
            <a:off x="410550" y="3354622"/>
            <a:ext cx="252305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IGF-1: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r>
              <a:rPr lang="es-VE" sz="1400" dirty="0" smtClean="0"/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Factor de crecimiento </a:t>
            </a:r>
          </a:p>
          <a:p>
            <a:r>
              <a:rPr lang="es-VE" sz="1200" dirty="0" err="1" smtClean="0">
                <a:latin typeface="Comic Sans MS" panose="030F0702030302020204" pitchFamily="66" charset="0"/>
              </a:rPr>
              <a:t>insulin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  <a:r>
              <a:rPr lang="es-VE" sz="1200" dirty="0" err="1" smtClean="0">
                <a:latin typeface="Comic Sans MS" panose="030F0702030302020204" pitchFamily="66" charset="0"/>
              </a:rPr>
              <a:t>like</a:t>
            </a:r>
            <a:r>
              <a:rPr lang="es-VE" sz="1200" dirty="0" smtClean="0">
                <a:latin typeface="Comic Sans MS" panose="030F0702030302020204" pitchFamily="66" charset="0"/>
              </a:rPr>
              <a:t> 1</a:t>
            </a:r>
            <a:endParaRPr lang="es-VE" sz="1200" dirty="0"/>
          </a:p>
        </p:txBody>
      </p:sp>
      <p:sp>
        <p:nvSpPr>
          <p:cNvPr id="37" name="Rectángulo 36"/>
          <p:cNvSpPr/>
          <p:nvPr/>
        </p:nvSpPr>
        <p:spPr>
          <a:xfrm>
            <a:off x="408012" y="3815771"/>
            <a:ext cx="239681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VEGF: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sz="1200" dirty="0">
                <a:latin typeface="Comic Sans MS" panose="030F0702030302020204" pitchFamily="66" charset="0"/>
              </a:rPr>
              <a:t>F</a:t>
            </a:r>
            <a:r>
              <a:rPr lang="es-VE" sz="1200" dirty="0" smtClean="0">
                <a:latin typeface="Comic Sans MS" panose="030F0702030302020204" pitchFamily="66" charset="0"/>
              </a:rPr>
              <a:t>actor de crecimiento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endotelial vascular</a:t>
            </a:r>
            <a:endParaRPr lang="es-VE" sz="1200" dirty="0"/>
          </a:p>
        </p:txBody>
      </p:sp>
      <p:sp>
        <p:nvSpPr>
          <p:cNvPr id="47" name="Rectángulo 46"/>
          <p:cNvSpPr/>
          <p:nvPr/>
        </p:nvSpPr>
        <p:spPr>
          <a:xfrm>
            <a:off x="6386682" y="5061214"/>
            <a:ext cx="13484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Volumen </a:t>
            </a:r>
          </a:p>
          <a:p>
            <a:r>
              <a:rPr lang="es-VE" dirty="0" err="1" smtClean="0">
                <a:latin typeface="Comic Sans MS" panose="030F0702030302020204" pitchFamily="66" charset="0"/>
              </a:rPr>
              <a:t>hipocampal</a:t>
            </a:r>
            <a:endParaRPr lang="es-VE" dirty="0"/>
          </a:p>
        </p:txBody>
      </p:sp>
      <p:sp>
        <p:nvSpPr>
          <p:cNvPr id="48" name="Rectángulo 47"/>
          <p:cNvSpPr/>
          <p:nvPr/>
        </p:nvSpPr>
        <p:spPr>
          <a:xfrm>
            <a:off x="4836736" y="2992979"/>
            <a:ext cx="3047584" cy="2710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9" name="Rectángulo 48"/>
          <p:cNvSpPr/>
          <p:nvPr/>
        </p:nvSpPr>
        <p:spPr>
          <a:xfrm>
            <a:off x="4842405" y="4343322"/>
            <a:ext cx="3088554" cy="2434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0" name="Rectángulo 49"/>
          <p:cNvSpPr/>
          <p:nvPr/>
        </p:nvSpPr>
        <p:spPr>
          <a:xfrm>
            <a:off x="4842405" y="5692846"/>
            <a:ext cx="1523792" cy="349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3" name="Rectángulo 42"/>
          <p:cNvSpPr/>
          <p:nvPr/>
        </p:nvSpPr>
        <p:spPr>
          <a:xfrm>
            <a:off x="4812373" y="2943846"/>
            <a:ext cx="1632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latin typeface="Comic Sans MS" panose="030F0702030302020204" pitchFamily="66" charset="0"/>
              </a:rPr>
              <a:t>Neurogénesis</a:t>
            </a:r>
            <a:endParaRPr lang="es-VE" dirty="0"/>
          </a:p>
        </p:txBody>
      </p:sp>
      <p:sp>
        <p:nvSpPr>
          <p:cNvPr id="44" name="Rectángulo 43"/>
          <p:cNvSpPr/>
          <p:nvPr/>
        </p:nvSpPr>
        <p:spPr>
          <a:xfrm>
            <a:off x="6523293" y="2973297"/>
            <a:ext cx="1345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Plasticidad</a:t>
            </a:r>
            <a:endParaRPr lang="es-VE" dirty="0"/>
          </a:p>
        </p:txBody>
      </p:sp>
      <p:sp>
        <p:nvSpPr>
          <p:cNvPr id="45" name="Rectángulo 44"/>
          <p:cNvSpPr/>
          <p:nvPr/>
        </p:nvSpPr>
        <p:spPr>
          <a:xfrm>
            <a:off x="4769174" y="4280326"/>
            <a:ext cx="1816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Flujo sanguíneo</a:t>
            </a:r>
            <a:endParaRPr lang="es-VE" dirty="0"/>
          </a:p>
        </p:txBody>
      </p:sp>
      <p:sp>
        <p:nvSpPr>
          <p:cNvPr id="46" name="Rectángulo 45"/>
          <p:cNvSpPr/>
          <p:nvPr/>
        </p:nvSpPr>
        <p:spPr>
          <a:xfrm>
            <a:off x="6424082" y="4301438"/>
            <a:ext cx="2008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Función cognitiva</a:t>
            </a:r>
            <a:endParaRPr lang="es-VE" dirty="0"/>
          </a:p>
        </p:txBody>
      </p:sp>
      <p:sp>
        <p:nvSpPr>
          <p:cNvPr id="38" name="Rectángulo 37"/>
          <p:cNvSpPr/>
          <p:nvPr/>
        </p:nvSpPr>
        <p:spPr>
          <a:xfrm>
            <a:off x="3806817" y="2507804"/>
            <a:ext cx="566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IL-6</a:t>
            </a:r>
            <a:endParaRPr lang="es-VE" sz="1400" dirty="0"/>
          </a:p>
        </p:txBody>
      </p:sp>
      <p:sp>
        <p:nvSpPr>
          <p:cNvPr id="31" name="Rectángulo 30"/>
          <p:cNvSpPr/>
          <p:nvPr/>
        </p:nvSpPr>
        <p:spPr>
          <a:xfrm>
            <a:off x="3665996" y="3735044"/>
            <a:ext cx="8750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Lactato</a:t>
            </a:r>
            <a:endParaRPr lang="es-VE" sz="1400" dirty="0"/>
          </a:p>
        </p:txBody>
      </p:sp>
      <p:sp>
        <p:nvSpPr>
          <p:cNvPr id="39" name="Rectángulo 38"/>
          <p:cNvSpPr/>
          <p:nvPr/>
        </p:nvSpPr>
        <p:spPr>
          <a:xfrm>
            <a:off x="390406" y="2583947"/>
            <a:ext cx="23768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/FNDC5: </a:t>
            </a:r>
            <a:r>
              <a:rPr lang="es-VE" sz="1200" dirty="0" err="1" smtClean="0">
                <a:latin typeface="Comic Sans MS" panose="030F0702030302020204" pitchFamily="66" charset="0"/>
              </a:rPr>
              <a:t>fibronectin</a:t>
            </a:r>
            <a:r>
              <a:rPr lang="es-VE" sz="1200" dirty="0" smtClean="0">
                <a:latin typeface="Comic Sans MS" panose="030F0702030302020204" pitchFamily="66" charset="0"/>
              </a:rPr>
              <a:t> tipo II </a:t>
            </a:r>
            <a:r>
              <a:rPr lang="es-VE" sz="1200" dirty="0" err="1" smtClean="0">
                <a:latin typeface="Comic Sans MS" panose="030F0702030302020204" pitchFamily="66" charset="0"/>
              </a:rPr>
              <a:t>domain</a:t>
            </a:r>
            <a:r>
              <a:rPr lang="es-VE" sz="1200" dirty="0" smtClean="0">
                <a:latin typeface="Comic Sans MS" panose="030F0702030302020204" pitchFamily="66" charset="0"/>
              </a:rPr>
              <a:t> –</a:t>
            </a:r>
            <a:r>
              <a:rPr lang="es-VE" sz="1200" dirty="0" err="1" smtClean="0">
                <a:latin typeface="Comic Sans MS" panose="030F0702030302020204" pitchFamily="66" charset="0"/>
              </a:rPr>
              <a:t>containing</a:t>
            </a:r>
            <a:r>
              <a:rPr lang="es-VE" sz="1200" dirty="0" smtClean="0">
                <a:latin typeface="Comic Sans MS" panose="030F0702030302020204" pitchFamily="66" charset="0"/>
              </a:rPr>
              <a:t> 5</a:t>
            </a:r>
            <a:endParaRPr lang="es-VE" sz="1200" dirty="0"/>
          </a:p>
        </p:txBody>
      </p:sp>
      <p:sp>
        <p:nvSpPr>
          <p:cNvPr id="51" name="Rectángulo 50"/>
          <p:cNvSpPr/>
          <p:nvPr/>
        </p:nvSpPr>
        <p:spPr>
          <a:xfrm>
            <a:off x="134471" y="81181"/>
            <a:ext cx="1277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ProtectoraEjercicio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1938282" y="6078689"/>
            <a:ext cx="515821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AR.Tari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neuroprotective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effects of exercise training systemically mediated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Progress in Cardiovascular Diseases 2019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62:94–101.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ángulo 51"/>
          <p:cNvSpPr/>
          <p:nvPr/>
        </p:nvSpPr>
        <p:spPr>
          <a:xfrm>
            <a:off x="6424082" y="565599"/>
            <a:ext cx="12747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891596" y="1302009"/>
            <a:ext cx="319831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Posibles Factores inducidos </a:t>
            </a:r>
          </a:p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Ejercicio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937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9" grpId="0" animBg="1"/>
      <p:bldP spid="40" grpId="0"/>
      <p:bldP spid="41" grpId="0" animBg="1"/>
      <p:bldP spid="42" grpId="0" animBg="1"/>
      <p:bldP spid="36" grpId="0"/>
      <p:bldP spid="33" grpId="0"/>
      <p:bldP spid="34" grpId="0"/>
      <p:bldP spid="35" grpId="0"/>
      <p:bldP spid="37" grpId="0"/>
      <p:bldP spid="47" grpId="0"/>
      <p:bldP spid="48" grpId="0" animBg="1"/>
      <p:bldP spid="49" grpId="0" animBg="1"/>
      <p:bldP spid="50" grpId="0" animBg="1"/>
      <p:bldP spid="43" grpId="0"/>
      <p:bldP spid="44" grpId="0"/>
      <p:bldP spid="45" grpId="0"/>
      <p:bldP spid="46" grpId="0"/>
      <p:bldP spid="38" grpId="0"/>
      <p:bldP spid="31" grpId="0"/>
      <p:bldP spid="39" grpId="0"/>
      <p:bldP spid="3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3013869" y="4989834"/>
            <a:ext cx="304323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https://en.wikipedia.org/wiki/Neuroinflammation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6992043" y="651076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7643813" y="5015381"/>
            <a:ext cx="1065675" cy="430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2249488" y="2599628"/>
            <a:ext cx="4572000" cy="2308324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latin typeface="Comic Sans MS" panose="030F0702030302020204" pitchFamily="66" charset="0"/>
              </a:rPr>
              <a:t>Ejercicio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mecanismo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prometedor</a:t>
            </a:r>
            <a:r>
              <a:rPr lang="en-US" sz="1600" dirty="0" smtClean="0">
                <a:latin typeface="Comic Sans MS" panose="030F0702030302020204" pitchFamily="66" charset="0"/>
              </a:rPr>
              <a:t> en la </a:t>
            </a:r>
            <a:r>
              <a:rPr lang="en-US" sz="1600" dirty="0" err="1" smtClean="0">
                <a:latin typeface="Comic Sans MS" panose="030F0702030302020204" pitchFamily="66" charset="0"/>
              </a:rPr>
              <a:t>prevención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tratamiento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diversas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enfermedades</a:t>
            </a:r>
            <a:r>
              <a:rPr lang="en-US" sz="1600" dirty="0" smtClean="0">
                <a:latin typeface="Comic Sans MS" panose="030F0702030302020204" pitchFamily="66" charset="0"/>
              </a:rPr>
              <a:t> con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Neuroinflamación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>
                <a:latin typeface="Comic Sans MS" panose="030F0702030302020204" pitchFamily="66" charset="0"/>
              </a:rPr>
              <a:t>R</a:t>
            </a:r>
            <a:r>
              <a:rPr lang="en-US" sz="1600" b="1" dirty="0" smtClean="0">
                <a:latin typeface="Comic Sans MS" panose="030F0702030302020204" pitchFamily="66" charset="0"/>
              </a:rPr>
              <a:t>educe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proliferación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latin typeface="Comic Sans MS" panose="030F0702030302020204" pitchFamily="66" charset="0"/>
              </a:rPr>
              <a:t>microglia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disminuye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expresión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hipocampal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genes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relacionados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inmunidad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y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expresión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CKs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TNF-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800" dirty="0">
              <a:latin typeface="Symbol" panose="05050102010706020507" pitchFamily="18" charset="2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1910047" y="1662961"/>
            <a:ext cx="5081996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Efecto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Anti-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inflamatorio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Neuroprotector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del </a:t>
            </a:r>
            <a:r>
              <a:rPr lang="en-US" dirty="0" err="1">
                <a:solidFill>
                  <a:srgbClr val="202122"/>
                </a:solidFill>
                <a:latin typeface="Comic Sans MS" panose="030F0702030302020204" pitchFamily="66" charset="0"/>
              </a:rPr>
              <a:t>E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jercicio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Enf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  <a:r>
              <a:rPr lang="en-US" dirty="0" err="1" smtClean="0">
                <a:solidFill>
                  <a:srgbClr val="202122"/>
                </a:solidFill>
                <a:latin typeface="Comic Sans MS" panose="030F0702030302020204" pitchFamily="66" charset="0"/>
              </a:rPr>
              <a:t>Cognitivas</a:t>
            </a:r>
            <a:r>
              <a:rPr lang="en-US" dirty="0" smtClean="0">
                <a:solidFill>
                  <a:srgbClr val="202122"/>
                </a:solidFill>
                <a:latin typeface="Comic Sans MS" panose="030F0702030302020204" pitchFamily="66" charset="0"/>
              </a:rPr>
              <a:t>. 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271752" y="917628"/>
            <a:ext cx="452747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7006459" y="1662961"/>
            <a:ext cx="12747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34471" y="81181"/>
            <a:ext cx="1277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Terapia</a:t>
            </a:r>
          </a:p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ProtectoraEjercicio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960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24521" y="81491"/>
            <a:ext cx="12852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 Protectora.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 de Ejercicio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53363" y="6602554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271752" y="237266"/>
            <a:ext cx="452747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332274" y="648971"/>
            <a:ext cx="24064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¿Qué es </a:t>
            </a:r>
            <a:r>
              <a:rPr lang="es-VE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?</a:t>
            </a:r>
            <a:endParaRPr lang="es-VE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" t="3376" r="3993" b="6475"/>
          <a:stretch/>
        </p:blipFill>
        <p:spPr>
          <a:xfrm>
            <a:off x="1409765" y="1216671"/>
            <a:ext cx="6202206" cy="423189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1727292" y="5724192"/>
            <a:ext cx="5435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istema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mensajero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entre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músculo</a:t>
            </a:r>
            <a:r>
              <a:rPr lang="en-US" sz="1600" dirty="0" smtClean="0">
                <a:latin typeface="Comic Sans MS" panose="030F0702030302020204" pitchFamily="66" charset="0"/>
              </a:rPr>
              <a:t> 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tejido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adiposo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descubierto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hace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unos</a:t>
            </a:r>
            <a:r>
              <a:rPr lang="en-US" sz="1600" dirty="0" smtClean="0">
                <a:latin typeface="Comic Sans MS" panose="030F0702030302020204" pitchFamily="66" charset="0"/>
              </a:rPr>
              <a:t> 10 </a:t>
            </a:r>
            <a:r>
              <a:rPr lang="en-US" sz="1600" dirty="0" err="1" smtClean="0">
                <a:latin typeface="Comic Sans MS" panose="030F0702030302020204" pitchFamily="66" charset="0"/>
              </a:rPr>
              <a:t>años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explicar</a:t>
            </a:r>
            <a:r>
              <a:rPr lang="en-US" sz="1600" dirty="0" smtClean="0">
                <a:latin typeface="Comic Sans MS" panose="030F0702030302020204" pitchFamily="66" charset="0"/>
              </a:rPr>
              <a:t> los </a:t>
            </a:r>
            <a:r>
              <a:rPr lang="en-US" sz="1600" dirty="0" err="1" smtClean="0">
                <a:latin typeface="Comic Sans MS" panose="030F0702030302020204" pitchFamily="66" charset="0"/>
              </a:rPr>
              <a:t>beneficios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sistémicos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latin typeface="Comic Sans MS" panose="030F0702030302020204" pitchFamily="66" charset="0"/>
              </a:rPr>
              <a:t>Ejercicio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867137" y="5434783"/>
            <a:ext cx="330571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DP. Kelly. 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Irisin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light my life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 2012;336:42-43.</a:t>
            </a:r>
            <a:endParaRPr lang="es-VE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338987" y="2300469"/>
            <a:ext cx="528150" cy="173790"/>
          </a:xfrm>
          <a:prstGeom prst="rect">
            <a:avLst/>
          </a:prstGeom>
          <a:solidFill>
            <a:srgbClr val="FFD9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2190128" y="2263055"/>
            <a:ext cx="8258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err="1">
                <a:latin typeface="Comic Sans MS" panose="030F0702030302020204" pitchFamily="66" charset="0"/>
              </a:rPr>
              <a:t>Ejercicio</a:t>
            </a:r>
            <a:endParaRPr lang="es-VE" sz="1200" dirty="0"/>
          </a:p>
        </p:txBody>
      </p:sp>
      <p:sp>
        <p:nvSpPr>
          <p:cNvPr id="18" name="Rectángulo 17"/>
          <p:cNvSpPr/>
          <p:nvPr/>
        </p:nvSpPr>
        <p:spPr>
          <a:xfrm>
            <a:off x="4510868" y="1668342"/>
            <a:ext cx="424203" cy="335269"/>
          </a:xfrm>
          <a:prstGeom prst="rect">
            <a:avLst/>
          </a:prstGeom>
          <a:solidFill>
            <a:srgbClr val="FFD9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4355975" y="1626054"/>
            <a:ext cx="733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 smtClean="0">
                <a:latin typeface="Comic Sans MS" panose="030F0702030302020204" pitchFamily="66" charset="0"/>
              </a:rPr>
              <a:t>Miocito</a:t>
            </a:r>
            <a:r>
              <a:rPr lang="en-US" sz="1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US" sz="1200" dirty="0" err="1" smtClean="0">
                <a:latin typeface="Comic Sans MS" panose="030F0702030302020204" pitchFamily="66" charset="0"/>
              </a:rPr>
              <a:t>esquel</a:t>
            </a:r>
            <a:r>
              <a:rPr lang="en-US" sz="1200" dirty="0" smtClean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5553635" y="3183470"/>
            <a:ext cx="1499728" cy="2845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5585441" y="3208397"/>
            <a:ext cx="14141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err="1" smtClean="0">
                <a:latin typeface="Comic Sans MS" panose="030F0702030302020204" pitchFamily="66" charset="0"/>
              </a:rPr>
              <a:t>Irisin</a:t>
            </a:r>
            <a:r>
              <a:rPr lang="en-US" sz="1000" dirty="0" smtClean="0">
                <a:latin typeface="Comic Sans MS" panose="030F0702030302020204" pitchFamily="66" charset="0"/>
              </a:rPr>
              <a:t> (</a:t>
            </a:r>
            <a:r>
              <a:rPr lang="en-US" sz="1000" dirty="0" err="1" smtClean="0">
                <a:latin typeface="Comic Sans MS" panose="030F0702030302020204" pitchFamily="66" charset="0"/>
              </a:rPr>
              <a:t>circulación</a:t>
            </a:r>
            <a:r>
              <a:rPr lang="en-US" sz="1000" dirty="0" smtClean="0">
                <a:latin typeface="Comic Sans MS" panose="030F0702030302020204" pitchFamily="66" charset="0"/>
              </a:rPr>
              <a:t>)</a:t>
            </a:r>
            <a:endParaRPr lang="es-VE" sz="1000" dirty="0"/>
          </a:p>
        </p:txBody>
      </p:sp>
      <p:sp>
        <p:nvSpPr>
          <p:cNvPr id="21" name="Rectángulo 20"/>
          <p:cNvSpPr/>
          <p:nvPr/>
        </p:nvSpPr>
        <p:spPr>
          <a:xfrm>
            <a:off x="4827495" y="4098453"/>
            <a:ext cx="726140" cy="2049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4762402" y="4034843"/>
            <a:ext cx="8563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err="1" smtClean="0">
                <a:latin typeface="Comic Sans MS" panose="030F0702030302020204" pitchFamily="66" charset="0"/>
              </a:rPr>
              <a:t>Adipocitos</a:t>
            </a:r>
            <a:r>
              <a:rPr lang="en-US" sz="10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000" dirty="0" err="1" smtClean="0">
                <a:latin typeface="Comic Sans MS" panose="030F0702030302020204" pitchFamily="66" charset="0"/>
              </a:rPr>
              <a:t>blancos</a:t>
            </a:r>
            <a:endParaRPr lang="es-VE" sz="1000" dirty="0"/>
          </a:p>
        </p:txBody>
      </p:sp>
      <p:sp>
        <p:nvSpPr>
          <p:cNvPr id="22" name="Rectángulo 21"/>
          <p:cNvSpPr/>
          <p:nvPr/>
        </p:nvSpPr>
        <p:spPr>
          <a:xfrm>
            <a:off x="3644153" y="4625788"/>
            <a:ext cx="698375" cy="2017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3582420" y="4526586"/>
            <a:ext cx="8627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err="1" smtClean="0">
                <a:latin typeface="Comic Sans MS" panose="030F0702030302020204" pitchFamily="66" charset="0"/>
              </a:rPr>
              <a:t>Producción</a:t>
            </a:r>
            <a:r>
              <a:rPr lang="en-US" sz="10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000" dirty="0" err="1" smtClean="0">
                <a:latin typeface="Comic Sans MS" panose="030F0702030302020204" pitchFamily="66" charset="0"/>
              </a:rPr>
              <a:t>calor</a:t>
            </a:r>
            <a:endParaRPr lang="es-VE" sz="1000" dirty="0"/>
          </a:p>
        </p:txBody>
      </p:sp>
      <p:sp>
        <p:nvSpPr>
          <p:cNvPr id="23" name="Rectángulo 22"/>
          <p:cNvSpPr/>
          <p:nvPr/>
        </p:nvSpPr>
        <p:spPr>
          <a:xfrm>
            <a:off x="2338987" y="4197390"/>
            <a:ext cx="993287" cy="200055"/>
          </a:xfrm>
          <a:prstGeom prst="rect">
            <a:avLst/>
          </a:prstGeom>
          <a:solidFill>
            <a:srgbClr val="FFD9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2297539" y="4197390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err="1" smtClean="0">
                <a:latin typeface="Comic Sans MS" panose="030F0702030302020204" pitchFamily="66" charset="0"/>
              </a:rPr>
              <a:t>Gasto</a:t>
            </a:r>
            <a:r>
              <a:rPr lang="en-US" sz="1000" dirty="0" smtClean="0">
                <a:latin typeface="Comic Sans MS" panose="030F0702030302020204" pitchFamily="66" charset="0"/>
              </a:rPr>
              <a:t> </a:t>
            </a:r>
            <a:r>
              <a:rPr lang="en-US" sz="1000" dirty="0" err="1" smtClean="0">
                <a:latin typeface="Comic Sans MS" panose="030F0702030302020204" pitchFamily="66" charset="0"/>
              </a:rPr>
              <a:t>energía</a:t>
            </a:r>
            <a:endParaRPr lang="es-VE" sz="1000" dirty="0"/>
          </a:p>
        </p:txBody>
      </p:sp>
      <p:sp>
        <p:nvSpPr>
          <p:cNvPr id="5" name="Rectángulo 4"/>
          <p:cNvSpPr/>
          <p:nvPr/>
        </p:nvSpPr>
        <p:spPr>
          <a:xfrm>
            <a:off x="6659568" y="1676538"/>
            <a:ext cx="22025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PGC-1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  <a:cs typeface="Times New Roman" panose="02020603050405020304" pitchFamily="18" charset="0"/>
              </a:rPr>
              <a:t>a:</a:t>
            </a:r>
            <a:r>
              <a:rPr lang="es-VE" sz="12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s-VE" sz="1200" dirty="0" err="1">
                <a:latin typeface="Comic Sans MS" panose="030F0702030302020204" pitchFamily="66" charset="0"/>
              </a:rPr>
              <a:t>PPAR</a:t>
            </a:r>
            <a:r>
              <a:rPr lang="es-VE" sz="1200" dirty="0" err="1">
                <a:latin typeface="Symbol" panose="05050102010706020507" pitchFamily="18" charset="2"/>
              </a:rPr>
              <a:t>g</a:t>
            </a:r>
            <a:r>
              <a:rPr lang="es-VE" sz="1200" dirty="0"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coactivador-1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FNDC5: </a:t>
            </a:r>
            <a:r>
              <a:rPr lang="es-VE" sz="1200" dirty="0" smtClean="0">
                <a:latin typeface="Comic Sans MS" panose="030F0702030302020204" pitchFamily="66" charset="0"/>
              </a:rPr>
              <a:t>proteína membrana cuyo clivaje produce </a:t>
            </a:r>
            <a:r>
              <a:rPr lang="es-VE" sz="1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risin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6799223" y="573081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4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86442" y="1707811"/>
            <a:ext cx="5557838" cy="4047262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física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da </a:t>
            </a:r>
            <a:r>
              <a:rPr lang="en-US" sz="1600" dirty="0" err="1" smtClean="0">
                <a:latin typeface="Comic Sans MS" panose="030F0702030302020204" pitchFamily="66" charset="0"/>
              </a:rPr>
              <a:t>benefico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clínico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PD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hormona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polipéptido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secretado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músculo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esquelético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inducido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ejercicio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cruza</a:t>
            </a:r>
            <a:r>
              <a:rPr lang="en-US" sz="1600" b="1" dirty="0" smtClean="0">
                <a:latin typeface="Comic Sans MS" panose="030F0702030302020204" pitchFamily="66" charset="0"/>
              </a:rPr>
              <a:t> BHE </a:t>
            </a:r>
            <a:r>
              <a:rPr lang="en-US" sz="1600" dirty="0" smtClean="0">
                <a:latin typeface="Comic Sans MS" panose="030F0702030302020204" pitchFamily="66" charset="0"/>
              </a:rPr>
              <a:t>y media </a:t>
            </a:r>
            <a:r>
              <a:rPr lang="en-US" sz="1600" dirty="0" err="1" smtClean="0">
                <a:latin typeface="Comic Sans MS" panose="030F0702030302020204" pitchFamily="66" charset="0"/>
              </a:rPr>
              <a:t>ciertos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efectos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latin typeface="Comic Sans MS" panose="030F0702030302020204" pitchFamily="66" charset="0"/>
              </a:rPr>
              <a:t>ejercicio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latin typeface="Comic Sans MS" panose="030F0702030302020204" pitchFamily="66" charset="0"/>
              </a:rPr>
              <a:t>ratones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b="1" dirty="0" err="1">
                <a:latin typeface="Comic Sans MS" panose="030F0702030302020204" pitchFamily="66" charset="0"/>
              </a:rPr>
              <a:t>I</a:t>
            </a:r>
            <a:r>
              <a:rPr lang="en-US" sz="1600" b="1" dirty="0" err="1" smtClean="0">
                <a:latin typeface="Comic Sans MS" panose="030F0702030302020204" pitchFamily="66" charset="0"/>
              </a:rPr>
              <a:t>risin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previno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ND </a:t>
            </a:r>
            <a:r>
              <a:rPr lang="en-US" sz="1600" dirty="0" err="1" smtClean="0">
                <a:latin typeface="Comic Sans MS" panose="030F0702030302020204" pitchFamily="66" charset="0"/>
              </a:rPr>
              <a:t>inducida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α-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patológica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</a:t>
            </a:r>
            <a:r>
              <a:rPr lang="en-US" sz="1600" dirty="0">
                <a:latin typeface="Comic Sans MS" panose="030F0702030302020204" pitchFamily="66" charset="0"/>
              </a:rPr>
              <a:t>) </a:t>
            </a:r>
            <a:r>
              <a:rPr lang="en-US" sz="1600" dirty="0" smtClean="0">
                <a:latin typeface="Comic Sans MS" panose="030F0702030302020204" pitchFamily="66" charset="0"/>
              </a:rPr>
              <a:t>en el </a:t>
            </a:r>
            <a:r>
              <a:rPr lang="en-US" sz="1600" dirty="0" err="1" smtClean="0">
                <a:latin typeface="Comic Sans MS" panose="030F0702030302020204" pitchFamily="66" charset="0"/>
              </a:rPr>
              <a:t>modelo</a:t>
            </a:r>
            <a:r>
              <a:rPr lang="en-US" sz="1600" dirty="0" smtClean="0">
                <a:latin typeface="Comic Sans MS" panose="030F0702030302020204" pitchFamily="66" charset="0"/>
              </a:rPr>
              <a:t> de PD </a:t>
            </a:r>
            <a:r>
              <a:rPr lang="en-US" sz="1600" dirty="0" err="1" smtClean="0">
                <a:latin typeface="Comic Sans MS" panose="030F0702030302020204" pitchFamily="66" charset="0"/>
              </a:rPr>
              <a:t>esporádico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vectores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virales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luego</a:t>
            </a:r>
            <a:r>
              <a:rPr lang="en-US" sz="1600" dirty="0"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latin typeface="Comic Sans MS" panose="030F0702030302020204" pitchFamily="66" charset="0"/>
              </a:rPr>
              <a:t>inyección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estereotáxica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intraestriatal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de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-syn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causa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una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latin typeface="Comic Sans MS" panose="030F0702030302020204" pitchFamily="66" charset="0"/>
              </a:rPr>
              <a:t>reducción</a:t>
            </a:r>
            <a:r>
              <a:rPr lang="en-US" sz="1600" b="1" dirty="0">
                <a:latin typeface="Comic Sans MS" panose="030F0702030302020204" pitchFamily="66" charset="0"/>
              </a:rPr>
              <a:t> en la </a:t>
            </a:r>
            <a:r>
              <a:rPr lang="en-US" sz="1600" b="1" dirty="0" err="1">
                <a:latin typeface="Comic Sans MS" panose="030F0702030302020204" pitchFamily="66" charset="0"/>
              </a:rPr>
              <a:t>formación</a:t>
            </a:r>
            <a:r>
              <a:rPr lang="en-US" sz="1600" b="1" dirty="0"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-syn </a:t>
            </a:r>
            <a:r>
              <a:rPr lang="en-US" sz="1600" b="1" dirty="0" err="1">
                <a:latin typeface="Comic Sans MS" panose="030F0702030302020204" pitchFamily="66" charset="0"/>
              </a:rPr>
              <a:t>patológica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y </a:t>
            </a:r>
            <a:r>
              <a:rPr lang="en-US" sz="1600" b="1" dirty="0" err="1">
                <a:latin typeface="Comic Sans MS" panose="030F0702030302020204" pitchFamily="66" charset="0"/>
              </a:rPr>
              <a:t>evita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pérdida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latin typeface="Comic Sans MS" panose="030F0702030302020204" pitchFamily="66" charset="0"/>
              </a:rPr>
              <a:t>de </a:t>
            </a:r>
            <a:r>
              <a:rPr lang="en-US" sz="1600" b="1" dirty="0" err="1">
                <a:latin typeface="Comic Sans MS" panose="030F0702030302020204" pitchFamily="66" charset="0"/>
              </a:rPr>
              <a:t>neuronas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latin typeface="Comic Sans MS" panose="030F0702030302020204" pitchFamily="66" charset="0"/>
              </a:rPr>
              <a:t>DA en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SNpc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latin typeface="Comic Sans MS" panose="030F0702030302020204" pitchFamily="66" charset="0"/>
              </a:rPr>
              <a:t>y </a:t>
            </a:r>
            <a:r>
              <a:rPr lang="en-US" sz="1600" b="1" dirty="0" err="1">
                <a:latin typeface="Comic Sans MS" panose="030F0702030302020204" pitchFamily="66" charset="0"/>
              </a:rPr>
              <a:t>d</a:t>
            </a:r>
            <a:r>
              <a:rPr lang="en-US" sz="1600" b="1" dirty="0" err="1" smtClean="0">
                <a:latin typeface="Comic Sans MS" panose="030F0702030302020204" pitchFamily="66" charset="0"/>
              </a:rPr>
              <a:t>isminución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latin typeface="Comic Sans MS" panose="030F0702030302020204" pitchFamily="66" charset="0"/>
              </a:rPr>
              <a:t>estriatal</a:t>
            </a:r>
            <a:r>
              <a:rPr lang="en-US" sz="1600" b="1" dirty="0"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latin typeface="Comic Sans MS" panose="030F0702030302020204" pitchFamily="66" charset="0"/>
              </a:rPr>
              <a:t>DA.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también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redujo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sustancialmente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déficits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</a:t>
            </a:r>
            <a:r>
              <a:rPr lang="en-US" sz="1600" dirty="0" err="1">
                <a:latin typeface="Comic Sans MS" panose="030F0702030302020204" pitchFamily="66" charset="0"/>
              </a:rPr>
              <a:t>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inducidos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por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</a:t>
            </a:r>
            <a:r>
              <a:rPr lang="en-US" sz="1600" b="1" dirty="0" err="1" smtClean="0">
                <a:latin typeface="Comic Sans MS" panose="030F0702030302020204" pitchFamily="66" charset="0"/>
              </a:rPr>
              <a:t>syn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PFF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023074" y="5860611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irisin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PNAS 2022;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213395" y="1122931"/>
            <a:ext cx="14132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curso de enfermedad.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2420264" y="900783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protege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2382518" y="344537"/>
            <a:ext cx="437896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64778" y="4029017"/>
            <a:ext cx="1295532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100" dirty="0" smtClean="0">
                <a:latin typeface="Comic Sans MS" panose="030F0702030302020204" pitchFamily="66" charset="0"/>
              </a:rPr>
              <a:t>hormona </a:t>
            </a:r>
            <a:r>
              <a:rPr lang="es-VE" sz="1100" dirty="0" err="1" smtClean="0">
                <a:latin typeface="Comic Sans MS" panose="030F0702030302020204" pitchFamily="66" charset="0"/>
              </a:rPr>
              <a:t>adipomiokina</a:t>
            </a:r>
            <a:r>
              <a:rPr lang="es-VE" sz="1100" dirty="0" smtClean="0">
                <a:latin typeface="Comic Sans MS" panose="030F0702030302020204" pitchFamily="66" charset="0"/>
              </a:rPr>
              <a:t> secretada por músculo esquelético y </a:t>
            </a:r>
            <a:r>
              <a:rPr lang="es-VE" sz="1100" dirty="0" err="1" smtClean="0">
                <a:latin typeface="Comic Sans MS" panose="030F0702030302020204" pitchFamily="66" charset="0"/>
              </a:rPr>
              <a:t>tej</a:t>
            </a:r>
            <a:r>
              <a:rPr lang="es-VE" sz="1100" dirty="0" smtClean="0">
                <a:latin typeface="Comic Sans MS" panose="030F0702030302020204" pitchFamily="66" charset="0"/>
              </a:rPr>
              <a:t>. adiposo en respuesta al ejercicio. Implicada en conversión a </a:t>
            </a:r>
            <a:r>
              <a:rPr lang="es-VE" sz="1100" dirty="0" err="1" smtClean="0">
                <a:latin typeface="Comic Sans MS" panose="030F0702030302020204" pitchFamily="66" charset="0"/>
              </a:rPr>
              <a:t>tej</a:t>
            </a:r>
            <a:r>
              <a:rPr lang="es-VE" sz="1100" dirty="0" smtClean="0">
                <a:latin typeface="Comic Sans MS" panose="030F0702030302020204" pitchFamily="66" charset="0"/>
              </a:rPr>
              <a:t>. adiposo marrón. Puede ser terapéutico en obesidad y relacionados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10" name="Rectángulo 9"/>
          <p:cNvSpPr/>
          <p:nvPr/>
        </p:nvSpPr>
        <p:spPr>
          <a:xfrm>
            <a:off x="6650711" y="875883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13395" y="125059"/>
            <a:ext cx="12852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Efecto de Ejercicio</a:t>
            </a:r>
          </a:p>
          <a:p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-syn.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05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81725" y="1621919"/>
            <a:ext cx="5580546" cy="41857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Diseño experimental in vivo:</a:t>
            </a:r>
            <a:endParaRPr lang="es-VE" dirty="0">
              <a:latin typeface="Comic Sans MS" panose="030F0702030302020204" pitchFamily="66" charset="0"/>
            </a:endParaRPr>
          </a:p>
          <a:p>
            <a:endParaRPr lang="es-VE" sz="800" dirty="0">
              <a:latin typeface="Comic Sans MS" panose="030F0702030302020204" pitchFamily="66" charset="0"/>
            </a:endParaRPr>
          </a:p>
          <a:p>
            <a:pPr marL="557213" indent="-285750">
              <a:buFont typeface="Wingdings" panose="05000000000000000000" pitchFamily="2" charset="2"/>
              <a:buChar char="ü"/>
            </a:pPr>
            <a:r>
              <a:rPr lang="es-VE" sz="1600" dirty="0" smtClean="0">
                <a:latin typeface="Comic Sans MS" panose="030F0702030302020204" pitchFamily="66" charset="0"/>
              </a:rPr>
              <a:t>Ratones WT de 2 meses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inyectados en estriado </a:t>
            </a:r>
            <a:r>
              <a:rPr lang="es-VE" sz="1600" dirty="0" smtClean="0">
                <a:latin typeface="Comic Sans MS" panose="030F0702030302020204" pitchFamily="66" charset="0"/>
              </a:rPr>
              <a:t>con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PBS</a:t>
            </a:r>
            <a:r>
              <a:rPr lang="es-VE" sz="1600" dirty="0" smtClean="0">
                <a:latin typeface="Comic Sans MS" panose="030F0702030302020204" pitchFamily="66" charset="0"/>
              </a:rPr>
              <a:t> o 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l-G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pPr marL="442913" indent="-171450">
              <a:buFont typeface="Wingdings" panose="05000000000000000000" pitchFamily="2" charset="2"/>
              <a:buChar char="ü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557213" indent="-285750">
              <a:buFont typeface="Wingdings" panose="05000000000000000000" pitchFamily="2" charset="2"/>
              <a:buChar char="ü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 semanas después</a:t>
            </a:r>
            <a:r>
              <a:rPr lang="es-VE" sz="1600" dirty="0" smtClean="0">
                <a:latin typeface="Comic Sans MS" panose="030F0702030302020204" pitchFamily="66" charset="0"/>
              </a:rPr>
              <a:t>, ratones fueron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inyectados por vena </a:t>
            </a:r>
            <a:r>
              <a:rPr lang="es-VE" sz="1600" dirty="0" smtClean="0">
                <a:latin typeface="Comic Sans MS" panose="030F0702030302020204" pitchFamily="66" charset="0"/>
              </a:rPr>
              <a:t>de  cola con </a:t>
            </a:r>
            <a:r>
              <a:rPr lang="es-VE" sz="1600" b="1" dirty="0" smtClean="0">
                <a:latin typeface="Comic Sans MS" panose="030F0702030302020204" pitchFamily="66" charset="0"/>
              </a:rPr>
              <a:t>A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AV8-GFP</a:t>
            </a:r>
            <a:r>
              <a:rPr lang="es-VE" sz="1600" dirty="0" smtClean="0">
                <a:latin typeface="Comic Sans MS" panose="030F0702030302020204" pitchFamily="66" charset="0"/>
              </a:rPr>
              <a:t> o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AAV8-Irisin-FLAG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442913" indent="-171450">
              <a:buFont typeface="Wingdings" panose="05000000000000000000" pitchFamily="2" charset="2"/>
              <a:buChar char="ü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557213" indent="-285750">
              <a:buFont typeface="Wingdings" panose="05000000000000000000" pitchFamily="2" charset="2"/>
              <a:buChar char="ü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6 meses después </a:t>
            </a:r>
            <a:r>
              <a:rPr lang="es-VE" sz="1600" dirty="0" smtClean="0">
                <a:latin typeface="Comic Sans MS" panose="030F0702030302020204" pitchFamily="66" charset="0"/>
              </a:rPr>
              <a:t>de recibir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inyección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intraestriatal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los ratones fueron sometidos a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tests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conductual, </a:t>
            </a:r>
            <a:r>
              <a:rPr lang="es-VE" sz="1600" dirty="0" smtClean="0">
                <a:latin typeface="Comic Sans MS" panose="030F0702030302020204" pitchFamily="66" charset="0"/>
              </a:rPr>
              <a:t>estereología y análisis bioquímico.</a:t>
            </a:r>
          </a:p>
          <a:p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Tinción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s-VE" dirty="0" smtClean="0">
                <a:latin typeface="Comic Sans MS" panose="030F0702030302020204" pitchFamily="66" charset="0"/>
              </a:rPr>
              <a:t> y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Nissl</a:t>
            </a:r>
            <a:r>
              <a:rPr lang="es-VE" dirty="0" smtClean="0">
                <a:latin typeface="Comic Sans MS" panose="030F0702030302020204" pitchFamily="66" charset="0"/>
              </a:rPr>
              <a:t> de neuronas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endParaRPr lang="es-VE" sz="800" dirty="0" smtClean="0">
              <a:latin typeface="Comic Sans MS" panose="030F0702030302020204" pitchFamily="66" charset="0"/>
            </a:endParaRPr>
          </a:p>
          <a:p>
            <a:pPr marL="271463"/>
            <a:r>
              <a:rPr lang="es-VE" sz="1600" dirty="0" smtClean="0">
                <a:latin typeface="Comic Sans MS" panose="030F0702030302020204" pitchFamily="66" charset="0"/>
              </a:rPr>
              <a:t>Muestras representativas ratones inyectados con PBS o</a:t>
            </a:r>
          </a:p>
          <a:p>
            <a:pPr marL="271463"/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l-GR" sz="1600" dirty="0" smtClean="0">
                <a:latin typeface="Comic Sans MS" panose="030F0702030302020204" pitchFamily="66" charset="0"/>
              </a:rPr>
              <a:t>α-</a:t>
            </a:r>
            <a:r>
              <a:rPr lang="es-VE" sz="1600" dirty="0" err="1" smtClean="0">
                <a:latin typeface="Comic Sans MS" panose="030F0702030302020204" pitchFamily="66" charset="0"/>
              </a:rPr>
              <a:t>syn</a:t>
            </a:r>
            <a:r>
              <a:rPr lang="es-VE" sz="1600" dirty="0" smtClean="0">
                <a:latin typeface="Comic Sans MS" panose="030F0702030302020204" pitchFamily="66" charset="0"/>
              </a:rPr>
              <a:t> PFF y tratados con AAV-GFP o </a:t>
            </a:r>
            <a:r>
              <a:rPr lang="es-VE" sz="1600" b="1" dirty="0" smtClean="0">
                <a:latin typeface="Comic Sans MS" panose="030F0702030302020204" pitchFamily="66" charset="0"/>
              </a:rPr>
              <a:t>AAV-</a:t>
            </a:r>
            <a:r>
              <a:rPr lang="es-VE" sz="1600" b="1" dirty="0" err="1" smtClean="0">
                <a:latin typeface="Comic Sans MS" panose="030F0702030302020204" pitchFamily="66" charset="0"/>
              </a:rPr>
              <a:t>Irisin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166286" y="5958379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irisin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PNAS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64778" y="173058"/>
            <a:ext cx="1717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6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endParaRPr lang="es-VE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curso de enfermedad.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420264" y="824889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u="sng" dirty="0">
                <a:latin typeface="Comic Sans MS" panose="030F0702030302020204" pitchFamily="66" charset="0"/>
              </a:rPr>
              <a:t>protege</a:t>
            </a:r>
            <a:r>
              <a:rPr lang="es-VE" dirty="0">
                <a:latin typeface="Comic Sans MS" panose="030F0702030302020204" pitchFamily="66" charset="0"/>
              </a:rPr>
              <a:t>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382518" y="344537"/>
            <a:ext cx="437896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595396" y="914033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97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lum bright="-2000" contrast="13000"/>
          </a:blip>
          <a:srcRect l="-1" t="2461" r="65724" b="64459"/>
          <a:stretch/>
        </p:blipFill>
        <p:spPr>
          <a:xfrm>
            <a:off x="2006395" y="1730326"/>
            <a:ext cx="4464744" cy="4110294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417111" y="5866547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PNAS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64778" y="114987"/>
            <a:ext cx="14767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curso de enfermedad.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2006394" y="2248725"/>
            <a:ext cx="1061004" cy="5378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1492778" y="1814406"/>
            <a:ext cx="1640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err="1" smtClean="0">
                <a:latin typeface="Comic Sans MS" panose="030F0702030302020204" pitchFamily="66" charset="0"/>
              </a:rPr>
              <a:t>Intraestriatal</a:t>
            </a:r>
            <a:endParaRPr lang="es-VE" sz="1400" b="1" dirty="0"/>
          </a:p>
          <a:p>
            <a:r>
              <a:rPr lang="es-VE" sz="14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4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PFF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 PBS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3710649" y="2045972"/>
            <a:ext cx="1976718" cy="4230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3710649" y="1861185"/>
            <a:ext cx="18429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Intravenoso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  <a:endParaRPr lang="es-VE" sz="1400" dirty="0"/>
          </a:p>
          <a:p>
            <a:r>
              <a:rPr lang="es-VE" sz="1400" dirty="0" smtClean="0">
                <a:latin typeface="Comic Sans MS" panose="030F0702030302020204" pitchFamily="66" charset="0"/>
              </a:rPr>
              <a:t>AAV8-GFP o </a:t>
            </a:r>
            <a:r>
              <a:rPr lang="es-VE" sz="1400" b="1" dirty="0" err="1" smtClean="0">
                <a:latin typeface="Comic Sans MS" panose="030F0702030302020204" pitchFamily="66" charset="0"/>
              </a:rPr>
              <a:t>Irisin</a:t>
            </a:r>
            <a:endParaRPr lang="es-VE" sz="1400" b="1" dirty="0"/>
          </a:p>
        </p:txBody>
      </p:sp>
      <p:sp>
        <p:nvSpPr>
          <p:cNvPr id="17" name="Rectángulo 16"/>
          <p:cNvSpPr/>
          <p:nvPr/>
        </p:nvSpPr>
        <p:spPr>
          <a:xfrm>
            <a:off x="5687367" y="1419881"/>
            <a:ext cx="1013345" cy="337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5645603" y="2045972"/>
            <a:ext cx="956903" cy="740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5391796" y="1447226"/>
            <a:ext cx="1731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8 meses edad 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2991514" y="1449895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3390292" y="1452479"/>
            <a:ext cx="5245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2.5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767055" y="1730326"/>
            <a:ext cx="138050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Test conducta</a:t>
            </a:r>
          </a:p>
          <a:p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Estereología</a:t>
            </a:r>
            <a:endParaRPr lang="es-VE" sz="1400" dirty="0">
              <a:latin typeface="Comic Sans MS" panose="030F0702030302020204" pitchFamily="66" charset="0"/>
            </a:endParaRPr>
          </a:p>
          <a:p>
            <a:r>
              <a:rPr lang="es-VE" sz="1400" dirty="0" smtClean="0">
                <a:latin typeface="Comic Sans MS" panose="030F0702030302020204" pitchFamily="66" charset="0"/>
              </a:rPr>
              <a:t>WB, HPLC</a:t>
            </a:r>
            <a:endParaRPr lang="es-VE" sz="1400" dirty="0"/>
          </a:p>
        </p:txBody>
      </p:sp>
      <p:sp>
        <p:nvSpPr>
          <p:cNvPr id="21" name="Rectángulo 20"/>
          <p:cNvSpPr/>
          <p:nvPr/>
        </p:nvSpPr>
        <p:spPr>
          <a:xfrm>
            <a:off x="1840182" y="3008383"/>
            <a:ext cx="4353857" cy="2713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4521461" y="2868858"/>
            <a:ext cx="2451312" cy="369332"/>
          </a:xfrm>
          <a:prstGeom prst="rect">
            <a:avLst/>
          </a:prstGeom>
          <a:solidFill>
            <a:srgbClr val="FFD5D7"/>
          </a:solidFill>
        </p:spPr>
        <p:txBody>
          <a:bodyPr wrap="none">
            <a:spAutoFit/>
          </a:bodyPr>
          <a:lstStyle/>
          <a:p>
            <a:r>
              <a:rPr lang="es-VE" b="1" dirty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-syn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PFF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intraestriatal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723774" y="2968939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PBS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intraestriatal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2229696" y="3558894"/>
            <a:ext cx="519458" cy="1905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1933283" y="3636657"/>
            <a:ext cx="60144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GFP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IV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800622" y="4774935"/>
            <a:ext cx="71846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endParaRPr lang="es-VE" sz="16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IV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6453530" y="3882383"/>
            <a:ext cx="12859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Tinción TH </a:t>
            </a:r>
          </a:p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Nissl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2417111" y="627750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u="sng" dirty="0">
                <a:latin typeface="Comic Sans MS" panose="030F0702030302020204" pitchFamily="66" charset="0"/>
              </a:rPr>
              <a:t>protege</a:t>
            </a:r>
            <a:r>
              <a:rPr lang="es-VE" dirty="0">
                <a:latin typeface="Comic Sans MS" panose="030F0702030302020204" pitchFamily="66" charset="0"/>
              </a:rPr>
              <a:t>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2417111" y="206886"/>
            <a:ext cx="437896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386857" y="1357179"/>
            <a:ext cx="6384075" cy="4403429"/>
          </a:xfrm>
          <a:prstGeom prst="rect">
            <a:avLst/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6972773" y="61552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04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lum bright="-2000" contrast="13000"/>
          </a:blip>
          <a:srcRect l="38605" t="2157" r="1185" b="68972"/>
          <a:stretch/>
        </p:blipFill>
        <p:spPr>
          <a:xfrm>
            <a:off x="650644" y="2179181"/>
            <a:ext cx="7842710" cy="358743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202797" y="6195459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PNAS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5687367" y="1419881"/>
            <a:ext cx="1013345" cy="337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1413923" y="5745381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AAV-GFP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2730614" y="5714743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AAV-</a:t>
            </a:r>
            <a:r>
              <a:rPr lang="es-VE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Irisin</a:t>
            </a:r>
            <a:endParaRPr lang="es-VE" b="1" dirty="0"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2456775" y="1088182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u="sng" dirty="0">
                <a:latin typeface="Comic Sans MS" panose="030F0702030302020204" pitchFamily="66" charset="0"/>
              </a:rPr>
              <a:t>protege</a:t>
            </a:r>
            <a:r>
              <a:rPr lang="es-VE" dirty="0">
                <a:latin typeface="Comic Sans MS" panose="030F0702030302020204" pitchFamily="66" charset="0"/>
              </a:rPr>
              <a:t>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5502283" y="5669592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AAV-GFP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6767462" y="5693337"/>
            <a:ext cx="1366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AAV-</a:t>
            </a:r>
            <a:r>
              <a:rPr lang="es-VE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Irisin</a:t>
            </a:r>
            <a:endParaRPr lang="es-VE" b="1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696065" y="2179181"/>
            <a:ext cx="1231136" cy="6377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1713510" y="2516715"/>
            <a:ext cx="124745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s-VE" b="1" dirty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dirty="0" err="1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PFF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726174" y="2179181"/>
            <a:ext cx="6110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PBS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5653546" y="2169353"/>
            <a:ext cx="1231136" cy="6377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5670991" y="2506887"/>
            <a:ext cx="124745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s-VE" b="1" dirty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dirty="0" err="1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 PFF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5683655" y="2169353"/>
            <a:ext cx="6110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PBS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50644" y="2876219"/>
            <a:ext cx="344711" cy="27933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 rot="16200000">
            <a:off x="-735822" y="4031258"/>
            <a:ext cx="31518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TH cuenta de células (x1000)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572000" y="2548513"/>
            <a:ext cx="457818" cy="3381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 rot="16200000">
            <a:off x="2957260" y="3871446"/>
            <a:ext cx="37208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TH </a:t>
            </a:r>
            <a:r>
              <a:rPr lang="es-VE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Nissl</a:t>
            </a:r>
            <a:r>
              <a:rPr lang="es-VE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cuenta de células (x1000)</a:t>
            </a:r>
            <a:endParaRPr lang="es-VE" sz="1600" b="1" dirty="0">
              <a:latin typeface="Comic Sans MS" panose="030F0702030302020204" pitchFamily="66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164778" y="144483"/>
            <a:ext cx="14767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curso de enfermedad.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2411794" y="621709"/>
            <a:ext cx="437896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7001361" y="1160245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7200" y="1976284"/>
            <a:ext cx="4078288" cy="4138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Rectángulo 6"/>
          <p:cNvSpPr/>
          <p:nvPr/>
        </p:nvSpPr>
        <p:spPr>
          <a:xfrm>
            <a:off x="4571998" y="1873045"/>
            <a:ext cx="3921356" cy="4322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28451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956211" y="1747421"/>
            <a:ext cx="5231577" cy="3600986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molécula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derivada</a:t>
            </a:r>
            <a:r>
              <a:rPr lang="en-US" dirty="0" smtClean="0">
                <a:latin typeface="Comic Sans MS" panose="030F0702030302020204" pitchFamily="66" charset="0"/>
              </a:rPr>
              <a:t> del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músculo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cuyos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niveles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respuesta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al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ejercicio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previno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degeneración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de </a:t>
            </a:r>
            <a:r>
              <a:rPr lang="en-US" dirty="0" err="1" smtClean="0">
                <a:latin typeface="Comic Sans MS" panose="030F0702030302020204" pitchFamily="66" charset="0"/>
              </a:rPr>
              <a:t>neuronas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</a:t>
            </a:r>
            <a:r>
              <a:rPr lang="en-US" dirty="0" smtClean="0"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latin typeface="Comic Sans MS" panose="030F0702030302020204" pitchFamily="66" charset="0"/>
              </a:rPr>
              <a:t>por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tanto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redujo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déficits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inducidos</a:t>
            </a:r>
            <a:r>
              <a:rPr lang="en-US" dirty="0" smtClean="0">
                <a:latin typeface="Comic Sans MS" panose="030F0702030302020204" pitchFamily="66" charset="0"/>
              </a:rPr>
              <a:t>  </a:t>
            </a:r>
            <a:r>
              <a:rPr lang="en-US" dirty="0" err="1" smtClean="0">
                <a:latin typeface="Comic Sans MS" panose="030F0702030302020204" pitchFamily="66" charset="0"/>
              </a:rPr>
              <a:t>por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s-V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l-G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patológica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latin typeface="Comic Sans MS" panose="030F0702030302020204" pitchFamily="66" charset="0"/>
              </a:rPr>
              <a:t> reduce el nivel de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>
                <a:latin typeface="Comic Sans MS" panose="030F0702030302020204" pitchFamily="66" charset="0"/>
              </a:rPr>
              <a:t>syn </a:t>
            </a:r>
            <a:r>
              <a:rPr lang="es-VE" dirty="0" smtClean="0">
                <a:latin typeface="Comic Sans MS" panose="030F0702030302020204" pitchFamily="66" charset="0"/>
              </a:rPr>
              <a:t>patológica al menos en parte por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 la degradación </a:t>
            </a: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endolisosomal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s-V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l-G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patológica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es esperanza de droga que pudiera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modificar el curso de PD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endParaRPr lang="es-VE" dirty="0">
              <a:latin typeface="Comic Sans MS" panose="030F0702030302020204" pitchFamily="66" charset="0"/>
            </a:endParaRPr>
          </a:p>
          <a:p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023075" y="5511131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α.-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irisin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PNAS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64778" y="173058"/>
            <a:ext cx="1717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curso de enfermedad.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456776" y="938366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protege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382519" y="448093"/>
            <a:ext cx="437896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975933" y="4640521"/>
            <a:ext cx="819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975933" y="3677395"/>
            <a:ext cx="7720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999808" y="2848423"/>
            <a:ext cx="7720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47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166286" y="1912744"/>
            <a:ext cx="4738403" cy="26007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Tratamiento con </a:t>
            </a:r>
            <a:r>
              <a:rPr lang="es-VE" dirty="0" err="1" smtClean="0"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latin typeface="Comic Sans MS" panose="030F0702030302020204" pitchFamily="66" charset="0"/>
              </a:rPr>
              <a:t> en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primarias corticales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b="1" dirty="0" smtClean="0">
                <a:latin typeface="Comic Sans MS" panose="030F0702030302020204" pitchFamily="66" charset="0"/>
              </a:rPr>
              <a:t>atenuó </a:t>
            </a:r>
            <a:r>
              <a:rPr lang="en-US" b="1" dirty="0" err="1" smtClean="0">
                <a:latin typeface="Comic Sans MS" panose="030F0702030302020204" pitchFamily="66" charset="0"/>
              </a:rPr>
              <a:t>toxicidad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 PFF </a:t>
            </a:r>
            <a:r>
              <a:rPr lang="en-US" dirty="0" err="1" smtClean="0">
                <a:latin typeface="Comic Sans MS" panose="030F0702030302020204" pitchFamily="66" charset="0"/>
              </a:rPr>
              <a:t>por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latin typeface="Comic Sans MS" panose="030F0702030302020204" pitchFamily="66" charset="0"/>
              </a:rPr>
              <a:t>reducir</a:t>
            </a:r>
            <a:r>
              <a:rPr lang="en-US" dirty="0" smtClean="0">
                <a:latin typeface="Comic Sans MS" panose="030F0702030302020204" pitchFamily="66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728663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Fosforilación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smtClean="0">
                <a:latin typeface="Symbol" panose="05050102010706020507" pitchFamily="18" charset="2"/>
              </a:rPr>
              <a:t>a</a:t>
            </a:r>
            <a:r>
              <a:rPr lang="en-US" sz="1600" b="1" dirty="0" smtClean="0">
                <a:latin typeface="Comic Sans MS" panose="030F0702030302020204" pitchFamily="66" charset="0"/>
              </a:rPr>
              <a:t>-</a:t>
            </a:r>
            <a:r>
              <a:rPr lang="en-US" sz="1600" dirty="0" smtClean="0">
                <a:latin typeface="Comic Sans MS" panose="030F0702030302020204" pitchFamily="66" charset="0"/>
              </a:rPr>
              <a:t>syn en </a:t>
            </a:r>
            <a:r>
              <a:rPr lang="en-US" sz="1600" dirty="0" err="1" smtClean="0"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latin typeface="Comic Sans MS" panose="030F0702030302020204" pitchFamily="66" charset="0"/>
              </a:rPr>
              <a:t> 129. </a:t>
            </a:r>
          </a:p>
          <a:p>
            <a:pPr marL="728663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latin typeface="Comic Sans MS" panose="030F0702030302020204" pitchFamily="66" charset="0"/>
              </a:rPr>
              <a:t>Muerte</a:t>
            </a:r>
            <a:r>
              <a:rPr lang="en-US" sz="1600" dirty="0" smtClean="0">
                <a:latin typeface="Comic Sans MS" panose="030F0702030302020204" pitchFamily="66" charset="0"/>
              </a:rPr>
              <a:t> neuronal.</a:t>
            </a:r>
          </a:p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err="1" smtClean="0">
                <a:latin typeface="Comic Sans MS" panose="030F0702030302020204" pitchFamily="66" charset="0"/>
              </a:rPr>
              <a:t>Irisin</a:t>
            </a:r>
            <a:r>
              <a:rPr lang="es-VE" dirty="0" smtClean="0">
                <a:latin typeface="Comic Sans MS" panose="030F0702030302020204" pitchFamily="66" charset="0"/>
              </a:rPr>
              <a:t> redujo </a:t>
            </a:r>
            <a:r>
              <a:rPr lang="en-US" b="1" dirty="0" smtClean="0">
                <a:latin typeface="Symbol" panose="05050102010706020507" pitchFamily="18" charset="2"/>
              </a:rPr>
              <a:t>a</a:t>
            </a:r>
            <a:r>
              <a:rPr lang="en-US" b="1" dirty="0" smtClean="0">
                <a:latin typeface="Comic Sans MS" panose="030F0702030302020204" pitchFamily="66" charset="0"/>
              </a:rPr>
              <a:t>-</a:t>
            </a:r>
            <a:r>
              <a:rPr lang="en-US" b="1" dirty="0" err="1" smtClean="0">
                <a:latin typeface="Comic Sans MS" panose="030F0702030302020204" pitchFamily="66" charset="0"/>
              </a:rPr>
              <a:t>syn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patológica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por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aumentar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su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degradación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endolisosomal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166285" y="4666956"/>
            <a:ext cx="47384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T-I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Amelioration of pathologic α-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synuclein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-induced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s-VE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PNAS 2022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119: 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36 e2204835119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164778" y="143561"/>
            <a:ext cx="1717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syn</a:t>
            </a:r>
            <a:endParaRPr lang="es-VE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Irisin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como modificador curso de enfermedad.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2334828" y="384756"/>
            <a:ext cx="440132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50018" y="300393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56776" y="938366"/>
            <a:ext cx="4230447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err="1">
                <a:latin typeface="Comic Sans MS" panose="030F0702030302020204" pitchFamily="66" charset="0"/>
              </a:rPr>
              <a:t>Irisin</a:t>
            </a:r>
            <a:r>
              <a:rPr lang="es-VE" dirty="0">
                <a:latin typeface="Comic Sans MS" panose="030F0702030302020204" pitchFamily="66" charset="0"/>
              </a:rPr>
              <a:t> protege de patología inducida por </a:t>
            </a:r>
            <a:r>
              <a:rPr lang="es-VE" b="1" dirty="0">
                <a:latin typeface="Symbol" panose="05050102010706020507" pitchFamily="18" charset="2"/>
              </a:rPr>
              <a:t>a</a:t>
            </a:r>
            <a:r>
              <a:rPr lang="el-GR" dirty="0">
                <a:latin typeface="Comic Sans MS" panose="030F0702030302020204" pitchFamily="66" charset="0"/>
              </a:rPr>
              <a:t>-</a:t>
            </a:r>
            <a:r>
              <a:rPr lang="es-VE" dirty="0" err="1">
                <a:latin typeface="Comic Sans MS" panose="030F0702030302020204" pitchFamily="66" charset="0"/>
              </a:rPr>
              <a:t>syn</a:t>
            </a:r>
            <a:r>
              <a:rPr lang="es-VE" dirty="0">
                <a:latin typeface="Comic Sans MS" panose="030F0702030302020204" pitchFamily="66" charset="0"/>
              </a:rPr>
              <a:t> PFF in vivo. </a:t>
            </a:r>
          </a:p>
        </p:txBody>
      </p:sp>
    </p:spTree>
    <p:extLst>
      <p:ext uri="{BB962C8B-B14F-4D97-AF65-F5344CB8AC3E}">
        <p14:creationId xmlns:p14="http://schemas.microsoft.com/office/powerpoint/2010/main" val="147619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233502" y="882490"/>
            <a:ext cx="463351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Estimulación Profunda Cerebral (</a:t>
            </a:r>
            <a:r>
              <a:rPr lang="es-VE" b="1" dirty="0" smtClean="0">
                <a:latin typeface="Comic Sans MS" panose="030F0702030302020204" pitchFamily="66" charset="0"/>
              </a:rPr>
              <a:t>DBS</a:t>
            </a:r>
            <a:r>
              <a:rPr lang="es-VE" dirty="0" smtClean="0">
                <a:latin typeface="Comic Sans MS" panose="030F0702030302020204" pitchFamily="66" charset="0"/>
              </a:rPr>
              <a:t>) 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N. </a:t>
            </a:r>
            <a:r>
              <a:rPr lang="es-VE" dirty="0" err="1" smtClean="0">
                <a:latin typeface="Comic Sans MS" panose="030F0702030302020204" pitchFamily="66" charset="0"/>
              </a:rPr>
              <a:t>Subtalámico</a:t>
            </a:r>
            <a:r>
              <a:rPr lang="es-VE" dirty="0" smtClean="0">
                <a:latin typeface="Comic Sans MS" panose="030F0702030302020204" pitchFamily="66" charset="0"/>
              </a:rPr>
              <a:t> o </a:t>
            </a:r>
            <a:r>
              <a:rPr lang="es-VE" dirty="0" err="1" smtClean="0">
                <a:latin typeface="Comic Sans MS" panose="030F0702030302020204" pitchFamily="66" charset="0"/>
              </a:rPr>
              <a:t>Globus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dirty="0" err="1" smtClean="0">
                <a:latin typeface="Comic Sans MS" panose="030F0702030302020204" pitchFamily="66" charset="0"/>
              </a:rPr>
              <a:t>Pallidum</a:t>
            </a:r>
            <a:r>
              <a:rPr lang="es-VE" dirty="0" smtClean="0">
                <a:latin typeface="Comic Sans MS" panose="030F0702030302020204" pitchFamily="66" charset="0"/>
              </a:rPr>
              <a:t> en PD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45" y="1823085"/>
            <a:ext cx="3082088" cy="38163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276" y="1823085"/>
            <a:ext cx="3768809" cy="383531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333877" y="5969986"/>
            <a:ext cx="24032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https://mayfieldclinic.com/pe-dbs.htm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986088" y="2188033"/>
            <a:ext cx="700087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3028950" y="2466023"/>
            <a:ext cx="909083" cy="3000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2986088" y="3851910"/>
            <a:ext cx="490578" cy="28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3051577" y="4688829"/>
            <a:ext cx="748897" cy="27750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2986088" y="2240965"/>
            <a:ext cx="1165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Núcleo </a:t>
            </a:r>
          </a:p>
          <a:p>
            <a:r>
              <a:rPr lang="es-VE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ubtalámico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900639" y="1905915"/>
            <a:ext cx="10038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Electrodo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914927" y="3796839"/>
            <a:ext cx="6367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Cable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2857914" y="4565972"/>
            <a:ext cx="1251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Estimulador </a:t>
            </a:r>
          </a:p>
          <a:p>
            <a:pPr algn="ctr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pulso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6343650" y="1761930"/>
            <a:ext cx="930588" cy="269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7550687" y="1934388"/>
            <a:ext cx="641195" cy="531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7660722" y="4573259"/>
            <a:ext cx="749783" cy="66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6672263" y="5359280"/>
            <a:ext cx="1887511" cy="360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6390365" y="1742977"/>
            <a:ext cx="7729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Tálamo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7230090" y="1756335"/>
            <a:ext cx="896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Corteza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647345" y="4497251"/>
            <a:ext cx="11208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Globus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pallidum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interno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830289" y="5235915"/>
            <a:ext cx="1306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Núcleo </a:t>
            </a:r>
          </a:p>
          <a:p>
            <a:r>
              <a:rPr lang="es-VE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ubtalámico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64778" y="173058"/>
            <a:ext cx="1761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Técnicas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Neuromoduladoras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DBS.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6562681" y="3628103"/>
            <a:ext cx="600653" cy="396178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7251337" y="820935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2334828" y="251587"/>
            <a:ext cx="440132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</p:spTree>
    <p:extLst>
      <p:ext uri="{BB962C8B-B14F-4D97-AF65-F5344CB8AC3E}">
        <p14:creationId xmlns:p14="http://schemas.microsoft.com/office/powerpoint/2010/main" val="186389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/>
      <p:bldP spid="18" grpId="0"/>
      <p:bldP spid="6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091326" y="696465"/>
            <a:ext cx="483793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Estimulación Profunda Cerebral (</a:t>
            </a:r>
            <a:r>
              <a:rPr lang="es-VE" b="1" dirty="0" smtClean="0">
                <a:latin typeface="Comic Sans MS" panose="030F0702030302020204" pitchFamily="66" charset="0"/>
              </a:rPr>
              <a:t>DBS</a:t>
            </a:r>
            <a:r>
              <a:rPr lang="es-VE" dirty="0" smtClean="0">
                <a:latin typeface="Comic Sans MS" panose="030F0702030302020204" pitchFamily="66" charset="0"/>
              </a:rPr>
              <a:t>) 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N. </a:t>
            </a:r>
            <a:r>
              <a:rPr lang="es-VE" dirty="0" err="1" smtClean="0">
                <a:latin typeface="Comic Sans MS" panose="030F0702030302020204" pitchFamily="66" charset="0"/>
              </a:rPr>
              <a:t>Subtalámico</a:t>
            </a:r>
            <a:r>
              <a:rPr lang="es-VE" dirty="0" smtClean="0">
                <a:latin typeface="Comic Sans MS" panose="030F0702030302020204" pitchFamily="66" charset="0"/>
              </a:rPr>
              <a:t> o </a:t>
            </a:r>
            <a:r>
              <a:rPr lang="es-VE" dirty="0" err="1">
                <a:latin typeface="Comic Sans MS" panose="030F0702030302020204" pitchFamily="66" charset="0"/>
              </a:rPr>
              <a:t>G</a:t>
            </a:r>
            <a:r>
              <a:rPr lang="es-VE" dirty="0" err="1" smtClean="0">
                <a:latin typeface="Comic Sans MS" panose="030F0702030302020204" pitchFamily="66" charset="0"/>
              </a:rPr>
              <a:t>lobus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r>
              <a:rPr lang="es-VE" dirty="0" err="1" smtClean="0">
                <a:latin typeface="Comic Sans MS" panose="030F0702030302020204" pitchFamily="66" charset="0"/>
              </a:rPr>
              <a:t>Pallidum</a:t>
            </a:r>
            <a:endParaRPr lang="es-VE" dirty="0" smtClean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22750" y="1562805"/>
            <a:ext cx="5025476" cy="37394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El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más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avance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terapéutico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después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L-DOPA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ratamiento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quirúrgico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efectivo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enfermos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temblor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incapacitante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diskinesias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inducidas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medicación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No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sirve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todo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paciente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no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responde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consistentemente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todos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los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síntomas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dificultad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habla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deglución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pensamiento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o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marcha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congelada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Actualmente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, se </a:t>
            </a: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usa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solo en personas </a:t>
            </a: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cuyos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síntomas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no son </a:t>
            </a: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adecuadamente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controlados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medicación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603196" y="4595402"/>
            <a:ext cx="42548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endParaRPr lang="en-US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08086" y="5517137"/>
            <a:ext cx="42548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/>
              <a:t> 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es-VE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Parkinson's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Foundation. https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://www.parkinson.org/living-with-parkinsons/treatment/surgical-treatment-options/deep-brain-stimulation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64778" y="173058"/>
            <a:ext cx="17640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Técnicas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Neuromoduladoras</a:t>
            </a:r>
            <a:endParaRPr lang="es-VE" sz="1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DBS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79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92290" y="1965550"/>
            <a:ext cx="5486396" cy="3416320"/>
          </a:xfrm>
          <a:prstGeom prst="rect">
            <a:avLst/>
          </a:prstGeom>
          <a:solidFill>
            <a:srgbClr val="EAF2F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omic Sans MS" panose="030F0702030302020204" pitchFamily="66" charset="0"/>
              </a:rPr>
              <a:t>Ablación</a:t>
            </a:r>
            <a:r>
              <a:rPr lang="en-US" dirty="0" smtClean="0">
                <a:latin typeface="Comic Sans MS" panose="030F0702030302020204" pitchFamily="66" charset="0"/>
              </a:rPr>
              <a:t> unilateral </a:t>
            </a:r>
            <a:r>
              <a:rPr lang="en-US" dirty="0" err="1" smtClean="0">
                <a:latin typeface="Comic Sans MS" panose="030F0702030302020204" pitchFamily="66" charset="0"/>
              </a:rPr>
              <a:t>por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Ultrasonido</a:t>
            </a:r>
            <a:r>
              <a:rPr lang="en-US" dirty="0" smtClean="0">
                <a:latin typeface="Comic Sans MS" panose="030F0702030302020204" pitchFamily="66" charset="0"/>
              </a:rPr>
              <a:t> del Globus </a:t>
            </a:r>
            <a:r>
              <a:rPr lang="en-US" dirty="0" err="1" smtClean="0">
                <a:latin typeface="Comic Sans MS" panose="030F0702030302020204" pitchFamily="66" charset="0"/>
              </a:rPr>
              <a:t>Pallidum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resultó</a:t>
            </a:r>
            <a:r>
              <a:rPr lang="en-US" dirty="0" smtClean="0">
                <a:latin typeface="Comic Sans MS" panose="030F0702030302020204" pitchFamily="66" charset="0"/>
              </a:rPr>
              <a:t> en alto </a:t>
            </a:r>
            <a:r>
              <a:rPr lang="en-US" dirty="0" err="1" smtClean="0">
                <a:latin typeface="Comic Sans MS" panose="030F0702030302020204" pitchFamily="66" charset="0"/>
              </a:rPr>
              <a:t>porcentaje</a:t>
            </a:r>
            <a:r>
              <a:rPr lang="en-US" dirty="0" smtClean="0">
                <a:latin typeface="Comic Sans MS" panose="030F0702030302020204" pitchFamily="66" charset="0"/>
              </a:rPr>
              <a:t> de pacientes </a:t>
            </a:r>
            <a:r>
              <a:rPr lang="en-US" dirty="0" err="1" smtClean="0">
                <a:latin typeface="Comic Sans MS" panose="030F0702030302020204" pitchFamily="66" charset="0"/>
              </a:rPr>
              <a:t>que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mejoraron</a:t>
            </a:r>
            <a:r>
              <a:rPr lang="en-US" dirty="0" smtClean="0">
                <a:latin typeface="Comic Sans MS" panose="030F0702030302020204" pitchFamily="66" charset="0"/>
              </a:rPr>
              <a:t> la </a:t>
            </a:r>
            <a:r>
              <a:rPr lang="en-US" dirty="0" err="1" smtClean="0">
                <a:latin typeface="Comic Sans MS" panose="030F0702030302020204" pitchFamily="66" charset="0"/>
              </a:rPr>
              <a:t>función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motora</a:t>
            </a:r>
            <a:r>
              <a:rPr lang="en-US" dirty="0" smtClean="0">
                <a:latin typeface="Comic Sans MS" panose="030F0702030302020204" pitchFamily="66" charset="0"/>
              </a:rPr>
              <a:t> o se </a:t>
            </a:r>
            <a:r>
              <a:rPr lang="en-US" dirty="0" err="1" smtClean="0">
                <a:latin typeface="Comic Sans MS" panose="030F0702030302020204" pitchFamily="66" charset="0"/>
              </a:rPr>
              <a:t>redujo</a:t>
            </a:r>
            <a:r>
              <a:rPr lang="en-US" dirty="0" smtClean="0">
                <a:latin typeface="Comic Sans MS" panose="030F0702030302020204" pitchFamily="66" charset="0"/>
              </a:rPr>
              <a:t> la </a:t>
            </a:r>
            <a:r>
              <a:rPr lang="en-US" dirty="0" err="1" smtClean="0">
                <a:latin typeface="Comic Sans MS" panose="030F0702030302020204" pitchFamily="66" charset="0"/>
              </a:rPr>
              <a:t>diskinesia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comparado</a:t>
            </a:r>
            <a:r>
              <a:rPr lang="en-US" dirty="0" smtClean="0"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latin typeface="Comic Sans MS" panose="030F0702030302020204" pitchFamily="66" charset="0"/>
              </a:rPr>
              <a:t>procedimiento</a:t>
            </a:r>
            <a:r>
              <a:rPr lang="en-US" dirty="0" smtClean="0">
                <a:latin typeface="Comic Sans MS" panose="030F0702030302020204" pitchFamily="66" charset="0"/>
              </a:rPr>
              <a:t> control a los 3 </a:t>
            </a:r>
            <a:r>
              <a:rPr lang="en-US" dirty="0" err="1" smtClean="0">
                <a:latin typeface="Comic Sans MS" panose="030F0702030302020204" pitchFamily="66" charset="0"/>
              </a:rPr>
              <a:t>meses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pero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fue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asociado</a:t>
            </a:r>
            <a:r>
              <a:rPr lang="en-US" dirty="0" smtClean="0">
                <a:latin typeface="Comic Sans MS" panose="030F0702030302020204" pitchFamily="66" charset="0"/>
              </a:rPr>
              <a:t> con </a:t>
            </a:r>
            <a:r>
              <a:rPr lang="en-US" dirty="0" err="1" smtClean="0">
                <a:latin typeface="Comic Sans MS" panose="030F0702030302020204" pitchFamily="66" charset="0"/>
              </a:rPr>
              <a:t>eventos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adversos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</a:rPr>
              <a:t>Se </a:t>
            </a:r>
            <a:r>
              <a:rPr lang="en-US" dirty="0" err="1" smtClean="0">
                <a:latin typeface="Comic Sans MS" panose="030F0702030302020204" pitchFamily="66" charset="0"/>
              </a:rPr>
              <a:t>necesita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ensayos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clínicos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más</a:t>
            </a:r>
            <a:r>
              <a:rPr lang="en-US" dirty="0" smtClean="0">
                <a:latin typeface="Comic Sans MS" panose="030F0702030302020204" pitchFamily="66" charset="0"/>
              </a:rPr>
              <a:t> largos y </a:t>
            </a:r>
            <a:r>
              <a:rPr lang="en-US" dirty="0" err="1" smtClean="0">
                <a:latin typeface="Comic Sans MS" panose="030F0702030302020204" pitchFamily="66" charset="0"/>
              </a:rPr>
              <a:t>grandes</a:t>
            </a:r>
            <a:r>
              <a:rPr lang="en-US" dirty="0" smtClean="0">
                <a:latin typeface="Comic Sans MS" panose="030F0702030302020204" pitchFamily="66" charset="0"/>
              </a:rPr>
              <a:t> para determiner el </a:t>
            </a:r>
            <a:r>
              <a:rPr lang="en-US" dirty="0" err="1" smtClean="0">
                <a:latin typeface="Comic Sans MS" panose="030F0702030302020204" pitchFamily="66" charset="0"/>
              </a:rPr>
              <a:t>efecto</a:t>
            </a:r>
            <a:r>
              <a:rPr lang="en-US" dirty="0" smtClean="0"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latin typeface="Comic Sans MS" panose="030F0702030302020204" pitchFamily="66" charset="0"/>
              </a:rPr>
              <a:t>seguridad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esta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técnica</a:t>
            </a:r>
            <a:r>
              <a:rPr lang="en-US" dirty="0" smtClean="0">
                <a:latin typeface="Comic Sans MS" panose="030F0702030302020204" pitchFamily="66" charset="0"/>
              </a:rPr>
              <a:t> en pacientes con PD.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kumimoji="0" lang="es-VE" b="0" i="0" u="none" strike="noStrike" cap="none" normalizeH="0" baseline="0" dirty="0" smtClean="0">
              <a:ln>
                <a:noFill/>
              </a:ln>
              <a:solidFill>
                <a:srgbClr val="2752FF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78" y="331643"/>
            <a:ext cx="1249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Terapéutica </a:t>
            </a:r>
            <a:r>
              <a:rPr lang="es-VE" sz="12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200" dirty="0">
                <a:latin typeface="Comic Sans MS" panose="030F0702030302020204" pitchFamily="66" charset="0"/>
              </a:rPr>
              <a:t>.</a:t>
            </a:r>
            <a:r>
              <a:rPr lang="es-VE" sz="1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Ablación 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Globus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 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Pallidum</a:t>
            </a:r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.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50945" y="522308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172470" y="1236331"/>
            <a:ext cx="4726031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Ablación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Globus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Pallidum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por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Ultrasonido</a:t>
            </a:r>
            <a:endParaRPr lang="en-US" b="0" i="0" dirty="0">
              <a:solidFill>
                <a:srgbClr val="2D3238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414463" y="5486605"/>
            <a:ext cx="641601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V. Krishna et al. </a:t>
            </a:r>
            <a:r>
              <a:rPr lang="en-US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Trial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globus</a:t>
            </a:r>
            <a:r>
              <a:rPr lang="en-US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allidus</a:t>
            </a:r>
            <a:r>
              <a:rPr lang="en-US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ocused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ltrasound</a:t>
            </a:r>
            <a:r>
              <a:rPr lang="en-US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Engl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 Med 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es-V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388:683-693.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129200" y="1139275"/>
            <a:ext cx="15424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Engl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 J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Med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Feb 2023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8532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885818" y="795736"/>
            <a:ext cx="564053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Estimulación Magnética </a:t>
            </a:r>
            <a:r>
              <a:rPr lang="es-VE" sz="2000" dirty="0" err="1" smtClean="0">
                <a:latin typeface="Comic Sans MS" panose="030F0702030302020204" pitchFamily="66" charset="0"/>
              </a:rPr>
              <a:t>Transcraneal</a:t>
            </a:r>
            <a:r>
              <a:rPr lang="es-VE" sz="2000" dirty="0" smtClean="0">
                <a:latin typeface="Comic Sans MS" panose="030F0702030302020204" pitchFamily="66" charset="0"/>
              </a:rPr>
              <a:t> (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TMS</a:t>
            </a:r>
            <a:r>
              <a:rPr lang="es-VE" sz="2000" dirty="0" smtClean="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706083" y="1351078"/>
            <a:ext cx="4031138" cy="3631763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8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Comic Sans MS" panose="030F0702030302020204" pitchFamily="66" charset="0"/>
              </a:rPr>
              <a:t>TMS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repetida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latin typeface="Comic Sans MS" panose="030F0702030302020204" pitchFamily="66" charset="0"/>
              </a:rPr>
              <a:t>tipo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cerebral no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invasiva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tiene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efectos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neuromoduladores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50505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latin typeface="Comic Sans MS" panose="030F0702030302020204" pitchFamily="66" charset="0"/>
              </a:rPr>
              <a:t>R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egula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no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PD</a:t>
            </a:r>
            <a:r>
              <a:rPr lang="en-US" sz="1600" dirty="0" smtClean="0">
                <a:latin typeface="Comic Sans MS" panose="030F0702030302020204" pitchFamily="66" charset="0"/>
              </a:rPr>
              <a:t>. 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latin typeface="Comic Sans MS" panose="030F0702030302020204" pitchFamily="66" charset="0"/>
              </a:rPr>
              <a:t>R</a:t>
            </a:r>
            <a:r>
              <a:rPr lang="en-US" sz="1600" dirty="0" err="1" smtClean="0">
                <a:latin typeface="Comic Sans MS" panose="030F0702030302020204" pitchFamily="66" charset="0"/>
              </a:rPr>
              <a:t>evisión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metaanálisis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ensayos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clínicos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sugieren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técnica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podría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usarse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posible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ayuda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PD para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mejorar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r>
              <a:rPr lang="en-US" sz="1600" dirty="0" smtClean="0">
                <a:latin typeface="Comic Sans MS" panose="030F0702030302020204" pitchFamily="66" charset="0"/>
              </a:rPr>
              <a:t>, y </a:t>
            </a:r>
            <a:r>
              <a:rPr lang="en-US" sz="1600" dirty="0" err="1" smtClean="0">
                <a:latin typeface="Comic Sans MS" panose="030F0702030302020204" pitchFamily="66" charset="0"/>
              </a:rPr>
              <a:t>podría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tener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potencial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eficacia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sintomas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depresivos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n-US" sz="1000" dirty="0" smtClean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latin typeface="Comic Sans MS" panose="030F0702030302020204" pitchFamily="66" charset="0"/>
              </a:rPr>
              <a:t>estudio</a:t>
            </a:r>
            <a:r>
              <a:rPr lang="en-US" sz="1600" dirty="0" smtClean="0">
                <a:latin typeface="Comic Sans MS" panose="030F0702030302020204" pitchFamily="66" charset="0"/>
              </a:rPr>
              <a:t>….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2924" y="5366422"/>
            <a:ext cx="57788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Zhang 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Efficacy of repetitive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transcranial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magnetic stimulation in Parkinson’s disease: A systematic review and meta-analysis of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randomised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controlled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trials.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Lancet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52:101589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90" y="1521935"/>
            <a:ext cx="4231971" cy="27637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ángulo 10"/>
          <p:cNvSpPr/>
          <p:nvPr/>
        </p:nvSpPr>
        <p:spPr>
          <a:xfrm>
            <a:off x="415801" y="4325793"/>
            <a:ext cx="36138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https://www.mytransformations.com/post/tms-for-parkinsons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164778" y="173058"/>
            <a:ext cx="1747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Técnicas </a:t>
            </a:r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Neuromoduladoras</a:t>
            </a:r>
            <a:endParaRPr lang="es-VE" sz="12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TMS.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334828" y="178555"/>
            <a:ext cx="440132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7640714" y="795736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2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Vago.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34" r="19274"/>
          <a:stretch/>
        </p:blipFill>
        <p:spPr>
          <a:xfrm>
            <a:off x="316849" y="1784227"/>
            <a:ext cx="3982141" cy="38164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CuadroTexto 9"/>
          <p:cNvSpPr txBox="1"/>
          <p:nvPr/>
        </p:nvSpPr>
        <p:spPr>
          <a:xfrm>
            <a:off x="1850557" y="966281"/>
            <a:ext cx="5245938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2400" dirty="0" smtClean="0">
                <a:latin typeface="Comic Sans MS" panose="030F0702030302020204" pitchFamily="66" charset="0"/>
              </a:rPr>
              <a:t>Estimulación del Nervio Vago (VNS)</a:t>
            </a:r>
            <a:endParaRPr lang="es-VE" sz="2400" dirty="0"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16849" y="5811425"/>
            <a:ext cx="38978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https://www.physio-pedia.com/File:Vagus_nerve_stimulation.jpg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535487" y="1764163"/>
            <a:ext cx="4221298" cy="43088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Implica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usar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dispositivo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estimular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eléctricamente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nervio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. Su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uso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es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aprobado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111111"/>
                </a:solidFill>
                <a:latin typeface="Comic Sans MS" panose="030F0702030302020204" pitchFamily="66" charset="0"/>
              </a:rPr>
              <a:t>tratar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epilepsia</a:t>
            </a:r>
            <a:r>
              <a:rPr lang="en-US" sz="1600" dirty="0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1111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depresión</a:t>
            </a:r>
            <a:r>
              <a:rPr lang="en-US" sz="1600" dirty="0" smtClean="0">
                <a:solidFill>
                  <a:srgbClr val="111111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11111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El </a:t>
            </a:r>
            <a:r>
              <a:rPr lang="en-US" sz="1600" dirty="0" err="1">
                <a:latin typeface="Comic Sans MS" panose="030F0702030302020204" pitchFamily="66" charset="0"/>
              </a:rPr>
              <a:t>aparato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se </a:t>
            </a:r>
            <a:r>
              <a:rPr lang="en-US" sz="1600" dirty="0" err="1" smtClean="0">
                <a:latin typeface="Comic Sans MS" panose="030F0702030302020204" pitchFamily="66" charset="0"/>
              </a:rPr>
              <a:t>implanta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quirúrgicamente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debajo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piel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tórax</a:t>
            </a:r>
            <a:r>
              <a:rPr lang="en-US" sz="1600" dirty="0" smtClean="0">
                <a:latin typeface="Comic Sans MS" panose="030F0702030302020204" pitchFamily="66" charset="0"/>
              </a:rPr>
              <a:t> y con un cable se </a:t>
            </a:r>
            <a:r>
              <a:rPr lang="en-US" sz="1600" dirty="0" err="1" smtClean="0">
                <a:latin typeface="Comic Sans MS" panose="030F0702030302020204" pitchFamily="66" charset="0"/>
              </a:rPr>
              <a:t>enrrolla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izq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  <a:r>
              <a:rPr lang="en-US" sz="1600" dirty="0">
                <a:latin typeface="Comic Sans MS" panose="030F0702030302020204" pitchFamily="66" charset="0"/>
              </a:rPr>
              <a:t>No se </a:t>
            </a:r>
            <a:r>
              <a:rPr lang="en-US" sz="1600" dirty="0" err="1">
                <a:latin typeface="Comic Sans MS" panose="030F0702030302020204" pitchFamily="66" charset="0"/>
              </a:rPr>
              <a:t>usa</a:t>
            </a:r>
            <a:r>
              <a:rPr lang="en-US" sz="1600" dirty="0">
                <a:latin typeface="Comic Sans MS" panose="030F0702030302020204" pitchFamily="66" charset="0"/>
              </a:rPr>
              <a:t> el </a:t>
            </a:r>
            <a:r>
              <a:rPr lang="en-US" sz="1600" dirty="0" err="1">
                <a:latin typeface="Comic Sans MS" panose="030F0702030302020204" pitchFamily="66" charset="0"/>
              </a:rPr>
              <a:t>vago</a:t>
            </a:r>
            <a:r>
              <a:rPr lang="en-US" sz="1600" dirty="0">
                <a:latin typeface="Comic Sans MS" panose="030F0702030302020204" pitchFamily="66" charset="0"/>
              </a:rPr>
              <a:t> der. </a:t>
            </a:r>
            <a:r>
              <a:rPr lang="en-US" sz="1600" dirty="0" err="1">
                <a:latin typeface="Comic Sans MS" panose="030F0702030302020204" pitchFamily="66" charset="0"/>
              </a:rPr>
              <a:t>porque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lleva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más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fibras</a:t>
            </a:r>
            <a:r>
              <a:rPr lang="en-US" sz="1600" dirty="0">
                <a:latin typeface="Comic Sans MS" panose="030F0702030302020204" pitchFamily="66" charset="0"/>
              </a:rPr>
              <a:t> del </a:t>
            </a:r>
            <a:r>
              <a:rPr lang="en-US" sz="1600" dirty="0" err="1">
                <a:latin typeface="Comic Sans MS" panose="030F0702030302020204" pitchFamily="66" charset="0"/>
              </a:rPr>
              <a:t>corazón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El </a:t>
            </a:r>
            <a:r>
              <a:rPr lang="en-US" sz="1600" dirty="0" err="1" smtClean="0">
                <a:latin typeface="Comic Sans MS" panose="030F0702030302020204" pitchFamily="66" charset="0"/>
              </a:rPr>
              <a:t>dispositivo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envia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señales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>
                <a:latin typeface="Comic Sans MS" panose="030F0702030302020204" pitchFamily="66" charset="0"/>
              </a:rPr>
              <a:t>T</a:t>
            </a:r>
            <a:r>
              <a:rPr lang="en-US" sz="1600" dirty="0" err="1" smtClean="0">
                <a:latin typeface="Comic Sans MS" panose="030F0702030302020204" pitchFamily="66" charset="0"/>
              </a:rPr>
              <a:t>allo</a:t>
            </a:r>
            <a:r>
              <a:rPr lang="en-US" sz="1600" dirty="0" smtClean="0">
                <a:latin typeface="Comic Sans MS" panose="030F0702030302020204" pitchFamily="66" charset="0"/>
              </a:rPr>
              <a:t> y de </a:t>
            </a:r>
            <a:r>
              <a:rPr lang="en-US" sz="1600" dirty="0" err="1" smtClean="0">
                <a:latin typeface="Comic Sans MS" panose="030F0702030302020204" pitchFamily="66" charset="0"/>
              </a:rPr>
              <a:t>ahí</a:t>
            </a:r>
            <a:r>
              <a:rPr lang="en-US" sz="1600" dirty="0" smtClean="0">
                <a:latin typeface="Comic Sans MS" panose="030F0702030302020204" pitchFamily="66" charset="0"/>
              </a:rPr>
              <a:t> van </a:t>
            </a:r>
            <a:r>
              <a:rPr lang="en-US" sz="1600" dirty="0" err="1" smtClean="0">
                <a:latin typeface="Comic Sans MS" panose="030F0702030302020204" pitchFamily="66" charset="0"/>
              </a:rPr>
              <a:t>señales</a:t>
            </a:r>
            <a:r>
              <a:rPr lang="en-US" sz="1600" dirty="0" smtClean="0"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latin typeface="Comic Sans MS" panose="030F0702030302020204" pitchFamily="66" charset="0"/>
              </a:rPr>
              <a:t>ciertas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áreas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cerebrales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Nuevos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dispositivos</a:t>
            </a:r>
            <a:r>
              <a:rPr lang="en-US" sz="1600" dirty="0" smtClean="0">
                <a:latin typeface="Comic Sans MS" panose="030F0702030302020204" pitchFamily="66" charset="0"/>
              </a:rPr>
              <a:t> no </a:t>
            </a:r>
            <a:r>
              <a:rPr lang="en-US" sz="1600" dirty="0" err="1" smtClean="0">
                <a:latin typeface="Comic Sans MS" panose="030F0702030302020204" pitchFamily="66" charset="0"/>
              </a:rPr>
              <a:t>requieren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implantación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quirúrgica</a:t>
            </a:r>
            <a:r>
              <a:rPr lang="en-US" sz="1600" dirty="0" smtClean="0">
                <a:latin typeface="Comic Sans MS" panose="030F0702030302020204" pitchFamily="66" charset="0"/>
              </a:rPr>
              <a:t>, para </a:t>
            </a:r>
            <a:r>
              <a:rPr lang="en-US" sz="1600" dirty="0" err="1" smtClean="0">
                <a:latin typeface="Comic Sans MS" panose="030F0702030302020204" pitchFamily="66" charset="0"/>
              </a:rPr>
              <a:t>tratar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latin typeface="Comic Sans MS" panose="030F0702030302020204" pitchFamily="66" charset="0"/>
              </a:rPr>
              <a:t> dolor</a:t>
            </a:r>
            <a:r>
              <a:rPr lang="en-US" sz="1600" i="1" dirty="0" smtClean="0">
                <a:latin typeface="Comic Sans MS" panose="030F0702030302020204" pitchFamily="66" charset="0"/>
              </a:rPr>
              <a:t> y cluster headache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030696" y="6118152"/>
            <a:ext cx="32308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https://www.mayoclinic.org/tests-procedures/vagus-nerve-stimulation/about/pac-20384565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2148697" y="314816"/>
            <a:ext cx="477358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7259379" y="931807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56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7819" y="5745403"/>
            <a:ext cx="47732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n-US" sz="1100" dirty="0" err="1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Marano</a:t>
            </a:r>
            <a:r>
              <a:rPr lang="en-US" sz="1100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Transcutaneous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uricular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agus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timulation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mproves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ait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reaction </a:t>
            </a:r>
            <a:r>
              <a:rPr lang="en-US" sz="1100" i="1" dirty="0" err="1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Ttme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Parkinson's d</a:t>
            </a:r>
            <a:r>
              <a:rPr lang="en-US" sz="1100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isease</a:t>
            </a:r>
            <a:r>
              <a:rPr lang="en-US" sz="1100" b="1" i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100" b="1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Movement </a:t>
            </a:r>
            <a:r>
              <a:rPr lang="en-US" sz="1100" b="1" dirty="0" smtClean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Disorders 2022;37:2163-64.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endParaRPr lang="en-US" sz="1100" b="1" dirty="0">
              <a:solidFill>
                <a:srgbClr val="1C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437591" y="1740771"/>
            <a:ext cx="4033986" cy="3862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800" dirty="0" smtClean="0">
              <a:solidFill>
                <a:srgbClr val="1C1D1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Reporte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previo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estimulación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transcutánea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cervical 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mejorar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marcha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PD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.</a:t>
            </a:r>
            <a:r>
              <a:rPr lang="en-US" sz="1600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</a:t>
            </a:r>
            <a:endParaRPr lang="en-US" sz="2000" dirty="0">
              <a:solidFill>
                <a:srgbClr val="1C1D1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srgbClr val="1C1D1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Otro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estudio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VNS no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invasiva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rama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auricular del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nervio</a:t>
            </a:r>
            <a:r>
              <a:rPr lang="en-US" sz="1600" dirty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en pacientes con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leve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moderado</a:t>
            </a:r>
            <a:r>
              <a:rPr lang="en-US" sz="1600" dirty="0" smtClean="0">
                <a:solidFill>
                  <a:srgbClr val="1C1D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PD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mejoró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varios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parámetros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1C1D1E"/>
                </a:solidFill>
                <a:latin typeface="Comic Sans MS" panose="030F0702030302020204" pitchFamily="66" charset="0"/>
              </a:rPr>
              <a:t>marcha</a:t>
            </a:r>
            <a:r>
              <a:rPr lang="en-US" sz="1600" dirty="0" smtClean="0">
                <a:solidFill>
                  <a:srgbClr val="1C1D1E"/>
                </a:solidFill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srgbClr val="1C1D1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8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esto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debe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replicado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con </a:t>
            </a:r>
            <a:r>
              <a:rPr lang="en-US" sz="1600" dirty="0" err="1" smtClean="0">
                <a:latin typeface="Comic Sans MS" panose="030F0702030302020204" pitchFamily="66" charset="0"/>
              </a:rPr>
              <a:t>muestra</a:t>
            </a:r>
            <a:r>
              <a:rPr lang="en-US" sz="1600" dirty="0" smtClean="0">
                <a:latin typeface="Comic Sans MS" panose="030F0702030302020204" pitchFamily="66" charset="0"/>
              </a:rPr>
              <a:t> mayor y </a:t>
            </a:r>
            <a:r>
              <a:rPr lang="en-US" sz="1600" dirty="0" err="1" smtClean="0">
                <a:latin typeface="Comic Sans MS" panose="030F0702030302020204" pitchFamily="66" charset="0"/>
              </a:rPr>
              <a:t>mejores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mediciones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omic Sans MS" panose="030F0702030302020204" pitchFamily="66" charset="0"/>
              </a:rPr>
              <a:t>Sin embargo, lo </a:t>
            </a:r>
            <a:r>
              <a:rPr lang="en-US" sz="1600" dirty="0" err="1" smtClean="0">
                <a:latin typeface="Comic Sans MS" panose="030F0702030302020204" pitchFamily="66" charset="0"/>
              </a:rPr>
              <a:t>fácil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aparatos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portátiles</a:t>
            </a:r>
            <a:r>
              <a:rPr lang="en-US" sz="1600" dirty="0" smtClean="0">
                <a:latin typeface="Comic Sans MS" panose="030F0702030302020204" pitchFamily="66" charset="0"/>
              </a:rPr>
              <a:t>, los </a:t>
            </a:r>
            <a:r>
              <a:rPr lang="en-US" sz="1600" dirty="0" err="1" smtClean="0">
                <a:latin typeface="Comic Sans MS" panose="030F0702030302020204" pitchFamily="66" charset="0"/>
              </a:rPr>
              <a:t>hace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herramientas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útiles</a:t>
            </a:r>
            <a:r>
              <a:rPr lang="en-US" sz="1600" dirty="0" smtClean="0"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neuromodulación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PD.</a:t>
            </a:r>
            <a:endParaRPr lang="es-VE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8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1889757" y="1017174"/>
            <a:ext cx="527318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del Nervio Vago (VNS) en PD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46" y="1774764"/>
            <a:ext cx="3637692" cy="343297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91220" y="5346298"/>
            <a:ext cx="251703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https://soterixmedical.com/research/tavns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2003504" y="331643"/>
            <a:ext cx="504568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Vago.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286753" y="931807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998861" y="6611779"/>
            <a:ext cx="214513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438327" y="2032160"/>
            <a:ext cx="6194321" cy="3139321"/>
          </a:xfrm>
          <a:prstGeom prst="rect">
            <a:avLst/>
          </a:prstGeom>
          <a:solidFill>
            <a:srgbClr val="FFF3F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RETRACTED ARTICLE: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Mondal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Non-invasive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vagus nerve stimulation improves clinical and molecular biomarkers of Parkinson’s disease in patients with freezing of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gait.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npj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Parkinson’s Disease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Article number 46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Retractado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npj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2022;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8:Article number 148.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November 2022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irregularidades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tabla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figura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corrección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 editorial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datos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soportaban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2805" y="1101084"/>
            <a:ext cx="4725365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del Nervio Vago (VNS) en PD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350946" y="624030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</p:spTree>
    <p:extLst>
      <p:ext uri="{BB962C8B-B14F-4D97-AF65-F5344CB8AC3E}">
        <p14:creationId xmlns:p14="http://schemas.microsoft.com/office/powerpoint/2010/main" val="414939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168767" y="6363585"/>
            <a:ext cx="27334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https://www.physio-pedia.com/Vagus_Nerve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746181" y="1587656"/>
            <a:ext cx="5708470" cy="4662815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sz="8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Actualmente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, 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VNS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es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tratamiento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aprobado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para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epilepsia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crónica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,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refractaria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y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depresión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Se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investiga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para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otras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condiciones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como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nf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Inflamatorias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crónicas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Autoinmunes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Estímulo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vagales en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influyen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en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Monoaminérgicos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cerebrales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que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actúan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en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alteraciones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del 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humor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 </a:t>
            </a:r>
            <a:endParaRPr lang="en-US" sz="14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fecto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beneficioso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Microbiota en humor y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ansiedad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es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en parte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por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afectar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0206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VNS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ono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agal 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e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inhibe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producción</a:t>
            </a:r>
            <a:r>
              <a:rPr lang="en-US" sz="14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CKs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 Ambos son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mecanismos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de </a:t>
            </a:r>
            <a:r>
              <a:rPr lang="en-US" sz="14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resiliencia</a:t>
            </a:r>
            <a:r>
              <a:rPr lang="en-US" sz="14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s-ES" sz="10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endParaRPr lang="en-US" sz="1000" dirty="0" smtClean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Tono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Vagal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esta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correlacionado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con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capacidad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para 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modular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respuestas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Estrés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, y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puede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ser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influido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por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respiración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4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0206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Aumento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través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meditación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yoga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latin typeface="Comic Sans MS" panose="030F0702030302020204" pitchFamily="66" charset="0"/>
              </a:rPr>
              <a:t>probablemente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contribuye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resiliencia</a:t>
            </a:r>
            <a:r>
              <a:rPr lang="en-US" sz="1400" dirty="0">
                <a:solidFill>
                  <a:srgbClr val="020621"/>
                </a:solidFill>
                <a:latin typeface="Comic Sans MS" panose="030F0702030302020204" pitchFamily="66" charset="0"/>
              </a:rPr>
              <a:t> y a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mitigar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humor y </a:t>
            </a:r>
            <a:r>
              <a:rPr lang="en-US" sz="14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ansiedad</a:t>
            </a:r>
            <a:r>
              <a:rPr lang="en-US" sz="14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9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1400" dirty="0" smtClean="0">
              <a:solidFill>
                <a:srgbClr val="02062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Vago.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26123" y="828211"/>
            <a:ext cx="50187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N.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Vago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modulador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del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Eje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Intestino-Cerebro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Enf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M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entales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I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nflamatorias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endParaRPr lang="en-US" b="0" i="0" dirty="0">
              <a:solidFill>
                <a:srgbClr val="2D3238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026123" y="308879"/>
            <a:ext cx="503877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412266" y="3565120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Abrir corchete 1"/>
          <p:cNvSpPr/>
          <p:nvPr/>
        </p:nvSpPr>
        <p:spPr>
          <a:xfrm>
            <a:off x="1444653" y="1769807"/>
            <a:ext cx="227788" cy="4321277"/>
          </a:xfrm>
          <a:prstGeom prst="lef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7796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2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168767" y="5353153"/>
            <a:ext cx="27334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https://www.physio-pedia.com/Vagus_Nerve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449325" y="2433271"/>
            <a:ext cx="4219371" cy="2800767"/>
          </a:xfrm>
          <a:prstGeom prst="rect">
            <a:avLst/>
          </a:prstGeom>
          <a:solidFill>
            <a:srgbClr val="EAF2F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srgbClr val="0206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envía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constantemente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información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sensorial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reciente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de los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diferentes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órganos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hacia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nervios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aferentes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. 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80-90% de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vagales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son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latin typeface="Comic Sans MS" panose="030F0702030302020204" pitchFamily="66" charset="0"/>
              </a:rPr>
              <a:t>dedicadas</a:t>
            </a:r>
            <a:r>
              <a:rPr lang="en-US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comunicar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vísceras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endParaRPr lang="en-US" sz="1600" baseline="30000" dirty="0">
              <a:solidFill>
                <a:srgbClr val="0206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US" sz="1600" dirty="0">
              <a:solidFill>
                <a:srgbClr val="02062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064659" y="1497968"/>
            <a:ext cx="50187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N.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Vago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modulador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del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Eje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Intestino-Cerebro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Enf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M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entales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I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nflamatorias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endParaRPr lang="en-US" b="0" i="0" dirty="0">
              <a:solidFill>
                <a:srgbClr val="2D3238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064659" y="498542"/>
            <a:ext cx="498870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239198" y="3125768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174034" y="2095203"/>
            <a:ext cx="5035657" cy="3847207"/>
          </a:xfrm>
          <a:prstGeom prst="rect">
            <a:avLst/>
          </a:prstGeom>
          <a:solidFill>
            <a:srgbClr val="EAF2F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endParaRPr lang="es-VE" sz="800" dirty="0" smtClean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lvl="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Hay evidencia del rol de </a:t>
            </a: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VNS</a:t>
            </a:r>
            <a:r>
              <a:rPr lang="es-VE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modular funciones GI. </a:t>
            </a:r>
          </a:p>
          <a:p>
            <a:pPr marL="285750" lvl="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ono </a:t>
            </a: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agal bajo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latin typeface="Comic Sans MS" panose="030F0702030302020204" pitchFamily="66" charset="0"/>
              </a:rPr>
              <a:t>se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observa en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alteraciones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funcionales GI y en IBD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estaurar tono normal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puede ser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en estas enfermedades.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endParaRPr lang="es-VE" sz="10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90513" marR="0" lvl="0" indent="-2905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Entre las herramientas terapéuticas están: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tabLst/>
            </a:pPr>
            <a:r>
              <a:rPr kumimoji="0" lang="es-VE" sz="9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685800" lvl="1" indent="-228600">
              <a:buSzPct val="80000"/>
              <a:buFont typeface="Wingdings" panose="05000000000000000000" pitchFamily="2" charset="2"/>
              <a:buChar char="ü"/>
            </a:pP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Drogas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dirigidas al </a:t>
            </a:r>
            <a:r>
              <a:rPr lang="es-VE" sz="16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kumimoji="0" lang="es-VE" sz="1600" b="0" i="0" u="none" strike="noStrike" cap="none" normalizeH="0" baseline="0" dirty="0" err="1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ist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Colinérgico y/o</a:t>
            </a:r>
          </a:p>
          <a:p>
            <a:pPr marL="685800" lvl="1" indent="-228600">
              <a:buSzPct val="80000"/>
              <a:buFont typeface="Wingdings" panose="05000000000000000000" pitchFamily="2" charset="2"/>
              <a:buChar char="ü"/>
            </a:pP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Medicina complementaria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(meditación, hipnosis). </a:t>
            </a:r>
          </a:p>
          <a:p>
            <a:pPr marL="6858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ü"/>
              <a:tabLst/>
            </a:pP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espirar profundamente.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6858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ü"/>
              <a:tabLst/>
            </a:pP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jercicio físico.</a:t>
            </a:r>
          </a:p>
          <a:p>
            <a:pPr marL="6858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ü"/>
              <a:tabLst/>
            </a:pP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VNS</a:t>
            </a: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invasivo o no invasivo</a:t>
            </a:r>
            <a:r>
              <a:rPr kumimoji="0" lang="es-VE" sz="8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endParaRPr kumimoji="0" lang="es-VE" sz="800" b="0" i="0" u="none" strike="noStrike" cap="none" normalizeH="0" baseline="0" dirty="0" smtClean="0">
              <a:ln>
                <a:noFill/>
              </a:ln>
              <a:solidFill>
                <a:srgbClr val="02062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139913" y="6015484"/>
            <a:ext cx="27911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https://www.physio-pedia.com/Vagus_Nerve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80749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50946" y="711270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122821" y="1285750"/>
            <a:ext cx="50187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N.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Vago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modulador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del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Eje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Intestino-Cerebro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Enf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M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entales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I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nflamatorias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endParaRPr lang="en-US" b="0" i="0" dirty="0">
              <a:solidFill>
                <a:srgbClr val="2D3238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913364" y="4453902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Abrir corchete 1"/>
          <p:cNvSpPr/>
          <p:nvPr/>
        </p:nvSpPr>
        <p:spPr>
          <a:xfrm>
            <a:off x="1999076" y="4018806"/>
            <a:ext cx="123745" cy="1578078"/>
          </a:xfrm>
          <a:prstGeom prst="lef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06988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19059" y="2130105"/>
            <a:ext cx="5486396" cy="3277820"/>
          </a:xfrm>
          <a:prstGeom prst="rect">
            <a:avLst/>
          </a:prstGeom>
          <a:solidFill>
            <a:srgbClr val="EAF2F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800" dirty="0" smtClean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 tiene rol Anti-Inflamatorio </a:t>
            </a:r>
            <a:r>
              <a:rPr lang="es-VE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por varias vías. 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kumimoji="0" lang="es-VE" sz="1000" b="0" i="0" u="none" strike="noStrike" cap="none" normalizeH="0" baseline="0" dirty="0" smtClean="0">
              <a:ln>
                <a:noFill/>
              </a:ln>
              <a:solidFill>
                <a:srgbClr val="020621"/>
              </a:solidFill>
              <a:effectLst/>
              <a:latin typeface="Comic Sans MS" panose="030F0702030302020204" pitchFamily="66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Por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je Anti-Inflamatorio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HPA 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estimulado por 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 aferentes </a:t>
            </a: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vagales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y lleva a liberación de cortisol, y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 por 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 eferentes vagales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endParaRPr lang="es-VE" sz="1000" dirty="0">
              <a:solidFill>
                <a:srgbClr val="020621"/>
              </a:solidFill>
              <a:latin typeface="Comic Sans MS" panose="030F0702030302020204" pitchFamily="66" charset="0"/>
            </a:endParaRPr>
          </a:p>
          <a:p>
            <a:pPr marL="285750" lvl="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</a:t>
            </a:r>
            <a:r>
              <a:rPr lang="es-VE" sz="1600" dirty="0" smtClean="0">
                <a:solidFill>
                  <a:srgbClr val="020621"/>
                </a:solidFill>
                <a:latin typeface="Comic Sans MS" panose="030F0702030302020204" pitchFamily="66" charset="0"/>
              </a:rPr>
              <a:t>, </a:t>
            </a: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lemento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clave del SNA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en </a:t>
            </a:r>
            <a:r>
              <a:rPr lang="es-VE" sz="1600" dirty="0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nteracciones Intestino-Cerebro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, por lo que puede ser buen blanco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terapéutico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en </a:t>
            </a:r>
            <a:r>
              <a:rPr lang="es-VE" sz="16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kumimoji="0" lang="es-VE" sz="1600" b="0" i="0" u="none" strike="noStrike" cap="none" normalizeH="0" baseline="0" dirty="0" err="1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nf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Inflamato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rias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GI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endParaRPr kumimoji="0" lang="es-VE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r>
              <a:rPr lang="es-VE" sz="1600" dirty="0" err="1"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kumimoji="0" lang="es-VE" sz="1600" b="0" i="0" u="none" strike="noStrike" cap="none" normalizeH="0" baseline="0" dirty="0" err="1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euromodulación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VNS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puede ser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alternativa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o 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ayuda</a:t>
            </a:r>
            <a:r>
              <a:rPr kumimoji="0" lang="es-VE" sz="1600" b="0" i="0" u="none" strike="noStrike" cap="none" normalizeH="0" baseline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s-VE" sz="1600" b="0" i="0" u="none" strike="noStrike" cap="none" normalizeH="0" dirty="0" smtClean="0">
                <a:ln>
                  <a:noFill/>
                </a:ln>
                <a:solidFill>
                  <a:srgbClr val="020621"/>
                </a:solidFill>
                <a:effectLst/>
                <a:latin typeface="Comic Sans MS" panose="030F0702030302020204" pitchFamily="66" charset="0"/>
              </a:rPr>
              <a:t>al tratamiento convencional, pero aun se necesita mucha más investigación.</a:t>
            </a:r>
            <a:endParaRPr kumimoji="0" lang="es-VE" sz="900" b="0" i="0" u="none" strike="noStrike" cap="none" normalizeH="0" dirty="0" smtClean="0">
              <a:ln>
                <a:noFill/>
              </a:ln>
              <a:solidFill>
                <a:srgbClr val="020621"/>
              </a:solidFill>
              <a:effectLst/>
              <a:latin typeface="Comic Sans MS" panose="030F0702030302020204" pitchFamily="66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50000"/>
              <a:buFont typeface="Arial" panose="020B0604020202020204" pitchFamily="34" charset="0"/>
              <a:buChar char="•"/>
              <a:tabLst/>
            </a:pPr>
            <a:endParaRPr kumimoji="0" lang="es-VE" sz="900" b="0" i="0" u="none" strike="noStrike" cap="none" normalizeH="0" baseline="0" dirty="0" smtClean="0">
              <a:ln>
                <a:noFill/>
              </a:ln>
              <a:solidFill>
                <a:srgbClr val="2752FF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166682" y="5513561"/>
            <a:ext cx="27911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https://www.physio-pedia.com/Vagus_Nerve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78" y="331643"/>
            <a:ext cx="124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 </a:t>
            </a:r>
            <a:r>
              <a:rPr lang="es-VE" sz="1400" dirty="0" err="1" smtClean="0">
                <a:latin typeface="Comic Sans MS" panose="030F0702030302020204" pitchFamily="66" charset="0"/>
              </a:rPr>
              <a:t>Neuromodul</a:t>
            </a:r>
            <a:r>
              <a:rPr lang="es-VE" sz="1400" dirty="0"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Estimulación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N. Vago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50945" y="652059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026122" y="1252582"/>
            <a:ext cx="501873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N.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Vago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modulador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del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Eje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Intestino-cerebro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Enf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M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entales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 e </a:t>
            </a:r>
            <a:r>
              <a:rPr lang="en-US" dirty="0" err="1">
                <a:solidFill>
                  <a:srgbClr val="2D3238"/>
                </a:solidFill>
                <a:latin typeface="Comic Sans MS" panose="030F0702030302020204" pitchFamily="66" charset="0"/>
              </a:rPr>
              <a:t>I</a:t>
            </a:r>
            <a:r>
              <a:rPr lang="en-US" dirty="0" err="1" smtClean="0">
                <a:solidFill>
                  <a:srgbClr val="2D3238"/>
                </a:solidFill>
                <a:latin typeface="Comic Sans MS" panose="030F0702030302020204" pitchFamily="66" charset="0"/>
              </a:rPr>
              <a:t>nflamatorias</a:t>
            </a:r>
            <a:r>
              <a:rPr lang="en-US" dirty="0" smtClean="0">
                <a:solidFill>
                  <a:srgbClr val="2D3238"/>
                </a:solidFill>
                <a:latin typeface="Comic Sans MS" panose="030F0702030302020204" pitchFamily="66" charset="0"/>
              </a:rPr>
              <a:t>. </a:t>
            </a:r>
            <a:endParaRPr lang="en-US" b="0" i="0" dirty="0">
              <a:solidFill>
                <a:srgbClr val="2D3238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16862" y="4398914"/>
            <a:ext cx="1002197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23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359140" y="672524"/>
            <a:ext cx="441585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</a:t>
            </a:r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1" t="3936" r="161" b="56515"/>
          <a:stretch/>
        </p:blipFill>
        <p:spPr>
          <a:xfrm>
            <a:off x="391774" y="2492188"/>
            <a:ext cx="8360451" cy="227882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754051" y="5459087"/>
            <a:ext cx="55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66733" y="1992837"/>
            <a:ext cx="3026791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Vía </a:t>
            </a:r>
            <a:r>
              <a:rPr lang="es-VE" dirty="0" err="1" smtClean="0">
                <a:latin typeface="Comic Sans MS" panose="030F0702030302020204" pitchFamily="66" charset="0"/>
              </a:rPr>
              <a:t>Nigroestriatal</a:t>
            </a:r>
            <a:r>
              <a:rPr lang="es-VE" dirty="0" smtClean="0">
                <a:latin typeface="Comic Sans MS" panose="030F0702030302020204" pitchFamily="66" charset="0"/>
              </a:rPr>
              <a:t> en Sano</a:t>
            </a:r>
            <a:endParaRPr lang="es-VE" dirty="0"/>
          </a:p>
        </p:txBody>
      </p:sp>
      <p:sp>
        <p:nvSpPr>
          <p:cNvPr id="9" name="Rectángulo 8"/>
          <p:cNvSpPr/>
          <p:nvPr/>
        </p:nvSpPr>
        <p:spPr>
          <a:xfrm>
            <a:off x="5016468" y="1969667"/>
            <a:ext cx="3046027" cy="369332"/>
          </a:xfrm>
          <a:prstGeom prst="rect">
            <a:avLst/>
          </a:prstGeom>
          <a:solidFill>
            <a:srgbClr val="FFB7B9"/>
          </a:solidFill>
        </p:spPr>
        <p:txBody>
          <a:bodyPr wrap="none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Fisiopatología en Parkinson</a:t>
            </a:r>
            <a:endParaRPr lang="es-VE" dirty="0"/>
          </a:p>
        </p:txBody>
      </p:sp>
      <p:sp>
        <p:nvSpPr>
          <p:cNvPr id="12" name="Rectángulo 11"/>
          <p:cNvSpPr/>
          <p:nvPr/>
        </p:nvSpPr>
        <p:spPr>
          <a:xfrm>
            <a:off x="1156446" y="3097306"/>
            <a:ext cx="497541" cy="147918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5365376" y="2989729"/>
            <a:ext cx="605118" cy="282389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970397" y="3004544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Estriado</a:t>
            </a:r>
            <a:endParaRPr lang="es-VE" sz="1400" dirty="0"/>
          </a:p>
        </p:txBody>
      </p:sp>
      <p:sp>
        <p:nvSpPr>
          <p:cNvPr id="15" name="Rectángulo 14"/>
          <p:cNvSpPr/>
          <p:nvPr/>
        </p:nvSpPr>
        <p:spPr>
          <a:xfrm>
            <a:off x="5298856" y="2872946"/>
            <a:ext cx="922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Estriado </a:t>
            </a:r>
          </a:p>
          <a:p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denervado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841507" y="3486910"/>
            <a:ext cx="1077242" cy="335790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1715153" y="3375243"/>
            <a:ext cx="1888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Fibras proyectadas por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neuronas A9 en </a:t>
            </a:r>
            <a:r>
              <a:rPr lang="es-VE" sz="1200" dirty="0" err="1" smtClean="0">
                <a:latin typeface="Comic Sans MS" panose="030F0702030302020204" pitchFamily="66" charset="0"/>
              </a:rPr>
              <a:t>SNpc</a:t>
            </a:r>
            <a:endParaRPr lang="es-VE" sz="1200" dirty="0"/>
          </a:p>
        </p:txBody>
      </p:sp>
      <p:sp>
        <p:nvSpPr>
          <p:cNvPr id="18" name="Rectángulo 17"/>
          <p:cNvSpPr/>
          <p:nvPr/>
        </p:nvSpPr>
        <p:spPr>
          <a:xfrm>
            <a:off x="2756647" y="3932724"/>
            <a:ext cx="578223" cy="349623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2692565" y="3975889"/>
            <a:ext cx="4523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SN</a:t>
            </a:r>
            <a:endParaRPr lang="es-VE" sz="1400" dirty="0"/>
          </a:p>
        </p:txBody>
      </p:sp>
      <p:sp>
        <p:nvSpPr>
          <p:cNvPr id="20" name="Rectángulo 19"/>
          <p:cNvSpPr/>
          <p:nvPr/>
        </p:nvSpPr>
        <p:spPr>
          <a:xfrm>
            <a:off x="6078071" y="3606075"/>
            <a:ext cx="941294" cy="230833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5968685" y="3425307"/>
            <a:ext cx="15921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Nigroestriatales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degeneradas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6911788" y="3948527"/>
            <a:ext cx="690543" cy="333819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6831227" y="3911833"/>
            <a:ext cx="10711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Pérdida de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A9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8600" y="1852459"/>
            <a:ext cx="4343400" cy="3271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Rectángulo 9"/>
          <p:cNvSpPr/>
          <p:nvPr/>
        </p:nvSpPr>
        <p:spPr>
          <a:xfrm>
            <a:off x="4588055" y="1969667"/>
            <a:ext cx="4373880" cy="2833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2299335" y="1251879"/>
            <a:ext cx="4465401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en PD</a:t>
            </a:r>
            <a:endParaRPr lang="es-VE" dirty="0"/>
          </a:p>
        </p:txBody>
      </p:sp>
      <p:sp>
        <p:nvSpPr>
          <p:cNvPr id="26" name="CuadroTexto 25"/>
          <p:cNvSpPr txBox="1"/>
          <p:nvPr/>
        </p:nvSpPr>
        <p:spPr>
          <a:xfrm>
            <a:off x="164778" y="331643"/>
            <a:ext cx="1711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5326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 animBg="1"/>
      <p:bldP spid="10" grpId="0" animBg="1"/>
      <p:bldP spid="25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937928" y="1844057"/>
            <a:ext cx="5060750" cy="3339376"/>
          </a:xfrm>
          <a:prstGeom prst="rect">
            <a:avLst/>
          </a:prstGeom>
          <a:solidFill>
            <a:srgbClr val="ECF4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sano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enfermo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una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sección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rata.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Sano</a:t>
            </a:r>
            <a:endParaRPr lang="en-US" sz="16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63525" indent="-263525"/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Fibras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axónicas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proyectadas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desde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n. DA A9 en SN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inervan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proveer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DA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necesaria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regulación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apropiada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circuito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motor. </a:t>
            </a:r>
          </a:p>
          <a:p>
            <a:pPr marL="263525" indent="-263525"/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	</a:t>
            </a:r>
            <a:endParaRPr lang="en-US" sz="1000" dirty="0" smtClean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Parkinsonismo</a:t>
            </a:r>
            <a:endParaRPr lang="en-US" sz="1600" dirty="0" smtClean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3525" indent="-263525"/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H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ay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importante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pérdida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n. DA A9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degeneración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lleva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denervación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reducción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entrada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DA.</a:t>
            </a:r>
            <a:endParaRPr lang="en-US" sz="1600" dirty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en-US" sz="9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776783" y="5330692"/>
            <a:ext cx="55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447895" y="1064372"/>
            <a:ext cx="41751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PD</a:t>
            </a:r>
            <a:endParaRPr lang="es-VE" dirty="0"/>
          </a:p>
        </p:txBody>
      </p:sp>
      <p:sp>
        <p:nvSpPr>
          <p:cNvPr id="7" name="CuadroTexto 6"/>
          <p:cNvSpPr txBox="1"/>
          <p:nvPr/>
        </p:nvSpPr>
        <p:spPr>
          <a:xfrm>
            <a:off x="164778" y="331643"/>
            <a:ext cx="1711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316309" y="269318"/>
            <a:ext cx="443835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93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30" r="50104"/>
          <a:stretch/>
        </p:blipFill>
        <p:spPr>
          <a:xfrm>
            <a:off x="1747732" y="1880123"/>
            <a:ext cx="5534730" cy="41004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2075549" y="6067517"/>
            <a:ext cx="499290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0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05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5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637014" y="1144860"/>
            <a:ext cx="386997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Reconstrucción de la vía por </a:t>
            </a:r>
          </a:p>
          <a:p>
            <a:pPr algn="ctr"/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crecimiento de Axón </a:t>
            </a:r>
            <a:r>
              <a:rPr lang="es-V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rasplantado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783062" y="2187046"/>
            <a:ext cx="1081232" cy="181614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" name="Rectángulo 2"/>
          <p:cNvSpPr/>
          <p:nvPr/>
        </p:nvSpPr>
        <p:spPr>
          <a:xfrm>
            <a:off x="2685117" y="2140879"/>
            <a:ext cx="1366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Virus inyectados</a:t>
            </a:r>
            <a:endParaRPr lang="es-VE" sz="1200" dirty="0"/>
          </a:p>
        </p:txBody>
      </p:sp>
      <p:sp>
        <p:nvSpPr>
          <p:cNvPr id="8" name="Rectángulo 7"/>
          <p:cNvSpPr/>
          <p:nvPr/>
        </p:nvSpPr>
        <p:spPr>
          <a:xfrm>
            <a:off x="2685117" y="2602933"/>
            <a:ext cx="981220" cy="347355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2620601" y="2504800"/>
            <a:ext cx="14061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Fact. </a:t>
            </a:r>
            <a:r>
              <a:rPr lang="es-VE" sz="1200" dirty="0" err="1" smtClean="0">
                <a:latin typeface="Comic Sans MS" panose="030F0702030302020204" pitchFamily="66" charset="0"/>
              </a:rPr>
              <a:t>Crecim</a:t>
            </a:r>
            <a:r>
              <a:rPr lang="es-VE" sz="1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s-VE" sz="1200" dirty="0" err="1" smtClean="0">
                <a:latin typeface="Comic Sans MS" panose="030F0702030302020204" pitchFamily="66" charset="0"/>
              </a:rPr>
              <a:t>sobreexpresados</a:t>
            </a:r>
            <a:endParaRPr lang="es-VE" sz="1200" dirty="0"/>
          </a:p>
        </p:txBody>
      </p:sp>
      <p:sp>
        <p:nvSpPr>
          <p:cNvPr id="9" name="Rectángulo 8"/>
          <p:cNvSpPr/>
          <p:nvPr/>
        </p:nvSpPr>
        <p:spPr>
          <a:xfrm>
            <a:off x="1999463" y="4373073"/>
            <a:ext cx="771031" cy="591049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1999463" y="4406940"/>
            <a:ext cx="917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Neuronas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Co-</a:t>
            </a:r>
            <a:r>
              <a:rPr lang="es-VE" sz="1200" dirty="0" err="1" smtClean="0">
                <a:latin typeface="Comic Sans MS" panose="030F0702030302020204" pitchFamily="66" charset="0"/>
              </a:rPr>
              <a:t>injert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20" name="Rectángulo 19"/>
          <p:cNvSpPr/>
          <p:nvPr/>
        </p:nvSpPr>
        <p:spPr>
          <a:xfrm>
            <a:off x="4221480" y="2417878"/>
            <a:ext cx="1571625" cy="274596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4220849" y="2224952"/>
            <a:ext cx="1228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Promoción 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axón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4091271" y="3213100"/>
            <a:ext cx="626493" cy="358775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4020312" y="3268798"/>
            <a:ext cx="81464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latin typeface="Comic Sans MS" panose="030F0702030302020204" pitchFamily="66" charset="0"/>
              </a:rPr>
              <a:t>ChABC</a:t>
            </a:r>
            <a:r>
              <a:rPr lang="es-VE" sz="11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inyectada</a:t>
            </a:r>
            <a:endParaRPr lang="es-VE" sz="1100" dirty="0"/>
          </a:p>
        </p:txBody>
      </p:sp>
      <p:sp>
        <p:nvSpPr>
          <p:cNvPr id="24" name="Rectángulo 23"/>
          <p:cNvSpPr/>
          <p:nvPr/>
        </p:nvSpPr>
        <p:spPr>
          <a:xfrm>
            <a:off x="4717764" y="3392487"/>
            <a:ext cx="1075341" cy="179388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4906075" y="3299109"/>
            <a:ext cx="9412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latin typeface="Comic Sans MS" panose="030F0702030302020204" pitchFamily="66" charset="0"/>
              </a:rPr>
              <a:t>CSPGs</a:t>
            </a:r>
            <a:endParaRPr lang="es-VE" sz="1100" dirty="0" smtClean="0">
              <a:latin typeface="Comic Sans MS" panose="030F0702030302020204" pitchFamily="66" charset="0"/>
            </a:endParaRPr>
          </a:p>
          <a:p>
            <a:r>
              <a:rPr lang="es-VE" sz="1100" dirty="0" smtClean="0">
                <a:latin typeface="Comic Sans MS" panose="030F0702030302020204" pitchFamily="66" charset="0"/>
              </a:rPr>
              <a:t>degradados</a:t>
            </a:r>
            <a:endParaRPr lang="es-VE" sz="1100" dirty="0"/>
          </a:p>
        </p:txBody>
      </p:sp>
      <p:sp>
        <p:nvSpPr>
          <p:cNvPr id="25" name="Rectángulo 24"/>
          <p:cNvSpPr/>
          <p:nvPr/>
        </p:nvSpPr>
        <p:spPr>
          <a:xfrm>
            <a:off x="5847358" y="2748172"/>
            <a:ext cx="1418158" cy="624677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5835601" y="2596639"/>
            <a:ext cx="15424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Neuronas </a:t>
            </a:r>
          </a:p>
          <a:p>
            <a:r>
              <a:rPr lang="es-VE" sz="1100" dirty="0" err="1" smtClean="0">
                <a:latin typeface="Comic Sans MS" panose="030F0702030302020204" pitchFamily="66" charset="0"/>
              </a:rPr>
              <a:t>co</a:t>
            </a:r>
            <a:r>
              <a:rPr lang="es-VE" sz="1100" dirty="0" smtClean="0">
                <a:latin typeface="Comic Sans MS" panose="030F0702030302020204" pitchFamily="66" charset="0"/>
              </a:rPr>
              <a:t>-trasplantadas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o células que liberan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moléculas guía</a:t>
            </a:r>
            <a:endParaRPr lang="es-VE" sz="1100" dirty="0"/>
          </a:p>
        </p:txBody>
      </p:sp>
      <p:sp>
        <p:nvSpPr>
          <p:cNvPr id="26" name="Rectángulo 25"/>
          <p:cNvSpPr/>
          <p:nvPr/>
        </p:nvSpPr>
        <p:spPr>
          <a:xfrm>
            <a:off x="6519567" y="5335417"/>
            <a:ext cx="685226" cy="347042"/>
          </a:xfrm>
          <a:prstGeom prst="rect">
            <a:avLst/>
          </a:prstGeom>
          <a:solidFill>
            <a:srgbClr val="FF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6215772" y="5272283"/>
            <a:ext cx="1047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n. DA</a:t>
            </a:r>
          </a:p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injertadas</a:t>
            </a:r>
            <a:endParaRPr lang="es-VE" sz="1400" dirty="0"/>
          </a:p>
        </p:txBody>
      </p:sp>
      <p:sp>
        <p:nvSpPr>
          <p:cNvPr id="28" name="Rectángulo 27"/>
          <p:cNvSpPr/>
          <p:nvPr/>
        </p:nvSpPr>
        <p:spPr>
          <a:xfrm>
            <a:off x="1949705" y="5272283"/>
            <a:ext cx="1870973" cy="610995"/>
          </a:xfrm>
          <a:prstGeom prst="rect">
            <a:avLst/>
          </a:prstGeom>
          <a:solidFill>
            <a:srgbClr val="FF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Rectángulo 28"/>
          <p:cNvSpPr/>
          <p:nvPr/>
        </p:nvSpPr>
        <p:spPr>
          <a:xfrm>
            <a:off x="3820678" y="5533893"/>
            <a:ext cx="583839" cy="349385"/>
          </a:xfrm>
          <a:prstGeom prst="rect">
            <a:avLst/>
          </a:prstGeom>
          <a:solidFill>
            <a:srgbClr val="FF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2378848" y="5119404"/>
            <a:ext cx="26613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latin typeface="Comic Sans MS" panose="030F0702030302020204" pitchFamily="66" charset="0"/>
              </a:rPr>
              <a:t>Crecim</a:t>
            </a:r>
            <a:r>
              <a:rPr lang="es-VE" sz="1200" dirty="0" smtClean="0">
                <a:latin typeface="Comic Sans MS" panose="030F0702030302020204" pitchFamily="66" charset="0"/>
              </a:rPr>
              <a:t>. axón larga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distancia a lo largo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de la vía para </a:t>
            </a:r>
            <a:r>
              <a:rPr lang="es-VE" sz="1200" dirty="0" err="1" smtClean="0">
                <a:latin typeface="Comic Sans MS" panose="030F0702030302020204" pitchFamily="66" charset="0"/>
              </a:rPr>
              <a:t>reinervar</a:t>
            </a:r>
            <a:r>
              <a:rPr lang="es-VE" sz="1200" dirty="0" smtClean="0">
                <a:latin typeface="Comic Sans MS" panose="030F0702030302020204" pitchFamily="66" charset="0"/>
              </a:rPr>
              <a:t> el estriado</a:t>
            </a:r>
            <a:endParaRPr lang="es-VE" sz="1200" dirty="0"/>
          </a:p>
        </p:txBody>
      </p:sp>
      <p:sp>
        <p:nvSpPr>
          <p:cNvPr id="30" name="CuadroTexto 29"/>
          <p:cNvSpPr txBox="1"/>
          <p:nvPr/>
        </p:nvSpPr>
        <p:spPr>
          <a:xfrm>
            <a:off x="0" y="102034"/>
            <a:ext cx="1711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2484407" y="648867"/>
            <a:ext cx="41751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PD</a:t>
            </a:r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416094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11" grpId="0"/>
      <p:bldP spid="12" grpId="0"/>
      <p:bldP spid="12" grpId="1"/>
      <p:bldP spid="15" grpId="0"/>
      <p:bldP spid="16" grpId="0"/>
      <p:bldP spid="17" grpId="0"/>
      <p:bldP spid="18" grpId="0"/>
      <p:bldP spid="19" grpId="0"/>
      <p:bldP spid="27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27744" y="2090725"/>
            <a:ext cx="5888512" cy="3954929"/>
          </a:xfrm>
          <a:prstGeom prst="rect">
            <a:avLst/>
          </a:prstGeom>
          <a:solidFill>
            <a:srgbClr val="ECF4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b="1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6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strategia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reconstruir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implica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promover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i="1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in </a:t>
            </a:r>
            <a:r>
              <a:rPr lang="en-US" sz="1600" i="1" dirty="0">
                <a:solidFill>
                  <a:srgbClr val="2E2E2E"/>
                </a:solidFill>
                <a:latin typeface="Comic Sans MS" panose="030F0702030302020204" pitchFamily="66" charset="0"/>
              </a:rPr>
              <a:t>vivo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crecimiento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larga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distancia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n. DA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trasplantadas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reinervar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60000"/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6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Estudios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han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incluido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: </a:t>
            </a:r>
          </a:p>
          <a:p>
            <a:pPr marL="285750" indent="-285750">
              <a:buSzPct val="160000"/>
              <a:buFont typeface="Arial" panose="020B0604020202020204" pitchFamily="34" charset="0"/>
              <a:buChar char="•"/>
            </a:pPr>
            <a:endParaRPr lang="en-US" sz="8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650875" indent="-285750">
              <a:buSzPct val="160000"/>
              <a:buFontTx/>
              <a:buChar char="-"/>
            </a:pP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Neuronas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implantadas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SN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solas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o en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combinación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con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injertos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a lo largo de la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o en el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estriado</a:t>
            </a:r>
            <a:r>
              <a:rPr lang="en-US" sz="1400" dirty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  <a:endParaRPr lang="en-US" sz="14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65125">
              <a:buSzPct val="160000"/>
            </a:pP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</a:p>
          <a:p>
            <a:pPr marL="650875" indent="-285750">
              <a:buSzPct val="160000"/>
              <a:buFontTx/>
              <a:buChar char="-"/>
            </a:pP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Simultáneo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injerto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células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que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liberan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moléculas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guía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650875" indent="-285750">
              <a:buSzPct val="160000"/>
              <a:buFontTx/>
              <a:buChar char="-"/>
            </a:pPr>
            <a:endParaRPr lang="en-US" sz="14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650875" indent="-285750">
              <a:buSzPct val="160000"/>
              <a:buFontTx/>
              <a:buChar char="-"/>
            </a:pP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Inyección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condroitinasa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  ABC (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ChABC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) para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degradar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proteoglicanos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condroitin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sulfato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  (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CSPGs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)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que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impiden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crecimiento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axón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lo largo de la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650875" indent="-285750">
              <a:buSzPct val="160000"/>
              <a:buFontTx/>
              <a:buChar char="-"/>
            </a:pPr>
            <a:endParaRPr lang="en-US" sz="14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650875" indent="-285750">
              <a:buSzPct val="160000"/>
              <a:buFontTx/>
              <a:buChar char="-"/>
            </a:pP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Sobreexpresión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factores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crecimiento</a:t>
            </a:r>
            <a:r>
              <a:rPr lang="en-US" sz="1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entrega</a:t>
            </a:r>
            <a:r>
              <a:rPr lang="en-US" sz="14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viral. </a:t>
            </a:r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650875" indent="-285750">
              <a:buSzPct val="160000"/>
              <a:buFontTx/>
              <a:buChar char="-"/>
            </a:pPr>
            <a:endParaRPr lang="en-US" sz="14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740696" y="6105663"/>
            <a:ext cx="55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579226" y="1311759"/>
            <a:ext cx="386997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Reconstrucción de la vía por 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crecimiento de Axón Trasplantado</a:t>
            </a:r>
            <a:endParaRPr lang="es-VE" dirty="0"/>
          </a:p>
        </p:txBody>
      </p:sp>
      <p:sp>
        <p:nvSpPr>
          <p:cNvPr id="9" name="CuadroTexto 8"/>
          <p:cNvSpPr txBox="1"/>
          <p:nvPr/>
        </p:nvSpPr>
        <p:spPr>
          <a:xfrm>
            <a:off x="251342" y="232540"/>
            <a:ext cx="12631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Nigro-estriatal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87458" y="308760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447896" y="850732"/>
            <a:ext cx="41751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PD</a:t>
            </a:r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90701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6" t="47430"/>
          <a:stretch/>
        </p:blipFill>
        <p:spPr>
          <a:xfrm>
            <a:off x="1724343" y="1984957"/>
            <a:ext cx="5637847" cy="41595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1732988" y="6163371"/>
            <a:ext cx="55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2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893440" y="1264238"/>
            <a:ext cx="331653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Reparación crecimiento de axón de </a:t>
            </a:r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Endógenas</a:t>
            </a:r>
            <a:endParaRPr lang="es-VE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753168" y="2271713"/>
            <a:ext cx="1500187" cy="236464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3753168" y="2255341"/>
            <a:ext cx="18421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Promoción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axón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713890" y="3052494"/>
            <a:ext cx="524352" cy="296577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4277125" y="3176735"/>
            <a:ext cx="1109104" cy="202657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3688614" y="2968297"/>
            <a:ext cx="81464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latin typeface="Comic Sans MS" panose="030F0702030302020204" pitchFamily="66" charset="0"/>
              </a:rPr>
              <a:t>ChABC</a:t>
            </a:r>
            <a:r>
              <a:rPr lang="es-VE" sz="11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inyectada</a:t>
            </a:r>
            <a:endParaRPr lang="es-VE" sz="1100" dirty="0"/>
          </a:p>
        </p:txBody>
      </p:sp>
      <p:sp>
        <p:nvSpPr>
          <p:cNvPr id="15" name="Rectángulo 14"/>
          <p:cNvSpPr/>
          <p:nvPr/>
        </p:nvSpPr>
        <p:spPr>
          <a:xfrm>
            <a:off x="4542144" y="3049989"/>
            <a:ext cx="9412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latin typeface="Comic Sans MS" panose="030F0702030302020204" pitchFamily="66" charset="0"/>
              </a:rPr>
              <a:t>CSPGs</a:t>
            </a:r>
            <a:endParaRPr lang="es-VE" sz="1100" dirty="0" smtClean="0">
              <a:latin typeface="Comic Sans MS" panose="030F0702030302020204" pitchFamily="66" charset="0"/>
            </a:endParaRPr>
          </a:p>
          <a:p>
            <a:r>
              <a:rPr lang="es-VE" sz="1100" dirty="0" smtClean="0">
                <a:latin typeface="Comic Sans MS" panose="030F0702030302020204" pitchFamily="66" charset="0"/>
              </a:rPr>
              <a:t>degradados</a:t>
            </a:r>
            <a:endParaRPr lang="es-VE" sz="1100" dirty="0"/>
          </a:p>
        </p:txBody>
      </p:sp>
      <p:sp>
        <p:nvSpPr>
          <p:cNvPr id="17" name="Rectángulo 16"/>
          <p:cNvSpPr/>
          <p:nvPr/>
        </p:nvSpPr>
        <p:spPr>
          <a:xfrm>
            <a:off x="2081530" y="2146259"/>
            <a:ext cx="1342065" cy="393709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1870116" y="2078303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Biomateriales para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liberación de F. </a:t>
            </a:r>
            <a:r>
              <a:rPr lang="es-VE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984280" y="3165317"/>
            <a:ext cx="1641015" cy="187101"/>
          </a:xfrm>
          <a:prstGeom prst="rect">
            <a:avLst/>
          </a:prstGeom>
          <a:solidFill>
            <a:srgbClr val="FFB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1955234" y="3147018"/>
            <a:ext cx="185967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err="1" smtClean="0">
                <a:latin typeface="Comic Sans MS" panose="030F0702030302020204" pitchFamily="66" charset="0"/>
              </a:rPr>
              <a:t>Microesferas</a:t>
            </a:r>
            <a:r>
              <a:rPr lang="es-VE" sz="1100" dirty="0" smtClean="0">
                <a:latin typeface="Comic Sans MS" panose="030F0702030302020204" pitchFamily="66" charset="0"/>
              </a:rPr>
              <a:t> inyectadas</a:t>
            </a:r>
            <a:endParaRPr lang="es-VE" sz="1100" dirty="0"/>
          </a:p>
        </p:txBody>
      </p:sp>
      <p:sp>
        <p:nvSpPr>
          <p:cNvPr id="21" name="Rectángulo 20"/>
          <p:cNvSpPr/>
          <p:nvPr/>
        </p:nvSpPr>
        <p:spPr>
          <a:xfrm>
            <a:off x="6182043" y="2643711"/>
            <a:ext cx="1057275" cy="180670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6231390" y="2905321"/>
            <a:ext cx="1007928" cy="575555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Rectángulo 21"/>
          <p:cNvSpPr/>
          <p:nvPr/>
        </p:nvSpPr>
        <p:spPr>
          <a:xfrm>
            <a:off x="6007027" y="3070072"/>
            <a:ext cx="140134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Activación de vías </a:t>
            </a:r>
          </a:p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sobrevida/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553518" y="5486400"/>
            <a:ext cx="685800" cy="385763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6545636" y="5444300"/>
            <a:ext cx="86273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DA </a:t>
            </a:r>
          </a:p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hospedero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5133328" y="4438278"/>
            <a:ext cx="882259" cy="464972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5043745" y="4259702"/>
            <a:ext cx="1220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b="1" dirty="0" err="1" smtClean="0">
                <a:latin typeface="Comic Sans MS" panose="030F0702030302020204" pitchFamily="66" charset="0"/>
              </a:rPr>
              <a:t>Crecim</a:t>
            </a:r>
            <a:r>
              <a:rPr lang="es-VE" sz="1200" b="1" dirty="0" smtClean="0">
                <a:latin typeface="Comic Sans MS" panose="030F0702030302020204" pitchFamily="66" charset="0"/>
              </a:rPr>
              <a:t>. axón </a:t>
            </a:r>
          </a:p>
          <a:p>
            <a:r>
              <a:rPr lang="es-VE" sz="1200" b="1" dirty="0" smtClean="0">
                <a:latin typeface="Comic Sans MS" panose="030F0702030302020204" pitchFamily="66" charset="0"/>
              </a:rPr>
              <a:t>derivado</a:t>
            </a:r>
          </a:p>
          <a:p>
            <a:r>
              <a:rPr lang="es-VE" sz="1200" b="1" dirty="0" smtClean="0">
                <a:latin typeface="Comic Sans MS" panose="030F0702030302020204" pitchFamily="66" charset="0"/>
              </a:rPr>
              <a:t>del hospedero</a:t>
            </a:r>
            <a:endParaRPr lang="es-VE" sz="1200" b="1" dirty="0"/>
          </a:p>
        </p:txBody>
      </p:sp>
      <p:sp>
        <p:nvSpPr>
          <p:cNvPr id="29" name="Rectángulo 28"/>
          <p:cNvSpPr/>
          <p:nvPr/>
        </p:nvSpPr>
        <p:spPr>
          <a:xfrm>
            <a:off x="3423595" y="4829175"/>
            <a:ext cx="1408082" cy="357188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3270000" y="4829175"/>
            <a:ext cx="174278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Hacer puente sobre vía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con biomateriales</a:t>
            </a:r>
            <a:endParaRPr lang="es-VE" sz="1100" dirty="0"/>
          </a:p>
        </p:txBody>
      </p:sp>
      <p:sp>
        <p:nvSpPr>
          <p:cNvPr id="32" name="Rectángulo 31"/>
          <p:cNvSpPr/>
          <p:nvPr/>
        </p:nvSpPr>
        <p:spPr>
          <a:xfrm>
            <a:off x="1955234" y="4485772"/>
            <a:ext cx="1133658" cy="521997"/>
          </a:xfrm>
          <a:prstGeom prst="rect">
            <a:avLst/>
          </a:prstGeom>
          <a:solidFill>
            <a:srgbClr val="FFE5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1869093" y="4438278"/>
            <a:ext cx="139493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>
                <a:latin typeface="Comic Sans MS" panose="030F0702030302020204" pitchFamily="66" charset="0"/>
              </a:rPr>
              <a:t>N</a:t>
            </a:r>
            <a:r>
              <a:rPr lang="es-VE" sz="1100" dirty="0" err="1" smtClean="0">
                <a:latin typeface="Comic Sans MS" panose="030F0702030302020204" pitchFamily="66" charset="0"/>
              </a:rPr>
              <a:t>europrotección</a:t>
            </a:r>
            <a:r>
              <a:rPr lang="es-VE" sz="1100" dirty="0" smtClean="0">
                <a:latin typeface="Comic Sans MS" panose="030F0702030302020204" pitchFamily="66" charset="0"/>
              </a:rPr>
              <a:t> y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e</a:t>
            </a:r>
            <a:r>
              <a:rPr lang="es-VE" sz="1100" dirty="0" smtClean="0">
                <a:latin typeface="Comic Sans MS" panose="030F0702030302020204" pitchFamily="66" charset="0"/>
              </a:rPr>
              <a:t>stimulación de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Brotes de axón</a:t>
            </a:r>
            <a:endParaRPr lang="es-VE" sz="1100" dirty="0"/>
          </a:p>
        </p:txBody>
      </p:sp>
      <p:sp>
        <p:nvSpPr>
          <p:cNvPr id="33" name="Rectángulo 32"/>
          <p:cNvSpPr/>
          <p:nvPr/>
        </p:nvSpPr>
        <p:spPr>
          <a:xfrm>
            <a:off x="1984280" y="5589531"/>
            <a:ext cx="1133658" cy="199686"/>
          </a:xfrm>
          <a:prstGeom prst="rect">
            <a:avLst/>
          </a:prstGeom>
          <a:solidFill>
            <a:srgbClr val="FFD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29"/>
          <p:cNvSpPr/>
          <p:nvPr/>
        </p:nvSpPr>
        <p:spPr>
          <a:xfrm>
            <a:off x="1926048" y="5562663"/>
            <a:ext cx="1361270" cy="261610"/>
          </a:xfrm>
          <a:prstGeom prst="rect">
            <a:avLst/>
          </a:prstGeom>
          <a:solidFill>
            <a:srgbClr val="FFD5D7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Infusión de GDGF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3357737" y="5679281"/>
            <a:ext cx="1540011" cy="373702"/>
          </a:xfrm>
          <a:prstGeom prst="rect">
            <a:avLst/>
          </a:prstGeom>
          <a:solidFill>
            <a:srgbClr val="FF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3197871" y="5647373"/>
            <a:ext cx="181171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Andamio embebido con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células </a:t>
            </a:r>
            <a:r>
              <a:rPr lang="es-VE" sz="1100" dirty="0" err="1" smtClean="0">
                <a:latin typeface="Comic Sans MS" panose="030F0702030302020204" pitchFamily="66" charset="0"/>
              </a:rPr>
              <a:t>neuroprotectoras</a:t>
            </a:r>
            <a:endParaRPr lang="es-VE" sz="1100" dirty="0"/>
          </a:p>
        </p:txBody>
      </p:sp>
      <p:sp>
        <p:nvSpPr>
          <p:cNvPr id="20" name="Rectángulo 19"/>
          <p:cNvSpPr/>
          <p:nvPr/>
        </p:nvSpPr>
        <p:spPr>
          <a:xfrm>
            <a:off x="6250321" y="2641967"/>
            <a:ext cx="8851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Virus 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inyectados</a:t>
            </a:r>
            <a:endParaRPr lang="es-VE" sz="1100" dirty="0"/>
          </a:p>
        </p:txBody>
      </p:sp>
      <p:sp>
        <p:nvSpPr>
          <p:cNvPr id="34" name="CuadroTexto 33"/>
          <p:cNvSpPr txBox="1"/>
          <p:nvPr/>
        </p:nvSpPr>
        <p:spPr>
          <a:xfrm>
            <a:off x="193353" y="218426"/>
            <a:ext cx="13068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Nigro-estriatal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2346818" y="308760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3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2483694" y="825164"/>
            <a:ext cx="41751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PD</a:t>
            </a:r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85122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2" grpId="0"/>
      <p:bldP spid="15" grpId="0"/>
      <p:bldP spid="9" grpId="0"/>
      <p:bldP spid="22" grpId="0"/>
      <p:bldP spid="23" grpId="0"/>
      <p:bldP spid="27" grpId="0"/>
      <p:bldP spid="26" grpId="0"/>
      <p:bldP spid="31" grpId="0"/>
      <p:bldP spid="30" grpId="0" animBg="1"/>
      <p:bldP spid="35" grpId="0"/>
      <p:bldP spid="2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91481" y="1997621"/>
            <a:ext cx="5688013" cy="3770263"/>
          </a:xfrm>
          <a:prstGeom prst="rect">
            <a:avLst/>
          </a:prstGeom>
          <a:solidFill>
            <a:srgbClr val="ECF4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Reconstrucción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de la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promover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brotes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axón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y/o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crecimiento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n. DA del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hospedero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SNpc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: </a:t>
            </a:r>
          </a:p>
          <a:p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57188" indent="-171450">
              <a:buFontTx/>
              <a:buChar char="-"/>
            </a:pP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Llevar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factores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crecimiento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al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estriado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357188" indent="-171450"/>
            <a:r>
              <a:rPr lang="en-US" sz="9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57188" indent="-171450">
              <a:buFontTx/>
              <a:buChar char="-"/>
            </a:pP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Usar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infusión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continua o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intermitente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GDNF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en el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striado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471488" indent="-285750">
              <a:buFontTx/>
              <a:buChar char="-"/>
            </a:pPr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57188" indent="-171450">
              <a:buFontTx/>
              <a:buChar char="-"/>
            </a:pP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Inyectar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condroitinasa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err="1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ChABC</a:t>
            </a:r>
            <a:r>
              <a:rPr lang="en-US" sz="1600" dirty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crear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ambiente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permisivo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crecimiento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a lo largo de la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.</a:t>
            </a:r>
          </a:p>
          <a:p>
            <a:pPr marL="357188" indent="-171450">
              <a:buFontTx/>
              <a:buChar char="-"/>
            </a:pPr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57188" indent="-171450">
              <a:buFontTx/>
              <a:buChar char="-"/>
            </a:pP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Implantar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puentes</a:t>
            </a:r>
            <a:r>
              <a:rPr lang="en-US" sz="1600" dirty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dirty="0" err="1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materiales</a:t>
            </a:r>
            <a:r>
              <a:rPr lang="en-US" sz="1600" dirty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SN y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Estriado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. </a:t>
            </a:r>
            <a:endParaRPr lang="en-US" sz="1600" dirty="0" smtClean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185738"/>
            <a:endParaRPr lang="en-US" sz="900" dirty="0">
              <a:solidFill>
                <a:srgbClr val="2E2E2E"/>
              </a:solidFill>
              <a:latin typeface="Comic Sans MS" panose="030F0702030302020204" pitchFamily="66" charset="0"/>
            </a:endParaRPr>
          </a:p>
          <a:p>
            <a:pPr marL="357188" indent="-171450">
              <a:buFontTx/>
              <a:buChar char="-"/>
            </a:pP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Entregar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virus para la </a:t>
            </a:r>
            <a:r>
              <a:rPr lang="en-US" sz="1600" dirty="0" err="1">
                <a:solidFill>
                  <a:srgbClr val="2E2E2E"/>
                </a:solidFill>
                <a:latin typeface="Comic Sans MS" panose="030F0702030302020204" pitchFamily="66" charset="0"/>
              </a:rPr>
              <a:t>expresión</a:t>
            </a:r>
            <a:r>
              <a:rPr lang="en-US" sz="1600" dirty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proteínas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claves en </a:t>
            </a:r>
            <a:r>
              <a:rPr lang="en-US" sz="1600" dirty="0" err="1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señalización</a:t>
            </a:r>
            <a:r>
              <a:rPr lang="en-US" sz="1600" dirty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neuroprotectora</a:t>
            </a:r>
            <a:r>
              <a:rPr lang="en-US" sz="16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9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marL="357188" indent="-171450">
              <a:buFontTx/>
              <a:buChar char="-"/>
            </a:pPr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691481" y="5897656"/>
            <a:ext cx="558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WJ. </a:t>
            </a:r>
            <a:r>
              <a:rPr lang="es-VE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Gordián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-Vélez et al.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Restoring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nigrostriatal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fibers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Parkinson´s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clinically-inspired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s-VE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Res Bull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;175:168-185.</a:t>
            </a:r>
            <a:endParaRPr lang="es-VE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913733" y="1211705"/>
            <a:ext cx="331653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Reparación crecimiento de axón de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Endógenas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50490" y="163093"/>
            <a:ext cx="12925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Terapéutica,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Vía </a:t>
            </a:r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Nigro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-</a:t>
            </a:r>
          </a:p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Rod" panose="02030509050101010101" pitchFamily="49" charset="-79"/>
              </a:rPr>
              <a:t>estriatal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Rod" panose="02030509050101010101" pitchFamily="49" charset="-79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416028" y="263664"/>
            <a:ext cx="43690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447896" y="762768"/>
            <a:ext cx="4175184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E2E2E"/>
                </a:solidFill>
                <a:latin typeface="Comic Sans MS" panose="030F0702030302020204" pitchFamily="66" charset="0"/>
              </a:rPr>
              <a:t>V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ía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Nigroestriatal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como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E2E2E"/>
                </a:solidFill>
                <a:latin typeface="Comic Sans MS" panose="030F0702030302020204" pitchFamily="66" charset="0"/>
              </a:rPr>
              <a:t>blanco</a:t>
            </a:r>
            <a:r>
              <a:rPr lang="en-US" dirty="0" smtClean="0">
                <a:solidFill>
                  <a:srgbClr val="2E2E2E"/>
                </a:solidFill>
                <a:latin typeface="Comic Sans MS" panose="030F0702030302020204" pitchFamily="66" charset="0"/>
              </a:rPr>
              <a:t> en PD</a:t>
            </a:r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403506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922917" y="480709"/>
            <a:ext cx="523432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Nuevas Posibilidades Terapéuticas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563577" y="1255351"/>
            <a:ext cx="6290328" cy="46628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Terapia genética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Blanco </a:t>
            </a:r>
            <a:r>
              <a:rPr lang="es-VE" b="1" dirty="0" smtClean="0">
                <a:latin typeface="Symbol" panose="05050102010706020507" pitchFamily="18" charset="2"/>
              </a:rPr>
              <a:t>a</a:t>
            </a:r>
            <a:r>
              <a:rPr lang="es-VE" dirty="0" smtClean="0">
                <a:latin typeface="Comic Sans MS" panose="030F0702030302020204" pitchFamily="66" charset="0"/>
              </a:rPr>
              <a:t> –</a:t>
            </a:r>
            <a:r>
              <a:rPr lang="es-VE" dirty="0" err="1" smtClean="0">
                <a:latin typeface="Comic Sans MS" panose="030F0702030302020204" pitchFamily="66" charset="0"/>
              </a:rPr>
              <a:t>syn</a:t>
            </a:r>
            <a:r>
              <a:rPr lang="es-VE" dirty="0" smtClean="0">
                <a:latin typeface="Comic Sans MS" panose="030F0702030302020204" pitchFamily="66" charset="0"/>
              </a:rPr>
              <a:t> : </a:t>
            </a:r>
          </a:p>
          <a:p>
            <a:pPr marL="536575"/>
            <a:r>
              <a:rPr lang="es-VE" sz="1400" dirty="0" smtClean="0">
                <a:latin typeface="Comic Sans MS" panose="030F0702030302020204" pitchFamily="66" charset="0"/>
              </a:rPr>
              <a:t>Disminución de expresión.</a:t>
            </a:r>
          </a:p>
          <a:p>
            <a:pPr marL="536575"/>
            <a:r>
              <a:rPr lang="es-VE" sz="1400" dirty="0" smtClean="0">
                <a:latin typeface="Comic Sans MS" panose="030F0702030302020204" pitchFamily="66" charset="0"/>
              </a:rPr>
              <a:t>Prevención de agregación.</a:t>
            </a:r>
          </a:p>
          <a:p>
            <a:pPr marL="536575"/>
            <a:r>
              <a:rPr lang="es-VE" sz="1400" dirty="0" smtClean="0">
                <a:latin typeface="Comic Sans MS" panose="030F0702030302020204" pitchFamily="66" charset="0"/>
              </a:rPr>
              <a:t>Inmunoterapias contra </a:t>
            </a:r>
            <a:r>
              <a:rPr lang="es-VE" sz="1400" b="1" dirty="0" smtClean="0">
                <a:latin typeface="Symbol" panose="05050102010706020507" pitchFamily="18" charset="2"/>
              </a:rPr>
              <a:t>a</a:t>
            </a:r>
            <a:r>
              <a:rPr lang="es-VE" sz="1400" b="1" dirty="0" smtClean="0">
                <a:latin typeface="Comic Sans MS" panose="030F0702030302020204" pitchFamily="66" charset="0"/>
              </a:rPr>
              <a:t>-syn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</a:p>
          <a:p>
            <a:pPr marL="536575"/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Terapias contra </a:t>
            </a:r>
            <a:r>
              <a:rPr lang="es-VE" dirty="0" err="1" smtClean="0">
                <a:latin typeface="Comic Sans MS" panose="030F0702030302020204" pitchFamily="66" charset="0"/>
              </a:rPr>
              <a:t>glucocerebrosidasa</a:t>
            </a:r>
            <a:endParaRPr lang="es-VE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Terapias contra LRRK2 (</a:t>
            </a:r>
            <a:r>
              <a:rPr lang="es-VE" dirty="0" err="1">
                <a:latin typeface="Comic Sans MS" panose="030F0702030302020204" pitchFamily="66" charset="0"/>
              </a:rPr>
              <a:t>Leukine-rich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dirty="0" err="1">
                <a:latin typeface="Comic Sans MS" panose="030F0702030302020204" pitchFamily="66" charset="0"/>
              </a:rPr>
              <a:t>repeat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dirty="0" err="1">
                <a:latin typeface="Comic Sans MS" panose="030F0702030302020204" pitchFamily="66" charset="0"/>
              </a:rPr>
              <a:t>kinase</a:t>
            </a:r>
            <a:r>
              <a:rPr lang="es-VE" dirty="0">
                <a:latin typeface="Comic Sans MS" panose="030F0702030302020204" pitchFamily="66" charset="0"/>
              </a:rPr>
              <a:t> </a:t>
            </a:r>
            <a:r>
              <a:rPr lang="es-VE" dirty="0" smtClean="0">
                <a:latin typeface="Comic Sans MS" panose="030F0702030302020204" pitchFamily="66" charset="0"/>
              </a:rPr>
              <a:t>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Agonistas receptor GLP-1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>
                <a:latin typeface="Comic Sans MS" panose="030F0702030302020204" pitchFamily="66" charset="0"/>
              </a:rPr>
              <a:t>Antagonistas receptor adenosina A2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Terapias contra calcio y contra hierro</a:t>
            </a:r>
          </a:p>
          <a:p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Terapias de reemplazo celular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VE" dirty="0" err="1" smtClean="0">
                <a:latin typeface="Comic Sans MS" panose="030F0702030302020204" pitchFamily="66" charset="0"/>
              </a:rPr>
              <a:t>Conectómica</a:t>
            </a:r>
            <a:r>
              <a:rPr lang="es-VE" dirty="0" smtClean="0">
                <a:latin typeface="Comic Sans MS" panose="030F0702030302020204" pitchFamily="66" charset="0"/>
              </a:rPr>
              <a:t> cerebral Blancos </a:t>
            </a:r>
            <a:r>
              <a:rPr lang="es-VE" dirty="0">
                <a:latin typeface="Comic Sans MS" panose="030F0702030302020204" pitchFamily="66" charset="0"/>
              </a:rPr>
              <a:t>N</a:t>
            </a:r>
            <a:r>
              <a:rPr lang="es-VE" dirty="0" smtClean="0">
                <a:latin typeface="Comic Sans MS" panose="030F0702030302020204" pitchFamily="66" charset="0"/>
              </a:rPr>
              <a:t>euromoduladores</a:t>
            </a:r>
          </a:p>
          <a:p>
            <a:pPr marL="536575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profunda cerebral DBS</a:t>
            </a:r>
          </a:p>
          <a:p>
            <a:pPr marL="536575"/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Estimulación magnética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transcraneal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TMS</a:t>
            </a:r>
            <a:r>
              <a:rPr lang="es-VE" sz="1400" dirty="0" smtClean="0">
                <a:latin typeface="Comic Sans MS" panose="030F0702030302020204" pitchFamily="66" charset="0"/>
              </a:rPr>
              <a:t>. 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922917" y="6185879"/>
            <a:ext cx="522514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Ntetsika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targeted therapies for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isease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 </a:t>
            </a:r>
            <a:r>
              <a:rPr lang="da-DK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27:17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02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784323" y="135787"/>
            <a:ext cx="558519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Mecanismos </a:t>
            </a:r>
            <a:r>
              <a:rPr lang="es-VE" sz="2000" dirty="0" err="1">
                <a:latin typeface="Comic Sans MS" panose="030F0702030302020204" pitchFamily="66" charset="0"/>
              </a:rPr>
              <a:t>N</a:t>
            </a:r>
            <a:r>
              <a:rPr lang="es-VE" sz="2000" dirty="0" err="1" smtClean="0">
                <a:latin typeface="Comic Sans MS" panose="030F0702030302020204" pitchFamily="66" charset="0"/>
              </a:rPr>
              <a:t>euroterapéuticos</a:t>
            </a:r>
            <a:r>
              <a:rPr lang="es-VE" sz="2000" dirty="0" smtClean="0">
                <a:latin typeface="Comic Sans MS" panose="030F0702030302020204" pitchFamily="66" charset="0"/>
              </a:rPr>
              <a:t> potenciales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lum bright="-12000" contrast="29000"/>
          </a:blip>
          <a:stretch>
            <a:fillRect/>
          </a:stretch>
        </p:blipFill>
        <p:spPr>
          <a:xfrm>
            <a:off x="464999" y="706380"/>
            <a:ext cx="8223838" cy="5384219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729571" y="6115446"/>
            <a:ext cx="53167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Ntetsika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targeted therapies for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 </a:t>
            </a:r>
            <a:r>
              <a:rPr lang="da-DK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27:17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091824" y="3930555"/>
            <a:ext cx="1023582" cy="3002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812901" y="3657167"/>
            <a:ext cx="15840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Paciente PD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599307" y="4213191"/>
            <a:ext cx="6335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D2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10241" y="4384694"/>
            <a:ext cx="691016" cy="405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Rectángulo 14"/>
          <p:cNvSpPr/>
          <p:nvPr/>
        </p:nvSpPr>
        <p:spPr>
          <a:xfrm>
            <a:off x="2291842" y="5522407"/>
            <a:ext cx="721688" cy="623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1937985" y="5721267"/>
            <a:ext cx="45900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558660" y="4269109"/>
            <a:ext cx="110799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Agonistas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receptores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GLP1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3573506" y="5682200"/>
            <a:ext cx="1091821" cy="38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3693822" y="5302332"/>
            <a:ext cx="96853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Mejoría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síntomas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motores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578479" y="4269493"/>
            <a:ext cx="384299" cy="230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9" name="Rectángulo 18"/>
          <p:cNvSpPr/>
          <p:nvPr/>
        </p:nvSpPr>
        <p:spPr>
          <a:xfrm>
            <a:off x="4043368" y="4384694"/>
            <a:ext cx="317513" cy="202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Rectángulo 11"/>
          <p:cNvSpPr/>
          <p:nvPr/>
        </p:nvSpPr>
        <p:spPr>
          <a:xfrm>
            <a:off x="3205144" y="4186671"/>
            <a:ext cx="7388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D1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5431812" y="4632235"/>
            <a:ext cx="589050" cy="395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5222111" y="4790364"/>
            <a:ext cx="291588" cy="23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Rectángulo 12"/>
          <p:cNvSpPr/>
          <p:nvPr/>
        </p:nvSpPr>
        <p:spPr>
          <a:xfrm>
            <a:off x="5011137" y="4638441"/>
            <a:ext cx="132600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Antagonistas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receptores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adenosina A2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645572" y="706380"/>
            <a:ext cx="804502" cy="2626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4" name="Rectángulo 23"/>
          <p:cNvSpPr/>
          <p:nvPr/>
        </p:nvSpPr>
        <p:spPr>
          <a:xfrm>
            <a:off x="4462818" y="650971"/>
            <a:ext cx="606215" cy="228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2550469" y="708871"/>
            <a:ext cx="10230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AAV-GAD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4462818" y="626522"/>
            <a:ext cx="6880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GDNF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3816879" y="1357313"/>
            <a:ext cx="700530" cy="243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9" name="Rectángulo 28"/>
          <p:cNvSpPr/>
          <p:nvPr/>
        </p:nvSpPr>
        <p:spPr>
          <a:xfrm>
            <a:off x="3908393" y="1119603"/>
            <a:ext cx="6270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STN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DBS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6741994" y="1797564"/>
            <a:ext cx="1376725" cy="237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1" name="Rectángulo 30"/>
          <p:cNvSpPr/>
          <p:nvPr/>
        </p:nvSpPr>
        <p:spPr>
          <a:xfrm>
            <a:off x="6537531" y="1679947"/>
            <a:ext cx="15039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Inmunoterapias</a:t>
            </a:r>
            <a:endParaRPr lang="es-VE" sz="1400" b="1" dirty="0"/>
          </a:p>
        </p:txBody>
      </p:sp>
      <p:sp>
        <p:nvSpPr>
          <p:cNvPr id="32" name="Rectángulo 31"/>
          <p:cNvSpPr/>
          <p:nvPr/>
        </p:nvSpPr>
        <p:spPr>
          <a:xfrm>
            <a:off x="6686824" y="2976535"/>
            <a:ext cx="259885" cy="32079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6434057" y="3024798"/>
            <a:ext cx="5725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DA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7838642" y="3629025"/>
            <a:ext cx="280077" cy="30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5" name="Rectángulo 34"/>
          <p:cNvSpPr/>
          <p:nvPr/>
        </p:nvSpPr>
        <p:spPr>
          <a:xfrm>
            <a:off x="7779523" y="3617285"/>
            <a:ext cx="67839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Cuerpo </a:t>
            </a:r>
          </a:p>
          <a:p>
            <a:r>
              <a:rPr lang="es-VE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Lewy</a:t>
            </a:r>
            <a:endParaRPr lang="es-VE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6337141" y="2435292"/>
            <a:ext cx="809706" cy="31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8" name="Rectángulo 37"/>
          <p:cNvSpPr/>
          <p:nvPr/>
        </p:nvSpPr>
        <p:spPr>
          <a:xfrm>
            <a:off x="7093439" y="2591981"/>
            <a:ext cx="336917" cy="161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6367453" y="2435450"/>
            <a:ext cx="92204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solidFill>
                  <a:prstClr val="black"/>
                </a:solidFill>
                <a:latin typeface="Comic Sans MS" panose="030F0702030302020204" pitchFamily="66" charset="0"/>
              </a:rPr>
              <a:t>Agregados </a:t>
            </a:r>
          </a:p>
          <a:p>
            <a:pPr algn="ctr"/>
            <a:r>
              <a:rPr lang="es-VE" sz="1100" b="1" dirty="0" smtClean="0">
                <a:solidFill>
                  <a:prstClr val="black"/>
                </a:solidFill>
                <a:latin typeface="Symbol" panose="05050102010706020507" pitchFamily="18" charset="2"/>
              </a:rPr>
              <a:t>a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syn</a:t>
            </a:r>
            <a:endParaRPr lang="es-VE" sz="1100" dirty="0"/>
          </a:p>
        </p:txBody>
      </p:sp>
      <p:sp>
        <p:nvSpPr>
          <p:cNvPr id="40" name="Rectángulo 39"/>
          <p:cNvSpPr/>
          <p:nvPr/>
        </p:nvSpPr>
        <p:spPr>
          <a:xfrm>
            <a:off x="6295733" y="4587529"/>
            <a:ext cx="993768" cy="2028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1" name="Rectángulo 40"/>
          <p:cNvSpPr/>
          <p:nvPr/>
        </p:nvSpPr>
        <p:spPr>
          <a:xfrm>
            <a:off x="6133206" y="4551228"/>
            <a:ext cx="129715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Queladores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Fe2+</a:t>
            </a:r>
            <a:endParaRPr lang="es-VE" sz="1100" dirty="0"/>
          </a:p>
        </p:txBody>
      </p:sp>
      <p:sp>
        <p:nvSpPr>
          <p:cNvPr id="42" name="Rectángulo 41"/>
          <p:cNvSpPr/>
          <p:nvPr/>
        </p:nvSpPr>
        <p:spPr>
          <a:xfrm>
            <a:off x="7093439" y="4909664"/>
            <a:ext cx="601527" cy="400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3" name="Rectángulo 42"/>
          <p:cNvSpPr/>
          <p:nvPr/>
        </p:nvSpPr>
        <p:spPr>
          <a:xfrm>
            <a:off x="7193596" y="4974437"/>
            <a:ext cx="110799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Agonistas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receptores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GLP1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7193596" y="4027437"/>
            <a:ext cx="372635" cy="3816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6" name="Rectángulo 45"/>
          <p:cNvSpPr/>
          <p:nvPr/>
        </p:nvSpPr>
        <p:spPr>
          <a:xfrm>
            <a:off x="7008716" y="4048172"/>
            <a:ext cx="8418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Microglia</a:t>
            </a:r>
            <a:endParaRPr lang="es-VE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50960" y="162088"/>
            <a:ext cx="17178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Terapia</a:t>
            </a:r>
            <a:endParaRPr lang="es-VE" sz="1400" dirty="0"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Neuroprotectora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Varios.</a:t>
            </a: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501257" y="5691424"/>
            <a:ext cx="163698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Secreción </a:t>
            </a:r>
          </a:p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Insulina/</a:t>
            </a:r>
          </a:p>
          <a:p>
            <a:r>
              <a:rPr lang="es-VE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Neuroprotección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99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139236" y="788272"/>
            <a:ext cx="486552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latin typeface="Comic Sans MS" panose="030F0702030302020204" pitchFamily="66" charset="0"/>
              </a:rPr>
              <a:t>Mecanismos </a:t>
            </a:r>
            <a:r>
              <a:rPr lang="es-VE" dirty="0" err="1">
                <a:latin typeface="Comic Sans MS" panose="030F0702030302020204" pitchFamily="66" charset="0"/>
              </a:rPr>
              <a:t>N</a:t>
            </a:r>
            <a:r>
              <a:rPr lang="es-VE" dirty="0" err="1" smtClean="0">
                <a:latin typeface="Comic Sans MS" panose="030F0702030302020204" pitchFamily="66" charset="0"/>
              </a:rPr>
              <a:t>europrotectores</a:t>
            </a:r>
            <a:r>
              <a:rPr lang="es-VE" dirty="0" smtClean="0">
                <a:latin typeface="Comic Sans MS" panose="030F0702030302020204" pitchFamily="66" charset="0"/>
              </a:rPr>
              <a:t> potenciales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589579" y="4713300"/>
            <a:ext cx="589181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Ntetsika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targeted therapies for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 </a:t>
            </a:r>
            <a:r>
              <a:rPr lang="da-DK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27:17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937985" y="5721267"/>
            <a:ext cx="45900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379049" y="2030110"/>
            <a:ext cx="422263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AAV: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virus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adeno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-asociado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GAD: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decarboxilasa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glutámico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STN: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subtalámico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DBS: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estimulación cerebral profunda</a:t>
            </a:r>
          </a:p>
          <a:p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GDNF: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factor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neurotrófico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derivado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glia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SNC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Sust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Nigra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compacta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SNR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Sust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Nigra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reticulada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TMS: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estimulación magnética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transcraneal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PrCG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gyrus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precentral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572000" y="2065088"/>
            <a:ext cx="432362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putamen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GP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globus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pallidum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Cd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: n. caudado</a:t>
            </a:r>
            <a:endParaRPr lang="es-VE" sz="1600" dirty="0">
              <a:latin typeface="Comic Sans MS" panose="030F0702030302020204" pitchFamily="66" charset="0"/>
            </a:endParaRPr>
          </a:p>
          <a:p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NM: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neuromelanina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KI</a:t>
            </a:r>
            <a:r>
              <a:rPr lang="es-VE" sz="1600" dirty="0" smtClean="0">
                <a:latin typeface="Comic Sans MS" panose="030F0702030302020204" pitchFamily="66" charset="0"/>
              </a:rPr>
              <a:t>: inhibidor kinasa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LRRK2: </a:t>
            </a:r>
            <a:r>
              <a:rPr lang="es-VE" sz="1600" dirty="0" smtClean="0">
                <a:latin typeface="Comic Sans MS" panose="030F0702030302020204" pitchFamily="66" charset="0"/>
              </a:rPr>
              <a:t>kinasa 2 leucina </a:t>
            </a:r>
            <a:r>
              <a:rPr lang="es-VE" sz="1600" dirty="0" err="1" smtClean="0">
                <a:latin typeface="Comic Sans MS" panose="030F0702030302020204" pitchFamily="66" charset="0"/>
              </a:rPr>
              <a:t>rich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latin typeface="Comic Sans MS" panose="030F0702030302020204" pitchFamily="66" charset="0"/>
              </a:rPr>
              <a:t>repeat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Gcase</a:t>
            </a:r>
            <a:r>
              <a:rPr lang="es-VE" sz="1600" dirty="0" smtClean="0">
                <a:latin typeface="Comic Sans MS" panose="030F0702030302020204" pitchFamily="66" charset="0"/>
              </a:rPr>
              <a:t>: </a:t>
            </a:r>
            <a:r>
              <a:rPr lang="es-VE" sz="1600" dirty="0" err="1" smtClean="0">
                <a:latin typeface="Comic Sans MS" panose="030F0702030302020204" pitchFamily="66" charset="0"/>
              </a:rPr>
              <a:t>glucocerebrosidasa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dMSN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600" dirty="0" smtClean="0">
                <a:latin typeface="Comic Sans MS" panose="030F0702030302020204" pitchFamily="66" charset="0"/>
              </a:rPr>
              <a:t>neuronas </a:t>
            </a:r>
            <a:r>
              <a:rPr lang="es-VE" sz="1600" dirty="0" err="1" smtClean="0">
                <a:latin typeface="Comic Sans MS" panose="030F0702030302020204" pitchFamily="66" charset="0"/>
              </a:rPr>
              <a:t>spiny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latin typeface="Comic Sans MS" panose="030F0702030302020204" pitchFamily="66" charset="0"/>
              </a:rPr>
              <a:t>medium</a:t>
            </a:r>
            <a:r>
              <a:rPr lang="es-VE" sz="1600" dirty="0" smtClean="0">
                <a:latin typeface="Comic Sans MS" panose="030F0702030302020204" pitchFamily="66" charset="0"/>
              </a:rPr>
              <a:t> vía directa</a:t>
            </a:r>
          </a:p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iMSN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 </a:t>
            </a:r>
            <a:r>
              <a:rPr lang="es-VE" sz="1600" dirty="0" smtClean="0">
                <a:latin typeface="Comic Sans MS" panose="030F0702030302020204" pitchFamily="66" charset="0"/>
              </a:rPr>
              <a:t>neuronas </a:t>
            </a:r>
            <a:r>
              <a:rPr lang="es-VE" sz="1600" dirty="0" err="1" smtClean="0">
                <a:latin typeface="Comic Sans MS" panose="030F0702030302020204" pitchFamily="66" charset="0"/>
              </a:rPr>
              <a:t>spiny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latin typeface="Comic Sans MS" panose="030F0702030302020204" pitchFamily="66" charset="0"/>
              </a:rPr>
              <a:t>medium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latin typeface="Comic Sans MS" panose="030F0702030302020204" pitchFamily="66" charset="0"/>
              </a:rPr>
              <a:t>via</a:t>
            </a:r>
            <a:r>
              <a:rPr lang="es-VE" sz="1600" dirty="0" smtClean="0">
                <a:latin typeface="Comic Sans MS" panose="030F0702030302020204" pitchFamily="66" charset="0"/>
              </a:rPr>
              <a:t> indirecta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78" y="173058"/>
            <a:ext cx="171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Terapéutica</a:t>
            </a:r>
            <a:endParaRPr lang="es-VE" sz="1400" dirty="0"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Neuroprotectora</a:t>
            </a:r>
            <a:endParaRPr lang="es-VE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82501" y="303525"/>
            <a:ext cx="443835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Novedosas Posibilidades Terapéuticas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92124" y="5307929"/>
            <a:ext cx="30622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MSN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200" dirty="0" smtClean="0">
                <a:latin typeface="Comic Sans MS" panose="030F0702030302020204" pitchFamily="66" charset="0"/>
              </a:rPr>
              <a:t>neuronas GABA inhibidoras que son el 95% neuronas en estriado, unas tiene solo receptores D1 o D2 y un pequeño grupo tiene ambos. 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234194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922916" y="5980697"/>
            <a:ext cx="522514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Ntetsika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targeted therapies for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 </a:t>
            </a:r>
            <a:r>
              <a:rPr lang="da-DK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 </a:t>
            </a:r>
            <a:r>
              <a:rPr lang="da-DK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da-DK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da-DK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27:17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950086" y="1225479"/>
            <a:ext cx="5170803" cy="4739759"/>
          </a:xfrm>
          <a:prstGeom prst="rect">
            <a:avLst/>
          </a:prstGeom>
          <a:solidFill>
            <a:srgbClr val="ECF4FE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</a:rPr>
              <a:t>A </a:t>
            </a:r>
            <a:r>
              <a:rPr lang="en-US" dirty="0" err="1" smtClean="0">
                <a:latin typeface="Comic Sans MS" panose="030F0702030302020204" pitchFamily="66" charset="0"/>
              </a:rPr>
              <a:t>pesar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creciente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interés</a:t>
            </a:r>
            <a:r>
              <a:rPr lang="en-US" dirty="0" smtClean="0"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latin typeface="Comic Sans MS" panose="030F0702030302020204" pitchFamily="66" charset="0"/>
              </a:rPr>
              <a:t>avances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importantes</a:t>
            </a:r>
            <a:r>
              <a:rPr lang="en-US" dirty="0" smtClean="0"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latin typeface="Comic Sans MS" panose="030F0702030302020204" pitchFamily="66" charset="0"/>
              </a:rPr>
              <a:t>investigación</a:t>
            </a:r>
            <a:r>
              <a:rPr lang="en-US" dirty="0" smtClean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las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opciones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tratamiento</a:t>
            </a:r>
            <a:r>
              <a:rPr lang="en-US" dirty="0" smtClean="0">
                <a:latin typeface="Comic Sans MS" panose="030F0702030302020204" pitchFamily="66" charset="0"/>
              </a:rPr>
              <a:t> son: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815975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Aumentar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DA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815975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sintomáticas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dan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mejor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calidad</a:t>
            </a:r>
            <a:r>
              <a:rPr lang="en-US" sz="1600" dirty="0" smtClean="0">
                <a:latin typeface="Comic Sans MS" panose="030F0702030302020204" pitchFamily="66" charset="0"/>
              </a:rPr>
              <a:t>   y </a:t>
            </a:r>
            <a:r>
              <a:rPr lang="en-US" sz="1600" dirty="0" err="1" smtClean="0">
                <a:latin typeface="Comic Sans MS" panose="030F0702030302020204" pitchFamily="66" charset="0"/>
              </a:rPr>
              <a:t>expectativa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vida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</a:p>
          <a:p>
            <a:pPr marL="265113">
              <a:buSzPct val="150000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65113" indent="-265113">
              <a:buSzPct val="150000"/>
              <a:buFont typeface="Arial" panose="020B0604020202020204" pitchFamily="34" charset="0"/>
              <a:buChar char="•"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hay </a:t>
            </a:r>
            <a:r>
              <a:rPr lang="en-US" b="1" dirty="0" err="1" smtClean="0">
                <a:latin typeface="Comic Sans MS" panose="030F0702030302020204" pitchFamily="66" charset="0"/>
              </a:rPr>
              <a:t>terapias</a:t>
            </a:r>
            <a:r>
              <a:rPr lang="en-US" b="1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que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detengan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reviertan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la </a:t>
            </a:r>
            <a:r>
              <a:rPr lang="en-US" dirty="0" err="1" smtClean="0">
                <a:latin typeface="Comic Sans MS" panose="030F0702030302020204" pitchFamily="66" charset="0"/>
              </a:rPr>
              <a:t>enfermedad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todavía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>
                <a:latin typeface="Comic Sans MS" panose="030F0702030302020204" pitchFamily="66" charset="0"/>
              </a:rPr>
              <a:t>T</a:t>
            </a:r>
            <a:r>
              <a:rPr lang="en-US" dirty="0" err="1" smtClean="0">
                <a:latin typeface="Comic Sans MS" panose="030F0702030302020204" pitchFamily="66" charset="0"/>
              </a:rPr>
              <a:t>endencias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actuales</a:t>
            </a:r>
            <a:r>
              <a:rPr lang="en-US" dirty="0">
                <a:latin typeface="Comic Sans MS" panose="030F0702030302020204" pitchFamily="66" charset="0"/>
              </a:rPr>
              <a:t> en </a:t>
            </a:r>
            <a:r>
              <a:rPr lang="en-US" dirty="0" smtClean="0">
                <a:latin typeface="Comic Sans MS" panose="030F0702030302020204" pitchFamily="66" charset="0"/>
              </a:rPr>
              <a:t>PD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ido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latin typeface="Comic Sans MS" panose="030F0702030302020204" pitchFamily="66" charset="0"/>
              </a:rPr>
              <a:t>de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llenar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depósitos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DA</a:t>
            </a:r>
            <a:r>
              <a:rPr lang="en-US" dirty="0">
                <a:latin typeface="Comic Sans MS" panose="030F0702030302020204" pitchFamily="66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terapias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sintomáticas</a:t>
            </a:r>
            <a:r>
              <a:rPr lang="en-US" dirty="0"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latin typeface="Comic Sans MS" panose="030F0702030302020204" pitchFamily="66" charset="0"/>
              </a:rPr>
              <a:t>tratamientos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personalizados</a:t>
            </a:r>
            <a:r>
              <a:rPr lang="en-US" dirty="0">
                <a:latin typeface="Comic Sans MS" panose="030F0702030302020204" pitchFamily="66" charset="0"/>
              </a:rPr>
              <a:t>, </a:t>
            </a:r>
            <a:endParaRPr lang="en-US" dirty="0" smtClean="0">
              <a:latin typeface="Comic Sans MS" panose="030F0702030302020204" pitchFamily="66" charset="0"/>
            </a:endParaRPr>
          </a:p>
          <a:p>
            <a:pPr marL="263525">
              <a:buSzPct val="150000"/>
            </a:pPr>
            <a:r>
              <a:rPr lang="en-US" b="1" dirty="0" smtClean="0">
                <a:latin typeface="Comic Sans MS" panose="030F0702030302020204" pitchFamily="66" charset="0"/>
              </a:rPr>
              <a:t>a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restauración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molecular,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anatómica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integridad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funcional</a:t>
            </a:r>
            <a:r>
              <a:rPr lang="en-US" dirty="0">
                <a:latin typeface="Comic Sans MS" panose="030F0702030302020204" pitchFamily="66" charset="0"/>
              </a:rPr>
              <a:t> de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circuitos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cerebrales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específicos</a:t>
            </a:r>
            <a:r>
              <a:rPr lang="en-US" dirty="0">
                <a:latin typeface="Comic Sans MS" panose="030F0702030302020204" pitchFamily="66" charset="0"/>
              </a:rPr>
              <a:t> de la </a:t>
            </a:r>
            <a:r>
              <a:rPr lang="en-US" dirty="0" err="1">
                <a:latin typeface="Comic Sans MS" panose="030F0702030302020204" pitchFamily="66" charset="0"/>
              </a:rPr>
              <a:t>enfermedad</a:t>
            </a:r>
            <a:r>
              <a:rPr lang="en-US" dirty="0" smtClean="0">
                <a:latin typeface="Comic Sans MS" panose="030F0702030302020204" pitchFamily="66" charset="0"/>
              </a:rPr>
              <a:t>.</a:t>
            </a:r>
            <a:endParaRPr lang="en-US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985061" y="431495"/>
            <a:ext cx="511143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Nuevas Posibilidades Terapéuticas en PD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64778" y="143561"/>
            <a:ext cx="142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Terapéutica </a:t>
            </a:r>
          </a:p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PD.</a:t>
            </a:r>
            <a:endParaRPr lang="es-VE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64778" y="2996318"/>
            <a:ext cx="12747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Abrir corchete 1"/>
          <p:cNvSpPr/>
          <p:nvPr/>
        </p:nvSpPr>
        <p:spPr>
          <a:xfrm>
            <a:off x="1516156" y="1354419"/>
            <a:ext cx="266552" cy="4481878"/>
          </a:xfrm>
          <a:prstGeom prst="leftBracket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2985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2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/>
          <p:cNvSpPr txBox="1"/>
          <p:nvPr/>
        </p:nvSpPr>
        <p:spPr>
          <a:xfrm>
            <a:off x="1812070" y="189658"/>
            <a:ext cx="544683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Atención que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necesitan las personas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 PD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96495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64778" y="143561"/>
            <a:ext cx="142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Terapéutica </a:t>
            </a:r>
          </a:p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PD.</a:t>
            </a:r>
            <a:endParaRPr lang="es-VE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  <a14:imgEffect>
                      <a14:brightnessContrast bright="-20000" contrast="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492" y="728336"/>
            <a:ext cx="6783992" cy="5438932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369670" y="6445694"/>
            <a:ext cx="43316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Bloem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al.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Lancet 2021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;397:2284-2303.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807564" y="798265"/>
            <a:ext cx="1575805" cy="2084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3725810" y="773602"/>
            <a:ext cx="16193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Algunos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 PD</a:t>
            </a:r>
            <a:endParaRPr lang="es-VE" sz="1600" dirty="0"/>
          </a:p>
        </p:txBody>
      </p:sp>
      <p:sp>
        <p:nvSpPr>
          <p:cNvPr id="7" name="Rectángulo 6"/>
          <p:cNvSpPr/>
          <p:nvPr/>
        </p:nvSpPr>
        <p:spPr>
          <a:xfrm>
            <a:off x="3642454" y="2073499"/>
            <a:ext cx="1740915" cy="250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Rectángulo 7"/>
          <p:cNvSpPr/>
          <p:nvPr/>
        </p:nvSpPr>
        <p:spPr>
          <a:xfrm>
            <a:off x="3560701" y="2007225"/>
            <a:ext cx="19928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 mayoría 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 PD</a:t>
            </a:r>
            <a:endParaRPr lang="es-VE" sz="1600" dirty="0"/>
          </a:p>
        </p:txBody>
      </p:sp>
      <p:sp>
        <p:nvSpPr>
          <p:cNvPr id="12" name="Rectángulo 11"/>
          <p:cNvSpPr/>
          <p:nvPr/>
        </p:nvSpPr>
        <p:spPr>
          <a:xfrm>
            <a:off x="3915177" y="2554276"/>
            <a:ext cx="1352282" cy="193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" name="Rectángulo 2"/>
          <p:cNvSpPr/>
          <p:nvPr/>
        </p:nvSpPr>
        <p:spPr>
          <a:xfrm>
            <a:off x="3807563" y="2481975"/>
            <a:ext cx="14558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Todos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con PD</a:t>
            </a:r>
            <a:endParaRPr lang="es-VE" sz="1600" dirty="0"/>
          </a:p>
        </p:txBody>
      </p:sp>
    </p:spTree>
    <p:extLst>
      <p:ext uri="{BB962C8B-B14F-4D97-AF65-F5344CB8AC3E}">
        <p14:creationId xmlns:p14="http://schemas.microsoft.com/office/powerpoint/2010/main" val="17726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8" grpId="0"/>
      <p:bldP spid="3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77892" y="1858803"/>
            <a:ext cx="4715192" cy="267765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endParaRPr lang="en-US" sz="1200" dirty="0" smtClean="0">
              <a:solidFill>
                <a:srgbClr val="000000"/>
              </a:solidFill>
              <a:latin typeface="Shaker 2 Lancet"/>
            </a:endParaRPr>
          </a:p>
          <a:p>
            <a:pPr marL="182563"/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urgente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salud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pública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necesaria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satisfacer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requerimientos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sociales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salud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personas con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Parkinson”.</a:t>
            </a:r>
            <a:endParaRPr lang="en-US" sz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200" dirty="0" smtClean="0">
                <a:solidFill>
                  <a:srgbClr val="000000"/>
                </a:solidFill>
                <a:latin typeface="Shaker 2 Lancet"/>
              </a:rPr>
              <a:t> </a:t>
            </a:r>
            <a:endParaRPr lang="es-VE" sz="1200" dirty="0"/>
          </a:p>
        </p:txBody>
      </p:sp>
      <p:sp>
        <p:nvSpPr>
          <p:cNvPr id="5" name="CuadroTexto 4"/>
          <p:cNvSpPr txBox="1"/>
          <p:nvPr/>
        </p:nvSpPr>
        <p:spPr>
          <a:xfrm>
            <a:off x="4134644" y="4658379"/>
            <a:ext cx="2758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V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Editorial </a:t>
            </a:r>
          </a:p>
          <a:p>
            <a:pPr algn="r"/>
            <a:r>
              <a:rPr lang="es-V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Lancet</a:t>
            </a:r>
            <a:r>
              <a:rPr lang="es-V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Neurology</a:t>
            </a:r>
            <a:r>
              <a:rPr lang="es-V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es-V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Septiembre 2022;21:759.</a:t>
            </a:r>
            <a:endParaRPr lang="es-V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0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951615" y="761838"/>
            <a:ext cx="5167745" cy="8002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 </a:t>
            </a:r>
          </a:p>
          <a:p>
            <a:pPr algn="ctr"/>
            <a:r>
              <a:rPr lang="es-VE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Intestinal y Nervio Vago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1801446" y="1821940"/>
            <a:ext cx="5468084" cy="38472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Parkinson. Alfa sinucleina.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Intestino. Mucosa intestinal.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 Inmune Entérico. S. Endocrino Entérico. Células Neuropodo.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S.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Entérico. S. Nervioso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Entérico. Comunicación entre células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 Disbiosis. Aumento de permeabilidad intestinal. Translocación bacteriana. Inflamación Intestinal.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Sistema Nervioso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Autónomo.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Parasimpático. Nervio Vago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Eje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Intestino-Cerebro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Comunicación bidireccional.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Neuroinflamación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,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Neurodegeneración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Conexión Microbiota Intestinal y PD.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Nuevas Posibilidades 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34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988874" y="6570344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366313" y="541568"/>
            <a:ext cx="4338349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 y Nervio Vago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3553611" y="1408108"/>
            <a:ext cx="1963751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Conclusiones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210819" y="2059205"/>
            <a:ext cx="4757364" cy="350865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s-VE" sz="800" dirty="0" smtClean="0">
              <a:latin typeface="Comic Sans MS" panose="030F0702030302020204" pitchFamily="66" charset="0"/>
              <a:ea typeface="Batang" panose="02030600000101010101" pitchFamily="18" charset="-127"/>
            </a:endParaRPr>
          </a:p>
          <a:p>
            <a:pPr marL="182563"/>
            <a:endParaRPr lang="es-VE" sz="1200" dirty="0" smtClean="0">
              <a:latin typeface="Comic Sans MS" panose="030F0702030302020204" pitchFamily="66" charset="0"/>
              <a:ea typeface="Batang" panose="02030600000101010101" pitchFamily="18" charset="-127"/>
            </a:endParaRPr>
          </a:p>
          <a:p>
            <a:pPr marL="182563"/>
            <a:r>
              <a:rPr lang="es-VE" dirty="0" smtClean="0">
                <a:latin typeface="Comic Sans MS" panose="030F0702030302020204" pitchFamily="66" charset="0"/>
                <a:ea typeface="Batang" panose="02030600000101010101" pitchFamily="18" charset="-127"/>
              </a:rPr>
              <a:t>Estimados asistentes,</a:t>
            </a:r>
          </a:p>
          <a:p>
            <a:pPr marL="182563"/>
            <a:endParaRPr lang="es-VE" sz="1200" dirty="0">
              <a:latin typeface="Comic Sans MS" panose="030F0702030302020204" pitchFamily="66" charset="0"/>
              <a:ea typeface="Batang" panose="02030600000101010101" pitchFamily="18" charset="-127"/>
            </a:endParaRPr>
          </a:p>
          <a:p>
            <a:pPr marL="182563"/>
            <a:r>
              <a:rPr lang="es-VE" dirty="0">
                <a:latin typeface="Comic Sans MS" panose="030F0702030302020204" pitchFamily="66" charset="0"/>
                <a:ea typeface="Batang" panose="02030600000101010101" pitchFamily="18" charset="-127"/>
              </a:rPr>
              <a:t>A</a:t>
            </a:r>
            <a:r>
              <a:rPr lang="es-VE" dirty="0" smtClean="0">
                <a:latin typeface="Comic Sans MS" panose="030F0702030302020204" pitchFamily="66" charset="0"/>
                <a:ea typeface="Batang" panose="02030600000101010101" pitchFamily="18" charset="-127"/>
              </a:rPr>
              <a:t>porten su epílogo individual sobre cualquier aspecto que les haya parecido relevante en esta serie de seminarios sobre la relación del microbiota intestinal con la génesis de una enfermedad neurodegenerativa: </a:t>
            </a:r>
            <a:r>
              <a:rPr lang="es-VE" dirty="0">
                <a:latin typeface="Comic Sans MS" panose="030F0702030302020204" pitchFamily="66" charset="0"/>
                <a:ea typeface="Batang" panose="02030600000101010101" pitchFamily="18" charset="-127"/>
              </a:rPr>
              <a:t>E</a:t>
            </a:r>
            <a:r>
              <a:rPr lang="es-VE" dirty="0" smtClean="0">
                <a:latin typeface="Comic Sans MS" panose="030F0702030302020204" pitchFamily="66" charset="0"/>
                <a:ea typeface="Batang" panose="02030600000101010101" pitchFamily="18" charset="-127"/>
              </a:rPr>
              <a:t>nfermedad de Parkinson. </a:t>
            </a:r>
          </a:p>
          <a:p>
            <a:pPr marL="182563"/>
            <a:endParaRPr lang="es-VE" dirty="0">
              <a:latin typeface="Comic Sans MS" panose="030F0702030302020204" pitchFamily="66" charset="0"/>
              <a:ea typeface="Batang" panose="02030600000101010101" pitchFamily="18" charset="-127"/>
            </a:endParaRPr>
          </a:p>
          <a:p>
            <a:pPr marL="182563"/>
            <a:r>
              <a:rPr lang="es-VE" dirty="0" smtClean="0">
                <a:latin typeface="Comic Sans MS" panose="030F0702030302020204" pitchFamily="66" charset="0"/>
                <a:ea typeface="Batang" panose="02030600000101010101" pitchFamily="18" charset="-127"/>
              </a:rPr>
              <a:t>Muchas gracias a todos por su interés.</a:t>
            </a:r>
          </a:p>
          <a:p>
            <a:pPr marL="182563"/>
            <a:endParaRPr lang="es-VE" sz="1000" dirty="0" smtClean="0">
              <a:latin typeface="Comic Sans MS" panose="030F0702030302020204" pitchFamily="66" charset="0"/>
              <a:ea typeface="Batang" panose="02030600000101010101" pitchFamily="18" charset="-127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470189" y="5880400"/>
            <a:ext cx="2468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pacapmed@gmail.com</a:t>
            </a:r>
            <a:endParaRPr lang="es-VE" dirty="0">
              <a:latin typeface="Comic Sans MS" panose="030F0702030302020204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1678" y="2855670"/>
            <a:ext cx="3640976" cy="2048048"/>
          </a:xfrm>
          <a:prstGeom prst="rect">
            <a:avLst/>
          </a:prstGeom>
          <a:ln>
            <a:solidFill>
              <a:srgbClr val="6699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623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ED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988874" y="6570344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861" y="1511709"/>
            <a:ext cx="6843252" cy="3849329"/>
          </a:xfrm>
          <a:prstGeom prst="rect">
            <a:avLst/>
          </a:prstGeom>
          <a:ln>
            <a:solidFill>
              <a:srgbClr val="6699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364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11841</TotalTime>
  <Words>9965</Words>
  <Application>Microsoft Office PowerPoint</Application>
  <PresentationFormat>Presentación en pantalla (4:3)</PresentationFormat>
  <Paragraphs>2180</Paragraphs>
  <Slides>111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111</vt:i4>
      </vt:variant>
    </vt:vector>
  </HeadingPairs>
  <TitlesOfParts>
    <vt:vector size="127" baseType="lpstr">
      <vt:lpstr>Batang</vt:lpstr>
      <vt:lpstr>AdvPSHN-M</vt:lpstr>
      <vt:lpstr>Arial</vt:lpstr>
      <vt:lpstr>BlinkMacSystemFont</vt:lpstr>
      <vt:lpstr>Browallia New</vt:lpstr>
      <vt:lpstr>Calibri</vt:lpstr>
      <vt:lpstr>Calibri Light</vt:lpstr>
      <vt:lpstr>Comic Sans MS</vt:lpstr>
      <vt:lpstr>Rod</vt:lpstr>
      <vt:lpstr>Shaker 2 Lancet</vt:lpstr>
      <vt:lpstr>Symbol</vt:lpstr>
      <vt:lpstr>Times New Roman</vt:lpstr>
      <vt:lpstr>Wingdings</vt:lpstr>
      <vt:lpstr>Tema de Office</vt:lpstr>
      <vt:lpstr>3_Diseño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ximena</dc:creator>
  <cp:lastModifiedBy>ximena</cp:lastModifiedBy>
  <cp:revision>1328</cp:revision>
  <dcterms:created xsi:type="dcterms:W3CDTF">2021-10-12T20:47:07Z</dcterms:created>
  <dcterms:modified xsi:type="dcterms:W3CDTF">2023-03-13T15:06:27Z</dcterms:modified>
</cp:coreProperties>
</file>