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5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6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7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theme/theme8.xml" ContentType="application/vnd.openxmlformats-officedocument.theme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9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theme/theme10.xml" ContentType="application/vnd.openxmlformats-officedocument.theme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  <p:sldMasterId id="2147483709" r:id="rId2"/>
    <p:sldMasterId id="2147483807" r:id="rId3"/>
    <p:sldMasterId id="2147483820" r:id="rId4"/>
    <p:sldMasterId id="2147483834" r:id="rId5"/>
    <p:sldMasterId id="2147483847" r:id="rId6"/>
    <p:sldMasterId id="2147483861" r:id="rId7"/>
    <p:sldMasterId id="2147483941" r:id="rId8"/>
    <p:sldMasterId id="2147483955" r:id="rId9"/>
    <p:sldMasterId id="2147483969" r:id="rId10"/>
    <p:sldMasterId id="2147483982" r:id="rId11"/>
  </p:sldMasterIdLst>
  <p:notesMasterIdLst>
    <p:notesMasterId r:id="rId112"/>
  </p:notesMasterIdLst>
  <p:sldIdLst>
    <p:sldId id="256" r:id="rId12"/>
    <p:sldId id="273" r:id="rId13"/>
    <p:sldId id="266" r:id="rId14"/>
    <p:sldId id="362" r:id="rId15"/>
    <p:sldId id="363" r:id="rId16"/>
    <p:sldId id="501" r:id="rId17"/>
    <p:sldId id="510" r:id="rId18"/>
    <p:sldId id="279" r:id="rId19"/>
    <p:sldId id="380" r:id="rId20"/>
    <p:sldId id="385" r:id="rId21"/>
    <p:sldId id="386" r:id="rId22"/>
    <p:sldId id="387" r:id="rId23"/>
    <p:sldId id="388" r:id="rId24"/>
    <p:sldId id="382" r:id="rId25"/>
    <p:sldId id="384" r:id="rId26"/>
    <p:sldId id="422" r:id="rId27"/>
    <p:sldId id="383" r:id="rId28"/>
    <p:sldId id="392" r:id="rId29"/>
    <p:sldId id="407" r:id="rId30"/>
    <p:sldId id="408" r:id="rId31"/>
    <p:sldId id="409" r:id="rId32"/>
    <p:sldId id="410" r:id="rId33"/>
    <p:sldId id="411" r:id="rId34"/>
    <p:sldId id="412" r:id="rId35"/>
    <p:sldId id="413" r:id="rId36"/>
    <p:sldId id="414" r:id="rId37"/>
    <p:sldId id="415" r:id="rId38"/>
    <p:sldId id="441" r:id="rId39"/>
    <p:sldId id="416" r:id="rId40"/>
    <p:sldId id="417" r:id="rId41"/>
    <p:sldId id="513" r:id="rId42"/>
    <p:sldId id="419" r:id="rId43"/>
    <p:sldId id="418" r:id="rId44"/>
    <p:sldId id="442" r:id="rId45"/>
    <p:sldId id="443" r:id="rId46"/>
    <p:sldId id="444" r:id="rId47"/>
    <p:sldId id="446" r:id="rId48"/>
    <p:sldId id="447" r:id="rId49"/>
    <p:sldId id="502" r:id="rId50"/>
    <p:sldId id="503" r:id="rId51"/>
    <p:sldId id="376" r:id="rId52"/>
    <p:sldId id="517" r:id="rId53"/>
    <p:sldId id="505" r:id="rId54"/>
    <p:sldId id="508" r:id="rId55"/>
    <p:sldId id="507" r:id="rId56"/>
    <p:sldId id="301" r:id="rId57"/>
    <p:sldId id="511" r:id="rId58"/>
    <p:sldId id="303" r:id="rId59"/>
    <p:sldId id="293" r:id="rId60"/>
    <p:sldId id="259" r:id="rId61"/>
    <p:sldId id="294" r:id="rId62"/>
    <p:sldId id="302" r:id="rId63"/>
    <p:sldId id="342" r:id="rId64"/>
    <p:sldId id="304" r:id="rId65"/>
    <p:sldId id="305" r:id="rId66"/>
    <p:sldId id="258" r:id="rId67"/>
    <p:sldId id="512" r:id="rId68"/>
    <p:sldId id="260" r:id="rId69"/>
    <p:sldId id="261" r:id="rId70"/>
    <p:sldId id="262" r:id="rId71"/>
    <p:sldId id="263" r:id="rId72"/>
    <p:sldId id="467" r:id="rId73"/>
    <p:sldId id="514" r:id="rId74"/>
    <p:sldId id="468" r:id="rId75"/>
    <p:sldId id="469" r:id="rId76"/>
    <p:sldId id="472" r:id="rId77"/>
    <p:sldId id="471" r:id="rId78"/>
    <p:sldId id="515" r:id="rId79"/>
    <p:sldId id="470" r:id="rId80"/>
    <p:sldId id="518" r:id="rId81"/>
    <p:sldId id="473" r:id="rId82"/>
    <p:sldId id="474" r:id="rId83"/>
    <p:sldId id="475" r:id="rId84"/>
    <p:sldId id="476" r:id="rId85"/>
    <p:sldId id="477" r:id="rId86"/>
    <p:sldId id="478" r:id="rId87"/>
    <p:sldId id="519" r:id="rId88"/>
    <p:sldId id="479" r:id="rId89"/>
    <p:sldId id="480" r:id="rId90"/>
    <p:sldId id="481" r:id="rId91"/>
    <p:sldId id="482" r:id="rId92"/>
    <p:sldId id="483" r:id="rId93"/>
    <p:sldId id="484" r:id="rId94"/>
    <p:sldId id="485" r:id="rId95"/>
    <p:sldId id="516" r:id="rId96"/>
    <p:sldId id="486" r:id="rId97"/>
    <p:sldId id="487" r:id="rId98"/>
    <p:sldId id="488" r:id="rId99"/>
    <p:sldId id="489" r:id="rId100"/>
    <p:sldId id="490" r:id="rId101"/>
    <p:sldId id="491" r:id="rId102"/>
    <p:sldId id="492" r:id="rId103"/>
    <p:sldId id="493" r:id="rId104"/>
    <p:sldId id="494" r:id="rId105"/>
    <p:sldId id="495" r:id="rId106"/>
    <p:sldId id="496" r:id="rId107"/>
    <p:sldId id="497" r:id="rId108"/>
    <p:sldId id="498" r:id="rId109"/>
    <p:sldId id="500" r:id="rId110"/>
    <p:sldId id="499" r:id="rId111"/>
  </p:sldIdLst>
  <p:sldSz cx="9144000" cy="6858000" type="screen4x3"/>
  <p:notesSz cx="6858000" cy="9144000"/>
  <p:defaultTextStyle>
    <a:defPPr>
      <a:defRPr lang="es-V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07D"/>
    <a:srgbClr val="F67B72"/>
    <a:srgbClr val="F78D85"/>
    <a:srgbClr val="F99783"/>
    <a:srgbClr val="BAC8F4"/>
    <a:srgbClr val="BFD8EF"/>
    <a:srgbClr val="9DC3E6"/>
    <a:srgbClr val="C6DCF0"/>
    <a:srgbClr val="F6E8FC"/>
    <a:srgbClr val="E9C9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3" autoAdjust="0"/>
    <p:restoredTop sz="94004" autoAdjust="0"/>
  </p:normalViewPr>
  <p:slideViewPr>
    <p:cSldViewPr snapToGrid="0" showGuides="1">
      <p:cViewPr varScale="1">
        <p:scale>
          <a:sx n="65" d="100"/>
          <a:sy n="65" d="100"/>
        </p:scale>
        <p:origin x="822" y="72"/>
      </p:cViewPr>
      <p:guideLst>
        <p:guide orient="horz" pos="2137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519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5.xml"/><Relationship Id="rId21" Type="http://schemas.openxmlformats.org/officeDocument/2006/relationships/slide" Target="slides/slide10.xml"/><Relationship Id="rId42" Type="http://schemas.openxmlformats.org/officeDocument/2006/relationships/slide" Target="slides/slide31.xml"/><Relationship Id="rId47" Type="http://schemas.openxmlformats.org/officeDocument/2006/relationships/slide" Target="slides/slide36.xml"/><Relationship Id="rId63" Type="http://schemas.openxmlformats.org/officeDocument/2006/relationships/slide" Target="slides/slide52.xml"/><Relationship Id="rId68" Type="http://schemas.openxmlformats.org/officeDocument/2006/relationships/slide" Target="slides/slide57.xml"/><Relationship Id="rId84" Type="http://schemas.openxmlformats.org/officeDocument/2006/relationships/slide" Target="slides/slide73.xml"/><Relationship Id="rId89" Type="http://schemas.openxmlformats.org/officeDocument/2006/relationships/slide" Target="slides/slide78.xml"/><Relationship Id="rId112" Type="http://schemas.openxmlformats.org/officeDocument/2006/relationships/notesMaster" Target="notesMasters/notesMaster1.xml"/><Relationship Id="rId16" Type="http://schemas.openxmlformats.org/officeDocument/2006/relationships/slide" Target="slides/slide5.xml"/><Relationship Id="rId107" Type="http://schemas.openxmlformats.org/officeDocument/2006/relationships/slide" Target="slides/slide96.xml"/><Relationship Id="rId11" Type="http://schemas.openxmlformats.org/officeDocument/2006/relationships/slideMaster" Target="slideMasters/slideMaster11.xml"/><Relationship Id="rId32" Type="http://schemas.openxmlformats.org/officeDocument/2006/relationships/slide" Target="slides/slide21.xml"/><Relationship Id="rId37" Type="http://schemas.openxmlformats.org/officeDocument/2006/relationships/slide" Target="slides/slide26.xml"/><Relationship Id="rId53" Type="http://schemas.openxmlformats.org/officeDocument/2006/relationships/slide" Target="slides/slide42.xml"/><Relationship Id="rId58" Type="http://schemas.openxmlformats.org/officeDocument/2006/relationships/slide" Target="slides/slide47.xml"/><Relationship Id="rId74" Type="http://schemas.openxmlformats.org/officeDocument/2006/relationships/slide" Target="slides/slide63.xml"/><Relationship Id="rId79" Type="http://schemas.openxmlformats.org/officeDocument/2006/relationships/slide" Target="slides/slide68.xml"/><Relationship Id="rId102" Type="http://schemas.openxmlformats.org/officeDocument/2006/relationships/slide" Target="slides/slide91.xml"/><Relationship Id="rId5" Type="http://schemas.openxmlformats.org/officeDocument/2006/relationships/slideMaster" Target="slideMasters/slideMaster5.xml"/><Relationship Id="rId90" Type="http://schemas.openxmlformats.org/officeDocument/2006/relationships/slide" Target="slides/slide79.xml"/><Relationship Id="rId95" Type="http://schemas.openxmlformats.org/officeDocument/2006/relationships/slide" Target="slides/slide84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43" Type="http://schemas.openxmlformats.org/officeDocument/2006/relationships/slide" Target="slides/slide32.xml"/><Relationship Id="rId48" Type="http://schemas.openxmlformats.org/officeDocument/2006/relationships/slide" Target="slides/slide37.xml"/><Relationship Id="rId64" Type="http://schemas.openxmlformats.org/officeDocument/2006/relationships/slide" Target="slides/slide53.xml"/><Relationship Id="rId69" Type="http://schemas.openxmlformats.org/officeDocument/2006/relationships/slide" Target="slides/slide58.xml"/><Relationship Id="rId113" Type="http://schemas.openxmlformats.org/officeDocument/2006/relationships/presProps" Target="presProps.xml"/><Relationship Id="rId80" Type="http://schemas.openxmlformats.org/officeDocument/2006/relationships/slide" Target="slides/slide69.xml"/><Relationship Id="rId85" Type="http://schemas.openxmlformats.org/officeDocument/2006/relationships/slide" Target="slides/slide7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33" Type="http://schemas.openxmlformats.org/officeDocument/2006/relationships/slide" Target="slides/slide22.xml"/><Relationship Id="rId38" Type="http://schemas.openxmlformats.org/officeDocument/2006/relationships/slide" Target="slides/slide27.xml"/><Relationship Id="rId59" Type="http://schemas.openxmlformats.org/officeDocument/2006/relationships/slide" Target="slides/slide48.xml"/><Relationship Id="rId103" Type="http://schemas.openxmlformats.org/officeDocument/2006/relationships/slide" Target="slides/slide92.xml"/><Relationship Id="rId108" Type="http://schemas.openxmlformats.org/officeDocument/2006/relationships/slide" Target="slides/slide97.xml"/><Relationship Id="rId54" Type="http://schemas.openxmlformats.org/officeDocument/2006/relationships/slide" Target="slides/slide43.xml"/><Relationship Id="rId70" Type="http://schemas.openxmlformats.org/officeDocument/2006/relationships/slide" Target="slides/slide59.xml"/><Relationship Id="rId75" Type="http://schemas.openxmlformats.org/officeDocument/2006/relationships/slide" Target="slides/slide64.xml"/><Relationship Id="rId91" Type="http://schemas.openxmlformats.org/officeDocument/2006/relationships/slide" Target="slides/slide80.xml"/><Relationship Id="rId96" Type="http://schemas.openxmlformats.org/officeDocument/2006/relationships/slide" Target="slides/slide85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slide" Target="slides/slide25.xml"/><Relationship Id="rId49" Type="http://schemas.openxmlformats.org/officeDocument/2006/relationships/slide" Target="slides/slide38.xml"/><Relationship Id="rId57" Type="http://schemas.openxmlformats.org/officeDocument/2006/relationships/slide" Target="slides/slide46.xml"/><Relationship Id="rId106" Type="http://schemas.openxmlformats.org/officeDocument/2006/relationships/slide" Target="slides/slide95.xml"/><Relationship Id="rId114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20.xml"/><Relationship Id="rId44" Type="http://schemas.openxmlformats.org/officeDocument/2006/relationships/slide" Target="slides/slide33.xml"/><Relationship Id="rId52" Type="http://schemas.openxmlformats.org/officeDocument/2006/relationships/slide" Target="slides/slide41.xml"/><Relationship Id="rId60" Type="http://schemas.openxmlformats.org/officeDocument/2006/relationships/slide" Target="slides/slide49.xml"/><Relationship Id="rId65" Type="http://schemas.openxmlformats.org/officeDocument/2006/relationships/slide" Target="slides/slide54.xml"/><Relationship Id="rId73" Type="http://schemas.openxmlformats.org/officeDocument/2006/relationships/slide" Target="slides/slide62.xml"/><Relationship Id="rId78" Type="http://schemas.openxmlformats.org/officeDocument/2006/relationships/slide" Target="slides/slide67.xml"/><Relationship Id="rId81" Type="http://schemas.openxmlformats.org/officeDocument/2006/relationships/slide" Target="slides/slide70.xml"/><Relationship Id="rId86" Type="http://schemas.openxmlformats.org/officeDocument/2006/relationships/slide" Target="slides/slide75.xml"/><Relationship Id="rId94" Type="http://schemas.openxmlformats.org/officeDocument/2006/relationships/slide" Target="slides/slide83.xml"/><Relationship Id="rId99" Type="http://schemas.openxmlformats.org/officeDocument/2006/relationships/slide" Target="slides/slide88.xml"/><Relationship Id="rId101" Type="http://schemas.openxmlformats.org/officeDocument/2006/relationships/slide" Target="slides/slide90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39" Type="http://schemas.openxmlformats.org/officeDocument/2006/relationships/slide" Target="slides/slide28.xml"/><Relationship Id="rId109" Type="http://schemas.openxmlformats.org/officeDocument/2006/relationships/slide" Target="slides/slide98.xml"/><Relationship Id="rId34" Type="http://schemas.openxmlformats.org/officeDocument/2006/relationships/slide" Target="slides/slide23.xml"/><Relationship Id="rId50" Type="http://schemas.openxmlformats.org/officeDocument/2006/relationships/slide" Target="slides/slide39.xml"/><Relationship Id="rId55" Type="http://schemas.openxmlformats.org/officeDocument/2006/relationships/slide" Target="slides/slide44.xml"/><Relationship Id="rId76" Type="http://schemas.openxmlformats.org/officeDocument/2006/relationships/slide" Target="slides/slide65.xml"/><Relationship Id="rId97" Type="http://schemas.openxmlformats.org/officeDocument/2006/relationships/slide" Target="slides/slide86.xml"/><Relationship Id="rId104" Type="http://schemas.openxmlformats.org/officeDocument/2006/relationships/slide" Target="slides/slide93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0.xml"/><Relationship Id="rId92" Type="http://schemas.openxmlformats.org/officeDocument/2006/relationships/slide" Target="slides/slide81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18.xml"/><Relationship Id="rId24" Type="http://schemas.openxmlformats.org/officeDocument/2006/relationships/slide" Target="slides/slide13.xml"/><Relationship Id="rId40" Type="http://schemas.openxmlformats.org/officeDocument/2006/relationships/slide" Target="slides/slide29.xml"/><Relationship Id="rId45" Type="http://schemas.openxmlformats.org/officeDocument/2006/relationships/slide" Target="slides/slide34.xml"/><Relationship Id="rId66" Type="http://schemas.openxmlformats.org/officeDocument/2006/relationships/slide" Target="slides/slide55.xml"/><Relationship Id="rId87" Type="http://schemas.openxmlformats.org/officeDocument/2006/relationships/slide" Target="slides/slide76.xml"/><Relationship Id="rId110" Type="http://schemas.openxmlformats.org/officeDocument/2006/relationships/slide" Target="slides/slide99.xml"/><Relationship Id="rId115" Type="http://schemas.openxmlformats.org/officeDocument/2006/relationships/theme" Target="theme/theme1.xml"/><Relationship Id="rId61" Type="http://schemas.openxmlformats.org/officeDocument/2006/relationships/slide" Target="slides/slide50.xml"/><Relationship Id="rId82" Type="http://schemas.openxmlformats.org/officeDocument/2006/relationships/slide" Target="slides/slide71.xml"/><Relationship Id="rId19" Type="http://schemas.openxmlformats.org/officeDocument/2006/relationships/slide" Target="slides/slide8.xml"/><Relationship Id="rId14" Type="http://schemas.openxmlformats.org/officeDocument/2006/relationships/slide" Target="slides/slide3.xml"/><Relationship Id="rId30" Type="http://schemas.openxmlformats.org/officeDocument/2006/relationships/slide" Target="slides/slide19.xml"/><Relationship Id="rId35" Type="http://schemas.openxmlformats.org/officeDocument/2006/relationships/slide" Target="slides/slide24.xml"/><Relationship Id="rId56" Type="http://schemas.openxmlformats.org/officeDocument/2006/relationships/slide" Target="slides/slide45.xml"/><Relationship Id="rId77" Type="http://schemas.openxmlformats.org/officeDocument/2006/relationships/slide" Target="slides/slide66.xml"/><Relationship Id="rId100" Type="http://schemas.openxmlformats.org/officeDocument/2006/relationships/slide" Target="slides/slide89.xml"/><Relationship Id="rId105" Type="http://schemas.openxmlformats.org/officeDocument/2006/relationships/slide" Target="slides/slide94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0.xml"/><Relationship Id="rId72" Type="http://schemas.openxmlformats.org/officeDocument/2006/relationships/slide" Target="slides/slide61.xml"/><Relationship Id="rId93" Type="http://schemas.openxmlformats.org/officeDocument/2006/relationships/slide" Target="slides/slide82.xml"/><Relationship Id="rId98" Type="http://schemas.openxmlformats.org/officeDocument/2006/relationships/slide" Target="slides/slide87.xml"/><Relationship Id="rId3" Type="http://schemas.openxmlformats.org/officeDocument/2006/relationships/slideMaster" Target="slideMasters/slideMaster3.xml"/><Relationship Id="rId25" Type="http://schemas.openxmlformats.org/officeDocument/2006/relationships/slide" Target="slides/slide14.xml"/><Relationship Id="rId46" Type="http://schemas.openxmlformats.org/officeDocument/2006/relationships/slide" Target="slides/slide35.xml"/><Relationship Id="rId67" Type="http://schemas.openxmlformats.org/officeDocument/2006/relationships/slide" Target="slides/slide56.xml"/><Relationship Id="rId116" Type="http://schemas.openxmlformats.org/officeDocument/2006/relationships/tableStyles" Target="tableStyles.xml"/><Relationship Id="rId20" Type="http://schemas.openxmlformats.org/officeDocument/2006/relationships/slide" Target="slides/slide9.xml"/><Relationship Id="rId41" Type="http://schemas.openxmlformats.org/officeDocument/2006/relationships/slide" Target="slides/slide30.xml"/><Relationship Id="rId62" Type="http://schemas.openxmlformats.org/officeDocument/2006/relationships/slide" Target="slides/slide51.xml"/><Relationship Id="rId83" Type="http://schemas.openxmlformats.org/officeDocument/2006/relationships/slide" Target="slides/slide72.xml"/><Relationship Id="rId88" Type="http://schemas.openxmlformats.org/officeDocument/2006/relationships/slide" Target="slides/slide77.xml"/><Relationship Id="rId111" Type="http://schemas.openxmlformats.org/officeDocument/2006/relationships/slide" Target="slides/slide100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768" units="cm"/>
        </inkml:traceFormat>
        <inkml:channelProperties>
          <inkml:channelProperty channel="X" name="resolution" value="28.31858" units="1/cm"/>
          <inkml:channelProperty channel="Y" name="resolution" value="28.33948" units="1/cm"/>
        </inkml:channelProperties>
      </inkml:inkSource>
      <inkml:timestamp xml:id="ts0" timeString="2020-07-22T15:02:19.50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6920 8508,'0'0,"0"0,50 0,-1 0,-24 0,25 0,-25 0,-1 0,1 0,25 0,-25 0,-1 0,-24 0,25 0,0 25,-25-25,25 0,-25 0,25 0,-1 0,1 25,-25-1,25-24,0 0,0 50,-25-50,-25 0,-74 0,49 0,50 0,-25 0,0 0,-24 25,24-25,0 0,-24 25,24-25,0 0,0 0,0 0,1 0,-1 0,0 24,0-24,0 0,25 0,-49 0,49 0,-25 0,0 25,0-25,1 0,48 25,26 0,74-25,-99 49,0-49,-25 0,24 0,1 0,0 25,-25-25,25 0,0 0,-1 0,1 0,-25 25,50-25,-50 0,49 25,-49-25,25 0,25 25,-25-25,-1 0,-24 0,25 24,-25-24,25 0,0 25,-25-25,0 25,0 0,0 25,-25-50,25 0,-50 0,1 0,-1 0,-24 0,49 0,-25 0,-24 0,74 0,-25 0,0 0,1 0,-1 0,0 0,0 0,-24 0,24 0,0 0,25 0,-25 0,25 0,-49 0,49 0,-25 0,25 24,-25-24,0 0,0 0,50 50,25-50,148 0,-24 0,24 0,-24 0,-75 0,-74 0,0 0,0 0,-25 25,24 0,1-1,-25-24,0 25,0-25,0 25,0 0,-25-25,-49 25,74-25,-50 0,1 24,49-24,-50 0,25 0,-24 0,24 0,-25 0,25 0,-24 0,24 0,0 0,0 0,1 0,-1 0,0 0,0 0,-24 0,49 0,-50 0,50 0,-25 0,-24 0,49 0,-25 0,0 0,0 0,25 25,-25-25,25 0,-24 0,24 50,24-50,100 25,75 24,-100-49,0 0,-49 0,-25 0,-25 0,24 0,1 0,-25 25,0-25,0 50,0-50,-25 0,25 24,-24-24,-1 0,0 0,0 0,0 25,1-25,24 25,-25-25,25 0,-50 0,50 0,-25 25,25-25,-24 0,-1 0,-25 0,25 0,-24 0,24 0,0 0,0 0,1 0,-1 0,0 0,0 0,-24 0,-1 0,25 0,-24 0,24 0,-50 0,51 0,-1 0,0 0,0 0,25-50,0 25,0 1,0-1,25 0,-25 25,25-25,-25 0,0 25,25-49,-25 49,24-25,-24 0,0 0,0 1,0-1,0 0,0 0,0 25,0-49,0 49,0-25,0 0,0 0,25 25,-25-25,0 25,0-24,25-1,0 25,-25-25,0 25,0-25,0 25,25-50,-25 50,24-24,1-26,-25 25,0 25,25-25,0 1,0-1,-25 0,0 25,24-50,-24 50,25-49,-25 49,0-25,25-25,-25 50,0-24,25-1,-25 0,0 0,0 0,25 1,-25-1,24 25,26-75,-25 51,49-1,-49 25,-25 0,50 0,-50 0,49 0,-49 0,25 0,0 0,0 0,-1 0,1 0,0 0,0 25,0-25,-25 24,24-24,-24 25,25 0,-25-25,25 25,0-25,-25 49,25-24,-25-25,49 50,-49-50,0 25,50-1,-50 1,0 0,50 25,-50-50,0 24,24-24,-24 25,25-25,-25 50,0-50,0 25,0 24,-25 1,-49-50,-50 74,74-74,25 25,1-25,-1 0,-25 25,-24 25,-1-50,26 49,24-49,0 0,0 0,1 0,-1 50,-25-25,25-25,1 0,-1 24,0-24,0 0,25 0,-49 25,-1 0,50-25,-50 0,1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768" units="cm"/>
        </inkml:traceFormat>
        <inkml:channelProperties>
          <inkml:channelProperty channel="X" name="resolution" value="28.31858" units="1/cm"/>
          <inkml:channelProperty channel="Y" name="resolution" value="28.33948" units="1/cm"/>
        </inkml:channelProperties>
      </inkml:inkSource>
      <inkml:timestamp xml:id="ts0" timeString="2020-07-22T15:02:52.610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4316 9376,'-25'0,"25"0,25 0,-25 0,25 0,-1 0,1 0,0 0,0-25,0 25,-25 0,49 0,-49 0,25 0,0 0,0 0,-1 0,26 0,-50 0,25 50,0-50,-25 25,0-25,0 49,0 1,0 0,0-50,0 24,0 1,0-25,-25 25,0 0,0 0,0-1,1-24,24 0,-25 0,0 0,-25 0,26 0,-1 0,25 0,-50-24,25 24,1-25,-1 0,25 25,-50 0,50-25,-25 25,25-49,0 49,0-25,0 0,0 0,0 25,0-25,50 25,-25 0,0-49,-1 49,1 0,0 0,-25 0,50 0,-50 0,24 0,1 0,0 0,0 0,-25 0,0 0,0 25,49-1,-49 1,0 0,0 0,50 0,-50-1,0 1,0-25,0 50,0-50,0 49,0-49,0 25,0 0,0 0,0 0,0-1,0 1,0 0,0-25,0 25,0 0,0-25,0 24,0-24,0 25,-25-25,0 0,-24 50,49-50,-25 0,0 0,0 0,1 0,-1 0,0 0,25 0,-50 0,50 0,-24 0,-1 0,0-50,25 25,0-24,-25 49,25-25,0 0,0 0,0 25,0-24,0-1,0-25,0 50,0-25,0 1,0-1,0 0,0 0,-50 0,50 1,-24-1,24 50,0-25,0 24,0 1,0 0,0 0,0 0,0-1,0 1,0 0,0 0,0-25,0 49,0-49,0 25,0 0,0 0,0-25,0 0,0-25,0 0,0 0,0 1,24-26,-24 25,0 25,0-49,0-1,0 25,0 0,0 25,0-49,0 49,0-25,25-49,0 74,0-50,0 50,0-50,-1 26,-24 24,25 0,-25-25,25 0,0 0,0 25,-25 0,24 0,1 0,25 0,-50-25,25 1,-25 24,24 0,1 0,25 0,-50 24,0-24,25 25,-25 0,24 0,1-25,-25 25,0-1,0 1,25 0,-25 0,0 0,0-25,0 24,0 1,0-25,0 25,0 0,0 0,0-1,25-24,-25 25,0 0,0 0,0-25,0 49,0-49,0 25,0 0,0 0,0-25,0 25,0-25,0 24,-25 1,25-25,-25 25,25-25,-25 0,1 25,-1-25,0 0,0 0,0 0,1 0,-1 0,25 0,-50 0,50 0,-25 0,1 0,-1 0,0 0,0 0,0 0,1 0,24 0,-50 0,25 25,0-25,25 0,-49 0,49 0,-25 0,0 0,0 0,25 0,0-25,-25 0,25 25,0-25,0 25,0-25,0 25,0-24,0-1,0 0,0 25,0-50,0 50,0-24,0-1,0 0,0 0,0 0,0 1,0-1,0 0,0 0,0 25,0-49,0 49,0-25,0 0,0 0,0 25,50-25,-50 25,25 0,0 0,-1 0,1 0,0 0,-25-24,25-1,-25 25,50 0,-50 0,24 0,1 0,0-50,0 50,0 0,-1 0,1 0,-25 0,25 0,0 0,-25 0,25 0,-1 0,1 0,0 0,0 0,24 25,-49-25,25 25,0 0,0-1,-25 1,49 25,-49-50,0 25,0-1,50 1,-50 0,0 0,0 0,0-1,0 1,0 0,0-25,0 50,0-50,0 49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768" units="cm"/>
        </inkml:traceFormat>
        <inkml:channelProperties>
          <inkml:channelProperty channel="X" name="resolution" value="28.31858" units="1/cm"/>
          <inkml:channelProperty channel="Y" name="resolution" value="28.33948" units="1/cm"/>
        </inkml:channelProperties>
      </inkml:inkSource>
      <inkml:timestamp xml:id="ts0" timeString="2020-07-22T15:02:54.451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4762 9872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0" units="cm"/>
          <inkml:channel name="Y" type="integer" max="768" units="cm"/>
        </inkml:traceFormat>
        <inkml:channelProperties>
          <inkml:channelProperty channel="X" name="resolution" value="28.33333" units="1/cm"/>
          <inkml:channelProperty channel="Y" name="resolution" value="28.33948" units="1/cm"/>
        </inkml:channelProperties>
      </inkml:inkSource>
      <inkml:timestamp xml:id="ts0" timeString="2018-08-07T00:37:50.444"/>
    </inkml:context>
    <inkml:brush xml:id="br0">
      <inkml:brushProperty name="width" value="0.10583" units="cm"/>
      <inkml:brushProperty name="height" value="0.10583" units="cm"/>
      <inkml:brushProperty name="color" value="#FFFF00"/>
    </inkml:brush>
  </inkml:definitions>
  <inkml:trace contextRef="#ctx0" brushRef="#br0">8781 7218,'0'0,"0"25,0 0,0-25,0 49,0-49,0 25,25-25,-25 25,0 0,0 0,0-1,0 1,0 0,0-25,0 50,0-50,0 24,24 1,-24 0,0-25,0 25,0 0,0 24,0-24,25 0,-25 0,0-1,0-24,0 50,0-50,0 50,0-50,0 24,0 1,0 0,0 0,0 0,0 0,0-1,0-24,0 50,0-50,0 25,0 0,0-1,25 26,-25-50,0 25,0 0,0-1,0 1,0-25,0 50,0-50,0 49,0-49,0 25,25 0,-25 0,0 0,0-1,0 1,0 0,0-25,25 25,-25 0,0-25,0 24,0 1,0 0,0 0,0 0,0-1,0 1,0-25,0 50,0-50,0 49,0-49,0 25,0 0,0 0,0 0,0 0,0-1,0 1,0-25,0 50,0-50,0 25,0-1,0 1,0 0,0 0,0 0,0-1,0-24,0 50,0-50,0 50,0-50,0 24,0 26,0-50,0 25,0 0,0-25,0 24,0 1,0-25,0 50,0-50,0 49,0-49,0 50,-25-25,25-25,0 25,-25-25,25 24,0 1,0 0,0-25,0 50,0-50,0 49,0-49,0 25,-25 25,25-50,0 25,0-1,0 1,0 0,0 0,0 0,0-25,0 49,0-49,0 25,0 0,0 0,0-1,0 1,0 0,0-25,0 25,0-25,0 49,0-49,0 25,0 0,0 0,0 0,0-1,0 1,0 0,0 0,0 0,0-25,0 49,0-49,0 25,0 0,0 0,0-1,0 1,0 0,0 0,0-25,0 49,0-49,0 50,0-50,0 25,0 0,0-1,0 1,25-25,-25 25,0-25,0 50,0-50,0 25,0-25,0 24,0 1,0 0,0-25,0 25,0 0,0-1,0-24,0 50,0-50,0 50,0-50,0 24,0 1,0-25,0 25</inkml:trace>
  <inkml:trace contextRef="#ctx0" brushRef="#br0" timeOffset="17721.6311">8905 11534,'0'0,"0"0,0 50,0-50,-25 25,0-25,25 24,0 1,0 0,0 0,0 0,0-25,0 24,0-24,0 50,0-50,0 25,0 0,0-1,-25 1,25-25,0 25,0 0,0 0,0-25,0 49,0-49,0 25,-24 0,24 0,0-1,0 26,0-25,-25 25,25-50,0 24,0 1,-25 0,25 0,0 0,0-25,0 24,0-24,0 25,0 0,0 0,-25 24,25-49,0 25,0 0,0 0,0 0,0-1,0 1,0-25,0 50,0-50,0 25,0-1,0 1,0 0,0 0,0 0,0 24,0-24,0-25,0 50,0-50,0 49,0-49,0 25,0 0,0 0,0-1,0 1,0 0,0 0,0-25,0 50,0-50,0 24,0 1,0 0,0 0,0 0,0-1,0 26,0-25,0 0,0-1,0-24,0 25,0 0,0-25,0 50,0-26,0 1,0 25,0-25,0-25,25 24,-25 1,25 0,-25-25,0 25,25-25,-25 25,24-25,1 24,-25 1,25-25,-25 25,25-25,0 0,-1 0,76 50,-100-50,49 24,-24-24,0 0,25 0,-50 25,49-25,1 0,-1 0,-24 25,25-25,-25 0,-1 0,1 0,0 0,-25 25,25-25,0 0,24 25,-24-25,25 24,-26-24,1 25,0-25,-25 0,25 0,-25 0,49 25,-49 0,25-25,0 0,0 0,-25 25,25-25,-25 0,24 0,1 0,0 0,-25 0,50 0,24 0,-24 0,-25 0,24 0,-24 0,0 0,0 0,49 0,-49 0,0 0,-1 0,-24 0,25 0,0 0,0 0,-25 0,25-25,-25 0,49 0,-49 0,50 1,-50 24,25-25,-25-25,0 25,49 1,-49 24,0-50,0 50,50-74,-50 49,25-50,-25 51,0-1,0 0,0 25,24-50,-24 26,25 24,0-25,0 25,0 0,-1 0,-24-25,50 25,-50-25,25 25,-25-25,25 25,-25 0,24-24,1-1,0 25,0-25,0 25,0-25,-1 25,1-25,0 25,-25-24,50-1,-50 25,24 0,-24-25,0 0,0-49,0 49,0 25,0-25,0 0,0 0,0-24,-49 24,49 0,0-24,0 24,0 0,0 25,-25-50,0 26,25-1,0 0,0 25,0-25,-49 0,49 1,0-76,0 100,0-24,0-1,-25 0,0 25,25-25,0 0,0 1,0-1,0 25,0-50,0 50,0-25,50-24,-50 24,0 25,24-25,-24 25,0-25,25 25,-25-24,25-1,-25 0,0 25,25-25,-25 0,0 25,0-25,0 1,25-1,-25 25,24-25,-24 0,25 0,-25 1,0-1,0 0,0 25,0-50,0 50,0-49,0-1,0 50,0-25,0 1,-25-1,25 0,0 0,-24 0,-1 25,0-49,-49 24,49 0,0 0,0 25,0-24,25 24,-25-25,25 0,-24 0,-1 0,0 1,0-1,0-25,1 50,-51 0,26 0,49 0,-25 0,25 0,-25 0,-25 0,26 0,-1 0,0 0,0 0,-24-25,24 1,0 24,0 0,0 0,1 0,24-25,-25 25,0 0,25-25,-25 25,0 0,-24-25,24 25,25 0,-25-25,0 25,1 0,24-25,-25 25,25-24,-50 24,25-25,1 0,-51 0,75 25,-25 0,25 0,-25-25,1 25,24-24,-25 24,0-50,0 50,0-25,1 0,24 25,-25-24,25 24,-25-25,25 0,-25 25,0-25,25 25,-24-25,24 25,-25-24,0-1,25 25,-25-25,25 25,-25-50,1 26,24-1,-25 0,0 25,25-25,0 0,0 1,-25 24,25-25,-25 0,25 0,0 25,0-25,-24 1,24-26,0 50,0-25,-25 0,25 1,0-1,0 0,0 0,0 0,0 25,0-49,0-1,0 50,0-50,0 50,0-24,0-1,0 0,0 0,0 0,0 1,0-1,0 25,0-50,0 50,0-49,0 49,0-25,0 0,0 0,0 25,0-25,0 1,0-1,0 0,25 25,-25-25,0 25,0-25,0 1,0-26,24 50,-24-25,0 0,0 1,0 24,0-25,0 25,0-50,0 50,0-49,0 49,0-25,25 0,0 25,-25-25,0 0,0 1,0 24,0-25,0 0,0 25,25-25,-25 25,25-25,-25 0,24 25</inkml:trace>
  <inkml:trace contextRef="#ctx0" brushRef="#br0" timeOffset="34616.4608">9649 8954,'0'0,"0"-24,25-1,-25 25,0-50,49 25,-49 1,25-1,0 0,-25 0,0 25,0-25,25 1,-25 24,25-25,-25 0,0 0,0 0,24 25,-24-24,0-1,0 25,25-25,-25 25,0-25,0 0,0 1,0-1,0 0,0 0,0 25,0-49,0 49,0-25,25-25,-25 50,0-25,0 1,0-1,0 0,0 0,25 25,-25-25,0 25,0-24,25-1,-25 0,49 0,-24 0,0 0,0 1,0 24,-1-25,1 25,-25-25,25 25,-25 0,25 0,0-25,-25 0,24 1,-24 24,25-25,0 0,-25 25,25-25,-25 25,0-25,0 1,25-1,-1 0,1 0,0 0,0 1,-25 24,25-25,-1 25,1-25,0 25,-25 0,25-25,-25 25,25 0,-25-25,24 25,1-24,0-1,-25 25,25-25,0 0,-25 25,49-25,-24 25,0-49,0 49,-1-50,1 50,0 0,0 0,0 0,-1 0,1 0,0 0,25 0,-26 0,1 0,-25 0,50 0,-50 0,50 0,-1 0,-49 0,50 25,-1-25,-49 0,25 25,-25-25,25 0,0 0,0 0,-25 25,24-1,1-24,0 0,-25 0,50 0,-26 25,1 0,25-25,-50 25,25 0,-1-25,-24 0,25 0,0 0,0 24,0-24,-1 25,1-25,0 0,0 50,0-50,-1 0,1 0,0 25,0-25,-25 0,49 24,26 1,-75-25,25 0,-25 25,49 0,-24-25,0 0,-25 25,25-25,24 24,-49-24,50 25,-50-25,50 25,-50-25,24 0,-24 25,25-25,0 25,0-25,-25 24,49-24,-49 0,25 25,-25-25,50 50,-50-50,25 0,-25 25,24-25,1 24,-25 1,25-25,-25 25,25-25,-25 25,25 0,-1-25,1 0,-25 25,25 24,0-49,-25 25,25-25,-25 25,24 0,-24-25,25 24,-25-24,25 25,-25 0,25-25,0 25,-25-25,24 25,-24-25,0 49,0-49,50 25,-50-25,25 25,-25 0,25-25,0 49,-25-49,24 25,-24 0,0 0,25-25,0 24,-25-24,25 25,-25 0,49 25,-49-50,0 24,25 1,0 0,-25-25,25 25,0 0,-1-1,-24 1,25 0,-25 0,0-25,25 25,0-1,-25 26,0-50,25 25,-25-25,0 25,24-25,1 25,-25-1,0-24,0 25,0-25,25 25,-25-25,0 25,25 0,-25-1,0 1,0 0,25-25,-25 25,24 0,-24-1,0-24,0 25,25-25,-25 25,0 0,0 0,0 24,0-24,50 25,-50-50,0 24,0 1,25 0,-25 0,0-25,24 49,-24 1,0-50,0 50,0-50,0 24,0-24,0 25,0 0,0 0,0 0,0-1,0 1,50 0,-50 0,0-25,0 50,0-50,0 49,0-49,0 25,0 0,0 0,0-1,0 1,0 0,0 0,0-25,0 49,0-49,0 25,0 25,0-50,0 25,0-1,0 1,0 0,0 0,0 0,0-25,0 49,0-49,0 50,0-50,0 25,0-1,0 1,0 0,0 0,0 0,0-1,0-24,0 50,0-50,0 25,0 0,0-1,0 26,0-50,0 25,0 0,0-1,-25-24,25 25,0-25,-25 25,25 0,0-25,0 25,0 0,0-1,-24-24,24 25,0 0,0 0,0 0,0-25,0 49,0-49,0 25,0 0,0 0,-25-1,0-24,25 25,0 0,0 0,0-25,0 49,0-49,0 25,0 0,0 0,0 0,0-1,0 1,0 0,0-25,0 50,0-50,0 49,0-49,0 25,0 0,-25 0,25-1,0 1,0 0,0 0,0-25,0 49,0-49,0 50,0-50,-25 25,25-25,0 25,-24-25,24 25,0-1,0 1,-25-25,25 50,0-50,0 49,0 1,0-50,0 25,0 0,0-1,0-24,0 25,0 0,0 0,0 0,0-25,0 49,0-49,0 25,-25-25,25 25,0 0,0-1,0 1,-25 0,25 0,0-25,0 49,0-49,0 50,-25-25,25-25,0 25,0-1,0 1,0 0,0 0,-24-25,-1 25,25-25,-25 49,25-49,0 25,0 0,0 0,0 0,0-1,0 1,-25 0,0 0,25-25,0 25,0-25,0 49,0-49,0 25,0 0,-24 24,-1-24,25-25,-25 25,25 0,-25 0,25-1,0 1,0 0,0-25,0 50,0-50,0 24,0 1,-25 25,25-25,-24-25,-1 24,25 1,0 0,0 0,0-25,0 25,-25-1,25-24,0 25,0 0,0 0,0 0,0-1,0 1,0 0,0-25,0 50,0-50,0 24,0-24,0 25,0 0,-25 0,0-25,1 0,24 0,-50 0,50 25,-50 0,25-25,-24 24,24 1,-25-25,50 0,-24 0,-26 25,50 0,-25-25,0 0,25 0,-24 0,24 25,-25-25,25 0,-25 24,0-24,25 25,-25-25,25 25,-49-25,49 25,-25 0,0-25,0 0,25 24,-24-24,24 25,-25 0,0-25,25 0,-25 25,25-25,-25 0,25 25,-24-25,-1 0,0 49,0-24,-24 0,24 0,0-25,0 0,25 0,0 24,25-24,0 0,0 0,-1 0,26 0,-25 0,0 0,-25 0,24 0,26 0,-50 0,50 0,-50 0,24 0,-24 0,25 0,0 0,0 0,0 0,-1 0,1 0,-25 0,50-49,-50 49,25 0,-1 0,-24 0,25-25,-25 25,25 0,-25-25,25 25,0-25,-1 25,-24-24,25 24,0-25,-25 25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0" units="cm"/>
          <inkml:channel name="Y" type="integer" max="768" units="cm"/>
        </inkml:traceFormat>
        <inkml:channelProperties>
          <inkml:channelProperty channel="X" name="resolution" value="28.33333" units="1/cm"/>
          <inkml:channelProperty channel="Y" name="resolution" value="28.33948" units="1/cm"/>
        </inkml:channelProperties>
      </inkml:inkSource>
      <inkml:timestamp xml:id="ts0" timeString="2018-08-07T00:39:12.943"/>
    </inkml:context>
    <inkml:brush xml:id="br0">
      <inkml:brushProperty name="width" value="0.10583" units="cm"/>
      <inkml:brushProperty name="height" value="0.10583" units="cm"/>
      <inkml:brushProperty name="color" value="#FFFF00"/>
    </inkml:brush>
  </inkml:definitions>
  <inkml:trace contextRef="#ctx0" brushRef="#br0">8731 7193,'0'0,"25"0,25-24,-50 24,24-25,-24 25,25 0,0-25,-25 0,25 0,0 25,-1-24,-24 24,25 0,-25-25,25 25,0-25,0 0,0 0,-1 1,-24 24,25-25,0 25,-25 0,25 0,0 0,-1 0,1 0,-25 0,25 0,0 25,-25-1,25-24,-25 25,49-25,-49 0,25 25,-25 0,0-25,0 25,0-1,0 1,25-25,-25 25,0-25,0 25,0 0,0-1,0 1,0 0,0 0,0 0,0-1,0 1,0-25,0 50,25-50,-25 0,24 0,1 0,0 0,-25 0,25-25,0 25,-25-25,0 25,24-25,-24 1,0 24,0-25,0 25,0-25,25 0,-25 25,0-25,0 1,0 24,0-25,25 0,-25 25,0-25,25 0,-25 1,0-1,0 0,0 0,0 0,0 1,25-1,-25 25,24-50,-24 50,0-50,0 50,0-24,25 24,-25-25,0 25,0-25,25 0,-25 25,0-25,25 25,0-24,-1-1,1 25,-25 0,25 0,-25 0,25 0,-25 25,25-25,-1 0,-24 24,25-24,-25 25,50 0,-50 0,50 0,-50-1,24 1,1-25,0 25,-25-25,25 0,24 0,-49 25,25-25,0 0,0 0,-25 0,49 0,-49 0,25 0,0 0,0 0,0 0,-1 0,1 0,-25 0,25 0,-25 0,25-25,0 0,-25 25,24-25,-24 1,0 24,0-25,25 0,0 25,-25-25,25-24,-25 24,25 25,-25-25,0-25,49 26,-49-1,25 25,-25-25,25-25,-25 26,25 24,-25 0,24-25,1 25,0-50,-25 50,50 0,-50 0,24 0,1 0,0 0,-25 25,0-25,0 25,0 24,25-49,-25 25,25 25,-25-1,24-24,-24-25,0 25,0 0,25 0,0-25,25 49,-25-49,24 25,-49-25,25 0,0 25,0-25,-1 0,-24 0,50 0,-50 0,25 0,0 0,-1 0,26-25,-50 25,25 0,-25-25,25 25,-1 0,-24 0,25-25,-25 25,25-24,-25-1,25 25,-25-25,0 25,0-50,25 50,-25-24,24-26,-24 50,25-25,-25 0,0-24,25 49,0-25,-25 0,0 0,25 25,-25-24,0 24,24-25,1 25,0 0,-25 0,25 0,0 0,-25 0,0 0,24 0,-24 0,50 25,-50-25,25 24,0 1,-1-25,-24 25,25-25,-25 0,25 25,-25 0,0-25,25 24,-25-24,25 25,-25 0,0-25,25 25,-25-25,0 25</inkml:trace>
  <inkml:trace contextRef="#ctx0" brushRef="#br0" timeOffset="15444.0271">12229 6449,'0'0,"0"25,0 0,0-25,25 25,-25-25,0 24,0 1,0-25,0 25,0 0,49 24,-49-49,0 25,0-25,0 25,0-25,25 25,0 0,-25-25,0 24,0 1,25 0,-25-25,24 25,-24 0,25 0,-25-25,0 24,25-24,-25 25,25-25,-25 0,49-25,-49 25,0-24,0-1,25 25,-25-25,25 25,0-50,-25 50,25-25,-25 25,24-24,1-1,-25 25,25-25,-25 25,0-25,0 25,50-49,-50 49,0-25,0 0,24 0,-24 25,25-25,-25 1,25 24,-25 0,25-25,-25 25,25 0,-1 0,1-25,0 25,0-25,0 25,-1 0,-24 0,25 0,-25-25,50 25,-50 0,25 0,-1 0,1 0,0 0,-25 0,50 0,-25 0,-1 0,1 0,-25 0,50 0,-50 0,25 0,-1 0,1 0,25 0,-25 0,-1 0,1 0,-25 0,25 0,0 0,0 0,-25 25,0 0,24-25,-24 25,25 0,-25-1,0-24,0 25,25 0,-25 0,0 0,25-25,-25 24,0 1,25 0,-25-25,0 25,24 0,-24-25,0 24,0 1,0 0,25 0,0-25,-25 25,0 0,25-1,-25-24,25 25,-25 0,24-25,-24 25,25-25,0 49,0-49,0 50,-1-50,-24 25,25-25,-25 25,25-25,-25 24,25 1,0 0,-25-25,24 25,1 0,-25-25,25 24,0 1,-25 0,25-25,-25 25,0 0,24-1,-24 1,0 0,25-25,0 25,-25-25,0 25,25-1,-25-24,0 25,0 0,0 0,0 0,0-25,25 49,-25 1,0-50,0 25,0-25,0 24,0 1,0 0,0 0,0 0,0-1,0-24,0 50,0-50,0 25,0 0,25 0,-25-25,0 24,0 1,0 0,0 0,24 0,-24-1,0-24,0 50,0-50,0 25,0 0,0-1,0 1,25-25,-25 25,0 0,0 0,0-25,0 49,25-49,-25 50,0-50,0 25,0-1,25 1,-25-25,0 25,0 0,0 0,0-1,0-24,0 50,25-50,-1 25,-24-25,0 25,0-1,0 1,0 0,0 0,0 0,0-25,0 49,0-49,0 25,0-25,0 25,0 0,-24 24,24-49,0 25,0-25,0 50,0-50,0 25,0-25,0 49,0-49,0 25,0 0,0 0,0-1,0 1,0 0,0-25,0 25,0-25,0 49,0-49,0 25,0-25,0 25,0 0,0 0,0-1,0 1,0 0,0-25,0 50,0-50,0 24,0-24,0 25,0 0,0-25,0 25,0-25,0 25,0-1,0 1,0-25,0 50,0-50,0 25,0-1,0 1,0 0,0 0,0 0,0 0,0-25,0 49,0-49,0 25,0 0,0 0,0-1,0 1,0 0,0 0,0 0,0-25,0 24,0 26,0-50,0 25,0 0,0-1,0 1,0 0,0 0,0 0,0-1,0 1,0-25,0 50,0-50,0 25,0-1,0 1,0 0,0 0,0 0,0-1,0-24,0 50,0-50,0 50,0-50,0 24,0 1,0-25,0 25,0 0,0-25,0 25,0-25,0 49,0-49,0 25,24 25,-24-25,0-25,0 24,0 1,0 0,0 0,0 0,0-1,0 1,0-25,0 50,0-50,0 25,25 24,0-49,-25 25,0 0,0 0,0-1,0 1,0 0,0 0,0 0,0-25,0 49,0-49,0 25,0 0,0 0,0-1,0 26,0-50,0 25,0 0,25 24,-25-49,0 25,0-25,0 50,0-50,0 24,25 26,-25-50,0 25,0 25,0-26,0 1,24-25,-24 25,0 0,0 0,0-25,0 49,0-49,0 25,25 0,-25 0,0-1,0 1,0 0,0 0,0-25,0 49,0-49,25 50,-25 0,0-50,0 24,0 1,0 0,0 0,0 24,0-24,0 0,0 0,0 0,0-1,0-24,0 50,-25-25,25 0,0-25,0 24,0 1,0 0,0 0,-25-25,1 25,24 0,0-1,0-24,0 50,0-50,-25 50,25-50,0 24,-25 1,25 0,0 0,-25 24,25-49,0 25,0 0,-25 0,25-25,0 49,0-49,0 25,0 0,-24 0,24-25,0 25,-25-25,25 49,-25-49,0 0,-24 50,49-50,-25 25,0-1,0-24,25 25,-25-25,25 0,-25 25,1-25,24 0,-25 25,25-25,-25 25,0-25,0 0,25 24,-24-24,24 25,-25 0,0-25,0 25,0 0,1-1,-1-24,25 25,-25 0,25-25,-25 25,25-25,-25 25,1-25,24 24,-25 1,0-25,0 0,25 25,-25-25,25 25,-24 0,-1-25,25 25,-25-25,25 24,-25-24,25 25,-25 0,1-25,24 0,-25 0,0 25,0-25,25 25,-25-25,1 0,-1 0,-25 0,25 0</inkml:trace>
  <inkml:trace contextRef="#ctx0" brushRef="#br0" timeOffset="24570.0432">7838 18405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VE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034FEC-5122-4007-8460-717E209DC4A7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VE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V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238AEF-26C7-4913-8150-76F4605CBBFE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687381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V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3ED56AC-D5EF-4155-B2CA-87778DE35FB9}" type="slidenum">
              <a:rPr lang="es-ES" smtClean="0">
                <a:solidFill>
                  <a:srgbClr val="000000"/>
                </a:solidFill>
              </a:rPr>
              <a:pPr>
                <a:defRPr/>
              </a:pPr>
              <a:t>34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87688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8204561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587264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313084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860490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793189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813755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901020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4555955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871821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128541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4333314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4FE67B-C6D1-4296-8516-34442CA2BAEC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1022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148CFF-87CD-4E12-998E-DB0348D868AE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7927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DD80F2-93B9-4E9B-B379-0C2666B8E44E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7255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D4B4D5-9296-4057-9E34-970EEB51FCA3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2120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9BA7F7-8770-4959-ACD5-366F1B302F19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86385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9577-AC6C-44B5-AA3F-F3D48739E58C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2049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441EC1-267D-47A1-AD62-2628BF1F0081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9215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D91C6F-FFE0-43B0-AA9D-2EDA975B666B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4180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D770EF-4F1A-4D04-9949-97EC7C486041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56564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A0A677-CE06-4778-BE6D-9B813054E05B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4573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6E50CA-C028-4D40-94DC-2C1A6DBC3C7A}" type="slidenum">
              <a:rPr lang="es-ES_tradnl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23087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A73478-70C5-4F9D-A03D-37ADBA03C774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4620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C0B663-EF51-4DA7-83C2-D8D7AA4046EC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35945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A8A08F-FFFD-4E4E-8F7C-31E1ED215074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9064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6CEBA4-5E96-42DA-954F-7DDE5B82E82F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32776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73FCD7-B0DB-4EED-A978-59C0C6829CE8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265682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55609E-1963-4379-A495-280FB9311C18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4800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582639-B13D-4EA6-93A3-91A34A642948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65664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0B2967-6F59-45DA-8A73-2BD97DFB889E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1007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V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1E35EB-390D-4D6C-A716-B11BAB361AC4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37811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D85A01-5FD8-4EE6-99CB-126B919437A6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03585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F609B3-00C1-4080-AD56-95C7517C3BB1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792027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22F4FEF-0CC9-40D0-8A22-65345FD4CA91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66032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043114-3B3C-40F6-B59C-DA2FD61464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25445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1BF3AB-4A43-4608-8AEC-58797DD0EFD9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91696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91596F-D9ED-4810-8FC0-BEFCE515A5D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1967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AF5384-B539-4839-9C30-C097B3AD2A7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24890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ADD6E3-B05E-4991-8FAB-8A73EB55C9AD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47635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5FA9D0-518D-4D68-AA30-EF078617971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81932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FBCD8E-9B58-497F-908F-037A32E0539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812784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370990-CE3F-4B50-8608-99B9AF4FF574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02982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821371-5AD8-453A-9276-8B1067F4B107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59726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882A60-E58B-4264-8611-7B41B6AC0D8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0885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7AC89-4F64-4168-8A7F-4EF171CED002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57724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04468B-CD34-43BA-BEBC-6D44E15E80A9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934542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B7C70-78E1-4D2E-8101-B99191F9E834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75185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BC1EF8-7DB4-4248-A011-CD80E89F6A5F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48070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EC4C6D-9EB9-435E-B10F-48BF78E8FCB4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34992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20D33E-54D1-4251-B830-A04CA065DA13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9169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A3B69D-1D4E-4772-95C3-B619C8BD251A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93849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9E7A60-399C-4776-8383-6C403B16CC9D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58040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3B2166-8F72-4516-9E7A-66DBE5898159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77993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4F1DDC-06B6-4288-A540-FBA8306789CE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90280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AAF56E-013A-4826-A68A-EADDBB772B0B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08745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V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00E12A-8235-4F77-B52D-7B1A285CA8B9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14751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76E63C-3753-4654-99DC-B96A876F9AA3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36582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5D69EA-28DF-4FBA-99CC-65CA4CF5A4EC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69753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07FC937-1E4E-4C20-9CD6-663C37EF40BD}" type="slidenum">
              <a:rPr lang="es-ES">
                <a:solidFill>
                  <a:srgbClr val="000000"/>
                </a:solidFill>
              </a:rPr>
              <a:pPr/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1102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043114-3B3C-40F6-B59C-DA2FD61464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28917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1BF3AB-4A43-4608-8AEC-58797DD0EFD9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833111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91596F-D9ED-4810-8FC0-BEFCE515A5D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240737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AF5384-B539-4839-9C30-C097B3AD2A7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595822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ADD6E3-B05E-4991-8FAB-8A73EB55C9AD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42293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5FA9D0-518D-4D68-AA30-EF078617971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072487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FBCD8E-9B58-497F-908F-037A32E0539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328977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370990-CE3F-4B50-8608-99B9AF4FF574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1393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821371-5AD8-453A-9276-8B1067F4B107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29612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882A60-E58B-4264-8611-7B41B6AC0D8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28146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7AC89-4F64-4168-8A7F-4EF171CED002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90518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04468B-CD34-43BA-BEBC-6D44E15E80A9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6412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B7C70-78E1-4D2E-8101-B99191F9E834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793457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F2B4B8-C316-4823-A6F6-50737FA89DD7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326105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7AE03-3D26-47D6-9133-DFE26F774D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64826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42FC7A-97AD-4855-B6CE-31666D3794D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2379160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4C5902-1487-4396-8E5F-3B722A4CA4A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607423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D72BA7-02FF-4E07-AA52-5CFF6DF4A4E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2224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C68853-98DA-470D-8CD6-6B16F8EEAA76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001445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420F71-E288-4A54-A4C6-F1098FD80A9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161702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F5B44B-8F64-4532-B1B8-C60EFA824A6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043027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F89D09-149E-4677-BC60-BE8AE8150093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274885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196DF4-644F-405B-9DDE-B88913957179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472870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F9CC2C-DF2A-4120-A0FD-B592C835395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459521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DD1563-92E4-46E8-B8CF-D979C27FE5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032192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0CC5-9D9F-4833-A9EB-75487F6B142B}" type="datetimeFigureOut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13/03/2023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714B4-FF8F-4592-B7F0-9699B5ABE0A8}" type="slidenum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53759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0CC5-9D9F-4833-A9EB-75487F6B142B}" type="datetimeFigureOut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13/03/2023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714B4-FF8F-4592-B7F0-9699B5ABE0A8}" type="slidenum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291650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0CC5-9D9F-4833-A9EB-75487F6B142B}" type="datetimeFigureOut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13/03/2023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714B4-FF8F-4592-B7F0-9699B5ABE0A8}" type="slidenum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41232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0CC5-9D9F-4833-A9EB-75487F6B142B}" type="datetimeFigureOut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13/03/2023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714B4-FF8F-4592-B7F0-9699B5ABE0A8}" type="slidenum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151879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0CC5-9D9F-4833-A9EB-75487F6B142B}" type="datetimeFigureOut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13/03/2023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714B4-FF8F-4592-B7F0-9699B5ABE0A8}" type="slidenum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85310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0CC5-9D9F-4833-A9EB-75487F6B142B}" type="datetimeFigureOut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13/03/2023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714B4-FF8F-4592-B7F0-9699B5ABE0A8}" type="slidenum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0186793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0CC5-9D9F-4833-A9EB-75487F6B142B}" type="datetimeFigureOut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13/03/2023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714B4-FF8F-4592-B7F0-9699B5ABE0A8}" type="slidenum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305225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0CC5-9D9F-4833-A9EB-75487F6B142B}" type="datetimeFigureOut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13/03/2023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714B4-FF8F-4592-B7F0-9699B5ABE0A8}" type="slidenum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209454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V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0CC5-9D9F-4833-A9EB-75487F6B142B}" type="datetimeFigureOut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13/03/2023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714B4-FF8F-4592-B7F0-9699B5ABE0A8}" type="slidenum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3889386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0CC5-9D9F-4833-A9EB-75487F6B142B}" type="datetimeFigureOut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13/03/2023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714B4-FF8F-4592-B7F0-9699B5ABE0A8}" type="slidenum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685712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0CC5-9D9F-4833-A9EB-75487F6B142B}" type="datetimeFigureOut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13/03/2023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714B4-FF8F-4592-B7F0-9699B5ABE0A8}" type="slidenum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544812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DD1563-92E4-46E8-B8CF-D979C27FE57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59060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B7C70-78E1-4D2E-8101-B99191F9E834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932841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043114-3B3C-40F6-B59C-DA2FD61464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0201245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1BF3AB-4A43-4608-8AEC-58797DD0EFD9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5362150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91596F-D9ED-4810-8FC0-BEFCE515A5D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719088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AF5384-B539-4839-9C30-C097B3AD2A7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582086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ADD6E3-B05E-4991-8FAB-8A73EB55C9AD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940021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5FA9D0-518D-4D68-AA30-EF078617971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170969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FBCD8E-9B58-497F-908F-037A32E0539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73830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370990-CE3F-4B50-8608-99B9AF4FF574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1612919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821371-5AD8-453A-9276-8B1067F4B107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307698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882A60-E58B-4264-8611-7B41B6AC0D8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57610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7AC89-4F64-4168-8A7F-4EF171CED002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901140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04468B-CD34-43BA-BEBC-6D44E15E80A9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6231703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B7C70-78E1-4D2E-8101-B99191F9E834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5862610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13/03/2023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841507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13/03/2023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3457731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13/03/2023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270468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13/03/2023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38828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13/03/2023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349019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13/03/2023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686703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13/03/2023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205916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13/03/2023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981334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13/03/2023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76298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13/03/2023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857879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D16C5-CA47-4389-9469-500C19DE6E0C}" type="datetimeFigureOut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13/03/2023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EDB5-DE52-48BA-9F20-9097B62CF468}" type="slidenum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833342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22F4FEF-0CC9-40D0-8A22-65345FD4CA91}" type="slidenum">
              <a:rPr lang="es-ES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822729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V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V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E562F5-FE9C-4ADE-8A53-A3803405DDA3}" type="slidenum">
              <a:rPr lang="es-ES_tradnl" altLang="es-VE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 altLang="es-V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5407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V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V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1D0C31-9C29-46A2-8417-A3DE12ABC701}" type="slidenum">
              <a:rPr lang="es-ES_tradnl" altLang="es-VE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 altLang="es-V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084876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V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V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8C2204-D378-4A93-AE36-730D4517A55C}" type="slidenum">
              <a:rPr lang="es-ES_tradnl" altLang="es-VE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 altLang="es-V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165433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VE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VE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5C2F16-6BCC-4D04-9D3A-D28D09EE56B4}" type="slidenum">
              <a:rPr lang="es-ES_tradnl" altLang="es-VE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 altLang="es-V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141529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VE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VE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B84321-221C-4AE7-B771-237D2217BB53}" type="slidenum">
              <a:rPr lang="es-ES_tradnl" altLang="es-VE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 altLang="es-V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828158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VE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VE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22155D-8EEF-4DE1-9274-950BBCDF2BB3}" type="slidenum">
              <a:rPr lang="es-ES_tradnl" altLang="es-VE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 altLang="es-V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699330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VE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VE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002752-641B-4D48-8E2B-8DBD4DB12CA1}" type="slidenum">
              <a:rPr lang="es-ES_tradnl" altLang="es-VE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 altLang="es-V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481820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VE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VE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D22419-37B4-4728-B669-5B1FE6D95952}" type="slidenum">
              <a:rPr lang="es-ES_tradnl" altLang="es-VE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 altLang="es-V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462951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VE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VE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9F7117-C6B2-4623-B5F1-CE4F0DD3CDE6}" type="slidenum">
              <a:rPr lang="es-ES_tradnl" altLang="es-VE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 altLang="es-V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304500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V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V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374772-8468-4CF1-9DA1-733D6D8187D1}" type="slidenum">
              <a:rPr lang="es-ES_tradnl" altLang="es-VE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 altLang="es-V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7870430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VE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VE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714B3A-FF4F-49BE-9D96-51F1A370B0D8}" type="slidenum">
              <a:rPr lang="es-ES_tradnl" altLang="es-VE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_tradnl" altLang="es-V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058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13" Type="http://schemas.openxmlformats.org/officeDocument/2006/relationships/slideLayout" Target="../slideLayouts/slideLayout72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slideLayout" Target="../slideLayouts/slideLayout71.xml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Relationship Id="rId1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5.xml"/><Relationship Id="rId7" Type="http://schemas.openxmlformats.org/officeDocument/2006/relationships/slideLayout" Target="../slideLayouts/slideLayout79.xml"/><Relationship Id="rId12" Type="http://schemas.openxmlformats.org/officeDocument/2006/relationships/slideLayout" Target="../slideLayouts/slideLayout84.xml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1" Type="http://schemas.openxmlformats.org/officeDocument/2006/relationships/slideLayout" Target="../slideLayouts/slideLayout83.xml"/><Relationship Id="rId5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82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13" Type="http://schemas.openxmlformats.org/officeDocument/2006/relationships/slideLayout" Target="../slideLayouts/slideLayout97.xml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slideLayout" Target="../slideLayouts/slideLayout96.xml"/><Relationship Id="rId2" Type="http://schemas.openxmlformats.org/officeDocument/2006/relationships/slideLayout" Target="../slideLayouts/slideLayout86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0" Type="http://schemas.openxmlformats.org/officeDocument/2006/relationships/slideLayout" Target="../slideLayouts/slideLayout94.xml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Relationship Id="rId1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5.xml"/><Relationship Id="rId13" Type="http://schemas.openxmlformats.org/officeDocument/2006/relationships/slideLayout" Target="../slideLayouts/slideLayout110.xml"/><Relationship Id="rId3" Type="http://schemas.openxmlformats.org/officeDocument/2006/relationships/slideLayout" Target="../slideLayouts/slideLayout100.xml"/><Relationship Id="rId7" Type="http://schemas.openxmlformats.org/officeDocument/2006/relationships/slideLayout" Target="../slideLayouts/slideLayout104.xml"/><Relationship Id="rId12" Type="http://schemas.openxmlformats.org/officeDocument/2006/relationships/slideLayout" Target="../slideLayouts/slideLayout109.xml"/><Relationship Id="rId2" Type="http://schemas.openxmlformats.org/officeDocument/2006/relationships/slideLayout" Target="../slideLayouts/slideLayout99.xml"/><Relationship Id="rId1" Type="http://schemas.openxmlformats.org/officeDocument/2006/relationships/slideLayout" Target="../slideLayouts/slideLayout98.xml"/><Relationship Id="rId6" Type="http://schemas.openxmlformats.org/officeDocument/2006/relationships/slideLayout" Target="../slideLayouts/slideLayout103.xml"/><Relationship Id="rId11" Type="http://schemas.openxmlformats.org/officeDocument/2006/relationships/slideLayout" Target="../slideLayouts/slideLayout108.xml"/><Relationship Id="rId5" Type="http://schemas.openxmlformats.org/officeDocument/2006/relationships/slideLayout" Target="../slideLayouts/slideLayout102.xml"/><Relationship Id="rId10" Type="http://schemas.openxmlformats.org/officeDocument/2006/relationships/slideLayout" Target="../slideLayouts/slideLayout107.xml"/><Relationship Id="rId4" Type="http://schemas.openxmlformats.org/officeDocument/2006/relationships/slideLayout" Target="../slideLayouts/slideLayout101.xml"/><Relationship Id="rId9" Type="http://schemas.openxmlformats.org/officeDocument/2006/relationships/slideLayout" Target="../slideLayouts/slideLayout106.xml"/><Relationship Id="rId14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slideLayout" Target="../slideLayouts/slideLayout122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0.xml"/><Relationship Id="rId3" Type="http://schemas.openxmlformats.org/officeDocument/2006/relationships/slideLayout" Target="../slideLayouts/slideLayout125.xml"/><Relationship Id="rId7" Type="http://schemas.openxmlformats.org/officeDocument/2006/relationships/slideLayout" Target="../slideLayouts/slideLayout129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24.xml"/><Relationship Id="rId1" Type="http://schemas.openxmlformats.org/officeDocument/2006/relationships/slideLayout" Target="../slideLayouts/slideLayout123.xml"/><Relationship Id="rId6" Type="http://schemas.openxmlformats.org/officeDocument/2006/relationships/slideLayout" Target="../slideLayouts/slideLayout128.xml"/><Relationship Id="rId11" Type="http://schemas.openxmlformats.org/officeDocument/2006/relationships/slideLayout" Target="../slideLayouts/slideLayout133.xml"/><Relationship Id="rId5" Type="http://schemas.openxmlformats.org/officeDocument/2006/relationships/slideLayout" Target="../slideLayouts/slideLayout127.xml"/><Relationship Id="rId10" Type="http://schemas.openxmlformats.org/officeDocument/2006/relationships/slideLayout" Target="../slideLayouts/slideLayout132.xml"/><Relationship Id="rId4" Type="http://schemas.openxmlformats.org/officeDocument/2006/relationships/slideLayout" Target="../slideLayouts/slideLayout126.xml"/><Relationship Id="rId9" Type="http://schemas.openxmlformats.org/officeDocument/2006/relationships/slideLayout" Target="../slideLayouts/slideLayout1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D16C5-CA47-4389-9469-500C19DE6E0C}" type="datetimeFigureOut">
              <a:rPr lang="es-VE" smtClean="0"/>
              <a:t>13/03/2023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74EDB5-DE52-48BA-9F20-9097B62CF468}" type="slidenum">
              <a:rPr lang="es-VE" smtClean="0"/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658143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ClrTx/>
              <a:defRPr sz="1400" b="0" smtClean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buClrTx/>
              <a:defRPr sz="1400" b="0" smtClean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ClrTx/>
              <a:defRPr sz="1400" b="0" smtClean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35F5E1C-75A4-4921-B855-EA086C632775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8804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/>
                <a:latin typeface="+mn-lt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B9383A0-1EE6-41D4-9599-F30F2CF647DF}" type="slidenum">
              <a:rPr lang="es-E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42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  <p:sldLayoutId id="2147483819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5A655C-1A67-4B3A-9BB3-A14E8253C588}" type="slidenum">
              <a:rPr lang="es-E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62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2" r:id="rId2"/>
    <p:sldLayoutId id="2147483823" r:id="rId3"/>
    <p:sldLayoutId id="2147483824" r:id="rId4"/>
    <p:sldLayoutId id="2147483825" r:id="rId5"/>
    <p:sldLayoutId id="2147483826" r:id="rId6"/>
    <p:sldLayoutId id="2147483827" r:id="rId7"/>
    <p:sldLayoutId id="2147483828" r:id="rId8"/>
    <p:sldLayoutId id="2147483829" r:id="rId9"/>
    <p:sldLayoutId id="2147483830" r:id="rId10"/>
    <p:sldLayoutId id="2147483831" r:id="rId11"/>
    <p:sldLayoutId id="2147483832" r:id="rId12"/>
    <p:sldLayoutId id="2147483833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z="140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z="140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973D244-D626-4792-973F-C605A5F1CCDA}" type="slidenum">
              <a:rPr lang="es-ES" sz="140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539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36" r:id="rId2"/>
    <p:sldLayoutId id="2147483837" r:id="rId3"/>
    <p:sldLayoutId id="2147483838" r:id="rId4"/>
    <p:sldLayoutId id="2147483839" r:id="rId5"/>
    <p:sldLayoutId id="2147483840" r:id="rId6"/>
    <p:sldLayoutId id="2147483841" r:id="rId7"/>
    <p:sldLayoutId id="2147483842" r:id="rId8"/>
    <p:sldLayoutId id="2147483843" r:id="rId9"/>
    <p:sldLayoutId id="2147483844" r:id="rId10"/>
    <p:sldLayoutId id="2147483845" r:id="rId11"/>
    <p:sldLayoutId id="2147483846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5A655C-1A67-4B3A-9BB3-A14E8253C588}" type="slidenum">
              <a:rPr lang="es-E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48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8" r:id="rId1"/>
    <p:sldLayoutId id="2147483849" r:id="rId2"/>
    <p:sldLayoutId id="2147483850" r:id="rId3"/>
    <p:sldLayoutId id="2147483851" r:id="rId4"/>
    <p:sldLayoutId id="2147483852" r:id="rId5"/>
    <p:sldLayoutId id="2147483853" r:id="rId6"/>
    <p:sldLayoutId id="2147483854" r:id="rId7"/>
    <p:sldLayoutId id="2147483855" r:id="rId8"/>
    <p:sldLayoutId id="2147483856" r:id="rId9"/>
    <p:sldLayoutId id="2147483857" r:id="rId10"/>
    <p:sldLayoutId id="2147483858" r:id="rId11"/>
    <p:sldLayoutId id="2147483859" r:id="rId12"/>
    <p:sldLayoutId id="2147483860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6E3282-5259-443E-B2DC-6576302557BD}" type="slidenum">
              <a:rPr lang="es-E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762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2" r:id="rId1"/>
    <p:sldLayoutId id="2147483863" r:id="rId2"/>
    <p:sldLayoutId id="2147483864" r:id="rId3"/>
    <p:sldLayoutId id="2147483865" r:id="rId4"/>
    <p:sldLayoutId id="2147483866" r:id="rId5"/>
    <p:sldLayoutId id="2147483867" r:id="rId6"/>
    <p:sldLayoutId id="2147483868" r:id="rId7"/>
    <p:sldLayoutId id="2147483869" r:id="rId8"/>
    <p:sldLayoutId id="2147483870" r:id="rId9"/>
    <p:sldLayoutId id="2147483871" r:id="rId10"/>
    <p:sldLayoutId id="2147483872" r:id="rId11"/>
    <p:sldLayoutId id="2147483873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D0CC5-9D9F-4833-A9EB-75487F6B142B}" type="datetimeFigureOut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13/03/2023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9714B4-FF8F-4592-B7F0-9699B5ABE0A8}" type="slidenum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555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2" r:id="rId1"/>
    <p:sldLayoutId id="2147483943" r:id="rId2"/>
    <p:sldLayoutId id="2147483944" r:id="rId3"/>
    <p:sldLayoutId id="2147483945" r:id="rId4"/>
    <p:sldLayoutId id="2147483946" r:id="rId5"/>
    <p:sldLayoutId id="2147483947" r:id="rId6"/>
    <p:sldLayoutId id="2147483948" r:id="rId7"/>
    <p:sldLayoutId id="2147483949" r:id="rId8"/>
    <p:sldLayoutId id="2147483950" r:id="rId9"/>
    <p:sldLayoutId id="2147483951" r:id="rId10"/>
    <p:sldLayoutId id="2147483952" r:id="rId11"/>
    <p:sldLayoutId id="2147483953" r:id="rId12"/>
    <p:sldLayoutId id="2147483954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5A655C-1A67-4B3A-9BB3-A14E8253C588}" type="slidenum">
              <a:rPr lang="es-E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365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6" r:id="rId1"/>
    <p:sldLayoutId id="2147483957" r:id="rId2"/>
    <p:sldLayoutId id="2147483958" r:id="rId3"/>
    <p:sldLayoutId id="2147483959" r:id="rId4"/>
    <p:sldLayoutId id="2147483960" r:id="rId5"/>
    <p:sldLayoutId id="2147483961" r:id="rId6"/>
    <p:sldLayoutId id="2147483962" r:id="rId7"/>
    <p:sldLayoutId id="2147483963" r:id="rId8"/>
    <p:sldLayoutId id="2147483964" r:id="rId9"/>
    <p:sldLayoutId id="2147483965" r:id="rId10"/>
    <p:sldLayoutId id="2147483966" r:id="rId11"/>
    <p:sldLayoutId id="2147483967" r:id="rId12"/>
    <p:sldLayoutId id="2147483968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D16C5-CA47-4389-9469-500C19DE6E0C}" type="datetimeFigureOut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13/03/2023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74EDB5-DE52-48BA-9F20-9097B62CF468}" type="slidenum">
              <a:rPr lang="es-V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V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4919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0" r:id="rId1"/>
    <p:sldLayoutId id="2147483971" r:id="rId2"/>
    <p:sldLayoutId id="2147483972" r:id="rId3"/>
    <p:sldLayoutId id="2147483973" r:id="rId4"/>
    <p:sldLayoutId id="2147483974" r:id="rId5"/>
    <p:sldLayoutId id="2147483975" r:id="rId6"/>
    <p:sldLayoutId id="2147483976" r:id="rId7"/>
    <p:sldLayoutId id="2147483977" r:id="rId8"/>
    <p:sldLayoutId id="2147483978" r:id="rId9"/>
    <p:sldLayoutId id="2147483979" r:id="rId10"/>
    <p:sldLayoutId id="2147483980" r:id="rId11"/>
    <p:sldLayoutId id="214748398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VE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VE" smtClean="0"/>
              <a:t>Haga clic para modificar el estilo de texto del patrón</a:t>
            </a:r>
          </a:p>
          <a:p>
            <a:pPr lvl="1"/>
            <a:r>
              <a:rPr lang="es-ES_tradnl" altLang="es-VE" smtClean="0"/>
              <a:t>Segundo nivel</a:t>
            </a:r>
          </a:p>
          <a:p>
            <a:pPr lvl="2"/>
            <a:r>
              <a:rPr lang="es-ES_tradnl" altLang="es-VE" smtClean="0"/>
              <a:t>Tercer nivel</a:t>
            </a:r>
          </a:p>
          <a:p>
            <a:pPr lvl="3"/>
            <a:r>
              <a:rPr lang="es-ES_tradnl" altLang="es-VE" smtClean="0"/>
              <a:t>Cuarto nivel</a:t>
            </a:r>
          </a:p>
          <a:p>
            <a:pPr lvl="4"/>
            <a:r>
              <a:rPr lang="es-ES_tradnl" altLang="es-VE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altLang="es-VE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altLang="es-VE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A19DE1-DAE8-49C4-A652-BE74952F2129}" type="slidenum">
              <a:rPr lang="es-ES_tradnl" altLang="es-VE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 altLang="es-VE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727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3" r:id="rId1"/>
    <p:sldLayoutId id="2147483984" r:id="rId2"/>
    <p:sldLayoutId id="2147483985" r:id="rId3"/>
    <p:sldLayoutId id="2147483986" r:id="rId4"/>
    <p:sldLayoutId id="2147483987" r:id="rId5"/>
    <p:sldLayoutId id="2147483988" r:id="rId6"/>
    <p:sldLayoutId id="2147483989" r:id="rId7"/>
    <p:sldLayoutId id="2147483990" r:id="rId8"/>
    <p:sldLayoutId id="2147483991" r:id="rId9"/>
    <p:sldLayoutId id="2147483992" r:id="rId10"/>
    <p:sldLayoutId id="214748399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4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6.xml"/><Relationship Id="rId4" Type="http://schemas.openxmlformats.org/officeDocument/2006/relationships/hyperlink" Target="http://goo.gl/GZ9H1w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1.xml"/><Relationship Id="rId4" Type="http://schemas.microsoft.com/office/2007/relationships/hdphoto" Target="../media/hdphoto2.wdp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customXml" Target="../ink/ink2.xml"/><Relationship Id="rId3" Type="http://schemas.openxmlformats.org/officeDocument/2006/relationships/image" Target="../media/image25.jpeg"/><Relationship Id="rId7" Type="http://schemas.openxmlformats.org/officeDocument/2006/relationships/image" Target="../media/image40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4.xml"/><Relationship Id="rId6" Type="http://schemas.openxmlformats.org/officeDocument/2006/relationships/customXml" Target="../ink/ink1.xml"/><Relationship Id="rId11" Type="http://schemas.openxmlformats.org/officeDocument/2006/relationships/image" Target="../media/image42.emf"/><Relationship Id="rId5" Type="http://schemas.openxmlformats.org/officeDocument/2006/relationships/image" Target="../media/image27.png"/><Relationship Id="rId10" Type="http://schemas.openxmlformats.org/officeDocument/2006/relationships/customXml" Target="../ink/ink3.xml"/><Relationship Id="rId4" Type="http://schemas.openxmlformats.org/officeDocument/2006/relationships/image" Target="../media/image26.jpeg"/><Relationship Id="rId9" Type="http://schemas.openxmlformats.org/officeDocument/2006/relationships/image" Target="../media/image41.emf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openxmlformats.org/officeDocument/2006/relationships/image" Target="../media/image30.em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04.xml"/><Relationship Id="rId6" Type="http://schemas.openxmlformats.org/officeDocument/2006/relationships/customXml" Target="../ink/ink5.xml"/><Relationship Id="rId5" Type="http://schemas.openxmlformats.org/officeDocument/2006/relationships/image" Target="../media/image29.emf"/><Relationship Id="rId4" Type="http://schemas.openxmlformats.org/officeDocument/2006/relationships/customXml" Target="../ink/ink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cbi.nlm.nih.gov/books/NBK27169/" TargetMode="External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0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ciencemag.org/" TargetMode="Externa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0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0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hyperlink" Target="https://www.science.org/doi/10.1126/science.aat5236#Fa" TargetMode="External"/><Relationship Id="rId1" Type="http://schemas.openxmlformats.org/officeDocument/2006/relationships/slideLayout" Target="../slideLayouts/slideLayout2.xml"/><Relationship Id="rId4" Type="http://schemas.microsoft.com/office/2007/relationships/hdphoto" Target="../media/hdphoto7.wdp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2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2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22.xml"/></Relationships>
</file>

<file path=ppt/slides/_rels/slide69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2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2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2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2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4.xml"/></Relationships>
</file>

<file path=ppt/slides/_rels/slide74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9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4.xml"/></Relationships>
</file>

<file path=ppt/slides/_rels/slide77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2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9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2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29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1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2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2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2.xml"/></Relationships>
</file>

<file path=ppt/slides/_rels/slide90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2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2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2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2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2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234164" y="1339554"/>
            <a:ext cx="4675674" cy="12003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600" dirty="0" smtClean="0">
                <a:latin typeface="Comic Sans MS" panose="030F0702030302020204" pitchFamily="66" charset="0"/>
              </a:rPr>
              <a:t>Enfermedad de Parkinson</a:t>
            </a:r>
          </a:p>
          <a:p>
            <a:pPr algn="ctr"/>
            <a:r>
              <a:rPr lang="es-VE" sz="2000" dirty="0">
                <a:latin typeface="Comic Sans MS" panose="030F0702030302020204" pitchFamily="66" charset="0"/>
              </a:rPr>
              <a:t>Microbiota </a:t>
            </a:r>
            <a:r>
              <a:rPr lang="es-VE" sz="2000" dirty="0" smtClean="0">
                <a:latin typeface="Comic Sans MS" panose="030F0702030302020204" pitchFamily="66" charset="0"/>
              </a:rPr>
              <a:t>Intestinal y Nervio Vago  </a:t>
            </a:r>
            <a:r>
              <a:rPr lang="es-VE" sz="2400" smtClean="0">
                <a:latin typeface="Comic Sans MS" panose="030F0702030302020204" pitchFamily="66" charset="0"/>
              </a:rPr>
              <a:t>Parte I-B</a:t>
            </a:r>
            <a:endParaRPr lang="es-VE" sz="2400" dirty="0" smtClean="0">
              <a:latin typeface="Comic Sans MS" panose="030F0702030302020204" pitchFamily="66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234164" y="415450"/>
            <a:ext cx="4675674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VE" sz="2400" dirty="0" smtClean="0">
                <a:latin typeface="Comic Sans MS" panose="030F0702030302020204" pitchFamily="66" charset="0"/>
              </a:rPr>
              <a:t>Seminarios 2023</a:t>
            </a:r>
          </a:p>
          <a:p>
            <a:pPr algn="ctr"/>
            <a:r>
              <a:rPr lang="es-VE" sz="2200" dirty="0" smtClean="0">
                <a:latin typeface="Comic Sans MS" panose="030F0702030302020204" pitchFamily="66" charset="0"/>
              </a:rPr>
              <a:t>Fisiopatología Gastrointestinal</a:t>
            </a:r>
            <a:endParaRPr lang="es-VE" sz="2200" dirty="0">
              <a:latin typeface="Comic Sans MS" panose="030F0702030302020204" pitchFamily="66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7651897" y="5689321"/>
            <a:ext cx="136928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VE" sz="1400" dirty="0" smtClean="0">
                <a:latin typeface="Comic Sans MS" panose="030F0702030302020204" pitchFamily="66" charset="0"/>
              </a:rPr>
              <a:t>Ximena  Páez</a:t>
            </a:r>
          </a:p>
          <a:p>
            <a:pPr algn="r"/>
            <a:r>
              <a:rPr lang="es-VE" sz="1400" dirty="0" smtClean="0">
                <a:latin typeface="Comic Sans MS" panose="030F0702030302020204" pitchFamily="66" charset="0"/>
              </a:rPr>
              <a:t>Prof. Titular</a:t>
            </a:r>
            <a:r>
              <a:rPr lang="es-VE" sz="1400" dirty="0">
                <a:latin typeface="Comic Sans MS" panose="030F0702030302020204" pitchFamily="66" charset="0"/>
              </a:rPr>
              <a:t> </a:t>
            </a:r>
            <a:endParaRPr lang="es-VE" sz="1400" dirty="0" smtClean="0">
              <a:latin typeface="Comic Sans MS" panose="030F0702030302020204" pitchFamily="66" charset="0"/>
            </a:endParaRPr>
          </a:p>
          <a:p>
            <a:pPr algn="r"/>
            <a:r>
              <a:rPr lang="es-VE" sz="1400" dirty="0" err="1" smtClean="0">
                <a:latin typeface="Comic Sans MS" panose="030F0702030302020204" pitchFamily="66" charset="0"/>
              </a:rPr>
              <a:t>Fac</a:t>
            </a:r>
            <a:r>
              <a:rPr lang="es-VE" sz="1400" dirty="0" smtClean="0">
                <a:latin typeface="Comic Sans MS" panose="030F0702030302020204" pitchFamily="66" charset="0"/>
              </a:rPr>
              <a:t>. Medicina </a:t>
            </a:r>
          </a:p>
          <a:p>
            <a:pPr algn="r"/>
            <a:r>
              <a:rPr lang="es-VE" sz="1400" dirty="0" smtClean="0">
                <a:latin typeface="Comic Sans MS" panose="030F0702030302020204" pitchFamily="66" charset="0"/>
              </a:rPr>
              <a:t>ULA 2023</a:t>
            </a:r>
          </a:p>
        </p:txBody>
      </p:sp>
      <p:grpSp>
        <p:nvGrpSpPr>
          <p:cNvPr id="29" name="Grupo 28"/>
          <p:cNvGrpSpPr/>
          <p:nvPr/>
        </p:nvGrpSpPr>
        <p:grpSpPr>
          <a:xfrm>
            <a:off x="2234163" y="2632991"/>
            <a:ext cx="4675674" cy="3381829"/>
            <a:chOff x="2234163" y="3116459"/>
            <a:chExt cx="4675674" cy="3381829"/>
          </a:xfrm>
        </p:grpSpPr>
        <p:sp>
          <p:nvSpPr>
            <p:cNvPr id="28" name="Rectángulo 27"/>
            <p:cNvSpPr/>
            <p:nvPr/>
          </p:nvSpPr>
          <p:spPr>
            <a:xfrm>
              <a:off x="2234163" y="3116459"/>
              <a:ext cx="4675674" cy="3381829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28575"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VE"/>
            </a:p>
          </p:txBody>
        </p:sp>
        <p:pic>
          <p:nvPicPr>
            <p:cNvPr id="2" name="Imagen 1"/>
            <p:cNvPicPr>
              <a:picLocks noChangeAspect="1"/>
            </p:cNvPicPr>
            <p:nvPr/>
          </p:nvPicPr>
          <p:blipFill rotWithShape="1">
            <a:blip r:embed="rId2"/>
            <a:srcRect l="17575" r="15865"/>
            <a:stretch/>
          </p:blipFill>
          <p:spPr>
            <a:xfrm>
              <a:off x="2525487" y="3554937"/>
              <a:ext cx="1125564" cy="2608466"/>
            </a:xfrm>
            <a:prstGeom prst="rect">
              <a:avLst/>
            </a:prstGeom>
            <a:effectLst/>
          </p:spPr>
        </p:pic>
        <p:pic>
          <p:nvPicPr>
            <p:cNvPr id="3" name="Imagen 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38" r="17085"/>
            <a:stretch/>
          </p:blipFill>
          <p:spPr>
            <a:xfrm>
              <a:off x="3843149" y="4329047"/>
              <a:ext cx="1457702" cy="1215134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7" name="Imagen 2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22243" y="3503140"/>
              <a:ext cx="1166202" cy="2608466"/>
            </a:xfrm>
            <a:prstGeom prst="rect">
              <a:avLst/>
            </a:prstGeom>
            <a:effectLst/>
          </p:spPr>
        </p:pic>
      </p:grpSp>
    </p:spTree>
    <p:extLst>
      <p:ext uri="{BB962C8B-B14F-4D97-AF65-F5344CB8AC3E}">
        <p14:creationId xmlns:p14="http://schemas.microsoft.com/office/powerpoint/2010/main" val="2281163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856341" y="1194001"/>
            <a:ext cx="2873829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err="1" smtClean="0">
                <a:solidFill>
                  <a:schemeClr val="accent1"/>
                </a:solidFill>
              </a:rPr>
              <a:t>Neuroinflamación</a:t>
            </a:r>
            <a:endParaRPr lang="es-VE" sz="2800" dirty="0">
              <a:solidFill>
                <a:schemeClr val="accent1"/>
              </a:solidFill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427183" y="2108523"/>
            <a:ext cx="1582058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smtClean="0">
                <a:solidFill>
                  <a:schemeClr val="accent4"/>
                </a:solidFill>
              </a:rPr>
              <a:t>Disbiosis</a:t>
            </a:r>
            <a:endParaRPr lang="es-VE" sz="2800" dirty="0">
              <a:solidFill>
                <a:schemeClr val="accent4"/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191658" y="2681574"/>
            <a:ext cx="1799771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smtClean="0">
                <a:solidFill>
                  <a:srgbClr val="6DA945"/>
                </a:solidFill>
              </a:rPr>
              <a:t>Microbiota</a:t>
            </a:r>
            <a:endParaRPr lang="es-VE" sz="2800" dirty="0">
              <a:solidFill>
                <a:srgbClr val="6DA945"/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5263305" y="1327272"/>
            <a:ext cx="3461657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smtClean="0">
                <a:solidFill>
                  <a:schemeClr val="accent2">
                    <a:lumMod val="75000"/>
                  </a:schemeClr>
                </a:solidFill>
              </a:rPr>
              <a:t>Eje intestino-cerebro</a:t>
            </a:r>
            <a:endParaRPr lang="es-VE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6994133" y="1904854"/>
            <a:ext cx="1948544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smtClean="0">
                <a:solidFill>
                  <a:srgbClr val="00B050"/>
                </a:solidFill>
              </a:rPr>
              <a:t>Nervio vago</a:t>
            </a:r>
            <a:endParaRPr lang="es-VE" sz="2800" dirty="0">
              <a:solidFill>
                <a:srgbClr val="00B050"/>
              </a:solidFill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6294581" y="3086816"/>
            <a:ext cx="1603829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err="1" smtClean="0">
                <a:solidFill>
                  <a:srgbClr val="C00000"/>
                </a:solidFill>
              </a:rPr>
              <a:t>Microglia</a:t>
            </a:r>
            <a:endParaRPr lang="es-VE" sz="2800" dirty="0">
              <a:solidFill>
                <a:srgbClr val="C00000"/>
              </a:solidFill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1007756" y="3553666"/>
            <a:ext cx="2002970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smtClean="0">
                <a:solidFill>
                  <a:schemeClr val="accent2">
                    <a:lumMod val="75000"/>
                  </a:schemeClr>
                </a:solidFill>
              </a:rPr>
              <a:t>Células “T”</a:t>
            </a:r>
            <a:endParaRPr lang="es-VE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3788227" y="3730926"/>
            <a:ext cx="1567544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smtClean="0">
                <a:solidFill>
                  <a:srgbClr val="FF0066"/>
                </a:solidFill>
              </a:rPr>
              <a:t>Citokinas</a:t>
            </a:r>
            <a:endParaRPr lang="es-VE" sz="2800" dirty="0">
              <a:solidFill>
                <a:srgbClr val="FF0066"/>
              </a:solidFill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1116609" y="4808563"/>
            <a:ext cx="3062516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err="1" smtClean="0">
                <a:solidFill>
                  <a:srgbClr val="CC0099"/>
                </a:solidFill>
              </a:rPr>
              <a:t>Neurodegeneración</a:t>
            </a:r>
            <a:endParaRPr lang="es-VE" sz="2800" dirty="0">
              <a:solidFill>
                <a:srgbClr val="CC0099"/>
              </a:solidFill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3615327" y="705243"/>
            <a:ext cx="2750457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smtClean="0">
                <a:solidFill>
                  <a:srgbClr val="FF0000"/>
                </a:solidFill>
              </a:rPr>
              <a:t>Barrera intestinal</a:t>
            </a:r>
            <a:endParaRPr lang="es-VE" sz="2800" dirty="0">
              <a:solidFill>
                <a:srgbClr val="FF0000"/>
              </a:solidFill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5173176" y="4263010"/>
            <a:ext cx="3978728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smtClean="0">
                <a:solidFill>
                  <a:srgbClr val="00B0F0"/>
                </a:solidFill>
              </a:rPr>
              <a:t>Barrera hematoencefálica</a:t>
            </a:r>
            <a:endParaRPr lang="es-VE" sz="2800" dirty="0">
              <a:solidFill>
                <a:srgbClr val="00B0F0"/>
              </a:solidFill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2647867" y="5741969"/>
            <a:ext cx="3646714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smtClean="0">
                <a:solidFill>
                  <a:srgbClr val="993300"/>
                </a:solidFill>
              </a:rPr>
              <a:t>Proteínas mal plegadas</a:t>
            </a:r>
            <a:endParaRPr lang="es-VE" sz="2800" dirty="0">
              <a:solidFill>
                <a:srgbClr val="993300"/>
              </a:solidFill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6994133" y="337387"/>
            <a:ext cx="1190535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smtClean="0"/>
              <a:t>Genes</a:t>
            </a:r>
            <a:endParaRPr lang="es-VE" sz="2800" dirty="0"/>
          </a:p>
        </p:txBody>
      </p:sp>
      <p:sp>
        <p:nvSpPr>
          <p:cNvPr id="17" name="CuadroTexto 16"/>
          <p:cNvSpPr txBox="1"/>
          <p:nvPr/>
        </p:nvSpPr>
        <p:spPr>
          <a:xfrm>
            <a:off x="5972924" y="5134722"/>
            <a:ext cx="2750457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err="1" smtClean="0">
                <a:solidFill>
                  <a:srgbClr val="FF0000"/>
                </a:solidFill>
              </a:rPr>
              <a:t>Sist</a:t>
            </a:r>
            <a:r>
              <a:rPr lang="es-VE" sz="2800" dirty="0" smtClean="0">
                <a:solidFill>
                  <a:srgbClr val="FF0000"/>
                </a:solidFill>
              </a:rPr>
              <a:t>. Nervioso</a:t>
            </a:r>
            <a:endParaRPr lang="es-VE" sz="2800" dirty="0">
              <a:solidFill>
                <a:srgbClr val="FF0000"/>
              </a:solidFill>
            </a:endParaRPr>
          </a:p>
        </p:txBody>
      </p:sp>
      <p:sp>
        <p:nvSpPr>
          <p:cNvPr id="18" name="CuadroTexto 17"/>
          <p:cNvSpPr txBox="1"/>
          <p:nvPr/>
        </p:nvSpPr>
        <p:spPr>
          <a:xfrm>
            <a:off x="4241536" y="2130601"/>
            <a:ext cx="2043538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err="1" smtClean="0">
                <a:solidFill>
                  <a:srgbClr val="CC0099"/>
                </a:solidFill>
              </a:rPr>
              <a:t>Sist</a:t>
            </a:r>
            <a:r>
              <a:rPr lang="es-VE" sz="2800" dirty="0" smtClean="0">
                <a:solidFill>
                  <a:srgbClr val="CC0099"/>
                </a:solidFill>
              </a:rPr>
              <a:t>. Inmune</a:t>
            </a:r>
            <a:endParaRPr lang="es-VE" sz="2800" dirty="0">
              <a:solidFill>
                <a:srgbClr val="CC0099"/>
              </a:solidFill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1137725" y="200714"/>
            <a:ext cx="2311059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s-VE" sz="2800" dirty="0" err="1" smtClean="0">
                <a:solidFill>
                  <a:srgbClr val="6DA945"/>
                </a:solidFill>
              </a:rPr>
              <a:t>Sist</a:t>
            </a:r>
            <a:r>
              <a:rPr lang="es-VE" sz="2800" dirty="0" smtClean="0">
                <a:solidFill>
                  <a:srgbClr val="6DA945"/>
                </a:solidFill>
              </a:rPr>
              <a:t>. Digestivo</a:t>
            </a:r>
            <a:endParaRPr lang="es-VE" sz="2800" dirty="0">
              <a:solidFill>
                <a:srgbClr val="6DA945"/>
              </a:solidFill>
            </a:endParaRPr>
          </a:p>
        </p:txBody>
      </p:sp>
      <p:sp>
        <p:nvSpPr>
          <p:cNvPr id="20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2128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77778E-7 -1.85185E-6 L 2.77778E-7 -0.07222 " pathEditMode="relative" rAng="0" ptsTypes="AA">
                                      <p:cBhvr>
                                        <p:cTn id="12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05556E-6 -2.96296E-6 L 3.05556E-6 -0.07222 " pathEditMode="relative" rAng="0" ptsTypes="AA">
                                      <p:cBhvr>
                                        <p:cTn id="18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8.33333E-7 3.33333E-6 L -8.33333E-7 -0.07223 " pathEditMode="relative" rAng="0" ptsTypes="AA">
                                      <p:cBhvr>
                                        <p:cTn id="24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25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4.16667E-6 -7.40741E-7 L -4.16667E-6 -0.07222 " pathEditMode="relative" rAng="0" ptsTypes="AA">
                                      <p:cBhvr>
                                        <p:cTn id="30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3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5.55556E-7 2.96296E-6 L -5.55556E-7 -0.07223 " pathEditMode="relative" rAng="0" ptsTypes="AA">
                                      <p:cBhvr>
                                        <p:cTn id="36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3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8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9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0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66667E-6 0 L -1.66667E-6 -0.07222 " pathEditMode="relative" rAng="0" ptsTypes="AA">
                                      <p:cBhvr>
                                        <p:cTn id="42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4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5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6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8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0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1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2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33333E-6 -1.85185E-6 L -3.33333E-6 -0.07222 " pathEditMode="relative" rAng="0" ptsTypes="AA">
                                      <p:cBhvr>
                                        <p:cTn id="54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55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6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8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77778E-7 -2.22222E-6 L 2.77778E-7 -0.07222 " pathEditMode="relative" rAng="0" ptsTypes="AA">
                                      <p:cBhvr>
                                        <p:cTn id="60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6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2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3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4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11111E-6 -2.96296E-6 L 1.11111E-6 -0.07222 " pathEditMode="relative" rAng="0" ptsTypes="AA">
                                      <p:cBhvr>
                                        <p:cTn id="66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6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8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9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0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66667E-6 -1.11111E-6 L -1.66667E-6 -0.07222 " pathEditMode="relative" rAng="0" ptsTypes="AA">
                                      <p:cBhvr>
                                        <p:cTn id="72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4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5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6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33333E-6 -2.22222E-6 L -3.33333E-6 -0.07222 " pathEditMode="relative" rAng="0" ptsTypes="AA">
                                      <p:cBhvr>
                                        <p:cTn id="78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0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1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2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22222E-6 4.44444E-6 L -2.22222E-6 -0.07223 " pathEditMode="relative" rAng="0" ptsTypes="AA">
                                      <p:cBhvr>
                                        <p:cTn id="84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85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6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7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8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22222E-6 -1.11111E-6 L -2.22222E-6 -0.07222 " pathEditMode="relative" rAng="0" ptsTypes="AA">
                                      <p:cBhvr>
                                        <p:cTn id="90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9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2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3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4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34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4.72222E-6 4.44444E-6 L -4.72222E-6 -0.07223 " pathEditMode="relative" rAng="0" ptsTypes="AA">
                                      <p:cBhvr>
                                        <p:cTn id="96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9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8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9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0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328428" y="226147"/>
            <a:ext cx="4487144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200" dirty="0" smtClean="0">
                <a:latin typeface="Comic Sans MS" panose="030F0702030302020204" pitchFamily="66" charset="0"/>
              </a:rPr>
              <a:t>Enfermedad de Parkinson (PD)</a:t>
            </a:r>
          </a:p>
          <a:p>
            <a:pPr algn="ctr"/>
            <a:r>
              <a:rPr lang="es-VE" dirty="0">
                <a:latin typeface="Comic Sans MS" panose="030F0702030302020204" pitchFamily="66" charset="0"/>
              </a:rPr>
              <a:t>Microbiota </a:t>
            </a:r>
            <a:r>
              <a:rPr lang="es-VE" dirty="0" smtClean="0">
                <a:latin typeface="Comic Sans MS" panose="030F0702030302020204" pitchFamily="66" charset="0"/>
              </a:rPr>
              <a:t>Intestinal y Nervio Vago 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1612094" y="1039146"/>
            <a:ext cx="5919811" cy="5509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 smtClean="0">
                <a:latin typeface="Comic Sans MS" panose="030F0702030302020204" pitchFamily="66" charset="0"/>
              </a:rPr>
              <a:t>Enfermedad de Parkinson. Alfa Sinucleina.</a:t>
            </a: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>
                <a:latin typeface="Comic Sans MS" panose="030F0702030302020204" pitchFamily="66" charset="0"/>
              </a:rPr>
              <a:t>Intestino. Mucosa </a:t>
            </a:r>
            <a:r>
              <a:rPr lang="es-VE" sz="1600" dirty="0" smtClean="0">
                <a:latin typeface="Comic Sans MS" panose="030F0702030302020204" pitchFamily="66" charset="0"/>
              </a:rPr>
              <a:t>Intestinal</a:t>
            </a:r>
            <a:r>
              <a:rPr lang="es-VE" sz="1600" dirty="0">
                <a:latin typeface="Comic Sans MS" panose="030F0702030302020204" pitchFamily="66" charset="0"/>
              </a:rPr>
              <a:t>. </a:t>
            </a:r>
            <a:r>
              <a:rPr lang="es-VE" sz="1600" dirty="0" smtClean="0">
                <a:latin typeface="Comic Sans MS" panose="030F0702030302020204" pitchFamily="66" charset="0"/>
              </a:rPr>
              <a:t>S. Inmune Entérico</a:t>
            </a:r>
            <a:r>
              <a:rPr lang="es-VE" sz="1600" dirty="0">
                <a:latin typeface="Comic Sans MS" panose="030F0702030302020204" pitchFamily="66" charset="0"/>
              </a:rPr>
              <a:t>. </a:t>
            </a:r>
            <a:endParaRPr lang="es-VE" sz="1600" dirty="0" smtClean="0">
              <a:latin typeface="Comic Sans MS" panose="030F0702030302020204" pitchFamily="66" charset="0"/>
            </a:endParaRPr>
          </a:p>
          <a:p>
            <a:pPr marL="274638"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600" dirty="0" smtClean="0">
                <a:latin typeface="Comic Sans MS" panose="030F0702030302020204" pitchFamily="66" charset="0"/>
              </a:rPr>
              <a:t>S</a:t>
            </a:r>
            <a:r>
              <a:rPr lang="es-VE" sz="1600" dirty="0">
                <a:latin typeface="Comic Sans MS" panose="030F0702030302020204" pitchFamily="66" charset="0"/>
              </a:rPr>
              <a:t>. Endocrino Entérico. </a:t>
            </a:r>
            <a:r>
              <a:rPr lang="es-VE" sz="1600" dirty="0" smtClean="0">
                <a:latin typeface="Comic Sans MS" panose="030F0702030302020204" pitchFamily="66" charset="0"/>
              </a:rPr>
              <a:t>S. </a:t>
            </a:r>
            <a:r>
              <a:rPr lang="es-VE" sz="16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600" dirty="0" smtClean="0">
                <a:latin typeface="Comic Sans MS" panose="030F0702030302020204" pitchFamily="66" charset="0"/>
              </a:rPr>
              <a:t> Entérico. </a:t>
            </a:r>
          </a:p>
          <a:p>
            <a:pPr marL="274638"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1600" dirty="0" smtClean="0">
                <a:latin typeface="Comic Sans MS" panose="030F0702030302020204" pitchFamily="66" charset="0"/>
              </a:rPr>
              <a:t>S. Nervioso </a:t>
            </a:r>
            <a:r>
              <a:rPr lang="es-VE" sz="1600" dirty="0">
                <a:latin typeface="Comic Sans MS" panose="030F0702030302020204" pitchFamily="66" charset="0"/>
              </a:rPr>
              <a:t>Entérico. </a:t>
            </a:r>
            <a:r>
              <a:rPr lang="es-VE" sz="1600" dirty="0" smtClean="0">
                <a:latin typeface="Comic Sans MS" panose="030F0702030302020204" pitchFamily="66" charset="0"/>
              </a:rPr>
              <a:t>Comunicación entre células.</a:t>
            </a: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 smtClean="0">
                <a:latin typeface="Comic Sans MS" panose="030F0702030302020204" pitchFamily="66" charset="0"/>
              </a:rPr>
              <a:t>Microbiota Intestinal. Conceptos. Funciones. Disbiosis. 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Aumento permeabilidad intestinal. Translocación bacteriana. Inflamación Intestinal. Relación Salud-Enfermedad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  <a:endParaRPr lang="es-VE" sz="1600" dirty="0" smtClean="0">
              <a:latin typeface="Comic Sans MS" panose="030F0702030302020204" pitchFamily="66" charset="0"/>
            </a:endParaRP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 smtClean="0">
                <a:latin typeface="Comic Sans MS" panose="030F0702030302020204" pitchFamily="66" charset="0"/>
              </a:rPr>
              <a:t>SN Autónomo (SNA). </a:t>
            </a:r>
            <a:r>
              <a:rPr lang="es-VE" sz="1600" dirty="0">
                <a:latin typeface="Comic Sans MS" panose="030F0702030302020204" pitchFamily="66" charset="0"/>
              </a:rPr>
              <a:t>Parasimpático. Nervio </a:t>
            </a:r>
            <a:r>
              <a:rPr lang="es-VE" sz="1600" dirty="0" smtClean="0">
                <a:latin typeface="Comic Sans MS" panose="030F0702030302020204" pitchFamily="66" charset="0"/>
              </a:rPr>
              <a:t>Vago y Microbiota.</a:t>
            </a: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endParaRPr lang="es-VE" sz="1000" dirty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 smtClean="0">
                <a:latin typeface="Comic Sans MS" panose="030F0702030302020204" pitchFamily="66" charset="0"/>
              </a:rPr>
              <a:t>Eje </a:t>
            </a:r>
            <a:r>
              <a:rPr lang="es-VE" sz="1600" dirty="0">
                <a:latin typeface="Comic Sans MS" panose="030F0702030302020204" pitchFamily="66" charset="0"/>
              </a:rPr>
              <a:t>Intestino-Cerebro</a:t>
            </a:r>
            <a:r>
              <a:rPr lang="es-VE" sz="1600" dirty="0" smtClean="0">
                <a:latin typeface="Comic Sans MS" panose="030F0702030302020204" pitchFamily="66" charset="0"/>
              </a:rPr>
              <a:t>. Interacciones Bidireccionales. 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Hipótesis desarrollo y progresión PD. Eje Sano y Alterado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  <a:endParaRPr lang="es-VE" sz="1600" dirty="0" smtClean="0">
              <a:latin typeface="Comic Sans MS" panose="030F0702030302020204" pitchFamily="66" charset="0"/>
            </a:endParaRP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endParaRPr lang="es-VE" sz="1000" dirty="0"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Relación entre Inflamación Sistémica 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y Neuroinflamación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. Neuroinflamación. Neurodegeneración (ND). </a:t>
            </a:r>
            <a:r>
              <a:rPr lang="es-VE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Enf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. ND.</a:t>
            </a: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 smtClean="0">
                <a:latin typeface="Comic Sans MS" panose="030F0702030302020204" pitchFamily="66" charset="0"/>
              </a:rPr>
              <a:t>Conexión Microbiota Intestinal y PD. Hipótesis de </a:t>
            </a:r>
            <a:r>
              <a:rPr lang="es-VE" sz="1600" dirty="0" err="1" smtClean="0">
                <a:latin typeface="Comic Sans MS" panose="030F0702030302020204" pitchFamily="66" charset="0"/>
              </a:rPr>
              <a:t>Braak</a:t>
            </a:r>
            <a:r>
              <a:rPr lang="es-VE" sz="1600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 smtClean="0">
                <a:latin typeface="Comic Sans MS" panose="030F0702030302020204" pitchFamily="66" charset="0"/>
              </a:rPr>
              <a:t>Nuevas Posibilidades Terapéuticas.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053363" y="665345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31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1814675" y="1726575"/>
            <a:ext cx="5514650" cy="347787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altLang="es-VE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paciente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altLang="es-VE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es-VE" altLang="es-VE" sz="4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iempre va primero,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altLang="es-VE" sz="4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aún por </a:t>
            </a:r>
            <a:r>
              <a:rPr lang="es-VE" altLang="es-VE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encima de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altLang="es-VE" sz="4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nuestros propios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altLang="es-VE" sz="4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intereses. </a:t>
            </a:r>
            <a:endParaRPr lang="es-VE" altLang="es-VE" sz="4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658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CuadroTexto"/>
          <p:cNvSpPr txBox="1">
            <a:spLocks noChangeArrowheads="1"/>
          </p:cNvSpPr>
          <p:nvPr/>
        </p:nvSpPr>
        <p:spPr bwMode="auto">
          <a:xfrm>
            <a:off x="4784763" y="5029200"/>
            <a:ext cx="314003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Dr. Bill Taylor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Prof. Emérito Ciencias Políticas</a:t>
            </a: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sz="1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Oakton</a:t>
            </a:r>
            <a:r>
              <a:rPr lang="es-VE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Comunity</a:t>
            </a:r>
            <a:r>
              <a:rPr lang="es-VE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College</a:t>
            </a:r>
            <a:endParaRPr lang="es-VE" sz="16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sz="16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Una carta a mis estudiantes </a:t>
            </a:r>
            <a:r>
              <a:rPr lang="es-VE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1999.</a:t>
            </a:r>
            <a:endParaRPr lang="es-VE" sz="16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379417" y="1105049"/>
            <a:ext cx="6545383" cy="3924151"/>
          </a:xfrm>
          <a:prstGeom prst="rect">
            <a:avLst/>
          </a:prstGeom>
          <a:solidFill>
            <a:srgbClr val="C6E6E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endParaRPr lang="es-VE" sz="1000" b="1" dirty="0" smtClean="0">
              <a:solidFill>
                <a:srgbClr val="000000"/>
              </a:solidFill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es-VE" sz="3000" b="1" dirty="0" smtClean="0">
                <a:solidFill>
                  <a:srgbClr val="000000"/>
                </a:solidFill>
              </a:rPr>
              <a:t>“</a:t>
            </a:r>
            <a:r>
              <a:rPr lang="es-VE" sz="3200" b="1" dirty="0" smtClean="0">
                <a:solidFill>
                  <a:srgbClr val="000000"/>
                </a:solidFill>
              </a:rPr>
              <a:t>…</a:t>
            </a:r>
            <a:r>
              <a:rPr lang="es-VE" sz="4000" b="1" dirty="0" smtClean="0">
                <a:solidFill>
                  <a:srgbClr val="000000"/>
                </a:solidFill>
              </a:rPr>
              <a:t>la </a:t>
            </a:r>
            <a:r>
              <a:rPr lang="es-VE" sz="4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</a:t>
            </a:r>
            <a:r>
              <a:rPr lang="es-VE" sz="4000" b="1" dirty="0" smtClean="0">
                <a:solidFill>
                  <a:srgbClr val="000000"/>
                </a:solidFill>
              </a:rPr>
              <a:t>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es-VE" sz="3000" b="1" dirty="0" smtClean="0">
                <a:solidFill>
                  <a:srgbClr val="000000"/>
                </a:solidFill>
              </a:rPr>
              <a:t>es parte esencial de cualquier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es-VE" sz="3000" b="1" dirty="0" smtClean="0">
                <a:solidFill>
                  <a:srgbClr val="000000"/>
                </a:solidFill>
              </a:rPr>
              <a:t> experiencia educativa verdadera,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endParaRPr lang="es-VE" sz="900" b="1" dirty="0" smtClean="0">
              <a:solidFill>
                <a:srgbClr val="000000"/>
              </a:solidFill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es-VE" sz="3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</a:t>
            </a:r>
            <a:r>
              <a:rPr lang="es-VE" sz="3000" b="1" dirty="0" smtClean="0">
                <a:solidFill>
                  <a:srgbClr val="000000"/>
                </a:solidFill>
              </a:rPr>
              <a:t> de mi parte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es-VE" sz="3000" b="1" dirty="0" smtClean="0">
                <a:solidFill>
                  <a:srgbClr val="000000"/>
                </a:solidFill>
              </a:rPr>
              <a:t>como </a:t>
            </a:r>
            <a:r>
              <a:rPr lang="es-VE" sz="3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profesor</a:t>
            </a:r>
            <a:r>
              <a:rPr lang="es-VE" sz="3000" b="1" dirty="0" smtClean="0">
                <a:solidFill>
                  <a:srgbClr val="000000"/>
                </a:solidFill>
              </a:rPr>
              <a:t> 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es-VE" sz="3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integridad</a:t>
            </a:r>
            <a:r>
              <a:rPr lang="es-VE" sz="3000" b="1" dirty="0" smtClean="0">
                <a:solidFill>
                  <a:srgbClr val="000000"/>
                </a:solidFill>
              </a:rPr>
              <a:t> de su parte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es-VE" sz="3000" b="1" dirty="0" smtClean="0">
                <a:solidFill>
                  <a:srgbClr val="000000"/>
                </a:solidFill>
              </a:rPr>
              <a:t>como </a:t>
            </a:r>
            <a:r>
              <a:rPr lang="es-VE" sz="3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estudiantes</a:t>
            </a:r>
            <a:r>
              <a:rPr lang="es-VE" sz="3000" b="1" dirty="0" smtClean="0">
                <a:solidFill>
                  <a:srgbClr val="000000"/>
                </a:solidFill>
              </a:rPr>
              <a:t>”.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endParaRPr lang="es-VE" sz="1000" b="1" dirty="0" smtClean="0">
              <a:solidFill>
                <a:srgbClr val="000000"/>
              </a:solidFill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5783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344461" y="253310"/>
            <a:ext cx="4527755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Enfermedad de Parkinson (PD)</a:t>
            </a:r>
            <a:endParaRPr lang="es-VE" sz="2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 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y Nervio Vago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4226" y="1175601"/>
            <a:ext cx="3300746" cy="523928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28" t="5396" r="27287"/>
          <a:stretch/>
        </p:blipFill>
        <p:spPr>
          <a:xfrm>
            <a:off x="1967517" y="2092271"/>
            <a:ext cx="1689317" cy="4116007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5456718" y="2896799"/>
            <a:ext cx="9972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4400" dirty="0" smtClean="0">
                <a:solidFill>
                  <a:prstClr val="black"/>
                </a:solidFill>
              </a:rPr>
              <a:t>???</a:t>
            </a:r>
            <a:endParaRPr lang="es-VE" sz="4400" dirty="0">
              <a:solidFill>
                <a:prstClr val="black"/>
              </a:solidFill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2959410" y="4742481"/>
            <a:ext cx="883403" cy="4494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3217651" y="5482922"/>
            <a:ext cx="780535" cy="4343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3217651" y="3177153"/>
            <a:ext cx="439183" cy="2518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2" name="Elipse 11"/>
          <p:cNvSpPr/>
          <p:nvPr/>
        </p:nvSpPr>
        <p:spPr>
          <a:xfrm>
            <a:off x="3542318" y="3673945"/>
            <a:ext cx="495968" cy="4571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1750542" y="2386739"/>
            <a:ext cx="991892" cy="2944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1626164" y="2929180"/>
            <a:ext cx="681931" cy="7904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3542318" y="3673945"/>
            <a:ext cx="300495" cy="2781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3240427" y="3619093"/>
            <a:ext cx="439183" cy="932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1765068" y="5324461"/>
            <a:ext cx="340965" cy="2171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2959410" y="5541644"/>
            <a:ext cx="441701" cy="204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5135761" y="5446756"/>
            <a:ext cx="1166905" cy="4842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1" name="CuadroTexto 20"/>
          <p:cNvSpPr txBox="1"/>
          <p:nvPr/>
        </p:nvSpPr>
        <p:spPr>
          <a:xfrm>
            <a:off x="4562856" y="5358459"/>
            <a:ext cx="2338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Desbalance Microbiota </a:t>
            </a:r>
          </a:p>
          <a:p>
            <a:pPr algn="ctr"/>
            <a:r>
              <a:rPr lang="es-VE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ntestinal</a:t>
            </a:r>
            <a:endParaRPr lang="es-VE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5046198" y="6123191"/>
            <a:ext cx="1291004" cy="2455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4648154" y="6076327"/>
            <a:ext cx="19642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Neuroinflamación</a:t>
            </a:r>
            <a:endParaRPr lang="es-VE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6" name="Rectángulo 25"/>
          <p:cNvSpPr/>
          <p:nvPr/>
        </p:nvSpPr>
        <p:spPr>
          <a:xfrm>
            <a:off x="6842398" y="6128431"/>
            <a:ext cx="1700901" cy="2983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5" name="CuadroTexto 24"/>
          <p:cNvSpPr txBox="1"/>
          <p:nvPr/>
        </p:nvSpPr>
        <p:spPr>
          <a:xfrm>
            <a:off x="6918503" y="6019479"/>
            <a:ext cx="1469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Agregado de </a:t>
            </a:r>
          </a:p>
          <a:p>
            <a:r>
              <a:rPr lang="es-VE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anose="05050102010706020507" pitchFamily="18" charset="2"/>
              </a:rPr>
              <a:t>a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sinucleina</a:t>
            </a:r>
            <a:endParaRPr lang="es-VE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7" name="Text Box 7"/>
          <p:cNvSpPr txBox="1">
            <a:spLocks noChangeArrowheads="1"/>
          </p:cNvSpPr>
          <p:nvPr/>
        </p:nvSpPr>
        <p:spPr bwMode="auto">
          <a:xfrm>
            <a:off x="4936489" y="6457791"/>
            <a:ext cx="2037737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VE" sz="9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Brain</a:t>
            </a:r>
            <a:r>
              <a:rPr lang="es-VE" sz="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9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Science</a:t>
            </a:r>
            <a:r>
              <a:rPr lang="es-VE" sz="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9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Advances</a:t>
            </a:r>
            <a:r>
              <a:rPr lang="es-VE" sz="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2019, </a:t>
            </a:r>
            <a:r>
              <a:rPr lang="es-VE" sz="9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5: </a:t>
            </a:r>
            <a:r>
              <a:rPr lang="es-VE" sz="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73–81</a:t>
            </a:r>
            <a:endParaRPr lang="es-ES_tradnl" altLang="es-VE" sz="900" dirty="0">
              <a:solidFill>
                <a:srgbClr val="808080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 rot="20711554">
            <a:off x="7434494" y="3536440"/>
            <a:ext cx="202589" cy="9583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6831367" y="3846324"/>
            <a:ext cx="9560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</a:t>
            </a:r>
            <a:r>
              <a:rPr lang="es-VE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</a:t>
            </a:r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ago</a:t>
            </a:r>
            <a:endParaRPr lang="es-VE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4611942" y="1034082"/>
            <a:ext cx="3800156" cy="56545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0" name="Text Box 7"/>
          <p:cNvSpPr txBox="1">
            <a:spLocks noChangeArrowheads="1"/>
          </p:cNvSpPr>
          <p:nvPr/>
        </p:nvSpPr>
        <p:spPr bwMode="auto">
          <a:xfrm>
            <a:off x="7053363" y="6595092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Flecha derecha 6"/>
          <p:cNvSpPr/>
          <p:nvPr/>
        </p:nvSpPr>
        <p:spPr>
          <a:xfrm>
            <a:off x="3296091" y="4379408"/>
            <a:ext cx="1036352" cy="402710"/>
          </a:xfrm>
          <a:prstGeom prst="rightArrow">
            <a:avLst/>
          </a:prstGeom>
          <a:ln w="28575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8" name="Rectángulo 27"/>
          <p:cNvSpPr/>
          <p:nvPr/>
        </p:nvSpPr>
        <p:spPr>
          <a:xfrm>
            <a:off x="888331" y="990231"/>
            <a:ext cx="3680686" cy="55964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901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7" grpId="0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483286" y="228736"/>
            <a:ext cx="4177428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200" dirty="0" err="1" smtClean="0">
                <a:latin typeface="Comic Sans MS" panose="030F0702030302020204" pitchFamily="66" charset="0"/>
              </a:rPr>
              <a:t>Enf</a:t>
            </a:r>
            <a:r>
              <a:rPr lang="es-VE" sz="2200" dirty="0" smtClean="0">
                <a:latin typeface="Comic Sans MS" panose="030F0702030302020204" pitchFamily="66" charset="0"/>
              </a:rPr>
              <a:t>. de Parkinson (PD) </a:t>
            </a:r>
          </a:p>
          <a:p>
            <a:pPr algn="ctr"/>
            <a:r>
              <a:rPr lang="es-VE" dirty="0">
                <a:latin typeface="Comic Sans MS" panose="030F0702030302020204" pitchFamily="66" charset="0"/>
              </a:rPr>
              <a:t>Microbiota </a:t>
            </a:r>
            <a:r>
              <a:rPr lang="es-VE" dirty="0" smtClean="0">
                <a:latin typeface="Comic Sans MS" panose="030F0702030302020204" pitchFamily="66" charset="0"/>
              </a:rPr>
              <a:t>Intestinal y Nervio Vago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1344761" y="1090762"/>
            <a:ext cx="6454478" cy="563231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400" dirty="0" err="1" smtClean="0">
                <a:latin typeface="Comic Sans MS" panose="030F0702030302020204" pitchFamily="66" charset="0"/>
              </a:rPr>
              <a:t>Enf</a:t>
            </a:r>
            <a:r>
              <a:rPr lang="es-VE" sz="1400" dirty="0" smtClean="0">
                <a:latin typeface="Comic Sans MS" panose="030F0702030302020204" pitchFamily="66" charset="0"/>
              </a:rPr>
              <a:t>. de Parkinson. Alfa Sinucleina.</a:t>
            </a: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endParaRPr lang="es-VE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Intestino. Mucosa intestinal.</a:t>
            </a:r>
            <a:r>
              <a:rPr lang="es-VE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S. Inmune Entérico. S. Endocrino Entérico. S. </a:t>
            </a:r>
            <a:r>
              <a:rPr lang="es-VE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Endocanabinoide</a:t>
            </a:r>
            <a:r>
              <a:rPr lang="es-V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Entérico. Células Neuropodo. </a:t>
            </a: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S. Nervioso Entérico. Comunicación entre células.</a:t>
            </a:r>
          </a:p>
          <a:p>
            <a:pPr>
              <a:buClr>
                <a:schemeClr val="accent1">
                  <a:lumMod val="50000"/>
                </a:schemeClr>
              </a:buClr>
              <a:buSzPct val="200000"/>
            </a:pPr>
            <a:r>
              <a:rPr lang="es-V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endParaRPr lang="es-VE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>
                <a:latin typeface="Comic Sans MS" panose="030F0702030302020204" pitchFamily="66" charset="0"/>
              </a:rPr>
              <a:t>Microbiota Intestinal. Conceptos. Funciones. Disbiosis. 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Aumento permeabilidad intestinal. Translocación bacteriana. Inflamación Intestinal. Relación Salud-Enfermedad.</a:t>
            </a:r>
            <a:endParaRPr lang="es-VE" sz="1600" dirty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 smtClean="0">
                <a:latin typeface="Comic Sans MS" panose="030F0702030302020204" pitchFamily="66" charset="0"/>
              </a:rPr>
              <a:t>SN Autónomo (SNA). Parasimpático.</a:t>
            </a:r>
            <a:r>
              <a:rPr lang="es-VE" sz="1600" dirty="0"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latin typeface="Comic Sans MS" panose="030F0702030302020204" pitchFamily="66" charset="0"/>
              </a:rPr>
              <a:t>Nervio Vago y Microbiota.</a:t>
            </a: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>
                <a:latin typeface="Comic Sans MS" panose="030F0702030302020204" pitchFamily="66" charset="0"/>
              </a:rPr>
              <a:t>Eje Intestino-Cerebro</a:t>
            </a:r>
            <a:r>
              <a:rPr lang="es-VE" sz="1600" dirty="0" smtClean="0">
                <a:latin typeface="Comic Sans MS" panose="030F0702030302020204" pitchFamily="66" charset="0"/>
              </a:rPr>
              <a:t>. Interacciones Bidireccionales. 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Hipótesis desarrollo y progresión PD. Eje Sano y Alterado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  <a:endParaRPr lang="es-VE" sz="16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Relación entre Inflamación Sistémica y Neuroinflamación. Neuroinflamación. Neurodegeneración (ND). </a:t>
            </a:r>
            <a:r>
              <a:rPr lang="es-VE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Enf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. ND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 smtClean="0">
                <a:latin typeface="Comic Sans MS" panose="030F0702030302020204" pitchFamily="66" charset="0"/>
              </a:rPr>
              <a:t>Conexión Microbiota Intestinal y PD. Hipótesis de </a:t>
            </a:r>
            <a:r>
              <a:rPr lang="es-VE" sz="1600" dirty="0" err="1" smtClean="0">
                <a:latin typeface="Comic Sans MS" panose="030F0702030302020204" pitchFamily="66" charset="0"/>
              </a:rPr>
              <a:t>Braak</a:t>
            </a:r>
            <a:r>
              <a:rPr lang="es-VE" sz="1600" dirty="0" smtClean="0">
                <a:latin typeface="Comic Sans MS" panose="030F0702030302020204" pitchFamily="66" charset="0"/>
              </a:rPr>
              <a:t>.</a:t>
            </a:r>
          </a:p>
          <a:p>
            <a:pPr marL="274638"/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 smtClean="0">
                <a:latin typeface="Comic Sans MS" panose="030F0702030302020204" pitchFamily="66" charset="0"/>
              </a:rPr>
              <a:t>Nuevas Posibilidades Terapéuticas.</a:t>
            </a:r>
          </a:p>
          <a:p>
            <a:pPr marL="285750" indent="-285750">
              <a:buClr>
                <a:schemeClr val="accent1">
                  <a:lumMod val="50000"/>
                </a:scheme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316399" y="1722336"/>
            <a:ext cx="871537" cy="257175"/>
          </a:xfrm>
          <a:prstGeom prst="rightArrow">
            <a:avLst/>
          </a:prstGeom>
          <a:ln w="28575">
            <a:solidFill>
              <a:schemeClr val="accent5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V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43952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483286" y="510989"/>
            <a:ext cx="4177428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200" dirty="0" err="1" smtClean="0">
                <a:latin typeface="Comic Sans MS" panose="030F0702030302020204" pitchFamily="66" charset="0"/>
              </a:rPr>
              <a:t>Enf</a:t>
            </a:r>
            <a:r>
              <a:rPr lang="es-VE" sz="2200" dirty="0" smtClean="0">
                <a:latin typeface="Comic Sans MS" panose="030F0702030302020204" pitchFamily="66" charset="0"/>
              </a:rPr>
              <a:t>. de Parkinson (PD) </a:t>
            </a:r>
          </a:p>
          <a:p>
            <a:pPr algn="ctr"/>
            <a:r>
              <a:rPr lang="es-VE" dirty="0">
                <a:latin typeface="Comic Sans MS" panose="030F0702030302020204" pitchFamily="66" charset="0"/>
              </a:rPr>
              <a:t>Microbiota </a:t>
            </a:r>
            <a:r>
              <a:rPr lang="es-VE" dirty="0" smtClean="0">
                <a:latin typeface="Comic Sans MS" panose="030F0702030302020204" pitchFamily="66" charset="0"/>
              </a:rPr>
              <a:t>Intestinal y Nervio Vago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4763703" y="4249221"/>
            <a:ext cx="27895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Hipócrates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Kos</a:t>
            </a:r>
          </a:p>
          <a:p>
            <a:pPr algn="r"/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Siglo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XXV AC 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833833" y="2349573"/>
            <a:ext cx="5859740" cy="1200329"/>
          </a:xfrm>
          <a:prstGeom prst="rect">
            <a:avLst/>
          </a:prstGeom>
          <a:noFill/>
          <a:ln w="28575">
            <a:noFill/>
          </a:ln>
          <a:effectLst/>
          <a:extLst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3600" dirty="0" smtClean="0">
                <a:solidFill>
                  <a:srgbClr val="000000"/>
                </a:solidFill>
                <a:latin typeface="Comic Sans MS" pitchFamily="66" charset="0"/>
              </a:rPr>
              <a:t>“Todas las enfermedades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3600" dirty="0" smtClean="0">
                <a:solidFill>
                  <a:srgbClr val="000000"/>
                </a:solidFill>
                <a:latin typeface="Comic Sans MS" pitchFamily="66" charset="0"/>
              </a:rPr>
              <a:t>comienzan en el intestino”.</a:t>
            </a:r>
            <a:r>
              <a:rPr lang="es-ES_tradnl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7411" y="3701807"/>
            <a:ext cx="1376292" cy="202064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973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9" name="Rectangle 19"/>
          <p:cNvSpPr>
            <a:spLocks noChangeArrowheads="1"/>
          </p:cNvSpPr>
          <p:nvPr/>
        </p:nvSpPr>
        <p:spPr bwMode="auto">
          <a:xfrm>
            <a:off x="3485876" y="1409700"/>
            <a:ext cx="647700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5140" name="Rectangle 20"/>
          <p:cNvSpPr>
            <a:spLocks noChangeArrowheads="1"/>
          </p:cNvSpPr>
          <p:nvPr/>
        </p:nvSpPr>
        <p:spPr bwMode="auto">
          <a:xfrm>
            <a:off x="3558901" y="1843088"/>
            <a:ext cx="790575" cy="2873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5141" name="Rectangle 21"/>
          <p:cNvSpPr>
            <a:spLocks noChangeArrowheads="1"/>
          </p:cNvSpPr>
          <p:nvPr/>
        </p:nvSpPr>
        <p:spPr bwMode="auto">
          <a:xfrm>
            <a:off x="5430564" y="2417763"/>
            <a:ext cx="576262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5142" name="Rectangle 22"/>
          <p:cNvSpPr>
            <a:spLocks noChangeArrowheads="1"/>
          </p:cNvSpPr>
          <p:nvPr/>
        </p:nvSpPr>
        <p:spPr bwMode="auto">
          <a:xfrm>
            <a:off x="4278039" y="2851150"/>
            <a:ext cx="360362" cy="2873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5143" name="Rectangle 23"/>
          <p:cNvSpPr>
            <a:spLocks noChangeArrowheads="1"/>
          </p:cNvSpPr>
          <p:nvPr/>
        </p:nvSpPr>
        <p:spPr bwMode="auto">
          <a:xfrm>
            <a:off x="5502001" y="2851150"/>
            <a:ext cx="504825" cy="2873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5144" name="Rectangle 24"/>
          <p:cNvSpPr>
            <a:spLocks noChangeArrowheads="1"/>
          </p:cNvSpPr>
          <p:nvPr/>
        </p:nvSpPr>
        <p:spPr bwMode="auto">
          <a:xfrm>
            <a:off x="6006826" y="3354388"/>
            <a:ext cx="647700" cy="20161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5145" name="Rectangle 25"/>
          <p:cNvSpPr>
            <a:spLocks noChangeArrowheads="1"/>
          </p:cNvSpPr>
          <p:nvPr/>
        </p:nvSpPr>
        <p:spPr bwMode="auto">
          <a:xfrm>
            <a:off x="3485876" y="3570288"/>
            <a:ext cx="720725" cy="18002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5146" name="Rectangle 26"/>
          <p:cNvSpPr>
            <a:spLocks noChangeArrowheads="1"/>
          </p:cNvSpPr>
          <p:nvPr/>
        </p:nvSpPr>
        <p:spPr bwMode="auto">
          <a:xfrm>
            <a:off x="4062139" y="5226050"/>
            <a:ext cx="720725" cy="5048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5152" name="Rectangle 32"/>
          <p:cNvSpPr>
            <a:spLocks noChangeArrowheads="1"/>
          </p:cNvSpPr>
          <p:nvPr/>
        </p:nvSpPr>
        <p:spPr bwMode="auto">
          <a:xfrm>
            <a:off x="4566964" y="5514975"/>
            <a:ext cx="574675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5153" name="Rectangle 33"/>
          <p:cNvSpPr>
            <a:spLocks noChangeArrowheads="1"/>
          </p:cNvSpPr>
          <p:nvPr/>
        </p:nvSpPr>
        <p:spPr bwMode="auto">
          <a:xfrm>
            <a:off x="5359126" y="5370513"/>
            <a:ext cx="503238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pic>
        <p:nvPicPr>
          <p:cNvPr id="5162" name="Picture 42" descr="sdigesti"/>
          <p:cNvPicPr>
            <a:picLocks noChangeAspect="1" noChangeArrowheads="1"/>
          </p:cNvPicPr>
          <p:nvPr/>
        </p:nvPicPr>
        <p:blipFill>
          <a:blip r:embed="rId2">
            <a:lum bright="-12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64" b="9909"/>
          <a:stretch>
            <a:fillRect/>
          </a:stretch>
        </p:blipFill>
        <p:spPr bwMode="auto">
          <a:xfrm>
            <a:off x="2600845" y="1247080"/>
            <a:ext cx="4075112" cy="4681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72" name="Rectangle 52"/>
          <p:cNvSpPr>
            <a:spLocks noChangeArrowheads="1"/>
          </p:cNvSpPr>
          <p:nvPr/>
        </p:nvSpPr>
        <p:spPr bwMode="auto">
          <a:xfrm>
            <a:off x="5092605" y="2233348"/>
            <a:ext cx="1309509" cy="32728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5173" name="Rectangle 53"/>
          <p:cNvSpPr>
            <a:spLocks noChangeArrowheads="1"/>
          </p:cNvSpPr>
          <p:nvPr/>
        </p:nvSpPr>
        <p:spPr bwMode="auto">
          <a:xfrm>
            <a:off x="5898876" y="3068638"/>
            <a:ext cx="503238" cy="3603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5174" name="Rectangle 54"/>
          <p:cNvSpPr>
            <a:spLocks noChangeArrowheads="1"/>
          </p:cNvSpPr>
          <p:nvPr/>
        </p:nvSpPr>
        <p:spPr bwMode="auto">
          <a:xfrm>
            <a:off x="5682976" y="4365625"/>
            <a:ext cx="576263" cy="142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5179" name="Rectangle 59"/>
          <p:cNvSpPr>
            <a:spLocks noChangeArrowheads="1"/>
          </p:cNvSpPr>
          <p:nvPr/>
        </p:nvSpPr>
        <p:spPr bwMode="auto">
          <a:xfrm>
            <a:off x="2579414" y="4221163"/>
            <a:ext cx="942975" cy="15128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5177" name="Text Box 57"/>
          <p:cNvSpPr txBox="1">
            <a:spLocks noChangeArrowheads="1"/>
          </p:cNvSpPr>
          <p:nvPr/>
        </p:nvSpPr>
        <p:spPr bwMode="auto">
          <a:xfrm>
            <a:off x="2626228" y="4795588"/>
            <a:ext cx="941283" cy="461665"/>
          </a:xfrm>
          <a:prstGeom prst="rect">
            <a:avLst/>
          </a:prstGeom>
          <a:solidFill>
            <a:srgbClr val="BCD6E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Colon</a:t>
            </a:r>
            <a:endParaRPr lang="es-ES" sz="2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178" name="Text Box 58"/>
          <p:cNvSpPr txBox="1">
            <a:spLocks noChangeArrowheads="1"/>
          </p:cNvSpPr>
          <p:nvPr/>
        </p:nvSpPr>
        <p:spPr bwMode="auto">
          <a:xfrm>
            <a:off x="2689700" y="5396805"/>
            <a:ext cx="91082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400" dirty="0">
                <a:solidFill>
                  <a:srgbClr val="000000"/>
                </a:solidFill>
                <a:latin typeface="Comic Sans MS" pitchFamily="66" charset="0"/>
              </a:rPr>
              <a:t>apéndice</a:t>
            </a:r>
          </a:p>
        </p:txBody>
      </p:sp>
      <p:sp>
        <p:nvSpPr>
          <p:cNvPr id="5184" name="Rectangle 64"/>
          <p:cNvSpPr>
            <a:spLocks noChangeArrowheads="1"/>
          </p:cNvSpPr>
          <p:nvPr/>
        </p:nvSpPr>
        <p:spPr bwMode="auto">
          <a:xfrm>
            <a:off x="5478538" y="4508500"/>
            <a:ext cx="1223962" cy="15128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5170" name="Text Box 50"/>
          <p:cNvSpPr txBox="1">
            <a:spLocks noChangeArrowheads="1"/>
          </p:cNvSpPr>
          <p:nvPr/>
        </p:nvSpPr>
        <p:spPr bwMode="auto">
          <a:xfrm>
            <a:off x="5538514" y="4244975"/>
            <a:ext cx="132600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Estómago</a:t>
            </a:r>
            <a:endParaRPr lang="es-ES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182" name="Text Box 62"/>
          <p:cNvSpPr txBox="1">
            <a:spLocks noChangeArrowheads="1"/>
          </p:cNvSpPr>
          <p:nvPr/>
        </p:nvSpPr>
        <p:spPr bwMode="auto">
          <a:xfrm>
            <a:off x="5430564" y="5512532"/>
            <a:ext cx="705642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srgbClr val="000000"/>
                </a:solidFill>
                <a:latin typeface="Comic Sans MS" pitchFamily="66" charset="0"/>
              </a:rPr>
              <a:t>recto</a:t>
            </a:r>
          </a:p>
        </p:txBody>
      </p:sp>
      <p:sp>
        <p:nvSpPr>
          <p:cNvPr id="5183" name="Text Box 63"/>
          <p:cNvSpPr txBox="1">
            <a:spLocks noChangeArrowheads="1"/>
          </p:cNvSpPr>
          <p:nvPr/>
        </p:nvSpPr>
        <p:spPr bwMode="auto">
          <a:xfrm>
            <a:off x="5465215" y="5684784"/>
            <a:ext cx="505267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srgbClr val="000000"/>
                </a:solidFill>
                <a:latin typeface="Comic Sans MS" pitchFamily="66" charset="0"/>
              </a:rPr>
              <a:t>ano</a:t>
            </a:r>
          </a:p>
        </p:txBody>
      </p:sp>
      <p:sp>
        <p:nvSpPr>
          <p:cNvPr id="5181" name="Text Box 61"/>
          <p:cNvSpPr txBox="1">
            <a:spLocks noChangeArrowheads="1"/>
          </p:cNvSpPr>
          <p:nvPr/>
        </p:nvSpPr>
        <p:spPr bwMode="auto">
          <a:xfrm>
            <a:off x="5493893" y="4683097"/>
            <a:ext cx="1622560" cy="830997"/>
          </a:xfrm>
          <a:prstGeom prst="rect">
            <a:avLst/>
          </a:prstGeom>
          <a:solidFill>
            <a:srgbClr val="BCD6E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Intestino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Delgado</a:t>
            </a:r>
            <a:endParaRPr lang="es-ES" sz="2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169" name="Text Box 49"/>
          <p:cNvSpPr txBox="1">
            <a:spLocks noChangeArrowheads="1"/>
          </p:cNvSpPr>
          <p:nvPr/>
        </p:nvSpPr>
        <p:spPr bwMode="auto">
          <a:xfrm>
            <a:off x="5786192" y="2967754"/>
            <a:ext cx="94609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Esófago</a:t>
            </a:r>
            <a:endParaRPr lang="es-ES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5" name="Rectangle 52"/>
          <p:cNvSpPr>
            <a:spLocks noChangeArrowheads="1"/>
          </p:cNvSpPr>
          <p:nvPr/>
        </p:nvSpPr>
        <p:spPr bwMode="auto">
          <a:xfrm>
            <a:off x="2514326" y="2060574"/>
            <a:ext cx="1543400" cy="21161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9" name="CuadroTexto 28"/>
          <p:cNvSpPr txBox="1"/>
          <p:nvPr/>
        </p:nvSpPr>
        <p:spPr>
          <a:xfrm>
            <a:off x="5682977" y="345876"/>
            <a:ext cx="3024114" cy="707886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VE" sz="2000" kern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Tracto Gastrointestinal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VE" sz="2000" kern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(TGI)</a:t>
            </a:r>
            <a:endParaRPr kumimoji="0" lang="es-VE" sz="20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30" name="CuadroTexto 29"/>
          <p:cNvSpPr txBox="1"/>
          <p:nvPr/>
        </p:nvSpPr>
        <p:spPr>
          <a:xfrm>
            <a:off x="164810" y="169862"/>
            <a:ext cx="2465740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Intestino. </a:t>
            </a:r>
            <a:r>
              <a:rPr lang="es-VE" sz="1400" dirty="0" smtClean="0">
                <a:latin typeface="Comic Sans MS" panose="030F0702030302020204" pitchFamily="66" charset="0"/>
              </a:rPr>
              <a:t>Mucosa. Epitelio.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Inmune Entérico. </a:t>
            </a:r>
          </a:p>
          <a:p>
            <a:r>
              <a:rPr lang="es-VE" sz="1200" dirty="0">
                <a:latin typeface="Comic Sans MS" panose="030F0702030302020204" pitchFamily="66" charset="0"/>
              </a:rPr>
              <a:t>S.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</a:t>
            </a:r>
            <a:r>
              <a:rPr lang="es-VE" sz="12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2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SN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32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961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9" grpId="0" animBg="1"/>
      <p:bldP spid="5140" grpId="0" animBg="1"/>
      <p:bldP spid="5141" grpId="0" animBg="1"/>
      <p:bldP spid="5142" grpId="0" animBg="1"/>
      <p:bldP spid="5143" grpId="0" animBg="1"/>
      <p:bldP spid="5144" grpId="0" animBg="1"/>
      <p:bldP spid="5145" grpId="0" animBg="1"/>
      <p:bldP spid="5146" grpId="0" animBg="1"/>
      <p:bldP spid="5152" grpId="0" animBg="1"/>
      <p:bldP spid="5153" grpId="0" animBg="1"/>
      <p:bldP spid="5172" grpId="0" animBg="1"/>
      <p:bldP spid="5173" grpId="0" animBg="1"/>
      <p:bldP spid="5174" grpId="0" animBg="1"/>
      <p:bldP spid="5179" grpId="0" animBg="1"/>
      <p:bldP spid="5177" grpId="0" animBg="1"/>
      <p:bldP spid="5178" grpId="0"/>
      <p:bldP spid="5184" grpId="0" animBg="1"/>
      <p:bldP spid="5170" grpId="0"/>
      <p:bldP spid="5182" grpId="0"/>
      <p:bldP spid="5183" grpId="0"/>
      <p:bldP spid="5181" grpId="0" animBg="1"/>
      <p:bldP spid="5169" grpId="0"/>
      <p:bldP spid="45" grpId="0" animBg="1"/>
      <p:bldP spid="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3492500" y="0"/>
            <a:ext cx="5651500" cy="544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pic>
        <p:nvPicPr>
          <p:cNvPr id="3077" name="Picture 5" descr="img2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bright="-12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60450" y="503238"/>
            <a:ext cx="7023100" cy="58515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3447256" y="743790"/>
            <a:ext cx="4824413" cy="48958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5724525" y="5516563"/>
            <a:ext cx="2735263" cy="6492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6552361" y="909005"/>
            <a:ext cx="1764552" cy="677108"/>
          </a:xfrm>
          <a:prstGeom prst="rect">
            <a:avLst/>
          </a:prstGeom>
          <a:solidFill>
            <a:srgbClr val="BCD6EE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000" dirty="0" smtClean="0">
                <a:solidFill>
                  <a:srgbClr val="000000"/>
                </a:solidFill>
                <a:latin typeface="Comic Sans MS" pitchFamily="66" charset="0"/>
              </a:rPr>
              <a:t>FUNCIONES </a:t>
            </a:r>
            <a:r>
              <a:rPr lang="es-ES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Motilidad</a:t>
            </a:r>
          </a:p>
        </p:txBody>
      </p:sp>
      <p:sp>
        <p:nvSpPr>
          <p:cNvPr id="3086" name="Oval 14"/>
          <p:cNvSpPr>
            <a:spLocks noChangeArrowheads="1"/>
          </p:cNvSpPr>
          <p:nvPr/>
        </p:nvSpPr>
        <p:spPr bwMode="auto">
          <a:xfrm>
            <a:off x="2411413" y="4437063"/>
            <a:ext cx="1008062" cy="1223962"/>
          </a:xfrm>
          <a:prstGeom prst="ellips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3088" name="Text Box 16"/>
          <p:cNvSpPr txBox="1">
            <a:spLocks noChangeArrowheads="1"/>
          </p:cNvSpPr>
          <p:nvPr/>
        </p:nvSpPr>
        <p:spPr bwMode="auto">
          <a:xfrm>
            <a:off x="1388103" y="2048334"/>
            <a:ext cx="659155" cy="338554"/>
          </a:xfrm>
          <a:prstGeom prst="rect">
            <a:avLst/>
          </a:prstGeom>
          <a:solidFill>
            <a:srgbClr val="BCD6EE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MX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Todo</a:t>
            </a:r>
            <a:endParaRPr lang="es-MX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4080636" y="257016"/>
            <a:ext cx="982728" cy="492443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VE" sz="2600" kern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TGI</a:t>
            </a:r>
            <a:endParaRPr kumimoji="0" lang="es-VE" sz="26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73641" y="49425"/>
            <a:ext cx="1973617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Intestino. </a:t>
            </a:r>
            <a:r>
              <a:rPr lang="es-VE" sz="1100" dirty="0" smtClean="0">
                <a:latin typeface="Comic Sans MS" panose="030F0702030302020204" pitchFamily="66" charset="0"/>
              </a:rPr>
              <a:t>Mucosa. Epitelio.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S. Inmune Entérico. </a:t>
            </a:r>
          </a:p>
          <a:p>
            <a:r>
              <a:rPr lang="es-VE" sz="1100" dirty="0">
                <a:latin typeface="Comic Sans MS" panose="030F0702030302020204" pitchFamily="66" charset="0"/>
              </a:rPr>
              <a:t>S. Endocrino </a:t>
            </a:r>
            <a:r>
              <a:rPr lang="es-VE" sz="11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S. </a:t>
            </a:r>
            <a:r>
              <a:rPr lang="es-VE" sz="11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1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SN Entérico.</a:t>
            </a:r>
            <a:endParaRPr lang="es-VE" sz="1100" dirty="0">
              <a:latin typeface="Comic Sans MS" panose="030F0702030302020204" pitchFamily="66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6943282" y="426452"/>
            <a:ext cx="1002197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2813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4" grpId="0" animBg="1"/>
      <p:bldP spid="3086" grpId="0" animBg="1"/>
      <p:bldP spid="308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img2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60450" y="530032"/>
            <a:ext cx="7023100" cy="58515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3491" name="Rectangle 3"/>
          <p:cNvSpPr>
            <a:spLocks noChangeArrowheads="1"/>
          </p:cNvSpPr>
          <p:nvPr/>
        </p:nvSpPr>
        <p:spPr bwMode="auto">
          <a:xfrm>
            <a:off x="4572000" y="1542824"/>
            <a:ext cx="4176713" cy="46085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3495" name="Oval 7"/>
          <p:cNvSpPr>
            <a:spLocks noChangeArrowheads="1"/>
          </p:cNvSpPr>
          <p:nvPr/>
        </p:nvSpPr>
        <p:spPr bwMode="auto">
          <a:xfrm>
            <a:off x="3449438" y="3724727"/>
            <a:ext cx="1152525" cy="865187"/>
          </a:xfrm>
          <a:prstGeom prst="ellips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3496" name="Text Box 8"/>
          <p:cNvSpPr txBox="1">
            <a:spLocks noChangeArrowheads="1"/>
          </p:cNvSpPr>
          <p:nvPr/>
        </p:nvSpPr>
        <p:spPr bwMode="auto">
          <a:xfrm>
            <a:off x="3545648" y="1267462"/>
            <a:ext cx="1069975" cy="584775"/>
          </a:xfrm>
          <a:prstGeom prst="rect">
            <a:avLst/>
          </a:prstGeom>
          <a:solidFill>
            <a:srgbClr val="BCD6EE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MX" sz="1600" dirty="0" smtClean="0">
                <a:solidFill>
                  <a:srgbClr val="000000"/>
                </a:solidFill>
                <a:latin typeface="Comic Sans MS" pitchFamily="66" charset="0"/>
              </a:rPr>
              <a:t>Parte </a:t>
            </a:r>
            <a:r>
              <a:rPr lang="es-MX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Sup</a:t>
            </a:r>
            <a:r>
              <a:rPr lang="es-MX" sz="1600" dirty="0" smtClean="0">
                <a:solidFill>
                  <a:srgbClr val="000000"/>
                </a:solidFill>
                <a:latin typeface="Comic Sans MS" pitchFamily="66" charset="0"/>
              </a:rPr>
              <a:t>.</a:t>
            </a:r>
            <a:endParaRPr lang="es-MX" sz="16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6540285" y="1032014"/>
            <a:ext cx="2012044" cy="677108"/>
          </a:xfrm>
          <a:prstGeom prst="rect">
            <a:avLst/>
          </a:prstGeom>
          <a:solidFill>
            <a:srgbClr val="BCD6EE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000" dirty="0" smtClean="0">
                <a:solidFill>
                  <a:srgbClr val="000000"/>
                </a:solidFill>
                <a:latin typeface="Comic Sans MS" pitchFamily="66" charset="0"/>
              </a:rPr>
              <a:t>FUNCIONES </a:t>
            </a:r>
            <a:r>
              <a:rPr lang="es-ES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Secreción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4080636" y="257016"/>
            <a:ext cx="982728" cy="492443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VE" sz="2600" kern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TGI</a:t>
            </a:r>
            <a:endParaRPr kumimoji="0" lang="es-VE" sz="26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0" y="33877"/>
            <a:ext cx="1973617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Intestino. </a:t>
            </a:r>
            <a:r>
              <a:rPr lang="es-VE" sz="1100" dirty="0" smtClean="0">
                <a:latin typeface="Comic Sans MS" panose="030F0702030302020204" pitchFamily="66" charset="0"/>
              </a:rPr>
              <a:t>Mucosa. Epitelio.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S. Inmune Entérico. </a:t>
            </a:r>
          </a:p>
          <a:p>
            <a:r>
              <a:rPr lang="es-VE" sz="1100" dirty="0">
                <a:latin typeface="Comic Sans MS" panose="030F0702030302020204" pitchFamily="66" charset="0"/>
              </a:rPr>
              <a:t>S. Endocrino </a:t>
            </a:r>
            <a:r>
              <a:rPr lang="es-VE" sz="11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S. </a:t>
            </a:r>
            <a:r>
              <a:rPr lang="es-VE" sz="11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1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SN Entérico.</a:t>
            </a:r>
            <a:endParaRPr lang="es-VE" sz="1100" dirty="0">
              <a:latin typeface="Comic Sans MS" panose="030F0702030302020204" pitchFamily="66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6952353" y="485756"/>
            <a:ext cx="1002197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5103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5" grpId="0" animBg="1"/>
      <p:bldP spid="6349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img2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5581" y="754123"/>
            <a:ext cx="7023100" cy="58515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6659563" y="836613"/>
            <a:ext cx="2016125" cy="5184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4517" name="Rectangle 5"/>
          <p:cNvSpPr>
            <a:spLocks noChangeArrowheads="1"/>
          </p:cNvSpPr>
          <p:nvPr/>
        </p:nvSpPr>
        <p:spPr bwMode="auto">
          <a:xfrm>
            <a:off x="6156325" y="4437063"/>
            <a:ext cx="863600" cy="16557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4518" name="Rectangle 6"/>
          <p:cNvSpPr>
            <a:spLocks noChangeArrowheads="1"/>
          </p:cNvSpPr>
          <p:nvPr/>
        </p:nvSpPr>
        <p:spPr bwMode="auto">
          <a:xfrm>
            <a:off x="6443663" y="2565400"/>
            <a:ext cx="360362" cy="863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4522" name="Oval 10"/>
          <p:cNvSpPr>
            <a:spLocks noChangeArrowheads="1"/>
          </p:cNvSpPr>
          <p:nvPr/>
        </p:nvSpPr>
        <p:spPr bwMode="auto">
          <a:xfrm>
            <a:off x="4587131" y="3831910"/>
            <a:ext cx="1152525" cy="863600"/>
          </a:xfrm>
          <a:prstGeom prst="ellips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4524" name="Text Box 12"/>
          <p:cNvSpPr txBox="1">
            <a:spLocks noChangeArrowheads="1"/>
          </p:cNvSpPr>
          <p:nvPr/>
        </p:nvSpPr>
        <p:spPr bwMode="auto">
          <a:xfrm>
            <a:off x="4703652" y="2704812"/>
            <a:ext cx="1378904" cy="584775"/>
          </a:xfrm>
          <a:prstGeom prst="rect">
            <a:avLst/>
          </a:prstGeom>
          <a:solidFill>
            <a:srgbClr val="BCD6EE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MX" sz="1600" dirty="0" smtClean="0">
                <a:solidFill>
                  <a:srgbClr val="000000"/>
                </a:solidFill>
                <a:latin typeface="Comic Sans MS" pitchFamily="66" charset="0"/>
              </a:rPr>
              <a:t>Parte</a:t>
            </a:r>
            <a:endParaRPr lang="es-MX" sz="1600" dirty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MX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Sup</a:t>
            </a:r>
            <a:r>
              <a:rPr lang="es-MX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 </a:t>
            </a:r>
            <a:r>
              <a:rPr lang="es-MX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- </a:t>
            </a:r>
            <a:r>
              <a:rPr lang="es-MX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Media</a:t>
            </a:r>
            <a:endParaRPr lang="es-MX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6804025" y="904541"/>
            <a:ext cx="1782763" cy="677108"/>
          </a:xfrm>
          <a:prstGeom prst="rect">
            <a:avLst/>
          </a:prstGeom>
          <a:solidFill>
            <a:srgbClr val="BCD6EE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000" dirty="0" smtClean="0">
                <a:solidFill>
                  <a:srgbClr val="000000"/>
                </a:solidFill>
                <a:latin typeface="Comic Sans MS" pitchFamily="66" charset="0"/>
              </a:rPr>
              <a:t>FUNCIONES </a:t>
            </a:r>
            <a:r>
              <a:rPr lang="es-ES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Digestión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4048886" y="507902"/>
            <a:ext cx="982728" cy="492443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VE" sz="2600" kern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TGI</a:t>
            </a:r>
            <a:endParaRPr kumimoji="0" lang="es-VE" sz="26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0" y="33877"/>
            <a:ext cx="1973617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Intestino. </a:t>
            </a:r>
            <a:r>
              <a:rPr lang="es-VE" sz="1100" dirty="0" smtClean="0">
                <a:latin typeface="Comic Sans MS" panose="030F0702030302020204" pitchFamily="66" charset="0"/>
              </a:rPr>
              <a:t>Mucosa. Epitelio.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S. Inmune Entérico. </a:t>
            </a:r>
          </a:p>
          <a:p>
            <a:r>
              <a:rPr lang="es-VE" sz="1100" dirty="0">
                <a:latin typeface="Comic Sans MS" panose="030F0702030302020204" pitchFamily="66" charset="0"/>
              </a:rPr>
              <a:t>S. Endocrino </a:t>
            </a:r>
            <a:r>
              <a:rPr lang="es-VE" sz="11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S. </a:t>
            </a:r>
            <a:r>
              <a:rPr lang="es-VE" sz="11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1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SN Entérico.</a:t>
            </a:r>
            <a:endParaRPr lang="es-VE" sz="1100" dirty="0">
              <a:latin typeface="Comic Sans MS" panose="030F0702030302020204" pitchFamily="66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7118045" y="394049"/>
            <a:ext cx="1002197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946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4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4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22" grpId="0" animBg="1"/>
      <p:bldP spid="645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img2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86808" y="749459"/>
            <a:ext cx="7016750" cy="58515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5542" name="Oval 6"/>
          <p:cNvSpPr>
            <a:spLocks noChangeArrowheads="1"/>
          </p:cNvSpPr>
          <p:nvPr/>
        </p:nvSpPr>
        <p:spPr bwMode="auto">
          <a:xfrm>
            <a:off x="5988049" y="5410822"/>
            <a:ext cx="1438275" cy="1008062"/>
          </a:xfrm>
          <a:prstGeom prst="ellips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5544" name="Text Box 8"/>
          <p:cNvSpPr txBox="1">
            <a:spLocks noChangeArrowheads="1"/>
          </p:cNvSpPr>
          <p:nvPr/>
        </p:nvSpPr>
        <p:spPr bwMode="auto">
          <a:xfrm>
            <a:off x="6841036" y="2495365"/>
            <a:ext cx="766555" cy="584775"/>
          </a:xfrm>
          <a:prstGeom prst="rect">
            <a:avLst/>
          </a:prstGeom>
          <a:solidFill>
            <a:srgbClr val="BCD6EE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MX" sz="1600" dirty="0" smtClean="0">
                <a:solidFill>
                  <a:srgbClr val="000000"/>
                </a:solidFill>
                <a:latin typeface="Comic Sans MS" pitchFamily="66" charset="0"/>
              </a:rPr>
              <a:t>Parte </a:t>
            </a:r>
            <a:endParaRPr lang="es-MX" sz="1600" dirty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MX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Media</a:t>
            </a:r>
            <a:endParaRPr lang="es-MX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Text Box 12"/>
          <p:cNvSpPr txBox="1">
            <a:spLocks noChangeArrowheads="1"/>
          </p:cNvSpPr>
          <p:nvPr/>
        </p:nvSpPr>
        <p:spPr bwMode="auto">
          <a:xfrm>
            <a:off x="6520814" y="1158843"/>
            <a:ext cx="1811015" cy="677108"/>
          </a:xfrm>
          <a:prstGeom prst="rect">
            <a:avLst/>
          </a:prstGeom>
          <a:solidFill>
            <a:srgbClr val="BCD6EE"/>
          </a:solidFill>
          <a:ln w="952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000" dirty="0" smtClean="0">
                <a:solidFill>
                  <a:srgbClr val="000000"/>
                </a:solidFill>
                <a:latin typeface="Comic Sans MS" pitchFamily="66" charset="0"/>
              </a:rPr>
              <a:t>FUNCIONES </a:t>
            </a:r>
            <a:r>
              <a:rPr lang="es-ES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Absorción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4080636" y="503238"/>
            <a:ext cx="982728" cy="492443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VE" sz="2600" kern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TGI</a:t>
            </a:r>
            <a:endParaRPr kumimoji="0" lang="es-VE" sz="26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0" y="33877"/>
            <a:ext cx="1973617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Intestino. </a:t>
            </a:r>
            <a:r>
              <a:rPr lang="es-VE" sz="1100" dirty="0" smtClean="0">
                <a:latin typeface="Comic Sans MS" panose="030F0702030302020204" pitchFamily="66" charset="0"/>
              </a:rPr>
              <a:t>Mucosa. Epitelio.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S. Inmune Entérico. </a:t>
            </a:r>
          </a:p>
          <a:p>
            <a:r>
              <a:rPr lang="es-VE" sz="1100" dirty="0">
                <a:latin typeface="Comic Sans MS" panose="030F0702030302020204" pitchFamily="66" charset="0"/>
              </a:rPr>
              <a:t>S. Endocrino </a:t>
            </a:r>
            <a:r>
              <a:rPr lang="es-VE" sz="11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S. </a:t>
            </a:r>
            <a:r>
              <a:rPr lang="es-VE" sz="11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1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SN Entérico.</a:t>
            </a:r>
            <a:endParaRPr lang="es-VE" sz="1100" dirty="0">
              <a:latin typeface="Comic Sans MS" panose="030F0702030302020204" pitchFamily="66" charset="0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6925224" y="692419"/>
            <a:ext cx="1002197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520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2" grpId="0" animBg="1"/>
      <p:bldP spid="6554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/>
          <p:cNvPicPr>
            <a:picLocks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60" t="15720" r="12613" b="3584"/>
          <a:stretch/>
        </p:blipFill>
        <p:spPr bwMode="auto">
          <a:xfrm>
            <a:off x="1979613" y="1268760"/>
            <a:ext cx="5329237" cy="4255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CE157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44"/>
                  </a:outerShdw>
                </a:effectLst>
              </a14:hiddenEffects>
            </a:ext>
          </a:extLst>
        </p:spPr>
      </p:pic>
      <p:sp>
        <p:nvSpPr>
          <p:cNvPr id="95241" name="Rectangle 9"/>
          <p:cNvSpPr>
            <a:spLocks noChangeArrowheads="1"/>
          </p:cNvSpPr>
          <p:nvPr/>
        </p:nvSpPr>
        <p:spPr bwMode="auto">
          <a:xfrm>
            <a:off x="1979613" y="2738438"/>
            <a:ext cx="1152525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95242" name="Rectangle 10"/>
          <p:cNvSpPr>
            <a:spLocks noChangeArrowheads="1"/>
          </p:cNvSpPr>
          <p:nvPr/>
        </p:nvSpPr>
        <p:spPr bwMode="auto">
          <a:xfrm>
            <a:off x="1476375" y="4371975"/>
            <a:ext cx="720725" cy="10572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2294" name="Text Box 13"/>
          <p:cNvSpPr txBox="1">
            <a:spLocks noChangeArrowheads="1"/>
          </p:cNvSpPr>
          <p:nvPr/>
        </p:nvSpPr>
        <p:spPr bwMode="auto">
          <a:xfrm>
            <a:off x="3059113" y="5229225"/>
            <a:ext cx="863600" cy="338554"/>
          </a:xfrm>
          <a:prstGeom prst="rect">
            <a:avLst/>
          </a:prstGeom>
          <a:solidFill>
            <a:srgbClr val="BCD6EE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</a:rPr>
              <a:t>Íleon</a:t>
            </a:r>
          </a:p>
        </p:txBody>
      </p:sp>
      <p:sp>
        <p:nvSpPr>
          <p:cNvPr id="12295" name="Text Box 15"/>
          <p:cNvSpPr txBox="1">
            <a:spLocks noChangeArrowheads="1"/>
          </p:cNvSpPr>
          <p:nvPr/>
        </p:nvSpPr>
        <p:spPr bwMode="auto">
          <a:xfrm>
            <a:off x="900113" y="4759325"/>
            <a:ext cx="1379537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400" b="1">
                <a:solidFill>
                  <a:srgbClr val="000000"/>
                </a:solidFill>
              </a:rPr>
              <a:t>mesenterio</a:t>
            </a:r>
          </a:p>
        </p:txBody>
      </p:sp>
      <p:sp>
        <p:nvSpPr>
          <p:cNvPr id="12296" name="Text Box 16"/>
          <p:cNvSpPr txBox="1">
            <a:spLocks noChangeArrowheads="1"/>
          </p:cNvSpPr>
          <p:nvPr/>
        </p:nvSpPr>
        <p:spPr bwMode="auto">
          <a:xfrm>
            <a:off x="1404938" y="4398963"/>
            <a:ext cx="7350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400" b="1">
                <a:solidFill>
                  <a:srgbClr val="000000"/>
                </a:solidFill>
              </a:rPr>
              <a:t>ciego</a:t>
            </a:r>
          </a:p>
        </p:txBody>
      </p:sp>
      <p:sp>
        <p:nvSpPr>
          <p:cNvPr id="95250" name="Rectangle 18"/>
          <p:cNvSpPr>
            <a:spLocks noChangeArrowheads="1"/>
          </p:cNvSpPr>
          <p:nvPr/>
        </p:nvSpPr>
        <p:spPr bwMode="auto">
          <a:xfrm>
            <a:off x="3060700" y="2809875"/>
            <a:ext cx="215900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95251" name="Rectangle 19"/>
          <p:cNvSpPr>
            <a:spLocks noChangeArrowheads="1"/>
          </p:cNvSpPr>
          <p:nvPr/>
        </p:nvSpPr>
        <p:spPr bwMode="auto">
          <a:xfrm>
            <a:off x="1771926" y="1852612"/>
            <a:ext cx="855387" cy="40448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2299" name="Rectangle 8"/>
          <p:cNvSpPr>
            <a:spLocks noChangeArrowheads="1"/>
          </p:cNvSpPr>
          <p:nvPr/>
        </p:nvSpPr>
        <p:spPr bwMode="auto">
          <a:xfrm>
            <a:off x="1589881" y="1924300"/>
            <a:ext cx="1020762" cy="358775"/>
          </a:xfrm>
          <a:prstGeom prst="rect">
            <a:avLst/>
          </a:prstGeom>
          <a:solidFill>
            <a:srgbClr val="BCD6EE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latin typeface="Comic Sans MS" pitchFamily="66" charset="0"/>
              </a:rPr>
              <a:t>Duodeno   </a:t>
            </a:r>
          </a:p>
        </p:txBody>
      </p:sp>
      <p:sp>
        <p:nvSpPr>
          <p:cNvPr id="95252" name="Rectangle 20"/>
          <p:cNvSpPr>
            <a:spLocks noChangeArrowheads="1"/>
          </p:cNvSpPr>
          <p:nvPr/>
        </p:nvSpPr>
        <p:spPr bwMode="auto">
          <a:xfrm>
            <a:off x="2124075" y="5164138"/>
            <a:ext cx="863600" cy="1444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95253" name="Rectangle 21"/>
          <p:cNvSpPr>
            <a:spLocks noChangeArrowheads="1"/>
          </p:cNvSpPr>
          <p:nvPr/>
        </p:nvSpPr>
        <p:spPr bwMode="auto">
          <a:xfrm rot="7672499">
            <a:off x="2628107" y="4925218"/>
            <a:ext cx="863600" cy="1444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2303" name="Text Box 24"/>
          <p:cNvSpPr txBox="1">
            <a:spLocks noChangeArrowheads="1"/>
          </p:cNvSpPr>
          <p:nvPr/>
        </p:nvSpPr>
        <p:spPr bwMode="auto">
          <a:xfrm>
            <a:off x="1655817" y="2352348"/>
            <a:ext cx="86433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400" b="1" dirty="0">
                <a:solidFill>
                  <a:srgbClr val="000000"/>
                </a:solidFill>
              </a:rPr>
              <a:t>Fijo </a:t>
            </a:r>
            <a:endParaRPr lang="es-ES" sz="1400" b="1" dirty="0" smtClean="0">
              <a:solidFill>
                <a:srgbClr val="000000"/>
              </a:solidFill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400" b="1" dirty="0" smtClean="0">
                <a:solidFill>
                  <a:srgbClr val="000000"/>
                </a:solidFill>
              </a:rPr>
              <a:t>25 </a:t>
            </a:r>
            <a:r>
              <a:rPr lang="es-ES" sz="1400" b="1" dirty="0">
                <a:solidFill>
                  <a:srgbClr val="000000"/>
                </a:solidFill>
              </a:rPr>
              <a:t>cm</a:t>
            </a:r>
          </a:p>
        </p:txBody>
      </p:sp>
      <p:sp>
        <p:nvSpPr>
          <p:cNvPr id="12304" name="Text Box 25"/>
          <p:cNvSpPr txBox="1">
            <a:spLocks noChangeArrowheads="1"/>
          </p:cNvSpPr>
          <p:nvPr/>
        </p:nvSpPr>
        <p:spPr bwMode="auto">
          <a:xfrm>
            <a:off x="7632646" y="2415272"/>
            <a:ext cx="100540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400" b="1" dirty="0">
                <a:solidFill>
                  <a:srgbClr val="000000"/>
                </a:solidFill>
              </a:rPr>
              <a:t>Móvil </a:t>
            </a:r>
            <a:endParaRPr lang="es-ES" sz="1400" b="1" dirty="0" smtClean="0">
              <a:solidFill>
                <a:srgbClr val="000000"/>
              </a:solidFill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400" b="1" dirty="0" smtClean="0">
                <a:solidFill>
                  <a:srgbClr val="000000"/>
                </a:solidFill>
              </a:rPr>
              <a:t>100 </a:t>
            </a:r>
            <a:r>
              <a:rPr lang="es-ES" sz="1400" b="1" dirty="0">
                <a:solidFill>
                  <a:srgbClr val="000000"/>
                </a:solidFill>
              </a:rPr>
              <a:t>cm</a:t>
            </a:r>
          </a:p>
        </p:txBody>
      </p:sp>
      <p:sp>
        <p:nvSpPr>
          <p:cNvPr id="12305" name="Text Box 26"/>
          <p:cNvSpPr txBox="1">
            <a:spLocks noChangeArrowheads="1"/>
          </p:cNvSpPr>
          <p:nvPr/>
        </p:nvSpPr>
        <p:spPr bwMode="auto">
          <a:xfrm>
            <a:off x="2987675" y="5672712"/>
            <a:ext cx="100540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400" b="1" dirty="0">
                <a:solidFill>
                  <a:srgbClr val="000000"/>
                </a:solidFill>
              </a:rPr>
              <a:t>Móvil </a:t>
            </a:r>
            <a:endParaRPr lang="es-ES" sz="1400" b="1" dirty="0" smtClean="0">
              <a:solidFill>
                <a:srgbClr val="000000"/>
              </a:solidFill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400" b="1" dirty="0" smtClean="0">
                <a:solidFill>
                  <a:srgbClr val="000000"/>
                </a:solidFill>
              </a:rPr>
              <a:t>160 </a:t>
            </a:r>
            <a:r>
              <a:rPr lang="es-ES" sz="1400" b="1" dirty="0">
                <a:solidFill>
                  <a:srgbClr val="000000"/>
                </a:solidFill>
              </a:rPr>
              <a:t>cm</a:t>
            </a:r>
          </a:p>
        </p:txBody>
      </p:sp>
      <p:sp>
        <p:nvSpPr>
          <p:cNvPr id="95265" name="Rectangle 33"/>
          <p:cNvSpPr>
            <a:spLocks noChangeArrowheads="1"/>
          </p:cNvSpPr>
          <p:nvPr/>
        </p:nvSpPr>
        <p:spPr bwMode="auto">
          <a:xfrm>
            <a:off x="2195513" y="5237163"/>
            <a:ext cx="647700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2307" name="Text Box 36"/>
          <p:cNvSpPr txBox="1">
            <a:spLocks noChangeArrowheads="1"/>
          </p:cNvSpPr>
          <p:nvPr/>
        </p:nvSpPr>
        <p:spPr bwMode="auto">
          <a:xfrm>
            <a:off x="6707803" y="5122863"/>
            <a:ext cx="1742785" cy="707886"/>
          </a:xfrm>
          <a:prstGeom prst="rect">
            <a:avLst/>
          </a:prstGeom>
          <a:solidFill>
            <a:srgbClr val="FFBA9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Casi 3 </a:t>
            </a:r>
            <a:r>
              <a:rPr lang="es-ES_tradnl" sz="20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mts</a:t>
            </a:r>
            <a:r>
              <a:rPr lang="es-ES_tradnl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es-ES_tradnl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longitud</a:t>
            </a:r>
            <a:r>
              <a:rPr lang="es-ES_tradnl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</a:t>
            </a:r>
            <a:endParaRPr lang="es-ES_tradnl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ángulo 1"/>
          <p:cNvSpPr/>
          <p:nvPr/>
        </p:nvSpPr>
        <p:spPr bwMode="auto">
          <a:xfrm>
            <a:off x="6679476" y="2522538"/>
            <a:ext cx="837061" cy="52648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 smtClean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2293" name="Rectangle 11"/>
          <p:cNvSpPr>
            <a:spLocks noChangeArrowheads="1"/>
          </p:cNvSpPr>
          <p:nvPr/>
        </p:nvSpPr>
        <p:spPr bwMode="auto">
          <a:xfrm>
            <a:off x="6674920" y="2430748"/>
            <a:ext cx="918611" cy="554037"/>
          </a:xfrm>
          <a:prstGeom prst="rect">
            <a:avLst/>
          </a:prstGeom>
          <a:solidFill>
            <a:srgbClr val="BCD6EE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  <a:latin typeface="Comic Sans MS" pitchFamily="66" charset="0"/>
              </a:rPr>
              <a:t>Yeyuno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3059113" y="567990"/>
            <a:ext cx="2911835" cy="430887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VE" sz="2200" kern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Intestino Delgado</a:t>
            </a:r>
            <a:endParaRPr kumimoji="0" lang="es-VE" sz="22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3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857547" y="5237638"/>
            <a:ext cx="1464667" cy="830997"/>
          </a:xfrm>
          <a:prstGeom prst="rect">
            <a:avLst/>
          </a:prstGeom>
          <a:solidFill>
            <a:srgbClr val="BFD8E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Digestión y absorción </a:t>
            </a:r>
            <a:r>
              <a:rPr lang="es-VE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 </a:t>
            </a: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nutrientes</a:t>
            </a:r>
            <a:endParaRPr lang="es-VE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6" name="CuadroTexto 25"/>
          <p:cNvSpPr txBox="1"/>
          <p:nvPr/>
        </p:nvSpPr>
        <p:spPr>
          <a:xfrm>
            <a:off x="114369" y="119615"/>
            <a:ext cx="1973617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Intestino. </a:t>
            </a:r>
            <a:r>
              <a:rPr lang="es-VE" sz="1100" dirty="0" smtClean="0">
                <a:latin typeface="Comic Sans MS" panose="030F0702030302020204" pitchFamily="66" charset="0"/>
              </a:rPr>
              <a:t>Mucosa. Epitelio.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S. Inmune Entérico. </a:t>
            </a:r>
          </a:p>
          <a:p>
            <a:r>
              <a:rPr lang="es-VE" sz="1100" dirty="0">
                <a:latin typeface="Comic Sans MS" panose="030F0702030302020204" pitchFamily="66" charset="0"/>
              </a:rPr>
              <a:t>S. Endocrino </a:t>
            </a:r>
            <a:r>
              <a:rPr lang="es-VE" sz="11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S. </a:t>
            </a:r>
            <a:r>
              <a:rPr lang="es-VE" sz="11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1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SN Entérico.</a:t>
            </a:r>
            <a:endParaRPr lang="es-VE" sz="11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1751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 animBg="1"/>
      <p:bldP spid="12299" grpId="0" animBg="1"/>
      <p:bldP spid="12303" grpId="0"/>
      <p:bldP spid="12304" grpId="0"/>
      <p:bldP spid="12305" grpId="0"/>
      <p:bldP spid="12307" grpId="0" animBg="1"/>
      <p:bldP spid="12293" grpId="0" animBg="1"/>
      <p:bldP spid="21" grpId="0" animBg="1"/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61" t="16304" r="15168"/>
          <a:stretch/>
        </p:blipFill>
        <p:spPr bwMode="auto">
          <a:xfrm>
            <a:off x="2898335" y="1484982"/>
            <a:ext cx="3344395" cy="4579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CE157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44"/>
                  </a:outerShdw>
                </a:effectLst>
              </a14:hiddenEffects>
            </a:ext>
          </a:extLst>
        </p:spPr>
      </p:pic>
      <p:sp>
        <p:nvSpPr>
          <p:cNvPr id="12294" name="Rectangle 9"/>
          <p:cNvSpPr>
            <a:spLocks noChangeArrowheads="1"/>
          </p:cNvSpPr>
          <p:nvPr/>
        </p:nvSpPr>
        <p:spPr bwMode="auto">
          <a:xfrm>
            <a:off x="3168211" y="908720"/>
            <a:ext cx="865187" cy="5762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2297" name="Rectangle 17"/>
          <p:cNvSpPr>
            <a:spLocks noChangeArrowheads="1"/>
          </p:cNvSpPr>
          <p:nvPr/>
        </p:nvSpPr>
        <p:spPr bwMode="auto">
          <a:xfrm>
            <a:off x="4262624" y="3855119"/>
            <a:ext cx="1008063" cy="3603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2298" name="Rectangle 20"/>
          <p:cNvSpPr>
            <a:spLocks noChangeArrowheads="1"/>
          </p:cNvSpPr>
          <p:nvPr/>
        </p:nvSpPr>
        <p:spPr bwMode="auto">
          <a:xfrm>
            <a:off x="2806261" y="1816770"/>
            <a:ext cx="215900" cy="1444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2299" name="Rectangle 21"/>
          <p:cNvSpPr>
            <a:spLocks noChangeArrowheads="1"/>
          </p:cNvSpPr>
          <p:nvPr/>
        </p:nvSpPr>
        <p:spPr bwMode="auto">
          <a:xfrm>
            <a:off x="3022161" y="1384970"/>
            <a:ext cx="287337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2300" name="Rectangle 22"/>
          <p:cNvSpPr>
            <a:spLocks noChangeArrowheads="1"/>
          </p:cNvSpPr>
          <p:nvPr/>
        </p:nvSpPr>
        <p:spPr bwMode="auto">
          <a:xfrm rot="18816959">
            <a:off x="2758738" y="1277019"/>
            <a:ext cx="719137" cy="647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2303" name="Rectangle 29"/>
          <p:cNvSpPr>
            <a:spLocks noChangeArrowheads="1"/>
          </p:cNvSpPr>
          <p:nvPr/>
        </p:nvSpPr>
        <p:spPr bwMode="auto">
          <a:xfrm>
            <a:off x="2590361" y="4553620"/>
            <a:ext cx="215900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2308" name="Rectangle 32"/>
          <p:cNvSpPr>
            <a:spLocks noChangeArrowheads="1"/>
          </p:cNvSpPr>
          <p:nvPr/>
        </p:nvSpPr>
        <p:spPr bwMode="auto">
          <a:xfrm>
            <a:off x="2517336" y="4842545"/>
            <a:ext cx="360362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" name="Rectángulo 1"/>
          <p:cNvSpPr/>
          <p:nvPr/>
        </p:nvSpPr>
        <p:spPr bwMode="auto">
          <a:xfrm>
            <a:off x="2937951" y="4616446"/>
            <a:ext cx="869950" cy="50007"/>
          </a:xfrm>
          <a:prstGeom prst="rect">
            <a:avLst/>
          </a:prstGeom>
          <a:solidFill>
            <a:srgbClr val="FFCDE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 smtClean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3" name="Rectángulo 2"/>
          <p:cNvSpPr/>
          <p:nvPr/>
        </p:nvSpPr>
        <p:spPr bwMode="auto">
          <a:xfrm>
            <a:off x="2486307" y="4937309"/>
            <a:ext cx="986467" cy="85499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 smtClean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4" name="Rectángulo 3"/>
          <p:cNvSpPr/>
          <p:nvPr/>
        </p:nvSpPr>
        <p:spPr bwMode="auto">
          <a:xfrm rot="2718369">
            <a:off x="3692577" y="4772941"/>
            <a:ext cx="205624" cy="111109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 smtClean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5" name="Rectángulo 4"/>
          <p:cNvSpPr/>
          <p:nvPr/>
        </p:nvSpPr>
        <p:spPr bwMode="auto">
          <a:xfrm>
            <a:off x="2806261" y="2925167"/>
            <a:ext cx="215900" cy="28803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 smtClean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34" name="Text Box 32"/>
          <p:cNvSpPr txBox="1">
            <a:spLocks noChangeArrowheads="1"/>
          </p:cNvSpPr>
          <p:nvPr/>
        </p:nvSpPr>
        <p:spPr bwMode="auto">
          <a:xfrm>
            <a:off x="6183274" y="3028533"/>
            <a:ext cx="1919115" cy="646331"/>
          </a:xfrm>
          <a:prstGeom prst="rect">
            <a:avLst/>
          </a:prstGeom>
          <a:solidFill>
            <a:srgbClr val="BFD8EF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1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Almacenamiento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1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heces</a:t>
            </a:r>
            <a:endParaRPr lang="es-ES_tradnl" sz="18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1400" name="Line 24"/>
          <p:cNvSpPr>
            <a:spLocks noChangeShapeType="1"/>
          </p:cNvSpPr>
          <p:nvPr/>
        </p:nvSpPr>
        <p:spPr bwMode="auto">
          <a:xfrm flipH="1">
            <a:off x="3640421" y="816646"/>
            <a:ext cx="2919988" cy="4975656"/>
          </a:xfrm>
          <a:prstGeom prst="line">
            <a:avLst/>
          </a:prstGeom>
          <a:noFill/>
          <a:ln w="57150">
            <a:solidFill>
              <a:srgbClr val="3366FF"/>
            </a:solidFill>
            <a:prstDash val="sysDot"/>
            <a:round/>
            <a:headEnd/>
            <a:tailEnd/>
          </a:ln>
          <a:effectLst>
            <a:outerShdw dist="1796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200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01415" name="Text Box 39"/>
          <p:cNvSpPr txBox="1">
            <a:spLocks noChangeArrowheads="1"/>
          </p:cNvSpPr>
          <p:nvPr/>
        </p:nvSpPr>
        <p:spPr bwMode="auto">
          <a:xfrm>
            <a:off x="983312" y="2848079"/>
            <a:ext cx="1875834" cy="646331"/>
          </a:xfrm>
          <a:prstGeom prst="rect">
            <a:avLst/>
          </a:prstGeom>
          <a:solidFill>
            <a:srgbClr val="BFD8EF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1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Absorción agua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1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electrolitos</a:t>
            </a:r>
            <a:endParaRPr lang="es-ES_tradnl" sz="18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698353" y="4553620"/>
            <a:ext cx="1941686" cy="830997"/>
          </a:xfrm>
          <a:prstGeom prst="rect">
            <a:avLst/>
          </a:prstGeom>
          <a:solidFill>
            <a:srgbClr val="BFD8E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600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</a:t>
            </a: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VE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hay digestión ni absorción de </a:t>
            </a: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nutrientes</a:t>
            </a:r>
            <a:endParaRPr lang="es-VE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4" name="Text Box 36"/>
          <p:cNvSpPr txBox="1">
            <a:spLocks noChangeArrowheads="1"/>
          </p:cNvSpPr>
          <p:nvPr/>
        </p:nvSpPr>
        <p:spPr bwMode="auto">
          <a:xfrm>
            <a:off x="6183274" y="5052765"/>
            <a:ext cx="1521570" cy="1015663"/>
          </a:xfrm>
          <a:prstGeom prst="rect">
            <a:avLst/>
          </a:prstGeom>
          <a:solidFill>
            <a:srgbClr val="FFBA9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Alrededor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</a:t>
            </a:r>
            <a:r>
              <a:rPr lang="es-ES_tradnl" sz="20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mt</a:t>
            </a:r>
            <a:r>
              <a:rPr lang="es-ES_tradnl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longitud</a:t>
            </a:r>
            <a:r>
              <a:rPr lang="es-ES_tradnl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….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3945605" y="808623"/>
            <a:ext cx="1325082" cy="492443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VE" sz="2600" kern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Colon</a:t>
            </a:r>
            <a:endParaRPr kumimoji="0" lang="es-VE" sz="26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22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CuadroTexto 25"/>
          <p:cNvSpPr txBox="1"/>
          <p:nvPr/>
        </p:nvSpPr>
        <p:spPr>
          <a:xfrm>
            <a:off x="114369" y="119615"/>
            <a:ext cx="1973617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Intestino. </a:t>
            </a:r>
            <a:r>
              <a:rPr lang="es-VE" sz="1100" dirty="0" smtClean="0">
                <a:latin typeface="Comic Sans MS" panose="030F0702030302020204" pitchFamily="66" charset="0"/>
              </a:rPr>
              <a:t>Mucosa. Epitelio.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S. Inmune Entérico. </a:t>
            </a:r>
          </a:p>
          <a:p>
            <a:r>
              <a:rPr lang="es-VE" sz="1100" dirty="0">
                <a:latin typeface="Comic Sans MS" panose="030F0702030302020204" pitchFamily="66" charset="0"/>
              </a:rPr>
              <a:t>S. Endocrino </a:t>
            </a:r>
            <a:r>
              <a:rPr lang="es-VE" sz="11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S. </a:t>
            </a:r>
            <a:r>
              <a:rPr lang="es-VE" sz="11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1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SN Entérico.</a:t>
            </a:r>
            <a:endParaRPr lang="es-VE" sz="11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8478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1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101400" grpId="0" animBg="1"/>
      <p:bldP spid="101415" grpId="0" animBg="1"/>
      <p:bldP spid="6" grpId="0" animBg="1"/>
      <p:bldP spid="24" grpId="0" animBg="1"/>
      <p:bldP spid="2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estructura tubo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87" t="11951" r="33740"/>
          <a:stretch>
            <a:fillRect/>
          </a:stretch>
        </p:blipFill>
        <p:spPr>
          <a:xfrm>
            <a:off x="2873375" y="1268413"/>
            <a:ext cx="2419350" cy="54022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57" name="Text Box 13"/>
          <p:cNvSpPr txBox="1">
            <a:spLocks noChangeArrowheads="1"/>
          </p:cNvSpPr>
          <p:nvPr/>
        </p:nvSpPr>
        <p:spPr bwMode="auto">
          <a:xfrm>
            <a:off x="1824724" y="3038413"/>
            <a:ext cx="117371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Capa </a:t>
            </a:r>
            <a:r>
              <a:rPr lang="es-E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int</a:t>
            </a:r>
            <a:r>
              <a:rPr lang="es-E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</a:p>
          <a:p>
            <a:pPr algn="ctr"/>
            <a:r>
              <a:rPr lang="es-E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circular</a:t>
            </a:r>
            <a:endParaRPr lang="es-ES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1599822" y="4738109"/>
            <a:ext cx="140615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Capa ext.</a:t>
            </a:r>
          </a:p>
          <a:p>
            <a:pPr algn="ctr"/>
            <a:r>
              <a:rPr lang="es-E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longitudinal</a:t>
            </a:r>
            <a:endParaRPr lang="es-ES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6162" name="Text Box 18"/>
          <p:cNvSpPr txBox="1">
            <a:spLocks noChangeArrowheads="1"/>
          </p:cNvSpPr>
          <p:nvPr/>
        </p:nvSpPr>
        <p:spPr bwMode="auto">
          <a:xfrm>
            <a:off x="5401787" y="4086781"/>
            <a:ext cx="1743777" cy="400110"/>
          </a:xfrm>
          <a:prstGeom prst="rect">
            <a:avLst/>
          </a:prstGeom>
          <a:solidFill>
            <a:srgbClr val="ABE9FF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Músculo liso</a:t>
            </a:r>
            <a:endParaRPr lang="es-ES" sz="2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6163" name="Text Box 19"/>
          <p:cNvSpPr txBox="1">
            <a:spLocks noChangeArrowheads="1"/>
          </p:cNvSpPr>
          <p:nvPr/>
        </p:nvSpPr>
        <p:spPr bwMode="auto">
          <a:xfrm>
            <a:off x="5292725" y="5686425"/>
            <a:ext cx="1018227" cy="400110"/>
          </a:xfrm>
          <a:prstGeom prst="rect">
            <a:avLst/>
          </a:prstGeom>
          <a:solidFill>
            <a:srgbClr val="ABE9FF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Serosa</a:t>
            </a:r>
            <a:endParaRPr lang="es-ES" sz="2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6169" name="Text Box 25"/>
          <p:cNvSpPr txBox="1">
            <a:spLocks noChangeArrowheads="1"/>
          </p:cNvSpPr>
          <p:nvPr/>
        </p:nvSpPr>
        <p:spPr bwMode="auto">
          <a:xfrm>
            <a:off x="5364163" y="1941513"/>
            <a:ext cx="1066318" cy="400110"/>
          </a:xfrm>
          <a:prstGeom prst="rect">
            <a:avLst/>
          </a:prstGeom>
          <a:solidFill>
            <a:srgbClr val="ABE9FF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Mucosa</a:t>
            </a:r>
            <a:endParaRPr lang="es-ES" sz="2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1449167" y="2284925"/>
            <a:ext cx="1502334" cy="400110"/>
          </a:xfrm>
          <a:prstGeom prst="rect">
            <a:avLst/>
          </a:prstGeom>
          <a:solidFill>
            <a:srgbClr val="ABE9FF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Submucosa</a:t>
            </a:r>
            <a:endParaRPr lang="es-ES" sz="2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6180" name="Oval 36"/>
          <p:cNvSpPr>
            <a:spLocks noChangeArrowheads="1"/>
          </p:cNvSpPr>
          <p:nvPr/>
        </p:nvSpPr>
        <p:spPr bwMode="auto">
          <a:xfrm>
            <a:off x="5076825" y="1268413"/>
            <a:ext cx="287338" cy="4318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sp>
        <p:nvSpPr>
          <p:cNvPr id="6181" name="Text Box 37"/>
          <p:cNvSpPr txBox="1">
            <a:spLocks noChangeArrowheads="1"/>
          </p:cNvSpPr>
          <p:nvPr/>
        </p:nvSpPr>
        <p:spPr bwMode="auto">
          <a:xfrm>
            <a:off x="5020469" y="1181324"/>
            <a:ext cx="79380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LUZ</a:t>
            </a:r>
          </a:p>
        </p:txBody>
      </p:sp>
      <p:sp>
        <p:nvSpPr>
          <p:cNvPr id="6182" name="Line 38"/>
          <p:cNvSpPr>
            <a:spLocks noChangeShapeType="1"/>
          </p:cNvSpPr>
          <p:nvPr/>
        </p:nvSpPr>
        <p:spPr bwMode="auto">
          <a:xfrm>
            <a:off x="5292725" y="3068638"/>
            <a:ext cx="0" cy="23764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>
              <a:solidFill>
                <a:prstClr val="black"/>
              </a:solidFill>
            </a:endParaRPr>
          </a:p>
        </p:txBody>
      </p:sp>
      <p:sp>
        <p:nvSpPr>
          <p:cNvPr id="6184" name="Text Box 40"/>
          <p:cNvSpPr txBox="1">
            <a:spLocks noChangeArrowheads="1"/>
          </p:cNvSpPr>
          <p:nvPr/>
        </p:nvSpPr>
        <p:spPr bwMode="auto">
          <a:xfrm>
            <a:off x="1449167" y="3662140"/>
            <a:ext cx="1577676" cy="5847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/>
            <a:r>
              <a:rPr lang="es-ES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Plexo </a:t>
            </a:r>
          </a:p>
          <a:p>
            <a:pPr algn="ctr"/>
            <a:r>
              <a:rPr lang="es-ES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MIENTÉRICO</a:t>
            </a:r>
            <a:endParaRPr lang="es-ES" sz="16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185" name="Text Box 41"/>
          <p:cNvSpPr txBox="1">
            <a:spLocks noChangeArrowheads="1"/>
          </p:cNvSpPr>
          <p:nvPr/>
        </p:nvSpPr>
        <p:spPr bwMode="auto">
          <a:xfrm>
            <a:off x="5262578" y="2392647"/>
            <a:ext cx="1535998" cy="5847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/>
            <a:r>
              <a:rPr lang="es-ES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Plexo </a:t>
            </a:r>
          </a:p>
          <a:p>
            <a:pPr algn="ctr"/>
            <a:r>
              <a:rPr lang="es-ES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SUBMUCOSO</a:t>
            </a:r>
            <a:endParaRPr lang="es-ES" sz="16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3383569" y="667356"/>
            <a:ext cx="2418269" cy="4308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Estructura TGI</a:t>
            </a:r>
          </a:p>
        </p:txBody>
      </p:sp>
      <p:cxnSp>
        <p:nvCxnSpPr>
          <p:cNvPr id="4" name="Conector recto de flecha 3"/>
          <p:cNvCxnSpPr>
            <a:stCxn id="6185" idx="1"/>
          </p:cNvCxnSpPr>
          <p:nvPr/>
        </p:nvCxnSpPr>
        <p:spPr>
          <a:xfrm flipH="1">
            <a:off x="4876800" y="2685035"/>
            <a:ext cx="385778" cy="16431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de flecha 5"/>
          <p:cNvCxnSpPr/>
          <p:nvPr/>
        </p:nvCxnSpPr>
        <p:spPr>
          <a:xfrm flipV="1">
            <a:off x="3026843" y="3962400"/>
            <a:ext cx="413043" cy="124381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6436658" y="776139"/>
            <a:ext cx="1002197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4" name="CuadroTexto 23"/>
          <p:cNvSpPr txBox="1"/>
          <p:nvPr/>
        </p:nvSpPr>
        <p:spPr>
          <a:xfrm>
            <a:off x="114369" y="119615"/>
            <a:ext cx="1973617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Intestino. Mucosa. Epitelio.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S. Inmune Entérico. </a:t>
            </a:r>
          </a:p>
          <a:p>
            <a:r>
              <a:rPr lang="es-VE" sz="1100" dirty="0">
                <a:latin typeface="Comic Sans MS" panose="030F0702030302020204" pitchFamily="66" charset="0"/>
              </a:rPr>
              <a:t>S. Endocrino </a:t>
            </a:r>
            <a:r>
              <a:rPr lang="es-VE" sz="11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S. </a:t>
            </a:r>
            <a:r>
              <a:rPr lang="es-VE" sz="11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1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SN Entérico.</a:t>
            </a:r>
            <a:endParaRPr lang="es-VE" sz="11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5891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7" grpId="0"/>
      <p:bldP spid="6158" grpId="0"/>
      <p:bldP spid="6162" grpId="0" animBg="1"/>
      <p:bldP spid="6163" grpId="0" animBg="1"/>
      <p:bldP spid="6169" grpId="0" animBg="1"/>
      <p:bldP spid="6156" grpId="0" animBg="1"/>
      <p:bldP spid="6181" grpId="0"/>
      <p:bldP spid="6182" grpId="0" animBg="1"/>
      <p:bldP spid="6184" grpId="0" animBg="1"/>
      <p:bldP spid="6185" grpId="0" animBg="1"/>
      <p:bldP spid="1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superfiie de absorción"/>
          <p:cNvPicPr>
            <a:picLocks noChangeAspect="1" noChangeArrowheads="1"/>
          </p:cNvPicPr>
          <p:nvPr/>
        </p:nvPicPr>
        <p:blipFill>
          <a:blip r:embed="rId2">
            <a:lum bright="-36000"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51" b="19702"/>
          <a:stretch>
            <a:fillRect/>
          </a:stretch>
        </p:blipFill>
        <p:spPr bwMode="auto">
          <a:xfrm>
            <a:off x="539750" y="530513"/>
            <a:ext cx="7632700" cy="523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9575" name="Rectangle 7"/>
          <p:cNvSpPr>
            <a:spLocks noChangeArrowheads="1"/>
          </p:cNvSpPr>
          <p:nvPr/>
        </p:nvSpPr>
        <p:spPr bwMode="auto">
          <a:xfrm>
            <a:off x="2628900" y="1011525"/>
            <a:ext cx="2232025" cy="10080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9460" name="Text Box 9"/>
          <p:cNvSpPr txBox="1">
            <a:spLocks noChangeArrowheads="1"/>
          </p:cNvSpPr>
          <p:nvPr/>
        </p:nvSpPr>
        <p:spPr bwMode="auto">
          <a:xfrm>
            <a:off x="2024240" y="5083730"/>
            <a:ext cx="2170787" cy="584775"/>
          </a:xfrm>
          <a:prstGeom prst="rect">
            <a:avLst/>
          </a:prstGeom>
          <a:solidFill>
            <a:srgbClr val="CCECFF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Pliegues </a:t>
            </a:r>
            <a:r>
              <a:rPr lang="es-ES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circulares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400" b="1" dirty="0" smtClean="0">
                <a:solidFill>
                  <a:srgbClr val="000000"/>
                </a:solidFill>
              </a:rPr>
              <a:t>        </a:t>
            </a:r>
            <a:r>
              <a:rPr lang="es-ES" sz="1400" b="1" dirty="0">
                <a:solidFill>
                  <a:srgbClr val="000000"/>
                </a:solidFill>
              </a:rPr>
              <a:t>(x 3)</a:t>
            </a:r>
          </a:p>
        </p:txBody>
      </p:sp>
      <p:sp>
        <p:nvSpPr>
          <p:cNvPr id="19461" name="Text Box 10"/>
          <p:cNvSpPr txBox="1">
            <a:spLocks noChangeArrowheads="1"/>
          </p:cNvSpPr>
          <p:nvPr/>
        </p:nvSpPr>
        <p:spPr bwMode="auto">
          <a:xfrm>
            <a:off x="4716463" y="5529550"/>
            <a:ext cx="1535998" cy="584775"/>
          </a:xfrm>
          <a:prstGeom prst="rect">
            <a:avLst/>
          </a:prstGeom>
          <a:solidFill>
            <a:srgbClr val="CCECFF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Vellosidades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400" b="1" dirty="0">
                <a:solidFill>
                  <a:srgbClr val="000000"/>
                </a:solidFill>
              </a:rPr>
              <a:t>   (x 10)</a:t>
            </a:r>
          </a:p>
        </p:txBody>
      </p:sp>
      <p:sp>
        <p:nvSpPr>
          <p:cNvPr id="19462" name="Text Box 11"/>
          <p:cNvSpPr txBox="1">
            <a:spLocks noChangeArrowheads="1"/>
          </p:cNvSpPr>
          <p:nvPr/>
        </p:nvSpPr>
        <p:spPr bwMode="auto">
          <a:xfrm>
            <a:off x="6516688" y="5745450"/>
            <a:ext cx="2124299" cy="707886"/>
          </a:xfrm>
          <a:prstGeom prst="rect">
            <a:avLst/>
          </a:prstGeom>
          <a:solidFill>
            <a:srgbClr val="CCECFF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Microvellosidade</a:t>
            </a:r>
            <a:r>
              <a:rPr lang="es-ES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2000" b="1" dirty="0">
                <a:solidFill>
                  <a:srgbClr val="000000"/>
                </a:solidFill>
              </a:rPr>
              <a:t>      </a:t>
            </a:r>
            <a:r>
              <a:rPr lang="es-ES" sz="1400" b="1" dirty="0">
                <a:solidFill>
                  <a:srgbClr val="000000"/>
                </a:solidFill>
              </a:rPr>
              <a:t>(x 20)</a:t>
            </a:r>
          </a:p>
        </p:txBody>
      </p:sp>
      <p:sp>
        <p:nvSpPr>
          <p:cNvPr id="109582" name="Text Box 14"/>
          <p:cNvSpPr txBox="1">
            <a:spLocks noChangeArrowheads="1"/>
          </p:cNvSpPr>
          <p:nvPr/>
        </p:nvSpPr>
        <p:spPr bwMode="auto">
          <a:xfrm>
            <a:off x="6516688" y="3251032"/>
            <a:ext cx="2131783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¡De </a:t>
            </a:r>
            <a:r>
              <a:rPr lang="es-VE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0.33 m</a:t>
            </a:r>
            <a:r>
              <a:rPr lang="es-VE" baseline="30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</a:t>
            </a:r>
            <a:r>
              <a:rPr lang="es-VE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V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es-VE" baseline="30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 m</a:t>
            </a:r>
            <a:r>
              <a:rPr lang="es-ES" sz="3200" baseline="30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</a:t>
            </a:r>
            <a:r>
              <a:rPr lang="es-ES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 </a:t>
            </a:r>
            <a:endParaRPr lang="es-ES" sz="3200" baseline="30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9583" name="Text Box 15"/>
          <p:cNvSpPr txBox="1">
            <a:spLocks noChangeArrowheads="1"/>
          </p:cNvSpPr>
          <p:nvPr/>
        </p:nvSpPr>
        <p:spPr bwMode="auto">
          <a:xfrm>
            <a:off x="5884606" y="1844606"/>
            <a:ext cx="3017431" cy="954107"/>
          </a:xfrm>
          <a:prstGeom prst="rect">
            <a:avLst/>
          </a:prstGeom>
          <a:solidFill>
            <a:srgbClr val="FFD9E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800" b="1" dirty="0" smtClean="0">
                <a:solidFill>
                  <a:srgbClr val="9A003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¡Crece </a:t>
            </a:r>
            <a:r>
              <a:rPr lang="es-ES" sz="2800" b="1" dirty="0">
                <a:solidFill>
                  <a:srgbClr val="9A003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más </a:t>
            </a:r>
            <a:r>
              <a:rPr lang="es-ES" sz="2800" b="1" dirty="0" smtClean="0">
                <a:solidFill>
                  <a:srgbClr val="9A003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800" b="1" dirty="0" smtClean="0">
                <a:solidFill>
                  <a:srgbClr val="9A003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600 </a:t>
            </a:r>
            <a:r>
              <a:rPr lang="es-ES" sz="2800" b="1" dirty="0">
                <a:solidFill>
                  <a:srgbClr val="9A003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veces!!</a:t>
            </a:r>
          </a:p>
        </p:txBody>
      </p: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3106482" y="1114613"/>
            <a:ext cx="2931034" cy="400110"/>
          </a:xfrm>
          <a:prstGeom prst="rect">
            <a:avLst/>
          </a:prstGeom>
          <a:solidFill>
            <a:srgbClr val="BCD6EE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Gran Área Absorción</a:t>
            </a:r>
            <a:endParaRPr lang="es-ES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CuadroTexto 16"/>
          <p:cNvSpPr txBox="1"/>
          <p:nvPr/>
        </p:nvSpPr>
        <p:spPr>
          <a:xfrm>
            <a:off x="3362865" y="376551"/>
            <a:ext cx="2418269" cy="430887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VE" sz="2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Estructura TGI</a:t>
            </a: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164810" y="140365"/>
            <a:ext cx="15856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Intestino.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Mucosa, Epitelio.</a:t>
            </a:r>
          </a:p>
        </p:txBody>
      </p:sp>
    </p:spTree>
    <p:extLst>
      <p:ext uri="{BB962C8B-B14F-4D97-AF65-F5344CB8AC3E}">
        <p14:creationId xmlns:p14="http://schemas.microsoft.com/office/powerpoint/2010/main" val="357519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nimBg="1"/>
      <p:bldP spid="19461" grpId="0" animBg="1"/>
      <p:bldP spid="19462" grpId="0" animBg="1"/>
      <p:bldP spid="109582" grpId="0"/>
      <p:bldP spid="109583" grpId="0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9" name="Picture 5"/>
          <p:cNvPicPr>
            <a:picLocks noChangeAspect="1" noChangeArrowheads="1"/>
          </p:cNvPicPr>
          <p:nvPr/>
        </p:nvPicPr>
        <p:blipFill>
          <a:blip r:embed="rId2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45" t="11411" r="25447" b="35785"/>
          <a:stretch>
            <a:fillRect/>
          </a:stretch>
        </p:blipFill>
        <p:spPr bwMode="auto">
          <a:xfrm>
            <a:off x="2145296" y="1474823"/>
            <a:ext cx="4693797" cy="4579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9055" name="Line 31"/>
          <p:cNvSpPr>
            <a:spLocks noChangeShapeType="1"/>
          </p:cNvSpPr>
          <p:nvPr/>
        </p:nvSpPr>
        <p:spPr bwMode="auto">
          <a:xfrm flipH="1">
            <a:off x="5559693" y="2604370"/>
            <a:ext cx="1604497" cy="8716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29056" name="Line 32"/>
          <p:cNvSpPr>
            <a:spLocks noChangeShapeType="1"/>
          </p:cNvSpPr>
          <p:nvPr/>
        </p:nvSpPr>
        <p:spPr bwMode="auto">
          <a:xfrm flipV="1">
            <a:off x="2365829" y="5588303"/>
            <a:ext cx="347317" cy="689481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29057" name="Line 33"/>
          <p:cNvSpPr>
            <a:spLocks noChangeShapeType="1"/>
          </p:cNvSpPr>
          <p:nvPr/>
        </p:nvSpPr>
        <p:spPr bwMode="auto">
          <a:xfrm flipV="1">
            <a:off x="3129112" y="5858437"/>
            <a:ext cx="47866" cy="333276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29058" name="Text Box 34"/>
          <p:cNvSpPr txBox="1">
            <a:spLocks noChangeArrowheads="1"/>
          </p:cNvSpPr>
          <p:nvPr/>
        </p:nvSpPr>
        <p:spPr bwMode="auto">
          <a:xfrm>
            <a:off x="6839093" y="2934418"/>
            <a:ext cx="2103429" cy="327782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>
                <a:solidFill>
                  <a:srgbClr val="000000"/>
                </a:solidFill>
                <a:latin typeface="Comic Sans MS" pitchFamily="66" charset="0"/>
              </a:rPr>
              <a:t>Barrera </a:t>
            </a:r>
            <a:r>
              <a:rPr lang="es-ES_tradnl" dirty="0" smtClean="0">
                <a:solidFill>
                  <a:srgbClr val="000000"/>
                </a:solidFill>
                <a:latin typeface="Comic Sans MS" pitchFamily="66" charset="0"/>
              </a:rPr>
              <a:t>física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z="900" dirty="0">
              <a:solidFill>
                <a:srgbClr val="000000"/>
              </a:solidFill>
              <a:latin typeface="Comic Sans MS" pitchFamily="66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>
                <a:solidFill>
                  <a:srgbClr val="000000"/>
                </a:solidFill>
                <a:latin typeface="Comic Sans MS" pitchFamily="66" charset="0"/>
              </a:rPr>
              <a:t>Órgano </a:t>
            </a:r>
            <a:r>
              <a:rPr lang="es-ES_tradnl" dirty="0" smtClean="0">
                <a:solidFill>
                  <a:srgbClr val="000000"/>
                </a:solidFill>
                <a:latin typeface="Comic Sans MS" pitchFamily="66" charset="0"/>
              </a:rPr>
              <a:t>secreción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z="900" dirty="0">
              <a:solidFill>
                <a:srgbClr val="000000"/>
              </a:solidFill>
              <a:latin typeface="Comic Sans MS" pitchFamily="66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>
                <a:solidFill>
                  <a:srgbClr val="000000"/>
                </a:solidFill>
                <a:latin typeface="Comic Sans MS" pitchFamily="66" charset="0"/>
              </a:rPr>
              <a:t>Órgano </a:t>
            </a:r>
            <a:r>
              <a:rPr lang="es-ES_tradnl" dirty="0" smtClean="0">
                <a:solidFill>
                  <a:srgbClr val="000000"/>
                </a:solidFill>
                <a:latin typeface="Comic Sans MS" pitchFamily="66" charset="0"/>
              </a:rPr>
              <a:t>absorción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z="900" dirty="0">
              <a:solidFill>
                <a:srgbClr val="000000"/>
              </a:solidFill>
              <a:latin typeface="Comic Sans MS" pitchFamily="66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>
                <a:solidFill>
                  <a:srgbClr val="000000"/>
                </a:solidFill>
                <a:latin typeface="Comic Sans MS" pitchFamily="66" charset="0"/>
              </a:rPr>
              <a:t>Órgano </a:t>
            </a:r>
            <a:r>
              <a:rPr lang="es-ES_tradnl" dirty="0" smtClean="0">
                <a:solidFill>
                  <a:srgbClr val="000000"/>
                </a:solidFill>
                <a:latin typeface="Comic Sans MS" pitchFamily="66" charset="0"/>
              </a:rPr>
              <a:t>inmune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z="900" dirty="0">
              <a:solidFill>
                <a:srgbClr val="000000"/>
              </a:solidFill>
              <a:latin typeface="Comic Sans MS" pitchFamily="66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rgbClr val="000000"/>
                </a:solidFill>
                <a:latin typeface="Comic Sans MS" pitchFamily="66" charset="0"/>
              </a:rPr>
              <a:t>Órgano neuroendocrino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z="900" dirty="0">
              <a:solidFill>
                <a:srgbClr val="000000"/>
              </a:solidFill>
              <a:latin typeface="Comic Sans MS" pitchFamily="66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>
                <a:solidFill>
                  <a:srgbClr val="000000"/>
                </a:solidFill>
                <a:latin typeface="Comic Sans MS" pitchFamily="66" charset="0"/>
              </a:rPr>
              <a:t>Órgano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rgbClr val="000000"/>
                </a:solidFill>
                <a:latin typeface="Comic Sans MS" pitchFamily="66" charset="0"/>
              </a:rPr>
              <a:t> proliferación</a:t>
            </a:r>
            <a:r>
              <a:rPr lang="es-ES_tradnl" dirty="0">
                <a:solidFill>
                  <a:srgbClr val="000000"/>
                </a:solidFill>
                <a:latin typeface="Comic Sans MS" pitchFamily="66" charset="0"/>
              </a:rPr>
              <a:t>,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rgbClr val="000000"/>
                </a:solidFill>
                <a:latin typeface="Comic Sans MS" pitchFamily="66" charset="0"/>
              </a:rPr>
              <a:t> diferenciación</a:t>
            </a:r>
            <a:endParaRPr lang="es-ES_tradnl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29060" name="Text Box 36"/>
          <p:cNvSpPr txBox="1">
            <a:spLocks noChangeArrowheads="1"/>
          </p:cNvSpPr>
          <p:nvPr/>
        </p:nvSpPr>
        <p:spPr bwMode="auto">
          <a:xfrm>
            <a:off x="1992222" y="1030327"/>
            <a:ext cx="96984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s-ES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LUZ</a:t>
            </a:r>
            <a:endParaRPr lang="es-ES" sz="2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9032" name="Text Box 8"/>
          <p:cNvSpPr txBox="1">
            <a:spLocks noChangeArrowheads="1"/>
          </p:cNvSpPr>
          <p:nvPr/>
        </p:nvSpPr>
        <p:spPr bwMode="auto">
          <a:xfrm>
            <a:off x="6986007" y="2361482"/>
            <a:ext cx="1093568" cy="400110"/>
          </a:xfrm>
          <a:prstGeom prst="rect">
            <a:avLst/>
          </a:prstGeom>
          <a:solidFill>
            <a:srgbClr val="BCD6EE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Epitelio</a:t>
            </a:r>
          </a:p>
        </p:txBody>
      </p:sp>
      <p:sp>
        <p:nvSpPr>
          <p:cNvPr id="129036" name="Text Box 12"/>
          <p:cNvSpPr txBox="1">
            <a:spLocks noChangeArrowheads="1"/>
          </p:cNvSpPr>
          <p:nvPr/>
        </p:nvSpPr>
        <p:spPr bwMode="auto">
          <a:xfrm>
            <a:off x="2967125" y="6216230"/>
            <a:ext cx="1949573" cy="338554"/>
          </a:xfrm>
          <a:prstGeom prst="rect">
            <a:avLst/>
          </a:prstGeom>
          <a:solidFill>
            <a:srgbClr val="ABE9FF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Muscularis </a:t>
            </a:r>
            <a:r>
              <a:rPr lang="es-ES" sz="16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mucosa</a:t>
            </a:r>
            <a:endParaRPr lang="es-ES" sz="1600" i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3288769" y="308831"/>
            <a:ext cx="2566462" cy="738664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VE" sz="2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Estructura TGI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VE" sz="2000" b="0" i="0" u="non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ic Sans MS" panose="030F0702030302020204" pitchFamily="66" charset="0"/>
              </a:rPr>
              <a:t>Mucosa</a:t>
            </a:r>
          </a:p>
        </p:txBody>
      </p:sp>
      <p:sp>
        <p:nvSpPr>
          <p:cNvPr id="4" name="Abrir corchete 3"/>
          <p:cNvSpPr/>
          <p:nvPr/>
        </p:nvSpPr>
        <p:spPr bwMode="auto">
          <a:xfrm>
            <a:off x="1664768" y="2761592"/>
            <a:ext cx="200791" cy="3167797"/>
          </a:xfrm>
          <a:prstGeom prst="leftBracket">
            <a:avLst/>
          </a:prstGeom>
          <a:solidFill>
            <a:srgbClr val="BDDE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29035" name="Text Box 11"/>
          <p:cNvSpPr txBox="1">
            <a:spLocks noChangeArrowheads="1"/>
          </p:cNvSpPr>
          <p:nvPr/>
        </p:nvSpPr>
        <p:spPr bwMode="auto">
          <a:xfrm>
            <a:off x="1429209" y="6277785"/>
            <a:ext cx="1317990" cy="307777"/>
          </a:xfrm>
          <a:prstGeom prst="rect">
            <a:avLst/>
          </a:prstGeom>
          <a:solidFill>
            <a:srgbClr val="BCD6EE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Lámina </a:t>
            </a:r>
            <a:r>
              <a:rPr lang="es-ES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propia</a:t>
            </a:r>
            <a:endParaRPr lang="es-ES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458582" y="4027024"/>
            <a:ext cx="1066318" cy="400110"/>
          </a:xfrm>
          <a:prstGeom prst="rect">
            <a:avLst/>
          </a:prstGeom>
          <a:solidFill>
            <a:srgbClr val="BCD6EE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Mucosa</a:t>
            </a:r>
            <a:endParaRPr lang="es-ES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8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5860842" y="408414"/>
            <a:ext cx="1002197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114369" y="119615"/>
            <a:ext cx="1973617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Intestino. Mucosa. Epitelio</a:t>
            </a:r>
            <a:r>
              <a:rPr lang="es-VE" sz="11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S. Inmune Entérico. </a:t>
            </a:r>
          </a:p>
          <a:p>
            <a:r>
              <a:rPr lang="es-VE" sz="1100" dirty="0">
                <a:latin typeface="Comic Sans MS" panose="030F0702030302020204" pitchFamily="66" charset="0"/>
              </a:rPr>
              <a:t>S. Endocrino </a:t>
            </a:r>
            <a:r>
              <a:rPr lang="es-VE" sz="11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S. </a:t>
            </a:r>
            <a:r>
              <a:rPr lang="es-VE" sz="11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1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SN Entérico.</a:t>
            </a:r>
            <a:endParaRPr lang="es-VE" sz="11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675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2000"/>
                                        <p:tgtEl>
                                          <p:spTgt spid="129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55" grpId="0" animBg="1"/>
      <p:bldP spid="129056" grpId="0" animBg="1"/>
      <p:bldP spid="129057" grpId="0" animBg="1"/>
      <p:bldP spid="129058" grpId="0"/>
      <p:bldP spid="129060" grpId="0"/>
      <p:bldP spid="129032" grpId="0" animBg="1"/>
      <p:bldP spid="129036" grpId="0" animBg="1"/>
      <p:bldP spid="13" grpId="0" animBg="1"/>
      <p:bldP spid="4" grpId="0" animBg="1"/>
      <p:bldP spid="129035" grpId="0" animBg="1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EC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463" r="15389" b="20371"/>
          <a:stretch/>
        </p:blipFill>
        <p:spPr>
          <a:xfrm>
            <a:off x="1666568" y="808400"/>
            <a:ext cx="5810864" cy="5599823"/>
          </a:xfrm>
          <a:prstGeom prst="rect">
            <a:avLst/>
          </a:prstGeom>
          <a:ln>
            <a:solidFill>
              <a:srgbClr val="94D1E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CuadroTexto 7"/>
          <p:cNvSpPr txBox="1"/>
          <p:nvPr/>
        </p:nvSpPr>
        <p:spPr>
          <a:xfrm>
            <a:off x="2831807" y="6524624"/>
            <a:ext cx="34803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Study</a:t>
            </a:r>
            <a:r>
              <a:rPr lang="es-VE" sz="1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Blue. California </a:t>
            </a:r>
            <a:r>
              <a:rPr lang="es-VE" sz="1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State</a:t>
            </a:r>
            <a:r>
              <a:rPr lang="es-VE" sz="1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University</a:t>
            </a:r>
            <a:r>
              <a:rPr lang="es-VE" sz="1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</a:t>
            </a:r>
            <a:r>
              <a:rPr lang="es-VE" sz="1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://</a:t>
            </a:r>
            <a:r>
              <a:rPr lang="es-VE" sz="1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goo.gl/GZ9H1w</a:t>
            </a:r>
            <a:endParaRPr lang="es-VE" sz="1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3128537" y="346735"/>
            <a:ext cx="2886926" cy="461665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s-VE" sz="2400" kern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Intestino </a:t>
            </a:r>
            <a:r>
              <a:rPr lang="es-VE" sz="2400" kern="0" dirty="0">
                <a:solidFill>
                  <a:prstClr val="black"/>
                </a:solidFill>
                <a:latin typeface="Comic Sans MS" panose="030F0702030302020204" pitchFamily="66" charset="0"/>
              </a:rPr>
              <a:t>D</a:t>
            </a:r>
            <a:r>
              <a:rPr lang="es-VE" sz="2400" kern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elgado </a:t>
            </a:r>
            <a:endParaRPr lang="es-VE" sz="2400" kern="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114369" y="119615"/>
            <a:ext cx="2465740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Intestino. Mucosa. Epitelio.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Inmune Entérico. </a:t>
            </a:r>
          </a:p>
          <a:p>
            <a:r>
              <a:rPr lang="es-VE" sz="1200" dirty="0">
                <a:latin typeface="Comic Sans MS" panose="030F0702030302020204" pitchFamily="66" charset="0"/>
              </a:rPr>
              <a:t>S.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</a:t>
            </a:r>
            <a:r>
              <a:rPr lang="es-VE" sz="12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2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SN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35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97" name="Rectangle 17"/>
          <p:cNvSpPr>
            <a:spLocks noChangeArrowheads="1"/>
          </p:cNvSpPr>
          <p:nvPr/>
        </p:nvSpPr>
        <p:spPr bwMode="auto">
          <a:xfrm>
            <a:off x="3702881" y="2924175"/>
            <a:ext cx="1008063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1508" name="Rectangle 20"/>
          <p:cNvSpPr>
            <a:spLocks noChangeArrowheads="1"/>
          </p:cNvSpPr>
          <p:nvPr/>
        </p:nvSpPr>
        <p:spPr bwMode="auto">
          <a:xfrm>
            <a:off x="5409218" y="2693365"/>
            <a:ext cx="647700" cy="5048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1509" name="Rectangle 21"/>
          <p:cNvSpPr>
            <a:spLocks noChangeArrowheads="1"/>
          </p:cNvSpPr>
          <p:nvPr/>
        </p:nvSpPr>
        <p:spPr bwMode="auto">
          <a:xfrm>
            <a:off x="5264756" y="5142878"/>
            <a:ext cx="863600" cy="5032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  <a:latin typeface="Comic Sans MS" pitchFamily="66" charset="0"/>
            </a:endParaRPr>
          </a:p>
        </p:txBody>
      </p:sp>
      <p:grpSp>
        <p:nvGrpSpPr>
          <p:cNvPr id="21513" name="Group 43"/>
          <p:cNvGrpSpPr>
            <a:grpSpLocks/>
          </p:cNvGrpSpPr>
          <p:nvPr/>
        </p:nvGrpSpPr>
        <p:grpSpPr bwMode="auto">
          <a:xfrm>
            <a:off x="898525" y="1224930"/>
            <a:ext cx="3671888" cy="5732462"/>
            <a:chOff x="612" y="709"/>
            <a:chExt cx="2313" cy="3611"/>
          </a:xfrm>
        </p:grpSpPr>
        <p:sp>
          <p:nvSpPr>
            <p:cNvPr id="148503" name="Rectangle 23"/>
            <p:cNvSpPr>
              <a:spLocks noChangeArrowheads="1"/>
            </p:cNvSpPr>
            <p:nvPr/>
          </p:nvSpPr>
          <p:spPr bwMode="auto">
            <a:xfrm>
              <a:off x="612" y="3974"/>
              <a:ext cx="839" cy="34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s-VE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endParaRPr>
            </a:p>
          </p:txBody>
        </p:sp>
        <p:sp>
          <p:nvSpPr>
            <p:cNvPr id="148504" name="Rectangle 24"/>
            <p:cNvSpPr>
              <a:spLocks noChangeArrowheads="1"/>
            </p:cNvSpPr>
            <p:nvPr/>
          </p:nvSpPr>
          <p:spPr bwMode="auto">
            <a:xfrm>
              <a:off x="861" y="2115"/>
              <a:ext cx="454" cy="31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s-VE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endParaRPr>
            </a:p>
          </p:txBody>
        </p:sp>
        <p:sp>
          <p:nvSpPr>
            <p:cNvPr id="148514" name="Rectangle 34"/>
            <p:cNvSpPr>
              <a:spLocks noChangeArrowheads="1"/>
            </p:cNvSpPr>
            <p:nvPr/>
          </p:nvSpPr>
          <p:spPr bwMode="auto">
            <a:xfrm>
              <a:off x="2335" y="709"/>
              <a:ext cx="590" cy="11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s-VE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endParaRPr>
            </a:p>
          </p:txBody>
        </p:sp>
        <p:sp>
          <p:nvSpPr>
            <p:cNvPr id="148515" name="Rectangle 35"/>
            <p:cNvSpPr>
              <a:spLocks noChangeArrowheads="1"/>
            </p:cNvSpPr>
            <p:nvPr/>
          </p:nvSpPr>
          <p:spPr bwMode="auto">
            <a:xfrm>
              <a:off x="2290" y="799"/>
              <a:ext cx="46" cy="22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s-VE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endParaRPr>
            </a:p>
          </p:txBody>
        </p:sp>
        <p:sp>
          <p:nvSpPr>
            <p:cNvPr id="148516" name="Rectangle 36"/>
            <p:cNvSpPr>
              <a:spLocks noChangeArrowheads="1"/>
            </p:cNvSpPr>
            <p:nvPr/>
          </p:nvSpPr>
          <p:spPr bwMode="auto">
            <a:xfrm>
              <a:off x="1020" y="2341"/>
              <a:ext cx="91" cy="40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s-VE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endParaRPr>
            </a:p>
          </p:txBody>
        </p:sp>
        <p:sp>
          <p:nvSpPr>
            <p:cNvPr id="148517" name="Rectangle 37"/>
            <p:cNvSpPr>
              <a:spLocks noChangeArrowheads="1"/>
            </p:cNvSpPr>
            <p:nvPr/>
          </p:nvSpPr>
          <p:spPr bwMode="auto">
            <a:xfrm>
              <a:off x="1973" y="3884"/>
              <a:ext cx="544" cy="2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s-VE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endParaRPr>
            </a:p>
          </p:txBody>
        </p:sp>
        <p:sp>
          <p:nvSpPr>
            <p:cNvPr id="148518" name="Rectangle 38"/>
            <p:cNvSpPr>
              <a:spLocks noChangeArrowheads="1"/>
            </p:cNvSpPr>
            <p:nvPr/>
          </p:nvSpPr>
          <p:spPr bwMode="auto">
            <a:xfrm>
              <a:off x="930" y="3884"/>
              <a:ext cx="136" cy="9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s-VE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endParaRPr>
            </a:p>
          </p:txBody>
        </p:sp>
        <p:sp>
          <p:nvSpPr>
            <p:cNvPr id="148519" name="Rectangle 39"/>
            <p:cNvSpPr>
              <a:spLocks noChangeArrowheads="1"/>
            </p:cNvSpPr>
            <p:nvPr/>
          </p:nvSpPr>
          <p:spPr bwMode="auto">
            <a:xfrm>
              <a:off x="2426" y="3203"/>
              <a:ext cx="318" cy="9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s-VE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endParaRPr>
            </a:p>
          </p:txBody>
        </p:sp>
      </p:grpSp>
      <p:sp>
        <p:nvSpPr>
          <p:cNvPr id="148526" name="Rectangle 46"/>
          <p:cNvSpPr>
            <a:spLocks noChangeArrowheads="1"/>
          </p:cNvSpPr>
          <p:nvPr/>
        </p:nvSpPr>
        <p:spPr bwMode="auto">
          <a:xfrm>
            <a:off x="2602518" y="1686890"/>
            <a:ext cx="3384550" cy="43926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8534" name="Rectangle 54"/>
          <p:cNvSpPr>
            <a:spLocks noChangeArrowheads="1"/>
          </p:cNvSpPr>
          <p:nvPr/>
        </p:nvSpPr>
        <p:spPr bwMode="auto">
          <a:xfrm>
            <a:off x="3739180" y="2709237"/>
            <a:ext cx="1223963" cy="55999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8536" name="Rectangle 56"/>
          <p:cNvSpPr>
            <a:spLocks noChangeArrowheads="1"/>
          </p:cNvSpPr>
          <p:nvPr/>
        </p:nvSpPr>
        <p:spPr bwMode="auto">
          <a:xfrm>
            <a:off x="3631841" y="2420938"/>
            <a:ext cx="1655763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  <a:latin typeface="Comic Sans MS" pitchFamily="66" charset="0"/>
            </a:endParaRPr>
          </a:p>
        </p:txBody>
      </p:sp>
      <p:pic>
        <p:nvPicPr>
          <p:cNvPr id="2153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33" t="3535" r="37180" b="10704"/>
          <a:stretch>
            <a:fillRect/>
          </a:stretch>
        </p:blipFill>
        <p:spPr bwMode="auto">
          <a:xfrm>
            <a:off x="1881793" y="929653"/>
            <a:ext cx="3205163" cy="554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8527" name="Rectangle 47"/>
          <p:cNvSpPr>
            <a:spLocks noChangeArrowheads="1"/>
          </p:cNvSpPr>
          <p:nvPr/>
        </p:nvSpPr>
        <p:spPr bwMode="auto">
          <a:xfrm>
            <a:off x="2348518" y="3414090"/>
            <a:ext cx="647700" cy="647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8532" name="Rectangle 52"/>
          <p:cNvSpPr>
            <a:spLocks noChangeArrowheads="1"/>
          </p:cNvSpPr>
          <p:nvPr/>
        </p:nvSpPr>
        <p:spPr bwMode="auto">
          <a:xfrm>
            <a:off x="4545618" y="1542428"/>
            <a:ext cx="1081088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8533" name="Rectangle 53"/>
          <p:cNvSpPr>
            <a:spLocks noChangeArrowheads="1"/>
          </p:cNvSpPr>
          <p:nvPr/>
        </p:nvSpPr>
        <p:spPr bwMode="auto">
          <a:xfrm>
            <a:off x="2637443" y="3990353"/>
            <a:ext cx="71438" cy="5762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1537" name="Text Box 68"/>
          <p:cNvSpPr txBox="1">
            <a:spLocks noChangeArrowheads="1"/>
          </p:cNvSpPr>
          <p:nvPr/>
        </p:nvSpPr>
        <p:spPr bwMode="auto">
          <a:xfrm>
            <a:off x="2725630" y="1689941"/>
            <a:ext cx="93647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linfático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central</a:t>
            </a:r>
          </a:p>
        </p:txBody>
      </p:sp>
      <p:sp>
        <p:nvSpPr>
          <p:cNvPr id="21538" name="Text Box 69"/>
          <p:cNvSpPr txBox="1">
            <a:spLocks noChangeArrowheads="1"/>
          </p:cNvSpPr>
          <p:nvPr/>
        </p:nvSpPr>
        <p:spPr bwMode="auto">
          <a:xfrm>
            <a:off x="2582450" y="2637355"/>
            <a:ext cx="92845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plexos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capilares</a:t>
            </a:r>
          </a:p>
        </p:txBody>
      </p:sp>
      <p:sp>
        <p:nvSpPr>
          <p:cNvPr id="148552" name="Line 72"/>
          <p:cNvSpPr>
            <a:spLocks noChangeShapeType="1"/>
          </p:cNvSpPr>
          <p:nvPr/>
        </p:nvSpPr>
        <p:spPr bwMode="auto">
          <a:xfrm flipV="1">
            <a:off x="3285143" y="2621928"/>
            <a:ext cx="647700" cy="2873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8553" name="Line 73"/>
          <p:cNvSpPr>
            <a:spLocks noChangeShapeType="1"/>
          </p:cNvSpPr>
          <p:nvPr/>
        </p:nvSpPr>
        <p:spPr bwMode="auto">
          <a:xfrm>
            <a:off x="3285143" y="2909265"/>
            <a:ext cx="10080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8554" name="Line 74"/>
          <p:cNvSpPr>
            <a:spLocks noChangeShapeType="1"/>
          </p:cNvSpPr>
          <p:nvPr/>
        </p:nvSpPr>
        <p:spPr bwMode="auto">
          <a:xfrm>
            <a:off x="3501043" y="2045665"/>
            <a:ext cx="647700" cy="1444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8570" name="Rectangle 90"/>
          <p:cNvSpPr>
            <a:spLocks noChangeArrowheads="1"/>
          </p:cNvSpPr>
          <p:nvPr/>
        </p:nvSpPr>
        <p:spPr bwMode="auto">
          <a:xfrm>
            <a:off x="4653568" y="2982290"/>
            <a:ext cx="504825" cy="4333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8571" name="Rectangle 91"/>
          <p:cNvSpPr>
            <a:spLocks noChangeArrowheads="1"/>
          </p:cNvSpPr>
          <p:nvPr/>
        </p:nvSpPr>
        <p:spPr bwMode="auto">
          <a:xfrm>
            <a:off x="4582131" y="2334590"/>
            <a:ext cx="576262" cy="5048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8572" name="Rectangle 92"/>
          <p:cNvSpPr>
            <a:spLocks noChangeArrowheads="1"/>
          </p:cNvSpPr>
          <p:nvPr/>
        </p:nvSpPr>
        <p:spPr bwMode="auto">
          <a:xfrm>
            <a:off x="2566006" y="4063378"/>
            <a:ext cx="71437" cy="647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8573" name="Rectangle 93"/>
          <p:cNvSpPr>
            <a:spLocks noChangeArrowheads="1"/>
          </p:cNvSpPr>
          <p:nvPr/>
        </p:nvSpPr>
        <p:spPr bwMode="auto">
          <a:xfrm>
            <a:off x="2277081" y="3703015"/>
            <a:ext cx="144462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794327" y="4845601"/>
            <a:ext cx="1374094" cy="677108"/>
          </a:xfrm>
          <a:prstGeom prst="rect">
            <a:avLst/>
          </a:prstGeom>
          <a:solidFill>
            <a:srgbClr val="CDE3FD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Cripta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Lieberkühn</a:t>
            </a:r>
            <a:endParaRPr lang="es-ES_tradnl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58" name="57 CuadroTexto"/>
          <p:cNvSpPr txBox="1"/>
          <p:nvPr/>
        </p:nvSpPr>
        <p:spPr>
          <a:xfrm>
            <a:off x="721305" y="2157351"/>
            <a:ext cx="1417376" cy="400110"/>
          </a:xfrm>
          <a:prstGeom prst="rect">
            <a:avLst/>
          </a:prstGeom>
          <a:solidFill>
            <a:srgbClr val="CDE3FD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Vellosidad</a:t>
            </a:r>
            <a:endParaRPr lang="es-VE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cxnSp>
        <p:nvCxnSpPr>
          <p:cNvPr id="4" name="3 Conector recto"/>
          <p:cNvCxnSpPr/>
          <p:nvPr/>
        </p:nvCxnSpPr>
        <p:spPr bwMode="auto">
          <a:xfrm>
            <a:off x="2255809" y="993669"/>
            <a:ext cx="0" cy="306970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5" name="CuadroTexto 64"/>
          <p:cNvSpPr txBox="1"/>
          <p:nvPr/>
        </p:nvSpPr>
        <p:spPr>
          <a:xfrm>
            <a:off x="3307398" y="345071"/>
            <a:ext cx="2585083" cy="400110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s-VE" sz="2000" kern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Intestino Epitelio</a:t>
            </a:r>
          </a:p>
        </p:txBody>
      </p:sp>
      <p:sp>
        <p:nvSpPr>
          <p:cNvPr id="43" name="Text Box 12"/>
          <p:cNvSpPr txBox="1">
            <a:spLocks noChangeArrowheads="1"/>
          </p:cNvSpPr>
          <p:nvPr/>
        </p:nvSpPr>
        <p:spPr bwMode="auto">
          <a:xfrm>
            <a:off x="5241017" y="4258775"/>
            <a:ext cx="2935740" cy="1862048"/>
          </a:xfrm>
          <a:prstGeom prst="rect">
            <a:avLst/>
          </a:prstGeom>
          <a:solidFill>
            <a:srgbClr val="CDE3F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sz="1000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marL="176213" indent="-1762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_tradnl" sz="1600" dirty="0" smtClean="0">
                <a:solidFill>
                  <a:srgbClr val="000000"/>
                </a:solidFill>
                <a:latin typeface="Comic Sans MS" pitchFamily="66" charset="0"/>
              </a:rPr>
              <a:t>C. Indiferenciadas</a:t>
            </a:r>
          </a:p>
          <a:p>
            <a:pPr marL="176213" indent="-1762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_tradnl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C. </a:t>
            </a:r>
            <a:r>
              <a:rPr lang="es-ES_tradnl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Paneth</a:t>
            </a:r>
            <a:r>
              <a:rPr lang="es-ES_tradnl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–</a:t>
            </a:r>
            <a:r>
              <a:rPr lang="es-ES_tradnl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defensinas</a:t>
            </a:r>
            <a:r>
              <a:rPr lang="es-ES_tradnl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- </a:t>
            </a:r>
          </a:p>
          <a:p>
            <a:pPr marL="176213" indent="-1762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_tradnl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C. Endocrinas –hormonas-</a:t>
            </a:r>
          </a:p>
          <a:p>
            <a:pPr marL="176213" indent="-1762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_tradnl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C. </a:t>
            </a:r>
            <a:r>
              <a:rPr lang="es-ES_tradnl" sz="1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</a:t>
            </a:r>
            <a:r>
              <a:rPr lang="es-ES_tradnl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nterocromafines</a:t>
            </a:r>
            <a:r>
              <a:rPr lang="es-ES_tradnl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5-HT</a:t>
            </a:r>
          </a:p>
          <a:p>
            <a:pPr marL="176213" indent="-1762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_tradnl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C. </a:t>
            </a:r>
            <a:r>
              <a:rPr lang="es-ES_tradnl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Neuropodo</a:t>
            </a:r>
            <a:endParaRPr lang="es-ES_tradnl" sz="1600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marL="176213" indent="-1762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_tradnl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C. “M” </a:t>
            </a:r>
            <a:r>
              <a:rPr lang="es-E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</a:t>
            </a:r>
            <a:r>
              <a:rPr lang="es-E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Inmune </a:t>
            </a:r>
            <a:r>
              <a:rPr lang="es-E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Entérico</a:t>
            </a:r>
          </a:p>
          <a:p>
            <a:pPr marL="536575" indent="0" fontAlgn="base">
              <a:spcBef>
                <a:spcPct val="0"/>
              </a:spcBef>
              <a:spcAft>
                <a:spcPct val="0"/>
              </a:spcAft>
              <a:defRPr/>
            </a:pPr>
            <a:endParaRPr lang="es-ES" sz="900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44" name="3 Conector recto"/>
          <p:cNvCxnSpPr/>
          <p:nvPr/>
        </p:nvCxnSpPr>
        <p:spPr bwMode="auto">
          <a:xfrm>
            <a:off x="2251842" y="4465017"/>
            <a:ext cx="3967" cy="1614486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9" name="1 CuadroTexto"/>
          <p:cNvSpPr txBox="1"/>
          <p:nvPr/>
        </p:nvSpPr>
        <p:spPr>
          <a:xfrm>
            <a:off x="3353529" y="5345724"/>
            <a:ext cx="8947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Lámina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propia</a:t>
            </a:r>
            <a:endParaRPr lang="es-VE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7" name="Line 33"/>
          <p:cNvSpPr>
            <a:spLocks noChangeShapeType="1"/>
          </p:cNvSpPr>
          <p:nvPr/>
        </p:nvSpPr>
        <p:spPr bwMode="auto">
          <a:xfrm>
            <a:off x="1566658" y="6313783"/>
            <a:ext cx="575997" cy="4579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48" name="Text Box 12"/>
          <p:cNvSpPr txBox="1">
            <a:spLocks noChangeArrowheads="1"/>
          </p:cNvSpPr>
          <p:nvPr/>
        </p:nvSpPr>
        <p:spPr bwMode="auto">
          <a:xfrm>
            <a:off x="603258" y="6003632"/>
            <a:ext cx="116249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400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Muscularis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400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mucosa</a:t>
            </a:r>
          </a:p>
        </p:txBody>
      </p:sp>
      <p:sp>
        <p:nvSpPr>
          <p:cNvPr id="41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 Box 12"/>
          <p:cNvSpPr txBox="1">
            <a:spLocks noChangeArrowheads="1"/>
          </p:cNvSpPr>
          <p:nvPr/>
        </p:nvSpPr>
        <p:spPr bwMode="auto">
          <a:xfrm>
            <a:off x="4710944" y="2038377"/>
            <a:ext cx="2688557" cy="584775"/>
          </a:xfrm>
          <a:prstGeom prst="rect">
            <a:avLst/>
          </a:prstGeom>
          <a:solidFill>
            <a:srgbClr val="CDE3F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176213" indent="-1762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_tradnl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Enterocitos</a:t>
            </a:r>
          </a:p>
          <a:p>
            <a:pPr marL="176213" indent="-1762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s-ES_tradnl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C. caliciformes o </a:t>
            </a:r>
            <a:r>
              <a:rPr lang="es-ES_tradnl" sz="1600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goblet</a:t>
            </a:r>
            <a:endParaRPr lang="es-ES_tradnl" sz="1600" i="1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45" name="Text Box 12"/>
          <p:cNvSpPr txBox="1">
            <a:spLocks noChangeArrowheads="1"/>
          </p:cNvSpPr>
          <p:nvPr/>
        </p:nvSpPr>
        <p:spPr bwMode="auto">
          <a:xfrm>
            <a:off x="4785703" y="1228210"/>
            <a:ext cx="100380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dirty="0" smtClean="0">
                <a:solidFill>
                  <a:srgbClr val="000000"/>
                </a:solidFill>
                <a:latin typeface="Comic Sans MS" pitchFamily="66" charset="0"/>
              </a:rPr>
              <a:t>Epitelio</a:t>
            </a:r>
            <a:endParaRPr lang="es-ES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46" name="Line 33"/>
          <p:cNvSpPr>
            <a:spLocks noChangeShapeType="1"/>
          </p:cNvSpPr>
          <p:nvPr/>
        </p:nvSpPr>
        <p:spPr bwMode="auto">
          <a:xfrm flipH="1" flipV="1">
            <a:off x="4415336" y="1382885"/>
            <a:ext cx="437856" cy="13099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4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50" name="CuadroTexto 49"/>
          <p:cNvSpPr txBox="1"/>
          <p:nvPr/>
        </p:nvSpPr>
        <p:spPr>
          <a:xfrm>
            <a:off x="107443" y="-130552"/>
            <a:ext cx="213712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Intestino. Mucosa. Epitelio.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Inmune Entérico. </a:t>
            </a:r>
          </a:p>
          <a:p>
            <a:r>
              <a:rPr lang="es-VE" sz="1200" dirty="0">
                <a:latin typeface="Comic Sans MS" panose="030F0702030302020204" pitchFamily="66" charset="0"/>
              </a:rPr>
              <a:t>S.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</a:t>
            </a:r>
            <a:r>
              <a:rPr lang="es-VE" sz="12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2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SN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52" name="CuadroTexto 51"/>
          <p:cNvSpPr txBox="1"/>
          <p:nvPr/>
        </p:nvSpPr>
        <p:spPr>
          <a:xfrm>
            <a:off x="5994934" y="321101"/>
            <a:ext cx="729687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357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37" grpId="0"/>
      <p:bldP spid="21538" grpId="0"/>
      <p:bldP spid="148552" grpId="0" animBg="1"/>
      <p:bldP spid="148553" grpId="0" animBg="1"/>
      <p:bldP spid="148554" grpId="0" animBg="1"/>
      <p:bldP spid="2" grpId="0" animBg="1"/>
      <p:bldP spid="58" grpId="0" animBg="1"/>
      <p:bldP spid="65" grpId="0" animBg="1"/>
      <p:bldP spid="43" grpId="0" animBg="1"/>
      <p:bldP spid="49" grpId="0"/>
      <p:bldP spid="47" grpId="0" animBg="1"/>
      <p:bldP spid="48" grpId="0"/>
      <p:bldP spid="42" grpId="0" animBg="1"/>
      <p:bldP spid="45" grpId="0"/>
      <p:bldP spid="4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img9"/>
          <p:cNvPicPr>
            <a:picLocks noGrp="1" noChangeAspect="1" noChangeArrowheads="1"/>
          </p:cNvPicPr>
          <p:nvPr>
            <p:ph/>
          </p:nvPr>
        </p:nvPicPr>
        <p:blipFill rotWithShape="1">
          <a:blip r:embed="rId2">
            <a:lum bright="-36000"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868"/>
          <a:stretch/>
        </p:blipFill>
        <p:spPr>
          <a:xfrm>
            <a:off x="971551" y="260350"/>
            <a:ext cx="3194050" cy="65976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2820" name="Line 4"/>
          <p:cNvSpPr>
            <a:spLocks noChangeShapeType="1"/>
          </p:cNvSpPr>
          <p:nvPr/>
        </p:nvSpPr>
        <p:spPr bwMode="auto">
          <a:xfrm>
            <a:off x="900113" y="2852738"/>
            <a:ext cx="5472112" cy="0"/>
          </a:xfrm>
          <a:prstGeom prst="line">
            <a:avLst/>
          </a:prstGeom>
          <a:noFill/>
          <a:ln w="38100">
            <a:solidFill>
              <a:schemeClr val="accent1">
                <a:lumMod val="50000"/>
              </a:schemeClr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2821" name="Line 5"/>
          <p:cNvSpPr>
            <a:spLocks noChangeShapeType="1"/>
          </p:cNvSpPr>
          <p:nvPr/>
        </p:nvSpPr>
        <p:spPr bwMode="auto">
          <a:xfrm>
            <a:off x="900113" y="2852738"/>
            <a:ext cx="0" cy="3946421"/>
          </a:xfrm>
          <a:prstGeom prst="line">
            <a:avLst/>
          </a:prstGeom>
          <a:noFill/>
          <a:ln w="57150">
            <a:solidFill>
              <a:schemeClr val="accent1">
                <a:lumMod val="50000"/>
              </a:schemeClr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2822" name="Line 6"/>
          <p:cNvSpPr>
            <a:spLocks noChangeShapeType="1"/>
          </p:cNvSpPr>
          <p:nvPr/>
        </p:nvSpPr>
        <p:spPr bwMode="auto">
          <a:xfrm flipV="1">
            <a:off x="6372225" y="260350"/>
            <a:ext cx="17191" cy="2592388"/>
          </a:xfrm>
          <a:prstGeom prst="line">
            <a:avLst/>
          </a:prstGeom>
          <a:noFill/>
          <a:ln w="57150">
            <a:solidFill>
              <a:schemeClr val="accent1">
                <a:lumMod val="50000"/>
              </a:schemeClr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62823" name="Picture 7" descr="villu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3884613"/>
            <a:ext cx="1679575" cy="278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2824" name="Rectangle 8"/>
          <p:cNvSpPr>
            <a:spLocks noChangeArrowheads="1"/>
          </p:cNvSpPr>
          <p:nvPr/>
        </p:nvSpPr>
        <p:spPr bwMode="auto">
          <a:xfrm>
            <a:off x="6084888" y="6045200"/>
            <a:ext cx="503237" cy="142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2825" name="Rectangle 9"/>
          <p:cNvSpPr>
            <a:spLocks noChangeArrowheads="1"/>
          </p:cNvSpPr>
          <p:nvPr/>
        </p:nvSpPr>
        <p:spPr bwMode="auto">
          <a:xfrm>
            <a:off x="6372225" y="6188075"/>
            <a:ext cx="360363" cy="2174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2826" name="Rectangle 10"/>
          <p:cNvSpPr>
            <a:spLocks noChangeArrowheads="1"/>
          </p:cNvSpPr>
          <p:nvPr/>
        </p:nvSpPr>
        <p:spPr bwMode="auto">
          <a:xfrm>
            <a:off x="6588125" y="6332538"/>
            <a:ext cx="649288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2827" name="Rectangle 11"/>
          <p:cNvSpPr>
            <a:spLocks noChangeArrowheads="1"/>
          </p:cNvSpPr>
          <p:nvPr/>
        </p:nvSpPr>
        <p:spPr bwMode="auto">
          <a:xfrm>
            <a:off x="7237413" y="4316413"/>
            <a:ext cx="431800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2828" name="Rectangle 12"/>
          <p:cNvSpPr>
            <a:spLocks noChangeArrowheads="1"/>
          </p:cNvSpPr>
          <p:nvPr/>
        </p:nvSpPr>
        <p:spPr bwMode="auto">
          <a:xfrm>
            <a:off x="7019925" y="5108575"/>
            <a:ext cx="360363" cy="1444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2829" name="Oval 13"/>
          <p:cNvSpPr>
            <a:spLocks noChangeArrowheads="1"/>
          </p:cNvSpPr>
          <p:nvPr/>
        </p:nvSpPr>
        <p:spPr bwMode="auto">
          <a:xfrm>
            <a:off x="6661150" y="5108575"/>
            <a:ext cx="1079500" cy="1368425"/>
          </a:xfrm>
          <a:prstGeom prst="ellips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2830" name="Rectangle 14"/>
          <p:cNvSpPr>
            <a:spLocks noChangeArrowheads="1"/>
          </p:cNvSpPr>
          <p:nvPr/>
        </p:nvSpPr>
        <p:spPr bwMode="auto">
          <a:xfrm>
            <a:off x="6661150" y="2805113"/>
            <a:ext cx="503238" cy="142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2831" name="Rectangle 15"/>
          <p:cNvSpPr>
            <a:spLocks noChangeArrowheads="1"/>
          </p:cNvSpPr>
          <p:nvPr/>
        </p:nvSpPr>
        <p:spPr bwMode="auto">
          <a:xfrm>
            <a:off x="6948488" y="2947988"/>
            <a:ext cx="360362" cy="2174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2832" name="Rectangle 16"/>
          <p:cNvSpPr>
            <a:spLocks noChangeArrowheads="1"/>
          </p:cNvSpPr>
          <p:nvPr/>
        </p:nvSpPr>
        <p:spPr bwMode="auto">
          <a:xfrm>
            <a:off x="7164388" y="3140075"/>
            <a:ext cx="649287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2833" name="Rectangle 17"/>
          <p:cNvSpPr>
            <a:spLocks noChangeArrowheads="1"/>
          </p:cNvSpPr>
          <p:nvPr/>
        </p:nvSpPr>
        <p:spPr bwMode="auto">
          <a:xfrm>
            <a:off x="7813675" y="1076325"/>
            <a:ext cx="431800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2834" name="Rectangle 18"/>
          <p:cNvSpPr>
            <a:spLocks noChangeArrowheads="1"/>
          </p:cNvSpPr>
          <p:nvPr/>
        </p:nvSpPr>
        <p:spPr bwMode="auto">
          <a:xfrm>
            <a:off x="7596188" y="1868488"/>
            <a:ext cx="360362" cy="1444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2835" name="Oval 19"/>
          <p:cNvSpPr>
            <a:spLocks noChangeArrowheads="1"/>
          </p:cNvSpPr>
          <p:nvPr/>
        </p:nvSpPr>
        <p:spPr bwMode="auto">
          <a:xfrm>
            <a:off x="6659563" y="692150"/>
            <a:ext cx="1079500" cy="1368425"/>
          </a:xfrm>
          <a:prstGeom prst="ellips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62836" name="Picture 20" descr="villu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644525"/>
            <a:ext cx="1679575" cy="278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2837" name="Rectangle 21"/>
          <p:cNvSpPr>
            <a:spLocks noChangeArrowheads="1"/>
          </p:cNvSpPr>
          <p:nvPr/>
        </p:nvSpPr>
        <p:spPr bwMode="auto">
          <a:xfrm>
            <a:off x="6588125" y="2805113"/>
            <a:ext cx="503238" cy="142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2838" name="Rectangle 22"/>
          <p:cNvSpPr>
            <a:spLocks noChangeArrowheads="1"/>
          </p:cNvSpPr>
          <p:nvPr/>
        </p:nvSpPr>
        <p:spPr bwMode="auto">
          <a:xfrm>
            <a:off x="6875463" y="2947988"/>
            <a:ext cx="360362" cy="2174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2839" name="Rectangle 23"/>
          <p:cNvSpPr>
            <a:spLocks noChangeArrowheads="1"/>
          </p:cNvSpPr>
          <p:nvPr/>
        </p:nvSpPr>
        <p:spPr bwMode="auto">
          <a:xfrm>
            <a:off x="7091363" y="3092450"/>
            <a:ext cx="649287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2840" name="Rectangle 24"/>
          <p:cNvSpPr>
            <a:spLocks noChangeArrowheads="1"/>
          </p:cNvSpPr>
          <p:nvPr/>
        </p:nvSpPr>
        <p:spPr bwMode="auto">
          <a:xfrm>
            <a:off x="7740650" y="1076325"/>
            <a:ext cx="431800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2841" name="Rectangle 25"/>
          <p:cNvSpPr>
            <a:spLocks noChangeArrowheads="1"/>
          </p:cNvSpPr>
          <p:nvPr/>
        </p:nvSpPr>
        <p:spPr bwMode="auto">
          <a:xfrm>
            <a:off x="7523163" y="1868488"/>
            <a:ext cx="360362" cy="1444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2846" name="Rectangle 30"/>
          <p:cNvSpPr>
            <a:spLocks noChangeArrowheads="1"/>
          </p:cNvSpPr>
          <p:nvPr/>
        </p:nvSpPr>
        <p:spPr bwMode="auto">
          <a:xfrm>
            <a:off x="971550" y="3933825"/>
            <a:ext cx="1152525" cy="13668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162847" name="Text Box 31"/>
          <p:cNvSpPr txBox="1">
            <a:spLocks noChangeArrowheads="1"/>
          </p:cNvSpPr>
          <p:nvPr/>
        </p:nvSpPr>
        <p:spPr bwMode="auto">
          <a:xfrm>
            <a:off x="4572000" y="1341438"/>
            <a:ext cx="1710725" cy="369332"/>
          </a:xfrm>
          <a:prstGeom prst="rect">
            <a:avLst/>
          </a:prstGeom>
          <a:solidFill>
            <a:srgbClr val="CDE3FD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VELLOSIDAD</a:t>
            </a:r>
          </a:p>
        </p:txBody>
      </p:sp>
      <p:sp>
        <p:nvSpPr>
          <p:cNvPr id="162849" name="Text Box 33"/>
          <p:cNvSpPr txBox="1">
            <a:spLocks noChangeArrowheads="1"/>
          </p:cNvSpPr>
          <p:nvPr/>
        </p:nvSpPr>
        <p:spPr bwMode="auto">
          <a:xfrm>
            <a:off x="7813675" y="5792787"/>
            <a:ext cx="1053494" cy="369332"/>
          </a:xfrm>
          <a:prstGeom prst="rect">
            <a:avLst/>
          </a:prstGeom>
          <a:solidFill>
            <a:srgbClr val="CDE3FD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CRIPTA</a:t>
            </a:r>
          </a:p>
        </p:txBody>
      </p:sp>
      <p:sp>
        <p:nvSpPr>
          <p:cNvPr id="37" name="36 CuadroTexto"/>
          <p:cNvSpPr txBox="1"/>
          <p:nvPr/>
        </p:nvSpPr>
        <p:spPr>
          <a:xfrm>
            <a:off x="4157868" y="4976628"/>
            <a:ext cx="123783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C. </a:t>
            </a:r>
            <a:r>
              <a:rPr lang="es-VE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Paneth</a:t>
            </a:r>
            <a:endParaRPr lang="es-VE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600" dirty="0" smtClean="0">
                <a:solidFill>
                  <a:srgbClr val="000000"/>
                </a:solidFill>
                <a:latin typeface="Comic Sans MS" pitchFamily="66" charset="0"/>
              </a:rPr>
              <a:t>Enzimas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600" dirty="0" smtClean="0">
                <a:solidFill>
                  <a:srgbClr val="000000"/>
                </a:solidFill>
                <a:latin typeface="Comic Sans MS" pitchFamily="66" charset="0"/>
              </a:rPr>
              <a:t>Defensinas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600" dirty="0" smtClean="0">
                <a:solidFill>
                  <a:srgbClr val="000000"/>
                </a:solidFill>
                <a:latin typeface="Comic Sans MS" pitchFamily="66" charset="0"/>
              </a:rPr>
              <a:t>Fact. Crec.</a:t>
            </a:r>
          </a:p>
        </p:txBody>
      </p:sp>
      <p:sp>
        <p:nvSpPr>
          <p:cNvPr id="38" name="37 CuadroTexto"/>
          <p:cNvSpPr txBox="1"/>
          <p:nvPr/>
        </p:nvSpPr>
        <p:spPr>
          <a:xfrm>
            <a:off x="3958378" y="6296290"/>
            <a:ext cx="19479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C. Indiferenciadas</a:t>
            </a:r>
          </a:p>
        </p:txBody>
      </p:sp>
      <p:sp>
        <p:nvSpPr>
          <p:cNvPr id="3" name="2 Rectángulo"/>
          <p:cNvSpPr/>
          <p:nvPr/>
        </p:nvSpPr>
        <p:spPr bwMode="auto">
          <a:xfrm>
            <a:off x="3636169" y="644525"/>
            <a:ext cx="719807" cy="588169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0" name="39 Rectángulo"/>
          <p:cNvSpPr/>
          <p:nvPr/>
        </p:nvSpPr>
        <p:spPr bwMode="auto">
          <a:xfrm>
            <a:off x="3636169" y="3134915"/>
            <a:ext cx="719807" cy="588169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Elipse"/>
          <p:cNvSpPr/>
          <p:nvPr/>
        </p:nvSpPr>
        <p:spPr bwMode="auto">
          <a:xfrm>
            <a:off x="3996072" y="1710770"/>
            <a:ext cx="359904" cy="404355"/>
          </a:xfrm>
          <a:prstGeom prst="ellipse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2" name="41 Elipse"/>
          <p:cNvSpPr/>
          <p:nvPr/>
        </p:nvSpPr>
        <p:spPr bwMode="auto">
          <a:xfrm>
            <a:off x="3968520" y="3961270"/>
            <a:ext cx="359904" cy="404355"/>
          </a:xfrm>
          <a:prstGeom prst="ellipse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3996072" y="1965152"/>
            <a:ext cx="1659429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C. Caliciform</a:t>
            </a: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600" dirty="0" smtClean="0">
                <a:solidFill>
                  <a:srgbClr val="000000"/>
                </a:solidFill>
                <a:latin typeface="Comic Sans MS" pitchFamily="66" charset="0"/>
              </a:rPr>
              <a:t>Moco </a:t>
            </a:r>
          </a:p>
        </p:txBody>
      </p:sp>
      <p:sp>
        <p:nvSpPr>
          <p:cNvPr id="35" name="34 CuadroTexto"/>
          <p:cNvSpPr txBox="1"/>
          <p:nvPr/>
        </p:nvSpPr>
        <p:spPr>
          <a:xfrm>
            <a:off x="3699165" y="3068718"/>
            <a:ext cx="23439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 </a:t>
            </a:r>
            <a:r>
              <a:rPr lang="es-VE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Enteroendocrinas</a:t>
            </a:r>
            <a:r>
              <a:rPr lang="es-V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(</a:t>
            </a:r>
            <a:r>
              <a:rPr lang="es-VE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EEC</a:t>
            </a:r>
            <a:r>
              <a:rPr lang="es-V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)</a:t>
            </a:r>
            <a:r>
              <a:rPr lang="es-VE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VE" sz="1600" dirty="0" smtClean="0">
                <a:solidFill>
                  <a:srgbClr val="000000"/>
                </a:solidFill>
                <a:latin typeface="Comic Sans MS" pitchFamily="66" charset="0"/>
              </a:rPr>
              <a:t>Hormonas</a:t>
            </a:r>
          </a:p>
        </p:txBody>
      </p:sp>
      <p:sp>
        <p:nvSpPr>
          <p:cNvPr id="36" name="35 CuadroTexto"/>
          <p:cNvSpPr txBox="1"/>
          <p:nvPr/>
        </p:nvSpPr>
        <p:spPr>
          <a:xfrm>
            <a:off x="3849947" y="3961738"/>
            <a:ext cx="2372765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C. </a:t>
            </a:r>
            <a:r>
              <a:rPr lang="es-VE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Enterocromafines</a:t>
            </a:r>
            <a:endParaRPr lang="es-VE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(ECC) </a:t>
            </a:r>
            <a:r>
              <a:rPr lang="es-VE" sz="1600" dirty="0" smtClean="0">
                <a:solidFill>
                  <a:srgbClr val="000000"/>
                </a:solidFill>
                <a:latin typeface="Comic Sans MS" pitchFamily="66" charset="0"/>
              </a:rPr>
              <a:t>Aminas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3676673" y="506112"/>
            <a:ext cx="1503938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Enterocitos</a:t>
            </a: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600" dirty="0" smtClean="0">
                <a:solidFill>
                  <a:srgbClr val="000000"/>
                </a:solidFill>
                <a:latin typeface="Comic Sans MS" pitchFamily="66" charset="0"/>
              </a:rPr>
              <a:t>Absorción</a:t>
            </a:r>
            <a:endParaRPr lang="es-VE" sz="16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43" name="CuadroTexto 42"/>
          <p:cNvSpPr txBox="1"/>
          <p:nvPr/>
        </p:nvSpPr>
        <p:spPr>
          <a:xfrm>
            <a:off x="6637625" y="135215"/>
            <a:ext cx="2309358" cy="369332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s-VE" kern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Epitelio Células</a:t>
            </a:r>
          </a:p>
        </p:txBody>
      </p:sp>
      <p:sp>
        <p:nvSpPr>
          <p:cNvPr id="41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CuadroTexto 43"/>
          <p:cNvSpPr txBox="1"/>
          <p:nvPr/>
        </p:nvSpPr>
        <p:spPr>
          <a:xfrm>
            <a:off x="9145" y="33050"/>
            <a:ext cx="213712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Intestino. Mucosa. Epitelio.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Inmune Entérico. </a:t>
            </a:r>
          </a:p>
          <a:p>
            <a:r>
              <a:rPr lang="es-VE" sz="1200" dirty="0">
                <a:latin typeface="Comic Sans MS" panose="030F0702030302020204" pitchFamily="66" charset="0"/>
              </a:rPr>
              <a:t>S.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</a:t>
            </a:r>
            <a:r>
              <a:rPr lang="es-VE" sz="12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2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SN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9208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824" grpId="0" animBg="1"/>
      <p:bldP spid="162825" grpId="0" animBg="1"/>
      <p:bldP spid="162826" grpId="0" animBg="1"/>
      <p:bldP spid="162827" grpId="0" animBg="1"/>
      <p:bldP spid="162828" grpId="0" animBg="1"/>
      <p:bldP spid="162829" grpId="0" animBg="1"/>
      <p:bldP spid="162830" grpId="0" animBg="1"/>
      <p:bldP spid="162831" grpId="0" animBg="1"/>
      <p:bldP spid="162832" grpId="0" animBg="1"/>
      <p:bldP spid="162833" grpId="0" animBg="1"/>
      <p:bldP spid="162834" grpId="0" animBg="1"/>
      <p:bldP spid="162835" grpId="0" animBg="1"/>
      <p:bldP spid="162837" grpId="0" animBg="1"/>
      <p:bldP spid="162838" grpId="0" animBg="1"/>
      <p:bldP spid="162839" grpId="0" animBg="1"/>
      <p:bldP spid="162840" grpId="0" animBg="1"/>
      <p:bldP spid="162841" grpId="0" animBg="1"/>
      <p:bldP spid="162847" grpId="0" animBg="1"/>
      <p:bldP spid="162849" grpId="0" animBg="1"/>
      <p:bldP spid="37" grpId="0"/>
      <p:bldP spid="38" grpId="0"/>
      <p:bldP spid="34" grpId="0"/>
      <p:bldP spid="35" grpId="0"/>
      <p:bldP spid="36" grpId="0"/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/>
          <p:cNvPicPr>
            <a:picLocks noChangeAspect="1" noChangeArrowheads="1"/>
          </p:cNvPicPr>
          <p:nvPr/>
        </p:nvPicPr>
        <p:blipFill rotWithShape="1">
          <a:blip r:embed="rId2">
            <a:lum bright="-24000"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12" t="17632" r="29465" b="6285"/>
          <a:stretch/>
        </p:blipFill>
        <p:spPr bwMode="auto">
          <a:xfrm>
            <a:off x="2612570" y="1538514"/>
            <a:ext cx="3311979" cy="4919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7700" name="AutoShape 4"/>
          <p:cNvSpPr>
            <a:spLocks noChangeArrowheads="1"/>
          </p:cNvSpPr>
          <p:nvPr/>
        </p:nvSpPr>
        <p:spPr bwMode="auto">
          <a:xfrm>
            <a:off x="5754688" y="2316163"/>
            <a:ext cx="171450" cy="322262"/>
          </a:xfrm>
          <a:custGeom>
            <a:avLst/>
            <a:gdLst>
              <a:gd name="G0" fmla="+- 6682 0 0"/>
              <a:gd name="G1" fmla="+- 21600 0 6682"/>
              <a:gd name="G2" fmla="*/ 6682 1 2"/>
              <a:gd name="G3" fmla="+- 21600 0 G2"/>
              <a:gd name="G4" fmla="+/ 6682 21600 2"/>
              <a:gd name="G5" fmla="+/ G1 0 2"/>
              <a:gd name="G6" fmla="*/ 21600 21600 6682"/>
              <a:gd name="G7" fmla="*/ G6 1 2"/>
              <a:gd name="G8" fmla="+- 21600 0 G7"/>
              <a:gd name="G9" fmla="*/ 21600 1 2"/>
              <a:gd name="G10" fmla="+- 6682 0 G9"/>
              <a:gd name="G11" fmla="?: G10 G8 0"/>
              <a:gd name="G12" fmla="?: G10 G7 21600"/>
              <a:gd name="T0" fmla="*/ 18259 w 21600"/>
              <a:gd name="T1" fmla="*/ 10800 h 21600"/>
              <a:gd name="T2" fmla="*/ 10800 w 21600"/>
              <a:gd name="T3" fmla="*/ 21600 h 21600"/>
              <a:gd name="T4" fmla="*/ 3341 w 21600"/>
              <a:gd name="T5" fmla="*/ 10800 h 21600"/>
              <a:gd name="T6" fmla="*/ 10800 w 21600"/>
              <a:gd name="T7" fmla="*/ 0 h 21600"/>
              <a:gd name="T8" fmla="*/ 5141 w 21600"/>
              <a:gd name="T9" fmla="*/ 5141 h 21600"/>
              <a:gd name="T10" fmla="*/ 16459 w 21600"/>
              <a:gd name="T11" fmla="*/ 1645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6682" y="21600"/>
                </a:lnTo>
                <a:lnTo>
                  <a:pt x="14918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5F5F5F"/>
          </a:solidFill>
          <a:ln w="9525">
            <a:solidFill>
              <a:srgbClr val="5F5F5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57701" name="AutoShape 5"/>
          <p:cNvSpPr>
            <a:spLocks noChangeArrowheads="1"/>
          </p:cNvSpPr>
          <p:nvPr/>
        </p:nvSpPr>
        <p:spPr bwMode="auto">
          <a:xfrm>
            <a:off x="3238500" y="2298700"/>
            <a:ext cx="171450" cy="322263"/>
          </a:xfrm>
          <a:custGeom>
            <a:avLst/>
            <a:gdLst>
              <a:gd name="G0" fmla="+- 6682 0 0"/>
              <a:gd name="G1" fmla="+- 21600 0 6682"/>
              <a:gd name="G2" fmla="*/ 6682 1 2"/>
              <a:gd name="G3" fmla="+- 21600 0 G2"/>
              <a:gd name="G4" fmla="+/ 6682 21600 2"/>
              <a:gd name="G5" fmla="+/ G1 0 2"/>
              <a:gd name="G6" fmla="*/ 21600 21600 6682"/>
              <a:gd name="G7" fmla="*/ G6 1 2"/>
              <a:gd name="G8" fmla="+- 21600 0 G7"/>
              <a:gd name="G9" fmla="*/ 21600 1 2"/>
              <a:gd name="G10" fmla="+- 6682 0 G9"/>
              <a:gd name="G11" fmla="?: G10 G8 0"/>
              <a:gd name="G12" fmla="?: G10 G7 21600"/>
              <a:gd name="T0" fmla="*/ 18259 w 21600"/>
              <a:gd name="T1" fmla="*/ 10800 h 21600"/>
              <a:gd name="T2" fmla="*/ 10800 w 21600"/>
              <a:gd name="T3" fmla="*/ 21600 h 21600"/>
              <a:gd name="T4" fmla="*/ 3341 w 21600"/>
              <a:gd name="T5" fmla="*/ 10800 h 21600"/>
              <a:gd name="T6" fmla="*/ 10800 w 21600"/>
              <a:gd name="T7" fmla="*/ 0 h 21600"/>
              <a:gd name="T8" fmla="*/ 5141 w 21600"/>
              <a:gd name="T9" fmla="*/ 5141 h 21600"/>
              <a:gd name="T10" fmla="*/ 16459 w 21600"/>
              <a:gd name="T11" fmla="*/ 1645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6682" y="21600"/>
                </a:lnTo>
                <a:lnTo>
                  <a:pt x="14918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5F5F5F"/>
          </a:solidFill>
          <a:ln w="9525">
            <a:solidFill>
              <a:srgbClr val="5F5F5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57702" name="Freeform 6"/>
          <p:cNvSpPr>
            <a:spLocks/>
          </p:cNvSpPr>
          <p:nvPr/>
        </p:nvSpPr>
        <p:spPr bwMode="auto">
          <a:xfrm>
            <a:off x="5862638" y="1639888"/>
            <a:ext cx="214312" cy="693737"/>
          </a:xfrm>
          <a:custGeom>
            <a:avLst/>
            <a:gdLst>
              <a:gd name="T0" fmla="*/ 18 w 135"/>
              <a:gd name="T1" fmla="*/ 437 h 437"/>
              <a:gd name="T2" fmla="*/ 39 w 135"/>
              <a:gd name="T3" fmla="*/ 341 h 437"/>
              <a:gd name="T4" fmla="*/ 50 w 135"/>
              <a:gd name="T5" fmla="*/ 10 h 437"/>
              <a:gd name="T6" fmla="*/ 82 w 135"/>
              <a:gd name="T7" fmla="*/ 0 h 437"/>
              <a:gd name="T8" fmla="*/ 103 w 135"/>
              <a:gd name="T9" fmla="*/ 64 h 437"/>
              <a:gd name="T10" fmla="*/ 114 w 135"/>
              <a:gd name="T11" fmla="*/ 96 h 437"/>
              <a:gd name="T12" fmla="*/ 135 w 135"/>
              <a:gd name="T13" fmla="*/ 298 h 4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5" h="437">
                <a:moveTo>
                  <a:pt x="18" y="437"/>
                </a:moveTo>
                <a:cubicBezTo>
                  <a:pt x="0" y="387"/>
                  <a:pt x="22" y="388"/>
                  <a:pt x="39" y="341"/>
                </a:cubicBezTo>
                <a:cubicBezTo>
                  <a:pt x="36" y="295"/>
                  <a:pt x="12" y="74"/>
                  <a:pt x="50" y="10"/>
                </a:cubicBezTo>
                <a:cubicBezTo>
                  <a:pt x="55" y="0"/>
                  <a:pt x="71" y="3"/>
                  <a:pt x="82" y="0"/>
                </a:cubicBezTo>
                <a:cubicBezTo>
                  <a:pt x="89" y="21"/>
                  <a:pt x="95" y="42"/>
                  <a:pt x="103" y="64"/>
                </a:cubicBezTo>
                <a:cubicBezTo>
                  <a:pt x="106" y="74"/>
                  <a:pt x="114" y="96"/>
                  <a:pt x="114" y="96"/>
                </a:cubicBezTo>
                <a:cubicBezTo>
                  <a:pt x="124" y="292"/>
                  <a:pt x="76" y="244"/>
                  <a:pt x="135" y="298"/>
                </a:cubicBezTo>
              </a:path>
            </a:pathLst>
          </a:custGeom>
          <a:noFill/>
          <a:ln w="28575" cmpd="sng">
            <a:solidFill>
              <a:srgbClr val="5F5F5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57703" name="Freeform 7"/>
          <p:cNvSpPr>
            <a:spLocks/>
          </p:cNvSpPr>
          <p:nvPr/>
        </p:nvSpPr>
        <p:spPr bwMode="auto">
          <a:xfrm>
            <a:off x="5835650" y="2582863"/>
            <a:ext cx="209550" cy="3590925"/>
          </a:xfrm>
          <a:custGeom>
            <a:avLst/>
            <a:gdLst>
              <a:gd name="T0" fmla="*/ 36 w 132"/>
              <a:gd name="T1" fmla="*/ 0 h 2262"/>
              <a:gd name="T2" fmla="*/ 47 w 132"/>
              <a:gd name="T3" fmla="*/ 1067 h 2262"/>
              <a:gd name="T4" fmla="*/ 132 w 132"/>
              <a:gd name="T5" fmla="*/ 2262 h 2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32" h="2262">
                <a:moveTo>
                  <a:pt x="36" y="0"/>
                </a:moveTo>
                <a:cubicBezTo>
                  <a:pt x="61" y="353"/>
                  <a:pt x="0" y="715"/>
                  <a:pt x="47" y="1067"/>
                </a:cubicBezTo>
                <a:cubicBezTo>
                  <a:pt x="33" y="1400"/>
                  <a:pt x="114" y="2013"/>
                  <a:pt x="132" y="2262"/>
                </a:cubicBezTo>
              </a:path>
            </a:pathLst>
          </a:custGeom>
          <a:noFill/>
          <a:ln w="28575" cmpd="sng">
            <a:solidFill>
              <a:srgbClr val="5F5F5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57704" name="Freeform 8"/>
          <p:cNvSpPr>
            <a:spLocks/>
          </p:cNvSpPr>
          <p:nvPr/>
        </p:nvSpPr>
        <p:spPr bwMode="auto">
          <a:xfrm>
            <a:off x="2960688" y="1612900"/>
            <a:ext cx="296862" cy="727075"/>
          </a:xfrm>
          <a:custGeom>
            <a:avLst/>
            <a:gdLst>
              <a:gd name="T0" fmla="*/ 187 w 187"/>
              <a:gd name="T1" fmla="*/ 458 h 458"/>
              <a:gd name="T2" fmla="*/ 160 w 187"/>
              <a:gd name="T3" fmla="*/ 410 h 458"/>
              <a:gd name="T4" fmla="*/ 139 w 187"/>
              <a:gd name="T5" fmla="*/ 293 h 458"/>
              <a:gd name="T6" fmla="*/ 149 w 187"/>
              <a:gd name="T7" fmla="*/ 31 h 458"/>
              <a:gd name="T8" fmla="*/ 85 w 187"/>
              <a:gd name="T9" fmla="*/ 26 h 458"/>
              <a:gd name="T10" fmla="*/ 80 w 187"/>
              <a:gd name="T11" fmla="*/ 95 h 458"/>
              <a:gd name="T12" fmla="*/ 75 w 187"/>
              <a:gd name="T13" fmla="*/ 298 h 458"/>
              <a:gd name="T14" fmla="*/ 37 w 187"/>
              <a:gd name="T15" fmla="*/ 405 h 458"/>
              <a:gd name="T16" fmla="*/ 0 w 187"/>
              <a:gd name="T17" fmla="*/ 389 h 4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7" h="458">
                <a:moveTo>
                  <a:pt x="187" y="458"/>
                </a:moveTo>
                <a:cubicBezTo>
                  <a:pt x="175" y="441"/>
                  <a:pt x="171" y="426"/>
                  <a:pt x="160" y="410"/>
                </a:cubicBezTo>
                <a:cubicBezTo>
                  <a:pt x="156" y="366"/>
                  <a:pt x="157" y="331"/>
                  <a:pt x="139" y="293"/>
                </a:cubicBezTo>
                <a:cubicBezTo>
                  <a:pt x="122" y="204"/>
                  <a:pt x="132" y="119"/>
                  <a:pt x="149" y="31"/>
                </a:cubicBezTo>
                <a:cubicBezTo>
                  <a:pt x="129" y="0"/>
                  <a:pt x="114" y="16"/>
                  <a:pt x="85" y="26"/>
                </a:cubicBezTo>
                <a:cubicBezTo>
                  <a:pt x="58" y="52"/>
                  <a:pt x="69" y="61"/>
                  <a:pt x="80" y="95"/>
                </a:cubicBezTo>
                <a:cubicBezTo>
                  <a:pt x="88" y="162"/>
                  <a:pt x="84" y="230"/>
                  <a:pt x="75" y="298"/>
                </a:cubicBezTo>
                <a:cubicBezTo>
                  <a:pt x="66" y="357"/>
                  <a:pt x="79" y="375"/>
                  <a:pt x="37" y="405"/>
                </a:cubicBezTo>
                <a:cubicBezTo>
                  <a:pt x="1" y="398"/>
                  <a:pt x="9" y="408"/>
                  <a:pt x="0" y="389"/>
                </a:cubicBezTo>
              </a:path>
            </a:pathLst>
          </a:custGeom>
          <a:noFill/>
          <a:ln w="28575" cmpd="sng">
            <a:solidFill>
              <a:srgbClr val="5F5F5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57705" name="Freeform 9"/>
          <p:cNvSpPr>
            <a:spLocks/>
          </p:cNvSpPr>
          <p:nvPr/>
        </p:nvSpPr>
        <p:spPr bwMode="auto">
          <a:xfrm>
            <a:off x="2843213" y="2620963"/>
            <a:ext cx="512762" cy="3706812"/>
          </a:xfrm>
          <a:custGeom>
            <a:avLst/>
            <a:gdLst>
              <a:gd name="T0" fmla="*/ 282 w 323"/>
              <a:gd name="T1" fmla="*/ 0 h 2335"/>
              <a:gd name="T2" fmla="*/ 266 w 323"/>
              <a:gd name="T3" fmla="*/ 70 h 2335"/>
              <a:gd name="T4" fmla="*/ 256 w 323"/>
              <a:gd name="T5" fmla="*/ 800 h 2335"/>
              <a:gd name="T6" fmla="*/ 245 w 323"/>
              <a:gd name="T7" fmla="*/ 1632 h 2335"/>
              <a:gd name="T8" fmla="*/ 229 w 323"/>
              <a:gd name="T9" fmla="*/ 1920 h 2335"/>
              <a:gd name="T10" fmla="*/ 250 w 323"/>
              <a:gd name="T11" fmla="*/ 2016 h 2335"/>
              <a:gd name="T12" fmla="*/ 181 w 323"/>
              <a:gd name="T13" fmla="*/ 2326 h 2335"/>
              <a:gd name="T14" fmla="*/ 74 w 323"/>
              <a:gd name="T15" fmla="*/ 2315 h 2335"/>
              <a:gd name="T16" fmla="*/ 0 w 323"/>
              <a:gd name="T17" fmla="*/ 2294 h 2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23" h="2335">
                <a:moveTo>
                  <a:pt x="282" y="0"/>
                </a:moveTo>
                <a:cubicBezTo>
                  <a:pt x="278" y="24"/>
                  <a:pt x="272" y="45"/>
                  <a:pt x="266" y="70"/>
                </a:cubicBezTo>
                <a:cubicBezTo>
                  <a:pt x="287" y="300"/>
                  <a:pt x="323" y="583"/>
                  <a:pt x="256" y="800"/>
                </a:cubicBezTo>
                <a:cubicBezTo>
                  <a:pt x="258" y="1089"/>
                  <a:pt x="271" y="1352"/>
                  <a:pt x="245" y="1632"/>
                </a:cubicBezTo>
                <a:cubicBezTo>
                  <a:pt x="242" y="1751"/>
                  <a:pt x="259" y="1823"/>
                  <a:pt x="229" y="1920"/>
                </a:cubicBezTo>
                <a:cubicBezTo>
                  <a:pt x="237" y="1954"/>
                  <a:pt x="245" y="1981"/>
                  <a:pt x="250" y="2016"/>
                </a:cubicBezTo>
                <a:cubicBezTo>
                  <a:pt x="247" y="2077"/>
                  <a:pt x="296" y="2292"/>
                  <a:pt x="181" y="2326"/>
                </a:cubicBezTo>
                <a:cubicBezTo>
                  <a:pt x="145" y="2322"/>
                  <a:pt x="103" y="2335"/>
                  <a:pt x="74" y="2315"/>
                </a:cubicBezTo>
                <a:cubicBezTo>
                  <a:pt x="48" y="2297"/>
                  <a:pt x="29" y="2294"/>
                  <a:pt x="0" y="2294"/>
                </a:cubicBezTo>
              </a:path>
            </a:pathLst>
          </a:custGeom>
          <a:noFill/>
          <a:ln w="28575" cmpd="sng">
            <a:solidFill>
              <a:srgbClr val="5F5F5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57708" name="Rectangle 12"/>
          <p:cNvSpPr>
            <a:spLocks noChangeArrowheads="1"/>
          </p:cNvSpPr>
          <p:nvPr/>
        </p:nvSpPr>
        <p:spPr bwMode="auto">
          <a:xfrm>
            <a:off x="1979613" y="981075"/>
            <a:ext cx="1008062" cy="5032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57710" name="Rectangle 14"/>
          <p:cNvSpPr>
            <a:spLocks noChangeArrowheads="1"/>
          </p:cNvSpPr>
          <p:nvPr/>
        </p:nvSpPr>
        <p:spPr bwMode="auto">
          <a:xfrm>
            <a:off x="1655763" y="2486025"/>
            <a:ext cx="107950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57713" name="Text Box 17"/>
          <p:cNvSpPr txBox="1">
            <a:spLocks noChangeArrowheads="1"/>
          </p:cNvSpPr>
          <p:nvPr/>
        </p:nvSpPr>
        <p:spPr bwMode="auto">
          <a:xfrm>
            <a:off x="6166781" y="1747846"/>
            <a:ext cx="1548278" cy="923330"/>
          </a:xfrm>
          <a:prstGeom prst="rect">
            <a:avLst/>
          </a:prstGeom>
          <a:solidFill>
            <a:srgbClr val="CDE3FD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Enterocito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 sz="800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Digestión </a:t>
            </a:r>
            <a:r>
              <a:rPr lang="es-ES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final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Absorción </a:t>
            </a:r>
          </a:p>
        </p:txBody>
      </p:sp>
      <p:sp>
        <p:nvSpPr>
          <p:cNvPr id="157721" name="Text Box 25"/>
          <p:cNvSpPr txBox="1">
            <a:spLocks noChangeArrowheads="1"/>
          </p:cNvSpPr>
          <p:nvPr/>
        </p:nvSpPr>
        <p:spPr bwMode="auto">
          <a:xfrm>
            <a:off x="822060" y="2608753"/>
            <a:ext cx="1882247" cy="338554"/>
          </a:xfrm>
          <a:prstGeom prst="rect">
            <a:avLst/>
          </a:prstGeom>
          <a:solidFill>
            <a:srgbClr val="CDE3FD"/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>
                <a:solidFill>
                  <a:srgbClr val="000000"/>
                </a:solidFill>
                <a:latin typeface="Comic Sans MS" pitchFamily="66" charset="0"/>
              </a:rPr>
              <a:t>Microvellosidades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3417321" y="373077"/>
            <a:ext cx="2309358" cy="400110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s-VE" sz="2000" kern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Intestino Epitelio</a:t>
            </a:r>
          </a:p>
        </p:txBody>
      </p:sp>
      <p:sp>
        <p:nvSpPr>
          <p:cNvPr id="2" name="Rectángulo 1"/>
          <p:cNvSpPr/>
          <p:nvPr/>
        </p:nvSpPr>
        <p:spPr>
          <a:xfrm>
            <a:off x="4213685" y="1212790"/>
            <a:ext cx="69281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LUZ</a:t>
            </a:r>
            <a:endParaRPr lang="es-ES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8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CuadroTexto 16"/>
          <p:cNvSpPr txBox="1"/>
          <p:nvPr/>
        </p:nvSpPr>
        <p:spPr>
          <a:xfrm>
            <a:off x="114369" y="119615"/>
            <a:ext cx="2465740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Intestino. Mucosa. Epitelio.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Inmune Entérico. </a:t>
            </a:r>
          </a:p>
          <a:p>
            <a:r>
              <a:rPr lang="es-VE" sz="1200" dirty="0">
                <a:latin typeface="Comic Sans MS" panose="030F0702030302020204" pitchFamily="66" charset="0"/>
              </a:rPr>
              <a:t>S.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</a:t>
            </a:r>
            <a:r>
              <a:rPr lang="es-VE" sz="12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2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SN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5296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77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77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7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13" grpId="0" animBg="1"/>
      <p:bldP spid="15772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5" descr="img6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bright="-12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43"/>
          <a:stretch>
            <a:fillRect/>
          </a:stretch>
        </p:blipFill>
        <p:spPr>
          <a:xfrm>
            <a:off x="1739900" y="1773238"/>
            <a:ext cx="5810250" cy="46085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181" name="Rectangle 13"/>
          <p:cNvSpPr>
            <a:spLocks noChangeArrowheads="1"/>
          </p:cNvSpPr>
          <p:nvPr/>
        </p:nvSpPr>
        <p:spPr bwMode="auto">
          <a:xfrm>
            <a:off x="1692275" y="2997200"/>
            <a:ext cx="576263" cy="7191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182" name="Text Box 14"/>
          <p:cNvSpPr txBox="1">
            <a:spLocks noChangeArrowheads="1"/>
          </p:cNvSpPr>
          <p:nvPr/>
        </p:nvSpPr>
        <p:spPr bwMode="auto">
          <a:xfrm>
            <a:off x="938291" y="3738940"/>
            <a:ext cx="1253869" cy="338554"/>
          </a:xfrm>
          <a:prstGeom prst="rect">
            <a:avLst/>
          </a:prstGeom>
          <a:solidFill>
            <a:srgbClr val="C9FFF5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</a:rPr>
              <a:t>M. </a:t>
            </a:r>
            <a:r>
              <a:rPr lang="es-ES" sz="1600" b="1" dirty="0" smtClean="0">
                <a:solidFill>
                  <a:srgbClr val="000000"/>
                </a:solidFill>
              </a:rPr>
              <a:t>Lateral</a:t>
            </a:r>
            <a:endParaRPr lang="es-ES" sz="1600" b="1" dirty="0">
              <a:solidFill>
                <a:srgbClr val="000000"/>
              </a:solidFill>
            </a:endParaRPr>
          </a:p>
        </p:txBody>
      </p:sp>
      <p:sp>
        <p:nvSpPr>
          <p:cNvPr id="7183" name="Rectangle 15"/>
          <p:cNvSpPr>
            <a:spLocks noChangeArrowheads="1"/>
          </p:cNvSpPr>
          <p:nvPr/>
        </p:nvSpPr>
        <p:spPr bwMode="auto">
          <a:xfrm>
            <a:off x="4165600" y="1773238"/>
            <a:ext cx="2808288" cy="2873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2705100" y="3165475"/>
            <a:ext cx="992188" cy="517525"/>
          </a:xfrm>
          <a:prstGeom prst="rect">
            <a:avLst/>
          </a:prstGeom>
          <a:solidFill>
            <a:srgbClr val="CDE6FF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Transp</a:t>
            </a:r>
            <a:r>
              <a:rPr lang="es-ES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.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Transcel</a:t>
            </a:r>
            <a:r>
              <a:rPr lang="es-ES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.</a:t>
            </a:r>
          </a:p>
        </p:txBody>
      </p:sp>
      <p:sp>
        <p:nvSpPr>
          <p:cNvPr id="7185" name="Rectangle 17"/>
          <p:cNvSpPr>
            <a:spLocks noChangeArrowheads="1"/>
          </p:cNvSpPr>
          <p:nvPr/>
        </p:nvSpPr>
        <p:spPr bwMode="auto">
          <a:xfrm>
            <a:off x="2341563" y="1484313"/>
            <a:ext cx="1223962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189" name="Rectangle 21"/>
          <p:cNvSpPr>
            <a:spLocks noChangeArrowheads="1"/>
          </p:cNvSpPr>
          <p:nvPr/>
        </p:nvSpPr>
        <p:spPr bwMode="auto">
          <a:xfrm>
            <a:off x="4860925" y="5300663"/>
            <a:ext cx="1008063" cy="4333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190" name="Text Box 22"/>
          <p:cNvSpPr txBox="1">
            <a:spLocks noChangeArrowheads="1"/>
          </p:cNvSpPr>
          <p:nvPr/>
        </p:nvSpPr>
        <p:spPr bwMode="auto">
          <a:xfrm>
            <a:off x="5507070" y="5421333"/>
            <a:ext cx="1058303" cy="338554"/>
          </a:xfrm>
          <a:prstGeom prst="rect">
            <a:avLst/>
          </a:prstGeom>
          <a:solidFill>
            <a:srgbClr val="C9FFF5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</a:rPr>
              <a:t>M. </a:t>
            </a:r>
            <a:r>
              <a:rPr lang="es-ES" sz="1600" b="1" dirty="0" smtClean="0">
                <a:solidFill>
                  <a:srgbClr val="000000"/>
                </a:solidFill>
              </a:rPr>
              <a:t>Basal</a:t>
            </a:r>
            <a:endParaRPr lang="es-ES" sz="1600" b="1" dirty="0">
              <a:solidFill>
                <a:srgbClr val="000000"/>
              </a:solidFill>
            </a:endParaRPr>
          </a:p>
        </p:txBody>
      </p:sp>
      <p:sp>
        <p:nvSpPr>
          <p:cNvPr id="7195" name="Rectangle 27"/>
          <p:cNvSpPr>
            <a:spLocks noChangeArrowheads="1"/>
          </p:cNvSpPr>
          <p:nvPr/>
        </p:nvSpPr>
        <p:spPr bwMode="auto">
          <a:xfrm>
            <a:off x="5797550" y="1916113"/>
            <a:ext cx="1727200" cy="7207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200" name="Text Box 32"/>
          <p:cNvSpPr txBox="1">
            <a:spLocks noChangeArrowheads="1"/>
          </p:cNvSpPr>
          <p:nvPr/>
        </p:nvSpPr>
        <p:spPr bwMode="auto">
          <a:xfrm>
            <a:off x="6188411" y="3477754"/>
            <a:ext cx="1439862" cy="338554"/>
          </a:xfrm>
          <a:prstGeom prst="rect">
            <a:avLst/>
          </a:prstGeom>
          <a:solidFill>
            <a:srgbClr val="CDE3F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Enterocitos</a:t>
            </a:r>
          </a:p>
        </p:txBody>
      </p:sp>
      <p:sp>
        <p:nvSpPr>
          <p:cNvPr id="7202" name="Oval 34"/>
          <p:cNvSpPr>
            <a:spLocks noChangeArrowheads="1"/>
          </p:cNvSpPr>
          <p:nvPr/>
        </p:nvSpPr>
        <p:spPr bwMode="auto">
          <a:xfrm>
            <a:off x="2581275" y="5876925"/>
            <a:ext cx="1081088" cy="36195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1 Rectángulo"/>
          <p:cNvSpPr/>
          <p:nvPr/>
        </p:nvSpPr>
        <p:spPr bwMode="auto">
          <a:xfrm>
            <a:off x="3121819" y="5300663"/>
            <a:ext cx="1188244" cy="43338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1" name="Text Box 8"/>
          <p:cNvSpPr txBox="1">
            <a:spLocks noChangeArrowheads="1"/>
          </p:cNvSpPr>
          <p:nvPr/>
        </p:nvSpPr>
        <p:spPr bwMode="auto">
          <a:xfrm>
            <a:off x="3174369" y="5363467"/>
            <a:ext cx="1109599" cy="307777"/>
          </a:xfrm>
          <a:prstGeom prst="rect">
            <a:avLst/>
          </a:prstGeom>
          <a:solidFill>
            <a:srgbClr val="CDE6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Intersticio</a:t>
            </a:r>
            <a:endParaRPr lang="es-ES" sz="14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</p:txBody>
      </p:sp>
      <p:cxnSp>
        <p:nvCxnSpPr>
          <p:cNvPr id="8" name="7 Conector recto de flecha"/>
          <p:cNvCxnSpPr/>
          <p:nvPr/>
        </p:nvCxnSpPr>
        <p:spPr bwMode="auto">
          <a:xfrm>
            <a:off x="3939030" y="5085184"/>
            <a:ext cx="83695" cy="36778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" name="Rectángulo 2"/>
          <p:cNvSpPr/>
          <p:nvPr/>
        </p:nvSpPr>
        <p:spPr bwMode="auto">
          <a:xfrm>
            <a:off x="5899609" y="2599791"/>
            <a:ext cx="169862" cy="528464"/>
          </a:xfrm>
          <a:prstGeom prst="rect">
            <a:avLst/>
          </a:prstGeom>
          <a:solidFill>
            <a:schemeClr val="bg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Rectángulo 5"/>
          <p:cNvSpPr/>
          <p:nvPr/>
        </p:nvSpPr>
        <p:spPr bwMode="auto">
          <a:xfrm>
            <a:off x="6062048" y="2391713"/>
            <a:ext cx="1014823" cy="696991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184" name="Text Box 16"/>
          <p:cNvSpPr txBox="1">
            <a:spLocks noChangeArrowheads="1"/>
          </p:cNvSpPr>
          <p:nvPr/>
        </p:nvSpPr>
        <p:spPr bwMode="auto">
          <a:xfrm>
            <a:off x="890899" y="2101197"/>
            <a:ext cx="1189604" cy="338554"/>
          </a:xfrm>
          <a:prstGeom prst="rect">
            <a:avLst/>
          </a:prstGeom>
          <a:solidFill>
            <a:srgbClr val="EEFFBD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</a:rPr>
              <a:t>M. </a:t>
            </a:r>
            <a:r>
              <a:rPr lang="es-ES" sz="1600" b="1" dirty="0" smtClean="0">
                <a:solidFill>
                  <a:srgbClr val="000000"/>
                </a:solidFill>
              </a:rPr>
              <a:t>Apical</a:t>
            </a:r>
            <a:endParaRPr lang="es-ES" sz="1600" b="1" dirty="0">
              <a:solidFill>
                <a:srgbClr val="000000"/>
              </a:solidFill>
            </a:endParaRPr>
          </a:p>
        </p:txBody>
      </p:sp>
      <p:sp>
        <p:nvSpPr>
          <p:cNvPr id="11" name="Rectángulo 10"/>
          <p:cNvSpPr/>
          <p:nvPr/>
        </p:nvSpPr>
        <p:spPr bwMode="auto">
          <a:xfrm>
            <a:off x="2139132" y="5621338"/>
            <a:ext cx="3444106" cy="75643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Rectángulo 6"/>
          <p:cNvSpPr/>
          <p:nvPr/>
        </p:nvSpPr>
        <p:spPr bwMode="auto">
          <a:xfrm>
            <a:off x="2694484" y="5662066"/>
            <a:ext cx="2309564" cy="503238"/>
          </a:xfrm>
          <a:prstGeom prst="rect">
            <a:avLst/>
          </a:prstGeom>
          <a:solidFill>
            <a:schemeClr val="bg1"/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9" name="Elipse 8"/>
          <p:cNvSpPr/>
          <p:nvPr/>
        </p:nvSpPr>
        <p:spPr bwMode="auto">
          <a:xfrm>
            <a:off x="4943137" y="5662066"/>
            <a:ext cx="123825" cy="503238"/>
          </a:xfrm>
          <a:prstGeom prst="ellipse">
            <a:avLst/>
          </a:prstGeom>
          <a:solidFill>
            <a:schemeClr val="bg1"/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9" name="Elipse 38"/>
          <p:cNvSpPr/>
          <p:nvPr/>
        </p:nvSpPr>
        <p:spPr bwMode="auto">
          <a:xfrm>
            <a:off x="2632571" y="5662066"/>
            <a:ext cx="123825" cy="503238"/>
          </a:xfrm>
          <a:prstGeom prst="ellipse">
            <a:avLst/>
          </a:prstGeom>
          <a:solidFill>
            <a:schemeClr val="bg1"/>
          </a:solidFill>
          <a:ln w="285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204" name="Text Box 36"/>
          <p:cNvSpPr txBox="1">
            <a:spLocks noChangeArrowheads="1"/>
          </p:cNvSpPr>
          <p:nvPr/>
        </p:nvSpPr>
        <p:spPr bwMode="auto">
          <a:xfrm>
            <a:off x="3045782" y="5729704"/>
            <a:ext cx="165622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Sangre o </a:t>
            </a:r>
            <a:r>
              <a:rPr lang="es-ES_tradnl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Linfa</a:t>
            </a:r>
            <a:endParaRPr lang="es-ES_tradnl" sz="16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cxnSp>
        <p:nvCxnSpPr>
          <p:cNvPr id="34" name="33 Conector recto de flecha"/>
          <p:cNvCxnSpPr/>
          <p:nvPr/>
        </p:nvCxnSpPr>
        <p:spPr bwMode="auto">
          <a:xfrm>
            <a:off x="2946995" y="5509419"/>
            <a:ext cx="288032" cy="29552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" name="3 Conector recto de flecha"/>
          <p:cNvCxnSpPr/>
          <p:nvPr/>
        </p:nvCxnSpPr>
        <p:spPr bwMode="auto">
          <a:xfrm>
            <a:off x="4273130" y="5499915"/>
            <a:ext cx="219631" cy="29711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3617907" y="4266877"/>
            <a:ext cx="881062" cy="517525"/>
          </a:xfrm>
          <a:prstGeom prst="rect">
            <a:avLst/>
          </a:prstGeom>
          <a:solidFill>
            <a:srgbClr val="CDE6FF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Transp</a:t>
            </a:r>
            <a:r>
              <a:rPr lang="es-ES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4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Paracel</a:t>
            </a:r>
            <a:r>
              <a:rPr lang="es-ES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.</a:t>
            </a:r>
          </a:p>
        </p:txBody>
      </p:sp>
      <p:sp>
        <p:nvSpPr>
          <p:cNvPr id="7178" name="Line 10"/>
          <p:cNvSpPr>
            <a:spLocks noChangeShapeType="1"/>
          </p:cNvSpPr>
          <p:nvPr/>
        </p:nvSpPr>
        <p:spPr bwMode="auto">
          <a:xfrm>
            <a:off x="4022725" y="1530027"/>
            <a:ext cx="0" cy="2736850"/>
          </a:xfrm>
          <a:prstGeom prst="line">
            <a:avLst/>
          </a:prstGeom>
          <a:noFill/>
          <a:ln w="57150">
            <a:solidFill>
              <a:srgbClr val="C00000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5" name="CuadroTexto 34"/>
          <p:cNvSpPr txBox="1"/>
          <p:nvPr/>
        </p:nvSpPr>
        <p:spPr>
          <a:xfrm>
            <a:off x="2800099" y="648634"/>
            <a:ext cx="3554846" cy="707886"/>
          </a:xfrm>
          <a:prstGeom prst="rect">
            <a:avLst/>
          </a:prstGeom>
          <a:solidFill>
            <a:srgbClr val="9DC3E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s-VE" sz="2000" kern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Barrera Intestinal </a:t>
            </a:r>
          </a:p>
          <a:p>
            <a:pPr algn="ctr">
              <a:defRPr/>
            </a:pPr>
            <a:r>
              <a:rPr lang="es-VE" sz="2000" kern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Epitelio y Uniones estrechas</a:t>
            </a:r>
            <a:endParaRPr lang="es-VE" kern="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8" name="Rectángulo 37"/>
          <p:cNvSpPr/>
          <p:nvPr/>
        </p:nvSpPr>
        <p:spPr>
          <a:xfrm>
            <a:off x="4180619" y="1562934"/>
            <a:ext cx="7938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LUZ</a:t>
            </a:r>
            <a:endParaRPr lang="es-ES" sz="2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7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CuadroTexto 39"/>
          <p:cNvSpPr txBox="1"/>
          <p:nvPr/>
        </p:nvSpPr>
        <p:spPr>
          <a:xfrm>
            <a:off x="114369" y="119615"/>
            <a:ext cx="1773242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Intestino. Mucosa.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Epitelio. Barrera.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Inmune Entérico. </a:t>
            </a:r>
          </a:p>
          <a:p>
            <a:r>
              <a:rPr lang="es-VE" sz="1200" dirty="0">
                <a:latin typeface="Comic Sans MS" panose="030F0702030302020204" pitchFamily="66" charset="0"/>
              </a:rPr>
              <a:t>S.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</a:t>
            </a:r>
            <a:r>
              <a:rPr lang="es-VE" sz="12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2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SN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42" name="CuadroTexto 41"/>
          <p:cNvSpPr txBox="1"/>
          <p:nvPr/>
        </p:nvSpPr>
        <p:spPr>
          <a:xfrm>
            <a:off x="6522553" y="679590"/>
            <a:ext cx="1002197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Cerrar corchete 9"/>
          <p:cNvSpPr/>
          <p:nvPr/>
        </p:nvSpPr>
        <p:spPr bwMode="auto">
          <a:xfrm>
            <a:off x="5849986" y="2606064"/>
            <a:ext cx="121059" cy="584775"/>
          </a:xfrm>
          <a:prstGeom prst="rightBracket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" name="Rectángulo 11"/>
          <p:cNvSpPr/>
          <p:nvPr/>
        </p:nvSpPr>
        <p:spPr bwMode="auto">
          <a:xfrm>
            <a:off x="6129774" y="3043992"/>
            <a:ext cx="900265" cy="27653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209" name="Text Box 41"/>
          <p:cNvSpPr txBox="1">
            <a:spLocks noChangeArrowheads="1"/>
          </p:cNvSpPr>
          <p:nvPr/>
        </p:nvSpPr>
        <p:spPr bwMode="auto">
          <a:xfrm>
            <a:off x="6660998" y="3053556"/>
            <a:ext cx="504091" cy="533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+</a:t>
            </a:r>
          </a:p>
        </p:txBody>
      </p:sp>
      <p:sp>
        <p:nvSpPr>
          <p:cNvPr id="7188" name="Text Box 20"/>
          <p:cNvSpPr txBox="1">
            <a:spLocks noChangeArrowheads="1"/>
          </p:cNvSpPr>
          <p:nvPr/>
        </p:nvSpPr>
        <p:spPr bwMode="auto">
          <a:xfrm>
            <a:off x="6188411" y="2566199"/>
            <a:ext cx="1133644" cy="584775"/>
          </a:xfrm>
          <a:prstGeom prst="rect">
            <a:avLst/>
          </a:prstGeom>
          <a:solidFill>
            <a:srgbClr val="CDE3F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Uniones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estrechas</a:t>
            </a:r>
          </a:p>
        </p:txBody>
      </p:sp>
    </p:spTree>
    <p:extLst>
      <p:ext uri="{BB962C8B-B14F-4D97-AF65-F5344CB8AC3E}">
        <p14:creationId xmlns:p14="http://schemas.microsoft.com/office/powerpoint/2010/main" val="1265649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2" grpId="0" animBg="1"/>
      <p:bldP spid="7176" grpId="0" animBg="1"/>
      <p:bldP spid="7190" grpId="0" animBg="1"/>
      <p:bldP spid="7200" grpId="0" animBg="1"/>
      <p:bldP spid="31" grpId="0" animBg="1"/>
      <p:bldP spid="7184" grpId="0" animBg="1"/>
      <p:bldP spid="7204" grpId="0"/>
      <p:bldP spid="7177" grpId="0" animBg="1"/>
      <p:bldP spid="35" grpId="0" animBg="1"/>
      <p:bldP spid="42" grpId="0"/>
      <p:bldP spid="10" grpId="0" animBg="1"/>
      <p:bldP spid="7209" grpId="0"/>
      <p:bldP spid="718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2" name="Text Box 17"/>
          <p:cNvSpPr txBox="1">
            <a:spLocks noChangeArrowheads="1"/>
          </p:cNvSpPr>
          <p:nvPr/>
        </p:nvSpPr>
        <p:spPr bwMode="auto">
          <a:xfrm>
            <a:off x="6740619" y="5916453"/>
            <a:ext cx="1499128" cy="400110"/>
          </a:xfrm>
          <a:prstGeom prst="rect">
            <a:avLst/>
          </a:prstGeom>
          <a:solidFill>
            <a:srgbClr val="F2EBE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2000" dirty="0" smtClean="0">
                <a:solidFill>
                  <a:srgbClr val="000000"/>
                </a:solidFill>
              </a:rPr>
              <a:t>Intersticio</a:t>
            </a:r>
            <a:endParaRPr lang="es-ES" sz="2000" dirty="0">
              <a:solidFill>
                <a:srgbClr val="000000"/>
              </a:solidFill>
            </a:endParaRPr>
          </a:p>
        </p:txBody>
      </p:sp>
      <p:sp>
        <p:nvSpPr>
          <p:cNvPr id="40975" name="Text Box 20"/>
          <p:cNvSpPr txBox="1">
            <a:spLocks noChangeArrowheads="1"/>
          </p:cNvSpPr>
          <p:nvPr/>
        </p:nvSpPr>
        <p:spPr bwMode="auto">
          <a:xfrm>
            <a:off x="741759" y="5217846"/>
            <a:ext cx="1763623" cy="1077218"/>
          </a:xfrm>
          <a:prstGeom prst="rect">
            <a:avLst/>
          </a:prstGeom>
          <a:solidFill>
            <a:srgbClr val="CDE3FD"/>
          </a:solidFill>
          <a:ln w="9525">
            <a:solidFill>
              <a:srgbClr val="FF9966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srgbClr val="000000"/>
                </a:solidFill>
              </a:rPr>
              <a:t>Uniones </a:t>
            </a:r>
            <a:endParaRPr lang="es-ES" sz="1600" dirty="0" smtClean="0">
              <a:solidFill>
                <a:srgbClr val="000000"/>
              </a:solidFill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600" dirty="0" smtClean="0">
                <a:solidFill>
                  <a:srgbClr val="000000"/>
                </a:solidFill>
              </a:rPr>
              <a:t>Estrechas (</a:t>
            </a:r>
            <a:r>
              <a:rPr lang="es-ES" sz="1600" b="1" dirty="0" smtClean="0">
                <a:solidFill>
                  <a:srgbClr val="000000"/>
                </a:solidFill>
              </a:rPr>
              <a:t>TJ</a:t>
            </a:r>
            <a:r>
              <a:rPr lang="es-ES" sz="1600" dirty="0" smtClean="0">
                <a:solidFill>
                  <a:srgbClr val="000000"/>
                </a:solidFill>
              </a:rPr>
              <a:t>)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srgbClr val="000000"/>
                </a:solidFill>
              </a:rPr>
              <a:t>s</a:t>
            </a:r>
            <a:r>
              <a:rPr lang="es-ES" sz="1600" dirty="0" smtClean="0">
                <a:solidFill>
                  <a:srgbClr val="000000"/>
                </a:solidFill>
              </a:rPr>
              <a:t>eparan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600" dirty="0" smtClean="0">
                <a:solidFill>
                  <a:srgbClr val="000000"/>
                </a:solidFill>
              </a:rPr>
              <a:t>compartimientos</a:t>
            </a:r>
            <a:endParaRPr lang="es-ES" sz="1600" dirty="0">
              <a:solidFill>
                <a:srgbClr val="000000"/>
              </a:solidFill>
            </a:endParaRPr>
          </a:p>
        </p:txBody>
      </p:sp>
      <p:sp>
        <p:nvSpPr>
          <p:cNvPr id="107545" name="Text Box 25"/>
          <p:cNvSpPr txBox="1">
            <a:spLocks noChangeArrowheads="1"/>
          </p:cNvSpPr>
          <p:nvPr/>
        </p:nvSpPr>
        <p:spPr bwMode="auto">
          <a:xfrm>
            <a:off x="1877562" y="3566888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pic>
        <p:nvPicPr>
          <p:cNvPr id="40962" name="Picture 4" descr="barrer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62" r="8131" b="10439"/>
          <a:stretch/>
        </p:blipFill>
        <p:spPr bwMode="auto">
          <a:xfrm rot="5400000">
            <a:off x="3210359" y="867928"/>
            <a:ext cx="4576082" cy="538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7527" name="Rectangle 7"/>
          <p:cNvSpPr>
            <a:spLocks noChangeArrowheads="1"/>
          </p:cNvSpPr>
          <p:nvPr/>
        </p:nvSpPr>
        <p:spPr bwMode="auto">
          <a:xfrm rot="5400000">
            <a:off x="4788788" y="4010043"/>
            <a:ext cx="1079500" cy="287338"/>
          </a:xfrm>
          <a:prstGeom prst="rect">
            <a:avLst/>
          </a:prstGeom>
          <a:solidFill>
            <a:srgbClr val="FFDE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0966" name="Text Box 9"/>
          <p:cNvSpPr txBox="1">
            <a:spLocks noChangeArrowheads="1"/>
          </p:cNvSpPr>
          <p:nvPr/>
        </p:nvSpPr>
        <p:spPr bwMode="auto">
          <a:xfrm>
            <a:off x="4465461" y="4510106"/>
            <a:ext cx="1751013" cy="36671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solidFill>
                  <a:srgbClr val="000000"/>
                </a:solidFill>
              </a:rPr>
              <a:t>ENTEROCITO</a:t>
            </a:r>
          </a:p>
        </p:txBody>
      </p:sp>
      <p:sp>
        <p:nvSpPr>
          <p:cNvPr id="107530" name="Rectangle 10"/>
          <p:cNvSpPr>
            <a:spLocks noChangeArrowheads="1"/>
          </p:cNvSpPr>
          <p:nvPr/>
        </p:nvSpPr>
        <p:spPr bwMode="auto">
          <a:xfrm rot="5400000">
            <a:off x="5760338" y="3973531"/>
            <a:ext cx="1944688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0968" name="Text Box 11"/>
          <p:cNvSpPr txBox="1">
            <a:spLocks noChangeArrowheads="1"/>
          </p:cNvSpPr>
          <p:nvPr/>
        </p:nvSpPr>
        <p:spPr bwMode="auto">
          <a:xfrm rot="5400000">
            <a:off x="5684138" y="3925906"/>
            <a:ext cx="2112962" cy="33655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000000"/>
                </a:solidFill>
              </a:rPr>
              <a:t>VÍA PARACELULAR</a:t>
            </a:r>
          </a:p>
        </p:txBody>
      </p:sp>
      <p:sp>
        <p:nvSpPr>
          <p:cNvPr id="107532" name="Rectangle 12"/>
          <p:cNvSpPr>
            <a:spLocks noChangeArrowheads="1"/>
          </p:cNvSpPr>
          <p:nvPr/>
        </p:nvSpPr>
        <p:spPr bwMode="auto">
          <a:xfrm rot="5400000">
            <a:off x="2736150" y="2965468"/>
            <a:ext cx="865187" cy="431800"/>
          </a:xfrm>
          <a:prstGeom prst="rect">
            <a:avLst/>
          </a:prstGeom>
          <a:solidFill>
            <a:srgbClr val="FFDE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07535" name="Rectangle 15"/>
          <p:cNvSpPr>
            <a:spLocks noChangeArrowheads="1"/>
          </p:cNvSpPr>
          <p:nvPr/>
        </p:nvSpPr>
        <p:spPr bwMode="auto">
          <a:xfrm rot="5400000">
            <a:off x="3492594" y="5449112"/>
            <a:ext cx="1008062" cy="2174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07536" name="Rectangle 16"/>
          <p:cNvSpPr>
            <a:spLocks noChangeArrowheads="1"/>
          </p:cNvSpPr>
          <p:nvPr/>
        </p:nvSpPr>
        <p:spPr bwMode="auto">
          <a:xfrm rot="5400000">
            <a:off x="3564032" y="5665012"/>
            <a:ext cx="504825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07538" name="Rectangle 18"/>
          <p:cNvSpPr>
            <a:spLocks noChangeArrowheads="1"/>
          </p:cNvSpPr>
          <p:nvPr/>
        </p:nvSpPr>
        <p:spPr bwMode="auto">
          <a:xfrm rot="5400000">
            <a:off x="7452913" y="1489093"/>
            <a:ext cx="647700" cy="287338"/>
          </a:xfrm>
          <a:prstGeom prst="rect">
            <a:avLst/>
          </a:prstGeom>
          <a:solidFill>
            <a:srgbClr val="B1DFCD"/>
          </a:solidFill>
          <a:ln>
            <a:noFill/>
          </a:ln>
          <a:effectLst/>
          <a:ex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0974" name="Text Box 19"/>
          <p:cNvSpPr txBox="1">
            <a:spLocks noChangeArrowheads="1"/>
          </p:cNvSpPr>
          <p:nvPr/>
        </p:nvSpPr>
        <p:spPr bwMode="auto">
          <a:xfrm>
            <a:off x="7335133" y="788736"/>
            <a:ext cx="79380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LUZ</a:t>
            </a:r>
          </a:p>
        </p:txBody>
      </p:sp>
      <p:sp>
        <p:nvSpPr>
          <p:cNvPr id="107544" name="Oval 24"/>
          <p:cNvSpPr>
            <a:spLocks noChangeArrowheads="1"/>
          </p:cNvSpPr>
          <p:nvPr/>
        </p:nvSpPr>
        <p:spPr bwMode="auto">
          <a:xfrm rot="5400000">
            <a:off x="5580951" y="1128731"/>
            <a:ext cx="719137" cy="936625"/>
          </a:xfrm>
          <a:prstGeom prst="ellipse">
            <a:avLst/>
          </a:prstGeom>
          <a:solidFill>
            <a:srgbClr val="B1DFCD"/>
          </a:solidFill>
          <a:ln>
            <a:noFill/>
          </a:ln>
          <a:effectLst/>
          <a:ex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07546" name="Text Box 26"/>
          <p:cNvSpPr txBox="1">
            <a:spLocks noChangeArrowheads="1"/>
          </p:cNvSpPr>
          <p:nvPr/>
        </p:nvSpPr>
        <p:spPr bwMode="auto">
          <a:xfrm>
            <a:off x="4971917" y="1479491"/>
            <a:ext cx="2198140" cy="369332"/>
          </a:xfrm>
          <a:prstGeom prst="rect">
            <a:avLst/>
          </a:prstGeom>
          <a:solidFill>
            <a:srgbClr val="B1DFCD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Moco, IgA, HCO</a:t>
            </a:r>
            <a:r>
              <a:rPr lang="es-ES" baseline="-25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3</a:t>
            </a:r>
            <a:r>
              <a:rPr lang="es-ES" baseline="30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-</a:t>
            </a:r>
            <a:endParaRPr lang="es-ES" baseline="30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1 Elipse"/>
          <p:cNvSpPr/>
          <p:nvPr/>
        </p:nvSpPr>
        <p:spPr bwMode="auto">
          <a:xfrm rot="5400000">
            <a:off x="3378443" y="2251094"/>
            <a:ext cx="1164927" cy="575965"/>
          </a:xfrm>
          <a:prstGeom prst="ellipse">
            <a:avLst/>
          </a:prstGeom>
          <a:noFill/>
          <a:ln w="28575" cap="flat" cmpd="sng" algn="ctr">
            <a:solidFill>
              <a:srgbClr val="C00000"/>
            </a:solidFill>
            <a:prstDash val="sysDash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6" name="3 CuadroTexto"/>
          <p:cNvSpPr txBox="1"/>
          <p:nvPr/>
        </p:nvSpPr>
        <p:spPr>
          <a:xfrm>
            <a:off x="2953521" y="328686"/>
            <a:ext cx="3262953" cy="707886"/>
          </a:xfrm>
          <a:prstGeom prst="rect">
            <a:avLst/>
          </a:prstGeom>
          <a:solidFill>
            <a:srgbClr val="9DC3E6"/>
          </a:solidFill>
          <a:ln w="285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200" dirty="0" smtClean="0">
                <a:solidFill>
                  <a:srgbClr val="000000"/>
                </a:solidFill>
                <a:latin typeface="Comic Sans MS" pitchFamily="66" charset="0"/>
              </a:rPr>
              <a:t>Barrera Intestinal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dirty="0" smtClean="0">
                <a:solidFill>
                  <a:srgbClr val="000000"/>
                </a:solidFill>
                <a:latin typeface="Comic Sans MS" pitchFamily="66" charset="0"/>
              </a:rPr>
              <a:t>Epitelio y Uniones Estrechas</a:t>
            </a:r>
            <a:endParaRPr lang="es-VE" dirty="0" smtClean="0">
              <a:solidFill>
                <a:srgbClr val="000000"/>
              </a:solidFill>
              <a:latin typeface="Comic Sans MS" pitchFamily="66" charset="0"/>
            </a:endParaRPr>
          </a:p>
        </p:txBody>
      </p:sp>
      <p:pic>
        <p:nvPicPr>
          <p:cNvPr id="40976" name="Picture 22" descr="001%20-%20zonula%20adherens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4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0621" y="2701797"/>
            <a:ext cx="3146128" cy="165576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1 Elipse"/>
          <p:cNvSpPr/>
          <p:nvPr/>
        </p:nvSpPr>
        <p:spPr bwMode="auto">
          <a:xfrm rot="5400000">
            <a:off x="834118" y="2547125"/>
            <a:ext cx="1842825" cy="865534"/>
          </a:xfrm>
          <a:prstGeom prst="ellipse">
            <a:avLst/>
          </a:prstGeom>
          <a:noFill/>
          <a:ln w="28575" cap="flat" cmpd="sng" algn="ctr">
            <a:solidFill>
              <a:srgbClr val="C00000"/>
            </a:solidFill>
            <a:prstDash val="sysDash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" name="Text Box 19"/>
          <p:cNvSpPr txBox="1">
            <a:spLocks noChangeArrowheads="1"/>
          </p:cNvSpPr>
          <p:nvPr/>
        </p:nvSpPr>
        <p:spPr bwMode="auto">
          <a:xfrm>
            <a:off x="1317598" y="1513324"/>
            <a:ext cx="744114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2200" dirty="0">
                <a:solidFill>
                  <a:srgbClr val="000000"/>
                </a:solidFill>
              </a:rPr>
              <a:t>LUZ</a:t>
            </a:r>
          </a:p>
        </p:txBody>
      </p:sp>
      <p:sp>
        <p:nvSpPr>
          <p:cNvPr id="25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CuadroTexto 23"/>
          <p:cNvSpPr txBox="1"/>
          <p:nvPr/>
        </p:nvSpPr>
        <p:spPr>
          <a:xfrm>
            <a:off x="164810" y="169862"/>
            <a:ext cx="179087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Intestino. Mucosa,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Epitelio. Barrera.</a:t>
            </a:r>
          </a:p>
          <a:p>
            <a:r>
              <a:rPr lang="es-VE" sz="1400" dirty="0" smtClean="0">
                <a:latin typeface="Comic Sans MS" panose="030F0702030302020204" pitchFamily="66" charset="0"/>
              </a:rPr>
              <a:t>S</a:t>
            </a:r>
            <a:r>
              <a:rPr lang="es-VE" sz="1200" dirty="0" smtClean="0">
                <a:latin typeface="Comic Sans MS" panose="030F0702030302020204" pitchFamily="66" charset="0"/>
              </a:rPr>
              <a:t>. Inmune Entérico. </a:t>
            </a:r>
          </a:p>
          <a:p>
            <a:r>
              <a:rPr lang="es-VE" sz="1200" dirty="0">
                <a:latin typeface="Comic Sans MS" panose="030F0702030302020204" pitchFamily="66" charset="0"/>
              </a:rPr>
              <a:t>S.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SN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928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2" grpId="0" animBg="1"/>
      <p:bldP spid="40975" grpId="0" animBg="1"/>
      <p:bldP spid="107545" grpId="0"/>
      <p:bldP spid="107527" grpId="0" animBg="1"/>
      <p:bldP spid="40966" grpId="0" animBg="1"/>
      <p:bldP spid="107530" grpId="0" animBg="1"/>
      <p:bldP spid="40968" grpId="0"/>
      <p:bldP spid="107532" grpId="0" animBg="1"/>
      <p:bldP spid="107535" grpId="0" animBg="1"/>
      <p:bldP spid="107536" grpId="0" animBg="1"/>
      <p:bldP spid="107538" grpId="0" animBg="1"/>
      <p:bldP spid="40974" grpId="0"/>
      <p:bldP spid="107544" grpId="0" animBg="1"/>
      <p:bldP spid="107546" grpId="0" animBg="1"/>
      <p:bldP spid="2" grpId="0" animBg="1"/>
      <p:bldP spid="31" grpId="0" animBg="1"/>
      <p:bldP spid="2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Mis Documentos\EN PROCESO 2015\MICROBIOMA SEMINARIO 2015\PWPT MICROBIOTA\PRESENTACIONES\epitelio 0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43000"/>
                    </a14:imgEffect>
                    <a14:imgEffect>
                      <a14:brightnessContrast bright="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656"/>
          <a:stretch/>
        </p:blipFill>
        <p:spPr bwMode="auto">
          <a:xfrm>
            <a:off x="1478710" y="2304535"/>
            <a:ext cx="6182519" cy="4164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2772040" y="468504"/>
            <a:ext cx="3595857" cy="738664"/>
          </a:xfrm>
          <a:prstGeom prst="rect">
            <a:avLst/>
          </a:prstGeom>
          <a:solidFill>
            <a:srgbClr val="9DC3E6"/>
          </a:solidFill>
          <a:ln w="285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pPr algn="ctr"/>
            <a:r>
              <a:rPr lang="es-VE" sz="2400" dirty="0">
                <a:solidFill>
                  <a:prstClr val="black"/>
                </a:solidFill>
                <a:latin typeface="Comic Sans MS" pitchFamily="66" charset="0"/>
              </a:rPr>
              <a:t>Barrera Intestinal</a:t>
            </a:r>
          </a:p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itchFamily="66" charset="0"/>
              </a:rPr>
              <a:t>Elementos celulares y químicos</a:t>
            </a:r>
            <a:endParaRPr lang="es-VE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858000" y="4464216"/>
            <a:ext cx="803229" cy="6734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5453766" y="5502395"/>
            <a:ext cx="1371600" cy="5649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4216442" y="4885572"/>
            <a:ext cx="1346158" cy="843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4128466" y="4676713"/>
            <a:ext cx="1491114" cy="5847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s-VE" sz="1600" dirty="0" smtClean="0">
                <a:solidFill>
                  <a:prstClr val="black"/>
                </a:solidFill>
                <a:latin typeface="Comic Sans MS" pitchFamily="66" charset="0"/>
              </a:rPr>
              <a:t>C. Dendrítica </a:t>
            </a:r>
          </a:p>
          <a:p>
            <a:pPr algn="ctr"/>
            <a:r>
              <a:rPr lang="es-VE" sz="1600" dirty="0" smtClean="0">
                <a:solidFill>
                  <a:prstClr val="black"/>
                </a:solidFill>
                <a:latin typeface="Comic Sans MS" pitchFamily="66" charset="0"/>
              </a:rPr>
              <a:t>(DC)</a:t>
            </a:r>
            <a:endParaRPr lang="es-VE" sz="16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2133600" y="5912016"/>
            <a:ext cx="1371600" cy="5649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3083652" y="5456262"/>
            <a:ext cx="1210588" cy="33855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latin typeface="Comic Sans MS" pitchFamily="66" charset="0"/>
              </a:rPr>
              <a:t>Macrófago</a:t>
            </a:r>
            <a:endParaRPr lang="es-VE" sz="16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1446143" y="4127491"/>
            <a:ext cx="1989035" cy="3367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3785686" y="4151775"/>
            <a:ext cx="938714" cy="4724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184595" y="4094884"/>
            <a:ext cx="1067921" cy="338554"/>
          </a:xfrm>
          <a:prstGeom prst="rect">
            <a:avLst/>
          </a:prstGeom>
          <a:solidFill>
            <a:srgbClr val="92ECCE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latin typeface="Comic Sans MS" pitchFamily="66" charset="0"/>
              </a:rPr>
              <a:t>C. </a:t>
            </a:r>
            <a:r>
              <a:rPr lang="es-VE" sz="1600" dirty="0" err="1" smtClean="0">
                <a:solidFill>
                  <a:prstClr val="black"/>
                </a:solidFill>
                <a:latin typeface="Comic Sans MS" pitchFamily="66" charset="0"/>
              </a:rPr>
              <a:t>Paneth</a:t>
            </a:r>
            <a:endParaRPr lang="es-VE" sz="16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668464" y="4091255"/>
            <a:ext cx="1053494" cy="338554"/>
          </a:xfrm>
          <a:prstGeom prst="rect">
            <a:avLst/>
          </a:prstGeom>
          <a:solidFill>
            <a:srgbClr val="FFC08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latin typeface="Comic Sans MS" pitchFamily="66" charset="0"/>
              </a:rPr>
              <a:t>C. </a:t>
            </a:r>
            <a:r>
              <a:rPr lang="es-VE" sz="1600" dirty="0" err="1" smtClean="0">
                <a:solidFill>
                  <a:prstClr val="black"/>
                </a:solidFill>
                <a:latin typeface="Comic Sans MS" pitchFamily="66" charset="0"/>
              </a:rPr>
              <a:t>Goblet</a:t>
            </a:r>
            <a:endParaRPr lang="es-VE" sz="16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935693" y="4238555"/>
            <a:ext cx="1132041" cy="5847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latin typeface="Comic Sans MS" pitchFamily="66" charset="0"/>
              </a:rPr>
              <a:t>Linfocito</a:t>
            </a:r>
          </a:p>
          <a:p>
            <a:r>
              <a:rPr lang="es-VE" sz="1600" dirty="0" err="1" smtClean="0">
                <a:solidFill>
                  <a:prstClr val="black"/>
                </a:solidFill>
                <a:latin typeface="Comic Sans MS" pitchFamily="66" charset="0"/>
              </a:rPr>
              <a:t>Intraepit</a:t>
            </a:r>
            <a:r>
              <a:rPr lang="es-VE" sz="1600" dirty="0" smtClean="0">
                <a:solidFill>
                  <a:prstClr val="black"/>
                </a:solidFill>
                <a:latin typeface="Comic Sans MS" pitchFamily="66" charset="0"/>
              </a:rPr>
              <a:t>.</a:t>
            </a:r>
            <a:endParaRPr lang="es-VE" sz="16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2008265" y="1658204"/>
            <a:ext cx="1531188" cy="646331"/>
          </a:xfrm>
          <a:prstGeom prst="rect">
            <a:avLst/>
          </a:prstGeom>
          <a:solidFill>
            <a:srgbClr val="92ECCE"/>
          </a:solidFill>
        </p:spPr>
        <p:txBody>
          <a:bodyPr wrap="none" rtlCol="0">
            <a:spAutoFit/>
          </a:bodyPr>
          <a:lstStyle/>
          <a:p>
            <a:pPr algn="ctr"/>
            <a:r>
              <a:rPr lang="el-GR" dirty="0" smtClean="0">
                <a:solidFill>
                  <a:prstClr val="black"/>
                </a:solidFill>
                <a:latin typeface="Comic Sans MS" pitchFamily="66" charset="0"/>
              </a:rPr>
              <a:t>α</a:t>
            </a:r>
            <a:r>
              <a:rPr lang="es-VE" dirty="0" smtClean="0">
                <a:solidFill>
                  <a:prstClr val="black"/>
                </a:solidFill>
                <a:latin typeface="Comic Sans MS" pitchFamily="66" charset="0"/>
              </a:rPr>
              <a:t> </a:t>
            </a:r>
            <a:r>
              <a:rPr lang="es-VE" dirty="0" err="1" smtClean="0">
                <a:solidFill>
                  <a:prstClr val="black"/>
                </a:solidFill>
                <a:latin typeface="Comic Sans MS" pitchFamily="66" charset="0"/>
              </a:rPr>
              <a:t>defensinas</a:t>
            </a:r>
            <a:endParaRPr lang="es-VE" dirty="0" smtClean="0">
              <a:solidFill>
                <a:prstClr val="black"/>
              </a:solidFill>
              <a:latin typeface="Comic Sans MS" pitchFamily="66" charset="0"/>
            </a:endParaRPr>
          </a:p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itchFamily="66" charset="0"/>
              </a:rPr>
              <a:t>lisozima</a:t>
            </a:r>
            <a:endParaRPr lang="es-VE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5747586" y="1992868"/>
            <a:ext cx="713657" cy="369332"/>
          </a:xfrm>
          <a:prstGeom prst="rect">
            <a:avLst/>
          </a:prstGeom>
          <a:solidFill>
            <a:srgbClr val="EFC8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dirty="0" err="1" smtClean="0">
                <a:solidFill>
                  <a:prstClr val="black"/>
                </a:solidFill>
                <a:latin typeface="Comic Sans MS" pitchFamily="66" charset="0"/>
              </a:rPr>
              <a:t>sIgA</a:t>
            </a:r>
            <a:endParaRPr lang="es-VE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6553200" y="2086928"/>
            <a:ext cx="1295400" cy="6284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6566136" y="2086928"/>
            <a:ext cx="1470275" cy="584775"/>
          </a:xfrm>
          <a:prstGeom prst="rect">
            <a:avLst/>
          </a:prstGeom>
          <a:solidFill>
            <a:srgbClr val="CCECFF"/>
          </a:solidFill>
        </p:spPr>
        <p:txBody>
          <a:bodyPr wrap="none" rtlCol="0">
            <a:spAutoFit/>
          </a:bodyPr>
          <a:lstStyle/>
          <a:p>
            <a:r>
              <a:rPr lang="el-GR" sz="1600" dirty="0" smtClean="0">
                <a:solidFill>
                  <a:prstClr val="black"/>
                </a:solidFill>
                <a:latin typeface="Comic Sans MS" pitchFamily="66" charset="0"/>
              </a:rPr>
              <a:t>β</a:t>
            </a:r>
            <a:r>
              <a:rPr lang="es-VE" sz="1600" dirty="0" smtClean="0">
                <a:solidFill>
                  <a:prstClr val="black"/>
                </a:solidFill>
                <a:latin typeface="Comic Sans MS" pitchFamily="66" charset="0"/>
              </a:rPr>
              <a:t> </a:t>
            </a:r>
            <a:r>
              <a:rPr lang="es-VE" sz="1600" dirty="0" err="1" smtClean="0">
                <a:solidFill>
                  <a:prstClr val="black"/>
                </a:solidFill>
                <a:latin typeface="Comic Sans MS" pitchFamily="66" charset="0"/>
              </a:rPr>
              <a:t>defensinas</a:t>
            </a:r>
            <a:endParaRPr lang="es-VE" sz="1600" dirty="0" smtClean="0">
              <a:solidFill>
                <a:prstClr val="black"/>
              </a:solidFill>
              <a:latin typeface="Comic Sans MS" pitchFamily="66" charset="0"/>
            </a:endParaRPr>
          </a:p>
          <a:p>
            <a:r>
              <a:rPr lang="es-VE" sz="1600" dirty="0" err="1" smtClean="0">
                <a:solidFill>
                  <a:prstClr val="black"/>
                </a:solidFill>
                <a:latin typeface="Comic Sans MS" pitchFamily="66" charset="0"/>
              </a:rPr>
              <a:t>Reg</a:t>
            </a:r>
            <a:r>
              <a:rPr lang="es-VE" sz="1600" dirty="0" smtClean="0">
                <a:solidFill>
                  <a:prstClr val="black"/>
                </a:solidFill>
                <a:latin typeface="Comic Sans MS" pitchFamily="66" charset="0"/>
              </a:rPr>
              <a:t> 3 </a:t>
            </a:r>
            <a:r>
              <a:rPr lang="es-VE" sz="1600" dirty="0" err="1" smtClean="0">
                <a:solidFill>
                  <a:prstClr val="black"/>
                </a:solidFill>
                <a:latin typeface="Comic Sans MS" pitchFamily="66" charset="0"/>
              </a:rPr>
              <a:t>protein</a:t>
            </a:r>
            <a:endParaRPr lang="es-VE" sz="1600" dirty="0" smtClean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4096676" y="2401164"/>
            <a:ext cx="627724" cy="3142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3858421" y="2309656"/>
            <a:ext cx="784189" cy="400110"/>
          </a:xfrm>
          <a:prstGeom prst="rect">
            <a:avLst/>
          </a:prstGeom>
          <a:solidFill>
            <a:srgbClr val="FFCC99"/>
          </a:solidFill>
        </p:spPr>
        <p:txBody>
          <a:bodyPr wrap="none" rtlCol="0">
            <a:spAutoFit/>
          </a:bodyPr>
          <a:lstStyle/>
          <a:p>
            <a:r>
              <a:rPr lang="es-VE" sz="2000" dirty="0" smtClean="0">
                <a:solidFill>
                  <a:prstClr val="black"/>
                </a:solidFill>
                <a:latin typeface="Comic Sans MS" pitchFamily="66" charset="0"/>
              </a:rPr>
              <a:t>moco</a:t>
            </a:r>
            <a:endParaRPr lang="es-VE" sz="20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385665" y="5233106"/>
            <a:ext cx="1418978" cy="33855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latin typeface="Comic Sans MS" pitchFamily="66" charset="0"/>
              </a:rPr>
              <a:t>C. Plasmática</a:t>
            </a:r>
            <a:endParaRPr lang="es-VE" sz="16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6191504" y="4724400"/>
            <a:ext cx="596638" cy="307777"/>
          </a:xfrm>
          <a:prstGeom prst="rect">
            <a:avLst/>
          </a:prstGeom>
          <a:solidFill>
            <a:srgbClr val="EFC8F0"/>
          </a:solidFill>
        </p:spPr>
        <p:txBody>
          <a:bodyPr wrap="none" rtlCol="0">
            <a:spAutoFit/>
          </a:bodyPr>
          <a:lstStyle/>
          <a:p>
            <a:r>
              <a:rPr lang="es-VE" sz="1400" dirty="0" err="1" smtClean="0">
                <a:solidFill>
                  <a:prstClr val="black"/>
                </a:solidFill>
                <a:latin typeface="Comic Sans MS" pitchFamily="66" charset="0"/>
              </a:rPr>
              <a:t>sIgA</a:t>
            </a:r>
            <a:endParaRPr lang="es-VE" sz="14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6349033" y="4279550"/>
            <a:ext cx="350944" cy="4448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7457640" y="3032719"/>
            <a:ext cx="1133644" cy="584775"/>
          </a:xfrm>
          <a:prstGeom prst="rect">
            <a:avLst/>
          </a:prstGeom>
          <a:solidFill>
            <a:srgbClr val="CDE3FD"/>
          </a:solidFill>
          <a:effectLst/>
        </p:spPr>
        <p:txBody>
          <a:bodyPr wrap="none" rtlCol="0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Uniones </a:t>
            </a:r>
          </a:p>
          <a:p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estrechas</a:t>
            </a:r>
            <a:endParaRPr lang="es-VE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639393" y="2044558"/>
            <a:ext cx="813977" cy="523220"/>
          </a:xfrm>
          <a:prstGeom prst="rect">
            <a:avLst/>
          </a:prstGeom>
          <a:solidFill>
            <a:srgbClr val="CDE3F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itchFamily="66" charset="0"/>
              </a:rPr>
              <a:t>LUZ</a:t>
            </a:r>
            <a:r>
              <a:rPr lang="es-VE" sz="2800" dirty="0" smtClean="0">
                <a:solidFill>
                  <a:prstClr val="black"/>
                </a:solidFill>
                <a:latin typeface="Comic Sans MS" pitchFamily="66" charset="0"/>
              </a:rPr>
              <a:t> </a:t>
            </a:r>
            <a:endParaRPr lang="es-VE" sz="28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cxnSp>
        <p:nvCxnSpPr>
          <p:cNvPr id="28" name="27 Conector recto de flecha"/>
          <p:cNvCxnSpPr>
            <a:stCxn id="51" idx="1"/>
          </p:cNvCxnSpPr>
          <p:nvPr/>
        </p:nvCxnSpPr>
        <p:spPr>
          <a:xfrm flipH="1" flipV="1">
            <a:off x="7295706" y="3827489"/>
            <a:ext cx="309644" cy="326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29 Conector recto de flecha"/>
          <p:cNvCxnSpPr/>
          <p:nvPr/>
        </p:nvCxnSpPr>
        <p:spPr>
          <a:xfrm flipH="1">
            <a:off x="6780428" y="3365376"/>
            <a:ext cx="677212" cy="42661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37 CuadroTexto"/>
          <p:cNvSpPr txBox="1"/>
          <p:nvPr/>
        </p:nvSpPr>
        <p:spPr>
          <a:xfrm>
            <a:off x="345234" y="3212976"/>
            <a:ext cx="1069524" cy="369332"/>
          </a:xfrm>
          <a:prstGeom prst="rect">
            <a:avLst/>
          </a:prstGeom>
          <a:solidFill>
            <a:srgbClr val="CDE3F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s-VE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Epitelio</a:t>
            </a:r>
          </a:p>
        </p:txBody>
      </p:sp>
      <p:sp>
        <p:nvSpPr>
          <p:cNvPr id="39" name="38 CuadroTexto"/>
          <p:cNvSpPr txBox="1"/>
          <p:nvPr/>
        </p:nvSpPr>
        <p:spPr>
          <a:xfrm>
            <a:off x="432501" y="4624256"/>
            <a:ext cx="955711" cy="584775"/>
          </a:xfrm>
          <a:prstGeom prst="rect">
            <a:avLst/>
          </a:prstGeom>
          <a:solidFill>
            <a:srgbClr val="CDE3F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Lámina </a:t>
            </a:r>
          </a:p>
          <a:p>
            <a:pPr algn="ctr"/>
            <a:r>
              <a:rPr lang="es-VE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propia </a:t>
            </a:r>
            <a:endParaRPr lang="es-VE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0" name="39 CuadroTexto"/>
          <p:cNvSpPr txBox="1"/>
          <p:nvPr/>
        </p:nvSpPr>
        <p:spPr>
          <a:xfrm>
            <a:off x="4250515" y="1530174"/>
            <a:ext cx="1592103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VE" sz="2400" dirty="0" smtClean="0">
                <a:solidFill>
                  <a:srgbClr val="FF0000"/>
                </a:solidFill>
                <a:latin typeface="Comic Sans MS" pitchFamily="66" charset="0"/>
              </a:rPr>
              <a:t>Microbios</a:t>
            </a:r>
            <a:endParaRPr lang="es-VE" sz="24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225202" y="6264992"/>
            <a:ext cx="43467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SC </a:t>
            </a:r>
            <a:r>
              <a:rPr lang="es-VE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Bischoff</a:t>
            </a:r>
            <a:r>
              <a:rPr lang="es-VE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et al</a:t>
            </a:r>
            <a:r>
              <a:rPr lang="es-VE" sz="12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Intestinal  </a:t>
            </a:r>
            <a:r>
              <a:rPr lang="es-VE" sz="1200" i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permeability</a:t>
            </a:r>
            <a:r>
              <a:rPr lang="es-VE" sz="12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A new target </a:t>
            </a:r>
            <a:r>
              <a:rPr lang="es-VE" sz="1200" i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for</a:t>
            </a:r>
            <a:r>
              <a:rPr lang="es-VE" sz="12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200" i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disease</a:t>
            </a:r>
            <a:r>
              <a:rPr lang="es-VE" sz="12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200" i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prevention</a:t>
            </a:r>
            <a:r>
              <a:rPr lang="es-VE" sz="12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s-VE" sz="1200" i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therapy</a:t>
            </a:r>
            <a:r>
              <a:rPr lang="es-VE" sz="12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s-VE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BMC </a:t>
            </a:r>
            <a:r>
              <a:rPr lang="es-VE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Gastroenterol</a:t>
            </a:r>
            <a:r>
              <a:rPr lang="es-VE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2014</a:t>
            </a:r>
            <a:r>
              <a:rPr lang="es-VE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 14 </a:t>
            </a:r>
            <a:r>
              <a:rPr lang="es-VE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s-VE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189 </a:t>
            </a:r>
          </a:p>
        </p:txBody>
      </p:sp>
      <p:cxnSp>
        <p:nvCxnSpPr>
          <p:cNvPr id="6" name="Conector recto 5"/>
          <p:cNvCxnSpPr/>
          <p:nvPr/>
        </p:nvCxnSpPr>
        <p:spPr bwMode="auto">
          <a:xfrm>
            <a:off x="2219556" y="3212976"/>
            <a:ext cx="264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1" name="Conector recto 40"/>
          <p:cNvCxnSpPr/>
          <p:nvPr/>
        </p:nvCxnSpPr>
        <p:spPr bwMode="auto">
          <a:xfrm>
            <a:off x="2195736" y="3284984"/>
            <a:ext cx="264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2" name="Conector recto 41"/>
          <p:cNvCxnSpPr/>
          <p:nvPr/>
        </p:nvCxnSpPr>
        <p:spPr bwMode="auto">
          <a:xfrm>
            <a:off x="3083652" y="3284984"/>
            <a:ext cx="264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3" name="Conector recto 42"/>
          <p:cNvCxnSpPr/>
          <p:nvPr/>
        </p:nvCxnSpPr>
        <p:spPr bwMode="auto">
          <a:xfrm>
            <a:off x="3059832" y="3356992"/>
            <a:ext cx="264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4" name="Conector recto 43"/>
          <p:cNvCxnSpPr/>
          <p:nvPr/>
        </p:nvCxnSpPr>
        <p:spPr bwMode="auto">
          <a:xfrm>
            <a:off x="6540036" y="3365376"/>
            <a:ext cx="264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5" name="Conector recto 44"/>
          <p:cNvCxnSpPr/>
          <p:nvPr/>
        </p:nvCxnSpPr>
        <p:spPr bwMode="auto">
          <a:xfrm>
            <a:off x="6516216" y="3437384"/>
            <a:ext cx="2642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" name="Cerrar llave 4"/>
          <p:cNvSpPr/>
          <p:nvPr/>
        </p:nvSpPr>
        <p:spPr bwMode="auto">
          <a:xfrm flipH="1">
            <a:off x="1499349" y="1797010"/>
            <a:ext cx="110870" cy="1057197"/>
          </a:xfrm>
          <a:prstGeom prst="rightBrace">
            <a:avLst/>
          </a:prstGeom>
          <a:solidFill>
            <a:srgbClr val="0099FF"/>
          </a:solidFill>
          <a:ln w="28575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6" name="Cerrar llave 45"/>
          <p:cNvSpPr/>
          <p:nvPr/>
        </p:nvSpPr>
        <p:spPr bwMode="auto">
          <a:xfrm flipH="1">
            <a:off x="1504696" y="3974336"/>
            <a:ext cx="108712" cy="2099522"/>
          </a:xfrm>
          <a:prstGeom prst="rightBrace">
            <a:avLst/>
          </a:prstGeom>
          <a:solidFill>
            <a:srgbClr val="0099FF"/>
          </a:solidFill>
          <a:ln w="28575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cxnSp>
        <p:nvCxnSpPr>
          <p:cNvPr id="29" name="Conector recto 28"/>
          <p:cNvCxnSpPr/>
          <p:nvPr/>
        </p:nvCxnSpPr>
        <p:spPr>
          <a:xfrm>
            <a:off x="5053260" y="1937142"/>
            <a:ext cx="336948" cy="5402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CuadroTexto 25"/>
          <p:cNvSpPr txBox="1"/>
          <p:nvPr/>
        </p:nvSpPr>
        <p:spPr>
          <a:xfrm>
            <a:off x="6512386" y="619395"/>
            <a:ext cx="1002197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9" name="Cerrar llave 48"/>
          <p:cNvSpPr/>
          <p:nvPr/>
        </p:nvSpPr>
        <p:spPr bwMode="auto">
          <a:xfrm flipH="1">
            <a:off x="1489629" y="2986207"/>
            <a:ext cx="120590" cy="846826"/>
          </a:xfrm>
          <a:prstGeom prst="rightBrace">
            <a:avLst/>
          </a:prstGeom>
          <a:solidFill>
            <a:srgbClr val="0099FF"/>
          </a:solidFill>
          <a:ln w="28575" cap="flat" cmpd="sng" algn="ctr">
            <a:solidFill>
              <a:schemeClr val="accent6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1" name="1 CuadroTexto"/>
          <p:cNvSpPr txBox="1"/>
          <p:nvPr/>
        </p:nvSpPr>
        <p:spPr>
          <a:xfrm>
            <a:off x="7605350" y="3661474"/>
            <a:ext cx="1202573" cy="338554"/>
          </a:xfrm>
          <a:prstGeom prst="rect">
            <a:avLst/>
          </a:prstGeom>
          <a:solidFill>
            <a:srgbClr val="CDE3FD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Enterocito</a:t>
            </a:r>
            <a:endParaRPr lang="es-VE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0" name="CuadroTexto 49"/>
          <p:cNvSpPr txBox="1"/>
          <p:nvPr/>
        </p:nvSpPr>
        <p:spPr>
          <a:xfrm>
            <a:off x="114369" y="119615"/>
            <a:ext cx="1773242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Intestino. Mucosa.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Epitelio. Barrera.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Inmune Entérico. </a:t>
            </a:r>
          </a:p>
          <a:p>
            <a:r>
              <a:rPr lang="es-VE" sz="1200" dirty="0">
                <a:latin typeface="Comic Sans MS" panose="030F0702030302020204" pitchFamily="66" charset="0"/>
              </a:rPr>
              <a:t>S.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</a:t>
            </a:r>
            <a:r>
              <a:rPr lang="es-VE" sz="12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2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SN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6249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12" grpId="0" animBg="1"/>
      <p:bldP spid="8" grpId="0" animBg="1"/>
      <p:bldP spid="9" grpId="0" animBg="1"/>
      <p:bldP spid="10" grpId="0" animBg="1"/>
      <p:bldP spid="2" grpId="0" animBg="1"/>
      <p:bldP spid="21" grpId="0" animBg="1"/>
      <p:bldP spid="22" grpId="0" animBg="1"/>
      <p:bldP spid="20" grpId="0" animBg="1"/>
      <p:bldP spid="13" grpId="0" animBg="1"/>
      <p:bldP spid="24" grpId="0" animBg="1"/>
      <p:bldP spid="25" grpId="0" animBg="1"/>
      <p:bldP spid="27" grpId="0" animBg="1"/>
      <p:bldP spid="38" grpId="0" animBg="1"/>
      <p:bldP spid="39" grpId="0" animBg="1"/>
      <p:bldP spid="40" grpId="0"/>
      <p:bldP spid="26" grpId="0"/>
      <p:bldP spid="5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611560" y="1879015"/>
            <a:ext cx="3694951" cy="2677656"/>
          </a:xfrm>
          <a:prstGeom prst="rect">
            <a:avLst/>
          </a:prstGeom>
          <a:solidFill>
            <a:srgbClr val="C5E2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4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Permeabilidad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4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NORMAL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200" dirty="0" smtClean="0">
              <a:solidFill>
                <a:srgbClr val="000000"/>
              </a:solidFill>
              <a:latin typeface="Comic Sans MS" pitchFamily="66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2000" b="1" dirty="0" smtClean="0">
                <a:solidFill>
                  <a:srgbClr val="000000"/>
                </a:solidFill>
                <a:latin typeface="Comic Sans MS" pitchFamily="66" charset="0"/>
              </a:rPr>
              <a:t>Estable</a:t>
            </a:r>
            <a:r>
              <a:rPr lang="es-VE" sz="2000" dirty="0" smtClean="0">
                <a:solidFill>
                  <a:srgbClr val="000000"/>
                </a:solidFill>
                <a:latin typeface="Comic Sans MS" pitchFamily="66" charset="0"/>
              </a:rPr>
              <a:t>, encontrada en individuos </a:t>
            </a:r>
            <a:r>
              <a:rPr lang="es-VE" sz="2000" b="1" dirty="0" smtClean="0">
                <a:solidFill>
                  <a:srgbClr val="000000"/>
                </a:solidFill>
                <a:latin typeface="Comic Sans MS" pitchFamily="66" charset="0"/>
              </a:rPr>
              <a:t>sanos </a:t>
            </a:r>
            <a:r>
              <a:rPr lang="es-VE" sz="2000" dirty="0" smtClean="0">
                <a:solidFill>
                  <a:srgbClr val="000000"/>
                </a:solidFill>
                <a:latin typeface="Comic Sans MS" pitchFamily="66" charset="0"/>
              </a:rPr>
              <a:t>sin signos de intoxicación, inflamación o funciones intestinales  alteradas.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8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716016" y="3212976"/>
            <a:ext cx="3744416" cy="2677656"/>
          </a:xfrm>
          <a:prstGeom prst="rect">
            <a:avLst/>
          </a:prstGeom>
          <a:solidFill>
            <a:srgbClr val="FFC1C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Permeabilidad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ALTERADA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1200" dirty="0" smtClean="0">
              <a:solidFill>
                <a:srgbClr val="000000"/>
              </a:solidFill>
              <a:latin typeface="Comic Sans MS" pitchFamily="66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2000" b="1" dirty="0" smtClean="0">
                <a:solidFill>
                  <a:srgbClr val="000000"/>
                </a:solidFill>
                <a:latin typeface="Comic Sans MS" pitchFamily="66" charset="0"/>
              </a:rPr>
              <a:t>Perturbada</a:t>
            </a:r>
            <a:r>
              <a:rPr lang="es-VE" sz="2000" dirty="0" smtClean="0">
                <a:solidFill>
                  <a:srgbClr val="000000"/>
                </a:solidFill>
                <a:latin typeface="Comic Sans MS" pitchFamily="66" charset="0"/>
              </a:rPr>
              <a:t> y </a:t>
            </a:r>
            <a:r>
              <a:rPr lang="es-VE" sz="2000" b="1" dirty="0">
                <a:solidFill>
                  <a:srgbClr val="000000"/>
                </a:solidFill>
                <a:latin typeface="Comic Sans MS" pitchFamily="66" charset="0"/>
              </a:rPr>
              <a:t>cambiada </a:t>
            </a:r>
            <a:r>
              <a:rPr lang="es-VE" sz="2000" b="1" u="sng" dirty="0" smtClean="0">
                <a:solidFill>
                  <a:srgbClr val="000000"/>
                </a:solidFill>
                <a:latin typeface="Comic Sans MS" pitchFamily="66" charset="0"/>
              </a:rPr>
              <a:t>no</a:t>
            </a:r>
            <a:r>
              <a:rPr lang="es-VE" sz="2000" b="1" dirty="0" smtClean="0">
                <a:solidFill>
                  <a:srgbClr val="000000"/>
                </a:solidFill>
                <a:latin typeface="Comic Sans MS" pitchFamily="66" charset="0"/>
              </a:rPr>
              <a:t> transitoriamente</a:t>
            </a:r>
            <a:r>
              <a:rPr lang="es-VE" sz="2000" dirty="0" smtClean="0">
                <a:solidFill>
                  <a:srgbClr val="000000"/>
                </a:solidFill>
                <a:latin typeface="Comic Sans MS" pitchFamily="66" charset="0"/>
              </a:rPr>
              <a:t>, que lleva a </a:t>
            </a:r>
            <a:r>
              <a:rPr lang="es-VE" sz="2000" b="1" dirty="0" smtClean="0">
                <a:solidFill>
                  <a:srgbClr val="000000"/>
                </a:solidFill>
                <a:latin typeface="Comic Sans MS" pitchFamily="66" charset="0"/>
              </a:rPr>
              <a:t>pérdida de </a:t>
            </a:r>
            <a:r>
              <a:rPr lang="es-VE" sz="2000" b="1" dirty="0">
                <a:solidFill>
                  <a:srgbClr val="000000"/>
                </a:solidFill>
                <a:latin typeface="Comic Sans MS" pitchFamily="66" charset="0"/>
              </a:rPr>
              <a:t>H</a:t>
            </a:r>
            <a:r>
              <a:rPr lang="es-VE" sz="2000" b="1" dirty="0" smtClean="0">
                <a:solidFill>
                  <a:srgbClr val="000000"/>
                </a:solidFill>
                <a:latin typeface="Comic Sans MS" pitchFamily="66" charset="0"/>
              </a:rPr>
              <a:t>omeostasis </a:t>
            </a:r>
            <a:r>
              <a:rPr lang="es-VE" sz="2000" b="1" dirty="0">
                <a:solidFill>
                  <a:srgbClr val="000000"/>
                </a:solidFill>
                <a:latin typeface="Comic Sans MS" pitchFamily="66" charset="0"/>
              </a:rPr>
              <a:t>I</a:t>
            </a:r>
            <a:r>
              <a:rPr lang="es-VE" sz="2000" b="1" dirty="0" smtClean="0">
                <a:solidFill>
                  <a:srgbClr val="000000"/>
                </a:solidFill>
                <a:latin typeface="Comic Sans MS" pitchFamily="66" charset="0"/>
              </a:rPr>
              <a:t>ntestinal</a:t>
            </a:r>
            <a:r>
              <a:rPr lang="es-VE" sz="2000" dirty="0" smtClean="0">
                <a:solidFill>
                  <a:srgbClr val="000000"/>
                </a:solidFill>
                <a:latin typeface="Comic Sans MS" pitchFamily="66" charset="0"/>
              </a:rPr>
              <a:t>, deterioro funcional  y </a:t>
            </a:r>
            <a:r>
              <a:rPr lang="es-VE" sz="2000" b="1" dirty="0">
                <a:solidFill>
                  <a:srgbClr val="000000"/>
                </a:solidFill>
                <a:latin typeface="Comic Sans MS" pitchFamily="66" charset="0"/>
              </a:rPr>
              <a:t>E</a:t>
            </a:r>
            <a:r>
              <a:rPr lang="es-VE" sz="2000" b="1" dirty="0" smtClean="0">
                <a:solidFill>
                  <a:srgbClr val="000000"/>
                </a:solidFill>
                <a:latin typeface="Comic Sans MS" pitchFamily="66" charset="0"/>
              </a:rPr>
              <a:t>nfermedad.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z="800" dirty="0" smtClean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91439" y="6171361"/>
            <a:ext cx="380449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05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SC </a:t>
            </a:r>
            <a:r>
              <a:rPr lang="es-VE" sz="105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Bischoff</a:t>
            </a:r>
            <a:r>
              <a:rPr lang="es-VE" sz="105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et al</a:t>
            </a:r>
            <a:r>
              <a:rPr lang="es-VE" sz="105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Intestinal  </a:t>
            </a:r>
            <a:r>
              <a:rPr lang="es-VE" sz="1050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permeability</a:t>
            </a:r>
            <a:r>
              <a:rPr lang="es-VE" sz="105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A new target </a:t>
            </a:r>
            <a:r>
              <a:rPr lang="es-VE" sz="1050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for</a:t>
            </a:r>
            <a:r>
              <a:rPr lang="es-VE" sz="105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050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disease</a:t>
            </a:r>
            <a:r>
              <a:rPr lang="es-VE" sz="105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050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prevention</a:t>
            </a:r>
            <a:r>
              <a:rPr lang="es-VE" sz="105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s-VE" sz="1050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therapy</a:t>
            </a:r>
            <a:r>
              <a:rPr lang="es-VE" sz="105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s-VE" sz="105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BMC </a:t>
            </a:r>
            <a:r>
              <a:rPr lang="es-VE" sz="105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Gastroenterol</a:t>
            </a:r>
            <a:r>
              <a:rPr lang="es-VE" sz="105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VE" sz="105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2014</a:t>
            </a:r>
            <a:r>
              <a:rPr lang="es-VE" sz="105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14 </a:t>
            </a:r>
            <a:r>
              <a:rPr lang="es-VE" sz="105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s-VE" sz="105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189 </a:t>
            </a:r>
          </a:p>
        </p:txBody>
      </p:sp>
      <p:sp>
        <p:nvSpPr>
          <p:cNvPr id="11" name="3 CuadroTexto"/>
          <p:cNvSpPr txBox="1"/>
          <p:nvPr/>
        </p:nvSpPr>
        <p:spPr>
          <a:xfrm>
            <a:off x="2530415" y="1025257"/>
            <a:ext cx="4083169" cy="461665"/>
          </a:xfrm>
          <a:prstGeom prst="rect">
            <a:avLst/>
          </a:prstGeom>
          <a:solidFill>
            <a:srgbClr val="93C2FB"/>
          </a:solidFill>
          <a:ln w="285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rgbClr val="000000"/>
                </a:solidFill>
                <a:latin typeface="Comic Sans MS" pitchFamily="66" charset="0"/>
              </a:rPr>
              <a:t>Barrera </a:t>
            </a:r>
            <a:r>
              <a:rPr lang="es-ES" sz="2400" dirty="0" smtClean="0">
                <a:solidFill>
                  <a:srgbClr val="000000"/>
                </a:solidFill>
                <a:latin typeface="Comic Sans MS" pitchFamily="66" charset="0"/>
              </a:rPr>
              <a:t>Intestinal Epitelial</a:t>
            </a:r>
            <a:endParaRPr lang="es-VE" sz="2400" dirty="0" smtClean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64810" y="169862"/>
            <a:ext cx="1790875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Intestino. Mucosa,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Epitelio. Barrera.</a:t>
            </a:r>
          </a:p>
          <a:p>
            <a:r>
              <a:rPr lang="es-VE" sz="1400" dirty="0" smtClean="0">
                <a:latin typeface="Comic Sans MS" panose="030F0702030302020204" pitchFamily="66" charset="0"/>
              </a:rPr>
              <a:t>S</a:t>
            </a:r>
            <a:r>
              <a:rPr lang="es-VE" sz="1200" dirty="0" smtClean="0">
                <a:latin typeface="Comic Sans MS" panose="030F0702030302020204" pitchFamily="66" charset="0"/>
              </a:rPr>
              <a:t>. Inmune Entérico. </a:t>
            </a:r>
          </a:p>
          <a:p>
            <a:r>
              <a:rPr lang="es-VE" sz="1200" dirty="0">
                <a:latin typeface="Comic Sans MS" panose="030F0702030302020204" pitchFamily="66" charset="0"/>
              </a:rPr>
              <a:t>S.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</a:t>
            </a:r>
            <a:r>
              <a:rPr lang="es-VE" sz="1200" dirty="0" err="1">
                <a:latin typeface="Comic Sans MS" panose="030F0702030302020204" pitchFamily="66" charset="0"/>
              </a:rPr>
              <a:t>E</a:t>
            </a:r>
            <a:r>
              <a:rPr lang="es-VE" sz="1200" dirty="0" err="1" smtClean="0">
                <a:latin typeface="Comic Sans MS" panose="030F0702030302020204" pitchFamily="66" charset="0"/>
              </a:rPr>
              <a:t>ndocanabinoide</a:t>
            </a:r>
            <a:endParaRPr lang="es-VE" sz="1200" dirty="0" smtClean="0">
              <a:latin typeface="Comic Sans MS" panose="030F0702030302020204" pitchFamily="66" charset="0"/>
            </a:endParaRPr>
          </a:p>
          <a:p>
            <a:r>
              <a:rPr lang="es-VE" sz="1200" dirty="0" smtClean="0">
                <a:latin typeface="Comic Sans MS" panose="030F0702030302020204" pitchFamily="66" charset="0"/>
              </a:rPr>
              <a:t>SN.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6748869" y="963046"/>
            <a:ext cx="1002197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6989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ximena\Desktop\Heal-a-Leaky-Gut-640x400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40000"/>
                    </a14:imgEffect>
                    <a14:imgEffect>
                      <a14:brightnessContrast bright="1000" contrast="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95" y="854490"/>
            <a:ext cx="8128000" cy="50800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2612168" y="6011524"/>
            <a:ext cx="39196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es-VE" sz="11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Guthrie</a:t>
            </a:r>
            <a:r>
              <a:rPr lang="es-VE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</a:t>
            </a:r>
            <a:r>
              <a:rPr lang="es-VE" sz="11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s-VE" sz="11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heal</a:t>
            </a:r>
            <a:r>
              <a:rPr lang="es-VE" sz="11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s-VE" sz="1100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leaky</a:t>
            </a:r>
            <a:r>
              <a:rPr lang="es-VE" sz="11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gut</a:t>
            </a:r>
            <a:r>
              <a:rPr lang="es-VE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Experience</a:t>
            </a:r>
            <a:r>
              <a:rPr lang="es-VE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Life</a:t>
            </a:r>
            <a:r>
              <a:rPr lang="es-VE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VE" sz="11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March</a:t>
            </a:r>
            <a:r>
              <a:rPr lang="es-VE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2015</a:t>
            </a:r>
            <a:endParaRPr lang="es-VE" sz="11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343110" y="567177"/>
            <a:ext cx="2276585" cy="1200329"/>
          </a:xfrm>
          <a:prstGeom prst="rect">
            <a:avLst/>
          </a:prstGeom>
          <a:solidFill>
            <a:srgbClr val="9FC9FB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Permeabilidad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</a:t>
            </a:r>
            <a:r>
              <a:rPr lang="es-VE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ntestinal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ALTERADA</a:t>
            </a:r>
            <a:endParaRPr lang="es-VE" sz="2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1821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9" name="Text Box 7"/>
          <p:cNvSpPr txBox="1">
            <a:spLocks noChangeArrowheads="1"/>
          </p:cNvSpPr>
          <p:nvPr/>
        </p:nvSpPr>
        <p:spPr bwMode="auto">
          <a:xfrm>
            <a:off x="2315221" y="2459770"/>
            <a:ext cx="4513556" cy="2416046"/>
          </a:xfrm>
          <a:prstGeom prst="rect">
            <a:avLst/>
          </a:prstGeom>
          <a:solidFill>
            <a:srgbClr val="E2EFFE"/>
          </a:solidFill>
          <a:ln w="190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marL="171450" indent="-171450" fontAlgn="base">
              <a:spcBef>
                <a:spcPct val="0"/>
              </a:spcBef>
              <a:spcAft>
                <a:spcPct val="0"/>
              </a:spcAft>
              <a:buClr>
                <a:srgbClr val="BBE0E3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  <a:defRPr/>
            </a:pPr>
            <a:endParaRPr lang="es-ES_tradnl" sz="800" dirty="0">
              <a:solidFill>
                <a:srgbClr val="000000"/>
              </a:solidFill>
              <a:latin typeface="Comic Sans MS" pitchFamily="66" charset="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150000"/>
              <a:buFont typeface="Arial" panose="020B0604020202020204" pitchFamily="34" charset="0"/>
              <a:buChar char="•"/>
              <a:defRPr/>
            </a:pP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S. </a:t>
            </a:r>
            <a:r>
              <a:rPr lang="es-ES_tradnl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Inmune</a:t>
            </a: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 Entérico.</a:t>
            </a:r>
          </a:p>
          <a:p>
            <a:pPr marL="171450" indent="-171450" fontAlgn="base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150000"/>
              <a:buFont typeface="Arial" panose="020B0604020202020204" pitchFamily="34" charset="0"/>
              <a:buChar char="•"/>
              <a:defRPr/>
            </a:pPr>
            <a:endParaRPr lang="es-ES_tradnl" sz="1200" dirty="0">
              <a:solidFill>
                <a:srgbClr val="000000"/>
              </a:solidFill>
              <a:latin typeface="Comic Sans MS" pitchFamily="66" charset="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150000"/>
              <a:buFont typeface="Arial" panose="020B0604020202020204" pitchFamily="34" charset="0"/>
              <a:buChar char="•"/>
              <a:defRPr/>
            </a:pP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S. </a:t>
            </a:r>
            <a:r>
              <a:rPr lang="es-ES_tradnl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Endocrino</a:t>
            </a: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s-ES_tradnl" sz="2000" dirty="0">
                <a:solidFill>
                  <a:srgbClr val="000000"/>
                </a:solidFill>
                <a:latin typeface="Comic Sans MS" pitchFamily="66" charset="0"/>
              </a:rPr>
              <a:t>E</a:t>
            </a: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ntérico.</a:t>
            </a:r>
            <a:endParaRPr lang="es-ES_tradnl" sz="2000" dirty="0">
              <a:solidFill>
                <a:srgbClr val="000000"/>
              </a:solidFill>
              <a:latin typeface="Comic Sans MS" pitchFamily="66" charset="0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150000"/>
              <a:buFont typeface="Arial" panose="020B0604020202020204" pitchFamily="34" charset="0"/>
              <a:buChar char="•"/>
              <a:defRPr/>
            </a:pPr>
            <a:endParaRPr lang="es-ES_tradnl" sz="1200" dirty="0">
              <a:solidFill>
                <a:srgbClr val="000000"/>
              </a:solidFill>
              <a:latin typeface="Comic Sans MS" pitchFamily="66" charset="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150000"/>
              <a:buFont typeface="Arial" panose="020B0604020202020204" pitchFamily="34" charset="0"/>
              <a:buChar char="•"/>
              <a:defRPr/>
            </a:pP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S. </a:t>
            </a:r>
            <a:r>
              <a:rPr lang="es-ES_tradnl" sz="2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Endocanabinoide</a:t>
            </a: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 Entérico.</a:t>
            </a:r>
            <a:endParaRPr lang="es-ES_tradnl" sz="2000" dirty="0">
              <a:solidFill>
                <a:srgbClr val="000000"/>
              </a:solidFill>
              <a:latin typeface="Comic Sans MS" pitchFamily="66" charset="0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150000"/>
              <a:buFont typeface="Arial" panose="020B0604020202020204" pitchFamily="34" charset="0"/>
              <a:buChar char="•"/>
              <a:defRPr/>
            </a:pPr>
            <a:endParaRPr lang="es-ES_tradnl" sz="1200" dirty="0">
              <a:solidFill>
                <a:srgbClr val="000000"/>
              </a:solidFill>
              <a:latin typeface="Comic Sans MS" pitchFamily="66" charset="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150000"/>
              <a:buFont typeface="Arial" panose="020B0604020202020204" pitchFamily="34" charset="0"/>
              <a:buChar char="•"/>
              <a:defRPr/>
            </a:pP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S. </a:t>
            </a:r>
            <a:r>
              <a:rPr lang="es-ES_tradnl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Nervioso</a:t>
            </a: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 Entérico.</a:t>
            </a:r>
            <a:endParaRPr lang="es-ES_tradnl" sz="2000" dirty="0">
              <a:solidFill>
                <a:srgbClr val="000000"/>
              </a:solidFill>
              <a:latin typeface="Comic Sans MS" pitchFamily="66" charset="0"/>
            </a:endParaRPr>
          </a:p>
          <a:p>
            <a:pPr marL="171450" indent="-171450" fontAlgn="base">
              <a:spcBef>
                <a:spcPct val="0"/>
              </a:spcBef>
              <a:spcAft>
                <a:spcPct val="0"/>
              </a:spcAft>
              <a:buClr>
                <a:schemeClr val="accent6">
                  <a:lumMod val="60000"/>
                  <a:lumOff val="40000"/>
                </a:schemeClr>
              </a:buClr>
              <a:buSzPct val="150000"/>
              <a:buFont typeface="Arial" panose="020B0604020202020204" pitchFamily="34" charset="0"/>
              <a:buChar char="•"/>
              <a:defRPr/>
            </a:pPr>
            <a:endParaRPr lang="es-ES_tradnl" sz="9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3275811" y="1798496"/>
            <a:ext cx="2592376" cy="461665"/>
          </a:xfrm>
          <a:prstGeom prst="rect">
            <a:avLst/>
          </a:prstGeom>
          <a:solidFill>
            <a:srgbClr val="93C2FB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solidFill>
                  <a:srgbClr val="000000"/>
                </a:solidFill>
              </a:rPr>
              <a:t>Sistemas en TGI</a:t>
            </a:r>
            <a:endParaRPr lang="es-ES" sz="2400" dirty="0">
              <a:solidFill>
                <a:srgbClr val="000000"/>
              </a:solidFill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34567" y="133022"/>
            <a:ext cx="2183611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Intestino. Mucosa. Epitelio.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S. Inmune Entérico</a:t>
            </a:r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</a:p>
          <a:p>
            <a:r>
              <a:rPr lang="es-VE" sz="1200" dirty="0">
                <a:latin typeface="Comic Sans MS" panose="030F0702030302020204" pitchFamily="66" charset="0"/>
              </a:rPr>
              <a:t>S.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</a:t>
            </a:r>
            <a:r>
              <a:rPr lang="es-VE" sz="12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2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Nervioso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5977698" y="1748673"/>
            <a:ext cx="1002197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8561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4" name="Text Box 4"/>
          <p:cNvSpPr txBox="1">
            <a:spLocks noChangeArrowheads="1"/>
          </p:cNvSpPr>
          <p:nvPr/>
        </p:nvSpPr>
        <p:spPr bwMode="auto">
          <a:xfrm>
            <a:off x="3044177" y="2074148"/>
            <a:ext cx="3055645" cy="2215991"/>
          </a:xfrm>
          <a:prstGeom prst="rect">
            <a:avLst/>
          </a:prstGeom>
          <a:solidFill>
            <a:srgbClr val="E8E8F8"/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sz="900" dirty="0" smtClean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“</a:t>
            </a:r>
            <a:r>
              <a:rPr lang="es-ES_tradnl" sz="2000" dirty="0">
                <a:solidFill>
                  <a:srgbClr val="000000"/>
                </a:solidFill>
                <a:latin typeface="Comic Sans MS" pitchFamily="66" charset="0"/>
              </a:rPr>
              <a:t>T</a:t>
            </a: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iene </a:t>
            </a:r>
            <a:r>
              <a:rPr lang="es-ES_tradnl" sz="2000" dirty="0">
                <a:solidFill>
                  <a:srgbClr val="000000"/>
                </a:solidFill>
                <a:latin typeface="Comic Sans MS" pitchFamily="66" charset="0"/>
              </a:rPr>
              <a:t>el reto de </a:t>
            </a:r>
            <a:endParaRPr lang="es-ES_tradnl" sz="2000" dirty="0" smtClean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responder a patógenos</a:t>
            </a: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, </a:t>
            </a:r>
            <a:endParaRPr lang="es-ES_tradnl" sz="2000" dirty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2000" dirty="0">
                <a:solidFill>
                  <a:srgbClr val="000000"/>
                </a:solidFill>
                <a:latin typeface="Comic Sans MS" pitchFamily="66" charset="0"/>
              </a:rPr>
              <a:t>mientras permanece </a:t>
            </a:r>
            <a:endParaRPr lang="es-ES_tradnl" sz="2000" dirty="0" smtClean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sin </a:t>
            </a:r>
            <a:r>
              <a:rPr lang="es-ES_tradnl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responder </a:t>
            </a:r>
            <a:r>
              <a:rPr lang="es-ES_tradnl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</a:t>
            </a:r>
            <a:endParaRPr lang="es-ES_tradnl" sz="20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antígenos </a:t>
            </a:r>
            <a:r>
              <a:rPr lang="es-ES_tradnl" sz="2000" dirty="0">
                <a:solidFill>
                  <a:srgbClr val="000000"/>
                </a:solidFill>
                <a:latin typeface="Comic Sans MS" pitchFamily="66" charset="0"/>
              </a:rPr>
              <a:t>de la </a:t>
            </a:r>
            <a:r>
              <a:rPr lang="es-ES_tradnl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dieta y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al </a:t>
            </a:r>
            <a:r>
              <a:rPr lang="es-ES_tradnl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microbiota</a:t>
            </a: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s-ES_tradnl" sz="2000" dirty="0">
                <a:solidFill>
                  <a:srgbClr val="000000"/>
                </a:solidFill>
                <a:latin typeface="Comic Sans MS" pitchFamily="66" charset="0"/>
              </a:rPr>
              <a:t>comensal</a:t>
            </a: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”.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sz="9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54275" name="Text Box 5"/>
          <p:cNvSpPr txBox="1">
            <a:spLocks noChangeArrowheads="1"/>
          </p:cNvSpPr>
          <p:nvPr/>
        </p:nvSpPr>
        <p:spPr bwMode="auto">
          <a:xfrm>
            <a:off x="2358059" y="4602233"/>
            <a:ext cx="4427882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11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Immunity</a:t>
            </a:r>
            <a:r>
              <a:rPr lang="es-ES_tradnl" sz="11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ES_tradnl" sz="11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Inflammation</a:t>
            </a:r>
            <a:r>
              <a:rPr lang="es-ES_tradnl" sz="11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s-ES_tradnl" sz="11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Allergy</a:t>
            </a:r>
            <a:r>
              <a:rPr lang="es-ES_tradnl" sz="11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_tradnl" sz="11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ES_tradnl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En: </a:t>
            </a:r>
            <a:r>
              <a:rPr lang="es-ES_tradnl" sz="1100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ES_tradnl" sz="11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_tradnl" sz="11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gut</a:t>
            </a:r>
            <a:r>
              <a:rPr lang="es-ES_tradnl" sz="11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s-ES_tradnl" sz="11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ES_tradnl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_tradnl" sz="11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inner</a:t>
            </a:r>
            <a:r>
              <a:rPr lang="es-ES_tradnl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_tradnl" sz="11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tube</a:t>
            </a:r>
            <a:r>
              <a:rPr lang="es-ES_tradnl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es-ES_tradnl" sz="11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life</a:t>
            </a:r>
            <a:r>
              <a:rPr lang="es-ES_tradnl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11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Science</a:t>
            </a:r>
            <a:r>
              <a:rPr lang="es-ES_tradnl" sz="11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_tradnl" sz="11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2005</a:t>
            </a:r>
            <a:r>
              <a:rPr lang="es-ES_tradnl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307:1920-1925.</a:t>
            </a:r>
            <a:endParaRPr lang="es-ES_tradnl" sz="11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277" name="Text Box 8"/>
          <p:cNvSpPr txBox="1">
            <a:spLocks noChangeArrowheads="1"/>
          </p:cNvSpPr>
          <p:nvPr/>
        </p:nvSpPr>
        <p:spPr bwMode="auto">
          <a:xfrm>
            <a:off x="2669074" y="1456436"/>
            <a:ext cx="3805850" cy="461665"/>
          </a:xfrm>
          <a:prstGeom prst="rect">
            <a:avLst/>
          </a:prstGeom>
          <a:solidFill>
            <a:srgbClr val="B7B7E7"/>
          </a:solidFill>
          <a:ln w="28575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solidFill>
                  <a:srgbClr val="000000"/>
                </a:solidFill>
              </a:rPr>
              <a:t>Sistema Inmune Entérico</a:t>
            </a:r>
            <a:endParaRPr lang="es-ES" sz="2400" dirty="0">
              <a:solidFill>
                <a:srgbClr val="000000"/>
              </a:solidFill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6284842" y="2713740"/>
            <a:ext cx="1002197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134567" y="133022"/>
            <a:ext cx="218361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Intestino. Mucosa. Epitelio. </a:t>
            </a:r>
          </a:p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S. Inmune Entérico. </a:t>
            </a:r>
          </a:p>
          <a:p>
            <a:r>
              <a:rPr lang="es-VE" sz="1200" dirty="0">
                <a:latin typeface="Comic Sans MS" panose="030F0702030302020204" pitchFamily="66" charset="0"/>
              </a:rPr>
              <a:t>S.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</a:t>
            </a:r>
            <a:r>
              <a:rPr lang="es-VE" sz="12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2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Nervioso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9163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099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099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099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924" grpId="0" animBg="1"/>
      <p:bldP spid="54277" grpId="0" animBg="1"/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601" name="Rectangle 9"/>
          <p:cNvSpPr>
            <a:spLocks noChangeArrowheads="1"/>
          </p:cNvSpPr>
          <p:nvPr/>
        </p:nvSpPr>
        <p:spPr bwMode="auto">
          <a:xfrm>
            <a:off x="2560028" y="3891836"/>
            <a:ext cx="401540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_tradnl" sz="1200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O. </a:t>
            </a:r>
            <a:r>
              <a:rPr lang="es-ES_tradnl" sz="1200" dirty="0" err="1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Pabst</a:t>
            </a:r>
            <a:r>
              <a:rPr lang="es-ES_tradnl" sz="1200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A.M. </a:t>
            </a:r>
            <a:r>
              <a:rPr lang="es-ES_tradnl" sz="1200" dirty="0" err="1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Mowat</a:t>
            </a:r>
            <a:r>
              <a:rPr lang="es-ES_tradnl" sz="1200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ES_tradnl" sz="1200" i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Oral </a:t>
            </a:r>
            <a:r>
              <a:rPr lang="es-ES_tradnl" sz="1200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tolerance</a:t>
            </a:r>
            <a:r>
              <a:rPr lang="es-ES_tradnl" sz="1200" i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_tradnl" sz="1200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s-ES_tradnl" sz="1200" i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_tradnl" sz="1200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food</a:t>
            </a:r>
            <a:r>
              <a:rPr lang="es-ES_tradnl" sz="1200" i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_tradnl" sz="1200" i="1" dirty="0" err="1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protein</a:t>
            </a:r>
            <a:r>
              <a:rPr lang="es-ES_tradnl" sz="1200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s-ES_tradnl" sz="1200" dirty="0" smtClean="0"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es-ES_tradnl" sz="12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Mucosal</a:t>
            </a:r>
            <a:r>
              <a:rPr lang="es-ES_tradnl" sz="1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_tradnl" sz="12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Immunology</a:t>
            </a:r>
            <a:r>
              <a:rPr lang="es-ES_tradnl" sz="1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2012</a:t>
            </a:r>
            <a:r>
              <a:rPr lang="es-ES_tradnl" sz="1200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; 5: 232–239 </a:t>
            </a:r>
          </a:p>
        </p:txBody>
      </p:sp>
      <p:sp>
        <p:nvSpPr>
          <p:cNvPr id="12" name="Text Box 38"/>
          <p:cNvSpPr txBox="1">
            <a:spLocks noChangeArrowheads="1"/>
          </p:cNvSpPr>
          <p:nvPr/>
        </p:nvSpPr>
        <p:spPr bwMode="auto">
          <a:xfrm>
            <a:off x="3302532" y="1363227"/>
            <a:ext cx="2496196" cy="461665"/>
          </a:xfrm>
          <a:prstGeom prst="rect">
            <a:avLst/>
          </a:prstGeom>
          <a:solidFill>
            <a:srgbClr val="B7B7E7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_tradnl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Tolerancia  Oral</a:t>
            </a:r>
            <a:endParaRPr lang="es-ES_tradnl" sz="2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5815893" y="1309936"/>
            <a:ext cx="1314951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193135" y="231418"/>
            <a:ext cx="2246128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Intestino. Mucosa. Epitelio.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S. Inmune Entérico. </a:t>
            </a:r>
          </a:p>
          <a:p>
            <a:r>
              <a:rPr lang="es-VE" sz="1200" dirty="0">
                <a:latin typeface="Comic Sans MS" panose="030F0702030302020204" pitchFamily="66" charset="0"/>
              </a:rPr>
              <a:t>S.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</a:t>
            </a:r>
            <a:r>
              <a:rPr lang="es-VE" sz="12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200" dirty="0" smtClean="0">
                <a:latin typeface="Comic Sans MS" panose="030F0702030302020204" pitchFamily="66" charset="0"/>
              </a:rPr>
              <a:t> 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Nervioso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2627891" y="2073534"/>
            <a:ext cx="3845478" cy="1677382"/>
          </a:xfrm>
          <a:prstGeom prst="rect">
            <a:avLst/>
          </a:prstGeom>
          <a:solidFill>
            <a:srgbClr val="F6E8FC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>
              <a:defRPr/>
            </a:pPr>
            <a:endParaRPr lang="es-ES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176213">
              <a:buSzPct val="150000"/>
              <a:defRPr/>
            </a:pPr>
            <a:r>
              <a:rPr lang="es-E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Estado </a:t>
            </a:r>
            <a:r>
              <a:rPr lang="es-ES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de </a:t>
            </a:r>
            <a:r>
              <a:rPr lang="es-E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ausencia </a:t>
            </a:r>
            <a:r>
              <a:rPr lang="es-ES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respuesta local y sistémica </a:t>
            </a:r>
            <a:r>
              <a:rPr lang="es-ES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inducido por administración oral de </a:t>
            </a:r>
            <a:r>
              <a:rPr lang="es-ES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antígenos inocuos</a:t>
            </a:r>
            <a:r>
              <a:rPr lang="es-ES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  <a:endParaRPr lang="es-ES" sz="2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1200150" lvl="2" indent="-285750">
              <a:buSzPct val="150000"/>
              <a:buFont typeface="Arial" panose="020B0604020202020204" pitchFamily="34" charset="0"/>
              <a:buChar char="•"/>
              <a:defRPr/>
            </a:pPr>
            <a:endParaRPr lang="es-ES" sz="1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Rectangle 47"/>
          <p:cNvSpPr>
            <a:spLocks noChangeArrowheads="1"/>
          </p:cNvSpPr>
          <p:nvPr/>
        </p:nvSpPr>
        <p:spPr bwMode="auto">
          <a:xfrm>
            <a:off x="2662094" y="4681802"/>
            <a:ext cx="3811275" cy="1015663"/>
          </a:xfrm>
          <a:prstGeom prst="rect">
            <a:avLst/>
          </a:prstGeom>
          <a:solidFill>
            <a:srgbClr val="FFD5D5"/>
          </a:solidFill>
          <a:ln w="28575">
            <a:solidFill>
              <a:schemeClr val="accent6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dist="35921" dir="2700000" algn="ctr" rotWithShape="0">
              <a:srgbClr val="EEECE1"/>
            </a:outerShdw>
          </a:effectLst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_tradnl" sz="20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Si el epitelio está </a:t>
            </a:r>
            <a:r>
              <a:rPr lang="es-ES_tradnl" sz="20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dañado</a:t>
            </a:r>
            <a:r>
              <a:rPr lang="es-ES_tradnl" sz="20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 puede </a:t>
            </a:r>
            <a:r>
              <a:rPr lang="es-ES_tradnl" sz="2000" kern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dar </a:t>
            </a:r>
            <a:r>
              <a:rPr lang="es-ES_tradnl" sz="20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respuesta sistémica a </a:t>
            </a:r>
            <a:r>
              <a:rPr lang="es-ES_tradnl" sz="2000" kern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agentes inocuos.</a:t>
            </a:r>
            <a:endParaRPr lang="es-ES_tradnl" sz="2000" kern="0" dirty="0"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434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" grpId="0"/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9" name="Text Box 7"/>
          <p:cNvSpPr txBox="1">
            <a:spLocks noChangeArrowheads="1"/>
          </p:cNvSpPr>
          <p:nvPr/>
        </p:nvSpPr>
        <p:spPr bwMode="auto">
          <a:xfrm>
            <a:off x="1884776" y="2131205"/>
            <a:ext cx="5374447" cy="3093154"/>
          </a:xfrm>
          <a:prstGeom prst="rect">
            <a:avLst/>
          </a:prstGeom>
          <a:solidFill>
            <a:srgbClr val="E8E8F8"/>
          </a:solidFill>
          <a:ln w="1905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marL="171450" indent="-171450" fontAlgn="base">
              <a:spcBef>
                <a:spcPct val="0"/>
              </a:spcBef>
              <a:spcAft>
                <a:spcPct val="0"/>
              </a:spcAft>
              <a:buClr>
                <a:srgbClr val="BBE0E3">
                  <a:lumMod val="50000"/>
                </a:srgbClr>
              </a:buClr>
              <a:buSzPct val="150000"/>
              <a:buFont typeface="Arial" panose="020B0604020202020204" pitchFamily="34" charset="0"/>
              <a:buChar char="•"/>
              <a:defRPr/>
            </a:pPr>
            <a:endParaRPr lang="es-ES_tradnl" sz="800" dirty="0">
              <a:solidFill>
                <a:srgbClr val="000000"/>
              </a:solidFill>
              <a:latin typeface="Comic Sans MS" pitchFamily="66" charset="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Clr>
                <a:srgbClr val="2D2D8A">
                  <a:lumMod val="60000"/>
                  <a:lumOff val="40000"/>
                </a:srgbClr>
              </a:buClr>
              <a:buSzPct val="150000"/>
              <a:buFont typeface="Arial" panose="020B0604020202020204" pitchFamily="34" charset="0"/>
              <a:buChar char="•"/>
              <a:defRPr/>
            </a:pP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Es </a:t>
            </a:r>
            <a:r>
              <a:rPr lang="es-ES_tradnl" sz="2000" dirty="0">
                <a:solidFill>
                  <a:srgbClr val="000000"/>
                </a:solidFill>
                <a:latin typeface="Comic Sans MS" pitchFamily="66" charset="0"/>
              </a:rPr>
              <a:t>el compartimiento más grande </a:t>
            </a: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del S</a:t>
            </a:r>
            <a:r>
              <a:rPr lang="es-ES_tradnl" sz="2000" dirty="0">
                <a:solidFill>
                  <a:srgbClr val="000000"/>
                </a:solidFill>
                <a:latin typeface="Comic Sans MS" pitchFamily="66" charset="0"/>
              </a:rPr>
              <a:t>. </a:t>
            </a: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Inmune.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2D2D8A">
                  <a:lumMod val="60000"/>
                  <a:lumOff val="40000"/>
                </a:srgbClr>
              </a:buClr>
              <a:buSzPct val="150000"/>
              <a:defRPr/>
            </a:pPr>
            <a:endParaRPr lang="es-ES_tradnl" sz="1200" dirty="0">
              <a:solidFill>
                <a:srgbClr val="000000"/>
              </a:solidFill>
              <a:latin typeface="Comic Sans MS" pitchFamily="66" charset="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Clr>
                <a:srgbClr val="2D2D8A">
                  <a:lumMod val="60000"/>
                  <a:lumOff val="40000"/>
                </a:srgbClr>
              </a:buClr>
              <a:buSzPct val="150000"/>
              <a:buFont typeface="Arial" panose="020B0604020202020204" pitchFamily="34" charset="0"/>
              <a:buChar char="•"/>
              <a:defRPr/>
            </a:pP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Distingue </a:t>
            </a:r>
            <a:r>
              <a:rPr lang="es-ES_tradnl" sz="2000" dirty="0">
                <a:solidFill>
                  <a:srgbClr val="000000"/>
                </a:solidFill>
                <a:latin typeface="Comic Sans MS" pitchFamily="66" charset="0"/>
              </a:rPr>
              <a:t>entre patógenos y antígenos </a:t>
            </a: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inocuos.</a:t>
            </a:r>
            <a:endParaRPr lang="es-ES_tradnl" sz="2000" dirty="0">
              <a:solidFill>
                <a:srgbClr val="000000"/>
              </a:solidFill>
              <a:latin typeface="Comic Sans MS" pitchFamily="66" charset="0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Clr>
                <a:srgbClr val="2D2D8A">
                  <a:lumMod val="60000"/>
                  <a:lumOff val="40000"/>
                </a:srgbClr>
              </a:buClr>
              <a:buSzPct val="150000"/>
              <a:buFont typeface="Arial" panose="020B0604020202020204" pitchFamily="34" charset="0"/>
              <a:buChar char="•"/>
              <a:defRPr/>
            </a:pPr>
            <a:endParaRPr lang="es-ES_tradnl" sz="1200" dirty="0">
              <a:solidFill>
                <a:srgbClr val="000000"/>
              </a:solidFill>
              <a:latin typeface="Comic Sans MS" pitchFamily="66" charset="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Clr>
                <a:srgbClr val="2D2D8A">
                  <a:lumMod val="60000"/>
                  <a:lumOff val="40000"/>
                </a:srgbClr>
              </a:buClr>
              <a:buSzPct val="150000"/>
              <a:buFont typeface="Arial" panose="020B0604020202020204" pitchFamily="34" charset="0"/>
              <a:buChar char="•"/>
              <a:defRPr/>
            </a:pP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Vigila </a:t>
            </a:r>
            <a:r>
              <a:rPr lang="es-ES_tradnl" sz="2000" dirty="0">
                <a:solidFill>
                  <a:srgbClr val="000000"/>
                </a:solidFill>
                <a:latin typeface="Comic Sans MS" pitchFamily="66" charset="0"/>
              </a:rPr>
              <a:t>desarrollo de </a:t>
            </a: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malignidad.</a:t>
            </a:r>
            <a:endParaRPr lang="es-ES_tradnl" sz="2000" dirty="0">
              <a:solidFill>
                <a:srgbClr val="000000"/>
              </a:solidFill>
              <a:latin typeface="Comic Sans MS" pitchFamily="66" charset="0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Clr>
                <a:srgbClr val="2D2D8A">
                  <a:lumMod val="60000"/>
                  <a:lumOff val="40000"/>
                </a:srgbClr>
              </a:buClr>
              <a:buSzPct val="150000"/>
              <a:buFont typeface="Arial" panose="020B0604020202020204" pitchFamily="34" charset="0"/>
              <a:buChar char="•"/>
              <a:defRPr/>
            </a:pPr>
            <a:endParaRPr lang="es-ES_tradnl" sz="1400" dirty="0">
              <a:solidFill>
                <a:srgbClr val="000000"/>
              </a:solidFill>
              <a:latin typeface="Comic Sans MS" pitchFamily="66" charset="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Clr>
                <a:srgbClr val="2D2D8A">
                  <a:lumMod val="60000"/>
                  <a:lumOff val="40000"/>
                </a:srgbClr>
              </a:buClr>
              <a:buSzPct val="150000"/>
              <a:buFont typeface="Arial" panose="020B0604020202020204" pitchFamily="34" charset="0"/>
              <a:buChar char="•"/>
              <a:defRPr/>
            </a:pP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Forma </a:t>
            </a:r>
            <a:r>
              <a:rPr lang="es-ES_tradnl" sz="2000" dirty="0">
                <a:solidFill>
                  <a:srgbClr val="000000"/>
                </a:solidFill>
                <a:latin typeface="Comic Sans MS" pitchFamily="66" charset="0"/>
              </a:rPr>
              <a:t>parte de S. Inmune de </a:t>
            </a: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Mucosas en órganos </a:t>
            </a:r>
            <a:r>
              <a:rPr lang="es-ES_tradnl" sz="2000" dirty="0">
                <a:solidFill>
                  <a:srgbClr val="000000"/>
                </a:solidFill>
                <a:latin typeface="Comic Sans MS" pitchFamily="66" charset="0"/>
              </a:rPr>
              <a:t>expuestos </a:t>
            </a: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al exterior.</a:t>
            </a:r>
            <a:endParaRPr lang="es-ES_tradnl" sz="2000" dirty="0">
              <a:solidFill>
                <a:srgbClr val="000000"/>
              </a:solidFill>
              <a:latin typeface="Comic Sans MS" pitchFamily="66" charset="0"/>
            </a:endParaRPr>
          </a:p>
          <a:p>
            <a:pPr marL="171450" indent="-171450" fontAlgn="base">
              <a:spcBef>
                <a:spcPct val="0"/>
              </a:spcBef>
              <a:spcAft>
                <a:spcPct val="0"/>
              </a:spcAft>
              <a:buClr>
                <a:srgbClr val="2D2D8A">
                  <a:lumMod val="60000"/>
                  <a:lumOff val="40000"/>
                </a:srgbClr>
              </a:buClr>
              <a:buSzPct val="150000"/>
              <a:buFont typeface="Arial" panose="020B0604020202020204" pitchFamily="34" charset="0"/>
              <a:buChar char="•"/>
              <a:defRPr/>
            </a:pPr>
            <a:endParaRPr lang="es-ES_tradnl" sz="9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2669075" y="1451582"/>
            <a:ext cx="3969356" cy="461665"/>
          </a:xfrm>
          <a:prstGeom prst="rect">
            <a:avLst/>
          </a:prstGeom>
          <a:solidFill>
            <a:srgbClr val="B7B7E7"/>
          </a:solidFill>
          <a:ln w="28575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2400" dirty="0" smtClean="0">
                <a:solidFill>
                  <a:srgbClr val="000000"/>
                </a:solidFill>
              </a:rPr>
              <a:t>Sistema Inmune Entérico*</a:t>
            </a:r>
            <a:endParaRPr lang="es-ES" sz="2400" dirty="0">
              <a:solidFill>
                <a:srgbClr val="000000"/>
              </a:solidFill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34567" y="133022"/>
            <a:ext cx="218361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Mucosa. Epitelio. </a:t>
            </a:r>
          </a:p>
          <a:p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S. Inmune Entérico. </a:t>
            </a:r>
          </a:p>
          <a:p>
            <a:r>
              <a:rPr lang="es-VE" sz="1200" dirty="0">
                <a:solidFill>
                  <a:srgbClr val="000000"/>
                </a:solidFill>
                <a:latin typeface="Comic Sans MS" panose="030F0702030302020204" pitchFamily="66" charset="0"/>
              </a:rPr>
              <a:t>S. Endocrino </a:t>
            </a:r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S. </a:t>
            </a:r>
            <a:r>
              <a:rPr lang="es-VE" sz="12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Endocanabinoide</a:t>
            </a:r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</a:p>
          <a:p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S. Nervioso Entérico.</a:t>
            </a:r>
            <a:endParaRPr lang="es-VE" sz="12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2669075" y="5333293"/>
            <a:ext cx="38795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dirty="0" smtClean="0">
                <a:solidFill>
                  <a:srgbClr val="000000"/>
                </a:solidFill>
                <a:latin typeface="Comic Sans MS" pitchFamily="66" charset="0"/>
              </a:rPr>
              <a:t>*</a:t>
            </a: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GALT</a:t>
            </a:r>
            <a:r>
              <a:rPr lang="es-VE" sz="1400" dirty="0" smtClean="0">
                <a:solidFill>
                  <a:srgbClr val="000000"/>
                </a:solidFill>
                <a:latin typeface="Comic Sans MS" pitchFamily="66" charset="0"/>
              </a:rPr>
              <a:t>: </a:t>
            </a:r>
            <a:r>
              <a:rPr lang="es-VE" sz="1400" dirty="0" err="1" smtClean="0">
                <a:solidFill>
                  <a:srgbClr val="000000"/>
                </a:solidFill>
                <a:latin typeface="Comic Sans MS" pitchFamily="66" charset="0"/>
              </a:rPr>
              <a:t>gut</a:t>
            </a:r>
            <a:r>
              <a:rPr lang="es-VE" sz="1400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s-VE" sz="1400" dirty="0" err="1" smtClean="0">
                <a:solidFill>
                  <a:srgbClr val="000000"/>
                </a:solidFill>
                <a:latin typeface="Comic Sans MS" pitchFamily="66" charset="0"/>
              </a:rPr>
              <a:t>associated</a:t>
            </a:r>
            <a:r>
              <a:rPr lang="es-VE" sz="1400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s-VE" sz="1400" dirty="0" err="1" smtClean="0">
                <a:solidFill>
                  <a:srgbClr val="000000"/>
                </a:solidFill>
                <a:latin typeface="Comic Sans MS" pitchFamily="66" charset="0"/>
              </a:rPr>
              <a:t>lymphoid</a:t>
            </a:r>
            <a:r>
              <a:rPr lang="es-VE" sz="1400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s-VE" sz="1400" dirty="0" err="1" smtClean="0">
                <a:solidFill>
                  <a:srgbClr val="000000"/>
                </a:solidFill>
                <a:latin typeface="Comic Sans MS" pitchFamily="66" charset="0"/>
              </a:rPr>
              <a:t>tissue</a:t>
            </a:r>
            <a:r>
              <a:rPr lang="es-VE" sz="1400" dirty="0" smtClean="0">
                <a:solidFill>
                  <a:srgbClr val="000000"/>
                </a:solidFill>
                <a:latin typeface="Comic Sans MS" pitchFamily="66" charset="0"/>
              </a:rPr>
              <a:t>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MALT</a:t>
            </a:r>
            <a:r>
              <a:rPr lang="es-VE" sz="1400" dirty="0" smtClean="0">
                <a:solidFill>
                  <a:srgbClr val="000000"/>
                </a:solidFill>
                <a:latin typeface="Comic Sans MS" pitchFamily="66" charset="0"/>
              </a:rPr>
              <a:t>: </a:t>
            </a:r>
            <a:r>
              <a:rPr lang="es-VE" sz="1400" dirty="0" err="1" smtClean="0">
                <a:solidFill>
                  <a:srgbClr val="000000"/>
                </a:solidFill>
                <a:latin typeface="Comic Sans MS" pitchFamily="66" charset="0"/>
              </a:rPr>
              <a:t>mucosal</a:t>
            </a:r>
            <a:r>
              <a:rPr lang="es-VE" sz="1400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s-VE" sz="1400" dirty="0" err="1" smtClean="0">
                <a:solidFill>
                  <a:srgbClr val="000000"/>
                </a:solidFill>
                <a:latin typeface="Comic Sans MS" pitchFamily="66" charset="0"/>
              </a:rPr>
              <a:t>associated</a:t>
            </a:r>
            <a:r>
              <a:rPr lang="es-VE" sz="1400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s-VE" sz="1400" dirty="0" err="1" smtClean="0">
                <a:solidFill>
                  <a:srgbClr val="000000"/>
                </a:solidFill>
                <a:latin typeface="Comic Sans MS" pitchFamily="66" charset="0"/>
              </a:rPr>
              <a:t>lymphoid</a:t>
            </a:r>
            <a:r>
              <a:rPr lang="es-VE" sz="1400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s-VE" sz="1400" dirty="0" err="1" smtClean="0">
                <a:solidFill>
                  <a:srgbClr val="000000"/>
                </a:solidFill>
                <a:latin typeface="Comic Sans MS" pitchFamily="66" charset="0"/>
              </a:rPr>
              <a:t>tissue</a:t>
            </a:r>
            <a:r>
              <a:rPr lang="es-VE" sz="1400" dirty="0" smtClean="0">
                <a:solidFill>
                  <a:srgbClr val="000000"/>
                </a:solidFill>
                <a:latin typeface="Comic Sans MS" pitchFamily="66" charset="0"/>
              </a:rPr>
              <a:t>.</a:t>
            </a:r>
            <a:endParaRPr lang="es-VE" sz="1400" dirty="0">
              <a:solidFill>
                <a:srgbClr val="0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0622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2" t="9468" r="1714" b="8814"/>
          <a:stretch/>
        </p:blipFill>
        <p:spPr bwMode="auto">
          <a:xfrm>
            <a:off x="1380715" y="1429789"/>
            <a:ext cx="6215621" cy="4685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10"/>
          <p:cNvSpPr>
            <a:spLocks noChangeArrowheads="1"/>
          </p:cNvSpPr>
          <p:nvPr/>
        </p:nvSpPr>
        <p:spPr bwMode="auto">
          <a:xfrm>
            <a:off x="7092280" y="5249614"/>
            <a:ext cx="217488" cy="215900"/>
          </a:xfrm>
          <a:prstGeom prst="rect">
            <a:avLst/>
          </a:prstGeom>
          <a:solidFill>
            <a:srgbClr val="3366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22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Rectangle 11"/>
          <p:cNvSpPr>
            <a:spLocks noChangeArrowheads="1"/>
          </p:cNvSpPr>
          <p:nvPr/>
        </p:nvSpPr>
        <p:spPr bwMode="auto">
          <a:xfrm>
            <a:off x="7092280" y="5630614"/>
            <a:ext cx="217488" cy="214312"/>
          </a:xfrm>
          <a:prstGeom prst="rect">
            <a:avLst/>
          </a:prstGeom>
          <a:solidFill>
            <a:srgbClr val="FF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22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Text Box 12"/>
          <p:cNvSpPr txBox="1">
            <a:spLocks noChangeArrowheads="1"/>
          </p:cNvSpPr>
          <p:nvPr/>
        </p:nvSpPr>
        <p:spPr bwMode="auto">
          <a:xfrm>
            <a:off x="7295480" y="5192464"/>
            <a:ext cx="137525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22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de-DE" sz="1400" dirty="0">
                <a:solidFill>
                  <a:srgbClr val="000000"/>
                </a:solidFill>
                <a:latin typeface="Comic Sans MS" pitchFamily="66" charset="0"/>
              </a:rPr>
              <a:t>= </a:t>
            </a:r>
            <a:r>
              <a:rPr lang="de-DE" sz="1400" dirty="0" smtClean="0">
                <a:solidFill>
                  <a:srgbClr val="000000"/>
                </a:solidFill>
                <a:latin typeface="Comic Sans MS" pitchFamily="66" charset="0"/>
              </a:rPr>
              <a:t>áreas c.“T“</a:t>
            </a:r>
            <a:endParaRPr lang="de-DE" sz="14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7328327" y="5569495"/>
            <a:ext cx="159438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22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de-DE" sz="1400" dirty="0">
                <a:solidFill>
                  <a:srgbClr val="000000"/>
                </a:solidFill>
                <a:latin typeface="Comic Sans MS" pitchFamily="66" charset="0"/>
              </a:rPr>
              <a:t>= </a:t>
            </a:r>
            <a:r>
              <a:rPr lang="de-DE" sz="1400" dirty="0" smtClean="0">
                <a:solidFill>
                  <a:srgbClr val="000000"/>
                </a:solidFill>
                <a:latin typeface="Comic Sans MS" pitchFamily="66" charset="0"/>
              </a:rPr>
              <a:t>folículos </a:t>
            </a:r>
            <a:r>
              <a:rPr lang="de-DE" sz="1400" dirty="0">
                <a:solidFill>
                  <a:srgbClr val="000000"/>
                </a:solidFill>
                <a:latin typeface="Comic Sans MS" pitchFamily="66" charset="0"/>
              </a:rPr>
              <a:t>c</a:t>
            </a:r>
            <a:r>
              <a:rPr lang="de-DE" sz="1400" dirty="0" smtClean="0">
                <a:solidFill>
                  <a:srgbClr val="000000"/>
                </a:solidFill>
                <a:latin typeface="Comic Sans MS" pitchFamily="66" charset="0"/>
              </a:rPr>
              <a:t>.“B“</a:t>
            </a:r>
            <a:endParaRPr lang="de-DE" sz="14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323889" y="6322049"/>
            <a:ext cx="44962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000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VE" sz="10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gut</a:t>
            </a:r>
            <a:r>
              <a:rPr lang="es-VE" sz="10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microbiota </a:t>
            </a:r>
            <a:r>
              <a:rPr lang="es-VE" sz="1000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shapes</a:t>
            </a:r>
            <a:r>
              <a:rPr lang="es-VE" sz="10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intestinal </a:t>
            </a:r>
            <a:r>
              <a:rPr lang="es-VE" sz="1000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immune</a:t>
            </a:r>
            <a:r>
              <a:rPr lang="es-VE" sz="10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response </a:t>
            </a:r>
            <a:r>
              <a:rPr lang="es-VE" sz="1000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during</a:t>
            </a:r>
            <a:r>
              <a:rPr lang="es-VE" sz="10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health</a:t>
            </a:r>
            <a:r>
              <a:rPr lang="es-VE" sz="10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s-VE" sz="1000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PPT. Hannover Medical </a:t>
            </a:r>
            <a:r>
              <a:rPr lang="es-VE" sz="1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School</a:t>
            </a:r>
            <a:r>
              <a:rPr lang="es-VE" sz="1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2010 </a:t>
            </a:r>
            <a:endParaRPr lang="es-VE" sz="1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227078" y="844636"/>
            <a:ext cx="1444626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dirty="0" smtClean="0">
                <a:solidFill>
                  <a:srgbClr val="000000"/>
                </a:solidFill>
                <a:latin typeface="Comic Sans MS" pitchFamily="66" charset="0"/>
              </a:rPr>
              <a:t>C. linfoides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dirty="0" smtClean="0">
                <a:solidFill>
                  <a:srgbClr val="000000"/>
                </a:solidFill>
                <a:latin typeface="Comic Sans MS" pitchFamily="66" charset="0"/>
              </a:rPr>
              <a:t>Aisladas</a:t>
            </a:r>
            <a:endParaRPr lang="es-VE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692703" y="870344"/>
            <a:ext cx="1516762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dirty="0" smtClean="0">
                <a:solidFill>
                  <a:srgbClr val="000000"/>
                </a:solidFill>
                <a:latin typeface="Comic Sans MS" pitchFamily="66" charset="0"/>
              </a:rPr>
              <a:t>T. linfoides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dirty="0" smtClean="0">
                <a:solidFill>
                  <a:srgbClr val="000000"/>
                </a:solidFill>
                <a:latin typeface="Comic Sans MS" pitchFamily="66" charset="0"/>
              </a:rPr>
              <a:t>Organizados</a:t>
            </a:r>
            <a:endParaRPr lang="es-VE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3" name="12 Rectángulo"/>
          <p:cNvSpPr/>
          <p:nvPr/>
        </p:nvSpPr>
        <p:spPr bwMode="auto">
          <a:xfrm>
            <a:off x="6228184" y="1700808"/>
            <a:ext cx="1368152" cy="296341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270652" y="2051669"/>
            <a:ext cx="10807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Epitelio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intestinal</a:t>
            </a:r>
            <a:endParaRPr lang="es-VE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5" name="14 Rectángulo"/>
          <p:cNvSpPr/>
          <p:nvPr/>
        </p:nvSpPr>
        <p:spPr bwMode="auto">
          <a:xfrm>
            <a:off x="4288788" y="1997149"/>
            <a:ext cx="2371444" cy="85578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4111740" y="1683386"/>
            <a:ext cx="1268296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latin typeface="Comic Sans MS" pitchFamily="66" charset="0"/>
              </a:rPr>
              <a:t>Linfocito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latin typeface="Comic Sans MS" pitchFamily="66" charset="0"/>
              </a:rPr>
              <a:t>lámina propia</a:t>
            </a:r>
            <a:endParaRPr lang="es-VE" sz="14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163497" y="2337914"/>
            <a:ext cx="1258678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latin typeface="Comic Sans MS" pitchFamily="66" charset="0"/>
              </a:rPr>
              <a:t>Linfocito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err="1" smtClean="0">
                <a:solidFill>
                  <a:srgbClr val="000000"/>
                </a:solidFill>
                <a:latin typeface="Comic Sans MS" pitchFamily="66" charset="0"/>
              </a:rPr>
              <a:t>intraepitelial</a:t>
            </a:r>
            <a:endParaRPr lang="es-VE" sz="14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8" name="17 Rectángulo"/>
          <p:cNvSpPr/>
          <p:nvPr/>
        </p:nvSpPr>
        <p:spPr bwMode="auto">
          <a:xfrm>
            <a:off x="4860032" y="3429000"/>
            <a:ext cx="1368152" cy="21602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4888246" y="3335582"/>
            <a:ext cx="1380506" cy="30777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latin typeface="Comic Sans MS" pitchFamily="66" charset="0"/>
              </a:rPr>
              <a:t>Placa de </a:t>
            </a:r>
            <a:r>
              <a:rPr lang="es-VE" sz="1400" dirty="0" err="1" smtClean="0">
                <a:solidFill>
                  <a:srgbClr val="000000"/>
                </a:solidFill>
                <a:latin typeface="Comic Sans MS" pitchFamily="66" charset="0"/>
              </a:rPr>
              <a:t>Peyer</a:t>
            </a:r>
            <a:endParaRPr lang="es-VE" sz="14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0" name="19 Rectángulo"/>
          <p:cNvSpPr/>
          <p:nvPr/>
        </p:nvSpPr>
        <p:spPr bwMode="auto">
          <a:xfrm>
            <a:off x="6763965" y="3793686"/>
            <a:ext cx="1048395" cy="71543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6763965" y="3977695"/>
            <a:ext cx="1556836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latin typeface="Comic Sans MS" pitchFamily="66" charset="0"/>
              </a:rPr>
              <a:t>Folículo linfoide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latin typeface="Comic Sans MS" pitchFamily="66" charset="0"/>
              </a:rPr>
              <a:t>aislado</a:t>
            </a:r>
            <a:endParaRPr lang="es-VE" sz="14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2" name="21 Rectángulo"/>
          <p:cNvSpPr/>
          <p:nvPr/>
        </p:nvSpPr>
        <p:spPr bwMode="auto">
          <a:xfrm>
            <a:off x="2411760" y="5748338"/>
            <a:ext cx="1728192" cy="27743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2515618" y="5723383"/>
            <a:ext cx="1895071" cy="30777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latin typeface="Comic Sans MS" pitchFamily="66" charset="0"/>
              </a:rPr>
              <a:t>Aferentes linfáticos</a:t>
            </a:r>
            <a:endParaRPr lang="es-VE" sz="14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cxnSp>
        <p:nvCxnSpPr>
          <p:cNvPr id="26" name="25 Conector recto de flecha"/>
          <p:cNvCxnSpPr/>
          <p:nvPr/>
        </p:nvCxnSpPr>
        <p:spPr bwMode="auto">
          <a:xfrm>
            <a:off x="7288162" y="6025773"/>
            <a:ext cx="806471" cy="10071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7" name="26 CuadroTexto"/>
          <p:cNvSpPr txBox="1"/>
          <p:nvPr/>
        </p:nvSpPr>
        <p:spPr>
          <a:xfrm>
            <a:off x="7309768" y="6248782"/>
            <a:ext cx="1612942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Al nodo linfático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mesentérico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cxnSp>
        <p:nvCxnSpPr>
          <p:cNvPr id="29" name="28 Conector recto"/>
          <p:cNvCxnSpPr/>
          <p:nvPr/>
        </p:nvCxnSpPr>
        <p:spPr bwMode="auto">
          <a:xfrm flipH="1">
            <a:off x="4626994" y="3284984"/>
            <a:ext cx="44947" cy="3024336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accent6">
                <a:lumMod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1" name="30 CuadroTexto"/>
          <p:cNvSpPr txBox="1"/>
          <p:nvPr/>
        </p:nvSpPr>
        <p:spPr>
          <a:xfrm>
            <a:off x="5071494" y="3997514"/>
            <a:ext cx="7344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C. “T”</a:t>
            </a:r>
            <a:endParaRPr lang="es-VE" sz="14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6861840" y="4797152"/>
            <a:ext cx="7344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C. “B”</a:t>
            </a:r>
            <a:endParaRPr lang="es-VE" sz="14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3" name="31 CuadroTexto"/>
          <p:cNvSpPr txBox="1"/>
          <p:nvPr/>
        </p:nvSpPr>
        <p:spPr>
          <a:xfrm>
            <a:off x="5681752" y="4330257"/>
            <a:ext cx="4555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“B”</a:t>
            </a:r>
            <a:endParaRPr lang="es-VE" sz="14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108803" y="202500"/>
            <a:ext cx="2926394" cy="461665"/>
          </a:xfrm>
          <a:prstGeom prst="rect">
            <a:avLst/>
          </a:prstGeom>
          <a:solidFill>
            <a:srgbClr val="B7B7E7"/>
          </a:solidFill>
          <a:ln w="285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400" dirty="0" smtClean="0">
                <a:solidFill>
                  <a:srgbClr val="000000"/>
                </a:solidFill>
                <a:latin typeface="Comic Sans MS" pitchFamily="66" charset="0"/>
              </a:rPr>
              <a:t>S. Inmune Entérico</a:t>
            </a:r>
          </a:p>
        </p:txBody>
      </p:sp>
      <p:sp>
        <p:nvSpPr>
          <p:cNvPr id="2" name="Rectángulo 1"/>
          <p:cNvSpPr/>
          <p:nvPr/>
        </p:nvSpPr>
        <p:spPr bwMode="auto">
          <a:xfrm>
            <a:off x="1494971" y="3997514"/>
            <a:ext cx="725385" cy="51160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5" name="13 CuadroTexto"/>
          <p:cNvSpPr txBox="1"/>
          <p:nvPr/>
        </p:nvSpPr>
        <p:spPr>
          <a:xfrm>
            <a:off x="1476080" y="3960929"/>
            <a:ext cx="8947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Lámina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propia</a:t>
            </a:r>
            <a:endParaRPr lang="es-VE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cxnSp>
        <p:nvCxnSpPr>
          <p:cNvPr id="24" name="Conector recto 23"/>
          <p:cNvCxnSpPr/>
          <p:nvPr/>
        </p:nvCxnSpPr>
        <p:spPr bwMode="auto">
          <a:xfrm>
            <a:off x="1094995" y="1534545"/>
            <a:ext cx="1604" cy="4645726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6" name="13 CuadroTexto"/>
          <p:cNvSpPr txBox="1"/>
          <p:nvPr/>
        </p:nvSpPr>
        <p:spPr>
          <a:xfrm>
            <a:off x="115240" y="3451491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Mucosa</a:t>
            </a:r>
            <a:endParaRPr lang="es-VE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8" name="Text Box 7"/>
          <p:cNvSpPr txBox="1">
            <a:spLocks noChangeArrowheads="1"/>
          </p:cNvSpPr>
          <p:nvPr/>
        </p:nvSpPr>
        <p:spPr bwMode="auto">
          <a:xfrm>
            <a:off x="-11577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CuadroTexto 33"/>
          <p:cNvSpPr txBox="1"/>
          <p:nvPr/>
        </p:nvSpPr>
        <p:spPr>
          <a:xfrm>
            <a:off x="134567" y="133022"/>
            <a:ext cx="19444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Intestino.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S. Inmune Entérico. </a:t>
            </a:r>
          </a:p>
          <a:p>
            <a:r>
              <a:rPr lang="es-VE" sz="1200" dirty="0">
                <a:latin typeface="Comic Sans MS" panose="030F0702030302020204" pitchFamily="66" charset="0"/>
              </a:rPr>
              <a:t>S.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</a:t>
            </a:r>
            <a:r>
              <a:rPr lang="es-VE" sz="12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2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Nervioso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3158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6" grpId="0" animBg="1"/>
      <p:bldP spid="17" grpId="0" animBg="1"/>
      <p:bldP spid="19" grpId="0" animBg="1"/>
      <p:bldP spid="21" grpId="0" animBg="1"/>
      <p:bldP spid="23" grpId="0" animBg="1"/>
      <p:bldP spid="27" grpId="0" animBg="1"/>
      <p:bldP spid="31" grpId="0"/>
      <p:bldP spid="32" grpId="0"/>
      <p:bldP spid="33" grpId="0"/>
      <p:bldP spid="1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6"/>
          <p:cNvSpPr txBox="1">
            <a:spLocks noChangeArrowheads="1"/>
          </p:cNvSpPr>
          <p:nvPr/>
        </p:nvSpPr>
        <p:spPr bwMode="auto">
          <a:xfrm>
            <a:off x="2318178" y="2460438"/>
            <a:ext cx="4532010" cy="2092881"/>
          </a:xfrm>
          <a:prstGeom prst="rect">
            <a:avLst/>
          </a:prstGeom>
          <a:solidFill>
            <a:srgbClr val="E2E2F6"/>
          </a:solidFill>
          <a:ln w="9525">
            <a:solidFill>
              <a:srgbClr val="FFA7D3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marL="0" indent="0" eaLnBrk="1" fontAlgn="base" hangingPunct="1">
              <a:spcBef>
                <a:spcPct val="0"/>
              </a:spcBef>
              <a:spcAft>
                <a:spcPct val="0"/>
              </a:spcAft>
              <a:buClr>
                <a:srgbClr val="800080"/>
              </a:buClr>
              <a:buSzPct val="150000"/>
            </a:pPr>
            <a:endParaRPr lang="es-ES" sz="1000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800080"/>
              </a:buClr>
              <a:buSzPct val="150000"/>
              <a:buFontTx/>
              <a:buChar char="•"/>
            </a:pPr>
            <a:r>
              <a:rPr lang="es-ES" sz="2000" dirty="0">
                <a:solidFill>
                  <a:srgbClr val="000000"/>
                </a:solidFill>
              </a:rPr>
              <a:t>Linfocitos lámina propia.</a:t>
            </a:r>
          </a:p>
          <a:p>
            <a:pPr marL="0" indent="0" eaLnBrk="1" fontAlgn="base" hangingPunct="1">
              <a:spcBef>
                <a:spcPct val="0"/>
              </a:spcBef>
              <a:spcAft>
                <a:spcPct val="0"/>
              </a:spcAft>
              <a:buClr>
                <a:srgbClr val="800080"/>
              </a:buClr>
              <a:buSzPct val="150000"/>
            </a:pPr>
            <a:endParaRPr lang="es-ES" sz="1000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800080"/>
              </a:buClr>
              <a:buSzPct val="150000"/>
              <a:buFontTx/>
              <a:buChar char="•"/>
            </a:pPr>
            <a:r>
              <a:rPr lang="es-ES" sz="2000" dirty="0">
                <a:solidFill>
                  <a:srgbClr val="000000"/>
                </a:solidFill>
              </a:rPr>
              <a:t>Linfocitos intraepiteliales</a:t>
            </a:r>
            <a:r>
              <a:rPr lang="es-ES" sz="2000" dirty="0" smtClean="0">
                <a:solidFill>
                  <a:srgbClr val="000000"/>
                </a:solidFill>
              </a:rPr>
              <a:t>.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800080"/>
              </a:buClr>
              <a:buSzPct val="150000"/>
              <a:buFontTx/>
              <a:buChar char="•"/>
            </a:pPr>
            <a:endParaRPr lang="es-ES" sz="1000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800080"/>
              </a:buClr>
              <a:buSzPct val="150000"/>
              <a:buFontTx/>
              <a:buChar char="•"/>
            </a:pPr>
            <a:r>
              <a:rPr lang="es-ES" sz="2000" dirty="0" smtClean="0">
                <a:solidFill>
                  <a:srgbClr val="000000"/>
                </a:solidFill>
              </a:rPr>
              <a:t>Placas </a:t>
            </a:r>
            <a:r>
              <a:rPr lang="es-ES" sz="2000" dirty="0">
                <a:solidFill>
                  <a:srgbClr val="000000"/>
                </a:solidFill>
              </a:rPr>
              <a:t>de </a:t>
            </a:r>
            <a:r>
              <a:rPr lang="es-ES" sz="2000" dirty="0" smtClean="0">
                <a:solidFill>
                  <a:srgbClr val="000000"/>
                </a:solidFill>
              </a:rPr>
              <a:t>Peyer.</a:t>
            </a:r>
          </a:p>
          <a:p>
            <a:pPr marL="0" indent="0" eaLnBrk="1" fontAlgn="base" hangingPunct="1">
              <a:spcBef>
                <a:spcPct val="0"/>
              </a:spcBef>
              <a:spcAft>
                <a:spcPct val="0"/>
              </a:spcAft>
              <a:buClr>
                <a:srgbClr val="800080"/>
              </a:buClr>
              <a:buSzPct val="150000"/>
            </a:pPr>
            <a:endParaRPr lang="es-ES" sz="1000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800080"/>
              </a:buClr>
              <a:buSzPct val="150000"/>
              <a:buFontTx/>
              <a:buChar char="•"/>
            </a:pPr>
            <a:r>
              <a:rPr lang="es-ES" sz="2000" dirty="0">
                <a:solidFill>
                  <a:srgbClr val="000000"/>
                </a:solidFill>
              </a:rPr>
              <a:t>Células “M” en epitelio de criptas.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800080"/>
              </a:buClr>
              <a:buSzPct val="150000"/>
              <a:buFontTx/>
              <a:buChar char="•"/>
            </a:pPr>
            <a:endParaRPr lang="es-ES" sz="1000" dirty="0">
              <a:solidFill>
                <a:srgbClr val="000000"/>
              </a:solidFill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3114870" y="1785905"/>
            <a:ext cx="2938625" cy="461665"/>
          </a:xfrm>
          <a:prstGeom prst="rect">
            <a:avLst/>
          </a:prstGeom>
          <a:solidFill>
            <a:srgbClr val="B7B7E7"/>
          </a:solidFill>
          <a:ln w="28575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rgbClr val="000000"/>
                </a:solidFill>
              </a:rPr>
              <a:t>S. </a:t>
            </a:r>
            <a:r>
              <a:rPr lang="es-ES" sz="2400" dirty="0" smtClean="0">
                <a:solidFill>
                  <a:srgbClr val="000000"/>
                </a:solidFill>
              </a:rPr>
              <a:t>Inmune Entérico</a:t>
            </a:r>
            <a:endParaRPr lang="es-ES" sz="2400" dirty="0">
              <a:solidFill>
                <a:srgbClr val="000000"/>
              </a:solidFill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34567" y="133022"/>
            <a:ext cx="218361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Intestino. Mucosa. Epitelio. </a:t>
            </a:r>
          </a:p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S. Inmune Entérico. </a:t>
            </a:r>
          </a:p>
          <a:p>
            <a:r>
              <a:rPr lang="es-VE" sz="1200" dirty="0">
                <a:latin typeface="Comic Sans MS" panose="030F0702030302020204" pitchFamily="66" charset="0"/>
              </a:rPr>
              <a:t>S.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</a:t>
            </a:r>
            <a:r>
              <a:rPr lang="es-VE" sz="12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2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Nervioso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618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4" descr="celulas 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86" t="-1" r="16452" b="43100"/>
          <a:stretch/>
        </p:blipFill>
        <p:spPr bwMode="auto">
          <a:xfrm>
            <a:off x="483182" y="1124744"/>
            <a:ext cx="4728633" cy="324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3" name="Picture 5" descr="Ileum_100x_P4260199sm"/>
          <p:cNvPicPr>
            <a:picLocks noChangeAspect="1" noChangeArrowheads="1"/>
          </p:cNvPicPr>
          <p:nvPr/>
        </p:nvPicPr>
        <p:blipFill>
          <a:blip r:embed="rId4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917" y="1917700"/>
            <a:ext cx="3419475" cy="259873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09" name="Line 9"/>
          <p:cNvSpPr>
            <a:spLocks noChangeShapeType="1"/>
          </p:cNvSpPr>
          <p:nvPr/>
        </p:nvSpPr>
        <p:spPr bwMode="auto">
          <a:xfrm flipV="1">
            <a:off x="4428933" y="3933825"/>
            <a:ext cx="2174384" cy="32276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04810" name="Line 10"/>
          <p:cNvSpPr>
            <a:spLocks noChangeShapeType="1"/>
          </p:cNvSpPr>
          <p:nvPr/>
        </p:nvSpPr>
        <p:spPr bwMode="auto">
          <a:xfrm flipV="1">
            <a:off x="4750203" y="3319833"/>
            <a:ext cx="2152291" cy="64690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04816" name="Rectangle 16"/>
          <p:cNvSpPr>
            <a:spLocks noChangeArrowheads="1"/>
          </p:cNvSpPr>
          <p:nvPr/>
        </p:nvSpPr>
        <p:spPr bwMode="auto">
          <a:xfrm>
            <a:off x="194579" y="1412875"/>
            <a:ext cx="1944688" cy="647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04817" name="Text Box 17"/>
          <p:cNvSpPr txBox="1">
            <a:spLocks noChangeArrowheads="1"/>
          </p:cNvSpPr>
          <p:nvPr/>
        </p:nvSpPr>
        <p:spPr bwMode="auto">
          <a:xfrm>
            <a:off x="3944833" y="1601605"/>
            <a:ext cx="946093" cy="954107"/>
          </a:xfrm>
          <a:prstGeom prst="rect">
            <a:avLst/>
          </a:prstGeom>
          <a:solidFill>
            <a:srgbClr val="E9D3E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Epitelio </a:t>
            </a:r>
            <a:endParaRPr lang="es-ES" sz="1400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asociado </a:t>
            </a:r>
            <a:endParaRPr lang="es-ES" sz="14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 tejido </a:t>
            </a:r>
            <a:endParaRPr lang="es-ES" sz="1400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linfoide</a:t>
            </a:r>
            <a:endParaRPr lang="es-ES" sz="14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04818" name="Rectangle 18"/>
          <p:cNvSpPr>
            <a:spLocks noChangeArrowheads="1"/>
          </p:cNvSpPr>
          <p:nvPr/>
        </p:nvSpPr>
        <p:spPr bwMode="auto">
          <a:xfrm>
            <a:off x="2619429" y="1339056"/>
            <a:ext cx="1152525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04819" name="Text Box 19"/>
          <p:cNvSpPr txBox="1">
            <a:spLocks noChangeArrowheads="1"/>
          </p:cNvSpPr>
          <p:nvPr/>
        </p:nvSpPr>
        <p:spPr bwMode="auto">
          <a:xfrm>
            <a:off x="1929334" y="1333053"/>
            <a:ext cx="1382110" cy="369332"/>
          </a:xfrm>
          <a:prstGeom prst="rect">
            <a:avLst/>
          </a:prstGeom>
          <a:solidFill>
            <a:srgbClr val="E9D3ED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Células “M”</a:t>
            </a:r>
          </a:p>
        </p:txBody>
      </p:sp>
      <p:sp>
        <p:nvSpPr>
          <p:cNvPr id="204823" name="Text Box 23"/>
          <p:cNvSpPr txBox="1">
            <a:spLocks noChangeArrowheads="1"/>
          </p:cNvSpPr>
          <p:nvPr/>
        </p:nvSpPr>
        <p:spPr bwMode="auto">
          <a:xfrm>
            <a:off x="799602" y="5165187"/>
            <a:ext cx="3882323" cy="830997"/>
          </a:xfrm>
          <a:prstGeom prst="rect">
            <a:avLst/>
          </a:prstGeom>
          <a:solidFill>
            <a:srgbClr val="E9D3E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b="1" dirty="0" smtClean="0">
                <a:solidFill>
                  <a:srgbClr val="000000"/>
                </a:solidFill>
                <a:latin typeface="Comic Sans MS" pitchFamily="66" charset="0"/>
              </a:rPr>
              <a:t>C. </a:t>
            </a:r>
            <a:r>
              <a:rPr lang="es-ES" sz="1600" b="1" i="1" dirty="0" err="1" smtClean="0">
                <a:solidFill>
                  <a:srgbClr val="000000"/>
                </a:solidFill>
                <a:latin typeface="Comic Sans MS" pitchFamily="66" charset="0"/>
              </a:rPr>
              <a:t>Microfold</a:t>
            </a:r>
            <a:r>
              <a:rPr lang="es-ES" sz="1600" b="1" i="1" dirty="0" smtClean="0">
                <a:solidFill>
                  <a:srgbClr val="000000"/>
                </a:solidFill>
                <a:latin typeface="Comic Sans MS" pitchFamily="66" charset="0"/>
              </a:rPr>
              <a:t>:</a:t>
            </a:r>
            <a:r>
              <a:rPr lang="es-ES" sz="16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</a:t>
            </a:r>
            <a:r>
              <a:rPr lang="es-E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sobre </a:t>
            </a:r>
            <a:r>
              <a:rPr lang="es-E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tej</a:t>
            </a:r>
            <a:r>
              <a:rPr lang="es-E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. linfoide, son pocas, con bolsillo </a:t>
            </a:r>
            <a:r>
              <a:rPr lang="es-E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lateral para </a:t>
            </a:r>
            <a:r>
              <a:rPr lang="es-E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células inmunes</a:t>
            </a:r>
            <a:r>
              <a:rPr lang="es-E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: linfocitos, macrófagos, DC.</a:t>
            </a:r>
            <a:endParaRPr lang="es-ES" sz="16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pic>
        <p:nvPicPr>
          <p:cNvPr id="56337" name="Picture 24" descr="m_cells_image2_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5264" y="4870449"/>
            <a:ext cx="1732189" cy="1678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26" name="Line 26"/>
          <p:cNvSpPr>
            <a:spLocks noChangeShapeType="1"/>
          </p:cNvSpPr>
          <p:nvPr/>
        </p:nvSpPr>
        <p:spPr bwMode="auto">
          <a:xfrm flipH="1">
            <a:off x="6610334" y="4857727"/>
            <a:ext cx="150555" cy="50469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7201672" y="3814845"/>
            <a:ext cx="742511" cy="369332"/>
          </a:xfrm>
          <a:prstGeom prst="rect">
            <a:avLst/>
          </a:prstGeom>
          <a:solidFill>
            <a:schemeClr val="accent5"/>
          </a:solidFill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Íleon</a:t>
            </a:r>
            <a:endParaRPr lang="es-VE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" name="Text Box 8"/>
          <p:cNvSpPr txBox="1">
            <a:spLocks noChangeArrowheads="1"/>
          </p:cNvSpPr>
          <p:nvPr/>
        </p:nvSpPr>
        <p:spPr bwMode="auto">
          <a:xfrm>
            <a:off x="439905" y="4649382"/>
            <a:ext cx="5054589" cy="253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es-E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400" b="1" kern="1200">
                <a:solidFill>
                  <a:schemeClr val="tx1"/>
                </a:solidFill>
                <a:latin typeface="Comic Sans MS" pitchFamily="66" charset="0"/>
                <a:ea typeface="+mn-ea"/>
                <a:cs typeface="+mn-cs"/>
              </a:defRPr>
            </a:lvl9pPr>
          </a:lstStyle>
          <a:p>
            <a:pPr eaLnBrk="0" hangingPunct="0">
              <a:buClr>
                <a:srgbClr val="000000"/>
              </a:buClr>
            </a:pPr>
            <a:r>
              <a:rPr lang="en-US" sz="1050" b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1050" b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M. Barrett. </a:t>
            </a:r>
            <a:r>
              <a:rPr lang="en-US" sz="1050" b="0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Gastrointestinal </a:t>
            </a:r>
            <a:r>
              <a:rPr lang="en-US" sz="1000" b="0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Physiology</a:t>
            </a:r>
            <a:r>
              <a:rPr lang="en-US" sz="1050" b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Lange Physiology Series. McGraw-Hill, </a:t>
            </a:r>
            <a:r>
              <a:rPr lang="en-US" sz="105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2006</a:t>
            </a:r>
            <a:r>
              <a:rPr lang="en-US" sz="1050" b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2 Rectángulo"/>
          <p:cNvSpPr/>
          <p:nvPr/>
        </p:nvSpPr>
        <p:spPr bwMode="auto">
          <a:xfrm>
            <a:off x="3771954" y="3283743"/>
            <a:ext cx="936178" cy="64928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283926" y="4234421"/>
            <a:ext cx="1540806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C. </a:t>
            </a:r>
            <a:r>
              <a:rPr lang="es-VE" sz="1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“</a:t>
            </a:r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B” folículos y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centros germinales</a:t>
            </a:r>
            <a:endParaRPr lang="es-VE" sz="12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3771954" y="3250672"/>
            <a:ext cx="588623" cy="27699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C. “T”</a:t>
            </a:r>
            <a:endParaRPr lang="es-VE" sz="12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8" name="Text Box 22"/>
          <p:cNvSpPr txBox="1">
            <a:spLocks noChangeArrowheads="1"/>
          </p:cNvSpPr>
          <p:nvPr/>
        </p:nvSpPr>
        <p:spPr bwMode="auto">
          <a:xfrm>
            <a:off x="3824732" y="3688353"/>
            <a:ext cx="909223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Placas </a:t>
            </a:r>
            <a:endParaRPr lang="es-ES" sz="1400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de Peyer</a:t>
            </a:r>
            <a:endParaRPr lang="es-ES" sz="14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5" name="Entrada de lápiz 4"/>
              <p14:cNvContentPartPr/>
              <p14:nvPr/>
            </p14:nvContentPartPr>
            <p14:xfrm>
              <a:off x="2472294" y="2982600"/>
              <a:ext cx="455760" cy="500400"/>
            </p14:xfrm>
          </p:contentPart>
        </mc:Choice>
        <mc:Fallback xmlns="">
          <p:pic>
            <p:nvPicPr>
              <p:cNvPr id="5" name="Entrada de lápiz 4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456454" y="2919240"/>
                <a:ext cx="487440" cy="627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6" name="Entrada de lápiz 5"/>
              <p14:cNvContentPartPr/>
              <p14:nvPr/>
            </p14:nvContentPartPr>
            <p14:xfrm>
              <a:off x="1632774" y="3313080"/>
              <a:ext cx="295200" cy="303840"/>
            </p14:xfrm>
          </p:contentPart>
        </mc:Choice>
        <mc:Fallback xmlns="">
          <p:pic>
            <p:nvPicPr>
              <p:cNvPr id="6" name="Entrada de lápiz 5"/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616934" y="3249720"/>
                <a:ext cx="326880" cy="430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7" name="Entrada de lápiz 6"/>
              <p14:cNvContentPartPr/>
              <p14:nvPr/>
            </p14:nvContentPartPr>
            <p14:xfrm>
              <a:off x="1873974" y="3553920"/>
              <a:ext cx="360" cy="360"/>
            </p14:xfrm>
          </p:contentPart>
        </mc:Choice>
        <mc:Fallback xmlns="">
          <p:pic>
            <p:nvPicPr>
              <p:cNvPr id="7" name="Entrada de lápiz 6"/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858134" y="3490560"/>
                <a:ext cx="32040" cy="127080"/>
              </a:xfrm>
              <a:prstGeom prst="rect">
                <a:avLst/>
              </a:prstGeom>
            </p:spPr>
          </p:pic>
        </mc:Fallback>
      </mc:AlternateContent>
      <p:cxnSp>
        <p:nvCxnSpPr>
          <p:cNvPr id="9" name="Conector recto 8"/>
          <p:cNvCxnSpPr/>
          <p:nvPr/>
        </p:nvCxnSpPr>
        <p:spPr bwMode="auto">
          <a:xfrm flipH="1">
            <a:off x="1318334" y="1730604"/>
            <a:ext cx="1204993" cy="34247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" name="Conector recto 15"/>
          <p:cNvCxnSpPr/>
          <p:nvPr/>
        </p:nvCxnSpPr>
        <p:spPr bwMode="auto">
          <a:xfrm>
            <a:off x="2523327" y="1721174"/>
            <a:ext cx="1414391" cy="43942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1" name="Conector recto de flecha 30"/>
          <p:cNvCxnSpPr>
            <a:stCxn id="28" idx="1"/>
          </p:cNvCxnSpPr>
          <p:nvPr/>
        </p:nvCxnSpPr>
        <p:spPr bwMode="auto">
          <a:xfrm flipH="1" flipV="1">
            <a:off x="3435510" y="3814845"/>
            <a:ext cx="389222" cy="13511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2" name="CuadroTexto 31"/>
          <p:cNvSpPr txBox="1"/>
          <p:nvPr/>
        </p:nvSpPr>
        <p:spPr>
          <a:xfrm>
            <a:off x="6614654" y="6442726"/>
            <a:ext cx="421910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DC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5167139" y="5922356"/>
            <a:ext cx="10807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Macrófago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4" name="CuadroTexto 33"/>
          <p:cNvSpPr txBox="1"/>
          <p:nvPr/>
        </p:nvSpPr>
        <p:spPr>
          <a:xfrm>
            <a:off x="7052204" y="5960321"/>
            <a:ext cx="936475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Linfocito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cxnSp>
        <p:nvCxnSpPr>
          <p:cNvPr id="10" name="Conector recto 9"/>
          <p:cNvCxnSpPr/>
          <p:nvPr/>
        </p:nvCxnSpPr>
        <p:spPr bwMode="auto">
          <a:xfrm flipV="1">
            <a:off x="6040810" y="5756322"/>
            <a:ext cx="493986" cy="277665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04825" name="Text Box 25"/>
          <p:cNvSpPr txBox="1">
            <a:spLocks noChangeArrowheads="1"/>
          </p:cNvSpPr>
          <p:nvPr/>
        </p:nvSpPr>
        <p:spPr bwMode="auto">
          <a:xfrm>
            <a:off x="6458826" y="4716311"/>
            <a:ext cx="744537" cy="304800"/>
          </a:xfrm>
          <a:prstGeom prst="rect">
            <a:avLst/>
          </a:prstGeom>
          <a:solidFill>
            <a:srgbClr val="E9D3ED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400" b="1" dirty="0">
                <a:solidFill>
                  <a:srgbClr val="80008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c. “M”</a:t>
            </a:r>
          </a:p>
        </p:txBody>
      </p:sp>
      <p:sp>
        <p:nvSpPr>
          <p:cNvPr id="35" name="CuadroTexto 34"/>
          <p:cNvSpPr txBox="1"/>
          <p:nvPr/>
        </p:nvSpPr>
        <p:spPr>
          <a:xfrm>
            <a:off x="7423611" y="5525784"/>
            <a:ext cx="1056700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C. epitelial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cxnSp>
        <p:nvCxnSpPr>
          <p:cNvPr id="11" name="Conector recto 10"/>
          <p:cNvCxnSpPr>
            <a:stCxn id="35" idx="1"/>
          </p:cNvCxnSpPr>
          <p:nvPr/>
        </p:nvCxnSpPr>
        <p:spPr bwMode="auto">
          <a:xfrm flipH="1" flipV="1">
            <a:off x="6983115" y="5525785"/>
            <a:ext cx="440496" cy="1538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6" name="Text Box 8"/>
          <p:cNvSpPr txBox="1">
            <a:spLocks noChangeArrowheads="1"/>
          </p:cNvSpPr>
          <p:nvPr/>
        </p:nvSpPr>
        <p:spPr bwMode="auto">
          <a:xfrm>
            <a:off x="3106602" y="392102"/>
            <a:ext cx="2938625" cy="461665"/>
          </a:xfrm>
          <a:prstGeom prst="rect">
            <a:avLst/>
          </a:prstGeom>
          <a:solidFill>
            <a:srgbClr val="B7B7E7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rgbClr val="000000"/>
                </a:solidFill>
              </a:rPr>
              <a:t>S. </a:t>
            </a:r>
            <a:r>
              <a:rPr lang="es-ES" sz="2400" dirty="0" smtClean="0">
                <a:solidFill>
                  <a:srgbClr val="000000"/>
                </a:solidFill>
              </a:rPr>
              <a:t>Inmune Entérico</a:t>
            </a:r>
            <a:endParaRPr lang="es-ES" sz="2400" dirty="0">
              <a:solidFill>
                <a:srgbClr val="000000"/>
              </a:solidFill>
            </a:endParaRPr>
          </a:p>
        </p:txBody>
      </p:sp>
      <p:sp>
        <p:nvSpPr>
          <p:cNvPr id="39" name="Text Box 7"/>
          <p:cNvSpPr txBox="1">
            <a:spLocks noChangeArrowheads="1"/>
          </p:cNvSpPr>
          <p:nvPr/>
        </p:nvSpPr>
        <p:spPr bwMode="auto">
          <a:xfrm>
            <a:off x="7320720" y="6694301"/>
            <a:ext cx="1996798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9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9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9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CuadroTexto 36"/>
          <p:cNvSpPr txBox="1"/>
          <p:nvPr/>
        </p:nvSpPr>
        <p:spPr>
          <a:xfrm>
            <a:off x="134567" y="133022"/>
            <a:ext cx="218361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Intestino. Mucosa. Epitelio. </a:t>
            </a:r>
          </a:p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S. Inmune Entérico. </a:t>
            </a:r>
          </a:p>
          <a:p>
            <a:r>
              <a:rPr lang="es-VE" sz="1200" dirty="0">
                <a:latin typeface="Comic Sans MS" panose="030F0702030302020204" pitchFamily="66" charset="0"/>
              </a:rPr>
              <a:t>S.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</a:t>
            </a:r>
            <a:r>
              <a:rPr lang="es-VE" sz="12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2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Nervioso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5369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04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04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20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09" grpId="0" animBg="1"/>
      <p:bldP spid="204810" grpId="0" animBg="1"/>
      <p:bldP spid="204817" grpId="0" animBg="1"/>
      <p:bldP spid="204819" grpId="0" animBg="1"/>
      <p:bldP spid="204823" grpId="0" animBg="1"/>
      <p:bldP spid="204826" grpId="0" animBg="1"/>
      <p:bldP spid="4" grpId="0" animBg="1"/>
      <p:bldP spid="26" grpId="0" animBg="1"/>
      <p:bldP spid="28" grpId="0" animBg="1"/>
      <p:bldP spid="32" grpId="0" animBg="1"/>
      <p:bldP spid="33" grpId="0"/>
      <p:bldP spid="34" grpId="0" animBg="1"/>
      <p:bldP spid="204825" grpId="0" animBg="1"/>
      <p:bldP spid="3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7" name="Picture 18" descr="mcells-reduce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440" t="25309" r="15537" b="11209"/>
          <a:stretch/>
        </p:blipFill>
        <p:spPr bwMode="auto">
          <a:xfrm>
            <a:off x="1200302" y="1451429"/>
            <a:ext cx="5965853" cy="420959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42" name="Line 22"/>
          <p:cNvSpPr>
            <a:spLocks noChangeShapeType="1"/>
          </p:cNvSpPr>
          <p:nvPr/>
        </p:nvSpPr>
        <p:spPr bwMode="auto">
          <a:xfrm flipV="1">
            <a:off x="1405010" y="4168801"/>
            <a:ext cx="376636" cy="301626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5548" name="Line 28"/>
          <p:cNvSpPr>
            <a:spLocks noChangeShapeType="1"/>
          </p:cNvSpPr>
          <p:nvPr/>
        </p:nvSpPr>
        <p:spPr bwMode="auto">
          <a:xfrm flipH="1" flipV="1">
            <a:off x="5463967" y="3884612"/>
            <a:ext cx="863600" cy="4397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5549" name="Line 29"/>
          <p:cNvSpPr>
            <a:spLocks noChangeShapeType="1"/>
          </p:cNvSpPr>
          <p:nvPr/>
        </p:nvSpPr>
        <p:spPr bwMode="auto">
          <a:xfrm flipH="1" flipV="1">
            <a:off x="4829242" y="4581525"/>
            <a:ext cx="0" cy="10461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5550" name="Line 30"/>
          <p:cNvSpPr>
            <a:spLocks noChangeShapeType="1"/>
          </p:cNvSpPr>
          <p:nvPr/>
        </p:nvSpPr>
        <p:spPr bwMode="auto">
          <a:xfrm>
            <a:off x="3410811" y="3675048"/>
            <a:ext cx="7921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5551" name="Oval 31"/>
          <p:cNvSpPr>
            <a:spLocks noChangeArrowheads="1"/>
          </p:cNvSpPr>
          <p:nvPr/>
        </p:nvSpPr>
        <p:spPr bwMode="auto">
          <a:xfrm>
            <a:off x="3446837" y="1765242"/>
            <a:ext cx="2719947" cy="3782864"/>
          </a:xfrm>
          <a:prstGeom prst="ellips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0" name="Line 28"/>
          <p:cNvSpPr>
            <a:spLocks noChangeShapeType="1"/>
          </p:cNvSpPr>
          <p:nvPr/>
        </p:nvSpPr>
        <p:spPr bwMode="auto">
          <a:xfrm flipH="1" flipV="1">
            <a:off x="4959587" y="3933825"/>
            <a:ext cx="1367979" cy="390524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5547" name="Line 27"/>
          <p:cNvSpPr>
            <a:spLocks noChangeShapeType="1"/>
          </p:cNvSpPr>
          <p:nvPr/>
        </p:nvSpPr>
        <p:spPr bwMode="auto">
          <a:xfrm flipV="1">
            <a:off x="4005497" y="5157192"/>
            <a:ext cx="571715" cy="692216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Rectángulo 1"/>
          <p:cNvSpPr/>
          <p:nvPr/>
        </p:nvSpPr>
        <p:spPr bwMode="auto">
          <a:xfrm>
            <a:off x="2855210" y="1438782"/>
            <a:ext cx="1150287" cy="406042"/>
          </a:xfrm>
          <a:prstGeom prst="rect">
            <a:avLst/>
          </a:prstGeom>
          <a:solidFill>
            <a:srgbClr val="E6CD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5" name="Rectángulo 24"/>
          <p:cNvSpPr/>
          <p:nvPr/>
        </p:nvSpPr>
        <p:spPr bwMode="auto">
          <a:xfrm>
            <a:off x="5873633" y="1453420"/>
            <a:ext cx="1150287" cy="40604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3075508" y="1503938"/>
            <a:ext cx="1122423" cy="307777"/>
          </a:xfrm>
          <a:prstGeom prst="rect">
            <a:avLst/>
          </a:prstGeom>
          <a:solidFill>
            <a:srgbClr val="D9ECFF"/>
          </a:solidFill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Fagocitosis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6" name="CuadroTexto 25"/>
          <p:cNvSpPr txBox="1"/>
          <p:nvPr/>
        </p:nvSpPr>
        <p:spPr>
          <a:xfrm>
            <a:off x="5210120" y="1546949"/>
            <a:ext cx="1064715" cy="307777"/>
          </a:xfrm>
          <a:prstGeom prst="rect">
            <a:avLst/>
          </a:prstGeom>
          <a:solidFill>
            <a:srgbClr val="D9ECFF"/>
          </a:solidFill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Pinocitosis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5541" name="Text Box 21"/>
          <p:cNvSpPr txBox="1">
            <a:spLocks noChangeArrowheads="1"/>
          </p:cNvSpPr>
          <p:nvPr/>
        </p:nvSpPr>
        <p:spPr bwMode="auto">
          <a:xfrm>
            <a:off x="304038" y="4275872"/>
            <a:ext cx="1202573" cy="338554"/>
          </a:xfrm>
          <a:prstGeom prst="rect">
            <a:avLst/>
          </a:prstGeom>
          <a:solidFill>
            <a:srgbClr val="AFCFFF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Enterocito</a:t>
            </a:r>
          </a:p>
        </p:txBody>
      </p:sp>
      <p:sp>
        <p:nvSpPr>
          <p:cNvPr id="235546" name="Text Box 26"/>
          <p:cNvSpPr txBox="1">
            <a:spLocks noChangeArrowheads="1"/>
          </p:cNvSpPr>
          <p:nvPr/>
        </p:nvSpPr>
        <p:spPr bwMode="auto">
          <a:xfrm>
            <a:off x="3266924" y="5724317"/>
            <a:ext cx="1189749" cy="40011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“</a:t>
            </a:r>
            <a:r>
              <a:rPr lang="es-ES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pocket</a:t>
            </a:r>
            <a:r>
              <a:rPr lang="es-ES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”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" name="Entrada de lápiz 3"/>
              <p14:cNvContentPartPr/>
              <p14:nvPr/>
            </p14:nvContentPartPr>
            <p14:xfrm>
              <a:off x="3748858" y="2598480"/>
              <a:ext cx="1884600" cy="2777400"/>
            </p14:xfrm>
          </p:contentPart>
        </mc:Choice>
        <mc:Fallback xmlns="">
          <p:pic>
            <p:nvPicPr>
              <p:cNvPr id="4" name="Entrada de lápiz 3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729778" y="2579400"/>
                <a:ext cx="1922760" cy="2815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5" name="Entrada de lápiz 4"/>
              <p14:cNvContentPartPr/>
              <p14:nvPr/>
            </p14:nvContentPartPr>
            <p14:xfrm>
              <a:off x="3430353" y="2214009"/>
              <a:ext cx="2482920" cy="4375800"/>
            </p14:xfrm>
          </p:contentPart>
        </mc:Choice>
        <mc:Fallback xmlns="">
          <p:pic>
            <p:nvPicPr>
              <p:cNvPr id="5" name="Entrada de lápiz 4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411273" y="2194929"/>
                <a:ext cx="2521080" cy="4413960"/>
              </a:xfrm>
              <a:prstGeom prst="rect">
                <a:avLst/>
              </a:prstGeom>
            </p:spPr>
          </p:pic>
        </mc:Fallback>
      </mc:AlternateContent>
      <p:sp>
        <p:nvSpPr>
          <p:cNvPr id="28" name="Text Box 8"/>
          <p:cNvSpPr txBox="1">
            <a:spLocks noChangeArrowheads="1"/>
          </p:cNvSpPr>
          <p:nvPr/>
        </p:nvSpPr>
        <p:spPr bwMode="auto">
          <a:xfrm>
            <a:off x="3107899" y="657829"/>
            <a:ext cx="2938625" cy="461665"/>
          </a:xfrm>
          <a:prstGeom prst="rect">
            <a:avLst/>
          </a:prstGeom>
          <a:solidFill>
            <a:srgbClr val="B7B7E7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rgbClr val="000000"/>
                </a:solidFill>
              </a:rPr>
              <a:t>S. </a:t>
            </a:r>
            <a:r>
              <a:rPr lang="es-ES" sz="2400" dirty="0" smtClean="0">
                <a:solidFill>
                  <a:srgbClr val="000000"/>
                </a:solidFill>
              </a:rPr>
              <a:t>Inmune Entérico</a:t>
            </a:r>
            <a:endParaRPr lang="es-ES" sz="2400" dirty="0">
              <a:solidFill>
                <a:srgbClr val="000000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233880" y="6150724"/>
            <a:ext cx="26213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DC: </a:t>
            </a:r>
            <a:r>
              <a:rPr lang="es-VE" sz="1200" dirty="0" smtClean="0">
                <a:latin typeface="Comic Sans MS" panose="030F0702030302020204" pitchFamily="66" charset="0"/>
              </a:rPr>
              <a:t>C. dendrítica o presentadora </a:t>
            </a:r>
          </a:p>
          <a:p>
            <a:r>
              <a:rPr lang="es-VE" sz="1200" dirty="0">
                <a:latin typeface="Comic Sans MS" panose="030F0702030302020204" pitchFamily="66" charset="0"/>
              </a:rPr>
              <a:t> </a:t>
            </a:r>
            <a:r>
              <a:rPr lang="es-VE" sz="1200" dirty="0" smtClean="0">
                <a:latin typeface="Comic Sans MS" panose="030F0702030302020204" pitchFamily="66" charset="0"/>
              </a:rPr>
              <a:t>     de antígenos (APC)</a:t>
            </a:r>
            <a:endParaRPr lang="es-VE" sz="1200" dirty="0"/>
          </a:p>
        </p:txBody>
      </p:sp>
      <p:sp>
        <p:nvSpPr>
          <p:cNvPr id="2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CuadroTexto 29"/>
          <p:cNvSpPr txBox="1"/>
          <p:nvPr/>
        </p:nvSpPr>
        <p:spPr>
          <a:xfrm>
            <a:off x="134567" y="133022"/>
            <a:ext cx="2183611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Intestino. Mucosa. Epitelio.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S. Inmune Entérico. </a:t>
            </a:r>
          </a:p>
          <a:p>
            <a:r>
              <a:rPr lang="es-VE" sz="1200" dirty="0">
                <a:latin typeface="Comic Sans MS" panose="030F0702030302020204" pitchFamily="66" charset="0"/>
              </a:rPr>
              <a:t>S.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</a:t>
            </a:r>
            <a:r>
              <a:rPr lang="es-VE" sz="12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2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Nervioso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cxnSp>
        <p:nvCxnSpPr>
          <p:cNvPr id="8" name="Conector recto 7"/>
          <p:cNvCxnSpPr/>
          <p:nvPr/>
        </p:nvCxnSpPr>
        <p:spPr bwMode="auto">
          <a:xfrm flipH="1" flipV="1">
            <a:off x="176981" y="2728452"/>
            <a:ext cx="23950" cy="2538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35545" name="Text Box 25"/>
          <p:cNvSpPr txBox="1">
            <a:spLocks noChangeArrowheads="1"/>
          </p:cNvSpPr>
          <p:nvPr/>
        </p:nvSpPr>
        <p:spPr bwMode="auto">
          <a:xfrm>
            <a:off x="2262299" y="3498939"/>
            <a:ext cx="1309974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Macrófagos</a:t>
            </a:r>
          </a:p>
        </p:txBody>
      </p:sp>
      <p:sp>
        <p:nvSpPr>
          <p:cNvPr id="235540" name="Line 20"/>
          <p:cNvSpPr>
            <a:spLocks noChangeShapeType="1"/>
          </p:cNvSpPr>
          <p:nvPr/>
        </p:nvSpPr>
        <p:spPr bwMode="auto">
          <a:xfrm>
            <a:off x="2889143" y="2200040"/>
            <a:ext cx="981382" cy="422971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med" len="med"/>
            <a:tailEnd type="none" w="med" len="med"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5539" name="Text Box 19"/>
          <p:cNvSpPr txBox="1">
            <a:spLocks noChangeArrowheads="1"/>
          </p:cNvSpPr>
          <p:nvPr/>
        </p:nvSpPr>
        <p:spPr bwMode="auto">
          <a:xfrm>
            <a:off x="2232083" y="1993582"/>
            <a:ext cx="907621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000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c. </a:t>
            </a:r>
            <a:r>
              <a:rPr lang="es-ES" sz="2000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“M”</a:t>
            </a:r>
          </a:p>
        </p:txBody>
      </p:sp>
      <p:sp>
        <p:nvSpPr>
          <p:cNvPr id="235544" name="Text Box 24"/>
          <p:cNvSpPr txBox="1">
            <a:spLocks noChangeArrowheads="1"/>
          </p:cNvSpPr>
          <p:nvPr/>
        </p:nvSpPr>
        <p:spPr bwMode="auto">
          <a:xfrm>
            <a:off x="4458872" y="5321648"/>
            <a:ext cx="490840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DC</a:t>
            </a:r>
            <a:endParaRPr lang="es-ES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35543" name="Text Box 23"/>
          <p:cNvSpPr txBox="1">
            <a:spLocks noChangeArrowheads="1"/>
          </p:cNvSpPr>
          <p:nvPr/>
        </p:nvSpPr>
        <p:spPr bwMode="auto">
          <a:xfrm>
            <a:off x="6215294" y="3982477"/>
            <a:ext cx="1202572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Linfocitos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“B” </a:t>
            </a:r>
            <a:r>
              <a:rPr lang="es-E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y </a:t>
            </a:r>
            <a:r>
              <a:rPr lang="es-E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“T”</a:t>
            </a:r>
            <a:endParaRPr lang="es-ES" sz="16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0143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55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55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8" grpId="0" animBg="1"/>
      <p:bldP spid="235549" grpId="0" animBg="1"/>
      <p:bldP spid="235550" grpId="0" animBg="1"/>
      <p:bldP spid="235551" grpId="0" animBg="1"/>
      <p:bldP spid="20" grpId="0" animBg="1"/>
      <p:bldP spid="235547" grpId="0" animBg="1"/>
      <p:bldP spid="235546" grpId="0"/>
      <p:bldP spid="235545" grpId="0" animBg="1"/>
      <p:bldP spid="235540" grpId="0" animBg="1"/>
      <p:bldP spid="235539" grpId="0" animBg="1"/>
      <p:bldP spid="235544" grpId="0" animBg="1"/>
      <p:bldP spid="23554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70"/>
          <a:stretch/>
        </p:blipFill>
        <p:spPr>
          <a:xfrm>
            <a:off x="95087" y="2121790"/>
            <a:ext cx="8797391" cy="3311293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2195736" y="6194323"/>
            <a:ext cx="475252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Immunobiology</a:t>
            </a:r>
            <a:r>
              <a:rPr lang="en-US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The Immune System in Health and Disease. </a:t>
            </a:r>
            <a:r>
              <a:rPr lang="es-VE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5th </a:t>
            </a:r>
            <a:r>
              <a:rPr lang="es-VE" sz="1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edition</a:t>
            </a:r>
            <a:endParaRPr lang="es-VE" sz="12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000" u="sng" dirty="0">
                <a:solidFill>
                  <a:srgbClr val="000000"/>
                </a:solidFill>
                <a:latin typeface="Comic Sans MS" pitchFamily="66" charset="0"/>
                <a:hlinkClick r:id="rId3"/>
              </a:rPr>
              <a:t>http://www.ncbi.nlm.nih.gov/books/NBK27169/</a:t>
            </a:r>
            <a:r>
              <a:rPr lang="en-US" sz="1000" dirty="0">
                <a:solidFill>
                  <a:srgbClr val="000000"/>
                </a:solidFill>
                <a:latin typeface="Comic Sans MS" pitchFamily="66" charset="0"/>
              </a:rPr>
              <a:t> </a:t>
            </a:r>
            <a:endParaRPr lang="es-VE" sz="1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2483559" y="1396392"/>
            <a:ext cx="4176881" cy="400110"/>
          </a:xfrm>
          <a:prstGeom prst="rect">
            <a:avLst/>
          </a:prstGeom>
          <a:solidFill>
            <a:srgbClr val="B7B7E7"/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 smtClean="0">
                <a:solidFill>
                  <a:srgbClr val="000000"/>
                </a:solidFill>
                <a:latin typeface="Comic Sans MS" pitchFamily="66" charset="0"/>
              </a:rPr>
              <a:t>c. “M” </a:t>
            </a:r>
            <a:r>
              <a:rPr lang="en-US" sz="2000" dirty="0" err="1" smtClean="0">
                <a:solidFill>
                  <a:srgbClr val="000000"/>
                </a:solidFill>
                <a:latin typeface="Comic Sans MS" pitchFamily="66" charset="0"/>
              </a:rPr>
              <a:t>captan</a:t>
            </a:r>
            <a:r>
              <a:rPr lang="en-US" sz="2000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Comic Sans MS" pitchFamily="66" charset="0"/>
              </a:rPr>
              <a:t>Antígenos</a:t>
            </a:r>
            <a:r>
              <a:rPr lang="en-US" sz="2000" dirty="0" smtClean="0">
                <a:solidFill>
                  <a:srgbClr val="000000"/>
                </a:solidFill>
                <a:latin typeface="Comic Sans MS" pitchFamily="66" charset="0"/>
              </a:rPr>
              <a:t> de la Luz</a:t>
            </a:r>
            <a:endParaRPr lang="en-US" sz="20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5" name="Rectángulo 4"/>
          <p:cNvSpPr/>
          <p:nvPr/>
        </p:nvSpPr>
        <p:spPr bwMode="auto">
          <a:xfrm>
            <a:off x="1187624" y="2337814"/>
            <a:ext cx="504056" cy="28803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1232620" y="2232762"/>
            <a:ext cx="577402" cy="369332"/>
          </a:xfrm>
          <a:prstGeom prst="rect">
            <a:avLst/>
          </a:prstGeom>
          <a:solidFill>
            <a:srgbClr val="E9D3ED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“M”</a:t>
            </a:r>
            <a:endParaRPr lang="es-VE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1" name="Rectángulo 10"/>
          <p:cNvSpPr/>
          <p:nvPr/>
        </p:nvSpPr>
        <p:spPr bwMode="auto">
          <a:xfrm>
            <a:off x="899592" y="4725578"/>
            <a:ext cx="1008112" cy="25605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" name="Rectángulo 11"/>
          <p:cNvSpPr/>
          <p:nvPr/>
        </p:nvSpPr>
        <p:spPr bwMode="auto">
          <a:xfrm>
            <a:off x="1787377" y="5087566"/>
            <a:ext cx="1114889" cy="23958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883065" y="4690252"/>
            <a:ext cx="1024639" cy="30777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400" b="1" dirty="0" smtClean="0">
                <a:solidFill>
                  <a:srgbClr val="000000"/>
                </a:solidFill>
                <a:latin typeface="Comic Sans MS" pitchFamily="66" charset="0"/>
              </a:rPr>
              <a:t>Linfocitos</a:t>
            </a:r>
            <a:endParaRPr lang="es-VE" sz="14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1653206" y="5081731"/>
            <a:ext cx="425116" cy="30777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400" b="1" dirty="0" smtClean="0">
                <a:solidFill>
                  <a:srgbClr val="000000"/>
                </a:solidFill>
                <a:latin typeface="Comic Sans MS" pitchFamily="66" charset="0"/>
              </a:rPr>
              <a:t>DC</a:t>
            </a:r>
            <a:endParaRPr lang="es-VE" sz="14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3726978" y="2121790"/>
            <a:ext cx="508473" cy="400110"/>
          </a:xfrm>
          <a:prstGeom prst="rect">
            <a:avLst/>
          </a:prstGeom>
          <a:solidFill>
            <a:srgbClr val="FF99CC"/>
          </a:solidFill>
        </p:spPr>
        <p:txBody>
          <a:bodyPr wrap="non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Ag</a:t>
            </a:r>
            <a:endParaRPr lang="es-VE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1217699" y="5501661"/>
            <a:ext cx="682711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Ag son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transportados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a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través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de c. “M”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transcitosis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y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entregados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directamente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a DC y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presentados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a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linfocitos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es-VE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8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95087" y="102457"/>
            <a:ext cx="2015295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100" dirty="0" smtClean="0">
                <a:latin typeface="Comic Sans MS" panose="030F0702030302020204" pitchFamily="66" charset="0"/>
              </a:rPr>
              <a:t>Intestino. Mucosa. Epitelio. </a:t>
            </a:r>
          </a:p>
          <a:p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S. Inmune Entérico. </a:t>
            </a:r>
          </a:p>
          <a:p>
            <a:r>
              <a:rPr lang="es-VE" sz="1100" dirty="0">
                <a:latin typeface="Comic Sans MS" panose="030F0702030302020204" pitchFamily="66" charset="0"/>
              </a:rPr>
              <a:t>S. Endocrino </a:t>
            </a:r>
            <a:r>
              <a:rPr lang="es-VE" sz="11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S. </a:t>
            </a:r>
            <a:r>
              <a:rPr lang="es-VE" sz="11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1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S. Nervioso Entérico.</a:t>
            </a:r>
            <a:endParaRPr lang="es-VE" sz="11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7338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4" descr="sistema inmune en intestino sciecne march 05"/>
          <p:cNvPicPr>
            <a:picLocks noChangeAspect="1" noChangeArrowheads="1"/>
          </p:cNvPicPr>
          <p:nvPr/>
        </p:nvPicPr>
        <p:blipFill rotWithShape="1">
          <a:blip r:embed="rId2">
            <a:lum bright="-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05"/>
          <a:stretch/>
        </p:blipFill>
        <p:spPr bwMode="auto">
          <a:xfrm>
            <a:off x="647700" y="1001713"/>
            <a:ext cx="7753350" cy="5307607"/>
          </a:xfrm>
          <a:prstGeom prst="rect">
            <a:avLst/>
          </a:prstGeom>
          <a:solidFill>
            <a:srgbClr val="CCECFF"/>
          </a:solidFill>
          <a:ln w="9525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</p:pic>
      <p:sp>
        <p:nvSpPr>
          <p:cNvPr id="61443" name="Rectangle 11"/>
          <p:cNvSpPr>
            <a:spLocks noChangeArrowheads="1"/>
          </p:cNvSpPr>
          <p:nvPr/>
        </p:nvSpPr>
        <p:spPr bwMode="auto">
          <a:xfrm>
            <a:off x="1692794" y="4675856"/>
            <a:ext cx="1008062" cy="3841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Placas </a:t>
            </a:r>
            <a:r>
              <a:rPr lang="es-ES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Peyer</a:t>
            </a:r>
            <a:endParaRPr lang="es-ES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7839" name="Rectangle 15"/>
          <p:cNvSpPr>
            <a:spLocks noChangeArrowheads="1"/>
          </p:cNvSpPr>
          <p:nvPr/>
        </p:nvSpPr>
        <p:spPr bwMode="auto">
          <a:xfrm>
            <a:off x="2627313" y="1773238"/>
            <a:ext cx="669925" cy="385762"/>
          </a:xfrm>
          <a:prstGeom prst="rect">
            <a:avLst/>
          </a:prstGeom>
          <a:solidFill>
            <a:srgbClr val="E9D4F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1446" name="Rectangle 16"/>
          <p:cNvSpPr>
            <a:spLocks noChangeArrowheads="1"/>
          </p:cNvSpPr>
          <p:nvPr/>
        </p:nvSpPr>
        <p:spPr bwMode="auto">
          <a:xfrm>
            <a:off x="1706563" y="4113213"/>
            <a:ext cx="1008062" cy="3841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c. T y B</a:t>
            </a:r>
          </a:p>
        </p:txBody>
      </p:sp>
      <p:sp>
        <p:nvSpPr>
          <p:cNvPr id="77841" name="Rectangle 17"/>
          <p:cNvSpPr>
            <a:spLocks noChangeArrowheads="1"/>
          </p:cNvSpPr>
          <p:nvPr/>
        </p:nvSpPr>
        <p:spPr bwMode="auto">
          <a:xfrm>
            <a:off x="3422650" y="4668838"/>
            <a:ext cx="766763" cy="388937"/>
          </a:xfrm>
          <a:prstGeom prst="rect">
            <a:avLst/>
          </a:prstGeom>
          <a:solidFill>
            <a:srgbClr val="C5D8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1448" name="Text Box 18"/>
          <p:cNvSpPr txBox="1">
            <a:spLocks noChangeArrowheads="1"/>
          </p:cNvSpPr>
          <p:nvPr/>
        </p:nvSpPr>
        <p:spPr bwMode="auto">
          <a:xfrm>
            <a:off x="2817285" y="4777373"/>
            <a:ext cx="458780" cy="33855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600" b="1" dirty="0" smtClean="0">
                <a:solidFill>
                  <a:srgbClr val="000000"/>
                </a:solidFill>
              </a:rPr>
              <a:t>DC</a:t>
            </a:r>
            <a:endParaRPr lang="es-ES" sz="1600" b="1" dirty="0">
              <a:solidFill>
                <a:srgbClr val="000000"/>
              </a:solidFill>
            </a:endParaRPr>
          </a:p>
        </p:txBody>
      </p:sp>
      <p:sp>
        <p:nvSpPr>
          <p:cNvPr id="77843" name="Rectangle 19"/>
          <p:cNvSpPr>
            <a:spLocks noChangeArrowheads="1"/>
          </p:cNvSpPr>
          <p:nvPr/>
        </p:nvSpPr>
        <p:spPr bwMode="auto">
          <a:xfrm>
            <a:off x="3806825" y="4186238"/>
            <a:ext cx="1147763" cy="482600"/>
          </a:xfrm>
          <a:prstGeom prst="rect">
            <a:avLst/>
          </a:prstGeom>
          <a:solidFill>
            <a:srgbClr val="B0B9F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1451" name="Text Box 21"/>
          <p:cNvSpPr txBox="1">
            <a:spLocks noChangeArrowheads="1"/>
          </p:cNvSpPr>
          <p:nvPr/>
        </p:nvSpPr>
        <p:spPr bwMode="auto">
          <a:xfrm>
            <a:off x="5237600" y="1130609"/>
            <a:ext cx="647934" cy="40011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IgA</a:t>
            </a:r>
          </a:p>
        </p:txBody>
      </p:sp>
      <p:sp>
        <p:nvSpPr>
          <p:cNvPr id="77846" name="Rectangle 22"/>
          <p:cNvSpPr>
            <a:spLocks noChangeArrowheads="1"/>
          </p:cNvSpPr>
          <p:nvPr/>
        </p:nvSpPr>
        <p:spPr bwMode="auto">
          <a:xfrm>
            <a:off x="4109779" y="5926137"/>
            <a:ext cx="989272" cy="376239"/>
          </a:xfrm>
          <a:prstGeom prst="rect">
            <a:avLst/>
          </a:prstGeom>
          <a:solidFill>
            <a:srgbClr val="DDE8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1453" name="Text Box 23"/>
          <p:cNvSpPr txBox="1">
            <a:spLocks noChangeArrowheads="1"/>
          </p:cNvSpPr>
          <p:nvPr/>
        </p:nvSpPr>
        <p:spPr bwMode="auto">
          <a:xfrm>
            <a:off x="4245965" y="5900114"/>
            <a:ext cx="74731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200" b="1" dirty="0">
                <a:solidFill>
                  <a:srgbClr val="000000"/>
                </a:solidFill>
              </a:rPr>
              <a:t>c. </a:t>
            </a:r>
            <a:r>
              <a:rPr lang="es-ES" sz="1200" b="1" dirty="0" err="1" smtClean="0">
                <a:solidFill>
                  <a:srgbClr val="000000"/>
                </a:solidFill>
              </a:rPr>
              <a:t>Treg</a:t>
            </a:r>
            <a:endParaRPr lang="es-ES" sz="1200" b="1" dirty="0">
              <a:solidFill>
                <a:srgbClr val="000000"/>
              </a:solidFill>
            </a:endParaRPr>
          </a:p>
        </p:txBody>
      </p:sp>
      <p:sp>
        <p:nvSpPr>
          <p:cNvPr id="77848" name="Rectangle 24"/>
          <p:cNvSpPr>
            <a:spLocks noChangeArrowheads="1"/>
          </p:cNvSpPr>
          <p:nvPr/>
        </p:nvSpPr>
        <p:spPr bwMode="auto">
          <a:xfrm>
            <a:off x="5508625" y="4076700"/>
            <a:ext cx="671513" cy="387350"/>
          </a:xfrm>
          <a:prstGeom prst="rect">
            <a:avLst/>
          </a:prstGeom>
          <a:solidFill>
            <a:srgbClr val="B0B9F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7854" name="Oval 30"/>
          <p:cNvSpPr>
            <a:spLocks noChangeArrowheads="1"/>
          </p:cNvSpPr>
          <p:nvPr/>
        </p:nvSpPr>
        <p:spPr bwMode="auto">
          <a:xfrm>
            <a:off x="1908175" y="1773238"/>
            <a:ext cx="1800225" cy="1511300"/>
          </a:xfrm>
          <a:prstGeom prst="ellips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7855" name="Oval 31"/>
          <p:cNvSpPr>
            <a:spLocks noChangeArrowheads="1"/>
          </p:cNvSpPr>
          <p:nvPr/>
        </p:nvSpPr>
        <p:spPr bwMode="auto">
          <a:xfrm>
            <a:off x="1116013" y="3789363"/>
            <a:ext cx="2735262" cy="1871662"/>
          </a:xfrm>
          <a:prstGeom prst="ellips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7856" name="Oval 32"/>
          <p:cNvSpPr>
            <a:spLocks noChangeArrowheads="1"/>
          </p:cNvSpPr>
          <p:nvPr/>
        </p:nvSpPr>
        <p:spPr bwMode="auto">
          <a:xfrm>
            <a:off x="4572000" y="2924175"/>
            <a:ext cx="1008063" cy="1296988"/>
          </a:xfrm>
          <a:prstGeom prst="ellips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1460" name="Text Box 9"/>
          <p:cNvSpPr txBox="1">
            <a:spLocks noChangeArrowheads="1"/>
          </p:cNvSpPr>
          <p:nvPr/>
        </p:nvSpPr>
        <p:spPr bwMode="auto">
          <a:xfrm>
            <a:off x="2794460" y="6303739"/>
            <a:ext cx="340035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www.sciencemag.org</a:t>
            </a: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s-ES" sz="12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Science</a:t>
            </a:r>
            <a:r>
              <a:rPr lang="es-ES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2005; </a:t>
            </a:r>
            <a:r>
              <a:rPr lang="es-ES" sz="1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307: </a:t>
            </a: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 </a:t>
            </a:r>
            <a:r>
              <a:rPr lang="es-ES" sz="12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March</a:t>
            </a:r>
            <a:endParaRPr lang="es-ES" sz="12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7858" name="Text Box 34"/>
          <p:cNvSpPr txBox="1">
            <a:spLocks noChangeArrowheads="1"/>
          </p:cNvSpPr>
          <p:nvPr/>
        </p:nvSpPr>
        <p:spPr bwMode="auto">
          <a:xfrm>
            <a:off x="4234615" y="1273131"/>
            <a:ext cx="793807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LUZ</a:t>
            </a:r>
          </a:p>
        </p:txBody>
      </p:sp>
      <p:sp>
        <p:nvSpPr>
          <p:cNvPr id="77859" name="Rectangle 35"/>
          <p:cNvSpPr>
            <a:spLocks noChangeArrowheads="1"/>
          </p:cNvSpPr>
          <p:nvPr/>
        </p:nvSpPr>
        <p:spPr bwMode="auto">
          <a:xfrm>
            <a:off x="6052569" y="1054509"/>
            <a:ext cx="133722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bacterias</a:t>
            </a:r>
          </a:p>
        </p:txBody>
      </p:sp>
      <p:sp>
        <p:nvSpPr>
          <p:cNvPr id="77860" name="Rectangle 36"/>
          <p:cNvSpPr>
            <a:spLocks noChangeArrowheads="1"/>
          </p:cNvSpPr>
          <p:nvPr/>
        </p:nvSpPr>
        <p:spPr bwMode="auto">
          <a:xfrm>
            <a:off x="1146418" y="1001713"/>
            <a:ext cx="133722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bacterias</a:t>
            </a:r>
          </a:p>
        </p:txBody>
      </p:sp>
      <p:sp>
        <p:nvSpPr>
          <p:cNvPr id="61464" name="Text Box 10"/>
          <p:cNvSpPr txBox="1">
            <a:spLocks noChangeArrowheads="1"/>
          </p:cNvSpPr>
          <p:nvPr/>
        </p:nvSpPr>
        <p:spPr bwMode="auto">
          <a:xfrm>
            <a:off x="3421291" y="1005003"/>
            <a:ext cx="830677" cy="338554"/>
          </a:xfrm>
          <a:prstGeom prst="rect">
            <a:avLst/>
          </a:prstGeom>
          <a:solidFill>
            <a:srgbClr val="E9D3ED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600" b="1" dirty="0">
                <a:solidFill>
                  <a:srgbClr val="800080"/>
                </a:solidFill>
              </a:rPr>
              <a:t>c. “M”</a:t>
            </a:r>
          </a:p>
        </p:txBody>
      </p:sp>
      <p:sp>
        <p:nvSpPr>
          <p:cNvPr id="77862" name="Rectangle 38"/>
          <p:cNvSpPr>
            <a:spLocks noChangeArrowheads="1"/>
          </p:cNvSpPr>
          <p:nvPr/>
        </p:nvSpPr>
        <p:spPr bwMode="auto">
          <a:xfrm>
            <a:off x="6588125" y="5805488"/>
            <a:ext cx="1512888" cy="287337"/>
          </a:xfrm>
          <a:prstGeom prst="rect">
            <a:avLst/>
          </a:prstGeom>
          <a:solidFill>
            <a:srgbClr val="DEF1F2"/>
          </a:solidFill>
          <a:ln>
            <a:noFill/>
          </a:ln>
          <a:effectLst/>
          <a:ex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Rectángulo 1"/>
          <p:cNvSpPr/>
          <p:nvPr/>
        </p:nvSpPr>
        <p:spPr bwMode="auto">
          <a:xfrm>
            <a:off x="6282127" y="5260192"/>
            <a:ext cx="876200" cy="306910"/>
          </a:xfrm>
          <a:prstGeom prst="rect">
            <a:avLst/>
          </a:prstGeom>
          <a:solidFill>
            <a:srgbClr val="E2E2FE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2426573" y="395953"/>
            <a:ext cx="4324832" cy="400110"/>
          </a:xfrm>
          <a:prstGeom prst="rect">
            <a:avLst/>
          </a:prstGeom>
          <a:solidFill>
            <a:srgbClr val="B7B7E7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000" dirty="0">
                <a:solidFill>
                  <a:srgbClr val="000000"/>
                </a:solidFill>
                <a:latin typeface="Comic Sans MS" pitchFamily="66" charset="0"/>
              </a:rPr>
              <a:t>Respuesta </a:t>
            </a:r>
            <a:r>
              <a:rPr lang="es-ES" sz="2000" dirty="0" smtClean="0">
                <a:solidFill>
                  <a:srgbClr val="000000"/>
                </a:solidFill>
                <a:latin typeface="Comic Sans MS" pitchFamily="66" charset="0"/>
              </a:rPr>
              <a:t>Inmune a Patógenos</a:t>
            </a:r>
            <a:endParaRPr lang="es-ES" sz="20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cxnSp>
        <p:nvCxnSpPr>
          <p:cNvPr id="4" name="Conector recto 3"/>
          <p:cNvCxnSpPr/>
          <p:nvPr/>
        </p:nvCxnSpPr>
        <p:spPr bwMode="auto">
          <a:xfrm flipH="1">
            <a:off x="2875432" y="1335294"/>
            <a:ext cx="668613" cy="795064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" name="Conector recto 4"/>
          <p:cNvCxnSpPr/>
          <p:nvPr/>
        </p:nvCxnSpPr>
        <p:spPr bwMode="auto">
          <a:xfrm flipV="1">
            <a:off x="4787900" y="3951437"/>
            <a:ext cx="311151" cy="38144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ángulo 7"/>
          <p:cNvSpPr/>
          <p:nvPr/>
        </p:nvSpPr>
        <p:spPr bwMode="auto">
          <a:xfrm rot="21264907">
            <a:off x="6376524" y="2649652"/>
            <a:ext cx="1566140" cy="488027"/>
          </a:xfrm>
          <a:prstGeom prst="rect">
            <a:avLst/>
          </a:prstGeom>
          <a:solidFill>
            <a:srgbClr val="B7B7E7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6080336" y="2632079"/>
            <a:ext cx="19351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Bacterias</a:t>
            </a:r>
            <a:r>
              <a:rPr lang="es-ES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sz="1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“sentidas”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por epitelio</a:t>
            </a:r>
            <a:endParaRPr lang="es-ES" sz="1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6" name="CuadroTexto 35"/>
          <p:cNvSpPr txBox="1"/>
          <p:nvPr/>
        </p:nvSpPr>
        <p:spPr>
          <a:xfrm>
            <a:off x="121189" y="88227"/>
            <a:ext cx="198964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050" dirty="0" smtClean="0">
                <a:latin typeface="Comic Sans MS" panose="030F0702030302020204" pitchFamily="66" charset="0"/>
              </a:rPr>
              <a:t>Intestino.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S. Inmune Entérico. </a:t>
            </a:r>
          </a:p>
          <a:p>
            <a:r>
              <a:rPr lang="es-VE" sz="1050" dirty="0">
                <a:latin typeface="Comic Sans MS" panose="030F0702030302020204" pitchFamily="66" charset="0"/>
              </a:rPr>
              <a:t>S. Endocrino </a:t>
            </a:r>
            <a:r>
              <a:rPr lang="es-VE" sz="105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050" dirty="0" smtClean="0">
                <a:latin typeface="Comic Sans MS" panose="030F0702030302020204" pitchFamily="66" charset="0"/>
              </a:rPr>
              <a:t>S. </a:t>
            </a:r>
            <a:r>
              <a:rPr lang="es-VE" sz="105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050" dirty="0" smtClean="0">
                <a:latin typeface="Comic Sans MS" panose="030F0702030302020204" pitchFamily="66" charset="0"/>
              </a:rPr>
              <a:t> Entérico.</a:t>
            </a:r>
          </a:p>
          <a:p>
            <a:r>
              <a:rPr lang="es-VE" sz="1050" dirty="0" smtClean="0">
                <a:latin typeface="Comic Sans MS" panose="030F0702030302020204" pitchFamily="66" charset="0"/>
              </a:rPr>
              <a:t>S. Nervioso Entérico.</a:t>
            </a:r>
            <a:endParaRPr lang="es-VE" sz="1050" dirty="0">
              <a:latin typeface="Comic Sans MS" panose="030F0702030302020204" pitchFamily="66" charset="0"/>
            </a:endParaRPr>
          </a:p>
        </p:txBody>
      </p:sp>
      <p:sp>
        <p:nvSpPr>
          <p:cNvPr id="9" name="Rectángulo 8"/>
          <p:cNvSpPr/>
          <p:nvPr/>
        </p:nvSpPr>
        <p:spPr bwMode="auto">
          <a:xfrm>
            <a:off x="5580063" y="4497388"/>
            <a:ext cx="1809732" cy="1804988"/>
          </a:xfrm>
          <a:prstGeom prst="rect">
            <a:avLst/>
          </a:prstGeom>
          <a:solidFill>
            <a:srgbClr val="BAC8F4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0" name="Rectángulo 9"/>
          <p:cNvSpPr/>
          <p:nvPr/>
        </p:nvSpPr>
        <p:spPr bwMode="auto">
          <a:xfrm>
            <a:off x="3862844" y="4638536"/>
            <a:ext cx="2055357" cy="1663840"/>
          </a:xfrm>
          <a:prstGeom prst="rect">
            <a:avLst/>
          </a:prstGeom>
          <a:solidFill>
            <a:srgbClr val="BAC8F4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1450" name="Text Box 20"/>
          <p:cNvSpPr txBox="1">
            <a:spLocks noChangeArrowheads="1"/>
          </p:cNvSpPr>
          <p:nvPr/>
        </p:nvSpPr>
        <p:spPr bwMode="auto">
          <a:xfrm>
            <a:off x="4405312" y="4373712"/>
            <a:ext cx="1112837" cy="4572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Linfocito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intraepitelial</a:t>
            </a:r>
            <a:endParaRPr lang="es-ES" sz="12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ctángulo 10"/>
          <p:cNvSpPr/>
          <p:nvPr/>
        </p:nvSpPr>
        <p:spPr bwMode="auto">
          <a:xfrm>
            <a:off x="6326998" y="3265496"/>
            <a:ext cx="873367" cy="1526238"/>
          </a:xfrm>
          <a:prstGeom prst="rect">
            <a:avLst/>
          </a:prstGeom>
          <a:solidFill>
            <a:srgbClr val="BAC8F4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" name="Rectángulo 11"/>
          <p:cNvSpPr/>
          <p:nvPr/>
        </p:nvSpPr>
        <p:spPr bwMode="auto">
          <a:xfrm>
            <a:off x="7200365" y="3572669"/>
            <a:ext cx="1015922" cy="400481"/>
          </a:xfrm>
          <a:prstGeom prst="rect">
            <a:avLst/>
          </a:prstGeom>
          <a:solidFill>
            <a:srgbClr val="BAC8F4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Rectángulo 2"/>
          <p:cNvSpPr/>
          <p:nvPr/>
        </p:nvSpPr>
        <p:spPr bwMode="auto">
          <a:xfrm>
            <a:off x="7145486" y="3780609"/>
            <a:ext cx="1086021" cy="32133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7091332" y="3756725"/>
            <a:ext cx="116891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Macrófagos</a:t>
            </a:r>
            <a:endParaRPr lang="es-ES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0" name="Oval 32"/>
          <p:cNvSpPr>
            <a:spLocks noChangeArrowheads="1"/>
          </p:cNvSpPr>
          <p:nvPr/>
        </p:nvSpPr>
        <p:spPr bwMode="auto">
          <a:xfrm>
            <a:off x="5418362" y="3607597"/>
            <a:ext cx="1572194" cy="818989"/>
          </a:xfrm>
          <a:prstGeom prst="ellips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1455" name="Text Box 25"/>
          <p:cNvSpPr txBox="1">
            <a:spLocks noChangeArrowheads="1"/>
          </p:cNvSpPr>
          <p:nvPr/>
        </p:nvSpPr>
        <p:spPr bwMode="auto">
          <a:xfrm>
            <a:off x="5506408" y="3972884"/>
            <a:ext cx="149432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" sz="1600" b="1" dirty="0" smtClean="0">
                <a:solidFill>
                  <a:srgbClr val="000000"/>
                </a:solidFill>
              </a:rPr>
              <a:t>c. </a:t>
            </a:r>
            <a:r>
              <a:rPr lang="es-E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Plasmática</a:t>
            </a:r>
            <a:endParaRPr lang="es-ES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24774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5" dur="3000" fill="hold"/>
                                        <p:tgtEl>
                                          <p:spTgt spid="778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5" dur="3000" fill="hold"/>
                                        <p:tgtEl>
                                          <p:spTgt spid="778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1" dur="3000" fill="hold"/>
                                        <p:tgtEl>
                                          <p:spTgt spid="778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1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1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14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61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 animBg="1"/>
      <p:bldP spid="61446" grpId="0" animBg="1"/>
      <p:bldP spid="61448" grpId="0" animBg="1"/>
      <p:bldP spid="61451" grpId="0"/>
      <p:bldP spid="77854" grpId="0" animBg="1"/>
      <p:bldP spid="77855" grpId="0" animBg="1"/>
      <p:bldP spid="77856" grpId="0" animBg="1"/>
      <p:bldP spid="77858" grpId="0"/>
      <p:bldP spid="77859" grpId="0"/>
      <p:bldP spid="77860" grpId="0"/>
      <p:bldP spid="61464" grpId="0" animBg="1"/>
      <p:bldP spid="31" grpId="0" animBg="1"/>
      <p:bldP spid="7" grpId="0"/>
      <p:bldP spid="61450" grpId="0" animBg="1"/>
      <p:bldP spid="30" grpId="0" animBg="1"/>
      <p:bldP spid="6145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4" name="Text Box 4"/>
          <p:cNvSpPr txBox="1">
            <a:spLocks noChangeArrowheads="1"/>
          </p:cNvSpPr>
          <p:nvPr/>
        </p:nvSpPr>
        <p:spPr bwMode="auto">
          <a:xfrm>
            <a:off x="2712242" y="536406"/>
            <a:ext cx="3836307" cy="400110"/>
          </a:xfrm>
          <a:prstGeom prst="rect">
            <a:avLst/>
          </a:prstGeom>
          <a:solidFill>
            <a:srgbClr val="B7B7E7"/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000" dirty="0">
                <a:solidFill>
                  <a:srgbClr val="000000"/>
                </a:solidFill>
                <a:latin typeface="Comic Sans MS" pitchFamily="66" charset="0"/>
              </a:rPr>
              <a:t>Respuesta </a:t>
            </a:r>
            <a:r>
              <a:rPr lang="es-ES" sz="2000" dirty="0" smtClean="0">
                <a:solidFill>
                  <a:srgbClr val="000000"/>
                </a:solidFill>
                <a:latin typeface="Comic Sans MS" pitchFamily="66" charset="0"/>
              </a:rPr>
              <a:t>Inmune a Patógenos</a:t>
            </a:r>
            <a:endParaRPr lang="es-ES" sz="20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pic>
        <p:nvPicPr>
          <p:cNvPr id="62467" name="Picture 7" descr="RESP INMUNE INTEST"/>
          <p:cNvPicPr>
            <a:picLocks noChangeAspect="1" noChangeArrowheads="1"/>
          </p:cNvPicPr>
          <p:nvPr/>
        </p:nvPicPr>
        <p:blipFill>
          <a:blip r:embed="rId2">
            <a:lum bright="-24000"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1052513"/>
            <a:ext cx="7991475" cy="547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0168" name="Rectangle 8"/>
          <p:cNvSpPr>
            <a:spLocks noChangeArrowheads="1"/>
          </p:cNvSpPr>
          <p:nvPr/>
        </p:nvSpPr>
        <p:spPr bwMode="auto">
          <a:xfrm>
            <a:off x="755650" y="1484313"/>
            <a:ext cx="936625" cy="144462"/>
          </a:xfrm>
          <a:prstGeom prst="rect">
            <a:avLst/>
          </a:prstGeom>
          <a:solidFill>
            <a:srgbClr val="FFD88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20169" name="Rectangle 9"/>
          <p:cNvSpPr>
            <a:spLocks noChangeArrowheads="1"/>
          </p:cNvSpPr>
          <p:nvPr/>
        </p:nvSpPr>
        <p:spPr bwMode="auto">
          <a:xfrm>
            <a:off x="2111117" y="1216479"/>
            <a:ext cx="1152525" cy="144463"/>
          </a:xfrm>
          <a:prstGeom prst="rect">
            <a:avLst/>
          </a:prstGeom>
          <a:solidFill>
            <a:srgbClr val="FFF4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20170" name="Text Box 10"/>
          <p:cNvSpPr txBox="1">
            <a:spLocks noChangeArrowheads="1"/>
          </p:cNvSpPr>
          <p:nvPr/>
        </p:nvSpPr>
        <p:spPr bwMode="auto">
          <a:xfrm>
            <a:off x="755650" y="1268413"/>
            <a:ext cx="687388" cy="3968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LUZ</a:t>
            </a:r>
          </a:p>
        </p:txBody>
      </p:sp>
      <p:sp>
        <p:nvSpPr>
          <p:cNvPr id="220171" name="Text Box 11"/>
          <p:cNvSpPr txBox="1">
            <a:spLocks noChangeArrowheads="1"/>
          </p:cNvSpPr>
          <p:nvPr/>
        </p:nvSpPr>
        <p:spPr bwMode="auto">
          <a:xfrm>
            <a:off x="2335128" y="981075"/>
            <a:ext cx="1133644" cy="52322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Bacterias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comensales</a:t>
            </a:r>
          </a:p>
        </p:txBody>
      </p:sp>
      <p:sp>
        <p:nvSpPr>
          <p:cNvPr id="220172" name="Rectangle 12"/>
          <p:cNvSpPr>
            <a:spLocks noChangeArrowheads="1"/>
          </p:cNvSpPr>
          <p:nvPr/>
        </p:nvSpPr>
        <p:spPr bwMode="auto">
          <a:xfrm>
            <a:off x="7164388" y="1628775"/>
            <a:ext cx="720725" cy="215900"/>
          </a:xfrm>
          <a:prstGeom prst="rect">
            <a:avLst/>
          </a:prstGeom>
          <a:solidFill>
            <a:srgbClr val="FFB62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20173" name="Text Box 13"/>
          <p:cNvSpPr txBox="1">
            <a:spLocks noChangeArrowheads="1"/>
          </p:cNvSpPr>
          <p:nvPr/>
        </p:nvSpPr>
        <p:spPr bwMode="auto">
          <a:xfrm>
            <a:off x="7163918" y="1549400"/>
            <a:ext cx="556564" cy="338554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600" b="1" dirty="0" err="1">
                <a:solidFill>
                  <a:srgbClr val="C00000"/>
                </a:solidFill>
                <a:latin typeface="Comic Sans MS" pitchFamily="66" charset="0"/>
              </a:rPr>
              <a:t>IgA</a:t>
            </a:r>
            <a:endParaRPr lang="es-ES_tradnl" sz="16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220174" name="Oval 14"/>
          <p:cNvSpPr>
            <a:spLocks noChangeArrowheads="1"/>
          </p:cNvSpPr>
          <p:nvPr/>
        </p:nvSpPr>
        <p:spPr bwMode="auto">
          <a:xfrm>
            <a:off x="4427538" y="2349500"/>
            <a:ext cx="431800" cy="215900"/>
          </a:xfrm>
          <a:prstGeom prst="ellipse">
            <a:avLst/>
          </a:prstGeom>
          <a:solidFill>
            <a:srgbClr val="FFB62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20175" name="Text Box 15"/>
          <p:cNvSpPr txBox="1">
            <a:spLocks noChangeArrowheads="1"/>
          </p:cNvSpPr>
          <p:nvPr/>
        </p:nvSpPr>
        <p:spPr bwMode="auto">
          <a:xfrm>
            <a:off x="4367719" y="1363663"/>
            <a:ext cx="683199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600" dirty="0" err="1">
                <a:solidFill>
                  <a:srgbClr val="000000"/>
                </a:solidFill>
                <a:latin typeface="Comic Sans MS" pitchFamily="66" charset="0"/>
              </a:rPr>
              <a:t>c.“M</a:t>
            </a:r>
            <a:r>
              <a:rPr lang="es-ES_tradnl" sz="1600" dirty="0">
                <a:solidFill>
                  <a:srgbClr val="000000"/>
                </a:solidFill>
                <a:latin typeface="Comic Sans MS" pitchFamily="66" charset="0"/>
              </a:rPr>
              <a:t>”</a:t>
            </a:r>
          </a:p>
        </p:txBody>
      </p:sp>
      <p:sp>
        <p:nvSpPr>
          <p:cNvPr id="220176" name="Oval 16"/>
          <p:cNvSpPr>
            <a:spLocks noChangeArrowheads="1"/>
          </p:cNvSpPr>
          <p:nvPr/>
        </p:nvSpPr>
        <p:spPr bwMode="auto">
          <a:xfrm>
            <a:off x="3348038" y="2924175"/>
            <a:ext cx="503237" cy="431800"/>
          </a:xfrm>
          <a:prstGeom prst="ellipse">
            <a:avLst/>
          </a:prstGeom>
          <a:solidFill>
            <a:srgbClr val="FFAE5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20177" name="Rectangle 17"/>
          <p:cNvSpPr>
            <a:spLocks noChangeArrowheads="1"/>
          </p:cNvSpPr>
          <p:nvPr/>
        </p:nvSpPr>
        <p:spPr bwMode="auto">
          <a:xfrm>
            <a:off x="5219700" y="2997200"/>
            <a:ext cx="865188" cy="431800"/>
          </a:xfrm>
          <a:prstGeom prst="rect">
            <a:avLst/>
          </a:prstGeom>
          <a:solidFill>
            <a:srgbClr val="FFAD5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20179" name="Rectangle 19"/>
          <p:cNvSpPr>
            <a:spLocks noChangeArrowheads="1"/>
          </p:cNvSpPr>
          <p:nvPr/>
        </p:nvSpPr>
        <p:spPr bwMode="auto">
          <a:xfrm>
            <a:off x="5148263" y="3429000"/>
            <a:ext cx="804862" cy="360363"/>
          </a:xfrm>
          <a:prstGeom prst="rect">
            <a:avLst/>
          </a:prstGeom>
          <a:solidFill>
            <a:srgbClr val="E2A700"/>
          </a:solidFill>
          <a:ln>
            <a:noFill/>
          </a:ln>
          <a:effectLst/>
          <a:ex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20180" name="Rectangle 20"/>
          <p:cNvSpPr>
            <a:spLocks noChangeArrowheads="1"/>
          </p:cNvSpPr>
          <p:nvPr/>
        </p:nvSpPr>
        <p:spPr bwMode="auto">
          <a:xfrm>
            <a:off x="1042988" y="3933825"/>
            <a:ext cx="936625" cy="503238"/>
          </a:xfrm>
          <a:prstGeom prst="rect">
            <a:avLst/>
          </a:prstGeom>
          <a:solidFill>
            <a:srgbClr val="FCF5F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20181" name="Text Box 21"/>
          <p:cNvSpPr txBox="1">
            <a:spLocks noChangeArrowheads="1"/>
          </p:cNvSpPr>
          <p:nvPr/>
        </p:nvSpPr>
        <p:spPr bwMode="auto">
          <a:xfrm>
            <a:off x="987650" y="3954611"/>
            <a:ext cx="155523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Macrófagos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matando </a:t>
            </a:r>
            <a:r>
              <a:rPr lang="es-ES_tradnl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bacterias</a:t>
            </a:r>
            <a:endParaRPr lang="es-ES_tradnl" sz="12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20182" name="Text Box 22"/>
          <p:cNvSpPr txBox="1">
            <a:spLocks noChangeArrowheads="1"/>
          </p:cNvSpPr>
          <p:nvPr/>
        </p:nvSpPr>
        <p:spPr bwMode="auto">
          <a:xfrm>
            <a:off x="3336026" y="2971800"/>
            <a:ext cx="809837" cy="461665"/>
          </a:xfrm>
          <a:prstGeom prst="rect">
            <a:avLst/>
          </a:prstGeom>
          <a:solidFill>
            <a:srgbClr val="C0C0E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Placa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 Peyer</a:t>
            </a:r>
            <a:endParaRPr lang="es-ES_tradnl" sz="12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20186" name="Text Box 26"/>
          <p:cNvSpPr txBox="1">
            <a:spLocks noChangeArrowheads="1"/>
          </p:cNvSpPr>
          <p:nvPr/>
        </p:nvSpPr>
        <p:spPr bwMode="auto">
          <a:xfrm>
            <a:off x="7488238" y="2747860"/>
            <a:ext cx="556564" cy="338554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600" b="1" dirty="0" err="1">
                <a:solidFill>
                  <a:srgbClr val="C00000"/>
                </a:solidFill>
                <a:latin typeface="Comic Sans MS" pitchFamily="66" charset="0"/>
              </a:rPr>
              <a:t>IgA</a:t>
            </a:r>
            <a:endParaRPr lang="es-ES_tradnl" sz="16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220188" name="Rectangle 28"/>
          <p:cNvSpPr>
            <a:spLocks noChangeArrowheads="1"/>
          </p:cNvSpPr>
          <p:nvPr/>
        </p:nvSpPr>
        <p:spPr bwMode="auto">
          <a:xfrm>
            <a:off x="8027988" y="3141663"/>
            <a:ext cx="431800" cy="287337"/>
          </a:xfrm>
          <a:prstGeom prst="rect">
            <a:avLst/>
          </a:prstGeom>
          <a:solidFill>
            <a:srgbClr val="E2E2F6"/>
          </a:solidFill>
          <a:ln>
            <a:noFill/>
          </a:ln>
          <a:effectLst/>
          <a:ex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20189" name="Text Box 29"/>
          <p:cNvSpPr txBox="1">
            <a:spLocks noChangeArrowheads="1"/>
          </p:cNvSpPr>
          <p:nvPr/>
        </p:nvSpPr>
        <p:spPr bwMode="auto">
          <a:xfrm>
            <a:off x="6948488" y="4221163"/>
            <a:ext cx="1250663" cy="30777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c. plasmática</a:t>
            </a:r>
          </a:p>
        </p:txBody>
      </p:sp>
      <p:sp>
        <p:nvSpPr>
          <p:cNvPr id="220191" name="Rectangle 31"/>
          <p:cNvSpPr>
            <a:spLocks noChangeArrowheads="1"/>
          </p:cNvSpPr>
          <p:nvPr/>
        </p:nvSpPr>
        <p:spPr bwMode="auto">
          <a:xfrm>
            <a:off x="7451725" y="3933825"/>
            <a:ext cx="649288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20190" name="Line 30"/>
          <p:cNvSpPr>
            <a:spLocks noChangeShapeType="1"/>
          </p:cNvSpPr>
          <p:nvPr/>
        </p:nvSpPr>
        <p:spPr bwMode="auto">
          <a:xfrm flipV="1">
            <a:off x="7740650" y="3789363"/>
            <a:ext cx="215900" cy="431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20192" name="Rectangle 32"/>
          <p:cNvSpPr>
            <a:spLocks noChangeArrowheads="1"/>
          </p:cNvSpPr>
          <p:nvPr/>
        </p:nvSpPr>
        <p:spPr bwMode="auto">
          <a:xfrm>
            <a:off x="4716463" y="4365625"/>
            <a:ext cx="647700" cy="5762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20193" name="Text Box 33"/>
          <p:cNvSpPr txBox="1">
            <a:spLocks noChangeArrowheads="1"/>
          </p:cNvSpPr>
          <p:nvPr/>
        </p:nvSpPr>
        <p:spPr bwMode="auto">
          <a:xfrm>
            <a:off x="4572000" y="4365625"/>
            <a:ext cx="425116" cy="307777"/>
          </a:xfrm>
          <a:prstGeom prst="rect">
            <a:avLst/>
          </a:prstGeom>
          <a:solidFill>
            <a:srgbClr val="C0C0EA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DC</a:t>
            </a:r>
            <a:endParaRPr lang="es-ES" sz="14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20194" name="Line 34"/>
          <p:cNvSpPr>
            <a:spLocks noChangeShapeType="1"/>
          </p:cNvSpPr>
          <p:nvPr/>
        </p:nvSpPr>
        <p:spPr bwMode="auto">
          <a:xfrm flipH="1">
            <a:off x="4716463" y="1700213"/>
            <a:ext cx="0" cy="7207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VE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20178" name="Text Box 18"/>
          <p:cNvSpPr txBox="1">
            <a:spLocks noChangeArrowheads="1"/>
          </p:cNvSpPr>
          <p:nvPr/>
        </p:nvSpPr>
        <p:spPr bwMode="auto">
          <a:xfrm>
            <a:off x="5172257" y="3018833"/>
            <a:ext cx="1059906" cy="461665"/>
          </a:xfrm>
          <a:prstGeom prst="rect">
            <a:avLst/>
          </a:prstGeom>
          <a:solidFill>
            <a:srgbClr val="C0C0E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DC</a:t>
            </a:r>
            <a:endParaRPr lang="es-ES_tradnl" sz="12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1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captan </a:t>
            </a:r>
            <a:r>
              <a:rPr lang="es-ES_tradnl" sz="12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bact</a:t>
            </a:r>
            <a:r>
              <a:rPr lang="es-ES_tradnl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es-ES_tradnl" sz="12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Rectángulo 2"/>
          <p:cNvSpPr/>
          <p:nvPr/>
        </p:nvSpPr>
        <p:spPr bwMode="auto">
          <a:xfrm>
            <a:off x="693253" y="5773485"/>
            <a:ext cx="1584325" cy="28803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278314" y="5787467"/>
            <a:ext cx="246597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Inducción de formación de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c. plasmáticas productoras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 IgA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Rectángulo 3"/>
          <p:cNvSpPr/>
          <p:nvPr/>
        </p:nvSpPr>
        <p:spPr bwMode="auto">
          <a:xfrm>
            <a:off x="3131840" y="5081395"/>
            <a:ext cx="609104" cy="368662"/>
          </a:xfrm>
          <a:prstGeom prst="rect">
            <a:avLst/>
          </a:prstGeom>
          <a:solidFill>
            <a:srgbClr val="FFFFDD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1" name="CuadroTexto 30"/>
          <p:cNvSpPr txBox="1"/>
          <p:nvPr/>
        </p:nvSpPr>
        <p:spPr>
          <a:xfrm>
            <a:off x="3056898" y="5078456"/>
            <a:ext cx="120738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100" b="1" dirty="0" smtClean="0">
                <a:solidFill>
                  <a:srgbClr val="000000"/>
                </a:solidFill>
                <a:latin typeface="Comic Sans MS" pitchFamily="66" charset="0"/>
              </a:rPr>
              <a:t>Nodo linfático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100" b="1" dirty="0" smtClean="0">
                <a:solidFill>
                  <a:srgbClr val="000000"/>
                </a:solidFill>
                <a:latin typeface="Comic Sans MS" pitchFamily="66" charset="0"/>
              </a:rPr>
              <a:t>mesentérico</a:t>
            </a:r>
            <a:endParaRPr lang="es-VE" sz="11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5" name="Rectángulo 4"/>
          <p:cNvSpPr/>
          <p:nvPr/>
        </p:nvSpPr>
        <p:spPr bwMode="auto">
          <a:xfrm>
            <a:off x="3020010" y="5940173"/>
            <a:ext cx="975926" cy="264199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3507973" y="5846073"/>
            <a:ext cx="11224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1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Vaso linfático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1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eferente</a:t>
            </a:r>
            <a:endParaRPr lang="es-VE" sz="11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Rectángulo 5"/>
          <p:cNvSpPr/>
          <p:nvPr/>
        </p:nvSpPr>
        <p:spPr bwMode="auto">
          <a:xfrm>
            <a:off x="3923928" y="4124592"/>
            <a:ext cx="935410" cy="240512"/>
          </a:xfrm>
          <a:prstGeom prst="rect">
            <a:avLst/>
          </a:prstGeom>
          <a:solidFill>
            <a:srgbClr val="F5DFE7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7" name="CuadroTexto 36"/>
          <p:cNvSpPr txBox="1"/>
          <p:nvPr/>
        </p:nvSpPr>
        <p:spPr>
          <a:xfrm>
            <a:off x="3803693" y="4057606"/>
            <a:ext cx="94288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1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V. linfático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1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aferente</a:t>
            </a:r>
            <a:endParaRPr lang="es-VE" sz="11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Rectángulo 6"/>
          <p:cNvSpPr/>
          <p:nvPr/>
        </p:nvSpPr>
        <p:spPr bwMode="auto">
          <a:xfrm>
            <a:off x="4964951" y="4957187"/>
            <a:ext cx="863599" cy="141614"/>
          </a:xfrm>
          <a:prstGeom prst="rect">
            <a:avLst/>
          </a:prstGeom>
          <a:solidFill>
            <a:srgbClr val="FFFFDD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9" name="CuadroTexto 38"/>
          <p:cNvSpPr txBox="1"/>
          <p:nvPr/>
        </p:nvSpPr>
        <p:spPr>
          <a:xfrm>
            <a:off x="4806948" y="4901376"/>
            <a:ext cx="13195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1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Plasmoblasto</a:t>
            </a:r>
            <a:r>
              <a:rPr lang="es-VE" sz="11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IgA</a:t>
            </a:r>
            <a:endParaRPr lang="es-VE" sz="11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Rectángulo 7"/>
          <p:cNvSpPr/>
          <p:nvPr/>
        </p:nvSpPr>
        <p:spPr bwMode="auto">
          <a:xfrm>
            <a:off x="6948488" y="5589240"/>
            <a:ext cx="1079500" cy="18424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1" name="CuadroTexto 40"/>
          <p:cNvSpPr txBox="1"/>
          <p:nvPr/>
        </p:nvSpPr>
        <p:spPr>
          <a:xfrm>
            <a:off x="6794014" y="5488910"/>
            <a:ext cx="93487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1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Circulación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1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sanguínea</a:t>
            </a:r>
            <a:endParaRPr lang="es-VE" sz="11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9" name="Rectángulo 8"/>
          <p:cNvSpPr/>
          <p:nvPr/>
        </p:nvSpPr>
        <p:spPr bwMode="auto">
          <a:xfrm>
            <a:off x="6948488" y="1268413"/>
            <a:ext cx="493712" cy="198437"/>
          </a:xfrm>
          <a:prstGeom prst="rect">
            <a:avLst/>
          </a:prstGeom>
          <a:solidFill>
            <a:srgbClr val="FFE6CD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3" name="CuadroTexto 42"/>
          <p:cNvSpPr txBox="1"/>
          <p:nvPr/>
        </p:nvSpPr>
        <p:spPr>
          <a:xfrm>
            <a:off x="6869642" y="1205240"/>
            <a:ext cx="82266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VE" sz="11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defensina</a:t>
            </a:r>
            <a:endParaRPr lang="es-VE" sz="11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0" name="Rectángulo 9"/>
          <p:cNvSpPr/>
          <p:nvPr/>
        </p:nvSpPr>
        <p:spPr bwMode="auto">
          <a:xfrm>
            <a:off x="576263" y="2997200"/>
            <a:ext cx="523081" cy="358775"/>
          </a:xfrm>
          <a:prstGeom prst="rect">
            <a:avLst/>
          </a:prstGeom>
          <a:solidFill>
            <a:srgbClr val="E6E6FE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VE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4" name="Text Box 29"/>
          <p:cNvSpPr txBox="1">
            <a:spLocks noChangeArrowheads="1"/>
          </p:cNvSpPr>
          <p:nvPr/>
        </p:nvSpPr>
        <p:spPr bwMode="auto">
          <a:xfrm>
            <a:off x="98373" y="3672215"/>
            <a:ext cx="845103" cy="52322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400" b="1" dirty="0" smtClean="0">
                <a:solidFill>
                  <a:srgbClr val="000000"/>
                </a:solidFill>
                <a:latin typeface="Comic Sans MS" pitchFamily="66" charset="0"/>
              </a:rPr>
              <a:t>Lámina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400" b="1" dirty="0" smtClean="0">
                <a:solidFill>
                  <a:srgbClr val="000000"/>
                </a:solidFill>
                <a:latin typeface="Comic Sans MS" pitchFamily="66" charset="0"/>
              </a:rPr>
              <a:t>propia</a:t>
            </a:r>
            <a:endParaRPr lang="es-ES" sz="14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47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ángulo 10"/>
          <p:cNvSpPr/>
          <p:nvPr/>
        </p:nvSpPr>
        <p:spPr bwMode="auto">
          <a:xfrm>
            <a:off x="755650" y="2149642"/>
            <a:ext cx="343694" cy="19985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" name="Rectángulo 11"/>
          <p:cNvSpPr/>
          <p:nvPr/>
        </p:nvSpPr>
        <p:spPr bwMode="auto">
          <a:xfrm>
            <a:off x="7956550" y="2085474"/>
            <a:ext cx="503238" cy="26402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8" name="CuadroTexto 47"/>
          <p:cNvSpPr txBox="1"/>
          <p:nvPr/>
        </p:nvSpPr>
        <p:spPr>
          <a:xfrm>
            <a:off x="6690106" y="462878"/>
            <a:ext cx="1002197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9" name="CuadroTexto 48"/>
          <p:cNvSpPr txBox="1"/>
          <p:nvPr/>
        </p:nvSpPr>
        <p:spPr>
          <a:xfrm>
            <a:off x="134567" y="133022"/>
            <a:ext cx="20746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100" dirty="0" smtClean="0">
                <a:latin typeface="Comic Sans MS" panose="030F0702030302020204" pitchFamily="66" charset="0"/>
              </a:rPr>
              <a:t>Intestino.. </a:t>
            </a:r>
          </a:p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S. Inmune Entérico. </a:t>
            </a:r>
          </a:p>
          <a:p>
            <a:r>
              <a:rPr lang="es-VE" sz="1100" dirty="0">
                <a:latin typeface="Comic Sans MS" panose="030F0702030302020204" pitchFamily="66" charset="0"/>
              </a:rPr>
              <a:t>S. </a:t>
            </a:r>
            <a:r>
              <a:rPr lang="es-VE" sz="1100" dirty="0" smtClean="0">
                <a:latin typeface="Comic Sans MS" panose="030F0702030302020204" pitchFamily="66" charset="0"/>
              </a:rPr>
              <a:t>Endocrino. Entérico.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S. </a:t>
            </a:r>
            <a:r>
              <a:rPr lang="es-VE" sz="11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100" dirty="0" smtClean="0">
                <a:latin typeface="Comic Sans MS" panose="030F0702030302020204" pitchFamily="66" charset="0"/>
              </a:rPr>
              <a:t> Entérico.</a:t>
            </a:r>
          </a:p>
          <a:p>
            <a:r>
              <a:rPr lang="es-VE" sz="1100" dirty="0" smtClean="0">
                <a:latin typeface="Comic Sans MS" panose="030F0702030302020204" pitchFamily="66" charset="0"/>
              </a:rPr>
              <a:t>S. Nervioso Entérico.</a:t>
            </a:r>
            <a:endParaRPr lang="es-VE" sz="11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8023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173" grpId="0" animBg="1"/>
      <p:bldP spid="220175" grpId="0" animBg="1"/>
      <p:bldP spid="220182" grpId="0" animBg="1"/>
      <p:bldP spid="220186" grpId="0" animBg="1"/>
      <p:bldP spid="220189" grpId="0" animBg="1"/>
      <p:bldP spid="220178" grpId="0" animBg="1"/>
      <p:bldP spid="2" grpId="0"/>
      <p:bldP spid="31" grpId="0"/>
      <p:bldP spid="33" grpId="0"/>
      <p:bldP spid="37" grpId="0"/>
      <p:bldP spid="41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133" name="Picture 5" descr="mec secrec hormon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540" y="690151"/>
            <a:ext cx="4633924" cy="565308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6134" name="Rectangle 6"/>
          <p:cNvSpPr>
            <a:spLocks noChangeArrowheads="1"/>
          </p:cNvSpPr>
          <p:nvPr/>
        </p:nvSpPr>
        <p:spPr bwMode="auto">
          <a:xfrm>
            <a:off x="5731530" y="831946"/>
            <a:ext cx="984457" cy="282031"/>
          </a:xfrm>
          <a:prstGeom prst="rect">
            <a:avLst/>
          </a:prstGeom>
          <a:solidFill>
            <a:srgbClr val="8D7FA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76135" name="Text Box 7"/>
          <p:cNvSpPr txBox="1">
            <a:spLocks noChangeArrowheads="1"/>
          </p:cNvSpPr>
          <p:nvPr/>
        </p:nvSpPr>
        <p:spPr bwMode="auto">
          <a:xfrm>
            <a:off x="5860207" y="902064"/>
            <a:ext cx="674392" cy="45654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rgbClr val="FFFFFF"/>
                </a:solidFill>
                <a:latin typeface="Comic Sans MS" pitchFamily="66" charset="0"/>
              </a:rPr>
              <a:t>Luz</a:t>
            </a:r>
          </a:p>
        </p:txBody>
      </p:sp>
      <p:sp>
        <p:nvSpPr>
          <p:cNvPr id="176136" name="Rectangle 8"/>
          <p:cNvSpPr>
            <a:spLocks noChangeArrowheads="1"/>
          </p:cNvSpPr>
          <p:nvPr/>
        </p:nvSpPr>
        <p:spPr bwMode="auto">
          <a:xfrm>
            <a:off x="5168762" y="1467684"/>
            <a:ext cx="2038679" cy="282031"/>
          </a:xfrm>
          <a:prstGeom prst="rect">
            <a:avLst/>
          </a:prstGeom>
          <a:solidFill>
            <a:srgbClr val="4E4B8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76137" name="Text Box 9"/>
          <p:cNvSpPr txBox="1">
            <a:spLocks noChangeArrowheads="1"/>
          </p:cNvSpPr>
          <p:nvPr/>
        </p:nvSpPr>
        <p:spPr bwMode="auto">
          <a:xfrm>
            <a:off x="5067990" y="1428730"/>
            <a:ext cx="2139450" cy="338126"/>
          </a:xfrm>
          <a:prstGeom prst="rect">
            <a:avLst/>
          </a:prstGeom>
          <a:solidFill>
            <a:srgbClr val="705F9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Quimiorreceptores</a:t>
            </a:r>
          </a:p>
        </p:txBody>
      </p:sp>
      <p:sp>
        <p:nvSpPr>
          <p:cNvPr id="176138" name="Rectangle 10"/>
          <p:cNvSpPr>
            <a:spLocks noChangeArrowheads="1"/>
          </p:cNvSpPr>
          <p:nvPr/>
        </p:nvSpPr>
        <p:spPr bwMode="auto">
          <a:xfrm>
            <a:off x="4210660" y="4300461"/>
            <a:ext cx="1123986" cy="225937"/>
          </a:xfrm>
          <a:prstGeom prst="rect">
            <a:avLst/>
          </a:prstGeom>
          <a:solidFill>
            <a:srgbClr val="D0A8A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76139" name="Text Box 11"/>
          <p:cNvSpPr txBox="1">
            <a:spLocks noChangeArrowheads="1"/>
          </p:cNvSpPr>
          <p:nvPr/>
        </p:nvSpPr>
        <p:spPr bwMode="auto">
          <a:xfrm>
            <a:off x="4223063" y="4213203"/>
            <a:ext cx="1097631" cy="369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Péptidos</a:t>
            </a:r>
          </a:p>
        </p:txBody>
      </p:sp>
      <p:sp>
        <p:nvSpPr>
          <p:cNvPr id="176140" name="Rectangle 12"/>
          <p:cNvSpPr>
            <a:spLocks noChangeArrowheads="1"/>
          </p:cNvSpPr>
          <p:nvPr/>
        </p:nvSpPr>
        <p:spPr bwMode="auto">
          <a:xfrm>
            <a:off x="7278755" y="4082315"/>
            <a:ext cx="1125537" cy="423826"/>
          </a:xfrm>
          <a:prstGeom prst="rect">
            <a:avLst/>
          </a:prstGeom>
          <a:solidFill>
            <a:srgbClr val="D0A8A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76141" name="Text Box 13"/>
          <p:cNvSpPr txBox="1">
            <a:spLocks noChangeArrowheads="1"/>
          </p:cNvSpPr>
          <p:nvPr/>
        </p:nvSpPr>
        <p:spPr bwMode="auto">
          <a:xfrm>
            <a:off x="6782651" y="4252157"/>
            <a:ext cx="1227858" cy="584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Gránulos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secretores</a:t>
            </a:r>
          </a:p>
        </p:txBody>
      </p:sp>
      <p:sp>
        <p:nvSpPr>
          <p:cNvPr id="176142" name="Rectangle 14"/>
          <p:cNvSpPr>
            <a:spLocks noChangeArrowheads="1"/>
          </p:cNvSpPr>
          <p:nvPr/>
        </p:nvSpPr>
        <p:spPr bwMode="auto">
          <a:xfrm>
            <a:off x="4888153" y="5709059"/>
            <a:ext cx="1195301" cy="282031"/>
          </a:xfrm>
          <a:prstGeom prst="rect">
            <a:avLst/>
          </a:prstGeom>
          <a:solidFill>
            <a:srgbClr val="C7B1A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76143" name="Text Box 15"/>
          <p:cNvSpPr txBox="1">
            <a:spLocks noChangeArrowheads="1"/>
          </p:cNvSpPr>
          <p:nvPr/>
        </p:nvSpPr>
        <p:spPr bwMode="auto">
          <a:xfrm>
            <a:off x="5067990" y="5681011"/>
            <a:ext cx="841827" cy="338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srgbClr val="000000"/>
                </a:solidFill>
                <a:latin typeface="Comic Sans MS" pitchFamily="66" charset="0"/>
              </a:rPr>
              <a:t>Capilar</a:t>
            </a:r>
          </a:p>
        </p:txBody>
      </p:sp>
      <p:sp>
        <p:nvSpPr>
          <p:cNvPr id="176145" name="Line 17"/>
          <p:cNvSpPr>
            <a:spLocks noChangeShapeType="1"/>
          </p:cNvSpPr>
          <p:nvPr/>
        </p:nvSpPr>
        <p:spPr bwMode="auto">
          <a:xfrm>
            <a:off x="6473576" y="4165188"/>
            <a:ext cx="73025" cy="936625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0" name="Text Box 2"/>
          <p:cNvSpPr txBox="1">
            <a:spLocks noChangeArrowheads="1"/>
          </p:cNvSpPr>
          <p:nvPr/>
        </p:nvSpPr>
        <p:spPr bwMode="auto">
          <a:xfrm>
            <a:off x="483884" y="2460359"/>
            <a:ext cx="3022814" cy="92333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algn="l">
              <a:defRPr>
                <a:solidFill>
                  <a:schemeClr val="tx1"/>
                </a:solidFill>
                <a:latin typeface="Arial" charset="0"/>
              </a:defRPr>
            </a:lvl1pPr>
            <a:lvl2pPr marL="914400" indent="-457200" algn="l">
              <a:defRPr>
                <a:solidFill>
                  <a:schemeClr val="tx1"/>
                </a:solidFill>
                <a:latin typeface="Arial" charset="0"/>
              </a:defRPr>
            </a:lvl2pPr>
            <a:lvl3pPr marL="1371600" indent="-4572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828800" indent="-4572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286000" indent="-4572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dirty="0" smtClean="0">
                <a:solidFill>
                  <a:srgbClr val="000000"/>
                </a:solidFill>
                <a:latin typeface="Comic Sans MS" pitchFamily="66" charset="0"/>
              </a:rPr>
              <a:t>C. </a:t>
            </a:r>
            <a:r>
              <a:rPr lang="es-ES" dirty="0" err="1" smtClean="0">
                <a:solidFill>
                  <a:srgbClr val="000000"/>
                </a:solidFill>
                <a:latin typeface="Comic Sans MS" pitchFamily="66" charset="0"/>
              </a:rPr>
              <a:t>Enteroendocrinas</a:t>
            </a:r>
            <a:r>
              <a:rPr lang="es-ES" dirty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s-ES" dirty="0" smtClean="0">
                <a:solidFill>
                  <a:srgbClr val="000000"/>
                </a:solidFill>
                <a:latin typeface="Comic Sans MS" pitchFamily="66" charset="0"/>
              </a:rPr>
              <a:t>(EEC)</a:t>
            </a:r>
            <a:endParaRPr lang="es-ES" sz="1000" dirty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dirty="0" smtClean="0">
                <a:solidFill>
                  <a:srgbClr val="000000"/>
                </a:solidFill>
                <a:latin typeface="Comic Sans MS" pitchFamily="66" charset="0"/>
              </a:rPr>
              <a:t>Regulación Humoral</a:t>
            </a:r>
            <a:endParaRPr lang="es-ES" dirty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solidFill>
                  <a:srgbClr val="000000"/>
                </a:solidFill>
                <a:latin typeface="Comic Sans MS" pitchFamily="66" charset="0"/>
              </a:rPr>
              <a:t>Actividad </a:t>
            </a:r>
            <a:r>
              <a:rPr lang="es-ES" dirty="0" smtClean="0">
                <a:solidFill>
                  <a:srgbClr val="000000"/>
                </a:solidFill>
                <a:latin typeface="Comic Sans MS" pitchFamily="66" charset="0"/>
              </a:rPr>
              <a:t>GI</a:t>
            </a:r>
            <a:endParaRPr lang="es-ES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409460" y="1749715"/>
            <a:ext cx="3292889" cy="461665"/>
          </a:xfrm>
          <a:prstGeom prst="rect">
            <a:avLst/>
          </a:prstGeom>
          <a:solidFill>
            <a:srgbClr val="96BEEE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rgbClr val="000000"/>
                </a:solidFill>
                <a:latin typeface="Comic Sans MS" pitchFamily="66" charset="0"/>
              </a:rPr>
              <a:t>S. Endocrino Entérico</a:t>
            </a:r>
          </a:p>
        </p:txBody>
      </p:sp>
      <p:sp>
        <p:nvSpPr>
          <p:cNvPr id="22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938401" y="3662954"/>
            <a:ext cx="1980029" cy="830997"/>
          </a:xfrm>
          <a:prstGeom prst="rect">
            <a:avLst/>
          </a:prstGeom>
          <a:solidFill>
            <a:srgbClr val="EBB27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2400" dirty="0" smtClean="0">
                <a:solidFill>
                  <a:srgbClr val="000000"/>
                </a:solidFill>
                <a:latin typeface="Comic Sans MS" pitchFamily="66" charset="0"/>
              </a:rPr>
              <a:t>¡Una célula, </a:t>
            </a:r>
          </a:p>
          <a:p>
            <a:r>
              <a:rPr lang="es-ES" sz="2400" dirty="0" smtClean="0">
                <a:solidFill>
                  <a:srgbClr val="000000"/>
                </a:solidFill>
                <a:latin typeface="Comic Sans MS" pitchFamily="66" charset="0"/>
              </a:rPr>
              <a:t>una glándula!</a:t>
            </a:r>
            <a:endParaRPr lang="es-VE" sz="2400" dirty="0"/>
          </a:p>
        </p:txBody>
      </p:sp>
      <p:sp>
        <p:nvSpPr>
          <p:cNvPr id="23" name="CuadroTexto 22"/>
          <p:cNvSpPr txBox="1"/>
          <p:nvPr/>
        </p:nvSpPr>
        <p:spPr>
          <a:xfrm>
            <a:off x="30629" y="114675"/>
            <a:ext cx="2246128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Intestino. 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Inmune Entérico.</a:t>
            </a:r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r>
              <a:rPr lang="es-VE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S. Endocrino 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</a:t>
            </a:r>
            <a:r>
              <a:rPr lang="es-VE" sz="12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200" dirty="0" smtClean="0">
                <a:latin typeface="Comic Sans MS" panose="030F0702030302020204" pitchFamily="66" charset="0"/>
              </a:rPr>
              <a:t> 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Nervioso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851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7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39" grpId="0"/>
      <p:bldP spid="176141" grpId="0"/>
      <p:bldP spid="176145" grpId="0" animBg="1"/>
      <p:bldP spid="20" grpId="0"/>
      <p:bldP spid="2" grpId="0" animBg="1"/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968089" y="948169"/>
            <a:ext cx="3292889" cy="461665"/>
          </a:xfrm>
          <a:prstGeom prst="rect">
            <a:avLst/>
          </a:prstGeom>
          <a:solidFill>
            <a:srgbClr val="9AC2E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rgbClr val="000000"/>
                </a:solidFill>
                <a:latin typeface="Comic Sans MS" pitchFamily="66" charset="0"/>
              </a:rPr>
              <a:t>S. Endocrino Entérico</a:t>
            </a:r>
          </a:p>
        </p:txBody>
      </p:sp>
      <p:sp>
        <p:nvSpPr>
          <p:cNvPr id="22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881089" y="1718725"/>
            <a:ext cx="3881230" cy="4093428"/>
          </a:xfrm>
          <a:prstGeom prst="rect">
            <a:avLst/>
          </a:prstGeom>
          <a:solidFill>
            <a:srgbClr val="CDE3FD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n-US" sz="900" b="1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b="1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EEC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están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todo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el TGI  y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secretan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hormonas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GI: </a:t>
            </a:r>
          </a:p>
          <a:p>
            <a:pPr marL="354013"/>
            <a:endParaRPr lang="en-US" sz="9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639763" indent="-285750">
              <a:buFont typeface="Wingdings" panose="05000000000000000000" pitchFamily="2" charset="2"/>
              <a:buChar char="ü"/>
            </a:pP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Gastrina</a:t>
            </a:r>
            <a:endParaRPr lang="en-US" sz="16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639763" indent="-285750">
              <a:buFont typeface="Wingdings" panose="05000000000000000000" pitchFamily="2" charset="2"/>
              <a:buChar char="ü"/>
            </a:pP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Colecistokinina (CCK)</a:t>
            </a:r>
          </a:p>
          <a:p>
            <a:pPr marL="639763" indent="-285750">
              <a:buFont typeface="Wingdings" panose="05000000000000000000" pitchFamily="2" charset="2"/>
              <a:buChar char="ü"/>
            </a:pP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Péptido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Intestinal Vasoactivo (VIP) </a:t>
            </a:r>
          </a:p>
          <a:p>
            <a:pPr marL="639763" indent="-285750">
              <a:buFont typeface="Wingdings" panose="05000000000000000000" pitchFamily="2" charset="2"/>
              <a:buChar char="ü"/>
            </a:pP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Incretinas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(GLP-1, GIP)*</a:t>
            </a:r>
          </a:p>
          <a:p>
            <a:pPr marL="639763" indent="-285750">
              <a:buFont typeface="Wingdings" panose="05000000000000000000" pitchFamily="2" charset="2"/>
              <a:buChar char="ü"/>
            </a:pP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Somatostatina (SIH)</a:t>
            </a:r>
          </a:p>
          <a:p>
            <a:pPr marL="639763" indent="-285750">
              <a:buFont typeface="Wingdings" panose="05000000000000000000" pitchFamily="2" charset="2"/>
              <a:buChar char="ü"/>
            </a:pP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PYY, </a:t>
            </a:r>
            <a:r>
              <a:rPr lang="en-US" sz="1600" b="1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etc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  <a:endParaRPr lang="en-US" sz="1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s-VE" sz="9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b="1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C. </a:t>
            </a:r>
            <a:r>
              <a:rPr lang="es-VE" sz="1600" b="1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Enterocromafines</a:t>
            </a:r>
            <a:r>
              <a:rPr lang="es-VE" sz="1600" b="1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(</a:t>
            </a:r>
            <a:r>
              <a:rPr lang="es-VE" sz="1600" b="1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ECC</a:t>
            </a:r>
            <a:r>
              <a:rPr lang="es-VE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) secretan serotonina (5-HT).</a:t>
            </a:r>
          </a:p>
          <a:p>
            <a:endParaRPr lang="es-VE" sz="9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E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stos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mensajeros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pueden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actuar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sobre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aferentes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eferentes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del 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Entérico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  <a:endParaRPr lang="es-VE" sz="1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851835" y="5975619"/>
            <a:ext cx="381858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*</a:t>
            </a:r>
            <a:r>
              <a:rPr lang="es-ES" sz="10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Incretinas</a:t>
            </a:r>
            <a:r>
              <a:rPr lang="es-ES" sz="1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: </a:t>
            </a:r>
            <a:r>
              <a:rPr lang="es-ES" sz="1000" dirty="0" smtClean="0">
                <a:solidFill>
                  <a:srgbClr val="000000"/>
                </a:solidFill>
                <a:latin typeface="Comic Sans MS" pitchFamily="66" charset="0"/>
              </a:rPr>
              <a:t>hormonas intestinales liberadas después comida para bajar glucosa al estimular  secreción insulina de c. beta del páncreas</a:t>
            </a:r>
            <a:r>
              <a:rPr lang="es-ES" sz="1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 </a:t>
            </a:r>
            <a:endParaRPr lang="es-VE" sz="1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5304475" y="1869960"/>
            <a:ext cx="2907642" cy="3266992"/>
            <a:chOff x="5304475" y="2002692"/>
            <a:chExt cx="2907642" cy="3266992"/>
          </a:xfrm>
        </p:grpSpPr>
        <p:pic>
          <p:nvPicPr>
            <p:cNvPr id="26" name="Picture 5" descr="mec secrec hormona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71092" y="2002692"/>
              <a:ext cx="2678004" cy="3266992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Rectangle 8"/>
            <p:cNvSpPr>
              <a:spLocks noChangeArrowheads="1"/>
            </p:cNvSpPr>
            <p:nvPr/>
          </p:nvSpPr>
          <p:spPr bwMode="auto">
            <a:xfrm>
              <a:off x="5833790" y="2018345"/>
              <a:ext cx="1472723" cy="755238"/>
            </a:xfrm>
            <a:prstGeom prst="rect">
              <a:avLst/>
            </a:prstGeom>
            <a:solidFill>
              <a:srgbClr val="5E5280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s-VE" sz="12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endParaRPr>
            </a:p>
          </p:txBody>
        </p:sp>
        <p:sp>
          <p:nvSpPr>
            <p:cNvPr id="31" name="Rectangle 10"/>
            <p:cNvSpPr>
              <a:spLocks noChangeArrowheads="1"/>
            </p:cNvSpPr>
            <p:nvPr/>
          </p:nvSpPr>
          <p:spPr bwMode="auto">
            <a:xfrm>
              <a:off x="5371092" y="4047264"/>
              <a:ext cx="706314" cy="258653"/>
            </a:xfrm>
            <a:prstGeom prst="rect">
              <a:avLst/>
            </a:prstGeom>
            <a:solidFill>
              <a:srgbClr val="BFA5A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s-VE" sz="12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endParaRPr>
            </a:p>
          </p:txBody>
        </p:sp>
        <p:sp>
          <p:nvSpPr>
            <p:cNvPr id="32" name="Text Box 11"/>
            <p:cNvSpPr txBox="1">
              <a:spLocks noChangeArrowheads="1"/>
            </p:cNvSpPr>
            <p:nvPr/>
          </p:nvSpPr>
          <p:spPr bwMode="auto">
            <a:xfrm>
              <a:off x="5304475" y="4017978"/>
              <a:ext cx="900899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s-ES" sz="1200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</a:rPr>
                <a:t>Péptidos</a:t>
              </a:r>
            </a:p>
          </p:txBody>
        </p:sp>
        <p:sp>
          <p:nvSpPr>
            <p:cNvPr id="33" name="Rectangle 12"/>
            <p:cNvSpPr>
              <a:spLocks noChangeArrowheads="1"/>
            </p:cNvSpPr>
            <p:nvPr/>
          </p:nvSpPr>
          <p:spPr bwMode="auto">
            <a:xfrm>
              <a:off x="7151259" y="3883423"/>
              <a:ext cx="897837" cy="422494"/>
            </a:xfrm>
            <a:prstGeom prst="rect">
              <a:avLst/>
            </a:prstGeom>
            <a:solidFill>
              <a:srgbClr val="D0A8A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s-VE" sz="12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endParaRPr>
            </a:p>
          </p:txBody>
        </p:sp>
        <p:sp>
          <p:nvSpPr>
            <p:cNvPr id="34" name="Text Box 13"/>
            <p:cNvSpPr txBox="1">
              <a:spLocks noChangeArrowheads="1"/>
            </p:cNvSpPr>
            <p:nvPr/>
          </p:nvSpPr>
          <p:spPr bwMode="auto">
            <a:xfrm>
              <a:off x="6988236" y="3803429"/>
              <a:ext cx="1223881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s-ES" sz="1200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</a:rPr>
                <a:t>Gránulos 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s-ES" sz="1200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</a:rPr>
                <a:t>secretores</a:t>
              </a:r>
            </a:p>
          </p:txBody>
        </p:sp>
        <p:sp>
          <p:nvSpPr>
            <p:cNvPr id="35" name="Rectangle 14"/>
            <p:cNvSpPr>
              <a:spLocks noChangeArrowheads="1"/>
            </p:cNvSpPr>
            <p:nvPr/>
          </p:nvSpPr>
          <p:spPr bwMode="auto">
            <a:xfrm>
              <a:off x="5665263" y="4781696"/>
              <a:ext cx="1191430" cy="281144"/>
            </a:xfrm>
            <a:prstGeom prst="rect">
              <a:avLst/>
            </a:prstGeom>
            <a:solidFill>
              <a:srgbClr val="BFA5A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s-VE" sz="12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endParaRPr>
            </a:p>
          </p:txBody>
        </p:sp>
        <p:sp>
          <p:nvSpPr>
            <p:cNvPr id="36" name="Text Box 15"/>
            <p:cNvSpPr txBox="1">
              <a:spLocks noChangeArrowheads="1"/>
            </p:cNvSpPr>
            <p:nvPr/>
          </p:nvSpPr>
          <p:spPr bwMode="auto">
            <a:xfrm>
              <a:off x="5867823" y="4725777"/>
              <a:ext cx="839101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s-ES" sz="1400" dirty="0">
                  <a:solidFill>
                    <a:srgbClr val="000000"/>
                  </a:solidFill>
                  <a:latin typeface="Comic Sans MS" pitchFamily="66" charset="0"/>
                </a:rPr>
                <a:t>Capilar</a:t>
              </a:r>
            </a:p>
          </p:txBody>
        </p:sp>
      </p:grpSp>
      <p:sp>
        <p:nvSpPr>
          <p:cNvPr id="16" name="CuadroTexto 15"/>
          <p:cNvSpPr txBox="1"/>
          <p:nvPr/>
        </p:nvSpPr>
        <p:spPr>
          <a:xfrm>
            <a:off x="30629" y="114675"/>
            <a:ext cx="2246128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Intestino. Mucosa. Epitelio. 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Inmune Entérico.</a:t>
            </a:r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r>
              <a:rPr lang="es-VE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S. Endocrino 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</a:t>
            </a:r>
            <a:r>
              <a:rPr lang="es-VE" sz="12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200" dirty="0" smtClean="0">
                <a:latin typeface="Comic Sans MS" panose="030F0702030302020204" pitchFamily="66" charset="0"/>
              </a:rPr>
              <a:t> 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Nervioso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6338664" y="869402"/>
            <a:ext cx="12923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7" name="Line 17"/>
          <p:cNvSpPr>
            <a:spLocks noChangeShapeType="1"/>
          </p:cNvSpPr>
          <p:nvPr/>
        </p:nvSpPr>
        <p:spPr bwMode="auto">
          <a:xfrm>
            <a:off x="6737335" y="3835437"/>
            <a:ext cx="26161" cy="606683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7910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1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949081" y="1218999"/>
            <a:ext cx="5104282" cy="461665"/>
          </a:xfrm>
          <a:prstGeom prst="rect">
            <a:avLst/>
          </a:prstGeom>
          <a:solidFill>
            <a:srgbClr val="9AC2E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rgbClr val="000000"/>
                </a:solidFill>
                <a:latin typeface="Comic Sans MS" pitchFamily="66" charset="0"/>
              </a:rPr>
              <a:t>S. </a:t>
            </a:r>
            <a:r>
              <a:rPr lang="es-ES" sz="2400" dirty="0" err="1" smtClean="0">
                <a:solidFill>
                  <a:srgbClr val="000000"/>
                </a:solidFill>
                <a:latin typeface="Comic Sans MS" pitchFamily="66" charset="0"/>
              </a:rPr>
              <a:t>Endocanabinoide</a:t>
            </a:r>
            <a:r>
              <a:rPr lang="es-ES" sz="2400" dirty="0" smtClean="0">
                <a:solidFill>
                  <a:srgbClr val="000000"/>
                </a:solidFill>
                <a:latin typeface="Comic Sans MS" pitchFamily="66" charset="0"/>
              </a:rPr>
              <a:t> Entérico (</a:t>
            </a:r>
            <a:r>
              <a:rPr lang="es-ES" sz="2400" dirty="0" err="1" smtClean="0">
                <a:solidFill>
                  <a:srgbClr val="000000"/>
                </a:solidFill>
                <a:latin typeface="Comic Sans MS" pitchFamily="66" charset="0"/>
              </a:rPr>
              <a:t>eCB</a:t>
            </a:r>
            <a:r>
              <a:rPr lang="es-ES" sz="2400" dirty="0" smtClean="0">
                <a:solidFill>
                  <a:srgbClr val="000000"/>
                </a:solidFill>
                <a:latin typeface="Comic Sans MS" pitchFamily="66" charset="0"/>
              </a:rPr>
              <a:t>)</a:t>
            </a:r>
            <a:endParaRPr lang="es-ES" sz="24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1" name="CuadroTexto 20"/>
          <p:cNvSpPr txBox="1"/>
          <p:nvPr/>
        </p:nvSpPr>
        <p:spPr>
          <a:xfrm>
            <a:off x="1" y="63965"/>
            <a:ext cx="201066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S. Inmune Entérico. </a:t>
            </a:r>
            <a:endParaRPr lang="es-VE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VE" sz="1200" dirty="0">
                <a:latin typeface="Comic Sans MS" panose="030F0702030302020204" pitchFamily="66" charset="0"/>
              </a:rPr>
              <a:t>S.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S.Endocanabinoide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SN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22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1949081" y="3212234"/>
            <a:ext cx="544401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RK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Srivastava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Microbiome and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Gut </a:t>
            </a:r>
            <a:r>
              <a:rPr lang="en-US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ndocannabinoid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 in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Regulation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Stress Responses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Metabolism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Frontiers in Cellular  Neuroscience 2022,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16:867267.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2010667" y="2504348"/>
            <a:ext cx="5126724" cy="40011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ES" sz="2000" dirty="0">
                <a:solidFill>
                  <a:srgbClr val="000000"/>
                </a:solidFill>
                <a:latin typeface="Comic Sans MS" pitchFamily="66" charset="0"/>
              </a:rPr>
              <a:t>¡</a:t>
            </a:r>
            <a:r>
              <a:rPr lang="es-ES" sz="2000" dirty="0" smtClean="0">
                <a:solidFill>
                  <a:srgbClr val="000000"/>
                </a:solidFill>
                <a:latin typeface="Comic Sans MS" pitchFamily="66" charset="0"/>
              </a:rPr>
              <a:t>Existen en el TGI, receptores y ligandos!</a:t>
            </a:r>
            <a:endParaRPr lang="es-VE" sz="2000" dirty="0"/>
          </a:p>
        </p:txBody>
      </p:sp>
      <p:sp>
        <p:nvSpPr>
          <p:cNvPr id="10" name="CuadroTexto 9"/>
          <p:cNvSpPr txBox="1"/>
          <p:nvPr/>
        </p:nvSpPr>
        <p:spPr>
          <a:xfrm>
            <a:off x="4042611" y="1796462"/>
            <a:ext cx="1058778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7340" y="3873440"/>
            <a:ext cx="1509319" cy="17105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3008671" y="5709811"/>
            <a:ext cx="3126658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https://www.epilepsygroup.com/notes6-35-72/the-truth-about-treating-epilepsy-with-medical-marijuan.htm</a:t>
            </a:r>
          </a:p>
        </p:txBody>
      </p:sp>
    </p:spTree>
    <p:extLst>
      <p:ext uri="{BB962C8B-B14F-4D97-AF65-F5344CB8AC3E}">
        <p14:creationId xmlns:p14="http://schemas.microsoft.com/office/powerpoint/2010/main" val="3639236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/>
      <p:bldP spid="1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469856" y="386897"/>
            <a:ext cx="4288353" cy="400110"/>
          </a:xfrm>
          <a:prstGeom prst="rect">
            <a:avLst/>
          </a:prstGeom>
          <a:solidFill>
            <a:srgbClr val="9AC2E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2000" dirty="0">
                <a:solidFill>
                  <a:srgbClr val="000000"/>
                </a:solidFill>
                <a:latin typeface="Comic Sans MS" pitchFamily="66" charset="0"/>
              </a:rPr>
              <a:t>S. </a:t>
            </a:r>
            <a:r>
              <a:rPr lang="es-ES" sz="2000" dirty="0" err="1" smtClean="0">
                <a:solidFill>
                  <a:srgbClr val="000000"/>
                </a:solidFill>
                <a:latin typeface="Comic Sans MS" pitchFamily="66" charset="0"/>
              </a:rPr>
              <a:t>Endocanabinoide</a:t>
            </a:r>
            <a:r>
              <a:rPr lang="es-ES" sz="2000" dirty="0" smtClean="0">
                <a:solidFill>
                  <a:srgbClr val="000000"/>
                </a:solidFill>
                <a:latin typeface="Comic Sans MS" pitchFamily="66" charset="0"/>
              </a:rPr>
              <a:t> Entérico (</a:t>
            </a:r>
            <a:r>
              <a:rPr lang="es-ES" sz="2000" dirty="0" err="1" smtClean="0">
                <a:solidFill>
                  <a:srgbClr val="000000"/>
                </a:solidFill>
                <a:latin typeface="Comic Sans MS" pitchFamily="66" charset="0"/>
              </a:rPr>
              <a:t>eCB</a:t>
            </a:r>
            <a:r>
              <a:rPr lang="es-ES" sz="2000" dirty="0" smtClean="0">
                <a:solidFill>
                  <a:srgbClr val="000000"/>
                </a:solidFill>
                <a:latin typeface="Comic Sans MS" pitchFamily="66" charset="0"/>
              </a:rPr>
              <a:t>)</a:t>
            </a:r>
            <a:endParaRPr lang="es-ES" sz="20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1" name="CuadroTexto 20"/>
          <p:cNvSpPr txBox="1"/>
          <p:nvPr/>
        </p:nvSpPr>
        <p:spPr>
          <a:xfrm>
            <a:off x="1" y="63965"/>
            <a:ext cx="201066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S. Inmune Entérico. </a:t>
            </a:r>
            <a:endParaRPr lang="es-VE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VE" sz="1200" dirty="0">
                <a:latin typeface="Comic Sans MS" panose="030F0702030302020204" pitchFamily="66" charset="0"/>
              </a:rPr>
              <a:t>S.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S.Endocanabinoide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SN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22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919093" y="934509"/>
            <a:ext cx="5298305" cy="5001369"/>
          </a:xfrm>
          <a:prstGeom prst="rect">
            <a:avLst/>
          </a:prstGeom>
          <a:solidFill>
            <a:srgbClr val="E2EFFE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s-ES" sz="900" b="1" dirty="0" smtClean="0">
              <a:solidFill>
                <a:srgbClr val="000000"/>
              </a:solidFill>
              <a:latin typeface="Comic Sans MS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ES" sz="1600" dirty="0" smtClean="0">
                <a:solidFill>
                  <a:srgbClr val="000000"/>
                </a:solidFill>
                <a:latin typeface="Comic Sans MS" pitchFamily="66" charset="0"/>
              </a:rPr>
              <a:t>En Epitelio y EEC.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ES" sz="900" b="1" dirty="0" smtClean="0">
              <a:solidFill>
                <a:srgbClr val="000000"/>
              </a:solidFill>
              <a:latin typeface="Comic Sans MS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ES" sz="1600" b="1" dirty="0" smtClean="0">
                <a:solidFill>
                  <a:srgbClr val="000000"/>
                </a:solidFill>
                <a:latin typeface="Comic Sans MS" pitchFamily="66" charset="0"/>
              </a:rPr>
              <a:t>Receptores</a:t>
            </a:r>
            <a:r>
              <a:rPr lang="es-ES" sz="1600" dirty="0" smtClean="0">
                <a:solidFill>
                  <a:srgbClr val="000000"/>
                </a:solidFill>
                <a:latin typeface="Comic Sans MS" pitchFamily="66" charset="0"/>
              </a:rPr>
              <a:t> acoplados a proteína G:</a:t>
            </a:r>
          </a:p>
          <a:p>
            <a:pPr>
              <a:buSzPct val="150000"/>
            </a:pPr>
            <a:r>
              <a:rPr lang="es-ES" sz="900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</a:p>
          <a:p>
            <a:pPr marL="354013">
              <a:buSzPct val="150000"/>
            </a:pP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CB1R</a:t>
            </a:r>
            <a:r>
              <a:rPr lang="es-VE" sz="1600" dirty="0">
                <a:latin typeface="Comic Sans MS" panose="030F0702030302020204" pitchFamily="66" charset="0"/>
              </a:rPr>
              <a:t> se expresa en:</a:t>
            </a:r>
          </a:p>
          <a:p>
            <a:pPr marL="722313" indent="-192088">
              <a:buSzPct val="150000"/>
            </a:pPr>
            <a:r>
              <a:rPr lang="es-VE" sz="1600" dirty="0">
                <a:latin typeface="Comic Sans MS" panose="030F0702030302020204" pitchFamily="66" charset="0"/>
              </a:rPr>
              <a:t>- c. Epiteliales. </a:t>
            </a:r>
          </a:p>
          <a:p>
            <a:pPr marL="722313" indent="-192088">
              <a:buSzPct val="150000"/>
            </a:pPr>
            <a:r>
              <a:rPr lang="es-VE" sz="1600" dirty="0">
                <a:latin typeface="Comic Sans MS" panose="030F0702030302020204" pitchFamily="66" charset="0"/>
              </a:rPr>
              <a:t>- </a:t>
            </a:r>
            <a:r>
              <a:rPr lang="es-VE" sz="1600" dirty="0" smtClean="0">
                <a:latin typeface="Comic Sans MS" panose="030F0702030302020204" pitchFamily="66" charset="0"/>
              </a:rPr>
              <a:t>EEC: </a:t>
            </a:r>
            <a:r>
              <a:rPr lang="es-VE" sz="1600" dirty="0">
                <a:latin typeface="Comic Sans MS" panose="030F0702030302020204" pitchFamily="66" charset="0"/>
              </a:rPr>
              <a:t>c. L (GLP-1), c. K (GIP) y c. I (CCK). </a:t>
            </a:r>
          </a:p>
          <a:p>
            <a:pPr marL="722313" indent="-192088">
              <a:buSzPct val="150000"/>
            </a:pPr>
            <a:r>
              <a:rPr lang="es-VE" sz="1600" dirty="0">
                <a:latin typeface="Comic Sans MS" panose="030F0702030302020204" pitchFamily="66" charset="0"/>
              </a:rPr>
              <a:t>- Plexos </a:t>
            </a:r>
            <a:r>
              <a:rPr lang="es-VE" sz="1600" dirty="0" smtClean="0">
                <a:latin typeface="Comic Sans MS" panose="030F0702030302020204" pitchFamily="66" charset="0"/>
              </a:rPr>
              <a:t>SN </a:t>
            </a:r>
            <a:r>
              <a:rPr lang="es-VE" sz="1600" dirty="0">
                <a:latin typeface="Comic Sans MS" panose="030F0702030302020204" pitchFamily="66" charset="0"/>
              </a:rPr>
              <a:t>Entérico, en cuerpos de n. </a:t>
            </a:r>
          </a:p>
          <a:p>
            <a:pPr marL="722313" indent="-192088">
              <a:buSzPct val="150000"/>
            </a:pPr>
            <a:r>
              <a:rPr lang="es-VE" sz="1600" dirty="0">
                <a:latin typeface="Comic Sans MS" panose="030F0702030302020204" pitchFamily="66" charset="0"/>
              </a:rPr>
              <a:t>   colinérgicas (ACh</a:t>
            </a:r>
            <a:r>
              <a:rPr lang="es-VE" sz="1600" dirty="0" smtClean="0">
                <a:latin typeface="Comic Sans MS" panose="030F0702030302020204" pitchFamily="66" charset="0"/>
              </a:rPr>
              <a:t>).</a:t>
            </a:r>
          </a:p>
          <a:p>
            <a:pPr marL="722313" indent="-192088">
              <a:buSzPct val="150000"/>
            </a:pPr>
            <a:r>
              <a:rPr lang="es-VE" sz="1600" dirty="0" smtClean="0">
                <a:latin typeface="Comic Sans MS" panose="030F0702030302020204" pitchFamily="66" charset="0"/>
              </a:rPr>
              <a:t>- n</a:t>
            </a:r>
            <a:r>
              <a:rPr lang="es-VE" sz="1600" dirty="0">
                <a:latin typeface="Comic Sans MS" panose="030F0702030302020204" pitchFamily="66" charset="0"/>
              </a:rPr>
              <a:t>. Vagales </a:t>
            </a:r>
            <a:r>
              <a:rPr lang="es-VE" sz="1600" dirty="0" smtClean="0">
                <a:latin typeface="Comic Sans MS" panose="030F0702030302020204" pitchFamily="66" charset="0"/>
              </a:rPr>
              <a:t>Aferentes</a:t>
            </a:r>
            <a:r>
              <a:rPr lang="es-VE" sz="1600" dirty="0">
                <a:latin typeface="Comic Sans MS" panose="030F0702030302020204" pitchFamily="66" charset="0"/>
              </a:rPr>
              <a:t>. </a:t>
            </a:r>
            <a:endParaRPr lang="es-VE" sz="1600" dirty="0" smtClean="0">
              <a:latin typeface="Comic Sans MS" panose="030F0702030302020204" pitchFamily="66" charset="0"/>
            </a:endParaRPr>
          </a:p>
          <a:p>
            <a:pPr marL="722313" indent="-192088">
              <a:buSzPct val="150000"/>
              <a:buFontTx/>
              <a:buChar char="-"/>
            </a:pPr>
            <a:endParaRPr lang="es-VE" sz="900" dirty="0" smtClean="0">
              <a:latin typeface="Comic Sans MS" panose="030F0702030302020204" pitchFamily="66" charset="0"/>
            </a:endParaRPr>
          </a:p>
          <a:p>
            <a:pPr marL="354013">
              <a:buSzPct val="150000"/>
            </a:pP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CB2R</a:t>
            </a:r>
            <a:r>
              <a:rPr lang="es-VE" sz="1600" dirty="0" smtClean="0">
                <a:latin typeface="Comic Sans MS" panose="030F0702030302020204" pitchFamily="66" charset="0"/>
              </a:rPr>
              <a:t> se expresa en:</a:t>
            </a:r>
          </a:p>
          <a:p>
            <a:pPr marL="722313" indent="-192088">
              <a:buSzPct val="150000"/>
            </a:pPr>
            <a:r>
              <a:rPr lang="es-VE" sz="1600" dirty="0" smtClean="0">
                <a:latin typeface="Comic Sans MS" panose="030F0702030302020204" pitchFamily="66" charset="0"/>
              </a:rPr>
              <a:t>- c. Epiteliales </a:t>
            </a:r>
          </a:p>
          <a:p>
            <a:pPr marL="722313" indent="-192088">
              <a:buSzPct val="150000"/>
            </a:pPr>
            <a:r>
              <a:rPr lang="es-VE" sz="1600" dirty="0" smtClean="0">
                <a:latin typeface="Comic Sans MS" panose="030F0702030302020204" pitchFamily="66" charset="0"/>
              </a:rPr>
              <a:t>- c. Inmunes </a:t>
            </a:r>
            <a:r>
              <a:rPr lang="en-US" sz="1600" dirty="0" smtClean="0">
                <a:solidFill>
                  <a:srgbClr val="000000"/>
                </a:solidFill>
                <a:latin typeface="Comic Sans MS" pitchFamily="66" charset="0"/>
              </a:rPr>
              <a:t>en mucosa y </a:t>
            </a:r>
            <a:r>
              <a:rPr lang="en-US" sz="1600" dirty="0" err="1" smtClean="0">
                <a:solidFill>
                  <a:srgbClr val="000000"/>
                </a:solidFill>
                <a:latin typeface="Comic Sans MS" pitchFamily="66" charset="0"/>
              </a:rPr>
              <a:t>submucosa</a:t>
            </a:r>
            <a:r>
              <a:rPr lang="en-US" sz="1600" dirty="0" smtClean="0">
                <a:solidFill>
                  <a:srgbClr val="000000"/>
                </a:solidFill>
                <a:latin typeface="Comic Sans MS" pitchFamily="66" charset="0"/>
              </a:rPr>
              <a:t>.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n-US" sz="900" dirty="0">
              <a:solidFill>
                <a:srgbClr val="000000"/>
              </a:solidFill>
              <a:latin typeface="Comic Sans MS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b="1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Endocanabinoides</a:t>
            </a:r>
            <a:r>
              <a:rPr lang="en-US" sz="1600" dirty="0" smtClean="0">
                <a:solidFill>
                  <a:srgbClr val="000000"/>
                </a:solidFill>
                <a:latin typeface="Comic Sans MS" pitchFamily="66" charset="0"/>
              </a:rPr>
              <a:t> son </a:t>
            </a:r>
            <a:r>
              <a:rPr lang="en-US" sz="1600" dirty="0" err="1" smtClean="0">
                <a:solidFill>
                  <a:srgbClr val="000000"/>
                </a:solidFill>
                <a:latin typeface="Comic Sans MS" pitchFamily="66" charset="0"/>
              </a:rPr>
              <a:t>sintetizados</a:t>
            </a:r>
            <a:r>
              <a:rPr lang="en-US" sz="1600" dirty="0" smtClean="0">
                <a:solidFill>
                  <a:srgbClr val="000000"/>
                </a:solidFill>
                <a:latin typeface="Comic Sans MS" pitchFamily="66" charset="0"/>
              </a:rPr>
              <a:t> en </a:t>
            </a:r>
            <a:r>
              <a:rPr lang="en-US" sz="1600" dirty="0" err="1" smtClean="0">
                <a:solidFill>
                  <a:srgbClr val="000000"/>
                </a:solidFill>
                <a:latin typeface="Comic Sans MS" pitchFamily="66" charset="0"/>
              </a:rPr>
              <a:t>diferentes</a:t>
            </a:r>
            <a:r>
              <a:rPr lang="en-US" sz="1600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itchFamily="66" charset="0"/>
              </a:rPr>
              <a:t>partes</a:t>
            </a:r>
            <a:r>
              <a:rPr lang="en-US" sz="1600" dirty="0" smtClean="0">
                <a:solidFill>
                  <a:srgbClr val="000000"/>
                </a:solidFill>
                <a:latin typeface="Comic Sans MS" pitchFamily="66" charset="0"/>
              </a:rPr>
              <a:t> del </a:t>
            </a:r>
            <a:r>
              <a:rPr lang="en-US" sz="1600" dirty="0" err="1" smtClean="0">
                <a:solidFill>
                  <a:srgbClr val="000000"/>
                </a:solidFill>
                <a:latin typeface="Comic Sans MS" pitchFamily="66" charset="0"/>
              </a:rPr>
              <a:t>intestino</a:t>
            </a:r>
            <a:r>
              <a:rPr lang="en-US" sz="1600" dirty="0" smtClean="0">
                <a:latin typeface="Comic Sans MS" panose="030F0702030302020204" pitchFamily="66" charset="0"/>
              </a:rPr>
              <a:t>,</a:t>
            </a:r>
            <a:r>
              <a:rPr lang="en-US" sz="1600" dirty="0"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y </a:t>
            </a:r>
            <a:r>
              <a:rPr lang="en-US" sz="1600" dirty="0" err="1" smtClean="0">
                <a:latin typeface="Comic Sans MS" panose="030F0702030302020204" pitchFamily="66" charset="0"/>
              </a:rPr>
              <a:t>sus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niveles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cambian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según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estado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metabólico</a:t>
            </a: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inflamatorio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n-US" sz="900" dirty="0">
              <a:solidFill>
                <a:srgbClr val="000000"/>
              </a:solidFill>
              <a:latin typeface="Comic Sans MS" pitchFamily="66" charset="0"/>
            </a:endParaRPr>
          </a:p>
          <a:p>
            <a:pPr marL="265113">
              <a:buSzPct val="150000"/>
            </a:pPr>
            <a:r>
              <a:rPr lang="en-US" sz="1600" b="1" dirty="0" err="1" smtClean="0">
                <a:solidFill>
                  <a:srgbClr val="000000"/>
                </a:solidFill>
                <a:latin typeface="Comic Sans MS" pitchFamily="66" charset="0"/>
              </a:rPr>
              <a:t>Anandamida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latin typeface="Comic Sans MS" pitchFamily="66" charset="0"/>
              </a:rPr>
              <a:t>(AEA) </a:t>
            </a:r>
            <a:r>
              <a:rPr lang="en-US" sz="1600" dirty="0" err="1" smtClean="0">
                <a:solidFill>
                  <a:srgbClr val="000000"/>
                </a:solidFill>
                <a:latin typeface="Comic Sans MS" pitchFamily="66" charset="0"/>
              </a:rPr>
              <a:t>identificada</a:t>
            </a:r>
            <a:r>
              <a:rPr lang="en-US" sz="1600" dirty="0" smtClean="0">
                <a:solidFill>
                  <a:srgbClr val="000000"/>
                </a:solidFill>
                <a:latin typeface="Comic Sans MS" pitchFamily="66" charset="0"/>
              </a:rPr>
              <a:t> en 1992 y 2-AG, ambos </a:t>
            </a:r>
            <a:r>
              <a:rPr lang="en-US" sz="1600" dirty="0" err="1" smtClean="0">
                <a:solidFill>
                  <a:srgbClr val="000000"/>
                </a:solidFill>
                <a:latin typeface="Comic Sans MS" pitchFamily="66" charset="0"/>
              </a:rPr>
              <a:t>derivados</a:t>
            </a:r>
            <a:r>
              <a:rPr lang="en-US" sz="1600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itchFamily="66" charset="0"/>
              </a:rPr>
              <a:t>ácido</a:t>
            </a:r>
            <a:r>
              <a:rPr lang="en-US" sz="1600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itchFamily="66" charset="0"/>
              </a:rPr>
              <a:t>araquidónico</a:t>
            </a:r>
            <a:r>
              <a:rPr lang="en-US" sz="1600" dirty="0" smtClean="0">
                <a:solidFill>
                  <a:srgbClr val="000000"/>
                </a:solidFill>
                <a:latin typeface="Comic Sans MS" pitchFamily="66" charset="0"/>
              </a:rPr>
              <a:t>. </a:t>
            </a:r>
          </a:p>
          <a:p>
            <a:pPr>
              <a:buSzPct val="150000"/>
            </a:pPr>
            <a:endParaRPr lang="en-US" sz="9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1849994" y="6033390"/>
            <a:ext cx="544401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RK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Srivastava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Microbiome and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Gut </a:t>
            </a:r>
            <a:r>
              <a:rPr lang="en-US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ndocannabinoid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 in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Regulation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Stress Responses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Metabolism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Frontiers in Cellular  Neuroscience 2022,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16:867267.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1428463" y="4328308"/>
            <a:ext cx="49063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1428463" y="1430493"/>
            <a:ext cx="4571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189948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  <p:bldP spid="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19063" y="1336358"/>
            <a:ext cx="2308645" cy="646331"/>
          </a:xfrm>
          <a:prstGeom prst="rect">
            <a:avLst/>
          </a:prstGeom>
          <a:solidFill>
            <a:srgbClr val="9AC2E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solidFill>
                  <a:srgbClr val="000000"/>
                </a:solidFill>
                <a:latin typeface="Comic Sans MS" pitchFamily="66" charset="0"/>
              </a:rPr>
              <a:t>S. </a:t>
            </a:r>
            <a:r>
              <a:rPr lang="es-ES" dirty="0" err="1" smtClean="0">
                <a:solidFill>
                  <a:srgbClr val="000000"/>
                </a:solidFill>
                <a:latin typeface="Comic Sans MS" pitchFamily="66" charset="0"/>
              </a:rPr>
              <a:t>Endocanabinoide</a:t>
            </a:r>
            <a:r>
              <a:rPr lang="es-ES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dirty="0" smtClean="0">
                <a:solidFill>
                  <a:srgbClr val="000000"/>
                </a:solidFill>
                <a:latin typeface="Comic Sans MS" pitchFamily="66" charset="0"/>
              </a:rPr>
              <a:t>Entérico (</a:t>
            </a:r>
            <a:r>
              <a:rPr lang="es-ES" dirty="0" err="1" smtClean="0">
                <a:solidFill>
                  <a:srgbClr val="000000"/>
                </a:solidFill>
                <a:latin typeface="Comic Sans MS" pitchFamily="66" charset="0"/>
              </a:rPr>
              <a:t>eCB</a:t>
            </a:r>
            <a:r>
              <a:rPr lang="es-ES" dirty="0" smtClean="0">
                <a:solidFill>
                  <a:srgbClr val="000000"/>
                </a:solidFill>
                <a:latin typeface="Comic Sans MS" pitchFamily="66" charset="0"/>
              </a:rPr>
              <a:t>)</a:t>
            </a:r>
            <a:endParaRPr lang="es-ES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1" name="CuadroTexto 20"/>
          <p:cNvSpPr txBox="1"/>
          <p:nvPr/>
        </p:nvSpPr>
        <p:spPr>
          <a:xfrm>
            <a:off x="0" y="88055"/>
            <a:ext cx="2593980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S. Inmune Entérico. </a:t>
            </a:r>
            <a:endParaRPr lang="es-VE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VE" sz="1200" dirty="0">
                <a:latin typeface="Comic Sans MS" panose="030F0702030302020204" pitchFamily="66" charset="0"/>
              </a:rPr>
              <a:t>S.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S. </a:t>
            </a:r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Endocanabinoide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SN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22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9000" contrast="4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370"/>
          <a:stretch/>
        </p:blipFill>
        <p:spPr>
          <a:xfrm>
            <a:off x="2831990" y="141891"/>
            <a:ext cx="5785945" cy="595514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Rectángulo 10"/>
          <p:cNvSpPr/>
          <p:nvPr/>
        </p:nvSpPr>
        <p:spPr>
          <a:xfrm>
            <a:off x="3676297" y="6170118"/>
            <a:ext cx="49416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RK </a:t>
            </a:r>
            <a:r>
              <a:rPr lang="es-VE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Srivastava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</a:t>
            </a:r>
            <a:r>
              <a:rPr lang="es-VE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Microbiome and 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Gut </a:t>
            </a:r>
            <a:r>
              <a:rPr lang="en-US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ndocannabinoid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 in 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Regulation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Stress Responses 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Metabolism</a:t>
            </a:r>
            <a:r>
              <a:rPr lang="en-US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Frontiers in Cellular  Neuroscience 2022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,16:867267.</a:t>
            </a:r>
            <a:endParaRPr lang="es-VE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81868" y="5014860"/>
            <a:ext cx="265853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VE" sz="1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CB1R </a:t>
            </a:r>
            <a:r>
              <a:rPr lang="es-VE" sz="1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 CB2R</a:t>
            </a:r>
            <a:r>
              <a:rPr lang="es-VE" sz="1000" dirty="0">
                <a:solidFill>
                  <a:srgbClr val="000000"/>
                </a:solidFill>
                <a:latin typeface="Comic Sans MS" panose="030F0702030302020204" pitchFamily="66" charset="0"/>
              </a:rPr>
              <a:t>: </a:t>
            </a:r>
            <a:r>
              <a:rPr lang="es-VE" sz="1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recept</a:t>
            </a:r>
            <a:r>
              <a:rPr lang="es-VE" sz="1000" dirty="0">
                <a:solidFill>
                  <a:srgbClr val="000000"/>
                </a:solidFill>
                <a:latin typeface="Comic Sans MS" panose="030F0702030302020204" pitchFamily="66" charset="0"/>
              </a:rPr>
              <a:t>. </a:t>
            </a:r>
            <a:r>
              <a:rPr lang="es-VE" sz="1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Endocanab</a:t>
            </a:r>
            <a:r>
              <a:rPr lang="es-VE" sz="1000" dirty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</a:p>
          <a:p>
            <a:pPr lvl="0"/>
            <a:r>
              <a:rPr lang="es-VE" sz="1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eCB</a:t>
            </a:r>
            <a:r>
              <a:rPr lang="es-VE" sz="1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 </a:t>
            </a:r>
            <a:r>
              <a:rPr lang="es-VE" sz="1000" dirty="0">
                <a:solidFill>
                  <a:srgbClr val="000000"/>
                </a:solidFill>
                <a:latin typeface="Comic Sans MS" panose="030F0702030302020204" pitchFamily="66" charset="0"/>
              </a:rPr>
              <a:t>ligandos </a:t>
            </a:r>
            <a:r>
              <a:rPr lang="es-VE" sz="10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endocanabinoides</a:t>
            </a:r>
            <a:endParaRPr lang="es-VE" sz="10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s-VE" sz="1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GLP-1</a:t>
            </a:r>
            <a:r>
              <a:rPr lang="es-VE" sz="1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 </a:t>
            </a:r>
            <a:r>
              <a:rPr lang="es-VE" sz="1000" dirty="0">
                <a:solidFill>
                  <a:srgbClr val="000000"/>
                </a:solidFill>
                <a:latin typeface="Comic Sans MS" panose="030F0702030302020204" pitchFamily="66" charset="0"/>
              </a:rPr>
              <a:t>glucagón </a:t>
            </a:r>
            <a:r>
              <a:rPr lang="es-VE" sz="1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like</a:t>
            </a:r>
            <a:r>
              <a:rPr lang="es-VE" sz="1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s-VE" sz="1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peptide</a:t>
            </a:r>
            <a:r>
              <a:rPr lang="es-VE" sz="1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</a:p>
          <a:p>
            <a:r>
              <a:rPr lang="es-VE" sz="1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GIP: </a:t>
            </a:r>
            <a:r>
              <a:rPr lang="es-VE" sz="1000" dirty="0">
                <a:solidFill>
                  <a:srgbClr val="000000"/>
                </a:solidFill>
                <a:latin typeface="Comic Sans MS" panose="030F0702030302020204" pitchFamily="66" charset="0"/>
              </a:rPr>
              <a:t>péptido inhibidor gástrico</a:t>
            </a:r>
          </a:p>
          <a:p>
            <a:pPr lvl="0"/>
            <a:r>
              <a:rPr lang="es-VE" sz="1000" dirty="0">
                <a:solidFill>
                  <a:srgbClr val="000000"/>
                </a:solidFill>
                <a:latin typeface="Comic Sans MS" panose="030F0702030302020204" pitchFamily="66" charset="0"/>
              </a:rPr>
              <a:t>PYY: péptido </a:t>
            </a:r>
            <a:r>
              <a:rPr lang="es-VE" sz="1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YY</a:t>
            </a:r>
          </a:p>
          <a:p>
            <a:pPr lvl="0"/>
            <a:r>
              <a:rPr lang="es-VE" sz="1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CCK</a:t>
            </a:r>
            <a:r>
              <a:rPr lang="es-VE" sz="1000" dirty="0">
                <a:solidFill>
                  <a:srgbClr val="000000"/>
                </a:solidFill>
                <a:latin typeface="Comic Sans MS" panose="030F0702030302020204" pitchFamily="66" charset="0"/>
              </a:rPr>
              <a:t>:</a:t>
            </a:r>
            <a:r>
              <a:rPr lang="es-VE" sz="1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colecistokinina</a:t>
            </a:r>
          </a:p>
          <a:p>
            <a:pPr lvl="0"/>
            <a:r>
              <a:rPr lang="es-VE" sz="1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FA</a:t>
            </a:r>
            <a:r>
              <a:rPr lang="es-VE" sz="1000" dirty="0">
                <a:solidFill>
                  <a:srgbClr val="000000"/>
                </a:solidFill>
                <a:latin typeface="Comic Sans MS" panose="030F0702030302020204" pitchFamily="66" charset="0"/>
              </a:rPr>
              <a:t>:</a:t>
            </a:r>
            <a:r>
              <a:rPr lang="es-VE" sz="1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s-VE" sz="10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ác</a:t>
            </a:r>
            <a:r>
              <a:rPr lang="es-VE" sz="1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 grasos</a:t>
            </a:r>
          </a:p>
          <a:p>
            <a:r>
              <a:rPr lang="es-VE" sz="1000" dirty="0">
                <a:solidFill>
                  <a:srgbClr val="000000"/>
                </a:solidFill>
                <a:latin typeface="Comic Sans MS" panose="030F0702030302020204" pitchFamily="66" charset="0"/>
              </a:rPr>
              <a:t>AA: </a:t>
            </a:r>
            <a:r>
              <a:rPr lang="es-VE" sz="1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ac</a:t>
            </a:r>
            <a:r>
              <a:rPr lang="es-VE" sz="1000" dirty="0">
                <a:solidFill>
                  <a:srgbClr val="000000"/>
                </a:solidFill>
                <a:latin typeface="Comic Sans MS" panose="030F0702030302020204" pitchFamily="66" charset="0"/>
              </a:rPr>
              <a:t>. araquidónico</a:t>
            </a:r>
          </a:p>
          <a:p>
            <a:pPr lvl="0"/>
            <a:r>
              <a:rPr lang="es-VE" sz="1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GPR119: G </a:t>
            </a:r>
            <a:r>
              <a:rPr lang="es-VE" sz="1000" dirty="0">
                <a:solidFill>
                  <a:srgbClr val="000000"/>
                </a:solidFill>
                <a:latin typeface="Comic Sans MS" panose="030F0702030302020204" pitchFamily="66" charset="0"/>
              </a:rPr>
              <a:t>protein-</a:t>
            </a:r>
            <a:r>
              <a:rPr lang="es-VE" sz="1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coupled</a:t>
            </a:r>
            <a:r>
              <a:rPr lang="es-VE" sz="1000" dirty="0">
                <a:solidFill>
                  <a:srgbClr val="000000"/>
                </a:solidFill>
                <a:latin typeface="Comic Sans MS" panose="030F0702030302020204" pitchFamily="66" charset="0"/>
              </a:rPr>
              <a:t> receptor 119; </a:t>
            </a:r>
            <a:endParaRPr lang="es-VE" sz="10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lvl="0"/>
            <a:r>
              <a:rPr lang="es-VE" sz="1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GPR120</a:t>
            </a:r>
            <a:r>
              <a:rPr lang="es-VE" sz="1000" dirty="0">
                <a:solidFill>
                  <a:srgbClr val="000000"/>
                </a:solidFill>
                <a:latin typeface="Comic Sans MS" panose="030F0702030302020204" pitchFamily="66" charset="0"/>
              </a:rPr>
              <a:t>:</a:t>
            </a:r>
            <a:r>
              <a:rPr lang="es-VE" sz="1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s-VE" sz="1000" dirty="0">
                <a:solidFill>
                  <a:srgbClr val="000000"/>
                </a:solidFill>
                <a:latin typeface="Comic Sans MS" panose="030F0702030302020204" pitchFamily="66" charset="0"/>
              </a:rPr>
              <a:t>G protein-</a:t>
            </a:r>
            <a:r>
              <a:rPr lang="es-VE" sz="1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coupled</a:t>
            </a:r>
            <a:r>
              <a:rPr lang="es-VE" sz="1000" dirty="0">
                <a:solidFill>
                  <a:srgbClr val="000000"/>
                </a:solidFill>
                <a:latin typeface="Comic Sans MS" panose="030F0702030302020204" pitchFamily="66" charset="0"/>
              </a:rPr>
              <a:t> receptor 120; </a:t>
            </a:r>
            <a:endParaRPr lang="es-VE" sz="10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lvl="0"/>
            <a:r>
              <a:rPr lang="es-VE" sz="1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GPR40:  </a:t>
            </a:r>
            <a:r>
              <a:rPr lang="es-VE" sz="1000" dirty="0">
                <a:solidFill>
                  <a:srgbClr val="000000"/>
                </a:solidFill>
                <a:latin typeface="Comic Sans MS" panose="030F0702030302020204" pitchFamily="66" charset="0"/>
              </a:rPr>
              <a:t>G protein-</a:t>
            </a:r>
            <a:r>
              <a:rPr lang="es-VE" sz="1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coupled</a:t>
            </a:r>
            <a:r>
              <a:rPr lang="es-VE" sz="1000" dirty="0">
                <a:solidFill>
                  <a:srgbClr val="000000"/>
                </a:solidFill>
                <a:latin typeface="Comic Sans MS" panose="030F0702030302020204" pitchFamily="66" charset="0"/>
              </a:rPr>
              <a:t> receptor 40</a:t>
            </a:r>
            <a:r>
              <a:rPr lang="es-VE" sz="1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;</a:t>
            </a:r>
          </a:p>
          <a:p>
            <a:r>
              <a:rPr lang="es-VE" sz="1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.. </a:t>
            </a:r>
            <a:endParaRPr lang="es-VE" sz="10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2070349" y="3708986"/>
            <a:ext cx="8034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>
                <a:latin typeface="Comic Sans MS" panose="030F0702030302020204" pitchFamily="66" charset="0"/>
              </a:rPr>
              <a:t>Mucosa</a:t>
            </a:r>
            <a:endParaRPr lang="es-VE" sz="1400" dirty="0"/>
          </a:p>
        </p:txBody>
      </p:sp>
      <p:sp>
        <p:nvSpPr>
          <p:cNvPr id="9" name="Rectángulo 8"/>
          <p:cNvSpPr/>
          <p:nvPr/>
        </p:nvSpPr>
        <p:spPr>
          <a:xfrm>
            <a:off x="2992267" y="1930098"/>
            <a:ext cx="6415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LUZ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1973097" y="3040098"/>
            <a:ext cx="90922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latin typeface="Comic Sans MS" panose="030F0702030302020204" pitchFamily="66" charset="0"/>
              </a:rPr>
              <a:t>Epitelio</a:t>
            </a:r>
            <a:endParaRPr lang="es-VE" sz="1600" dirty="0"/>
          </a:p>
        </p:txBody>
      </p:sp>
      <p:sp>
        <p:nvSpPr>
          <p:cNvPr id="13" name="Rectángulo 12"/>
          <p:cNvSpPr/>
          <p:nvPr/>
        </p:nvSpPr>
        <p:spPr>
          <a:xfrm>
            <a:off x="2317265" y="4470743"/>
            <a:ext cx="102944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b="1" dirty="0" smtClean="0">
                <a:latin typeface="Comic Sans MS" panose="030F0702030302020204" pitchFamily="66" charset="0"/>
              </a:rPr>
              <a:t>Pl. </a:t>
            </a:r>
            <a:r>
              <a:rPr lang="es-VE" sz="1400" b="1" dirty="0" err="1" smtClean="0">
                <a:latin typeface="Comic Sans MS" panose="030F0702030302020204" pitchFamily="66" charset="0"/>
              </a:rPr>
              <a:t>Subm</a:t>
            </a:r>
            <a:r>
              <a:rPr lang="es-VE" sz="1400" b="1" dirty="0" smtClean="0">
                <a:latin typeface="Comic Sans MS" panose="030F0702030302020204" pitchFamily="66" charset="0"/>
              </a:rPr>
              <a:t>.</a:t>
            </a:r>
            <a:endParaRPr lang="es-VE" sz="1400" b="1" dirty="0"/>
          </a:p>
        </p:txBody>
      </p:sp>
      <p:sp>
        <p:nvSpPr>
          <p:cNvPr id="14" name="Rectángulo 13"/>
          <p:cNvSpPr/>
          <p:nvPr/>
        </p:nvSpPr>
        <p:spPr>
          <a:xfrm>
            <a:off x="2291617" y="5414185"/>
            <a:ext cx="105509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b="1" dirty="0" smtClean="0">
                <a:latin typeface="Comic Sans MS" panose="030F0702030302020204" pitchFamily="66" charset="0"/>
              </a:rPr>
              <a:t>Pl. </a:t>
            </a:r>
            <a:r>
              <a:rPr lang="es-VE" sz="1400" b="1" dirty="0" err="1" smtClean="0">
                <a:latin typeface="Comic Sans MS" panose="030F0702030302020204" pitchFamily="66" charset="0"/>
              </a:rPr>
              <a:t>Mient</a:t>
            </a:r>
            <a:r>
              <a:rPr lang="es-VE" sz="1400" b="1" dirty="0" smtClean="0">
                <a:latin typeface="Comic Sans MS" panose="030F0702030302020204" pitchFamily="66" charset="0"/>
              </a:rPr>
              <a:t>.</a:t>
            </a:r>
            <a:endParaRPr lang="es-VE" sz="1400" b="1" dirty="0"/>
          </a:p>
        </p:txBody>
      </p:sp>
      <p:sp>
        <p:nvSpPr>
          <p:cNvPr id="19" name="Rectángulo 18"/>
          <p:cNvSpPr/>
          <p:nvPr/>
        </p:nvSpPr>
        <p:spPr>
          <a:xfrm rot="5400000">
            <a:off x="8216186" y="888439"/>
            <a:ext cx="1279517" cy="307777"/>
          </a:xfrm>
          <a:prstGeom prst="rect">
            <a:avLst/>
          </a:prstGeom>
          <a:solidFill>
            <a:srgbClr val="FFFFCC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1400" b="1" dirty="0" smtClean="0">
                <a:latin typeface="Comic Sans MS" panose="030F0702030302020204" pitchFamily="66" charset="0"/>
              </a:rPr>
              <a:t>c. </a:t>
            </a:r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</a:t>
            </a:r>
            <a:r>
              <a:rPr lang="es-VE" sz="1400" b="1" dirty="0" smtClean="0">
                <a:latin typeface="Comic Sans MS" panose="030F0702030302020204" pitchFamily="66" charset="0"/>
              </a:rPr>
              <a:t> (GLP-1)</a:t>
            </a:r>
            <a:endParaRPr lang="es-VE" sz="1400" b="1" dirty="0"/>
          </a:p>
        </p:txBody>
      </p:sp>
      <p:sp>
        <p:nvSpPr>
          <p:cNvPr id="20" name="Rectángulo 19"/>
          <p:cNvSpPr/>
          <p:nvPr/>
        </p:nvSpPr>
        <p:spPr>
          <a:xfrm rot="5400000">
            <a:off x="8321182" y="2548444"/>
            <a:ext cx="1069524" cy="307777"/>
          </a:xfrm>
          <a:prstGeom prst="rect">
            <a:avLst/>
          </a:prstGeom>
          <a:solidFill>
            <a:srgbClr val="E2EFFE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1400" b="1" dirty="0" smtClean="0">
                <a:latin typeface="Comic Sans MS" panose="030F0702030302020204" pitchFamily="66" charset="0"/>
              </a:rPr>
              <a:t>c. </a:t>
            </a:r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K</a:t>
            </a:r>
            <a:r>
              <a:rPr lang="es-VE" sz="1400" b="1" dirty="0" smtClean="0">
                <a:latin typeface="Comic Sans MS" panose="030F0702030302020204" pitchFamily="66" charset="0"/>
              </a:rPr>
              <a:t> (GIP)</a:t>
            </a:r>
            <a:endParaRPr lang="es-VE" sz="1400" b="1" dirty="0"/>
          </a:p>
        </p:txBody>
      </p:sp>
      <p:sp>
        <p:nvSpPr>
          <p:cNvPr id="23" name="Rectángulo 22"/>
          <p:cNvSpPr/>
          <p:nvPr/>
        </p:nvSpPr>
        <p:spPr>
          <a:xfrm rot="5400000">
            <a:off x="8352082" y="4205385"/>
            <a:ext cx="1072730" cy="307777"/>
          </a:xfrm>
          <a:prstGeom prst="rect">
            <a:avLst/>
          </a:prstGeom>
          <a:solidFill>
            <a:srgbClr val="E0FBBD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s-VE" sz="1400" b="1" dirty="0" smtClean="0">
                <a:latin typeface="Comic Sans MS" panose="030F0702030302020204" pitchFamily="66" charset="0"/>
              </a:rPr>
              <a:t>c. </a:t>
            </a:r>
            <a:r>
              <a:rPr lang="es-VE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 </a:t>
            </a:r>
            <a:r>
              <a:rPr lang="es-VE" sz="1400" b="1" dirty="0" smtClean="0">
                <a:latin typeface="Comic Sans MS" panose="030F0702030302020204" pitchFamily="66" charset="0"/>
              </a:rPr>
              <a:t>(CCK)</a:t>
            </a:r>
            <a:endParaRPr lang="es-VE" sz="1400" b="1" dirty="0"/>
          </a:p>
        </p:txBody>
      </p:sp>
      <p:sp>
        <p:nvSpPr>
          <p:cNvPr id="4" name="Rectángulo 3"/>
          <p:cNvSpPr/>
          <p:nvPr/>
        </p:nvSpPr>
        <p:spPr bwMode="auto">
          <a:xfrm>
            <a:off x="4892040" y="3824510"/>
            <a:ext cx="411480" cy="282087"/>
          </a:xfrm>
          <a:prstGeom prst="rect">
            <a:avLst/>
          </a:prstGeom>
          <a:solidFill>
            <a:srgbClr val="E6B4E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2990397" y="3684408"/>
            <a:ext cx="95250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Inmunes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ángulo 4"/>
          <p:cNvSpPr/>
          <p:nvPr/>
        </p:nvSpPr>
        <p:spPr bwMode="auto">
          <a:xfrm>
            <a:off x="4972050" y="3257550"/>
            <a:ext cx="220325" cy="121102"/>
          </a:xfrm>
          <a:prstGeom prst="rect">
            <a:avLst/>
          </a:prstGeom>
          <a:solidFill>
            <a:srgbClr val="E5C4E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4823902" y="3191516"/>
            <a:ext cx="47801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ACh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 bwMode="auto">
          <a:xfrm>
            <a:off x="4077203" y="2248102"/>
            <a:ext cx="274320" cy="162425"/>
          </a:xfrm>
          <a:prstGeom prst="rect">
            <a:avLst/>
          </a:prstGeom>
          <a:solidFill>
            <a:srgbClr val="E6B4E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3996918" y="2186725"/>
            <a:ext cx="47801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ACh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ángulo 6"/>
          <p:cNvSpPr/>
          <p:nvPr/>
        </p:nvSpPr>
        <p:spPr bwMode="auto">
          <a:xfrm>
            <a:off x="4572000" y="4351534"/>
            <a:ext cx="320040" cy="276053"/>
          </a:xfrm>
          <a:prstGeom prst="rect">
            <a:avLst/>
          </a:prstGeom>
          <a:solidFill>
            <a:srgbClr val="E9746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4507158" y="4343985"/>
            <a:ext cx="7697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N.Vago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Rectángulo 24"/>
          <p:cNvSpPr/>
          <p:nvPr/>
        </p:nvSpPr>
        <p:spPr bwMode="auto">
          <a:xfrm>
            <a:off x="5303520" y="5318991"/>
            <a:ext cx="731520" cy="153888"/>
          </a:xfrm>
          <a:prstGeom prst="rect">
            <a:avLst/>
          </a:prstGeom>
          <a:solidFill>
            <a:srgbClr val="F8D2CC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5192375" y="5256766"/>
            <a:ext cx="107753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Entéricos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5746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019858" y="1428556"/>
            <a:ext cx="5104282" cy="461665"/>
          </a:xfrm>
          <a:prstGeom prst="rect">
            <a:avLst/>
          </a:prstGeom>
          <a:solidFill>
            <a:srgbClr val="9AC2E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rgbClr val="000000"/>
                </a:solidFill>
                <a:latin typeface="Comic Sans MS" pitchFamily="66" charset="0"/>
              </a:rPr>
              <a:t>S. </a:t>
            </a:r>
            <a:r>
              <a:rPr lang="es-ES" sz="2400" dirty="0" err="1" smtClean="0">
                <a:solidFill>
                  <a:srgbClr val="000000"/>
                </a:solidFill>
                <a:latin typeface="Comic Sans MS" pitchFamily="66" charset="0"/>
              </a:rPr>
              <a:t>Endocanabinoide</a:t>
            </a:r>
            <a:r>
              <a:rPr lang="es-ES" sz="2400" dirty="0" smtClean="0">
                <a:solidFill>
                  <a:srgbClr val="000000"/>
                </a:solidFill>
                <a:latin typeface="Comic Sans MS" pitchFamily="66" charset="0"/>
              </a:rPr>
              <a:t> Entérico (</a:t>
            </a:r>
            <a:r>
              <a:rPr lang="es-ES" sz="2400" dirty="0" err="1" smtClean="0">
                <a:solidFill>
                  <a:srgbClr val="000000"/>
                </a:solidFill>
                <a:latin typeface="Comic Sans MS" pitchFamily="66" charset="0"/>
              </a:rPr>
              <a:t>eCB</a:t>
            </a:r>
            <a:r>
              <a:rPr lang="es-ES" sz="2400" dirty="0" smtClean="0">
                <a:solidFill>
                  <a:srgbClr val="000000"/>
                </a:solidFill>
                <a:latin typeface="Comic Sans MS" pitchFamily="66" charset="0"/>
              </a:rPr>
              <a:t>)</a:t>
            </a:r>
            <a:endParaRPr lang="es-ES" sz="24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2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2101180" y="4750016"/>
            <a:ext cx="494163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RK </a:t>
            </a:r>
            <a:r>
              <a:rPr lang="es-VE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Srivastava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</a:t>
            </a:r>
            <a:r>
              <a:rPr lang="es-VE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Microbiome and 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Gut </a:t>
            </a:r>
            <a:r>
              <a:rPr lang="en-US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ndocannabinoid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 in 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Regulation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Stress Responses 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Metabolism</a:t>
            </a:r>
            <a:r>
              <a:rPr lang="en-US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Frontiers in Cellular  Neuroscience 2022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,16:867267.</a:t>
            </a:r>
            <a:endParaRPr lang="es-VE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152564" y="2142873"/>
            <a:ext cx="4900799" cy="2354491"/>
          </a:xfrm>
          <a:prstGeom prst="rect">
            <a:avLst/>
          </a:prstGeom>
          <a:solidFill>
            <a:srgbClr val="E2EFFE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buSzPct val="150000"/>
            </a:pPr>
            <a:endParaRPr lang="es-VE" sz="9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latin typeface="Comic Sans MS" panose="030F0702030302020204" pitchFamily="66" charset="0"/>
              </a:rPr>
              <a:t>Comunicación cruzada entre </a:t>
            </a:r>
            <a:r>
              <a:rPr lang="es-VE" sz="1600" b="1" dirty="0" err="1" smtClean="0">
                <a:latin typeface="Comic Sans MS" panose="030F0702030302020204" pitchFamily="66" charset="0"/>
              </a:rPr>
              <a:t>eCB</a:t>
            </a:r>
            <a:r>
              <a:rPr lang="es-VE" sz="1600" dirty="0" smtClean="0">
                <a:latin typeface="Comic Sans MS" panose="030F0702030302020204" pitchFamily="66" charset="0"/>
              </a:rPr>
              <a:t> y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 </a:t>
            </a: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ntestinal </a:t>
            </a:r>
            <a:r>
              <a:rPr lang="es-VE" sz="1600" dirty="0" smtClean="0">
                <a:latin typeface="Comic Sans MS" panose="030F0702030302020204" pitchFamily="66" charset="0"/>
              </a:rPr>
              <a:t>regula muchas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funciones GI: </a:t>
            </a:r>
          </a:p>
          <a:p>
            <a:pPr>
              <a:buSzPct val="150000"/>
            </a:pP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633413" indent="-190500">
              <a:buSzPct val="80000"/>
              <a:buFont typeface="Wingdings" panose="05000000000000000000" pitchFamily="2" charset="2"/>
              <a:buChar char="ü"/>
            </a:pP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ermeabilidad intestinal</a:t>
            </a:r>
            <a:endParaRPr lang="es-VE" sz="1600" dirty="0">
              <a:latin typeface="Comic Sans MS" panose="030F0702030302020204" pitchFamily="66" charset="0"/>
            </a:endParaRPr>
          </a:p>
          <a:p>
            <a:pPr marL="633413" indent="-190500">
              <a:buSzPct val="80000"/>
              <a:buFont typeface="Wingdings" panose="05000000000000000000" pitchFamily="2" charset="2"/>
              <a:buChar char="ü"/>
            </a:pPr>
            <a:r>
              <a:rPr lang="es-VE" sz="1600" dirty="0" smtClean="0">
                <a:latin typeface="Comic Sans MS" panose="030F0702030302020204" pitchFamily="66" charset="0"/>
              </a:rPr>
              <a:t>Motilidad</a:t>
            </a:r>
            <a:endParaRPr lang="es-VE" sz="1600" dirty="0">
              <a:latin typeface="Comic Sans MS" panose="030F0702030302020204" pitchFamily="66" charset="0"/>
            </a:endParaRPr>
          </a:p>
          <a:p>
            <a:pPr marL="633413" indent="-190500">
              <a:buSzPct val="80000"/>
              <a:buFont typeface="Wingdings" panose="05000000000000000000" pitchFamily="2" charset="2"/>
              <a:buChar char="ü"/>
            </a:pPr>
            <a:r>
              <a:rPr lang="es-VE" sz="1600" dirty="0">
                <a:latin typeface="Comic Sans MS" panose="030F0702030302020204" pitchFamily="66" charset="0"/>
              </a:rPr>
              <a:t>S</a:t>
            </a:r>
            <a:r>
              <a:rPr lang="es-VE" sz="1600" dirty="0" smtClean="0">
                <a:latin typeface="Comic Sans MS" panose="030F0702030302020204" pitchFamily="66" charset="0"/>
              </a:rPr>
              <a:t>ecreción hormonal</a:t>
            </a:r>
          </a:p>
          <a:p>
            <a:pPr marL="633413" indent="-190500">
              <a:buSzPct val="80000"/>
              <a:buFont typeface="Wingdings" panose="05000000000000000000" pitchFamily="2" charset="2"/>
              <a:buChar char="ü"/>
            </a:pPr>
            <a:r>
              <a:rPr lang="es-VE" sz="1600" dirty="0">
                <a:latin typeface="Comic Sans MS" panose="030F0702030302020204" pitchFamily="66" charset="0"/>
              </a:rPr>
              <a:t>A</a:t>
            </a:r>
            <a:r>
              <a:rPr lang="es-VE" sz="1600" dirty="0" smtClean="0">
                <a:latin typeface="Comic Sans MS" panose="030F0702030302020204" pitchFamily="66" charset="0"/>
              </a:rPr>
              <a:t>bsorción de nutrientes </a:t>
            </a:r>
          </a:p>
          <a:p>
            <a:pPr marL="633413" indent="-190500">
              <a:buSzPct val="80000"/>
              <a:buFont typeface="Wingdings" panose="05000000000000000000" pitchFamily="2" charset="2"/>
              <a:buChar char="ü"/>
            </a:pP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espuesta inmune</a:t>
            </a:r>
            <a:r>
              <a:rPr lang="es-VE" sz="1600" dirty="0" smtClean="0"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0" y="88055"/>
            <a:ext cx="2593980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Intestino. </a:t>
            </a:r>
            <a:r>
              <a:rPr lang="es-VE" sz="1200" dirty="0">
                <a:latin typeface="Comic Sans MS" panose="030F0702030302020204" pitchFamily="66" charset="0"/>
              </a:rPr>
              <a:t>Mucosa, </a:t>
            </a:r>
            <a:r>
              <a:rPr lang="es-VE" sz="1200" dirty="0" smtClean="0">
                <a:latin typeface="Comic Sans MS" panose="030F0702030302020204" pitchFamily="66" charset="0"/>
              </a:rPr>
              <a:t>Epitelio.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Inmune Entérico. </a:t>
            </a:r>
            <a:endParaRPr lang="es-VE" sz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VE" sz="1200" dirty="0">
                <a:latin typeface="Comic Sans MS" panose="030F0702030302020204" pitchFamily="66" charset="0"/>
              </a:rPr>
              <a:t>S.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S. </a:t>
            </a:r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Endocanabinoide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SN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1135520" y="3363469"/>
            <a:ext cx="10170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0182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019859" y="1365557"/>
            <a:ext cx="5104282" cy="461665"/>
          </a:xfrm>
          <a:prstGeom prst="rect">
            <a:avLst/>
          </a:prstGeom>
          <a:solidFill>
            <a:srgbClr val="9AC2E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rgbClr val="000000"/>
                </a:solidFill>
                <a:latin typeface="Comic Sans MS" pitchFamily="66" charset="0"/>
              </a:rPr>
              <a:t>S. </a:t>
            </a:r>
            <a:r>
              <a:rPr lang="es-ES" sz="2400" dirty="0" err="1" smtClean="0">
                <a:solidFill>
                  <a:srgbClr val="000000"/>
                </a:solidFill>
                <a:latin typeface="Comic Sans MS" pitchFamily="66" charset="0"/>
              </a:rPr>
              <a:t>Endocanabinoide</a:t>
            </a:r>
            <a:r>
              <a:rPr lang="es-ES" sz="2400" dirty="0" smtClean="0">
                <a:solidFill>
                  <a:srgbClr val="000000"/>
                </a:solidFill>
                <a:latin typeface="Comic Sans MS" pitchFamily="66" charset="0"/>
              </a:rPr>
              <a:t> Entérico (</a:t>
            </a:r>
            <a:r>
              <a:rPr lang="es-ES" sz="2400" dirty="0" err="1" smtClean="0">
                <a:solidFill>
                  <a:srgbClr val="000000"/>
                </a:solidFill>
                <a:latin typeface="Comic Sans MS" pitchFamily="66" charset="0"/>
              </a:rPr>
              <a:t>eCB</a:t>
            </a:r>
            <a:r>
              <a:rPr lang="es-ES" sz="2400" dirty="0" smtClean="0">
                <a:solidFill>
                  <a:srgbClr val="000000"/>
                </a:solidFill>
                <a:latin typeface="Comic Sans MS" pitchFamily="66" charset="0"/>
              </a:rPr>
              <a:t>)</a:t>
            </a:r>
            <a:endParaRPr lang="es-ES" sz="24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2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1933522" y="5711019"/>
            <a:ext cx="55536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RK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Srivastava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Microbiome and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Gut </a:t>
            </a:r>
            <a:r>
              <a:rPr lang="en-US" sz="11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ndocannabinoid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 in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Regulation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Stress Responses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Metabolism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Frontiers in Cellular  Neuroscience 2022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,16:867267.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2059475" y="1960933"/>
            <a:ext cx="5025050" cy="3616375"/>
          </a:xfrm>
          <a:prstGeom prst="rect">
            <a:avLst/>
          </a:prstGeom>
          <a:solidFill>
            <a:srgbClr val="E2EFFE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buSzPct val="150000"/>
            </a:pPr>
            <a:endParaRPr lang="en-US" sz="9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>
                <a:latin typeface="Comic Sans MS" panose="030F0702030302020204" pitchFamily="66" charset="0"/>
              </a:rPr>
              <a:t>C</a:t>
            </a:r>
            <a:r>
              <a:rPr lang="en-US" sz="1600" dirty="0" err="1" smtClean="0">
                <a:latin typeface="Comic Sans MS" panose="030F0702030302020204" pitchFamily="66" charset="0"/>
              </a:rPr>
              <a:t>apaz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modular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funciones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cerebrales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relación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Metabolismo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Conducta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</a:p>
          <a:p>
            <a:pPr marL="825500" indent="-285750">
              <a:buSzPct val="80000"/>
              <a:buFont typeface="Wingdings" panose="05000000000000000000" pitchFamily="2" charset="2"/>
              <a:buChar char="ü"/>
            </a:pPr>
            <a:r>
              <a:rPr lang="en-US" sz="1600" dirty="0" err="1" smtClean="0">
                <a:latin typeface="Comic Sans MS" panose="030F0702030302020204" pitchFamily="66" charset="0"/>
              </a:rPr>
              <a:t>Aprendizaje</a:t>
            </a:r>
            <a:r>
              <a:rPr lang="en-US" sz="1600" dirty="0" smtClean="0"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latin typeface="Comic Sans MS" panose="030F0702030302020204" pitchFamily="66" charset="0"/>
              </a:rPr>
              <a:t>memoria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</a:p>
          <a:p>
            <a:pPr marL="825500" indent="-285750">
              <a:buSzPct val="80000"/>
              <a:buFont typeface="Wingdings" panose="05000000000000000000" pitchFamily="2" charset="2"/>
              <a:buChar char="ü"/>
            </a:pPr>
            <a:r>
              <a:rPr lang="en-US" sz="1600" dirty="0" err="1">
                <a:latin typeface="Comic Sans MS" panose="030F0702030302020204" pitchFamily="66" charset="0"/>
              </a:rPr>
              <a:t>E</a:t>
            </a:r>
            <a:r>
              <a:rPr lang="en-US" sz="1600" dirty="0" err="1" smtClean="0">
                <a:latin typeface="Comic Sans MS" panose="030F0702030302020204" pitchFamily="66" charset="0"/>
              </a:rPr>
              <a:t>mociones</a:t>
            </a:r>
            <a:r>
              <a:rPr lang="en-US" sz="1600" dirty="0" smtClean="0"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latin typeface="Comic Sans MS" panose="030F0702030302020204" pitchFamily="66" charset="0"/>
              </a:rPr>
              <a:t>sueño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</a:p>
          <a:p>
            <a:pPr marL="825500" indent="-285750">
              <a:buSzPct val="80000"/>
              <a:buFont typeface="Wingdings" panose="05000000000000000000" pitchFamily="2" charset="2"/>
              <a:buChar char="ü"/>
            </a:pPr>
            <a:r>
              <a:rPr lang="en-US" sz="1600" dirty="0">
                <a:latin typeface="Comic Sans MS" panose="030F0702030302020204" pitchFamily="66" charset="0"/>
              </a:rPr>
              <a:t>C</a:t>
            </a:r>
            <a:r>
              <a:rPr lang="en-US" sz="1600" dirty="0" smtClean="0">
                <a:latin typeface="Comic Sans MS" panose="030F0702030302020204" pitchFamily="66" charset="0"/>
              </a:rPr>
              <a:t>ontrol de </a:t>
            </a:r>
            <a:r>
              <a:rPr lang="en-US" sz="1600" dirty="0" err="1" smtClean="0">
                <a:latin typeface="Comic Sans MS" panose="030F0702030302020204" pitchFamily="66" charset="0"/>
              </a:rPr>
              <a:t>temperatura</a:t>
            </a:r>
            <a:r>
              <a:rPr lang="en-US" sz="1600" dirty="0" smtClean="0">
                <a:latin typeface="Comic Sans MS" panose="030F0702030302020204" pitchFamily="66" charset="0"/>
              </a:rPr>
              <a:t> y dolor </a:t>
            </a:r>
          </a:p>
          <a:p>
            <a:pPr marL="825500" indent="-285750">
              <a:buSzPct val="80000"/>
              <a:buFont typeface="Wingdings" panose="05000000000000000000" pitchFamily="2" charset="2"/>
              <a:buChar char="ü"/>
            </a:pPr>
            <a:r>
              <a:rPr lang="en-US" sz="1600" dirty="0" err="1">
                <a:latin typeface="Comic Sans MS" panose="030F0702030302020204" pitchFamily="66" charset="0"/>
              </a:rPr>
              <a:t>R</a:t>
            </a:r>
            <a:r>
              <a:rPr lang="en-US" sz="1600" dirty="0" err="1" smtClean="0">
                <a:latin typeface="Comic Sans MS" panose="030F0702030302020204" pitchFamily="66" charset="0"/>
              </a:rPr>
              <a:t>espuestas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inmune</a:t>
            </a:r>
            <a:r>
              <a:rPr lang="en-US" sz="1600" dirty="0" smtClean="0">
                <a:latin typeface="Comic Sans MS" panose="030F0702030302020204" pitchFamily="66" charset="0"/>
              </a:rPr>
              <a:t> e </a:t>
            </a:r>
            <a:r>
              <a:rPr lang="en-US" sz="1600" dirty="0" err="1" smtClean="0">
                <a:latin typeface="Comic Sans MS" panose="030F0702030302020204" pitchFamily="66" charset="0"/>
              </a:rPr>
              <a:t>inflamatoria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</a:p>
          <a:p>
            <a:pPr marL="825500" indent="-285750">
              <a:buSzPct val="80000"/>
              <a:buFont typeface="Wingdings" panose="05000000000000000000" pitchFamily="2" charset="2"/>
              <a:buChar char="ü"/>
            </a:pPr>
            <a:r>
              <a:rPr lang="en-US" sz="1600" dirty="0" err="1">
                <a:latin typeface="Comic Sans MS" panose="030F0702030302020204" pitchFamily="66" charset="0"/>
              </a:rPr>
              <a:t>I</a:t>
            </a:r>
            <a:r>
              <a:rPr lang="en-US" sz="1600" dirty="0" err="1" smtClean="0">
                <a:latin typeface="Comic Sans MS" panose="030F0702030302020204" pitchFamily="66" charset="0"/>
              </a:rPr>
              <a:t>ngesta</a:t>
            </a:r>
            <a:r>
              <a:rPr lang="en-US" sz="1600" dirty="0" smtClean="0">
                <a:latin typeface="Comic Sans MS" panose="030F0702030302020204" pitchFamily="66" charset="0"/>
              </a:rPr>
              <a:t>. </a:t>
            </a:r>
          </a:p>
          <a:p>
            <a:pPr marL="539750">
              <a:buSzPct val="150000"/>
            </a:pPr>
            <a:endParaRPr lang="en-US" sz="16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Indirectamente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moléculas</a:t>
            </a:r>
            <a:r>
              <a:rPr lang="en-US" sz="1600" dirty="0" smtClean="0">
                <a:latin typeface="Comic Sans MS" panose="030F0702030302020204" pitchFamily="66" charset="0"/>
              </a:rPr>
              <a:t> del </a:t>
            </a:r>
            <a:r>
              <a:rPr lang="en-US" sz="1600" dirty="0" err="1" smtClean="0">
                <a:latin typeface="Comic Sans MS" panose="030F0702030302020204" pitchFamily="66" charset="0"/>
              </a:rPr>
              <a:t>intestino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latin typeface="Comic Sans MS" panose="030F0702030302020204" pitchFamily="66" charset="0"/>
              </a:rPr>
              <a:t> van a </a:t>
            </a:r>
            <a:r>
              <a:rPr lang="en-US" sz="1600" dirty="0" err="1" smtClean="0">
                <a:latin typeface="Comic Sans MS" panose="030F0702030302020204" pitchFamily="66" charset="0"/>
              </a:rPr>
              <a:t>circulación</a:t>
            </a:r>
            <a:r>
              <a:rPr lang="en-US" sz="1600" dirty="0">
                <a:latin typeface="Comic Sans MS" panose="030F0702030302020204" pitchFamily="66" charset="0"/>
              </a:rPr>
              <a:t>,</a:t>
            </a:r>
            <a:r>
              <a:rPr lang="en-US" sz="1600" dirty="0" smtClean="0"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directamente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Vago</a:t>
            </a:r>
            <a:r>
              <a:rPr lang="en-US" sz="1600" dirty="0" smtClean="0">
                <a:latin typeface="Comic Sans MS" panose="030F0702030302020204" pitchFamily="66" charset="0"/>
              </a:rPr>
              <a:t>. </a:t>
            </a:r>
          </a:p>
          <a:p>
            <a:pPr>
              <a:buSzPct val="150000"/>
            </a:pPr>
            <a:endParaRPr lang="en-US" sz="10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omposición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Microbiota </a:t>
            </a:r>
            <a:r>
              <a:rPr lang="en-US" sz="1600" dirty="0" err="1" smtClean="0">
                <a:latin typeface="Comic Sans MS" panose="030F0702030302020204" pitchFamily="66" charset="0"/>
              </a:rPr>
              <a:t>tiene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influencia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sobre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actividad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latin typeface="Comic Sans MS" panose="030F0702030302020204" pitchFamily="66" charset="0"/>
              </a:rPr>
              <a:t>este</a:t>
            </a:r>
            <a:r>
              <a:rPr lang="en-US" sz="1600" dirty="0" smtClean="0">
                <a:latin typeface="Comic Sans MS" panose="030F0702030302020204" pitchFamily="66" charset="0"/>
              </a:rPr>
              <a:t> sistema.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900" dirty="0">
              <a:latin typeface="Comic Sans MS" panose="030F0702030302020204" pitchFamily="66" charset="0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30629" y="114675"/>
            <a:ext cx="2593980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S. Inmune Entérico.</a:t>
            </a:r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r>
              <a:rPr lang="es-VE" sz="1200" dirty="0">
                <a:latin typeface="Comic Sans MS" panose="030F0702030302020204" pitchFamily="66" charset="0"/>
              </a:rPr>
              <a:t>S.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S. </a:t>
            </a:r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Endocanabinoide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Entérico</a:t>
            </a:r>
            <a:r>
              <a:rPr lang="es-VE" sz="14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Nervioso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602299" y="4025157"/>
            <a:ext cx="45717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3" name="Rectángulo 12"/>
          <p:cNvSpPr/>
          <p:nvPr/>
        </p:nvSpPr>
        <p:spPr>
          <a:xfrm>
            <a:off x="1567527" y="4583333"/>
            <a:ext cx="4571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3279866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2430658" y="348453"/>
            <a:ext cx="4246675" cy="677108"/>
          </a:xfrm>
          <a:prstGeom prst="rect">
            <a:avLst/>
          </a:prstGeom>
          <a:solidFill>
            <a:srgbClr val="9DC3E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C. </a:t>
            </a:r>
            <a:r>
              <a:rPr lang="es-VE" sz="2000" dirty="0" err="1" smtClean="0">
                <a:latin typeface="Comic Sans MS" panose="030F0702030302020204" pitchFamily="66" charset="0"/>
              </a:rPr>
              <a:t>Enteroendocrinas</a:t>
            </a:r>
            <a:r>
              <a:rPr lang="es-VE" sz="2000" dirty="0" smtClean="0">
                <a:latin typeface="Comic Sans MS" panose="030F0702030302020204" pitchFamily="66" charset="0"/>
              </a:rPr>
              <a:t> (EEC)</a:t>
            </a:r>
          </a:p>
          <a:p>
            <a:pPr algn="ctr"/>
            <a:r>
              <a:rPr lang="es-VE" dirty="0" smtClean="0">
                <a:latin typeface="Comic Sans MS" panose="030F0702030302020204" pitchFamily="66" charset="0"/>
              </a:rPr>
              <a:t>C. Sensoriales Epiteliales Intestinales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6783557" y="393914"/>
            <a:ext cx="1058778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202758" y="137989"/>
            <a:ext cx="17786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</a:t>
            </a:r>
            <a:r>
              <a:rPr lang="es-VE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Endocrino </a:t>
            </a:r>
            <a:r>
              <a:rPr lang="es-VE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Neuropodo.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SN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1201974" y="6247115"/>
            <a:ext cx="681468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DV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Bohórquez, 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Liddle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 gut </a:t>
            </a:r>
            <a:r>
              <a:rPr lang="en-US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connectome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making sense of what you eat . 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 </a:t>
            </a:r>
            <a:r>
              <a:rPr lang="es-VE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Clin</a:t>
            </a:r>
            <a:r>
              <a:rPr lang="es-VE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Invest</a:t>
            </a:r>
            <a:r>
              <a:rPr lang="es-VE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2015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;125:888-890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4" name="Rectángulo 13"/>
          <p:cNvSpPr/>
          <p:nvPr/>
        </p:nvSpPr>
        <p:spPr>
          <a:xfrm>
            <a:off x="533765" y="2496773"/>
            <a:ext cx="3342581" cy="3370153"/>
          </a:xfrm>
          <a:prstGeom prst="rect">
            <a:avLst/>
          </a:prstGeom>
          <a:solidFill>
            <a:srgbClr val="E2EFFE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n-US" sz="9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Inervación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EEC </a:t>
            </a:r>
            <a:r>
              <a:rPr lang="en-US" sz="1600" dirty="0" err="1" smtClean="0">
                <a:latin typeface="Comic Sans MS" panose="030F0702030302020204" pitchFamily="66" charset="0"/>
              </a:rPr>
              <a:t>trae</a:t>
            </a:r>
            <a:r>
              <a:rPr lang="en-US" sz="1600" dirty="0" smtClean="0">
                <a:latin typeface="Comic Sans MS" panose="030F0702030302020204" pitchFamily="66" charset="0"/>
              </a:rPr>
              <a:t> la </a:t>
            </a:r>
            <a:r>
              <a:rPr lang="en-US" sz="1600" dirty="0" err="1" smtClean="0">
                <a:latin typeface="Comic Sans MS" panose="030F0702030302020204" pitchFamily="66" charset="0"/>
              </a:rPr>
              <a:t>posibilidad</a:t>
            </a:r>
            <a:r>
              <a:rPr lang="en-US" sz="1600" dirty="0" smtClean="0">
                <a:latin typeface="Comic Sans MS" panose="030F0702030302020204" pitchFamily="66" charset="0"/>
              </a:rPr>
              <a:t> de: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 smtClean="0">
              <a:latin typeface="Comic Sans MS" panose="030F0702030302020204" pitchFamily="66" charset="0"/>
            </a:endParaRPr>
          </a:p>
          <a:p>
            <a:pPr marL="550863" indent="-285750">
              <a:buSzPct val="150000"/>
              <a:buFontTx/>
              <a:buChar char="-"/>
            </a:pP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Señalización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Aferente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</a:t>
            </a:r>
            <a:r>
              <a:rPr lang="en-US" sz="1600" dirty="0" smtClean="0">
                <a:latin typeface="Comic Sans MS" panose="030F0702030302020204" pitchFamily="66" charset="0"/>
              </a:rPr>
              <a:t>(</a:t>
            </a:r>
            <a:r>
              <a:rPr lang="en-US" sz="1600" dirty="0" err="1" smtClean="0">
                <a:latin typeface="Comic Sans MS" panose="030F0702030302020204" pitchFamily="66" charset="0"/>
              </a:rPr>
              <a:t>Intestino-Cerebro</a:t>
            </a:r>
            <a:r>
              <a:rPr lang="en-US" sz="1600" dirty="0" smtClean="0">
                <a:latin typeface="Comic Sans MS" panose="030F0702030302020204" pitchFamily="66" charset="0"/>
              </a:rPr>
              <a:t>). </a:t>
            </a:r>
          </a:p>
          <a:p>
            <a:pPr marL="550863" indent="-285750">
              <a:buSzPct val="150000"/>
              <a:buFontTx/>
              <a:buChar char="-"/>
            </a:pP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Señalización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Eferente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(</a:t>
            </a:r>
            <a:r>
              <a:rPr lang="en-US" sz="1600" dirty="0" err="1" smtClean="0">
                <a:latin typeface="Comic Sans MS" panose="030F0702030302020204" pitchFamily="66" charset="0"/>
              </a:rPr>
              <a:t>Cerebro-Intestino</a:t>
            </a:r>
            <a:r>
              <a:rPr lang="en-US" sz="1600" dirty="0" smtClean="0">
                <a:latin typeface="Comic Sans MS" panose="030F0702030302020204" pitchFamily="66" charset="0"/>
              </a:rPr>
              <a:t>).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latin typeface="Comic Sans MS" panose="030F0702030302020204" pitchFamily="66" charset="0"/>
              </a:rPr>
              <a:t>Permite</a:t>
            </a:r>
            <a:r>
              <a:rPr lang="en-US" sz="1600" dirty="0" smtClean="0">
                <a:latin typeface="Comic Sans MS" panose="030F0702030302020204" pitchFamily="66" charset="0"/>
              </a:rPr>
              <a:t> al </a:t>
            </a:r>
            <a:r>
              <a:rPr lang="en-US" sz="1600" dirty="0" err="1" smtClean="0">
                <a:latin typeface="Comic Sans MS" panose="030F0702030302020204" pitchFamily="66" charset="0"/>
              </a:rPr>
              <a:t>intestino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computar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información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sensorial </a:t>
            </a:r>
            <a:r>
              <a:rPr lang="en-US" sz="1600" dirty="0" smtClean="0">
                <a:latin typeface="Comic Sans MS" panose="030F0702030302020204" pitchFamily="66" charset="0"/>
              </a:rPr>
              <a:t>de comida para </a:t>
            </a:r>
            <a:r>
              <a:rPr lang="en-US" sz="1600" b="1" dirty="0" smtClean="0">
                <a:latin typeface="Comic Sans MS" panose="030F0702030302020204" pitchFamily="66" charset="0"/>
              </a:rPr>
              <a:t>modular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metabolismo</a:t>
            </a:r>
            <a:r>
              <a:rPr lang="en-US" sz="1600" b="1" dirty="0" smtClean="0">
                <a:latin typeface="Comic Sans MS" panose="030F0702030302020204" pitchFamily="66" charset="0"/>
              </a:rPr>
              <a:t> y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conductas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como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hambre</a:t>
            </a:r>
            <a:r>
              <a:rPr lang="en-US" sz="1600" dirty="0" smtClean="0"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latin typeface="Comic Sans MS" panose="030F0702030302020204" pitchFamily="66" charset="0"/>
              </a:rPr>
              <a:t>saciedad</a:t>
            </a:r>
            <a:r>
              <a:rPr lang="en-US" sz="900" dirty="0" smtClean="0">
                <a:latin typeface="Comic Sans MS" panose="030F0702030302020204" pitchFamily="66" charset="0"/>
              </a:rPr>
              <a:t>.</a:t>
            </a:r>
          </a:p>
          <a:p>
            <a:endParaRPr lang="es-VE" sz="900" dirty="0">
              <a:latin typeface="Comic Sans MS" panose="030F0702030302020204" pitchFamily="66" charset="0"/>
            </a:endParaRPr>
          </a:p>
        </p:txBody>
      </p:sp>
      <p:grpSp>
        <p:nvGrpSpPr>
          <p:cNvPr id="15" name="Grupo 14"/>
          <p:cNvGrpSpPr/>
          <p:nvPr/>
        </p:nvGrpSpPr>
        <p:grpSpPr>
          <a:xfrm>
            <a:off x="4317810" y="1300663"/>
            <a:ext cx="4479961" cy="4618803"/>
            <a:chOff x="4317810" y="1300663"/>
            <a:chExt cx="4479961" cy="4618803"/>
          </a:xfrm>
        </p:grpSpPr>
        <p:pic>
          <p:nvPicPr>
            <p:cNvPr id="4" name="Imagen 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046"/>
            <a:stretch/>
          </p:blipFill>
          <p:spPr>
            <a:xfrm>
              <a:off x="4317810" y="1300664"/>
              <a:ext cx="4339988" cy="4618802"/>
            </a:xfrm>
            <a:prstGeom prst="rect">
              <a:avLst/>
            </a:prstGeom>
            <a:ln>
              <a:solidFill>
                <a:schemeClr val="accent6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" name="Rectángulo 1"/>
            <p:cNvSpPr/>
            <p:nvPr/>
          </p:nvSpPr>
          <p:spPr>
            <a:xfrm>
              <a:off x="4317810" y="1300663"/>
              <a:ext cx="4339988" cy="820509"/>
            </a:xfrm>
            <a:prstGeom prst="rect">
              <a:avLst/>
            </a:prstGeom>
            <a:solidFill>
              <a:srgbClr val="CAC1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VE"/>
            </a:p>
          </p:txBody>
        </p:sp>
        <p:sp>
          <p:nvSpPr>
            <p:cNvPr id="3" name="Rectángulo 2"/>
            <p:cNvSpPr/>
            <p:nvPr/>
          </p:nvSpPr>
          <p:spPr>
            <a:xfrm>
              <a:off x="5069758" y="3138328"/>
              <a:ext cx="442452" cy="341140"/>
            </a:xfrm>
            <a:prstGeom prst="rect">
              <a:avLst/>
            </a:prstGeom>
            <a:solidFill>
              <a:srgbClr val="EFD5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VE"/>
            </a:p>
          </p:txBody>
        </p:sp>
        <p:sp>
          <p:nvSpPr>
            <p:cNvPr id="5" name="Rectángulo 4"/>
            <p:cNvSpPr/>
            <p:nvPr/>
          </p:nvSpPr>
          <p:spPr>
            <a:xfrm>
              <a:off x="4317810" y="3995748"/>
              <a:ext cx="796193" cy="339212"/>
            </a:xfrm>
            <a:prstGeom prst="rect">
              <a:avLst/>
            </a:prstGeom>
            <a:solidFill>
              <a:srgbClr val="EFD5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VE"/>
            </a:p>
          </p:txBody>
        </p:sp>
        <p:sp>
          <p:nvSpPr>
            <p:cNvPr id="7" name="Rectángulo 6"/>
            <p:cNvSpPr/>
            <p:nvPr/>
          </p:nvSpPr>
          <p:spPr>
            <a:xfrm>
              <a:off x="5998907" y="4529861"/>
              <a:ext cx="678426" cy="454028"/>
            </a:xfrm>
            <a:prstGeom prst="rect">
              <a:avLst/>
            </a:prstGeom>
            <a:solidFill>
              <a:srgbClr val="EFD5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VE"/>
            </a:p>
          </p:txBody>
        </p:sp>
        <p:sp>
          <p:nvSpPr>
            <p:cNvPr id="10" name="Rectángulo 9"/>
            <p:cNvSpPr/>
            <p:nvPr/>
          </p:nvSpPr>
          <p:spPr>
            <a:xfrm>
              <a:off x="7747502" y="3053043"/>
              <a:ext cx="766916" cy="170570"/>
            </a:xfrm>
            <a:prstGeom prst="rect">
              <a:avLst/>
            </a:prstGeom>
            <a:solidFill>
              <a:srgbClr val="EFD5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VE"/>
            </a:p>
          </p:txBody>
        </p:sp>
        <p:sp>
          <p:nvSpPr>
            <p:cNvPr id="11" name="Rectángulo 10"/>
            <p:cNvSpPr/>
            <p:nvPr/>
          </p:nvSpPr>
          <p:spPr>
            <a:xfrm>
              <a:off x="7536114" y="3628549"/>
              <a:ext cx="734043" cy="367199"/>
            </a:xfrm>
            <a:prstGeom prst="rect">
              <a:avLst/>
            </a:prstGeom>
            <a:solidFill>
              <a:srgbClr val="EFD5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VE"/>
            </a:p>
          </p:txBody>
        </p:sp>
        <p:sp>
          <p:nvSpPr>
            <p:cNvPr id="16" name="Rectángulo 15"/>
            <p:cNvSpPr/>
            <p:nvPr/>
          </p:nvSpPr>
          <p:spPr>
            <a:xfrm>
              <a:off x="5998907" y="1559067"/>
              <a:ext cx="64152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latin typeface="Comic Sans MS" panose="030F0702030302020204" pitchFamily="66" charset="0"/>
                </a:rPr>
                <a:t>LUZ</a:t>
              </a:r>
              <a:endParaRPr lang="es-VE" dirty="0"/>
            </a:p>
          </p:txBody>
        </p:sp>
        <p:sp>
          <p:nvSpPr>
            <p:cNvPr id="17" name="Rectángulo 16"/>
            <p:cNvSpPr/>
            <p:nvPr/>
          </p:nvSpPr>
          <p:spPr>
            <a:xfrm>
              <a:off x="4339682" y="1813424"/>
              <a:ext cx="81945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Epitelio</a:t>
              </a:r>
              <a:endParaRPr lang="es-VE" sz="1400" dirty="0"/>
            </a:p>
          </p:txBody>
        </p:sp>
        <p:sp>
          <p:nvSpPr>
            <p:cNvPr id="18" name="Rectángulo 17"/>
            <p:cNvSpPr/>
            <p:nvPr/>
          </p:nvSpPr>
          <p:spPr>
            <a:xfrm>
              <a:off x="5903188" y="4495265"/>
              <a:ext cx="88036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C. Glial </a:t>
              </a:r>
            </a:p>
            <a:p>
              <a:r>
                <a:rPr lang="en-US" sz="140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entérica</a:t>
              </a:r>
              <a:endParaRPr lang="es-VE" sz="1400" dirty="0"/>
            </a:p>
          </p:txBody>
        </p:sp>
        <p:sp>
          <p:nvSpPr>
            <p:cNvPr id="19" name="Rectángulo 18"/>
            <p:cNvSpPr/>
            <p:nvPr/>
          </p:nvSpPr>
          <p:spPr>
            <a:xfrm>
              <a:off x="4984650" y="3065107"/>
              <a:ext cx="61266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EEC</a:t>
              </a:r>
              <a:endParaRPr lang="es-VE" dirty="0"/>
            </a:p>
          </p:txBody>
        </p:sp>
        <p:sp>
          <p:nvSpPr>
            <p:cNvPr id="20" name="Rectángulo 19"/>
            <p:cNvSpPr/>
            <p:nvPr/>
          </p:nvSpPr>
          <p:spPr>
            <a:xfrm>
              <a:off x="7464059" y="4602986"/>
              <a:ext cx="97975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Neurona</a:t>
              </a:r>
              <a:endParaRPr 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endParaRPr>
            </a:p>
            <a:p>
              <a:r>
                <a:rPr lang="en-US" sz="14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 </a:t>
              </a:r>
              <a:r>
                <a:rPr lang="en-US" sz="1400" dirty="0" err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aferente</a:t>
              </a:r>
              <a:endParaRPr lang="es-VE" sz="1400" dirty="0"/>
            </a:p>
          </p:txBody>
        </p:sp>
        <p:sp>
          <p:nvSpPr>
            <p:cNvPr id="21" name="Rectángulo 20"/>
            <p:cNvSpPr/>
            <p:nvPr/>
          </p:nvSpPr>
          <p:spPr>
            <a:xfrm>
              <a:off x="7707408" y="3022154"/>
              <a:ext cx="109036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Neuropodo</a:t>
              </a:r>
              <a:endParaRPr lang="es-VE" sz="1400" dirty="0"/>
            </a:p>
          </p:txBody>
        </p:sp>
      </p:grpSp>
      <p:sp>
        <p:nvSpPr>
          <p:cNvPr id="23" name="Text Box 4"/>
          <p:cNvSpPr txBox="1">
            <a:spLocks noChangeArrowheads="1"/>
          </p:cNvSpPr>
          <p:nvPr/>
        </p:nvSpPr>
        <p:spPr bwMode="auto">
          <a:xfrm>
            <a:off x="533764" y="1389912"/>
            <a:ext cx="3342582" cy="9848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sz="900" dirty="0" smtClean="0">
              <a:solidFill>
                <a:srgbClr val="000000"/>
              </a:solidFill>
              <a:latin typeface="Comic Sans MS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“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Conectoma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Intestinal </a:t>
            </a:r>
            <a:endParaRPr lang="en-US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hecho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para </a:t>
            </a:r>
            <a:r>
              <a:rPr lang="en-US" sz="20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sentir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comida”.</a:t>
            </a:r>
            <a:endParaRPr lang="es-VE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sz="900" dirty="0">
              <a:solidFill>
                <a:srgbClr val="00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737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2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1178469" y="5957471"/>
            <a:ext cx="692021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MM. </a:t>
            </a:r>
            <a:r>
              <a:rPr lang="es-VE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Kaelberer</a:t>
            </a:r>
            <a:r>
              <a:rPr lang="es-VE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et 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al. </a:t>
            </a:r>
            <a:r>
              <a:rPr lang="es-VE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s-VE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gut-brain</a:t>
            </a:r>
            <a:r>
              <a:rPr lang="es-VE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neural </a:t>
            </a:r>
            <a:r>
              <a:rPr lang="es-VE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circuit</a:t>
            </a:r>
            <a:r>
              <a:rPr lang="es-VE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s-VE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nutrient</a:t>
            </a:r>
            <a:r>
              <a:rPr lang="es-VE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sensory</a:t>
            </a:r>
            <a:r>
              <a:rPr lang="es-VE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transduction</a:t>
            </a:r>
            <a:r>
              <a:rPr lang="es-VE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Science</a:t>
            </a:r>
            <a:r>
              <a:rPr lang="es-VE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2018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361 DOI</a:t>
            </a:r>
            <a:r>
              <a:rPr lang="es-VE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10.1126/science.aat5236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2191439" y="5638902"/>
            <a:ext cx="476112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Structurated</a:t>
            </a:r>
            <a:r>
              <a:rPr lang="es-VE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Abstract</a:t>
            </a:r>
            <a:r>
              <a:rPr lang="es-VE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r>
              <a:rPr lang="es-VE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https</a:t>
            </a:r>
            <a:r>
              <a:rPr lang="es-VE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://www.science.org/doi/10.1126/science.aat5236</a:t>
            </a:r>
          </a:p>
        </p:txBody>
      </p:sp>
      <p:sp>
        <p:nvSpPr>
          <p:cNvPr id="2" name="Rectángulo 1"/>
          <p:cNvSpPr/>
          <p:nvPr/>
        </p:nvSpPr>
        <p:spPr>
          <a:xfrm>
            <a:off x="1741715" y="1339781"/>
            <a:ext cx="5620583" cy="41703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n-US" sz="1000" dirty="0" smtClean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pPr marL="95250"/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“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Identificamos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un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tipo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célula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intestinal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epitelial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sensorial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sinapsa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con </a:t>
            </a:r>
            <a:r>
              <a:rPr lang="en-US" sz="1600" b="1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neuronas</a:t>
            </a:r>
            <a:r>
              <a:rPr lang="en-US" sz="1600" b="1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vagales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.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Esta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célula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ha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sido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referida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como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</a:t>
            </a:r>
            <a:r>
              <a:rPr lang="en-US" sz="1600" b="1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ndocrina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b="1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ntestinal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pero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333333"/>
                </a:solidFill>
                <a:latin typeface="Comic Sans MS" panose="030F0702030302020204" pitchFamily="66" charset="0"/>
              </a:rPr>
              <a:t>necesita</a:t>
            </a:r>
            <a:r>
              <a:rPr lang="en-US" sz="1600" dirty="0">
                <a:solidFill>
                  <a:srgbClr val="333333"/>
                </a:solidFill>
                <a:latin typeface="Comic Sans MS" panose="030F0702030302020204" pitchFamily="66" charset="0"/>
              </a:rPr>
              <a:t> un </a:t>
            </a:r>
            <a:r>
              <a:rPr lang="en-US" sz="1600" dirty="0" err="1">
                <a:solidFill>
                  <a:srgbClr val="333333"/>
                </a:solidFill>
                <a:latin typeface="Comic Sans MS" panose="030F0702030302020204" pitchFamily="66" charset="0"/>
              </a:rPr>
              <a:t>nuevo</a:t>
            </a:r>
            <a:r>
              <a:rPr lang="en-US" sz="1600" dirty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nombre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su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habilidad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para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formar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un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circuito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neuroepitelial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. </a:t>
            </a:r>
          </a:p>
          <a:p>
            <a:pPr marL="95250"/>
            <a:endParaRPr lang="en-US" sz="900" dirty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pPr marL="95250"/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Llamamos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esta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célula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: </a:t>
            </a:r>
            <a:r>
              <a:rPr lang="en-US" sz="1600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Célula</a:t>
            </a:r>
            <a:r>
              <a:rPr lang="en-US" sz="16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Neuropodo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.</a:t>
            </a:r>
            <a:endParaRPr lang="en-US" dirty="0" smtClean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pPr marL="95250"/>
            <a:endParaRPr lang="en-US" sz="900" dirty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pPr marL="95250"/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sinapsar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con el 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</a:t>
            </a:r>
            <a:r>
              <a:rPr lang="en-US" sz="1600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ago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,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conectan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la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luz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intestinal al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tallo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cerebral. </a:t>
            </a:r>
          </a:p>
          <a:p>
            <a:pPr marL="95250"/>
            <a:endParaRPr lang="en-US" sz="900" dirty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pPr marL="95250"/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</a:t>
            </a:r>
            <a:r>
              <a:rPr lang="en-US" sz="1600" b="1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europodo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transducen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milisegundos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estímulos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sensoriales</a:t>
            </a:r>
            <a:r>
              <a:rPr lang="en-US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de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azúcares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mediante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NT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Glutamato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. </a:t>
            </a:r>
          </a:p>
          <a:p>
            <a:pPr marL="95250"/>
            <a:endParaRPr lang="en-US" sz="900" dirty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pPr marL="95250"/>
            <a:r>
              <a:rPr lang="en-US" sz="1600" b="1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Circuito</a:t>
            </a:r>
            <a:r>
              <a:rPr lang="en-US" sz="1600" b="1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neural 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da al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intestino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rapidez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para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informar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al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cerebro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todo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lo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ocurre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, de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modo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el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cerebro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también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pueda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sentir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lo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comemos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”.</a:t>
            </a:r>
            <a:endParaRPr lang="es-VE" sz="1600" dirty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pPr marL="95250"/>
            <a:endParaRPr lang="es-VE" sz="900" dirty="0">
              <a:latin typeface="Comic Sans MS" panose="030F0702030302020204" pitchFamily="66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428668" y="583808"/>
            <a:ext cx="4246675" cy="677108"/>
          </a:xfrm>
          <a:prstGeom prst="rect">
            <a:avLst/>
          </a:prstGeom>
          <a:solidFill>
            <a:srgbClr val="9DC3E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C. </a:t>
            </a:r>
            <a:r>
              <a:rPr lang="es-VE" sz="2000" dirty="0" err="1" smtClean="0">
                <a:latin typeface="Comic Sans MS" panose="030F0702030302020204" pitchFamily="66" charset="0"/>
              </a:rPr>
              <a:t>Enteroendocrinas</a:t>
            </a:r>
            <a:r>
              <a:rPr lang="es-VE" sz="2000" dirty="0" smtClean="0">
                <a:latin typeface="Comic Sans MS" panose="030F0702030302020204" pitchFamily="66" charset="0"/>
              </a:rPr>
              <a:t> (EEC)</a:t>
            </a:r>
          </a:p>
          <a:p>
            <a:pPr algn="ctr"/>
            <a:r>
              <a:rPr lang="es-VE" dirty="0" smtClean="0">
                <a:latin typeface="Comic Sans MS" panose="030F0702030302020204" pitchFamily="66" charset="0"/>
              </a:rPr>
              <a:t>C. Sensoriales Epiteliales Intestinales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6695337" y="542286"/>
            <a:ext cx="1058778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7435758" y="3105834"/>
            <a:ext cx="6367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¡¡¡</a:t>
            </a:r>
            <a:endParaRPr lang="es-VE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115215" y="177546"/>
            <a:ext cx="1626500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</a:t>
            </a:r>
            <a:r>
              <a:rPr lang="es-VE" sz="1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Endocrino </a:t>
            </a: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Entérico</a:t>
            </a:r>
            <a:r>
              <a:rPr lang="es-VE" sz="1100" dirty="0" smtClean="0">
                <a:latin typeface="Comic Sans MS" panose="030F0702030302020204" pitchFamily="66" charset="0"/>
              </a:rPr>
              <a:t>.</a:t>
            </a:r>
            <a:endParaRPr lang="es-VE" sz="1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Neuropodo.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SN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2809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1149441" y="5926663"/>
            <a:ext cx="692021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MM. </a:t>
            </a:r>
            <a:r>
              <a:rPr lang="es-VE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Kaelberer</a:t>
            </a:r>
            <a:r>
              <a:rPr lang="es-VE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et 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al. </a:t>
            </a:r>
            <a:r>
              <a:rPr lang="es-VE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s-VE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gut-brain</a:t>
            </a:r>
            <a:r>
              <a:rPr lang="es-VE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neural </a:t>
            </a:r>
            <a:r>
              <a:rPr lang="es-VE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circuit</a:t>
            </a:r>
            <a:r>
              <a:rPr lang="es-VE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s-VE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nutrient</a:t>
            </a:r>
            <a:r>
              <a:rPr lang="es-VE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sensory</a:t>
            </a:r>
            <a:r>
              <a:rPr lang="es-VE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transduction</a:t>
            </a:r>
            <a:r>
              <a:rPr lang="es-VE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Science</a:t>
            </a:r>
            <a:r>
              <a:rPr lang="es-VE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2018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361 DOI</a:t>
            </a:r>
            <a:r>
              <a:rPr lang="es-VE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10.1126/science.aat5236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2824181" y="6160021"/>
            <a:ext cx="357073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Abstract</a:t>
            </a:r>
            <a:r>
              <a:rPr lang="es-VE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 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https</a:t>
            </a:r>
            <a:r>
              <a:rPr lang="es-VE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://www.science.org/doi/10.1126/science.aat5236</a:t>
            </a:r>
          </a:p>
        </p:txBody>
      </p:sp>
      <p:sp>
        <p:nvSpPr>
          <p:cNvPr id="3" name="Rectángulo 2"/>
          <p:cNvSpPr/>
          <p:nvPr/>
        </p:nvSpPr>
        <p:spPr>
          <a:xfrm>
            <a:off x="1586484" y="1596471"/>
            <a:ext cx="5953778" cy="40934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Se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creía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el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cerebro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percibía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estímulos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intestinales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solo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vía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liberación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hormonas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porque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se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había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descrito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ninguna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conexión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entre N.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Vago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Sensorial </a:t>
            </a:r>
            <a:r>
              <a:rPr lang="en-US" sz="1600" dirty="0" err="1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pitelial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intestinal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putativa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: 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EEC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. </a:t>
            </a:r>
            <a:endParaRPr lang="en-US" sz="1600" dirty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rgbClr val="333333"/>
                </a:solidFill>
                <a:latin typeface="Comic Sans MS" panose="030F0702030302020204" pitchFamily="66" charset="0"/>
              </a:rPr>
              <a:t>E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stas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c.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eléctricamente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excitables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tienen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características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transductores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epiteliales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rgbClr val="333333"/>
                </a:solidFill>
                <a:latin typeface="Comic Sans MS" panose="030F0702030302020204" pitchFamily="66" charset="0"/>
              </a:rPr>
              <a:t>M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odelo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ratón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mostró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EEC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sinapsan con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neuronas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vagales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para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traducir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señales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luminosas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intestinales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en mseg.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liberando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Glutamato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.</a:t>
            </a:r>
            <a:r>
              <a:rPr lang="en-US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b="1" dirty="0" err="1">
                <a:solidFill>
                  <a:srgbClr val="333333"/>
                </a:solidFill>
                <a:latin typeface="Comic Sans MS" panose="030F0702030302020204" pitchFamily="66" charset="0"/>
              </a:rPr>
              <a:t>C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ircuito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neuroepitelial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conecta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luz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intestinal al </a:t>
            </a:r>
            <a:r>
              <a:rPr lang="en-US" sz="1600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tallo</a:t>
            </a:r>
            <a:r>
              <a:rPr lang="en-US" sz="1600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cerebral 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una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sola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sinapsis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conducto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físico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para </a:t>
            </a:r>
            <a:r>
              <a:rPr lang="en-US" sz="1600" dirty="0" err="1" smtClean="0">
                <a:solidFill>
                  <a:srgbClr val="333333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 el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cerebro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sienta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estímulos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intestinales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b="1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con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precisión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temporal y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resolución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topográfica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una</a:t>
            </a:r>
            <a:r>
              <a:rPr lang="en-US" sz="1600" b="1" dirty="0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sinapsis</a:t>
            </a:r>
            <a:r>
              <a:rPr lang="en-US" sz="1600" b="1" dirty="0" smtClean="0">
                <a:solidFill>
                  <a:srgbClr val="333333"/>
                </a:solidFill>
                <a:latin typeface="Comic Sans MS" panose="030F0702030302020204" pitchFamily="66" charset="0"/>
              </a:rPr>
              <a:t>. </a:t>
            </a:r>
            <a:endParaRPr lang="es-VE" sz="1600" b="1" dirty="0">
              <a:solidFill>
                <a:srgbClr val="333333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1000" dirty="0">
              <a:latin typeface="Comic Sans MS" panose="030F0702030302020204" pitchFamily="66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217830" y="540384"/>
            <a:ext cx="4708340" cy="707886"/>
          </a:xfrm>
          <a:prstGeom prst="rect">
            <a:avLst/>
          </a:prstGeom>
          <a:solidFill>
            <a:srgbClr val="9DC3E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Células </a:t>
            </a:r>
            <a:r>
              <a:rPr lang="es-VE" sz="2000" dirty="0" err="1" smtClean="0">
                <a:latin typeface="Comic Sans MS" panose="030F0702030302020204" pitchFamily="66" charset="0"/>
              </a:rPr>
              <a:t>Neuropodos</a:t>
            </a:r>
            <a:endParaRPr lang="es-VE" sz="2000" dirty="0" smtClean="0">
              <a:latin typeface="Comic Sans MS" panose="030F0702030302020204" pitchFamily="66" charset="0"/>
            </a:endParaRPr>
          </a:p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C. Sensoriales Epiteliales Intestinales</a:t>
            </a:r>
            <a:endParaRPr lang="es-VE" sz="2000" dirty="0">
              <a:latin typeface="Comic Sans MS" panose="030F0702030302020204" pitchFamily="66" charset="0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7616287" y="1971458"/>
            <a:ext cx="6367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¡¡¡</a:t>
            </a:r>
            <a:endParaRPr lang="es-VE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7540262" y="4570365"/>
            <a:ext cx="6367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¡¡¡</a:t>
            </a:r>
            <a:endParaRPr lang="es-VE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26377" y="109497"/>
            <a:ext cx="1811714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S</a:t>
            </a:r>
            <a:r>
              <a:rPr lang="es-VE" sz="1200" dirty="0">
                <a:latin typeface="Comic Sans MS" panose="030F0702030302020204" pitchFamily="66" charset="0"/>
              </a:rPr>
              <a:t>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Neuropodo.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SN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7010873" y="603658"/>
            <a:ext cx="1058778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9542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16"/>
          <p:cNvSpPr/>
          <p:nvPr/>
        </p:nvSpPr>
        <p:spPr>
          <a:xfrm>
            <a:off x="1643091" y="1189635"/>
            <a:ext cx="6114561" cy="44935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0000"/>
                </a:solidFill>
                <a:latin typeface="Comic Sans MS" panose="030F0702030302020204" pitchFamily="66" charset="0"/>
              </a:rPr>
              <a:t>C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sensoriales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, </a:t>
            </a:r>
            <a:r>
              <a:rPr lang="en-US" sz="16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detectan</a:t>
            </a:r>
            <a:r>
              <a:rPr lang="en-US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nutrientes</a:t>
            </a:r>
            <a:r>
              <a:rPr lang="en-US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y </a:t>
            </a:r>
            <a:r>
              <a:rPr lang="en-US" sz="16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en la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luz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intestinal  y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responden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enviar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señales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a: </a:t>
            </a:r>
          </a:p>
          <a:p>
            <a:pPr>
              <a:buSzPct val="150000"/>
            </a:pPr>
            <a:endParaRPr lang="en-US" sz="9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363538">
              <a:buSzPct val="150000"/>
            </a:pPr>
            <a:r>
              <a:rPr lang="en-US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</a:t>
            </a:r>
            <a:r>
              <a:rPr lang="en-US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>
                <a:solidFill>
                  <a:srgbClr val="000000"/>
                </a:solidFill>
                <a:latin typeface="Comic Sans MS" panose="030F0702030302020204" pitchFamily="66" charset="0"/>
              </a:rPr>
              <a:t>E</a:t>
            </a:r>
            <a:r>
              <a:rPr lang="en-US" sz="1600" b="1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pitelio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través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acciones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paracrinas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</a:p>
          <a:p>
            <a:pPr marL="363538">
              <a:buSzPct val="150000"/>
            </a:pPr>
            <a:r>
              <a:rPr lang="en-US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>
                <a:solidFill>
                  <a:srgbClr val="000000"/>
                </a:solidFill>
                <a:latin typeface="Comic Sans MS" panose="030F0702030302020204" pitchFamily="66" charset="0"/>
              </a:rPr>
              <a:t>S</a:t>
            </a:r>
            <a:r>
              <a:rPr lang="en-US" sz="1600" b="1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angre 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a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través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hormonas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 </a:t>
            </a:r>
          </a:p>
          <a:p>
            <a:pPr marL="530225" indent="-166688">
              <a:buSzPct val="150000"/>
              <a:buFontTx/>
              <a:buChar char="-"/>
            </a:pPr>
            <a:r>
              <a:rPr lang="en-US" sz="1600" b="1" dirty="0">
                <a:solidFill>
                  <a:srgbClr val="000000"/>
                </a:solidFill>
                <a:latin typeface="Comic Sans MS" panose="030F0702030302020204" pitchFamily="66" charset="0"/>
              </a:rPr>
              <a:t>S</a:t>
            </a:r>
            <a:r>
              <a:rPr lang="en-US" sz="1600" b="1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istema </a:t>
            </a:r>
            <a:r>
              <a:rPr lang="en-US" sz="1600" b="1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nervioso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(</a:t>
            </a:r>
            <a:r>
              <a:rPr lang="en-US" sz="1600" b="1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SN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) a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través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conexiones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</a:t>
            </a:r>
          </a:p>
          <a:p>
            <a:pPr marL="530225">
              <a:buSzPct val="150000"/>
            </a:pPr>
            <a:r>
              <a:rPr lang="en-US" sz="16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neurales</a:t>
            </a:r>
            <a:r>
              <a:rPr lang="en-US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directas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b="1" dirty="0" err="1">
                <a:solidFill>
                  <a:srgbClr val="000000"/>
                </a:solidFill>
                <a:latin typeface="Comic Sans MS" panose="030F0702030302020204" pitchFamily="66" charset="0"/>
              </a:rPr>
              <a:t>C</a:t>
            </a:r>
            <a:r>
              <a:rPr lang="en-US" sz="1600" b="1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ircuito</a:t>
            </a:r>
            <a:r>
              <a:rPr lang="en-US" sz="1600" b="1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neural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conecta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luz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 intestinal con </a:t>
            </a:r>
            <a:r>
              <a:rPr lang="en-US" sz="1600" b="1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SN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aporta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una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ruta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para </a:t>
            </a:r>
            <a:r>
              <a:rPr lang="en-US" sz="16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nutrientes</a:t>
            </a:r>
            <a:r>
              <a:rPr lang="en-US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o </a:t>
            </a:r>
            <a:r>
              <a:rPr lang="en-US" sz="16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microbios</a:t>
            </a:r>
            <a:r>
              <a:rPr lang="en-US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para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comunicarse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con el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hospedero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Da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potencial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para </a:t>
            </a:r>
            <a:r>
              <a:rPr lang="en-US" sz="1600" dirty="0" err="1" smtClean="0"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microbios</a:t>
            </a: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</a:t>
            </a:r>
            <a:r>
              <a:rPr lang="en-U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toxinas</a:t>
            </a: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puedan</a:t>
            </a: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influir</a:t>
            </a: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 el SN.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>
                <a:latin typeface="Comic Sans MS" panose="030F0702030302020204" pitchFamily="66" charset="0"/>
              </a:rPr>
              <a:t>P</a:t>
            </a:r>
            <a:r>
              <a:rPr lang="en-US" sz="1600" dirty="0" err="1" smtClean="0">
                <a:latin typeface="Comic Sans MS" panose="030F0702030302020204" pitchFamily="66" charset="0"/>
              </a:rPr>
              <a:t>ueden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ser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ruta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para </a:t>
            </a:r>
            <a:r>
              <a:rPr lang="en-U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diseminar</a:t>
            </a: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enfermedad</a:t>
            </a:r>
            <a:r>
              <a:rPr lang="es-VE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es-VE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del </a:t>
            </a:r>
            <a:r>
              <a:rPr lang="es-VE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Intestino </a:t>
            </a:r>
            <a:r>
              <a:rPr lang="es-VE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al </a:t>
            </a:r>
            <a:r>
              <a:rPr lang="es-VE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Times New Roman" panose="02020603050405020304" pitchFamily="18" charset="0"/>
              </a:rPr>
              <a:t>SNC </a:t>
            </a:r>
            <a:r>
              <a:rPr lang="es-VE" sz="1600" dirty="0" smtClean="0">
                <a:solidFill>
                  <a:srgbClr val="00000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y ruta para infecciones neurotrópicas desde el intestino</a:t>
            </a:r>
            <a:r>
              <a:rPr lang="es-VE" sz="1600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1191106" y="5885866"/>
            <a:ext cx="676178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RA. </a:t>
            </a:r>
            <a:r>
              <a:rPr lang="es-VE" sz="11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Liddle</a:t>
            </a:r>
            <a:r>
              <a:rPr lang="es-VE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Interactions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Gut Endocrine Cells with Epithelium and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Neurons</a:t>
            </a:r>
            <a:r>
              <a:rPr lang="en-US" sz="11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Compr</a:t>
            </a:r>
            <a:r>
              <a:rPr lang="es-VE" sz="11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Physiol</a:t>
            </a:r>
            <a:r>
              <a:rPr lang="es-VE" sz="11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2019;</a:t>
            </a:r>
            <a:r>
              <a:rPr lang="es-VE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8:1019–1030. 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2594449" y="356902"/>
            <a:ext cx="4246675" cy="677108"/>
          </a:xfrm>
          <a:prstGeom prst="rect">
            <a:avLst/>
          </a:prstGeom>
          <a:solidFill>
            <a:srgbClr val="9DC3E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Células </a:t>
            </a:r>
            <a:r>
              <a:rPr lang="es-VE" sz="2000" dirty="0" err="1" smtClean="0">
                <a:latin typeface="Comic Sans MS" panose="030F0702030302020204" pitchFamily="66" charset="0"/>
              </a:rPr>
              <a:t>Neuropodos</a:t>
            </a:r>
            <a:endParaRPr lang="es-VE" sz="2000" dirty="0" smtClean="0">
              <a:latin typeface="Comic Sans MS" panose="030F0702030302020204" pitchFamily="66" charset="0"/>
            </a:endParaRPr>
          </a:p>
          <a:p>
            <a:pPr algn="ctr"/>
            <a:r>
              <a:rPr lang="es-VE" dirty="0" smtClean="0">
                <a:latin typeface="Comic Sans MS" panose="030F0702030302020204" pitchFamily="66" charset="0"/>
              </a:rPr>
              <a:t>C. Sensoriales </a:t>
            </a:r>
            <a:r>
              <a:rPr lang="es-VE" dirty="0">
                <a:latin typeface="Comic Sans MS" panose="030F0702030302020204" pitchFamily="66" charset="0"/>
              </a:rPr>
              <a:t>E</a:t>
            </a:r>
            <a:r>
              <a:rPr lang="es-VE" dirty="0" smtClean="0">
                <a:latin typeface="Comic Sans MS" panose="030F0702030302020204" pitchFamily="66" charset="0"/>
              </a:rPr>
              <a:t>piteliales </a:t>
            </a:r>
            <a:r>
              <a:rPr lang="es-VE" dirty="0">
                <a:latin typeface="Comic Sans MS" panose="030F0702030302020204" pitchFamily="66" charset="0"/>
              </a:rPr>
              <a:t>I</a:t>
            </a:r>
            <a:r>
              <a:rPr lang="es-VE" dirty="0" smtClean="0">
                <a:latin typeface="Comic Sans MS" panose="030F0702030302020204" pitchFamily="66" charset="0"/>
              </a:rPr>
              <a:t>ntestinales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errar corchete 1"/>
          <p:cNvSpPr/>
          <p:nvPr/>
        </p:nvSpPr>
        <p:spPr>
          <a:xfrm flipH="1">
            <a:off x="1439974" y="3281413"/>
            <a:ext cx="130345" cy="2401760"/>
          </a:xfrm>
          <a:prstGeom prst="rightBracket">
            <a:avLst/>
          </a:prstGeom>
          <a:ln w="28575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0" name="CuadroTexto 9"/>
          <p:cNvSpPr txBox="1"/>
          <p:nvPr/>
        </p:nvSpPr>
        <p:spPr>
          <a:xfrm>
            <a:off x="172948" y="4128350"/>
            <a:ext cx="1433757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****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26377" y="109497"/>
            <a:ext cx="1811714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S</a:t>
            </a:r>
            <a:r>
              <a:rPr lang="es-VE" sz="1200" dirty="0">
                <a:latin typeface="Comic Sans MS" panose="030F0702030302020204" pitchFamily="66" charset="0"/>
              </a:rPr>
              <a:t>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Neuropodo.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SN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08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uadroTexto 16"/>
          <p:cNvSpPr txBox="1"/>
          <p:nvPr/>
        </p:nvSpPr>
        <p:spPr>
          <a:xfrm>
            <a:off x="1954037" y="5561246"/>
            <a:ext cx="5234857" cy="25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RA. </a:t>
            </a:r>
            <a:r>
              <a:rPr lang="es-VE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Liddle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Neuropods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Cellular</a:t>
            </a:r>
            <a:r>
              <a:rPr lang="es-VE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and molecular </a:t>
            </a:r>
            <a:r>
              <a:rPr lang="es-VE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gastroenterology</a:t>
            </a:r>
            <a:r>
              <a:rPr lang="es-VE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s-VE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hepatology</a:t>
            </a:r>
            <a:r>
              <a:rPr lang="es-VE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7:739-747. </a:t>
            </a:r>
            <a:endParaRPr lang="es-VE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1842247" y="2029181"/>
            <a:ext cx="5458439" cy="34163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EEC</a:t>
            </a:r>
            <a:r>
              <a:rPr lang="es-VE" dirty="0" smtClean="0">
                <a:latin typeface="Comic Sans MS" panose="030F0702030302020204" pitchFamily="66" charset="0"/>
              </a:rPr>
              <a:t> son c. sensoriales del intestino que comunican por </a:t>
            </a:r>
            <a:r>
              <a:rPr lang="es-VE" dirty="0">
                <a:latin typeface="Comic Sans MS" panose="030F0702030302020204" pitchFamily="66" charset="0"/>
              </a:rPr>
              <a:t>acción </a:t>
            </a:r>
            <a:r>
              <a:rPr lang="es-VE" dirty="0" smtClean="0">
                <a:latin typeface="Comic Sans MS" panose="030F0702030302020204" pitchFamily="66" charset="0"/>
              </a:rPr>
              <a:t>paracrina a </a:t>
            </a:r>
            <a:r>
              <a:rPr lang="es-VE" dirty="0">
                <a:latin typeface="Comic Sans MS" panose="030F0702030302020204" pitchFamily="66" charset="0"/>
              </a:rPr>
              <a:t>través de liberar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hormonas</a:t>
            </a:r>
            <a:r>
              <a:rPr lang="es-VE" dirty="0" smtClean="0">
                <a:latin typeface="Comic Sans MS" panose="030F0702030302020204" pitchFamily="66" charset="0"/>
              </a:rPr>
              <a:t> localmente o dentro de la sangre.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9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dirty="0" smtClean="0">
                <a:latin typeface="Comic Sans MS" panose="030F0702030302020204" pitchFamily="66" charset="0"/>
              </a:rPr>
              <a:t>Recientemente se ha descubierto que estas células tiene procesos </a:t>
            </a:r>
            <a:r>
              <a:rPr lang="es-VE" dirty="0" err="1" smtClean="0">
                <a:latin typeface="Comic Sans MS" panose="030F0702030302020204" pitchFamily="66" charset="0"/>
              </a:rPr>
              <a:t>citoplásmicos</a:t>
            </a:r>
            <a:r>
              <a:rPr lang="es-VE" dirty="0" smtClean="0">
                <a:latin typeface="Comic Sans MS" panose="030F0702030302020204" pitchFamily="66" charset="0"/>
              </a:rPr>
              <a:t> conocidos como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NEUROPODOS </a:t>
            </a:r>
            <a:r>
              <a:rPr lang="es-VE" dirty="0" smtClean="0">
                <a:latin typeface="Comic Sans MS" panose="030F0702030302020204" pitchFamily="66" charset="0"/>
              </a:rPr>
              <a:t>que extienden a células distantes incluso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nervios</a:t>
            </a:r>
            <a:r>
              <a:rPr lang="es-VE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9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dirty="0" smtClean="0">
                <a:latin typeface="Comic Sans MS" panose="030F0702030302020204" pitchFamily="66" charset="0"/>
              </a:rPr>
              <a:t>Así, </a:t>
            </a:r>
            <a:r>
              <a:rPr lang="es-VE" dirty="0" err="1" smtClean="0">
                <a:latin typeface="Comic Sans MS" panose="030F0702030302020204" pitchFamily="66" charset="0"/>
              </a:rPr>
              <a:t>EECs</a:t>
            </a:r>
            <a:r>
              <a:rPr lang="es-VE" dirty="0" smtClean="0">
                <a:latin typeface="Comic Sans MS" panose="030F0702030302020204" pitchFamily="66" charset="0"/>
              </a:rPr>
              <a:t> regulan conducta alimentaria por señalamiento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local, hormonal y neural</a:t>
            </a:r>
            <a:r>
              <a:rPr lang="es-VE" dirty="0" smtClean="0">
                <a:latin typeface="Comic Sans MS" panose="030F0702030302020204" pitchFamily="66" charset="0"/>
              </a:rPr>
              <a:t>.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2473547" y="1200262"/>
            <a:ext cx="4317207" cy="707886"/>
          </a:xfrm>
          <a:prstGeom prst="rect">
            <a:avLst/>
          </a:prstGeom>
          <a:solidFill>
            <a:srgbClr val="9DC3E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Células </a:t>
            </a:r>
            <a:r>
              <a:rPr lang="es-VE" sz="2000" dirty="0" err="1" smtClean="0">
                <a:latin typeface="Comic Sans MS" panose="030F0702030302020204" pitchFamily="66" charset="0"/>
              </a:rPr>
              <a:t>Neuropodos</a:t>
            </a:r>
            <a:r>
              <a:rPr lang="es-VE" sz="2000" dirty="0" smtClean="0">
                <a:latin typeface="Comic Sans MS" panose="030F0702030302020204" pitchFamily="66" charset="0"/>
              </a:rPr>
              <a:t>.</a:t>
            </a:r>
          </a:p>
          <a:p>
            <a:pPr algn="ctr"/>
            <a:r>
              <a:rPr lang="es-VE" dirty="0" smtClean="0">
                <a:latin typeface="Comic Sans MS" panose="030F0702030302020204" pitchFamily="66" charset="0"/>
              </a:rPr>
              <a:t>C. Sensoriales </a:t>
            </a:r>
            <a:r>
              <a:rPr lang="es-VE" dirty="0">
                <a:latin typeface="Comic Sans MS" panose="030F0702030302020204" pitchFamily="66" charset="0"/>
              </a:rPr>
              <a:t>E</a:t>
            </a:r>
            <a:r>
              <a:rPr lang="es-VE" dirty="0" smtClean="0">
                <a:latin typeface="Comic Sans MS" panose="030F0702030302020204" pitchFamily="66" charset="0"/>
              </a:rPr>
              <a:t>piteliales </a:t>
            </a:r>
            <a:r>
              <a:rPr lang="es-VE" dirty="0">
                <a:latin typeface="Comic Sans MS" panose="030F0702030302020204" pitchFamily="66" charset="0"/>
              </a:rPr>
              <a:t>I</a:t>
            </a:r>
            <a:r>
              <a:rPr lang="es-VE" dirty="0" smtClean="0">
                <a:latin typeface="Comic Sans MS" panose="030F0702030302020204" pitchFamily="66" charset="0"/>
              </a:rPr>
              <a:t>ntest</a:t>
            </a:r>
            <a:r>
              <a:rPr lang="es-VE" sz="2000" dirty="0" smtClean="0">
                <a:latin typeface="Comic Sans MS" panose="030F0702030302020204" pitchFamily="66" charset="0"/>
              </a:rPr>
              <a:t>inales</a:t>
            </a:r>
            <a:endParaRPr lang="es-VE" sz="2000" dirty="0">
              <a:latin typeface="Comic Sans MS" panose="030F0702030302020204" pitchFamily="66" charset="0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6825455" y="1322334"/>
            <a:ext cx="1123925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112102" y="166647"/>
            <a:ext cx="1811714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S</a:t>
            </a:r>
            <a:r>
              <a:rPr lang="es-VE" sz="1200" dirty="0">
                <a:latin typeface="Comic Sans MS" panose="030F0702030302020204" pitchFamily="66" charset="0"/>
              </a:rPr>
              <a:t>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Neuropodo.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SN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0460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https://www.science.org/cms/10.1126/science.aat5236/asset/b8f22048-f9f8-4c06-9537-758072c18f03/assets/graphic/361_aat5236_fa.jpeg">
            <a:hlinkClick r:id="rId2"/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286" y="358365"/>
            <a:ext cx="8401397" cy="5909826"/>
          </a:xfrm>
          <a:prstGeom prst="rect">
            <a:avLst/>
          </a:prstGeom>
          <a:noFill/>
          <a:ln>
            <a:solidFill>
              <a:srgbClr val="00B0F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1097015" y="6455920"/>
            <a:ext cx="692021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MM. </a:t>
            </a:r>
            <a:r>
              <a:rPr lang="es-VE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Kaelberer</a:t>
            </a:r>
            <a:r>
              <a:rPr lang="es-VE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et 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al. </a:t>
            </a:r>
            <a:r>
              <a:rPr lang="es-VE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s-VE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gut-brain</a:t>
            </a:r>
            <a:r>
              <a:rPr lang="es-VE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neural </a:t>
            </a:r>
            <a:r>
              <a:rPr lang="es-VE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circuit</a:t>
            </a:r>
            <a:r>
              <a:rPr lang="es-VE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s-VE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nutrient</a:t>
            </a:r>
            <a:r>
              <a:rPr lang="es-VE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sensory</a:t>
            </a:r>
            <a:r>
              <a:rPr lang="es-VE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transduction</a:t>
            </a:r>
            <a:r>
              <a:rPr lang="es-VE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Science</a:t>
            </a:r>
            <a:r>
              <a:rPr lang="es-VE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2018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361 DOI</a:t>
            </a:r>
            <a:r>
              <a:rPr lang="es-VE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10.1126/science.aat5236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3061714" y="6289172"/>
            <a:ext cx="2990814" cy="252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https://www.science.org/doi/10.1126/science.aat5236</a:t>
            </a:r>
          </a:p>
        </p:txBody>
      </p:sp>
      <p:sp>
        <p:nvSpPr>
          <p:cNvPr id="2" name="Rectángulo 1"/>
          <p:cNvSpPr/>
          <p:nvPr/>
        </p:nvSpPr>
        <p:spPr>
          <a:xfrm>
            <a:off x="4123094" y="582298"/>
            <a:ext cx="3598506" cy="3317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" name="CuadroTexto 2"/>
          <p:cNvSpPr txBox="1"/>
          <p:nvPr/>
        </p:nvSpPr>
        <p:spPr>
          <a:xfrm>
            <a:off x="4350347" y="459165"/>
            <a:ext cx="3249608" cy="769441"/>
          </a:xfrm>
          <a:prstGeom prst="rect">
            <a:avLst/>
          </a:prstGeom>
          <a:solidFill>
            <a:srgbClr val="9DC3E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pPr algn="ctr"/>
            <a:r>
              <a:rPr lang="es-VE" sz="2200" dirty="0">
                <a:latin typeface="Comic Sans MS" panose="030F0702030302020204" pitchFamily="66" charset="0"/>
              </a:rPr>
              <a:t>C</a:t>
            </a:r>
            <a:r>
              <a:rPr lang="es-VE" sz="2200" dirty="0" smtClean="0">
                <a:latin typeface="Comic Sans MS" panose="030F0702030302020204" pitchFamily="66" charset="0"/>
              </a:rPr>
              <a:t>ircuito </a:t>
            </a:r>
            <a:r>
              <a:rPr lang="es-VE" sz="2200" dirty="0" err="1">
                <a:latin typeface="Comic Sans MS" panose="030F0702030302020204" pitchFamily="66" charset="0"/>
              </a:rPr>
              <a:t>N</a:t>
            </a:r>
            <a:r>
              <a:rPr lang="es-VE" sz="2200" dirty="0" err="1" smtClean="0">
                <a:latin typeface="Comic Sans MS" panose="030F0702030302020204" pitchFamily="66" charset="0"/>
              </a:rPr>
              <a:t>euroepitelial</a:t>
            </a:r>
            <a:r>
              <a:rPr lang="es-VE" sz="2200" dirty="0" smtClean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s-VE" sz="2200" dirty="0" smtClean="0">
                <a:latin typeface="Comic Sans MS" panose="030F0702030302020204" pitchFamily="66" charset="0"/>
              </a:rPr>
              <a:t>Intestino-Cerebro</a:t>
            </a:r>
            <a:endParaRPr lang="es-VE" sz="2200" dirty="0">
              <a:latin typeface="Comic Sans MS" panose="030F0702030302020204" pitchFamily="66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5382312" y="1903617"/>
            <a:ext cx="138852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Nervio Vago</a:t>
            </a:r>
            <a:endParaRPr lang="es-VE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2741940" y="1434357"/>
            <a:ext cx="930174" cy="3218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" name="Rectángulo 3"/>
          <p:cNvSpPr/>
          <p:nvPr/>
        </p:nvSpPr>
        <p:spPr>
          <a:xfrm>
            <a:off x="2516532" y="1476855"/>
            <a:ext cx="12362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Nutrientes</a:t>
            </a:r>
            <a:endParaRPr lang="es-VE" sz="16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5457370" y="1434357"/>
            <a:ext cx="1061117" cy="3218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4" name="Rectángulo 13"/>
          <p:cNvSpPr/>
          <p:nvPr/>
        </p:nvSpPr>
        <p:spPr>
          <a:xfrm>
            <a:off x="6799362" y="1583040"/>
            <a:ext cx="559381" cy="448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1" name="Rectángulo 10"/>
          <p:cNvSpPr/>
          <p:nvPr/>
        </p:nvSpPr>
        <p:spPr>
          <a:xfrm>
            <a:off x="6651848" y="1476855"/>
            <a:ext cx="9284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Ganglio </a:t>
            </a:r>
          </a:p>
          <a:p>
            <a:r>
              <a:rPr lang="es-VE" sz="1600" dirty="0" err="1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nodoso</a:t>
            </a:r>
            <a:endParaRPr lang="es-VE" sz="1600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7950803" y="1274057"/>
            <a:ext cx="690431" cy="2609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9" name="Rectángulo 8"/>
          <p:cNvSpPr/>
          <p:nvPr/>
        </p:nvSpPr>
        <p:spPr>
          <a:xfrm>
            <a:off x="7551034" y="1170793"/>
            <a:ext cx="126669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b="1" dirty="0" smtClean="0">
                <a:solidFill>
                  <a:srgbClr val="002A7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 Cerebro</a:t>
            </a:r>
            <a:endParaRPr lang="es-VE" sz="1600" b="1" dirty="0">
              <a:solidFill>
                <a:srgbClr val="002A7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4123094" y="2743200"/>
            <a:ext cx="677849" cy="261141"/>
          </a:xfrm>
          <a:prstGeom prst="rect">
            <a:avLst/>
          </a:prstGeom>
          <a:solidFill>
            <a:srgbClr val="FCEE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8" name="Rectángulo 17"/>
          <p:cNvSpPr/>
          <p:nvPr/>
        </p:nvSpPr>
        <p:spPr>
          <a:xfrm>
            <a:off x="3922447" y="2704493"/>
            <a:ext cx="107914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Aferente</a:t>
            </a:r>
            <a:endParaRPr lang="es-VE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9" name="Conector recto 18"/>
          <p:cNvCxnSpPr/>
          <p:nvPr/>
        </p:nvCxnSpPr>
        <p:spPr>
          <a:xfrm flipV="1">
            <a:off x="1364343" y="582298"/>
            <a:ext cx="1377597" cy="157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21"/>
          <p:cNvCxnSpPr/>
          <p:nvPr/>
        </p:nvCxnSpPr>
        <p:spPr>
          <a:xfrm flipH="1">
            <a:off x="1712686" y="582298"/>
            <a:ext cx="1029254" cy="3317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ángulo 22"/>
          <p:cNvSpPr/>
          <p:nvPr/>
        </p:nvSpPr>
        <p:spPr>
          <a:xfrm>
            <a:off x="2686211" y="421739"/>
            <a:ext cx="167065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</a:t>
            </a:r>
            <a:r>
              <a:rPr lang="es-VE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Neuropodo</a:t>
            </a:r>
            <a:endParaRPr lang="es-VE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 c. Sensoriales</a:t>
            </a:r>
          </a:p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GFP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4" name="Conector recto 23"/>
          <p:cNvCxnSpPr/>
          <p:nvPr/>
        </p:nvCxnSpPr>
        <p:spPr>
          <a:xfrm flipH="1">
            <a:off x="1042218" y="3614057"/>
            <a:ext cx="1699722" cy="7761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ángulo 25"/>
          <p:cNvSpPr/>
          <p:nvPr/>
        </p:nvSpPr>
        <p:spPr>
          <a:xfrm>
            <a:off x="2741940" y="3434290"/>
            <a:ext cx="9124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Vagal</a:t>
            </a:r>
          </a:p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GFP</a:t>
            </a:r>
          </a:p>
        </p:txBody>
      </p:sp>
      <p:cxnSp>
        <p:nvCxnSpPr>
          <p:cNvPr id="28" name="Conector recto 27"/>
          <p:cNvCxnSpPr/>
          <p:nvPr/>
        </p:nvCxnSpPr>
        <p:spPr>
          <a:xfrm flipH="1">
            <a:off x="1042218" y="5011921"/>
            <a:ext cx="1699722" cy="6051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ángulo 28"/>
          <p:cNvSpPr/>
          <p:nvPr/>
        </p:nvSpPr>
        <p:spPr>
          <a:xfrm>
            <a:off x="2617799" y="4732547"/>
            <a:ext cx="14366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</a:t>
            </a:r>
            <a:r>
              <a:rPr lang="es-VE" sz="1600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Neuropodo</a:t>
            </a:r>
            <a:endParaRPr lang="es-VE" sz="1600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VE" sz="1600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tDTomato</a:t>
            </a:r>
            <a:endParaRPr lang="es-VE" sz="1600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7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1575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/>
      <p:bldP spid="4" grpId="0"/>
      <p:bldP spid="9" grpId="0"/>
      <p:bldP spid="18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1111894" y="5795317"/>
            <a:ext cx="692021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MM. </a:t>
            </a:r>
            <a:r>
              <a:rPr lang="es-VE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Kaelberer</a:t>
            </a:r>
            <a:r>
              <a:rPr lang="es-VE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et 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al. </a:t>
            </a:r>
            <a:r>
              <a:rPr lang="es-VE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s-VE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gut-brain</a:t>
            </a:r>
            <a:r>
              <a:rPr lang="es-VE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neural </a:t>
            </a:r>
            <a:r>
              <a:rPr lang="es-VE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circuit</a:t>
            </a:r>
            <a:r>
              <a:rPr lang="es-VE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s-VE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nutrient</a:t>
            </a:r>
            <a:r>
              <a:rPr lang="es-VE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sensory</a:t>
            </a:r>
            <a:r>
              <a:rPr lang="es-VE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transduction</a:t>
            </a:r>
            <a:r>
              <a:rPr lang="es-VE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Science</a:t>
            </a:r>
            <a:r>
              <a:rPr lang="es-VE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2018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361 DOI</a:t>
            </a:r>
            <a:r>
              <a:rPr lang="es-VE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10.1126/science.aat5236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3076593" y="5542504"/>
            <a:ext cx="2990814" cy="252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https://www.science.org/doi/10.1126/science.aat5236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1995674" y="1754468"/>
            <a:ext cx="5152652" cy="36009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65113" indent="-265113">
              <a:buSzPct val="150000"/>
              <a:buFont typeface="Arial" panose="020B0604020202020204" pitchFamily="34" charset="0"/>
              <a:buChar char="•"/>
            </a:pPr>
            <a:endParaRPr lang="es-VE" sz="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65113" indent="-265113">
              <a:buSzPct val="150000"/>
              <a:buFont typeface="Arial" panose="020B0604020202020204" pitchFamily="34" charset="0"/>
              <a:buChar char="•"/>
            </a:pPr>
            <a:r>
              <a:rPr lang="es-V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</a:t>
            </a:r>
            <a:r>
              <a:rPr lang="es-VE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</a:t>
            </a:r>
            <a:r>
              <a:rPr lang="es-V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euro</a:t>
            </a:r>
            <a:r>
              <a:rPr lang="es-VE" sz="1600" b="1" dirty="0" smtClean="0">
                <a:latin typeface="Comic Sans MS" panose="030F0702030302020204" pitchFamily="66" charset="0"/>
              </a:rPr>
              <a:t>podo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sinapsan con </a:t>
            </a: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euronas Sensoriales </a:t>
            </a:r>
            <a:r>
              <a:rPr lang="es-VE" sz="1600" dirty="0" smtClean="0">
                <a:latin typeface="Comic Sans MS" panose="030F0702030302020204" pitchFamily="66" charset="0"/>
              </a:rPr>
              <a:t>Intestinales. en imagen microscopio </a:t>
            </a:r>
            <a:r>
              <a:rPr lang="es-VE" sz="1600" dirty="0" err="1" smtClean="0">
                <a:latin typeface="Comic Sans MS" panose="030F0702030302020204" pitchFamily="66" charset="0"/>
              </a:rPr>
              <a:t>confocal</a:t>
            </a:r>
            <a:r>
              <a:rPr lang="es-VE" sz="1600" dirty="0" smtClean="0">
                <a:latin typeface="Comic Sans MS" panose="030F0702030302020204" pitchFamily="66" charset="0"/>
              </a:rPr>
              <a:t>.</a:t>
            </a:r>
          </a:p>
          <a:p>
            <a:pPr>
              <a:buSzPct val="150000"/>
            </a:pPr>
            <a:r>
              <a:rPr lang="es-VE" sz="800" dirty="0" smtClean="0">
                <a:latin typeface="Comic Sans MS" panose="030F0702030302020204" pitchFamily="66" charset="0"/>
              </a:rPr>
              <a:t> </a:t>
            </a:r>
          </a:p>
          <a:p>
            <a:pPr marL="261938"/>
            <a:r>
              <a:rPr lang="es-VE" sz="1600" dirty="0" smtClean="0">
                <a:latin typeface="Comic Sans MS" panose="030F0702030302020204" pitchFamily="66" charset="0"/>
              </a:rPr>
              <a:t>-Todas </a:t>
            </a:r>
            <a:r>
              <a:rPr lang="es-VE" sz="1600" dirty="0">
                <a:latin typeface="Comic Sans MS" panose="030F0702030302020204" pitchFamily="66" charset="0"/>
              </a:rPr>
              <a:t>las células en </a:t>
            </a:r>
            <a:r>
              <a:rPr lang="es-VE" sz="1600" dirty="0" smtClean="0">
                <a:latin typeface="Comic Sans MS" panose="030F0702030302020204" pitchFamily="66" charset="0"/>
              </a:rPr>
              <a:t>vellosidades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(azul).</a:t>
            </a:r>
            <a:endParaRPr lang="es-VE" sz="1600" dirty="0" smtClean="0">
              <a:latin typeface="Comic Sans MS" panose="030F0702030302020204" pitchFamily="66" charset="0"/>
            </a:endParaRPr>
          </a:p>
          <a:p>
            <a:pPr marL="261938"/>
            <a:r>
              <a:rPr lang="es-VE" sz="1600" dirty="0" smtClean="0">
                <a:latin typeface="Comic Sans MS" panose="030F0702030302020204" pitchFamily="66" charset="0"/>
              </a:rPr>
              <a:t>- c</a:t>
            </a:r>
            <a:r>
              <a:rPr lang="es-VE" sz="1600" dirty="0">
                <a:latin typeface="Comic Sans MS" panose="030F0702030302020204" pitchFamily="66" charset="0"/>
              </a:rPr>
              <a:t>. Neuropodo y c. </a:t>
            </a:r>
            <a:r>
              <a:rPr lang="es-VE" sz="1600" dirty="0" smtClean="0">
                <a:latin typeface="Comic Sans MS" panose="030F0702030302020204" pitchFamily="66" charset="0"/>
              </a:rPr>
              <a:t>Sensoriales (proteína </a:t>
            </a:r>
            <a:r>
              <a:rPr lang="es-VE" sz="1600" dirty="0">
                <a:latin typeface="Comic Sans MS" panose="030F0702030302020204" pitchFamily="66" charset="0"/>
              </a:rPr>
              <a:t>verde </a:t>
            </a:r>
            <a:r>
              <a:rPr lang="es-VE" sz="1600" dirty="0" smtClean="0">
                <a:latin typeface="Comic Sans MS" panose="030F0702030302020204" pitchFamily="66" charset="0"/>
              </a:rPr>
              <a:t>  </a:t>
            </a:r>
          </a:p>
          <a:p>
            <a:pPr marL="261938"/>
            <a:r>
              <a:rPr lang="es-VE" sz="1600" dirty="0"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latin typeface="Comic Sans MS" panose="030F0702030302020204" pitchFamily="66" charset="0"/>
              </a:rPr>
              <a:t> fluorescente GFP)</a:t>
            </a: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600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VE" sz="9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latin typeface="Comic Sans MS" panose="030F0702030302020204" pitchFamily="66" charset="0"/>
              </a:rPr>
              <a:t>Este circuito neuronal se muestra en </a:t>
            </a:r>
            <a:r>
              <a:rPr lang="es-VE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cocultivo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entre </a:t>
            </a:r>
            <a:r>
              <a:rPr lang="es-VE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organoides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n. </a:t>
            </a: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agales</a:t>
            </a:r>
            <a:r>
              <a:rPr lang="es-VE" sz="1600" dirty="0" smtClean="0">
                <a:latin typeface="Comic Sans MS" panose="030F0702030302020204" pitchFamily="66" charset="0"/>
              </a:rPr>
              <a:t>. </a:t>
            </a:r>
          </a:p>
          <a:p>
            <a:pPr marL="261938"/>
            <a:endParaRPr lang="es-VE" sz="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61938"/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 n</a:t>
            </a: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Vagal </a:t>
            </a:r>
            <a:r>
              <a:rPr lang="es-VE" sz="1600" dirty="0" smtClean="0">
                <a:latin typeface="Comic Sans MS" panose="030F0702030302020204" pitchFamily="66" charset="0"/>
              </a:rPr>
              <a:t>GFP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(verde)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354013" indent="-92075">
              <a:buFontTx/>
              <a:buChar char="-"/>
            </a:pP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</a:t>
            </a: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Neuropodo </a:t>
            </a:r>
            <a:r>
              <a:rPr lang="es-VE" sz="1600" dirty="0" err="1" smtClean="0">
                <a:latin typeface="Comic Sans MS" panose="030F0702030302020204" pitchFamily="66" charset="0"/>
              </a:rPr>
              <a:t>tdTomato</a:t>
            </a:r>
            <a:r>
              <a:rPr lang="es-VE" sz="1600" dirty="0" smtClean="0">
                <a:latin typeface="Comic Sans MS" panose="030F0702030302020204" pitchFamily="66" charset="0"/>
              </a:rPr>
              <a:t> (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rojo).</a:t>
            </a:r>
          </a:p>
          <a:p>
            <a:pPr marL="433388" indent="-171450">
              <a:buFontTx/>
              <a:buChar char="-"/>
            </a:pPr>
            <a:endParaRPr lang="es-VE" sz="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</a:t>
            </a: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europodo </a:t>
            </a:r>
            <a:r>
              <a:rPr lang="es-VE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transducen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señales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sensoriales rápidas de Intestino a Cerebro.</a:t>
            </a:r>
            <a:endParaRPr lang="es-VE" sz="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>
              <a:buSzPct val="150000"/>
            </a:pPr>
            <a:endParaRPr lang="es-VE" sz="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2807735" y="736421"/>
            <a:ext cx="3528530" cy="830997"/>
          </a:xfrm>
          <a:prstGeom prst="rect">
            <a:avLst/>
          </a:prstGeom>
          <a:solidFill>
            <a:srgbClr val="9DC3E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pPr algn="ctr"/>
            <a:r>
              <a:rPr lang="es-VE" sz="2400" dirty="0">
                <a:latin typeface="Comic Sans MS" panose="030F0702030302020204" pitchFamily="66" charset="0"/>
              </a:rPr>
              <a:t>C</a:t>
            </a:r>
            <a:r>
              <a:rPr lang="es-VE" sz="2400" dirty="0" smtClean="0">
                <a:latin typeface="Comic Sans MS" panose="030F0702030302020204" pitchFamily="66" charset="0"/>
              </a:rPr>
              <a:t>ircuito </a:t>
            </a:r>
            <a:r>
              <a:rPr lang="es-VE" sz="2400" dirty="0" err="1">
                <a:latin typeface="Comic Sans MS" panose="030F0702030302020204" pitchFamily="66" charset="0"/>
              </a:rPr>
              <a:t>N</a:t>
            </a:r>
            <a:r>
              <a:rPr lang="es-VE" sz="2400" dirty="0" err="1" smtClean="0">
                <a:latin typeface="Comic Sans MS" panose="030F0702030302020204" pitchFamily="66" charset="0"/>
              </a:rPr>
              <a:t>euroepitelial</a:t>
            </a:r>
            <a:r>
              <a:rPr lang="es-VE" sz="2400" dirty="0" smtClean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s-VE" sz="2400" dirty="0" smtClean="0">
                <a:latin typeface="Comic Sans MS" panose="030F0702030302020204" pitchFamily="66" charset="0"/>
              </a:rPr>
              <a:t>Intestino-Cerebro</a:t>
            </a:r>
            <a:endParaRPr lang="es-VE" sz="2400" dirty="0">
              <a:latin typeface="Comic Sans MS" panose="030F0702030302020204" pitchFamily="66" charset="0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128881" y="208587"/>
            <a:ext cx="1811714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S</a:t>
            </a:r>
            <a:r>
              <a:rPr lang="es-VE" sz="1200" dirty="0">
                <a:latin typeface="Comic Sans MS" panose="030F0702030302020204" pitchFamily="66" charset="0"/>
              </a:rPr>
              <a:t>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Neuropodo.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SN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840658" y="4578746"/>
            <a:ext cx="11550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852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3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2375008" y="4963240"/>
            <a:ext cx="439398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en-US" sz="11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11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ü</a:t>
            </a:r>
            <a:r>
              <a:rPr lang="en-US" sz="11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lling</a:t>
            </a:r>
            <a:r>
              <a:rPr lang="en-US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1100" dirty="0" smtClean="0">
                <a:solidFill>
                  <a:srgbClr val="2197D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TG. </a:t>
            </a:r>
            <a:r>
              <a:rPr lang="en-US" sz="11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Dinan</a:t>
            </a:r>
            <a:r>
              <a:rPr lang="en-US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1100" dirty="0">
                <a:solidFill>
                  <a:srgbClr val="2197D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JF</a:t>
            </a:r>
            <a:r>
              <a:rPr lang="en-US" sz="11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Cryan</a:t>
            </a:r>
            <a:r>
              <a:rPr lang="en-US" sz="1100" dirty="0" smtClean="0">
                <a:solidFill>
                  <a:srgbClr val="2197D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Gut </a:t>
            </a:r>
            <a:r>
              <a:rPr lang="en-US" sz="11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Microbe to Brain </a:t>
            </a:r>
            <a:r>
              <a:rPr lang="en-US" sz="11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Signaling: </a:t>
            </a:r>
            <a:r>
              <a:rPr lang="es-VE" sz="1100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</a:t>
            </a:r>
            <a:r>
              <a:rPr lang="es-VE" sz="11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Happens</a:t>
            </a:r>
            <a:r>
              <a:rPr lang="es-VE" sz="11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s-VE" sz="11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Vagus… 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https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doi.org/10.1016/j.neuron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.2019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.02.008</a:t>
            </a:r>
            <a:endParaRPr lang="es-VE" sz="11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2144768" y="2312272"/>
            <a:ext cx="4854460" cy="249299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dirty="0" smtClean="0">
                <a:latin typeface="Comic Sans MS" panose="030F0702030302020204" pitchFamily="66" charset="0"/>
              </a:rPr>
              <a:t>Al </a:t>
            </a:r>
            <a:r>
              <a:rPr lang="en-US" dirty="0" err="1" smtClean="0">
                <a:latin typeface="Comic Sans MS" panose="030F0702030302020204" pitchFamily="66" charset="0"/>
              </a:rPr>
              <a:t>menos</a:t>
            </a:r>
            <a:r>
              <a:rPr lang="en-US" dirty="0" smtClean="0">
                <a:latin typeface="Comic Sans MS" panose="030F0702030302020204" pitchFamily="66" charset="0"/>
              </a:rPr>
              <a:t> un </a:t>
            </a:r>
            <a:r>
              <a:rPr lang="en-US" dirty="0" err="1" smtClean="0">
                <a:latin typeface="Comic Sans MS" panose="030F0702030302020204" pitchFamily="66" charset="0"/>
              </a:rPr>
              <a:t>tipo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específico</a:t>
            </a:r>
            <a:r>
              <a:rPr lang="en-US" dirty="0" smtClean="0">
                <a:latin typeface="Comic Sans MS" panose="030F0702030302020204" pitchFamily="66" charset="0"/>
              </a:rPr>
              <a:t> de EEC son </a:t>
            </a:r>
            <a:r>
              <a:rPr lang="en-US" dirty="0" err="1" smtClean="0">
                <a:latin typeface="Comic Sans MS" panose="030F0702030302020204" pitchFamily="66" charset="0"/>
              </a:rPr>
              <a:t>capaces</a:t>
            </a:r>
            <a:r>
              <a:rPr lang="en-US" dirty="0" smtClean="0">
                <a:latin typeface="Comic Sans MS" panose="030F0702030302020204" pitchFamily="66" charset="0"/>
              </a:rPr>
              <a:t> de </a:t>
            </a:r>
            <a:r>
              <a:rPr lang="en-US" dirty="0" err="1" smtClean="0">
                <a:latin typeface="Comic Sans MS" panose="030F0702030302020204" pitchFamily="66" charset="0"/>
              </a:rPr>
              <a:t>formar</a:t>
            </a:r>
            <a:r>
              <a:rPr lang="en-US" dirty="0" smtClean="0"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sinapsis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glutamatérgicas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latin typeface="Comic Sans MS" panose="030F0702030302020204" pitchFamily="66" charset="0"/>
              </a:rPr>
              <a:t>probablemente</a:t>
            </a:r>
            <a:r>
              <a:rPr lang="en-US" dirty="0" smtClean="0">
                <a:latin typeface="Comic Sans MS" panose="030F0702030302020204" pitchFamily="66" charset="0"/>
              </a:rPr>
              <a:t> con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aferentes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vagales </a:t>
            </a:r>
            <a:r>
              <a:rPr lang="en-US" dirty="0" smtClean="0">
                <a:latin typeface="Comic Sans MS" panose="030F0702030302020204" pitchFamily="66" charset="0"/>
              </a:rPr>
              <a:t>en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Intestino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Delgado</a:t>
            </a:r>
            <a:r>
              <a:rPr lang="en-US" dirty="0" smtClean="0"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1200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dirty="0" smtClean="0">
                <a:latin typeface="Comic Sans MS" panose="030F0702030302020204" pitchFamily="66" charset="0"/>
              </a:rPr>
              <a:t>Similares conexiones se han observado en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Colon distal </a:t>
            </a:r>
            <a:r>
              <a:rPr lang="es-VE" dirty="0" smtClean="0">
                <a:latin typeface="Comic Sans MS" panose="030F0702030302020204" pitchFamily="66" charset="0"/>
              </a:rPr>
              <a:t>entre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EEC</a:t>
            </a:r>
            <a:r>
              <a:rPr lang="es-VE" dirty="0" smtClean="0">
                <a:latin typeface="Comic Sans MS" panose="030F0702030302020204" pitchFamily="66" charset="0"/>
              </a:rPr>
              <a:t> en la parte luminal de la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cripta</a:t>
            </a:r>
            <a:r>
              <a:rPr lang="es-VE" dirty="0" smtClean="0">
                <a:latin typeface="Comic Sans MS" panose="030F0702030302020204" pitchFamily="66" charset="0"/>
              </a:rPr>
              <a:t> y </a:t>
            </a:r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aferentes vagales</a:t>
            </a:r>
            <a:r>
              <a:rPr lang="es-VE" dirty="0" smtClean="0">
                <a:latin typeface="Comic Sans MS" panose="030F0702030302020204" pitchFamily="66" charset="0"/>
              </a:rPr>
              <a:t>.</a:t>
            </a:r>
            <a:endParaRPr lang="es-VE" dirty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900" dirty="0" smtClean="0">
              <a:latin typeface="Comic Sans MS" panose="030F0702030302020204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448662" y="1446409"/>
            <a:ext cx="4246675" cy="677108"/>
          </a:xfrm>
          <a:prstGeom prst="rect">
            <a:avLst/>
          </a:prstGeom>
          <a:solidFill>
            <a:srgbClr val="9DC3E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Células </a:t>
            </a:r>
            <a:r>
              <a:rPr lang="es-VE" sz="2000" dirty="0" err="1" smtClean="0">
                <a:latin typeface="Comic Sans MS" panose="030F0702030302020204" pitchFamily="66" charset="0"/>
              </a:rPr>
              <a:t>Neuropodos</a:t>
            </a:r>
            <a:endParaRPr lang="es-VE" sz="2000" dirty="0" smtClean="0">
              <a:latin typeface="Comic Sans MS" panose="030F0702030302020204" pitchFamily="66" charset="0"/>
            </a:endParaRPr>
          </a:p>
          <a:p>
            <a:pPr algn="ctr"/>
            <a:r>
              <a:rPr lang="es-VE" dirty="0" smtClean="0">
                <a:latin typeface="Comic Sans MS" panose="030F0702030302020204" pitchFamily="66" charset="0"/>
              </a:rPr>
              <a:t>C. Sensoriales </a:t>
            </a:r>
            <a:r>
              <a:rPr lang="es-VE" dirty="0">
                <a:latin typeface="Comic Sans MS" panose="030F0702030302020204" pitchFamily="66" charset="0"/>
              </a:rPr>
              <a:t>E</a:t>
            </a:r>
            <a:r>
              <a:rPr lang="es-VE" dirty="0" smtClean="0">
                <a:latin typeface="Comic Sans MS" panose="030F0702030302020204" pitchFamily="66" charset="0"/>
              </a:rPr>
              <a:t>piteliales </a:t>
            </a:r>
            <a:r>
              <a:rPr lang="es-VE" dirty="0">
                <a:latin typeface="Comic Sans MS" panose="030F0702030302020204" pitchFamily="66" charset="0"/>
              </a:rPr>
              <a:t>I</a:t>
            </a:r>
            <a:r>
              <a:rPr lang="es-VE" dirty="0" smtClean="0">
                <a:latin typeface="Comic Sans MS" panose="030F0702030302020204" pitchFamily="66" charset="0"/>
              </a:rPr>
              <a:t>ntestinales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6768989" y="1446409"/>
            <a:ext cx="1167666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128881" y="208587"/>
            <a:ext cx="1811714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S</a:t>
            </a:r>
            <a:r>
              <a:rPr lang="es-VE" sz="1200" dirty="0">
                <a:latin typeface="Comic Sans MS" panose="030F0702030302020204" pitchFamily="66" charset="0"/>
              </a:rPr>
              <a:t>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Neuropodo.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SN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8695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365" y="122152"/>
            <a:ext cx="6510012" cy="6417631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670871" y="1356101"/>
            <a:ext cx="371960" cy="3099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" name="Rectángulo 4"/>
          <p:cNvSpPr/>
          <p:nvPr/>
        </p:nvSpPr>
        <p:spPr>
          <a:xfrm>
            <a:off x="2014780" y="960896"/>
            <a:ext cx="1580828" cy="371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6" name="Rectángulo 5"/>
          <p:cNvSpPr/>
          <p:nvPr/>
        </p:nvSpPr>
        <p:spPr>
          <a:xfrm>
            <a:off x="1363851" y="1534332"/>
            <a:ext cx="449451" cy="26347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7" name="CuadroTexto 6"/>
          <p:cNvSpPr txBox="1"/>
          <p:nvPr/>
        </p:nvSpPr>
        <p:spPr>
          <a:xfrm>
            <a:off x="6056806" y="1296735"/>
            <a:ext cx="10999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2000" dirty="0" smtClean="0">
                <a:solidFill>
                  <a:srgbClr val="002E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Vago</a:t>
            </a:r>
            <a:endParaRPr lang="es-VE" sz="2000" dirty="0">
              <a:solidFill>
                <a:srgbClr val="002E8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254112" y="1442438"/>
            <a:ext cx="5549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>
                <a:latin typeface="Comic Sans MS" panose="030F0702030302020204" pitchFamily="66" charset="0"/>
              </a:rPr>
              <a:t>Luz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2566737" y="3068664"/>
            <a:ext cx="1292341" cy="33608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0" name="CuadroTexto 9"/>
          <p:cNvSpPr txBox="1"/>
          <p:nvPr/>
        </p:nvSpPr>
        <p:spPr>
          <a:xfrm>
            <a:off x="2640475" y="2973526"/>
            <a:ext cx="12186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Neuropodo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3595608" y="3613531"/>
            <a:ext cx="526941" cy="448126"/>
          </a:xfrm>
          <a:prstGeom prst="rect">
            <a:avLst/>
          </a:prstGeom>
          <a:solidFill>
            <a:srgbClr val="FFFA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2" name="CuadroTexto 11"/>
          <p:cNvSpPr txBox="1"/>
          <p:nvPr/>
        </p:nvSpPr>
        <p:spPr>
          <a:xfrm>
            <a:off x="2852942" y="3594421"/>
            <a:ext cx="13981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b="1" dirty="0" smtClean="0">
                <a:solidFill>
                  <a:srgbClr val="002E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aferente</a:t>
            </a:r>
            <a:endParaRPr lang="es-VE" sz="1600" b="1" dirty="0">
              <a:solidFill>
                <a:srgbClr val="002E8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1363851" y="4161511"/>
            <a:ext cx="883403" cy="2504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4" name="CuadroTexto 13"/>
          <p:cNvSpPr txBox="1"/>
          <p:nvPr/>
        </p:nvSpPr>
        <p:spPr>
          <a:xfrm>
            <a:off x="2428878" y="4079285"/>
            <a:ext cx="14302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dirty="0" err="1" smtClean="0">
                <a:latin typeface="Comic Sans MS" panose="030F0702030302020204" pitchFamily="66" charset="0"/>
              </a:rPr>
              <a:t>Miofibroblasto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1633250" y="1051281"/>
            <a:ext cx="26308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Intestino Delgado y </a:t>
            </a: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olon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946484" y="4785628"/>
            <a:ext cx="45786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Comunicación EEC con SN Entérico y SNA</a:t>
            </a:r>
            <a:r>
              <a:rPr lang="es-VE" sz="1600" dirty="0" smtClean="0">
                <a:latin typeface="Comic Sans MS" panose="030F0702030302020204" pitchFamily="66" charset="0"/>
              </a:rPr>
              <a:t>.</a:t>
            </a:r>
          </a:p>
          <a:p>
            <a:pPr algn="ctr"/>
            <a:r>
              <a:rPr lang="es-VE" sz="1600" dirty="0" smtClean="0">
                <a:latin typeface="Comic Sans MS" panose="030F0702030302020204" pitchFamily="66" charset="0"/>
              </a:rPr>
              <a:t>Liberación local y sináptica de péptidos y NT.</a:t>
            </a:r>
            <a:endParaRPr lang="es-VE" sz="1600" dirty="0">
              <a:latin typeface="Comic Sans MS" panose="030F0702030302020204" pitchFamily="66" charset="0"/>
            </a:endParaRPr>
          </a:p>
        </p:txBody>
      </p:sp>
      <p:sp>
        <p:nvSpPr>
          <p:cNvPr id="17" name="CuadroTexto 16"/>
          <p:cNvSpPr txBox="1"/>
          <p:nvPr/>
        </p:nvSpPr>
        <p:spPr>
          <a:xfrm>
            <a:off x="711175" y="5483186"/>
            <a:ext cx="53316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RA. </a:t>
            </a:r>
            <a:r>
              <a:rPr lang="es-VE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Liddle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Neuropods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Cellular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molecular </a:t>
            </a:r>
            <a:r>
              <a:rPr lang="es-VE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gastroenterology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s-VE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hepatology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7:739-747. </a:t>
            </a:r>
            <a:endParaRPr lang="es-VE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CuadroTexto 17"/>
          <p:cNvSpPr txBox="1"/>
          <p:nvPr/>
        </p:nvSpPr>
        <p:spPr>
          <a:xfrm flipH="1">
            <a:off x="2247254" y="428641"/>
            <a:ext cx="3309622" cy="400110"/>
          </a:xfrm>
          <a:prstGeom prst="rect">
            <a:avLst/>
          </a:prstGeom>
          <a:solidFill>
            <a:srgbClr val="9DC3E6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EEC</a:t>
            </a:r>
            <a:r>
              <a:rPr lang="es-VE" sz="2000" dirty="0">
                <a:latin typeface="Comic Sans MS" panose="030F0702030302020204" pitchFamily="66" charset="0"/>
              </a:rPr>
              <a:t> </a:t>
            </a:r>
            <a:r>
              <a:rPr lang="es-VE" sz="2000" dirty="0" smtClean="0">
                <a:latin typeface="Comic Sans MS" panose="030F0702030302020204" pitchFamily="66" charset="0"/>
              </a:rPr>
              <a:t>ahora C. </a:t>
            </a:r>
            <a:r>
              <a:rPr lang="es-VE" sz="2000" dirty="0" err="1" smtClean="0">
                <a:latin typeface="Comic Sans MS" panose="030F0702030302020204" pitchFamily="66" charset="0"/>
              </a:rPr>
              <a:t>Neuropodo</a:t>
            </a:r>
            <a:r>
              <a:rPr lang="es-VE" sz="2000" dirty="0" smtClean="0">
                <a:latin typeface="Comic Sans MS" panose="030F0702030302020204" pitchFamily="66" charset="0"/>
              </a:rPr>
              <a:t> </a:t>
            </a:r>
            <a:endParaRPr lang="es-VE" sz="2000" dirty="0">
              <a:latin typeface="Comic Sans MS" panose="030F0702030302020204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6548622" y="214742"/>
            <a:ext cx="1056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Cerebro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2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19127" y="68899"/>
            <a:ext cx="1773242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S</a:t>
            </a:r>
            <a:r>
              <a:rPr lang="es-VE" sz="1200" dirty="0">
                <a:latin typeface="Comic Sans MS" panose="030F0702030302020204" pitchFamily="66" charset="0"/>
              </a:rPr>
              <a:t>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Neuropodo.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SN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806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2" grpId="0"/>
      <p:bldP spid="16" grpId="0"/>
      <p:bldP spid="18" grpId="0" animBg="1"/>
      <p:bldP spid="4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uadroTexto 16"/>
          <p:cNvSpPr txBox="1"/>
          <p:nvPr/>
        </p:nvSpPr>
        <p:spPr>
          <a:xfrm>
            <a:off x="1843863" y="6087929"/>
            <a:ext cx="527629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RA. </a:t>
            </a:r>
            <a:r>
              <a:rPr lang="es-VE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Liddle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Neuropods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Cellular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molecular </a:t>
            </a:r>
            <a:r>
              <a:rPr lang="es-VE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gastroenterology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s-VE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hepatology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7:739-747. </a:t>
            </a:r>
            <a:endParaRPr lang="es-VE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3152379" y="874892"/>
            <a:ext cx="2839239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VE" sz="2000" dirty="0" smtClean="0">
                <a:latin typeface="Comic Sans MS" panose="030F0702030302020204" pitchFamily="66" charset="0"/>
              </a:rPr>
              <a:t>Comunicación de EEC 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1967250" y="1409095"/>
            <a:ext cx="5209500" cy="440120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s-VE" sz="1000" dirty="0" smtClean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EEC</a:t>
            </a:r>
            <a:r>
              <a:rPr lang="es-VE" sz="1600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latin typeface="Comic Sans MS" panose="030F0702030302020204" pitchFamily="66" charset="0"/>
              </a:rPr>
              <a:t>residente en </a:t>
            </a:r>
            <a:r>
              <a:rPr lang="es-VE" sz="1600" b="1" dirty="0" smtClean="0">
                <a:latin typeface="Comic Sans MS" panose="030F0702030302020204" pitchFamily="66" charset="0"/>
              </a:rPr>
              <a:t>epitelio</a:t>
            </a:r>
            <a:r>
              <a:rPr lang="es-VE" sz="1600" dirty="0" smtClean="0">
                <a:latin typeface="Comic Sans MS" panose="030F0702030302020204" pitchFamily="66" charset="0"/>
              </a:rPr>
              <a:t> intestinal contiene:</a:t>
            </a:r>
          </a:p>
          <a:p>
            <a:pPr marL="649288" indent="-285750">
              <a:buFontTx/>
              <a:buChar char="-"/>
            </a:pPr>
            <a:r>
              <a:rPr lang="es-VE" sz="1600" b="1" dirty="0" smtClean="0">
                <a:solidFill>
                  <a:srgbClr val="002A7E"/>
                </a:solidFill>
                <a:latin typeface="Comic Sans MS" panose="030F0702030302020204" pitchFamily="66" charset="0"/>
              </a:rPr>
              <a:t>gránulos secretores grandes densos </a:t>
            </a:r>
            <a:r>
              <a:rPr lang="es-VE" sz="1600" dirty="0" smtClean="0">
                <a:latin typeface="Comic Sans MS" panose="030F0702030302020204" pitchFamily="66" charset="0"/>
              </a:rPr>
              <a:t>que </a:t>
            </a:r>
            <a:r>
              <a:rPr lang="es-VE" sz="1600" dirty="0">
                <a:latin typeface="Comic Sans MS" panose="030F0702030302020204" pitchFamily="66" charset="0"/>
              </a:rPr>
              <a:t>se cree contienen </a:t>
            </a:r>
            <a:r>
              <a:rPr lang="es-VE" sz="1600" b="1" dirty="0">
                <a:solidFill>
                  <a:srgbClr val="002E8A"/>
                </a:solidFill>
                <a:latin typeface="Comic Sans MS" panose="030F0702030302020204" pitchFamily="66" charset="0"/>
              </a:rPr>
              <a:t>hormonas peptídicas </a:t>
            </a:r>
            <a:r>
              <a:rPr lang="es-VE" sz="1600" dirty="0">
                <a:latin typeface="Comic Sans MS" panose="030F0702030302020204" pitchFamily="66" charset="0"/>
              </a:rPr>
              <a:t>como CCK, PYY y </a:t>
            </a:r>
            <a:r>
              <a:rPr lang="es-VE" sz="1600" dirty="0" err="1" smtClean="0">
                <a:latin typeface="Comic Sans MS" panose="030F0702030302020204" pitchFamily="66" charset="0"/>
              </a:rPr>
              <a:t>GLPs</a:t>
            </a:r>
            <a:endParaRPr lang="es-VE" sz="1600" dirty="0" smtClean="0">
              <a:latin typeface="Comic Sans MS" panose="030F0702030302020204" pitchFamily="66" charset="0"/>
            </a:endParaRPr>
          </a:p>
          <a:p>
            <a:pPr marL="649288" indent="-285750">
              <a:buFontTx/>
              <a:buChar char="-"/>
            </a:pPr>
            <a:r>
              <a:rPr lang="es-VE" sz="1600" b="1" dirty="0" smtClean="0">
                <a:solidFill>
                  <a:schemeClr val="accent4">
                    <a:lumMod val="75000"/>
                  </a:schemeClr>
                </a:solidFill>
                <a:latin typeface="Comic Sans MS" panose="030F0702030302020204" pitchFamily="66" charset="0"/>
              </a:rPr>
              <a:t>gránulos pequeños claros NT</a:t>
            </a:r>
            <a:r>
              <a:rPr lang="es-VE" sz="1600" dirty="0" smtClean="0">
                <a:latin typeface="Comic Sans MS" panose="030F0702030302020204" pitchFamily="66" charset="0"/>
              </a:rPr>
              <a:t> como Glutamato. </a:t>
            </a:r>
            <a:endParaRPr lang="es-VE" sz="1000" dirty="0">
              <a:latin typeface="Comic Sans MS" panose="030F0702030302020204" pitchFamily="66" charset="0"/>
            </a:endParaRPr>
          </a:p>
          <a:p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Péptidos</a:t>
            </a:r>
            <a:r>
              <a:rPr lang="es-VE" sz="1600" dirty="0" smtClean="0">
                <a:latin typeface="Comic Sans MS" panose="030F0702030302020204" pitchFamily="66" charset="0"/>
              </a:rPr>
              <a:t> como </a:t>
            </a:r>
            <a:r>
              <a:rPr lang="es-VE" sz="1600" b="1" dirty="0" smtClean="0">
                <a:latin typeface="Comic Sans MS" panose="030F0702030302020204" pitchFamily="66" charset="0"/>
              </a:rPr>
              <a:t>PYY</a:t>
            </a:r>
            <a:r>
              <a:rPr lang="es-VE" sz="1600" dirty="0" smtClean="0">
                <a:latin typeface="Comic Sans MS" panose="030F0702030302020204" pitchFamily="66" charset="0"/>
              </a:rPr>
              <a:t> o </a:t>
            </a:r>
            <a:r>
              <a:rPr lang="es-VE" sz="1600" dirty="0" err="1" smtClean="0">
                <a:latin typeface="Comic Sans MS" panose="030F0702030302020204" pitchFamily="66" charset="0"/>
              </a:rPr>
              <a:t>GLPs</a:t>
            </a:r>
            <a:r>
              <a:rPr lang="es-VE" sz="1600" dirty="0" smtClean="0">
                <a:latin typeface="Comic Sans MS" panose="030F0702030302020204" pitchFamily="66" charset="0"/>
              </a:rPr>
              <a:t> son liberados localmente y se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enlazan a c. proliferativas en la cripta o miofibroblastos </a:t>
            </a:r>
            <a:r>
              <a:rPr lang="es-VE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subepiteliales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latin typeface="Comic Sans MS" panose="030F0702030302020204" pitchFamily="66" charset="0"/>
              </a:rPr>
              <a:t>intestinales respectivamente. 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Péptidos</a:t>
            </a:r>
            <a:r>
              <a:rPr lang="es-VE" sz="1600" dirty="0" smtClean="0">
                <a:latin typeface="Comic Sans MS" panose="030F0702030302020204" pitchFamily="66" charset="0"/>
              </a:rPr>
              <a:t> (CCK, </a:t>
            </a:r>
            <a:r>
              <a:rPr lang="es-VE" sz="1600" b="1" dirty="0" smtClean="0">
                <a:latin typeface="Comic Sans MS" panose="030F0702030302020204" pitchFamily="66" charset="0"/>
              </a:rPr>
              <a:t>PYY</a:t>
            </a:r>
            <a:r>
              <a:rPr lang="es-VE" sz="1600" dirty="0" smtClean="0">
                <a:latin typeface="Comic Sans MS" panose="030F0702030302020204" pitchFamily="66" charset="0"/>
              </a:rPr>
              <a:t> y </a:t>
            </a:r>
            <a:r>
              <a:rPr lang="es-VE" sz="1600" dirty="0" err="1" smtClean="0">
                <a:latin typeface="Comic Sans MS" panose="030F0702030302020204" pitchFamily="66" charset="0"/>
              </a:rPr>
              <a:t>GLPs</a:t>
            </a:r>
            <a:r>
              <a:rPr lang="es-VE" sz="1600" dirty="0" smtClean="0">
                <a:latin typeface="Comic Sans MS" panose="030F0702030302020204" pitchFamily="66" charset="0"/>
              </a:rPr>
              <a:t>) 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también pueden enlaz</a:t>
            </a:r>
            <a:r>
              <a:rPr lang="es-VE" sz="1600" dirty="0" smtClean="0">
                <a:latin typeface="Comic Sans MS" panose="030F0702030302020204" pitchFamily="66" charset="0"/>
              </a:rPr>
              <a:t>ar localmente a los</a:t>
            </a:r>
            <a:r>
              <a:rPr lang="es-VE" sz="1600" b="1" dirty="0" smtClean="0">
                <a:latin typeface="Comic Sans MS" panose="030F0702030302020204" pitchFamily="66" charset="0"/>
              </a:rPr>
              <a:t> nervios</a:t>
            </a:r>
            <a:r>
              <a:rPr lang="es-VE" sz="1600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NT</a:t>
            </a:r>
            <a:r>
              <a:rPr lang="es-VE" sz="1600" dirty="0" smtClean="0">
                <a:latin typeface="Comic Sans MS" panose="030F0702030302020204" pitchFamily="66" charset="0"/>
              </a:rPr>
              <a:t> </a:t>
            </a:r>
            <a:r>
              <a:rPr lang="es-VE" sz="1600" dirty="0">
                <a:latin typeface="Comic Sans MS" panose="030F0702030302020204" pitchFamily="66" charset="0"/>
              </a:rPr>
              <a:t>son </a:t>
            </a:r>
            <a:r>
              <a:rPr lang="es-VE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liberados en conexiones sinápticas </a:t>
            </a:r>
            <a:r>
              <a:rPr lang="es-VE" sz="1600" dirty="0">
                <a:latin typeface="Comic Sans MS" panose="030F0702030302020204" pitchFamily="66" charset="0"/>
              </a:rPr>
              <a:t>con n. sensoriales</a:t>
            </a:r>
            <a:r>
              <a:rPr lang="es-VE" sz="1600" dirty="0" smtClean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1000" dirty="0" smtClean="0">
              <a:latin typeface="Comic Sans MS" panose="030F0702030302020204" pitchFamily="66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5991618" y="785463"/>
            <a:ext cx="1064813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32149" y="108355"/>
            <a:ext cx="1811714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S</a:t>
            </a:r>
            <a:r>
              <a:rPr lang="es-VE" sz="1200" dirty="0">
                <a:latin typeface="Comic Sans MS" panose="030F0702030302020204" pitchFamily="66" charset="0"/>
              </a:rPr>
              <a:t>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Neuropodo.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SN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953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2651254" y="6194863"/>
            <a:ext cx="61057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Adaptado de: RA. </a:t>
            </a:r>
            <a:r>
              <a:rPr lang="es-VE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Liddle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Neuropods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Cellular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molecular </a:t>
            </a:r>
            <a:r>
              <a:rPr lang="es-VE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gastroenterology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s-VE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hepatology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</a:t>
            </a:r>
            <a:r>
              <a:rPr lang="es-VE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7:739-747. </a:t>
            </a:r>
            <a:endParaRPr lang="es-VE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2701897" y="5152514"/>
            <a:ext cx="60550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1400" dirty="0" smtClean="0">
                <a:latin typeface="Comic Sans MS" panose="030F0702030302020204" pitchFamily="66" charset="0"/>
              </a:rPr>
              <a:t>Microfotografía </a:t>
            </a:r>
            <a:r>
              <a:rPr lang="es-VE" sz="1400" dirty="0" err="1" smtClean="0">
                <a:latin typeface="Comic Sans MS" panose="030F0702030302020204" pitchFamily="66" charset="0"/>
              </a:rPr>
              <a:t>confocal</a:t>
            </a:r>
            <a:r>
              <a:rPr lang="es-VE" sz="1400" dirty="0" smtClean="0">
                <a:latin typeface="Comic Sans MS" panose="030F0702030302020204" pitchFamily="66" charset="0"/>
              </a:rPr>
              <a:t>: </a:t>
            </a:r>
            <a:r>
              <a:rPr lang="es-VE" sz="1400" b="1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EEC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400" dirty="0" smtClean="0">
                <a:latin typeface="Comic Sans MS" panose="030F0702030302020204" pitchFamily="66" charset="0"/>
              </a:rPr>
              <a:t> dentro I.  delgado de ratón, Posee </a:t>
            </a:r>
            <a:r>
              <a:rPr lang="es-VE" sz="1400" dirty="0">
                <a:latin typeface="Comic Sans MS" panose="030F0702030302020204" pitchFamily="66" charset="0"/>
              </a:rPr>
              <a:t>un </a:t>
            </a:r>
            <a:r>
              <a:rPr lang="es-VE" sz="1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neuropod</a:t>
            </a:r>
            <a:r>
              <a:rPr lang="es-VE" sz="1400" dirty="0" err="1">
                <a:latin typeface="Comic Sans MS" panose="030F0702030302020204" pitchFamily="66" charset="0"/>
              </a:rPr>
              <a:t>o</a:t>
            </a:r>
            <a:r>
              <a:rPr lang="es-VE" sz="1400" dirty="0">
                <a:latin typeface="Comic Sans MS" panose="030F0702030302020204" pitchFamily="66" charset="0"/>
              </a:rPr>
              <a:t> que se extiende debajo </a:t>
            </a:r>
            <a:r>
              <a:rPr lang="es-VE" sz="1400" dirty="0" smtClean="0">
                <a:latin typeface="Comic Sans MS" panose="030F0702030302020204" pitchFamily="66" charset="0"/>
              </a:rPr>
              <a:t>de superficie </a:t>
            </a:r>
            <a:r>
              <a:rPr lang="es-VE" sz="1400" dirty="0">
                <a:latin typeface="Comic Sans MS" panose="030F0702030302020204" pitchFamily="66" charset="0"/>
              </a:rPr>
              <a:t>basal de c. epiteliales </a:t>
            </a:r>
            <a:r>
              <a:rPr lang="es-VE" sz="1400" dirty="0" smtClean="0">
                <a:latin typeface="Comic Sans MS" panose="030F0702030302020204" pitchFamily="66" charset="0"/>
              </a:rPr>
              <a:t>alrededor.</a:t>
            </a:r>
          </a:p>
          <a:p>
            <a:r>
              <a:rPr lang="es-VE" sz="1400" dirty="0" err="1" smtClean="0">
                <a:latin typeface="Comic Sans MS" panose="030F0702030302020204" pitchFamily="66" charset="0"/>
              </a:rPr>
              <a:t>Inmunotinción</a:t>
            </a:r>
            <a:r>
              <a:rPr lang="es-VE" sz="1400" dirty="0" smtClean="0">
                <a:latin typeface="Comic Sans MS" panose="030F0702030302020204" pitchFamily="66" charset="0"/>
              </a:rPr>
              <a:t> con anticuerpo PYY fluorescente. 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426469" y="1722285"/>
            <a:ext cx="1896313" cy="233910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SzPct val="200000"/>
              <a:buFont typeface="Arial" panose="020B0604020202020204" pitchFamily="34" charset="0"/>
              <a:buChar char="•"/>
            </a:pP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70% </a:t>
            </a:r>
            <a:r>
              <a:rPr lang="es-VE" sz="1600" dirty="0" smtClean="0">
                <a:latin typeface="Comic Sans MS" panose="030F0702030302020204" pitchFamily="66" charset="0"/>
              </a:rPr>
              <a:t>de gránulos secretores están en el </a:t>
            </a:r>
            <a:r>
              <a:rPr lang="es-VE" sz="1600" dirty="0" err="1" smtClean="0">
                <a:latin typeface="Comic Sans MS" panose="030F0702030302020204" pitchFamily="66" charset="0"/>
              </a:rPr>
              <a:t>neuropodo</a:t>
            </a:r>
            <a:r>
              <a:rPr lang="es-VE" sz="1600" dirty="0" smtClean="0">
                <a:latin typeface="Comic Sans MS" panose="030F0702030302020204" pitchFamily="66" charset="0"/>
              </a:rPr>
              <a:t>.</a:t>
            </a:r>
          </a:p>
          <a:p>
            <a:pPr>
              <a:buSzPct val="200000"/>
            </a:pPr>
            <a:endParaRPr lang="es-VE" sz="1600" dirty="0" smtClean="0">
              <a:latin typeface="Comic Sans MS" panose="030F0702030302020204" pitchFamily="66" charset="0"/>
            </a:endParaRPr>
          </a:p>
          <a:p>
            <a:pPr marL="285750" indent="-285750">
              <a:buSzPct val="200000"/>
              <a:buFont typeface="Arial" panose="020B0604020202020204" pitchFamily="34" charset="0"/>
              <a:buChar char="•"/>
            </a:pPr>
            <a:r>
              <a:rPr lang="es-VE" sz="1600" dirty="0" err="1">
                <a:latin typeface="Comic Sans MS" panose="030F0702030302020204" pitchFamily="66" charset="0"/>
              </a:rPr>
              <a:t>N</a:t>
            </a:r>
            <a:r>
              <a:rPr lang="es-VE" sz="1600" dirty="0" err="1" smtClean="0">
                <a:latin typeface="Comic Sans MS" panose="030F0702030302020204" pitchFamily="66" charset="0"/>
              </a:rPr>
              <a:t>europodos</a:t>
            </a:r>
            <a:r>
              <a:rPr lang="es-VE" sz="1600" dirty="0" smtClean="0">
                <a:latin typeface="Comic Sans MS" panose="030F0702030302020204" pitchFamily="66" charset="0"/>
              </a:rPr>
              <a:t> están llenos de </a:t>
            </a:r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mitocondrias.</a:t>
            </a:r>
            <a:r>
              <a:rPr lang="es-VE" dirty="0" smtClean="0">
                <a:latin typeface="Comic Sans MS" panose="030F0702030302020204" pitchFamily="66" charset="0"/>
              </a:rPr>
              <a:t> </a:t>
            </a:r>
            <a:endParaRPr lang="es-VE" dirty="0"/>
          </a:p>
        </p:txBody>
      </p:sp>
      <p:grpSp>
        <p:nvGrpSpPr>
          <p:cNvPr id="4" name="Grupo 3"/>
          <p:cNvGrpSpPr/>
          <p:nvPr/>
        </p:nvGrpSpPr>
        <p:grpSpPr>
          <a:xfrm>
            <a:off x="2764706" y="626062"/>
            <a:ext cx="5878815" cy="4432722"/>
            <a:chOff x="2764706" y="626062"/>
            <a:chExt cx="5878815" cy="4432722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64706" y="626062"/>
              <a:ext cx="5878815" cy="4432722"/>
            </a:xfrm>
            <a:prstGeom prst="rect">
              <a:avLst/>
            </a:prstGeom>
            <a:ln w="28575">
              <a:solidFill>
                <a:schemeClr val="accent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</p:pic>
        <p:sp>
          <p:nvSpPr>
            <p:cNvPr id="3" name="Rectángulo 2"/>
            <p:cNvSpPr/>
            <p:nvPr/>
          </p:nvSpPr>
          <p:spPr>
            <a:xfrm>
              <a:off x="6429829" y="3505088"/>
              <a:ext cx="1088572" cy="351971"/>
            </a:xfrm>
            <a:prstGeom prst="rect">
              <a:avLst/>
            </a:prstGeom>
            <a:solidFill>
              <a:srgbClr val="0306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VE"/>
            </a:p>
          </p:txBody>
        </p:sp>
        <p:sp>
          <p:nvSpPr>
            <p:cNvPr id="7" name="CuadroTexto 6"/>
            <p:cNvSpPr txBox="1"/>
            <p:nvPr/>
          </p:nvSpPr>
          <p:spPr>
            <a:xfrm>
              <a:off x="6497881" y="3587511"/>
              <a:ext cx="1609736" cy="43088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s-VE" sz="2200" dirty="0" err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Neuropodo</a:t>
              </a:r>
              <a:endParaRPr lang="es-VE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endParaRPr>
            </a:p>
          </p:txBody>
        </p:sp>
        <p:sp>
          <p:nvSpPr>
            <p:cNvPr id="9" name="CuadroTexto 8"/>
            <p:cNvSpPr txBox="1"/>
            <p:nvPr/>
          </p:nvSpPr>
          <p:spPr>
            <a:xfrm>
              <a:off x="3198867" y="1254259"/>
              <a:ext cx="2746265" cy="430887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s-VE" sz="2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EEC = c. </a:t>
              </a:r>
              <a:r>
                <a:rPr lang="es-VE" sz="2200" dirty="0" err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Neuropodo</a:t>
              </a:r>
              <a:endParaRPr lang="es-VE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endParaRPr>
            </a:p>
          </p:txBody>
        </p:sp>
        <p:cxnSp>
          <p:nvCxnSpPr>
            <p:cNvPr id="11" name="Conector recto 10"/>
            <p:cNvCxnSpPr/>
            <p:nvPr/>
          </p:nvCxnSpPr>
          <p:spPr>
            <a:xfrm flipV="1">
              <a:off x="7237827" y="3399197"/>
              <a:ext cx="0" cy="26459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CuadroTexto 14"/>
            <p:cNvSpPr txBox="1"/>
            <p:nvPr/>
          </p:nvSpPr>
          <p:spPr>
            <a:xfrm>
              <a:off x="6429829" y="1021367"/>
              <a:ext cx="1285929" cy="584775"/>
            </a:xfrm>
            <a:prstGeom prst="rect">
              <a:avLst/>
            </a:prstGeom>
            <a:noFill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pPr algn="ctr"/>
              <a:r>
                <a:rPr lang="es-VE" sz="1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Núcleos </a:t>
              </a:r>
            </a:p>
            <a:p>
              <a:pPr algn="ctr"/>
              <a:r>
                <a:rPr lang="es-VE" sz="1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anose="030F0702030302020204" pitchFamily="66" charset="0"/>
                </a:rPr>
                <a:t>enterocitos</a:t>
              </a:r>
              <a:endParaRPr lang="es-VE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endParaRPr>
            </a:p>
          </p:txBody>
        </p:sp>
        <p:cxnSp>
          <p:nvCxnSpPr>
            <p:cNvPr id="10" name="Conector recto 9"/>
            <p:cNvCxnSpPr/>
            <p:nvPr/>
          </p:nvCxnSpPr>
          <p:spPr>
            <a:xfrm>
              <a:off x="6974115" y="1537034"/>
              <a:ext cx="0" cy="440857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ector recto 16"/>
            <p:cNvCxnSpPr/>
            <p:nvPr/>
          </p:nvCxnSpPr>
          <p:spPr>
            <a:xfrm>
              <a:off x="6974115" y="1524647"/>
              <a:ext cx="776514" cy="351644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Conector recto 18"/>
            <p:cNvCxnSpPr/>
            <p:nvPr/>
          </p:nvCxnSpPr>
          <p:spPr>
            <a:xfrm flipH="1">
              <a:off x="6564083" y="1521918"/>
              <a:ext cx="368706" cy="538396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CuadroTexto 17"/>
          <p:cNvSpPr txBox="1"/>
          <p:nvPr/>
        </p:nvSpPr>
        <p:spPr>
          <a:xfrm>
            <a:off x="107617" y="113144"/>
            <a:ext cx="1773242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S</a:t>
            </a:r>
            <a:r>
              <a:rPr lang="es-VE" sz="1200" dirty="0">
                <a:latin typeface="Comic Sans MS" panose="030F0702030302020204" pitchFamily="66" charset="0"/>
              </a:rPr>
              <a:t>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Neuropodo.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SN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 flipH="1">
            <a:off x="4828848" y="132222"/>
            <a:ext cx="1919588" cy="400110"/>
          </a:xfrm>
          <a:prstGeom prst="rect">
            <a:avLst/>
          </a:prstGeom>
          <a:solidFill>
            <a:srgbClr val="9DC3E6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C. </a:t>
            </a:r>
            <a:r>
              <a:rPr lang="es-VE" sz="2000" dirty="0" err="1" smtClean="0">
                <a:latin typeface="Comic Sans MS" panose="030F0702030302020204" pitchFamily="66" charset="0"/>
              </a:rPr>
              <a:t>Neuropodo</a:t>
            </a:r>
            <a:r>
              <a:rPr lang="es-VE" sz="2000" dirty="0" smtClean="0">
                <a:latin typeface="Comic Sans MS" panose="030F0702030302020204" pitchFamily="66" charset="0"/>
              </a:rPr>
              <a:t> </a:t>
            </a:r>
            <a:endParaRPr lang="es-VE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2942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61356"/>
          <a:stretch/>
        </p:blipFill>
        <p:spPr>
          <a:xfrm>
            <a:off x="4751121" y="43162"/>
            <a:ext cx="3861937" cy="6275764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Rectángulo 11"/>
          <p:cNvSpPr/>
          <p:nvPr/>
        </p:nvSpPr>
        <p:spPr>
          <a:xfrm>
            <a:off x="1789763" y="4013828"/>
            <a:ext cx="2660937" cy="1323439"/>
          </a:xfrm>
          <a:prstGeom prst="rect">
            <a:avLst/>
          </a:prstGeom>
          <a:solidFill>
            <a:srgbClr val="E2EFFE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sz="1600" b="1" dirty="0" smtClean="0">
                <a:latin typeface="Comic Sans MS" panose="030F0702030302020204" pitchFamily="66" charset="0"/>
              </a:rPr>
              <a:t>Glia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Entérica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debajo</a:t>
            </a:r>
            <a:r>
              <a:rPr lang="en-US" sz="1600" dirty="0" smtClean="0">
                <a:latin typeface="Comic Sans MS" panose="030F0702030302020204" pitchFamily="66" charset="0"/>
              </a:rPr>
              <a:t> del </a:t>
            </a:r>
            <a:r>
              <a:rPr lang="en-US" sz="1600" dirty="0" err="1" smtClean="0">
                <a:latin typeface="Comic Sans MS" panose="030F0702030302020204" pitchFamily="66" charset="0"/>
              </a:rPr>
              <a:t>epitelio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extiende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prolongaciones</a:t>
            </a:r>
            <a:r>
              <a:rPr lang="en-US" sz="1600" dirty="0" smtClean="0">
                <a:latin typeface="Comic Sans MS" panose="030F0702030302020204" pitchFamily="66" charset="0"/>
              </a:rPr>
              <a:t> para </a:t>
            </a:r>
            <a:r>
              <a:rPr lang="en-US" sz="1600" dirty="0" err="1" smtClean="0">
                <a:latin typeface="Comic Sans MS" panose="030F0702030302020204" pitchFamily="66" charset="0"/>
              </a:rPr>
              <a:t>contactar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neuropodo</a:t>
            </a:r>
            <a:r>
              <a:rPr lang="en-US" sz="1600" dirty="0" smtClean="0">
                <a:latin typeface="Comic Sans MS" panose="030F0702030302020204" pitchFamily="66" charset="0"/>
              </a:rPr>
              <a:t> de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una</a:t>
            </a:r>
            <a:r>
              <a:rPr lang="en-US" sz="1600" b="1" dirty="0" smtClean="0">
                <a:latin typeface="Comic Sans MS" panose="030F0702030302020204" pitchFamily="66" charset="0"/>
              </a:rPr>
              <a:t> EEC</a:t>
            </a:r>
            <a:r>
              <a:rPr lang="en-US" sz="1600" dirty="0" smtClean="0">
                <a:latin typeface="Comic Sans MS" panose="030F0702030302020204" pitchFamily="66" charset="0"/>
              </a:rPr>
              <a:t>.</a:t>
            </a:r>
            <a:endParaRPr lang="es-VE" sz="1600" dirty="0">
              <a:latin typeface="Comic Sans MS" panose="030F0702030302020204" pitchFamily="66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1468343" y="1678893"/>
            <a:ext cx="2982357" cy="1323439"/>
          </a:xfrm>
          <a:prstGeom prst="rect">
            <a:avLst/>
          </a:prstGeom>
          <a:solidFill>
            <a:srgbClr val="E2EFFE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sz="1600" b="1" dirty="0" smtClean="0">
                <a:latin typeface="Comic Sans MS" panose="030F0702030302020204" pitchFamily="66" charset="0"/>
              </a:rPr>
              <a:t>C. Sensorial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Endocrina</a:t>
            </a:r>
            <a:r>
              <a:rPr lang="en-US" sz="1600" b="1" dirty="0" smtClean="0"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latin typeface="Comic Sans MS" panose="030F0702030302020204" pitchFamily="66" charset="0"/>
              </a:rPr>
              <a:t>(</a:t>
            </a:r>
            <a:r>
              <a:rPr lang="en-US" sz="1600" b="1" dirty="0">
                <a:latin typeface="Comic Sans MS" panose="030F0702030302020204" pitchFamily="66" charset="0"/>
              </a:rPr>
              <a:t>EEC</a:t>
            </a:r>
            <a:r>
              <a:rPr lang="en-US" sz="1600" dirty="0">
                <a:latin typeface="Comic Sans MS" panose="030F0702030302020204" pitchFamily="66" charset="0"/>
              </a:rPr>
              <a:t>) </a:t>
            </a:r>
            <a:r>
              <a:rPr lang="en-US" sz="1600" dirty="0" smtClean="0">
                <a:latin typeface="Comic Sans MS" panose="030F0702030302020204" pitchFamily="66" charset="0"/>
              </a:rPr>
              <a:t>en </a:t>
            </a:r>
            <a:r>
              <a:rPr lang="en-US" sz="1600" dirty="0" err="1" smtClean="0">
                <a:latin typeface="Comic Sans MS" panose="030F0702030302020204" pitchFamily="66" charset="0"/>
              </a:rPr>
              <a:t>epitelio</a:t>
            </a:r>
            <a:r>
              <a:rPr lang="en-US" sz="1600" dirty="0" smtClean="0">
                <a:latin typeface="Comic Sans MS" panose="030F0702030302020204" pitchFamily="66" charset="0"/>
              </a:rPr>
              <a:t> intestinal </a:t>
            </a:r>
            <a:r>
              <a:rPr lang="en-US" sz="1600" dirty="0" err="1" smtClean="0">
                <a:latin typeface="Comic Sans MS" panose="030F0702030302020204" pitchFamily="66" charset="0"/>
              </a:rPr>
              <a:t>extiende</a:t>
            </a:r>
            <a:r>
              <a:rPr lang="en-US" sz="1600" dirty="0" smtClean="0">
                <a:latin typeface="Comic Sans MS" panose="030F0702030302020204" pitchFamily="66" charset="0"/>
              </a:rPr>
              <a:t> un </a:t>
            </a:r>
            <a:r>
              <a:rPr lang="en-US" sz="1600" b="1" dirty="0" smtClean="0">
                <a:latin typeface="Comic Sans MS" panose="030F0702030302020204" pitchFamily="66" charset="0"/>
              </a:rPr>
              <a:t>Neuropodo</a:t>
            </a:r>
            <a:r>
              <a:rPr lang="en-US" sz="1600" dirty="0" smtClean="0">
                <a:latin typeface="Comic Sans MS" panose="030F0702030302020204" pitchFamily="66" charset="0"/>
              </a:rPr>
              <a:t> para </a:t>
            </a:r>
            <a:r>
              <a:rPr lang="en-US" sz="1600" dirty="0" err="1" smtClean="0">
                <a:latin typeface="Comic Sans MS" panose="030F0702030302020204" pitchFamily="66" charset="0"/>
              </a:rPr>
              <a:t>conectar</a:t>
            </a:r>
            <a:r>
              <a:rPr lang="en-US" sz="1600" dirty="0" smtClean="0">
                <a:latin typeface="Comic Sans MS" panose="030F0702030302020204" pitchFamily="66" charset="0"/>
              </a:rPr>
              <a:t> con un </a:t>
            </a:r>
            <a:r>
              <a:rPr lang="en-US" sz="1600" b="1" dirty="0" err="1" smtClean="0">
                <a:latin typeface="Comic Sans MS" panose="030F0702030302020204" pitchFamily="66" charset="0"/>
              </a:rPr>
              <a:t>nervio</a:t>
            </a:r>
            <a:r>
              <a:rPr lang="en-US" sz="1600" dirty="0" smtClean="0"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latin typeface="Comic Sans MS" panose="030F0702030302020204" pitchFamily="66" charset="0"/>
              </a:rPr>
              <a:t>subyacente</a:t>
            </a:r>
            <a:r>
              <a:rPr lang="en-US" sz="1600" dirty="0" smtClean="0">
                <a:latin typeface="Comic Sans MS" panose="030F0702030302020204" pitchFamily="66" charset="0"/>
              </a:rPr>
              <a:t>.</a:t>
            </a:r>
            <a:endParaRPr lang="en-US" sz="1600" dirty="0">
              <a:latin typeface="Comic Sans MS" panose="030F0702030302020204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4691285" y="28414"/>
            <a:ext cx="4162358" cy="32263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" name="Rectángulo 2"/>
          <p:cNvSpPr/>
          <p:nvPr/>
        </p:nvSpPr>
        <p:spPr>
          <a:xfrm>
            <a:off x="4572000" y="3181044"/>
            <a:ext cx="4162358" cy="31673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0" name="CuadroTexto 9"/>
          <p:cNvSpPr txBox="1"/>
          <p:nvPr/>
        </p:nvSpPr>
        <p:spPr>
          <a:xfrm>
            <a:off x="26377" y="109497"/>
            <a:ext cx="224612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S</a:t>
            </a:r>
            <a:r>
              <a:rPr lang="es-VE" sz="1200" dirty="0">
                <a:latin typeface="Comic Sans MS" panose="030F0702030302020204" pitchFamily="66" charset="0"/>
              </a:rPr>
              <a:t>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</a:t>
            </a:r>
            <a:r>
              <a:rPr lang="es-VE" sz="12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200" dirty="0" smtClean="0">
                <a:latin typeface="Comic Sans MS" panose="030F0702030302020204" pitchFamily="66" charset="0"/>
              </a:rPr>
              <a:t> Entérico.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Neuropodo.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SN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787149" y="6333674"/>
            <a:ext cx="756970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Adaptado de: DV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Bohórquez, 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Liddle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 gut </a:t>
            </a:r>
            <a:r>
              <a:rPr lang="en-US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connectome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making sense of what you eat . 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 </a:t>
            </a:r>
            <a:r>
              <a:rPr lang="es-VE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Clin</a:t>
            </a:r>
            <a:r>
              <a:rPr lang="es-VE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Invest</a:t>
            </a:r>
            <a:r>
              <a:rPr lang="es-VE" sz="1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2015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;125:888-890</a:t>
            </a:r>
            <a:r>
              <a:rPr lang="es-VE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44034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8" grpId="0" animBg="1"/>
      <p:bldP spid="2" grpId="0" animBg="1"/>
      <p:bldP spid="3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494" y="1081132"/>
            <a:ext cx="7561011" cy="4884692"/>
          </a:xfrm>
          <a:prstGeom prst="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CuadroTexto 2"/>
          <p:cNvSpPr txBox="1"/>
          <p:nvPr/>
        </p:nvSpPr>
        <p:spPr>
          <a:xfrm>
            <a:off x="1791550" y="6024832"/>
            <a:ext cx="55483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MM.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Kaelberer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et al.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Neuropode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cells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emerging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biology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gut-brain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sensory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transduction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Annu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Rev.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Neurosci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2020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43:337-353.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Flecha derecha 5"/>
          <p:cNvSpPr/>
          <p:nvPr/>
        </p:nvSpPr>
        <p:spPr>
          <a:xfrm>
            <a:off x="1846314" y="5197392"/>
            <a:ext cx="2124841" cy="6390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7" name="CuadroTexto 6"/>
          <p:cNvSpPr txBox="1"/>
          <p:nvPr/>
        </p:nvSpPr>
        <p:spPr>
          <a:xfrm flipH="1">
            <a:off x="1861147" y="5316856"/>
            <a:ext cx="2059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Despolarización</a:t>
            </a:r>
            <a:endParaRPr lang="es-VE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7032531" y="5248069"/>
            <a:ext cx="670560" cy="443569"/>
          </a:xfrm>
          <a:prstGeom prst="rect">
            <a:avLst/>
          </a:prstGeom>
          <a:solidFill>
            <a:srgbClr val="EAB8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9" name="CuadroTexto 8"/>
          <p:cNvSpPr txBox="1"/>
          <p:nvPr/>
        </p:nvSpPr>
        <p:spPr>
          <a:xfrm>
            <a:off x="6981687" y="5177465"/>
            <a:ext cx="10486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 </a:t>
            </a:r>
          </a:p>
          <a:p>
            <a:r>
              <a:rPr lang="es-VE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aferente</a:t>
            </a:r>
            <a:endParaRPr lang="es-VE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1" name="Elipse 10"/>
          <p:cNvSpPr/>
          <p:nvPr/>
        </p:nvSpPr>
        <p:spPr>
          <a:xfrm>
            <a:off x="2270760" y="711800"/>
            <a:ext cx="350520" cy="36933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Elipse 12"/>
          <p:cNvSpPr/>
          <p:nvPr/>
        </p:nvSpPr>
        <p:spPr>
          <a:xfrm>
            <a:off x="3733800" y="984668"/>
            <a:ext cx="350520" cy="369332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4211838" y="310700"/>
            <a:ext cx="3614520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0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Activación</a:t>
            </a:r>
            <a:r>
              <a:rPr lang="en-US" sz="20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de c. </a:t>
            </a:r>
            <a:r>
              <a:rPr lang="en-US" sz="20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Neuropodos</a:t>
            </a:r>
            <a:endParaRPr lang="en-US" sz="2000" dirty="0">
              <a:solidFill>
                <a:srgbClr val="000000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</p:txBody>
      </p:sp>
      <p:sp>
        <p:nvSpPr>
          <p:cNvPr id="5" name="Elipse 4"/>
          <p:cNvSpPr/>
          <p:nvPr/>
        </p:nvSpPr>
        <p:spPr>
          <a:xfrm>
            <a:off x="5493828" y="4934857"/>
            <a:ext cx="986973" cy="859645"/>
          </a:xfrm>
          <a:prstGeom prst="ellipse">
            <a:avLst/>
          </a:prstGeom>
          <a:noFill/>
          <a:ln w="28575">
            <a:solidFill>
              <a:srgbClr val="C00000"/>
            </a:solidFill>
            <a:prstDash val="sys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" name="Rectángulo 3"/>
          <p:cNvSpPr/>
          <p:nvPr/>
        </p:nvSpPr>
        <p:spPr>
          <a:xfrm>
            <a:off x="2412900" y="1081132"/>
            <a:ext cx="673200" cy="15756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7" name="Rectángulo 16"/>
          <p:cNvSpPr/>
          <p:nvPr/>
        </p:nvSpPr>
        <p:spPr>
          <a:xfrm>
            <a:off x="2254598" y="989048"/>
            <a:ext cx="91403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600" b="1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Glucosa</a:t>
            </a:r>
            <a:endParaRPr lang="es-VE" sz="1600" b="1" dirty="0"/>
          </a:p>
        </p:txBody>
      </p:sp>
      <p:sp>
        <p:nvSpPr>
          <p:cNvPr id="18" name="Rectángulo 17"/>
          <p:cNvSpPr/>
          <p:nvPr/>
        </p:nvSpPr>
        <p:spPr>
          <a:xfrm>
            <a:off x="2075543" y="676312"/>
            <a:ext cx="673957" cy="39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0" name="Rectángulo 19"/>
          <p:cNvSpPr/>
          <p:nvPr/>
        </p:nvSpPr>
        <p:spPr>
          <a:xfrm>
            <a:off x="3676648" y="1084820"/>
            <a:ext cx="535190" cy="28346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1" name="Rectángulo 20"/>
          <p:cNvSpPr/>
          <p:nvPr/>
        </p:nvSpPr>
        <p:spPr>
          <a:xfrm>
            <a:off x="3676648" y="837601"/>
            <a:ext cx="407672" cy="2329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2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132579" y="130405"/>
            <a:ext cx="1811714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S</a:t>
            </a:r>
            <a:r>
              <a:rPr lang="es-VE" sz="1200" dirty="0">
                <a:latin typeface="Comic Sans MS" panose="030F0702030302020204" pitchFamily="66" charset="0"/>
              </a:rPr>
              <a:t>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Neuropodo.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SN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960233" y="1267070"/>
            <a:ext cx="1662635" cy="39837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6" name="Rectángulo 15"/>
          <p:cNvSpPr/>
          <p:nvPr/>
        </p:nvSpPr>
        <p:spPr>
          <a:xfrm>
            <a:off x="3495368" y="1383496"/>
            <a:ext cx="716470" cy="19039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0" name="CuadroTexto 9"/>
          <p:cNvSpPr txBox="1"/>
          <p:nvPr/>
        </p:nvSpPr>
        <p:spPr>
          <a:xfrm>
            <a:off x="2704802" y="745053"/>
            <a:ext cx="371854" cy="3385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V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es-VE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3536503" y="1214227"/>
            <a:ext cx="343981" cy="3385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VE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es-VE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1242922" y="1239036"/>
            <a:ext cx="15056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Transportador</a:t>
            </a:r>
            <a:r>
              <a:rPr lang="en-US" sz="1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Na</a:t>
            </a:r>
            <a:r>
              <a:rPr lang="en-US" sz="1200" baseline="40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+</a:t>
            </a:r>
            <a:r>
              <a:rPr 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glucosa</a:t>
            </a:r>
            <a:r>
              <a:rPr 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-like 1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3850843" y="1245005"/>
            <a:ext cx="22028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R</a:t>
            </a:r>
            <a:r>
              <a:rPr lang="en-US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eceptor </a:t>
            </a:r>
            <a:r>
              <a:rPr 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para </a:t>
            </a:r>
            <a:r>
              <a:rPr lang="en-US" sz="1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dulce</a:t>
            </a:r>
            <a:r>
              <a:rPr 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T1R2/3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Rectángulo 24"/>
          <p:cNvSpPr/>
          <p:nvPr/>
        </p:nvSpPr>
        <p:spPr>
          <a:xfrm>
            <a:off x="1242922" y="3208662"/>
            <a:ext cx="1011676" cy="353962"/>
          </a:xfrm>
          <a:prstGeom prst="rect">
            <a:avLst/>
          </a:prstGeom>
          <a:solidFill>
            <a:srgbClr val="F67B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6" name="Rectángulo 25"/>
          <p:cNvSpPr/>
          <p:nvPr/>
        </p:nvSpPr>
        <p:spPr>
          <a:xfrm>
            <a:off x="4084320" y="3113080"/>
            <a:ext cx="1136609" cy="545126"/>
          </a:xfrm>
          <a:prstGeom prst="rect">
            <a:avLst/>
          </a:prstGeom>
          <a:solidFill>
            <a:srgbClr val="F67B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7" name="Rectángulo 26"/>
          <p:cNvSpPr/>
          <p:nvPr/>
        </p:nvSpPr>
        <p:spPr>
          <a:xfrm>
            <a:off x="1148585" y="3164416"/>
            <a:ext cx="12859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Canal de K+ </a:t>
            </a:r>
          </a:p>
          <a:p>
            <a:r>
              <a:rPr lang="en-US" sz="1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sensible a ATP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Rectángulo 27"/>
          <p:cNvSpPr/>
          <p:nvPr/>
        </p:nvSpPr>
        <p:spPr>
          <a:xfrm>
            <a:off x="3975996" y="3062477"/>
            <a:ext cx="13532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TRPM5:</a:t>
            </a:r>
          </a:p>
          <a:p>
            <a:r>
              <a:rPr lang="en-US" sz="1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Canal de </a:t>
            </a:r>
            <a:r>
              <a:rPr lang="en-US" sz="1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C</a:t>
            </a:r>
            <a:r>
              <a:rPr lang="en-US" sz="12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a</a:t>
            </a:r>
            <a:r>
              <a:rPr lang="en-US" sz="1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++ </a:t>
            </a:r>
          </a:p>
          <a:p>
            <a:r>
              <a:rPr lang="en-US" sz="1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sensible a </a:t>
            </a:r>
            <a:r>
              <a:rPr lang="en-US" sz="12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Ca</a:t>
            </a:r>
            <a:r>
              <a:rPr lang="en-US" sz="1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++</a:t>
            </a:r>
            <a:endParaRPr lang="es-VE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87403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 animBg="1"/>
      <p:bldP spid="5" grpId="0" animBg="1"/>
      <p:bldP spid="10" grpId="0" animBg="1"/>
      <p:bldP spid="12" grpId="0" animBg="1"/>
      <p:bldP spid="19" grpId="0"/>
      <p:bldP spid="24" grpId="0"/>
      <p:bldP spid="27" grpId="0"/>
      <p:bldP spid="28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340140" y="1299554"/>
            <a:ext cx="6463719" cy="44627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1600" dirty="0" err="1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N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utriente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como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b="1" dirty="0" err="1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G</a:t>
            </a:r>
            <a:r>
              <a:rPr lang="en-US" sz="1600" b="1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lucosa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es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i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sentido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por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neuropodos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por</a:t>
            </a:r>
            <a:r>
              <a:rPr lang="en-US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:</a:t>
            </a:r>
          </a:p>
          <a:p>
            <a:pPr>
              <a:spcAft>
                <a:spcPts val="0"/>
              </a:spcAft>
            </a:pPr>
            <a:endParaRPr lang="en-US" b="1" dirty="0" smtClean="0">
              <a:solidFill>
                <a:srgbClr val="000000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342900" indent="-342900">
              <a:spcAft>
                <a:spcPts val="0"/>
              </a:spcAft>
              <a:buAutoNum type="arabicPeriod"/>
            </a:pPr>
            <a:r>
              <a:rPr lang="en-US" sz="1600" b="1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Transportador</a:t>
            </a:r>
            <a:r>
              <a:rPr lang="en-US" sz="1600" b="1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Na</a:t>
            </a:r>
            <a:r>
              <a:rPr lang="en-US" sz="1600" baseline="40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+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glucosa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-like 1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.</a:t>
            </a:r>
          </a:p>
          <a:p>
            <a:pPr>
              <a:spcAft>
                <a:spcPts val="0"/>
              </a:spcAft>
            </a:pPr>
            <a:endParaRPr lang="en-US" sz="800" dirty="0">
              <a:solidFill>
                <a:srgbClr val="000000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354013">
              <a:spcAft>
                <a:spcPts val="0"/>
              </a:spcAft>
            </a:pP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Entrada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de Na</a:t>
            </a:r>
            <a:r>
              <a:rPr lang="en-US" sz="1600" baseline="40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+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despolariza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las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células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,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llevando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a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liberación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de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vesículas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y a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activación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de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neuronas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aferentes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sinápticamente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conectadas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. </a:t>
            </a:r>
          </a:p>
          <a:p>
            <a:pPr>
              <a:spcAft>
                <a:spcPts val="0"/>
              </a:spcAft>
            </a:pPr>
            <a:endParaRPr lang="en-US" sz="1000" dirty="0">
              <a:solidFill>
                <a:srgbClr val="000000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352425" indent="-352425">
              <a:spcAft>
                <a:spcPts val="0"/>
              </a:spcAft>
            </a:pP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	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Metabolismo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de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Glucosa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produce 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ATP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que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cierra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canales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de K</a:t>
            </a:r>
            <a:r>
              <a:rPr lang="en-US" sz="1600" baseline="40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+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sensibles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a ATP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y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despolariza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más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la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célula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. </a:t>
            </a:r>
          </a:p>
          <a:p>
            <a:pPr>
              <a:spcAft>
                <a:spcPts val="0"/>
              </a:spcAft>
            </a:pPr>
            <a:endParaRPr lang="en-US" sz="1000" b="1" dirty="0">
              <a:solidFill>
                <a:srgbClr val="000000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273050" indent="-273050">
              <a:spcAft>
                <a:spcPts val="0"/>
              </a:spcAft>
            </a:pPr>
            <a:r>
              <a:rPr lang="en-US" sz="1600" b="1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2. </a:t>
            </a:r>
            <a:r>
              <a:rPr lang="en-US" sz="1600" b="1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R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eceptor para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dulce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T1R2/3</a:t>
            </a:r>
            <a:r>
              <a:rPr lang="en-US" sz="1600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,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acoplado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a 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proteína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G. </a:t>
            </a:r>
          </a:p>
          <a:p>
            <a:pPr marL="273050" indent="-273050">
              <a:spcAft>
                <a:spcPts val="0"/>
              </a:spcAft>
            </a:pPr>
            <a:endParaRPr lang="en-US" sz="800" dirty="0" smtClean="0">
              <a:solidFill>
                <a:srgbClr val="000000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273050" indent="-273050">
              <a:spcAft>
                <a:spcPts val="0"/>
              </a:spcAft>
            </a:pP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	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Proteínas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G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activadas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fosforilan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factores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de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transcripción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o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liberan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Ca</a:t>
            </a:r>
            <a:r>
              <a:rPr lang="en-US" sz="1600" baseline="30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++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i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, lo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cual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activa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potencial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transitorio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de 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receptor canal </a:t>
            </a:r>
            <a:r>
              <a:rPr lang="en-U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M5 </a:t>
            </a:r>
            <a:r>
              <a:rPr lang="en-US" sz="1600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(</a:t>
            </a:r>
            <a:r>
              <a:rPr lang="en-US" sz="1600" b="1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TRPM5</a:t>
            </a:r>
            <a:r>
              <a:rPr lang="en-US" sz="1600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), 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canal de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Ca</a:t>
            </a:r>
            <a:r>
              <a:rPr lang="en-US" sz="1600" baseline="30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+</a:t>
            </a:r>
            <a:r>
              <a:rPr lang="en-US" sz="1600" baseline="30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+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-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activado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por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Ca</a:t>
            </a:r>
            <a:r>
              <a:rPr lang="en-US" sz="1600" baseline="30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2++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.</a:t>
            </a:r>
          </a:p>
          <a:p>
            <a:pPr marL="273050" indent="-273050">
              <a:spcAft>
                <a:spcPts val="0"/>
              </a:spcAft>
            </a:pPr>
            <a:r>
              <a:rPr lang="en-US" sz="10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	</a:t>
            </a:r>
          </a:p>
          <a:p>
            <a:pPr marL="273050" indent="-273050">
              <a:spcAft>
                <a:spcPts val="0"/>
              </a:spcAft>
            </a:pP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	</a:t>
            </a:r>
            <a:r>
              <a:rPr lang="en-US" sz="1600" b="1" dirty="0" err="1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C</a:t>
            </a:r>
            <a:r>
              <a:rPr lang="en-US" sz="1600" b="1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ascada</a:t>
            </a:r>
            <a:r>
              <a:rPr lang="en-US" sz="1600" b="1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de </a:t>
            </a:r>
            <a:r>
              <a:rPr lang="en-US" sz="16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Ca</a:t>
            </a:r>
            <a:r>
              <a:rPr lang="en-US" sz="1600" b="1" baseline="30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++</a:t>
            </a:r>
            <a:r>
              <a:rPr lang="en-US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i</a:t>
            </a:r>
            <a:r>
              <a:rPr lang="en-US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induce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fusión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de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vesícula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y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activación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adicional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de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neuronas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aferentes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.</a:t>
            </a:r>
          </a:p>
          <a:p>
            <a:pPr marL="273050" indent="-273050">
              <a:spcAft>
                <a:spcPts val="0"/>
              </a:spcAft>
            </a:pPr>
            <a:endParaRPr lang="es-VE" sz="1000" dirty="0">
              <a:solidFill>
                <a:srgbClr val="000000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1797802" y="5916202"/>
            <a:ext cx="55483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MM.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Kaelberer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et al.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Neuropode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cells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emerging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biology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gut-brain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sensory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transduction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Annu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Rev. </a:t>
            </a:r>
            <a:r>
              <a:rPr lang="es-VE" sz="1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Neurosci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2020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43:337-353.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2578693" y="750894"/>
            <a:ext cx="3986614" cy="4308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2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Activación</a:t>
            </a:r>
            <a:r>
              <a:rPr lang="en-US" sz="2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de c. </a:t>
            </a:r>
            <a:r>
              <a:rPr lang="en-US" sz="22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Neuropodos</a:t>
            </a:r>
            <a:endParaRPr lang="en-US" sz="22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ea typeface="Calibri" panose="020F0502020204030204" pitchFamily="34" charset="0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6377" y="109497"/>
            <a:ext cx="224612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S</a:t>
            </a:r>
            <a:r>
              <a:rPr lang="es-VE" sz="1200" dirty="0">
                <a:latin typeface="Comic Sans MS" panose="030F0702030302020204" pitchFamily="66" charset="0"/>
              </a:rPr>
              <a:t>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</a:t>
            </a:r>
            <a:r>
              <a:rPr lang="es-VE" sz="12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200" dirty="0" smtClean="0">
                <a:latin typeface="Comic Sans MS" panose="030F0702030302020204" pitchFamily="66" charset="0"/>
              </a:rPr>
              <a:t> Entérico.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Neuropodo.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SN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882964" y="3016064"/>
            <a:ext cx="45717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1" name="Rectángulo 10"/>
          <p:cNvSpPr/>
          <p:nvPr/>
        </p:nvSpPr>
        <p:spPr>
          <a:xfrm>
            <a:off x="920853" y="5046822"/>
            <a:ext cx="45717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531740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/>
          <p:nvPr/>
        </p:nvPicPr>
        <p:blipFill>
          <a:blip r:embed="rId2" cstate="print">
            <a:lum bright="-11000" contrast="31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" y="230752"/>
            <a:ext cx="8336280" cy="591312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uadroTexto 4"/>
          <p:cNvSpPr txBox="1"/>
          <p:nvPr/>
        </p:nvSpPr>
        <p:spPr>
          <a:xfrm>
            <a:off x="1797802" y="6230274"/>
            <a:ext cx="55483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MM.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Kaelberer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et al.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Neuropode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cells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emerging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biology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gut-brain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sensory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transduction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Annu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Rev.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Neurosci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43:337-353.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731520" y="339889"/>
            <a:ext cx="1066282" cy="518160"/>
          </a:xfrm>
          <a:prstGeom prst="rect">
            <a:avLst/>
          </a:prstGeom>
          <a:solidFill>
            <a:srgbClr val="FAE4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7" name="CuadroTexto 6"/>
          <p:cNvSpPr txBox="1"/>
          <p:nvPr/>
        </p:nvSpPr>
        <p:spPr>
          <a:xfrm>
            <a:off x="-44295" y="1447849"/>
            <a:ext cx="9701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Epitelio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intestinal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6872847" y="1549269"/>
            <a:ext cx="1912620" cy="5371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6" name="CuadroTexto 5"/>
          <p:cNvSpPr txBox="1"/>
          <p:nvPr/>
        </p:nvSpPr>
        <p:spPr>
          <a:xfrm>
            <a:off x="6999895" y="1545334"/>
            <a:ext cx="19800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Vago conecta </a:t>
            </a:r>
          </a:p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intestino al </a:t>
            </a:r>
          </a:p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cerebro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4019768" y="1580279"/>
            <a:ext cx="1112520" cy="426720"/>
          </a:xfrm>
          <a:prstGeom prst="rect">
            <a:avLst/>
          </a:prstGeom>
          <a:solidFill>
            <a:srgbClr val="FDF3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0" name="CuadroTexto 9"/>
          <p:cNvSpPr txBox="1"/>
          <p:nvPr/>
        </p:nvSpPr>
        <p:spPr>
          <a:xfrm>
            <a:off x="3896958" y="1470473"/>
            <a:ext cx="15343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Transmisión </a:t>
            </a:r>
          </a:p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sináptica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3124200" y="2645822"/>
            <a:ext cx="807720" cy="551692"/>
          </a:xfrm>
          <a:prstGeom prst="rect">
            <a:avLst/>
          </a:prstGeom>
          <a:solidFill>
            <a:srgbClr val="FDF3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2" name="CuadroTexto 11"/>
          <p:cNvSpPr txBox="1"/>
          <p:nvPr/>
        </p:nvSpPr>
        <p:spPr>
          <a:xfrm>
            <a:off x="2519446" y="2627383"/>
            <a:ext cx="15343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Liberación </a:t>
            </a:r>
          </a:p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hormonas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5942147" y="2900579"/>
            <a:ext cx="899677" cy="246965"/>
          </a:xfrm>
          <a:prstGeom prst="rect">
            <a:avLst/>
          </a:prstGeom>
          <a:solidFill>
            <a:srgbClr val="FDF3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4" name="CuadroTexto 13"/>
          <p:cNvSpPr txBox="1"/>
          <p:nvPr/>
        </p:nvSpPr>
        <p:spPr>
          <a:xfrm>
            <a:off x="5944582" y="2747139"/>
            <a:ext cx="12650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2000" dirty="0" smtClean="0">
                <a:solidFill>
                  <a:srgbClr val="002E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 </a:t>
            </a:r>
          </a:p>
          <a:p>
            <a:r>
              <a:rPr lang="es-VE" sz="2000" dirty="0" smtClean="0">
                <a:solidFill>
                  <a:srgbClr val="002E8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Vagal</a:t>
            </a:r>
            <a:endParaRPr lang="es-VE" sz="2000" dirty="0">
              <a:solidFill>
                <a:srgbClr val="002E8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4296777" y="3916057"/>
            <a:ext cx="982820" cy="344489"/>
          </a:xfrm>
          <a:prstGeom prst="rect">
            <a:avLst/>
          </a:prstGeom>
          <a:solidFill>
            <a:srgbClr val="FDF3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5" name="CuadroTexto 14"/>
          <p:cNvSpPr txBox="1"/>
          <p:nvPr/>
        </p:nvSpPr>
        <p:spPr>
          <a:xfrm>
            <a:off x="4115555" y="3916057"/>
            <a:ext cx="14109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Célula </a:t>
            </a:r>
          </a:p>
          <a:p>
            <a:r>
              <a:rPr lang="es-VE" sz="20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neurópodo</a:t>
            </a:r>
            <a:endParaRPr lang="es-VE" sz="2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6048826" y="4720717"/>
            <a:ext cx="792998" cy="28304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8" name="CuadroTexto 17"/>
          <p:cNvSpPr txBox="1"/>
          <p:nvPr/>
        </p:nvSpPr>
        <p:spPr>
          <a:xfrm>
            <a:off x="5964067" y="4866546"/>
            <a:ext cx="12811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Glutamato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7539446" y="4958811"/>
            <a:ext cx="991754" cy="930477"/>
          </a:xfrm>
          <a:prstGeom prst="rect">
            <a:avLst/>
          </a:prstGeom>
          <a:solidFill>
            <a:srgbClr val="8DCA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0" name="CuadroTexto 19"/>
          <p:cNvSpPr txBox="1"/>
          <p:nvPr/>
        </p:nvSpPr>
        <p:spPr>
          <a:xfrm>
            <a:off x="7432654" y="4928682"/>
            <a:ext cx="1398140" cy="73866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VE" sz="1400" dirty="0" smtClean="0">
                <a:solidFill>
                  <a:srgbClr val="313D9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Receptor </a:t>
            </a:r>
            <a:r>
              <a:rPr lang="es-VE" sz="1400" dirty="0" err="1" smtClean="0">
                <a:solidFill>
                  <a:srgbClr val="313D9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Glu</a:t>
            </a:r>
            <a:endParaRPr lang="es-VE" sz="1400" dirty="0" smtClean="0">
              <a:solidFill>
                <a:srgbClr val="313D9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VE" sz="1400" dirty="0" err="1" smtClean="0">
                <a:solidFill>
                  <a:srgbClr val="313D9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ionotrópico</a:t>
            </a:r>
            <a:r>
              <a:rPr lang="es-VE" sz="1400" dirty="0" smtClean="0">
                <a:solidFill>
                  <a:srgbClr val="313D9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/</a:t>
            </a:r>
          </a:p>
          <a:p>
            <a:r>
              <a:rPr lang="es-VE" sz="1400" dirty="0" smtClean="0">
                <a:solidFill>
                  <a:srgbClr val="313D9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metabotrópico</a:t>
            </a:r>
            <a:endParaRPr lang="es-VE" sz="1400" dirty="0">
              <a:solidFill>
                <a:srgbClr val="313D9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6504692" y="4148139"/>
            <a:ext cx="1870051" cy="3195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2" name="CuadroTexto 21"/>
          <p:cNvSpPr txBox="1"/>
          <p:nvPr/>
        </p:nvSpPr>
        <p:spPr>
          <a:xfrm>
            <a:off x="6414182" y="4085791"/>
            <a:ext cx="20810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Neurotransmisión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954871" y="4084608"/>
            <a:ext cx="1564575" cy="5805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3" name="CuadroTexto 22"/>
          <p:cNvSpPr txBox="1"/>
          <p:nvPr/>
        </p:nvSpPr>
        <p:spPr>
          <a:xfrm>
            <a:off x="901934" y="3998368"/>
            <a:ext cx="193193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Almacenamiento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 vesículas grandes 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centro denso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 flipH="1">
            <a:off x="995342" y="2855155"/>
            <a:ext cx="69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LUZ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6" name="CuadroTexto 25"/>
          <p:cNvSpPr txBox="1"/>
          <p:nvPr/>
        </p:nvSpPr>
        <p:spPr>
          <a:xfrm>
            <a:off x="648146" y="652028"/>
            <a:ext cx="12811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</a:t>
            </a:r>
            <a:r>
              <a:rPr lang="es-VE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Neuropodo</a:t>
            </a:r>
            <a:endParaRPr lang="es-VE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7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ángulo 27"/>
          <p:cNvSpPr/>
          <p:nvPr/>
        </p:nvSpPr>
        <p:spPr>
          <a:xfrm>
            <a:off x="2213811" y="4928682"/>
            <a:ext cx="753978" cy="97803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5" name="Rectángulo 24"/>
          <p:cNvSpPr/>
          <p:nvPr/>
        </p:nvSpPr>
        <p:spPr>
          <a:xfrm>
            <a:off x="2118797" y="4925257"/>
            <a:ext cx="1019831" cy="9848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b="1" dirty="0" smtClean="0">
                <a:latin typeface="Comic Sans MS" panose="030F0702030302020204" pitchFamily="66" charset="0"/>
              </a:rPr>
              <a:t>CCK</a:t>
            </a:r>
          </a:p>
          <a:p>
            <a:endParaRPr lang="es-VE" sz="800" b="1" dirty="0">
              <a:latin typeface="Comic Sans MS" panose="030F0702030302020204" pitchFamily="66" charset="0"/>
            </a:endParaRPr>
          </a:p>
          <a:p>
            <a:r>
              <a:rPr lang="es-VE" sz="1400" b="1" dirty="0" smtClean="0">
                <a:latin typeface="Comic Sans MS" panose="030F0702030302020204" pitchFamily="66" charset="0"/>
              </a:rPr>
              <a:t>Secretina</a:t>
            </a:r>
          </a:p>
          <a:p>
            <a:endParaRPr lang="es-VE" sz="800" b="1" dirty="0">
              <a:latin typeface="Comic Sans MS" panose="030F0702030302020204" pitchFamily="66" charset="0"/>
            </a:endParaRPr>
          </a:p>
          <a:p>
            <a:r>
              <a:rPr lang="es-VE" sz="1400" b="1" dirty="0" smtClean="0">
                <a:latin typeface="Comic Sans MS" panose="030F0702030302020204" pitchFamily="66" charset="0"/>
              </a:rPr>
              <a:t>5-HT</a:t>
            </a:r>
            <a:endParaRPr lang="es-VE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3888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  <p:bldP spid="10" grpId="0"/>
      <p:bldP spid="12" grpId="0"/>
      <p:bldP spid="18" grpId="0"/>
      <p:bldP spid="20" grpId="0"/>
      <p:bldP spid="22" grpId="0"/>
      <p:bldP spid="23" grpId="0"/>
      <p:bldP spid="26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688719" y="1603465"/>
            <a:ext cx="6012761" cy="36009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endParaRPr lang="en-US" sz="1000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285750" indent="-285750">
              <a:spcAft>
                <a:spcPts val="0"/>
              </a:spcAft>
              <a:buSzPct val="150000"/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C</a:t>
            </a:r>
            <a:r>
              <a:rPr lang="en-US" sz="1600" b="1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. </a:t>
            </a:r>
            <a:r>
              <a:rPr lang="en-US" sz="1600" b="1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Neuropodos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en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epitelio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contienen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vesículas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grandes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de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neuropéptidos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(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NP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)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centro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denso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y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vesículas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pequeñas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de 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NT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s. </a:t>
            </a:r>
          </a:p>
          <a:p>
            <a:pPr marL="285750" indent="-285750">
              <a:spcAft>
                <a:spcPts val="0"/>
              </a:spcAft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srgbClr val="000000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285750" indent="-285750">
              <a:spcAft>
                <a:spcPts val="0"/>
              </a:spcAft>
              <a:buSzPct val="150000"/>
              <a:buFont typeface="Arial" panose="020B0604020202020204" pitchFamily="34" charset="0"/>
              <a:buChar char="•"/>
            </a:pPr>
            <a:r>
              <a:rPr lang="en-US" sz="1600" b="1" dirty="0" err="1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V</a:t>
            </a:r>
            <a:r>
              <a:rPr lang="en-US" sz="1600" b="1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esículas</a:t>
            </a:r>
            <a:r>
              <a:rPr lang="en-US" sz="1600" b="1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b="1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grandes</a:t>
            </a:r>
            <a:r>
              <a:rPr lang="en-US" sz="1600" b="1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contienen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múltiples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NPs 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con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funciones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endocrinas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como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CCK,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secretina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y son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coliberadas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con NT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como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5-HT. </a:t>
            </a:r>
          </a:p>
          <a:p>
            <a:pPr marL="285750" indent="-285750">
              <a:spcAft>
                <a:spcPts val="0"/>
              </a:spcAft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srgbClr val="000000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285750" indent="-285750">
              <a:spcAft>
                <a:spcPts val="0"/>
              </a:spcAft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A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ctivación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de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Neuropodos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estimula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liberación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de </a:t>
            </a:r>
            <a:r>
              <a:rPr lang="en-US" sz="1600" b="1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Glutamato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de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vesículas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sinápticas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. </a:t>
            </a:r>
          </a:p>
          <a:p>
            <a:pPr marL="285750" indent="-285750">
              <a:spcAft>
                <a:spcPts val="0"/>
              </a:spcAft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srgbClr val="000000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285750" indent="-285750">
              <a:spcAft>
                <a:spcPts val="0"/>
              </a:spcAft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E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sta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neurotransmisión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rápida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sobre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Neuronas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A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ferentes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V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agales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, </a:t>
            </a:r>
            <a:r>
              <a:rPr lang="en-US" sz="16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sirve</a:t>
            </a:r>
            <a:r>
              <a:rPr lang="en-US" sz="16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para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traducir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señales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de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nutrientes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directamente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al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cerebro</a:t>
            </a:r>
            <a:r>
              <a:rPr lang="en-U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 en </a:t>
            </a:r>
            <a:r>
              <a:rPr lang="en-U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Calibri" panose="020F0502020204030204" pitchFamily="34" charset="0"/>
              </a:rPr>
              <a:t>milisegundos</a:t>
            </a:r>
            <a:r>
              <a:rPr lang="en-US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.</a:t>
            </a:r>
            <a:endParaRPr lang="en-US" sz="1000" dirty="0" smtClean="0">
              <a:solidFill>
                <a:srgbClr val="000000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  <a:p>
            <a:pPr marL="285750" indent="-285750">
              <a:spcAft>
                <a:spcPts val="0"/>
              </a:spcAft>
              <a:buSzPct val="130000"/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srgbClr val="000000"/>
              </a:solidFill>
              <a:latin typeface="Comic Sans MS" panose="030F0702030302020204" pitchFamily="66" charset="0"/>
              <a:ea typeface="Calibri" panose="020F0502020204030204" pitchFamily="34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797802" y="5405758"/>
            <a:ext cx="55483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MM. </a:t>
            </a:r>
            <a:r>
              <a:rPr lang="es-VE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Kaelberer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et al.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Neuropode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cells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emerging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biology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gut-brain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sensory</a:t>
            </a:r>
            <a:r>
              <a:rPr lang="es-VE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transduction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s-VE" sz="11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Annu</a:t>
            </a: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Rev. </a:t>
            </a:r>
            <a:r>
              <a:rPr lang="es-VE" sz="11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Neurosci</a:t>
            </a:r>
            <a:r>
              <a:rPr lang="es-VE" sz="1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2020</a:t>
            </a:r>
            <a:r>
              <a:rPr lang="es-VE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43:337-353.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2231181" y="731928"/>
            <a:ext cx="4681638" cy="76944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n-US" sz="24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c</a:t>
            </a:r>
            <a:r>
              <a:rPr lang="en-US" sz="2400" dirty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Neuropodo-Neurona</a:t>
            </a:r>
            <a:r>
              <a:rPr lang="en-US" sz="24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Vagal </a:t>
            </a:r>
          </a:p>
          <a:p>
            <a:pPr algn="ctr"/>
            <a:r>
              <a:rPr lang="en-US" sz="20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Transmisión</a:t>
            </a:r>
            <a:r>
              <a:rPr lang="en-US" sz="20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S</a:t>
            </a:r>
            <a:r>
              <a:rPr lang="en-US" sz="20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ináptica</a:t>
            </a:r>
            <a:r>
              <a:rPr lang="en-US" sz="2000" dirty="0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Comic Sans MS" panose="030F0702030302020204" pitchFamily="66" charset="0"/>
                <a:ea typeface="Calibri" panose="020F0502020204030204" pitchFamily="34" charset="0"/>
              </a:rPr>
              <a:t>Glutamatérgica</a:t>
            </a:r>
            <a:endParaRPr lang="es-VE" sz="2000" dirty="0">
              <a:latin typeface="Comic Sans MS" panose="030F0702030302020204" pitchFamily="66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7053362" y="644829"/>
            <a:ext cx="1102495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26377" y="109497"/>
            <a:ext cx="224612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200" dirty="0" smtClean="0">
                <a:latin typeface="Comic Sans MS" panose="030F0702030302020204" pitchFamily="66" charset="0"/>
              </a:rPr>
              <a:t>S</a:t>
            </a:r>
            <a:r>
              <a:rPr lang="es-VE" sz="1200" dirty="0">
                <a:latin typeface="Comic Sans MS" panose="030F0702030302020204" pitchFamily="66" charset="0"/>
              </a:rPr>
              <a:t>. Endocrino </a:t>
            </a:r>
            <a:r>
              <a:rPr lang="es-VE" sz="1200" dirty="0" smtClean="0">
                <a:latin typeface="Comic Sans MS" panose="030F0702030302020204" pitchFamily="66" charset="0"/>
              </a:rPr>
              <a:t>Entérico.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S. </a:t>
            </a:r>
            <a:r>
              <a:rPr lang="es-VE" sz="1200" dirty="0" err="1" smtClean="0">
                <a:latin typeface="Comic Sans MS" panose="030F0702030302020204" pitchFamily="66" charset="0"/>
              </a:rPr>
              <a:t>Endocanabinoide</a:t>
            </a:r>
            <a:r>
              <a:rPr lang="es-VE" sz="1200" dirty="0" smtClean="0">
                <a:latin typeface="Comic Sans MS" panose="030F0702030302020204" pitchFamily="66" charset="0"/>
              </a:rPr>
              <a:t> Entérico.</a:t>
            </a:r>
          </a:p>
          <a:p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Neuropodo.</a:t>
            </a:r>
          </a:p>
          <a:p>
            <a:r>
              <a:rPr lang="es-VE" sz="1200" dirty="0" smtClean="0">
                <a:latin typeface="Comic Sans MS" panose="030F0702030302020204" pitchFamily="66" charset="0"/>
              </a:rPr>
              <a:t>SN Entérico.</a:t>
            </a:r>
            <a:endParaRPr lang="es-VE" sz="1200" dirty="0">
              <a:latin typeface="Comic Sans MS" panose="030F0702030302020204" pitchFamily="66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1149441" y="3664993"/>
            <a:ext cx="45717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1190492" y="4496565"/>
            <a:ext cx="45717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2468767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/>
      <p:bldP spid="11" grpId="0"/>
      <p:bldP spid="12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559267" y="379401"/>
            <a:ext cx="4043087" cy="6771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Enf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de Parkinson (PD) </a:t>
            </a:r>
          </a:p>
          <a:p>
            <a:pPr algn="ctr"/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 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y Nervio Vago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1349118" y="1182369"/>
            <a:ext cx="6463387" cy="51706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Enf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de Parkinson. Alfa Sinucleina.</a:t>
            </a: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Intestino. Mucosa intestinal.</a:t>
            </a:r>
            <a:r>
              <a:rPr lang="es-VE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S. Inmune Entérico. S. Endocrino Entérico. S. </a:t>
            </a:r>
            <a:r>
              <a:rPr lang="es-VE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Endocanabinoide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Entérico. Células Neuropodo. </a:t>
            </a:r>
          </a:p>
          <a:p>
            <a:pPr>
              <a:buClr>
                <a:srgbClr val="5B9BD5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 </a:t>
            </a:r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Sistema Nervioso Entérico. Comunicación    </a:t>
            </a:r>
          </a:p>
          <a:p>
            <a:pPr>
              <a:buClr>
                <a:srgbClr val="5B9BD5">
                  <a:lumMod val="50000"/>
                </a:srgbClr>
              </a:buClr>
              <a:buSzPct val="200000"/>
            </a:pPr>
            <a:r>
              <a:rPr lang="es-VE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entre células.</a:t>
            </a:r>
          </a:p>
          <a:p>
            <a:pPr>
              <a:buClr>
                <a:srgbClr val="5B9BD5">
                  <a:lumMod val="50000"/>
                </a:srgbClr>
              </a:buClr>
              <a:buSzPct val="200000"/>
            </a:pPr>
            <a:endParaRPr lang="es-VE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342900" indent="-34290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Intestinal. Conceptos. Funciones. Disbiosis. Aumento permeabilidad intestinal. Translocación bacteriana. Inflamación Intestinal. Relación Salud-Enfermedad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pPr>
              <a:buClr>
                <a:srgbClr val="5B9BD5">
                  <a:lumMod val="50000"/>
                </a:srgbClr>
              </a:buClr>
              <a:buSzPct val="200000"/>
            </a:pPr>
            <a:endParaRPr lang="es-VE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SN Autónomo (SNA). Parasimpático.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Nervio Vago y Microbiota.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VE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Eje Intestino-Cerebro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Interacciones bidireccionales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. Hipótesis desarrollo y progresión PD. Eje Sano y Alterado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  <a:endParaRPr lang="es-VE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VE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Neuroinflamación, Mecanismos. Relación con Inflamación Sistémica. Neurodegeneración. </a:t>
            </a:r>
            <a:r>
              <a:rPr lang="es-VE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Enf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. Neurodegenerativas.</a:t>
            </a:r>
          </a:p>
          <a:p>
            <a:pPr>
              <a:buClr>
                <a:srgbClr val="5B9BD5">
                  <a:lumMod val="50000"/>
                </a:srgbClr>
              </a:buClr>
              <a:buSzPct val="200000"/>
            </a:pPr>
            <a:endParaRPr lang="es-VE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Conexión Microbiota Intestinal y PD. Hipótesis de </a:t>
            </a:r>
            <a:r>
              <a:rPr lang="es-VE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Braak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pPr marL="274638"/>
            <a:endParaRPr lang="es-VE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Nuevas Posibilidades 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erapéuticas.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6234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739114" y="3029118"/>
            <a:ext cx="3665767" cy="10156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176213" indent="-176213">
              <a:buClr>
                <a:srgbClr val="5B9BD5">
                  <a:lumMod val="50000"/>
                </a:srgbClr>
              </a:buClr>
              <a:buSzPct val="100000"/>
              <a:buFont typeface="Arial" panose="020B0604020202020204" pitchFamily="34" charset="0"/>
              <a:buChar char="•"/>
            </a:pPr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 Entérico 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(intrínseco).</a:t>
            </a:r>
          </a:p>
          <a:p>
            <a:pPr marL="176213" indent="-176213">
              <a:buClr>
                <a:srgbClr val="5B9BD5">
                  <a:lumMod val="50000"/>
                </a:srgbClr>
              </a:buClr>
              <a:buSzPct val="100000"/>
              <a:buFont typeface="Arial" panose="020B0604020202020204" pitchFamily="34" charset="0"/>
              <a:buChar char="•"/>
            </a:pPr>
            <a:endParaRPr lang="es-VE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176213" indent="-176213">
              <a:buClr>
                <a:srgbClr val="5B9BD5">
                  <a:lumMod val="50000"/>
                </a:srgbClr>
              </a:buClr>
              <a:buSzPct val="100000"/>
              <a:buFont typeface="Arial" panose="020B0604020202020204" pitchFamily="34" charset="0"/>
              <a:buChar char="•"/>
            </a:pPr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 Autónomo </a:t>
            </a:r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(extrínseco).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76981" y="161394"/>
            <a:ext cx="14782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>
                <a:latin typeface="Comic Sans MS" panose="030F0702030302020204" pitchFamily="66" charset="0"/>
              </a:rPr>
              <a:t>Intestino</a:t>
            </a:r>
          </a:p>
          <a:p>
            <a:r>
              <a:rPr lang="es-VE" sz="1600" dirty="0" smtClean="0">
                <a:latin typeface="Comic Sans MS" panose="030F0702030302020204" pitchFamily="66" charset="0"/>
              </a:rPr>
              <a:t>SN Entérico. </a:t>
            </a:r>
          </a:p>
          <a:p>
            <a:r>
              <a:rPr lang="es-VE" sz="1600" dirty="0" smtClean="0">
                <a:latin typeface="Comic Sans MS" panose="030F0702030302020204" pitchFamily="66" charset="0"/>
              </a:rPr>
              <a:t>SNA</a:t>
            </a:r>
            <a:endParaRPr lang="es-VE" sz="1600" dirty="0">
              <a:latin typeface="Comic Sans MS" panose="030F0702030302020204" pitchFamily="66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2863838" y="2056679"/>
            <a:ext cx="3416321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algn="ctr">
              <a:buClr>
                <a:srgbClr val="5B9BD5">
                  <a:lumMod val="50000"/>
                </a:srgbClr>
              </a:buClr>
              <a:buSzPct val="200000"/>
            </a:pPr>
            <a:r>
              <a:rPr lang="es-VE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Regulación Neural TGI</a:t>
            </a:r>
          </a:p>
        </p:txBody>
      </p:sp>
    </p:spTree>
    <p:extLst>
      <p:ext uri="{BB962C8B-B14F-4D97-AF65-F5344CB8AC3E}">
        <p14:creationId xmlns:p14="http://schemas.microsoft.com/office/powerpoint/2010/main" val="4144396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Rectangle 2"/>
          <p:cNvSpPr>
            <a:spLocks noChangeArrowheads="1"/>
          </p:cNvSpPr>
          <p:nvPr/>
        </p:nvSpPr>
        <p:spPr bwMode="auto">
          <a:xfrm>
            <a:off x="2406650" y="1916113"/>
            <a:ext cx="43180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7572" name="Line 4"/>
          <p:cNvSpPr>
            <a:spLocks noChangeShapeType="1"/>
          </p:cNvSpPr>
          <p:nvPr/>
        </p:nvSpPr>
        <p:spPr bwMode="auto">
          <a:xfrm>
            <a:off x="3924300" y="5229225"/>
            <a:ext cx="0" cy="1150938"/>
          </a:xfrm>
          <a:prstGeom prst="line">
            <a:avLst/>
          </a:prstGeom>
          <a:noFill/>
          <a:ln w="38100">
            <a:solidFill>
              <a:srgbClr val="9B37FF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7573" name="Text Box 5"/>
          <p:cNvSpPr txBox="1">
            <a:spLocks noChangeArrowheads="1"/>
          </p:cNvSpPr>
          <p:nvPr/>
        </p:nvSpPr>
        <p:spPr bwMode="auto">
          <a:xfrm>
            <a:off x="1331292" y="5353345"/>
            <a:ext cx="2304083" cy="1323439"/>
          </a:xfrm>
          <a:prstGeom prst="rect">
            <a:avLst/>
          </a:prstGeom>
          <a:solidFill>
            <a:srgbClr val="EDC9FB"/>
          </a:solidFill>
          <a:ln w="9525">
            <a:solidFill>
              <a:srgbClr val="9B37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000" dirty="0">
                <a:solidFill>
                  <a:srgbClr val="000000"/>
                </a:solidFill>
                <a:latin typeface="Comic Sans MS" pitchFamily="66" charset="0"/>
              </a:rPr>
              <a:t>SISTEMAS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000" dirty="0">
                <a:solidFill>
                  <a:srgbClr val="000000"/>
                </a:solidFill>
                <a:latin typeface="Comic Sans MS" pitchFamily="66" charset="0"/>
              </a:rPr>
              <a:t>Endocrino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000" dirty="0" smtClean="0">
                <a:solidFill>
                  <a:srgbClr val="000000"/>
                </a:solidFill>
                <a:latin typeface="Comic Sans MS" pitchFamily="66" charset="0"/>
              </a:rPr>
              <a:t>Inmune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000" dirty="0" err="1" smtClean="0">
                <a:solidFill>
                  <a:srgbClr val="000000"/>
                </a:solidFill>
                <a:latin typeface="Comic Sans MS" pitchFamily="66" charset="0"/>
              </a:rPr>
              <a:t>Endocanabinoide</a:t>
            </a:r>
            <a:endParaRPr lang="es-ES" sz="20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37574" name="Text Box 6"/>
          <p:cNvSpPr txBox="1">
            <a:spLocks noChangeArrowheads="1"/>
          </p:cNvSpPr>
          <p:nvPr/>
        </p:nvSpPr>
        <p:spPr bwMode="auto">
          <a:xfrm>
            <a:off x="1470025" y="3326947"/>
            <a:ext cx="2309813" cy="650875"/>
          </a:xfrm>
          <a:prstGeom prst="rect">
            <a:avLst/>
          </a:prstGeom>
          <a:solidFill>
            <a:srgbClr val="FFBFEE"/>
          </a:solidFill>
          <a:ln w="9525">
            <a:solidFill>
              <a:srgbClr val="E80074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MX">
                <a:solidFill>
                  <a:srgbClr val="000000"/>
                </a:solidFill>
                <a:latin typeface="Comic Sans MS" pitchFamily="66" charset="0"/>
              </a:rPr>
              <a:t>Muchos mensajeros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MX">
                <a:solidFill>
                  <a:srgbClr val="000000"/>
                </a:solidFill>
                <a:latin typeface="Comic Sans MS" pitchFamily="66" charset="0"/>
              </a:rPr>
              <a:t>Muchos receptores</a:t>
            </a:r>
          </a:p>
        </p:txBody>
      </p:sp>
      <p:sp>
        <p:nvSpPr>
          <p:cNvPr id="237575" name="Line 7"/>
          <p:cNvSpPr>
            <a:spLocks noChangeShapeType="1"/>
          </p:cNvSpPr>
          <p:nvPr/>
        </p:nvSpPr>
        <p:spPr bwMode="auto">
          <a:xfrm flipV="1">
            <a:off x="2627313" y="4005263"/>
            <a:ext cx="0" cy="1295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7576" name="Line 8"/>
          <p:cNvSpPr>
            <a:spLocks noChangeShapeType="1"/>
          </p:cNvSpPr>
          <p:nvPr/>
        </p:nvSpPr>
        <p:spPr bwMode="auto">
          <a:xfrm>
            <a:off x="2627313" y="2276475"/>
            <a:ext cx="0" cy="10080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7577" name="Rectangle 9"/>
          <p:cNvSpPr>
            <a:spLocks noChangeArrowheads="1"/>
          </p:cNvSpPr>
          <p:nvPr/>
        </p:nvSpPr>
        <p:spPr bwMode="auto">
          <a:xfrm>
            <a:off x="6659563" y="4797425"/>
            <a:ext cx="1944687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7579" name="Text Box 11"/>
          <p:cNvSpPr txBox="1">
            <a:spLocks noChangeArrowheads="1"/>
          </p:cNvSpPr>
          <p:nvPr/>
        </p:nvSpPr>
        <p:spPr bwMode="auto">
          <a:xfrm>
            <a:off x="4140200" y="5300663"/>
            <a:ext cx="3024188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dirty="0">
                <a:solidFill>
                  <a:srgbClr val="000000"/>
                </a:solidFill>
                <a:latin typeface="Comic Sans MS" pitchFamily="66" charset="0"/>
              </a:rPr>
              <a:t>3. HUMORAL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_tradnl" sz="1600" b="1" dirty="0">
                <a:solidFill>
                  <a:srgbClr val="000000"/>
                </a:solidFill>
                <a:latin typeface="Comic Sans MS" pitchFamily="66" charset="0"/>
              </a:rPr>
              <a:t>       S. Endocrino entérico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_tradnl" sz="1600" b="1" dirty="0">
                <a:solidFill>
                  <a:srgbClr val="000000"/>
                </a:solidFill>
                <a:latin typeface="Comic Sans MS" pitchFamily="66" charset="0"/>
              </a:rPr>
              <a:t>       S. Endocrino general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_tradnl" sz="1600" b="1" dirty="0">
                <a:solidFill>
                  <a:srgbClr val="000000"/>
                </a:solidFill>
                <a:latin typeface="Comic Sans MS" pitchFamily="66" charset="0"/>
              </a:rPr>
              <a:t>       S. Inmune de </a:t>
            </a:r>
            <a:r>
              <a:rPr lang="es-ES_tradnl" sz="1600" b="1" dirty="0" smtClean="0">
                <a:solidFill>
                  <a:srgbClr val="000000"/>
                </a:solidFill>
                <a:latin typeface="Comic Sans MS" pitchFamily="66" charset="0"/>
              </a:rPr>
              <a:t>mucosas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_tradnl" sz="1600" b="1" dirty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s-ES_tradnl" sz="1600" b="1" dirty="0" smtClean="0">
                <a:solidFill>
                  <a:srgbClr val="000000"/>
                </a:solidFill>
                <a:latin typeface="Comic Sans MS" pitchFamily="66" charset="0"/>
              </a:rPr>
              <a:t>      S. </a:t>
            </a:r>
            <a:r>
              <a:rPr lang="es-ES_tradnl" sz="1600" b="1" dirty="0" err="1" smtClean="0">
                <a:solidFill>
                  <a:srgbClr val="000000"/>
                </a:solidFill>
                <a:latin typeface="Comic Sans MS" pitchFamily="66" charset="0"/>
              </a:rPr>
              <a:t>Endocanabinoide</a:t>
            </a:r>
            <a:r>
              <a:rPr lang="es-ES_tradnl" sz="1600" b="1" dirty="0" smtClean="0">
                <a:solidFill>
                  <a:srgbClr val="000000"/>
                </a:solidFill>
                <a:latin typeface="Comic Sans MS" pitchFamily="66" charset="0"/>
              </a:rPr>
              <a:t>                    </a:t>
            </a:r>
            <a:endParaRPr lang="es-ES_tradnl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37580" name="Rectangle 12"/>
          <p:cNvSpPr>
            <a:spLocks noChangeArrowheads="1"/>
          </p:cNvSpPr>
          <p:nvPr/>
        </p:nvSpPr>
        <p:spPr bwMode="auto">
          <a:xfrm>
            <a:off x="4067175" y="4797425"/>
            <a:ext cx="719138" cy="1444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7581" name="Line 13"/>
          <p:cNvSpPr>
            <a:spLocks noChangeShapeType="1"/>
          </p:cNvSpPr>
          <p:nvPr/>
        </p:nvSpPr>
        <p:spPr bwMode="auto">
          <a:xfrm>
            <a:off x="7596188" y="5734050"/>
            <a:ext cx="0" cy="4318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7582" name="Line 14"/>
          <p:cNvSpPr>
            <a:spLocks noChangeShapeType="1"/>
          </p:cNvSpPr>
          <p:nvPr/>
        </p:nvSpPr>
        <p:spPr bwMode="auto">
          <a:xfrm flipH="1" flipV="1">
            <a:off x="7451725" y="5661025"/>
            <a:ext cx="0" cy="476250"/>
          </a:xfrm>
          <a:prstGeom prst="line">
            <a:avLst/>
          </a:prstGeom>
          <a:noFill/>
          <a:ln w="38100">
            <a:solidFill>
              <a:srgbClr val="A50021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7583" name="Rectangle 15"/>
          <p:cNvSpPr>
            <a:spLocks noChangeArrowheads="1"/>
          </p:cNvSpPr>
          <p:nvPr/>
        </p:nvSpPr>
        <p:spPr bwMode="auto">
          <a:xfrm>
            <a:off x="3635375" y="1916113"/>
            <a:ext cx="360363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7584" name="Text Box 16"/>
          <p:cNvSpPr txBox="1">
            <a:spLocks noChangeArrowheads="1"/>
          </p:cNvSpPr>
          <p:nvPr/>
        </p:nvSpPr>
        <p:spPr bwMode="auto">
          <a:xfrm>
            <a:off x="1619250" y="1557338"/>
            <a:ext cx="1944688" cy="830997"/>
          </a:xfrm>
          <a:prstGeom prst="rect">
            <a:avLst/>
          </a:prstGeom>
          <a:solidFill>
            <a:srgbClr val="7DB2FF"/>
          </a:solidFill>
          <a:ln w="28575">
            <a:solidFill>
              <a:srgbClr val="3333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SISTEMA NERVIOSO</a:t>
            </a:r>
          </a:p>
        </p:txBody>
      </p:sp>
      <p:sp>
        <p:nvSpPr>
          <p:cNvPr id="237585" name="Rectangle 17"/>
          <p:cNvSpPr>
            <a:spLocks noChangeArrowheads="1"/>
          </p:cNvSpPr>
          <p:nvPr/>
        </p:nvSpPr>
        <p:spPr bwMode="auto">
          <a:xfrm>
            <a:off x="3922713" y="1268413"/>
            <a:ext cx="215900" cy="18002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7586" name="Rectangle 18"/>
          <p:cNvSpPr>
            <a:spLocks noChangeArrowheads="1"/>
          </p:cNvSpPr>
          <p:nvPr/>
        </p:nvSpPr>
        <p:spPr bwMode="auto">
          <a:xfrm>
            <a:off x="5291138" y="2781300"/>
            <a:ext cx="144462" cy="14398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7587" name="Rectangle 19"/>
          <p:cNvSpPr>
            <a:spLocks noChangeArrowheads="1"/>
          </p:cNvSpPr>
          <p:nvPr/>
        </p:nvSpPr>
        <p:spPr bwMode="auto">
          <a:xfrm>
            <a:off x="5435600" y="1989138"/>
            <a:ext cx="215900" cy="7191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7588" name="Rectangle 20"/>
          <p:cNvSpPr>
            <a:spLocks noChangeArrowheads="1"/>
          </p:cNvSpPr>
          <p:nvPr/>
        </p:nvSpPr>
        <p:spPr bwMode="auto">
          <a:xfrm>
            <a:off x="5291138" y="3355975"/>
            <a:ext cx="215900" cy="9366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7589" name="Line 21"/>
          <p:cNvSpPr>
            <a:spLocks noChangeShapeType="1"/>
          </p:cNvSpPr>
          <p:nvPr/>
        </p:nvSpPr>
        <p:spPr bwMode="auto">
          <a:xfrm flipH="1">
            <a:off x="3922713" y="692150"/>
            <a:ext cx="1587" cy="4140200"/>
          </a:xfrm>
          <a:prstGeom prst="line">
            <a:avLst/>
          </a:prstGeom>
          <a:noFill/>
          <a:ln w="38100">
            <a:solidFill>
              <a:srgbClr val="3333FF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7590" name="Line 22"/>
          <p:cNvSpPr>
            <a:spLocks noChangeShapeType="1"/>
          </p:cNvSpPr>
          <p:nvPr/>
        </p:nvSpPr>
        <p:spPr bwMode="auto">
          <a:xfrm>
            <a:off x="5364163" y="2239963"/>
            <a:ext cx="0" cy="2376487"/>
          </a:xfrm>
          <a:prstGeom prst="line">
            <a:avLst/>
          </a:prstGeom>
          <a:noFill/>
          <a:ln w="38100">
            <a:solidFill>
              <a:srgbClr val="008E00"/>
            </a:solidFill>
            <a:round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7591" name="Text Box 23"/>
          <p:cNvSpPr txBox="1">
            <a:spLocks noChangeArrowheads="1"/>
          </p:cNvSpPr>
          <p:nvPr/>
        </p:nvSpPr>
        <p:spPr bwMode="auto">
          <a:xfrm>
            <a:off x="4211638" y="620713"/>
            <a:ext cx="2709862" cy="143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1. </a:t>
            </a:r>
            <a:r>
              <a:rPr lang="es-ES_tradnl" sz="2000" b="1" dirty="0">
                <a:solidFill>
                  <a:srgbClr val="002E8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SN ENTÉRICO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_tradnl" sz="2000" b="1" dirty="0">
                <a:solidFill>
                  <a:srgbClr val="000000"/>
                </a:solidFill>
                <a:latin typeface="Comic Sans MS" pitchFamily="66" charset="0"/>
              </a:rPr>
              <a:t>    </a:t>
            </a:r>
            <a:r>
              <a:rPr lang="es-ES_tradnl" sz="1400" b="1" dirty="0">
                <a:solidFill>
                  <a:srgbClr val="000000"/>
                </a:solidFill>
                <a:latin typeface="Comic Sans MS" pitchFamily="66" charset="0"/>
              </a:rPr>
              <a:t>DISTENSIÓN (comida)</a:t>
            </a:r>
            <a:endParaRPr lang="es-ES_tradnl" sz="800" b="1" dirty="0">
              <a:solidFill>
                <a:srgbClr val="000000"/>
              </a:solidFill>
              <a:latin typeface="Comic Sans MS" pitchFamily="66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_tradnl" sz="1600" b="1" dirty="0">
                <a:solidFill>
                  <a:srgbClr val="000000"/>
                </a:solidFill>
                <a:latin typeface="Comic Sans MS" pitchFamily="66" charset="0"/>
              </a:rPr>
              <a:t>            motilidad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_tradnl" sz="1600" b="1" dirty="0">
                <a:solidFill>
                  <a:srgbClr val="000000"/>
                </a:solidFill>
                <a:latin typeface="Comic Sans MS" pitchFamily="66" charset="0"/>
              </a:rPr>
              <a:t>            secreción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_tradnl" sz="1600" b="1" dirty="0">
                <a:solidFill>
                  <a:srgbClr val="000000"/>
                </a:solidFill>
                <a:latin typeface="Comic Sans MS" pitchFamily="66" charset="0"/>
              </a:rPr>
              <a:t>            flujo sanguíneo</a:t>
            </a:r>
          </a:p>
        </p:txBody>
      </p:sp>
      <p:sp>
        <p:nvSpPr>
          <p:cNvPr id="237594" name="Rectangle 26"/>
          <p:cNvSpPr>
            <a:spLocks noChangeArrowheads="1"/>
          </p:cNvSpPr>
          <p:nvPr/>
        </p:nvSpPr>
        <p:spPr bwMode="auto">
          <a:xfrm>
            <a:off x="7700426" y="5734050"/>
            <a:ext cx="10631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Act</a:t>
            </a:r>
            <a:r>
              <a:rPr lang="es-ES_tradnl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 GI</a:t>
            </a:r>
          </a:p>
        </p:txBody>
      </p:sp>
      <p:sp>
        <p:nvSpPr>
          <p:cNvPr id="237595" name="Text Box 27"/>
          <p:cNvSpPr txBox="1">
            <a:spLocks noChangeArrowheads="1"/>
          </p:cNvSpPr>
          <p:nvPr/>
        </p:nvSpPr>
        <p:spPr bwMode="auto">
          <a:xfrm>
            <a:off x="5508625" y="2216150"/>
            <a:ext cx="2188420" cy="2400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PARASIMPÁTICO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_tradnl" sz="1600" b="1" dirty="0">
                <a:solidFill>
                  <a:srgbClr val="000000"/>
                </a:solidFill>
                <a:latin typeface="Comic Sans MS" pitchFamily="66" charset="0"/>
              </a:rPr>
              <a:t>   motilidad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_tradnl" sz="1600" b="1" dirty="0">
                <a:solidFill>
                  <a:srgbClr val="000000"/>
                </a:solidFill>
                <a:latin typeface="Comic Sans MS" pitchFamily="66" charset="0"/>
              </a:rPr>
              <a:t>   secreción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_tradnl" sz="1600" b="1" dirty="0">
                <a:solidFill>
                  <a:srgbClr val="000000"/>
                </a:solidFill>
                <a:latin typeface="Comic Sans MS" pitchFamily="66" charset="0"/>
              </a:rPr>
              <a:t>   flujo sanguíneo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_tradnl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SIMPÁTICO</a:t>
            </a:r>
            <a:endParaRPr lang="es-ES_tradnl" sz="800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_tradnl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motilidad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_tradnl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secreción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_tradnl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flujo sanguíneo</a:t>
            </a:r>
            <a:endParaRPr lang="es-ES_tradnl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37597" name="Text Box 29"/>
          <p:cNvSpPr txBox="1">
            <a:spLocks noChangeArrowheads="1"/>
          </p:cNvSpPr>
          <p:nvPr/>
        </p:nvSpPr>
        <p:spPr bwMode="auto">
          <a:xfrm>
            <a:off x="4043650" y="3230563"/>
            <a:ext cx="105670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0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2. </a:t>
            </a:r>
            <a:r>
              <a:rPr lang="es-ES" sz="20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SNA</a:t>
            </a:r>
          </a:p>
        </p:txBody>
      </p:sp>
      <p:sp>
        <p:nvSpPr>
          <p:cNvPr id="237598" name="AutoShape 30"/>
          <p:cNvSpPr>
            <a:spLocks noChangeArrowheads="1"/>
          </p:cNvSpPr>
          <p:nvPr/>
        </p:nvSpPr>
        <p:spPr bwMode="auto">
          <a:xfrm>
            <a:off x="5580063" y="2493963"/>
            <a:ext cx="215900" cy="719137"/>
          </a:xfrm>
          <a:prstGeom prst="upArrow">
            <a:avLst>
              <a:gd name="adj1" fmla="val 50000"/>
              <a:gd name="adj2" fmla="val 83272"/>
            </a:avLst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7599" name="AutoShape 31"/>
          <p:cNvSpPr>
            <a:spLocks noChangeArrowheads="1"/>
          </p:cNvSpPr>
          <p:nvPr/>
        </p:nvSpPr>
        <p:spPr bwMode="auto">
          <a:xfrm>
            <a:off x="5003800" y="1268413"/>
            <a:ext cx="215900" cy="719137"/>
          </a:xfrm>
          <a:prstGeom prst="upArrow">
            <a:avLst>
              <a:gd name="adj1" fmla="val 50000"/>
              <a:gd name="adj2" fmla="val 83272"/>
            </a:avLst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37600" name="AutoShape 32"/>
          <p:cNvSpPr>
            <a:spLocks noChangeArrowheads="1"/>
          </p:cNvSpPr>
          <p:nvPr/>
        </p:nvSpPr>
        <p:spPr bwMode="auto">
          <a:xfrm flipV="1">
            <a:off x="5580063" y="3860800"/>
            <a:ext cx="215900" cy="720725"/>
          </a:xfrm>
          <a:prstGeom prst="upArrow">
            <a:avLst>
              <a:gd name="adj1" fmla="val 50000"/>
              <a:gd name="adj2" fmla="val 83456"/>
            </a:avLst>
          </a:prstGeom>
          <a:solidFill>
            <a:srgbClr val="0000FF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Extracto"/>
          <p:cNvSpPr/>
          <p:nvPr/>
        </p:nvSpPr>
        <p:spPr bwMode="auto">
          <a:xfrm rot="16200000">
            <a:off x="3608767" y="2105727"/>
            <a:ext cx="467692" cy="162630"/>
          </a:xfrm>
          <a:prstGeom prst="flowChartExtract">
            <a:avLst/>
          </a:prstGeom>
          <a:solidFill>
            <a:srgbClr val="0000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4" name="33 Extracto"/>
          <p:cNvSpPr/>
          <p:nvPr/>
        </p:nvSpPr>
        <p:spPr bwMode="auto">
          <a:xfrm rot="16200000">
            <a:off x="5052586" y="3346891"/>
            <a:ext cx="467692" cy="162630"/>
          </a:xfrm>
          <a:prstGeom prst="flowChartExtract">
            <a:avLst/>
          </a:prstGeom>
          <a:solidFill>
            <a:srgbClr val="0066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7" name="CuadroTexto 36"/>
          <p:cNvSpPr txBox="1"/>
          <p:nvPr/>
        </p:nvSpPr>
        <p:spPr>
          <a:xfrm>
            <a:off x="6858500" y="125046"/>
            <a:ext cx="2051670" cy="830997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s-VE" sz="2400" kern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Regulación </a:t>
            </a:r>
          </a:p>
          <a:p>
            <a:pPr algn="ctr">
              <a:defRPr/>
            </a:pPr>
            <a:r>
              <a:rPr lang="es-VE" sz="2400" kern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actividad GI</a:t>
            </a:r>
          </a:p>
        </p:txBody>
      </p:sp>
      <p:sp>
        <p:nvSpPr>
          <p:cNvPr id="32" name="Rectángulo 31"/>
          <p:cNvSpPr/>
          <p:nvPr/>
        </p:nvSpPr>
        <p:spPr>
          <a:xfrm>
            <a:off x="195273" y="107375"/>
            <a:ext cx="21431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S. Nervioso Entérico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(SNE). </a:t>
            </a:r>
            <a:endParaRPr lang="es-VE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5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7501755" y="968882"/>
            <a:ext cx="1102495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173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37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37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237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7572" grpId="0" animBg="1"/>
      <p:bldP spid="237573" grpId="0" animBg="1"/>
      <p:bldP spid="237574" grpId="0" animBg="1"/>
      <p:bldP spid="237575" grpId="0" animBg="1"/>
      <p:bldP spid="237576" grpId="0" animBg="1"/>
      <p:bldP spid="237579" grpId="0"/>
      <p:bldP spid="237581" grpId="0" animBg="1"/>
      <p:bldP spid="237582" grpId="0" animBg="1"/>
      <p:bldP spid="237584" grpId="0" animBg="1"/>
      <p:bldP spid="237589" grpId="0" animBg="1"/>
      <p:bldP spid="237590" grpId="0" animBg="1"/>
      <p:bldP spid="237594" grpId="0"/>
      <p:bldP spid="237597" grpId="0"/>
      <p:bldP spid="237598" grpId="0" animBg="1"/>
      <p:bldP spid="237599" grpId="0" animBg="1"/>
      <p:bldP spid="237600" grpId="0" animBg="1"/>
      <p:bldP spid="3" grpId="0" animBg="1"/>
      <p:bldP spid="34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2" descr="img2"/>
          <p:cNvPicPr>
            <a:picLocks noGrp="1" noChangeAspect="1" noChangeArrowheads="1"/>
          </p:cNvPicPr>
          <p:nvPr>
            <p:ph/>
          </p:nvPr>
        </p:nvPicPr>
        <p:blipFill>
          <a:blip r:embed="rId2" cstate="print">
            <a:lum bright="-30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53"/>
          <a:stretch>
            <a:fillRect/>
          </a:stretch>
        </p:blipFill>
        <p:spPr>
          <a:xfrm>
            <a:off x="1455738" y="1628775"/>
            <a:ext cx="4821237" cy="47259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0051" name="Rectangle 3"/>
          <p:cNvSpPr>
            <a:spLocks noChangeArrowheads="1"/>
          </p:cNvSpPr>
          <p:nvPr/>
        </p:nvSpPr>
        <p:spPr bwMode="auto">
          <a:xfrm>
            <a:off x="3157538" y="188913"/>
            <a:ext cx="144145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sp>
        <p:nvSpPr>
          <p:cNvPr id="130052" name="Text Box 4"/>
          <p:cNvSpPr txBox="1">
            <a:spLocks noChangeArrowheads="1"/>
          </p:cNvSpPr>
          <p:nvPr/>
        </p:nvSpPr>
        <p:spPr bwMode="auto">
          <a:xfrm>
            <a:off x="2752725" y="981075"/>
            <a:ext cx="1846263" cy="738664"/>
          </a:xfrm>
          <a:prstGeom prst="rect">
            <a:avLst/>
          </a:prstGeom>
          <a:solidFill>
            <a:srgbClr val="7DB2FF"/>
          </a:solidFill>
          <a:ln w="9525">
            <a:solidFill>
              <a:srgbClr val="0000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algn="ctr"/>
            <a:r>
              <a:rPr lang="es-ES" dirty="0">
                <a:solidFill>
                  <a:prstClr val="black"/>
                </a:solidFill>
                <a:latin typeface="Comic Sans MS" panose="030F0702030302020204" pitchFamily="66" charset="0"/>
              </a:rPr>
              <a:t>SN Extrínseco</a:t>
            </a:r>
          </a:p>
          <a:p>
            <a:pPr algn="ctr"/>
            <a:r>
              <a:rPr lang="es-ES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SNA</a:t>
            </a:r>
          </a:p>
        </p:txBody>
      </p:sp>
      <p:sp>
        <p:nvSpPr>
          <p:cNvPr id="130062" name="Text Box 14"/>
          <p:cNvSpPr txBox="1">
            <a:spLocks noChangeArrowheads="1"/>
          </p:cNvSpPr>
          <p:nvPr/>
        </p:nvSpPr>
        <p:spPr bwMode="auto">
          <a:xfrm>
            <a:off x="1145042" y="951667"/>
            <a:ext cx="1497526" cy="67710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chemeClr val="accent6"/>
            </a:solidFill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/>
          <a:p>
            <a:pPr algn="ctr"/>
            <a:r>
              <a:rPr lang="es-ES_tradnl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Cerebro</a:t>
            </a:r>
          </a:p>
          <a:p>
            <a:pPr algn="ctr"/>
            <a:r>
              <a:rPr lang="es-ES_tradnl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Centros </a:t>
            </a:r>
            <a:r>
              <a:rPr lang="es-ES_tradnl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Sup</a:t>
            </a:r>
            <a:endParaRPr lang="es-ES_tradnl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30065" name="Rectangle 17"/>
          <p:cNvSpPr>
            <a:spLocks noChangeArrowheads="1"/>
          </p:cNvSpPr>
          <p:nvPr/>
        </p:nvSpPr>
        <p:spPr bwMode="auto">
          <a:xfrm>
            <a:off x="2824163" y="5876925"/>
            <a:ext cx="1223962" cy="5762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sp>
        <p:nvSpPr>
          <p:cNvPr id="130066" name="Text Box 18"/>
          <p:cNvSpPr txBox="1">
            <a:spLocks noChangeArrowheads="1"/>
          </p:cNvSpPr>
          <p:nvPr/>
        </p:nvSpPr>
        <p:spPr bwMode="auto">
          <a:xfrm>
            <a:off x="3417405" y="5858907"/>
            <a:ext cx="793807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algn="ctr"/>
            <a:r>
              <a:rPr lang="es-ES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anose="030F0702030302020204" pitchFamily="66" charset="0"/>
              </a:rPr>
              <a:t>LUZ</a:t>
            </a:r>
            <a:endParaRPr lang="es-ES" sz="2400" b="1" dirty="0">
              <a:solidFill>
                <a:prstClr val="black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30067" name="Rectangle 19"/>
          <p:cNvSpPr>
            <a:spLocks noChangeArrowheads="1"/>
          </p:cNvSpPr>
          <p:nvPr/>
        </p:nvSpPr>
        <p:spPr bwMode="auto">
          <a:xfrm>
            <a:off x="5127625" y="5157788"/>
            <a:ext cx="1008063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sp>
        <p:nvSpPr>
          <p:cNvPr id="130068" name="Text Box 20"/>
          <p:cNvSpPr txBox="1">
            <a:spLocks noChangeArrowheads="1"/>
          </p:cNvSpPr>
          <p:nvPr/>
        </p:nvSpPr>
        <p:spPr bwMode="auto">
          <a:xfrm>
            <a:off x="782259" y="4983820"/>
            <a:ext cx="119455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EPITELIO</a:t>
            </a:r>
          </a:p>
          <a:p>
            <a:r>
              <a:rPr lang="es-ES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intestinal</a:t>
            </a:r>
            <a:endParaRPr lang="es-ES" sz="16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30069" name="Rectangle 21"/>
          <p:cNvSpPr>
            <a:spLocks noChangeArrowheads="1"/>
          </p:cNvSpPr>
          <p:nvPr/>
        </p:nvSpPr>
        <p:spPr bwMode="auto">
          <a:xfrm>
            <a:off x="4840288" y="2636838"/>
            <a:ext cx="1439862" cy="7921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VE" dirty="0">
              <a:solidFill>
                <a:prstClr val="black"/>
              </a:solidFill>
            </a:endParaRPr>
          </a:p>
        </p:txBody>
      </p:sp>
      <p:sp>
        <p:nvSpPr>
          <p:cNvPr id="130070" name="Text Box 22"/>
          <p:cNvSpPr txBox="1">
            <a:spLocks noChangeArrowheads="1"/>
          </p:cNvSpPr>
          <p:nvPr/>
        </p:nvSpPr>
        <p:spPr bwMode="auto">
          <a:xfrm>
            <a:off x="4840288" y="2708369"/>
            <a:ext cx="1819045" cy="80021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ctr"/>
            <a:r>
              <a:rPr lang="es-ES" sz="1600" b="1" dirty="0" smtClean="0">
                <a:solidFill>
                  <a:srgbClr val="CC0000"/>
                </a:solidFill>
                <a:latin typeface="Comic Sans MS" panose="030F0702030302020204" pitchFamily="66" charset="0"/>
              </a:rPr>
              <a:t>Plexo </a:t>
            </a:r>
            <a:r>
              <a:rPr lang="es-ES" sz="1600" b="1" dirty="0">
                <a:solidFill>
                  <a:srgbClr val="CC0000"/>
                </a:solidFill>
                <a:latin typeface="Comic Sans MS" panose="030F0702030302020204" pitchFamily="66" charset="0"/>
              </a:rPr>
              <a:t>MIENTÉRICO</a:t>
            </a:r>
          </a:p>
          <a:p>
            <a:pPr algn="ctr"/>
            <a:r>
              <a:rPr lang="es-ES" sz="1400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Motilidad</a:t>
            </a:r>
          </a:p>
        </p:txBody>
      </p:sp>
      <p:sp>
        <p:nvSpPr>
          <p:cNvPr id="130071" name="Rectangle 23"/>
          <p:cNvSpPr>
            <a:spLocks noChangeArrowheads="1"/>
          </p:cNvSpPr>
          <p:nvPr/>
        </p:nvSpPr>
        <p:spPr bwMode="auto">
          <a:xfrm>
            <a:off x="4911725" y="4005263"/>
            <a:ext cx="1441450" cy="863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sp>
        <p:nvSpPr>
          <p:cNvPr id="130072" name="Text Box 24"/>
          <p:cNvSpPr txBox="1">
            <a:spLocks noChangeArrowheads="1"/>
          </p:cNvSpPr>
          <p:nvPr/>
        </p:nvSpPr>
        <p:spPr bwMode="auto">
          <a:xfrm>
            <a:off x="4840288" y="3932297"/>
            <a:ext cx="1816097" cy="123110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ctr"/>
            <a:r>
              <a:rPr lang="es-ES" sz="1600" b="1" dirty="0" smtClean="0">
                <a:solidFill>
                  <a:srgbClr val="CC0000"/>
                </a:solidFill>
                <a:latin typeface="Comic Sans MS" panose="030F0702030302020204" pitchFamily="66" charset="0"/>
              </a:rPr>
              <a:t>Plexo </a:t>
            </a:r>
            <a:r>
              <a:rPr lang="es-ES" sz="1600" b="1" dirty="0">
                <a:solidFill>
                  <a:srgbClr val="CC0000"/>
                </a:solidFill>
                <a:latin typeface="Comic Sans MS" panose="030F0702030302020204" pitchFamily="66" charset="0"/>
              </a:rPr>
              <a:t>SUBMUCOSO</a:t>
            </a:r>
          </a:p>
          <a:p>
            <a:pPr algn="ctr"/>
            <a:r>
              <a:rPr lang="es-ES" sz="1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Secreción, Absorción, </a:t>
            </a:r>
            <a:endParaRPr lang="es-ES" sz="1400" b="1" dirty="0"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s-ES" sz="1400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Flujo</a:t>
            </a:r>
          </a:p>
        </p:txBody>
      </p:sp>
      <p:sp>
        <p:nvSpPr>
          <p:cNvPr id="19" name="CuadroTexto 18"/>
          <p:cNvSpPr txBox="1"/>
          <p:nvPr/>
        </p:nvSpPr>
        <p:spPr>
          <a:xfrm>
            <a:off x="3138477" y="140959"/>
            <a:ext cx="2867045" cy="6771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Regulación Neural TGI</a:t>
            </a:r>
          </a:p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Intrínseca y Extrínseca</a:t>
            </a:r>
          </a:p>
        </p:txBody>
      </p:sp>
      <p:sp>
        <p:nvSpPr>
          <p:cNvPr id="23" name="Text Box 4"/>
          <p:cNvSpPr txBox="1">
            <a:spLocks noChangeArrowheads="1"/>
          </p:cNvSpPr>
          <p:nvPr/>
        </p:nvSpPr>
        <p:spPr bwMode="auto">
          <a:xfrm>
            <a:off x="6882841" y="3423885"/>
            <a:ext cx="1817811" cy="738664"/>
          </a:xfrm>
          <a:prstGeom prst="rect">
            <a:avLst/>
          </a:prstGeom>
          <a:solidFill>
            <a:srgbClr val="FFD5D5"/>
          </a:solidFill>
          <a:ln w="9525">
            <a:solidFill>
              <a:srgbClr val="C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SN Intrínseco</a:t>
            </a:r>
          </a:p>
          <a:p>
            <a:pPr algn="ctr"/>
            <a:r>
              <a:rPr lang="es-E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</a:t>
            </a:r>
            <a:r>
              <a:rPr lang="es-ES" sz="24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18" name="Text Box 20"/>
          <p:cNvSpPr txBox="1">
            <a:spLocks noChangeArrowheads="1"/>
          </p:cNvSpPr>
          <p:nvPr/>
        </p:nvSpPr>
        <p:spPr bwMode="auto">
          <a:xfrm>
            <a:off x="4122138" y="1785040"/>
            <a:ext cx="116570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Fibras </a:t>
            </a:r>
          </a:p>
          <a:p>
            <a:pPr algn="ctr"/>
            <a:r>
              <a:rPr lang="es-ES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Eferentes</a:t>
            </a:r>
            <a:endParaRPr lang="es-ES" sz="16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0" name="Text Box 20"/>
          <p:cNvSpPr txBox="1">
            <a:spLocks noChangeArrowheads="1"/>
          </p:cNvSpPr>
          <p:nvPr/>
        </p:nvSpPr>
        <p:spPr bwMode="auto">
          <a:xfrm>
            <a:off x="550969" y="1812551"/>
            <a:ext cx="118814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Fibras</a:t>
            </a:r>
          </a:p>
          <a:p>
            <a:pPr algn="ctr"/>
            <a:r>
              <a:rPr lang="es-ES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Aferentes</a:t>
            </a:r>
            <a:endParaRPr lang="es-ES" sz="16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" name="Cerrar llave 1"/>
          <p:cNvSpPr/>
          <p:nvPr/>
        </p:nvSpPr>
        <p:spPr>
          <a:xfrm>
            <a:off x="6457596" y="2672198"/>
            <a:ext cx="222632" cy="2311622"/>
          </a:xfrm>
          <a:prstGeom prst="rightBrace">
            <a:avLst>
              <a:gd name="adj1" fmla="val 8333"/>
              <a:gd name="adj2" fmla="val 48701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black"/>
              </a:solidFill>
            </a:endParaRPr>
          </a:p>
        </p:txBody>
      </p:sp>
      <p:sp>
        <p:nvSpPr>
          <p:cNvPr id="25" name="Rectángulo 24"/>
          <p:cNvSpPr/>
          <p:nvPr/>
        </p:nvSpPr>
        <p:spPr>
          <a:xfrm>
            <a:off x="122533" y="121958"/>
            <a:ext cx="1223658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Regulación neural.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SNE. </a:t>
            </a:r>
            <a:endParaRPr lang="es-VE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6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CuadroTexto 20"/>
          <p:cNvSpPr txBox="1"/>
          <p:nvPr/>
        </p:nvSpPr>
        <p:spPr>
          <a:xfrm>
            <a:off x="6105137" y="266770"/>
            <a:ext cx="1102495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343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2" grpId="0" animBg="1"/>
      <p:bldP spid="130062" grpId="0" animBg="1"/>
      <p:bldP spid="130070" grpId="0"/>
      <p:bldP spid="130072" grpId="0"/>
      <p:bldP spid="19" grpId="0" animBg="1"/>
      <p:bldP spid="23" grpId="0" animBg="1"/>
      <p:bldP spid="18" grpId="0"/>
      <p:bldP spid="20" grpId="0"/>
      <p:bldP spid="2" grpId="0" animBg="1"/>
      <p:bldP spid="21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3"/>
          <p:cNvSpPr>
            <a:spLocks noChangeArrowheads="1"/>
          </p:cNvSpPr>
          <p:nvPr/>
        </p:nvSpPr>
        <p:spPr bwMode="auto">
          <a:xfrm>
            <a:off x="3157538" y="188913"/>
            <a:ext cx="144145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2799474" y="653984"/>
            <a:ext cx="3545051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Regulación Neural TGI</a:t>
            </a:r>
          </a:p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Extrínseca e Intrínseca</a:t>
            </a:r>
          </a:p>
        </p:txBody>
      </p:sp>
      <p:sp>
        <p:nvSpPr>
          <p:cNvPr id="25" name="Rectángulo 24"/>
          <p:cNvSpPr/>
          <p:nvPr/>
        </p:nvSpPr>
        <p:spPr>
          <a:xfrm>
            <a:off x="122533" y="92461"/>
            <a:ext cx="1024096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SNA.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SNE.</a:t>
            </a:r>
            <a:endParaRPr lang="es-VE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6" name="Rectángulo 25"/>
          <p:cNvSpPr/>
          <p:nvPr/>
        </p:nvSpPr>
        <p:spPr>
          <a:xfrm>
            <a:off x="296650" y="2925126"/>
            <a:ext cx="3891131" cy="2569934"/>
          </a:xfrm>
          <a:prstGeom prst="rect">
            <a:avLst/>
          </a:prstGeom>
          <a:solidFill>
            <a:srgbClr val="D6ECEE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n-US" sz="800" dirty="0" smtClean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Parasimpático</a:t>
            </a:r>
            <a:r>
              <a:rPr lang="en-US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Craneal</a:t>
            </a:r>
            <a:r>
              <a:rPr lang="en-US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pPr marL="265113" indent="-265113"/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	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Núcleo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motor dorsal del n.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Vago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(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DMN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) en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bulbo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raquídeo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Parasimpático</a:t>
            </a:r>
            <a:r>
              <a:rPr lang="en-US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Sacro</a:t>
            </a:r>
            <a:r>
              <a:rPr lang="en-US" dirty="0" smtClean="0">
                <a:solidFill>
                  <a:srgbClr val="0000CC"/>
                </a:solidFill>
                <a:latin typeface="Comic Sans MS" panose="030F0702030302020204" pitchFamily="66" charset="0"/>
              </a:rPr>
              <a:t> </a:t>
            </a:r>
          </a:p>
          <a:p>
            <a:pPr marL="265113" indent="-265113"/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	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Núcleos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parasimpáticos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Sacros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médula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espinal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(S2-S4). </a:t>
            </a:r>
          </a:p>
          <a:p>
            <a:endParaRPr lang="en-US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Simpático</a:t>
            </a:r>
            <a:endParaRPr lang="en-US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65113" indent="-265113"/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	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Ganglios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simpáticos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Prevertebrales.</a:t>
            </a:r>
          </a:p>
          <a:p>
            <a:endParaRPr lang="es-VE" sz="9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7" name="Rectangle 8"/>
          <p:cNvSpPr>
            <a:spLocks noChangeArrowheads="1"/>
          </p:cNvSpPr>
          <p:nvPr/>
        </p:nvSpPr>
        <p:spPr bwMode="auto">
          <a:xfrm>
            <a:off x="5424988" y="2270798"/>
            <a:ext cx="1582738" cy="7921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sp>
        <p:nvSpPr>
          <p:cNvPr id="29" name="Text Box 13"/>
          <p:cNvSpPr txBox="1">
            <a:spLocks noChangeArrowheads="1"/>
          </p:cNvSpPr>
          <p:nvPr/>
        </p:nvSpPr>
        <p:spPr bwMode="auto">
          <a:xfrm>
            <a:off x="1156244" y="1762966"/>
            <a:ext cx="1827744" cy="1015663"/>
          </a:xfrm>
          <a:prstGeom prst="rect">
            <a:avLst/>
          </a:prstGeom>
          <a:solidFill>
            <a:srgbClr val="BBE0E3"/>
          </a:solidFill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r>
              <a:rPr lang="es-ES" sz="2000" dirty="0" smtClean="0">
                <a:solidFill>
                  <a:srgbClr val="0000CC"/>
                </a:solidFill>
                <a:latin typeface="Comic Sans MS" panose="030F0702030302020204" pitchFamily="66" charset="0"/>
              </a:rPr>
              <a:t>*</a:t>
            </a:r>
            <a:r>
              <a:rPr lang="es-E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 </a:t>
            </a:r>
            <a:r>
              <a:rPr lang="es-E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SNA</a:t>
            </a:r>
            <a:endParaRPr lang="es-ES" sz="1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ES" sz="20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Parasimpático</a:t>
            </a:r>
            <a:endParaRPr lang="es-ES" sz="200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ES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Simpático</a:t>
            </a:r>
            <a:endParaRPr lang="es-ES" sz="2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6771" y="2925126"/>
            <a:ext cx="3486360" cy="261477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Rectángulo 8"/>
          <p:cNvSpPr/>
          <p:nvPr/>
        </p:nvSpPr>
        <p:spPr>
          <a:xfrm>
            <a:off x="5251351" y="5594797"/>
            <a:ext cx="217719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https://medpics.ucsd.edu/index.cfm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4596771" y="3248666"/>
            <a:ext cx="17299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mus liso circular</a:t>
            </a:r>
            <a:endParaRPr lang="es-VE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4635371" y="4963323"/>
            <a:ext cx="14237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mus liso </a:t>
            </a:r>
            <a:r>
              <a:rPr lang="es-VE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long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  <a:endParaRPr lang="es-VE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2" name="Conector recto de flecha 11"/>
          <p:cNvCxnSpPr/>
          <p:nvPr/>
        </p:nvCxnSpPr>
        <p:spPr>
          <a:xfrm flipH="1">
            <a:off x="6504685" y="4079288"/>
            <a:ext cx="503041" cy="32445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 Box 12"/>
          <p:cNvSpPr txBox="1">
            <a:spLocks noChangeArrowheads="1"/>
          </p:cNvSpPr>
          <p:nvPr/>
        </p:nvSpPr>
        <p:spPr bwMode="auto">
          <a:xfrm>
            <a:off x="5139967" y="1770703"/>
            <a:ext cx="2399966" cy="1015663"/>
          </a:xfrm>
          <a:prstGeom prst="rect">
            <a:avLst/>
          </a:prstGeom>
          <a:solidFill>
            <a:srgbClr val="FFD1E8"/>
          </a:solidFill>
          <a:ln w="28575">
            <a:solidFill>
              <a:srgbClr val="FF0066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r>
              <a:rPr lang="es-ES" sz="2000" dirty="0" smtClean="0">
                <a:solidFill>
                  <a:srgbClr val="0000CC"/>
                </a:solidFill>
                <a:latin typeface="Comic Sans MS" panose="030F0702030302020204" pitchFamily="66" charset="0"/>
              </a:rPr>
              <a:t>*</a:t>
            </a:r>
            <a:r>
              <a:rPr lang="es-E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 </a:t>
            </a:r>
            <a:r>
              <a:rPr lang="es-E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</a:t>
            </a:r>
            <a:endParaRPr lang="es-ES" sz="10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E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Plexo </a:t>
            </a:r>
            <a:r>
              <a:rPr lang="es-ES" sz="2000" dirty="0">
                <a:solidFill>
                  <a:prstClr val="black"/>
                </a:solidFill>
                <a:latin typeface="Comic Sans MS" panose="030F0702030302020204" pitchFamily="66" charset="0"/>
              </a:rPr>
              <a:t>S</a:t>
            </a:r>
            <a:r>
              <a:rPr lang="es-E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ubmucoso </a:t>
            </a:r>
          </a:p>
          <a:p>
            <a:r>
              <a:rPr lang="es-E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Plexo Mientérico</a:t>
            </a:r>
            <a:endParaRPr lang="es-ES" sz="2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CuadroTexto 17"/>
          <p:cNvSpPr txBox="1"/>
          <p:nvPr/>
        </p:nvSpPr>
        <p:spPr>
          <a:xfrm>
            <a:off x="6002032" y="3801769"/>
            <a:ext cx="19910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Plexo Mientérico</a:t>
            </a:r>
            <a:endParaRPr lang="es-VE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0480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8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3"/>
          <p:cNvSpPr>
            <a:spLocks noChangeArrowheads="1"/>
          </p:cNvSpPr>
          <p:nvPr/>
        </p:nvSpPr>
        <p:spPr bwMode="auto">
          <a:xfrm>
            <a:off x="3157538" y="188913"/>
            <a:ext cx="144145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501087" y="1373852"/>
            <a:ext cx="3867122" cy="37625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n-US" sz="1050" b="1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Inervación</a:t>
            </a:r>
            <a:r>
              <a:rPr lang="en-US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Extrínseca</a:t>
            </a:r>
            <a:r>
              <a:rPr lang="en-US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SNA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</a:p>
          <a:p>
            <a:endParaRPr lang="en-US" sz="1000" dirty="0" smtClean="0">
              <a:solidFill>
                <a:srgbClr val="22222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61938"/>
            <a:r>
              <a:rPr lang="en-US" sz="16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Inerv</a:t>
            </a:r>
            <a:r>
              <a:rPr lang="en-US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. </a:t>
            </a:r>
            <a:r>
              <a:rPr lang="en-US" sz="1600" b="1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Parasimp</a:t>
            </a:r>
            <a:r>
              <a:rPr lang="en-US" sz="16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ática</a:t>
            </a:r>
            <a:r>
              <a:rPr lang="en-US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</a:p>
          <a:p>
            <a:pPr marL="261938"/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Craneal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: n.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Vago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hasta I. </a:t>
            </a:r>
            <a:r>
              <a:rPr lang="en-US" sz="1600" dirty="0">
                <a:solidFill>
                  <a:srgbClr val="222222"/>
                </a:solidFill>
                <a:latin typeface="Comic Sans MS" panose="030F0702030302020204" pitchFamily="66" charset="0"/>
              </a:rPr>
              <a:t>D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elgado.</a:t>
            </a:r>
          </a:p>
          <a:p>
            <a:pPr marL="261938"/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Sacra: 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n</a:t>
            </a:r>
            <a:r>
              <a:rPr lang="en-US" sz="1600" dirty="0">
                <a:solidFill>
                  <a:srgbClr val="222222"/>
                </a:solidFill>
                <a:latin typeface="Comic Sans MS" panose="030F0702030302020204" pitchFamily="66" charset="0"/>
              </a:rPr>
              <a:t>.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Pélvicos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a Colon distal.</a:t>
            </a:r>
          </a:p>
          <a:p>
            <a:pPr marL="261938"/>
            <a:endParaRPr lang="en-US" sz="800" b="1" dirty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61938"/>
            <a:r>
              <a:rPr lang="en-US" sz="16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Inerv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. </a:t>
            </a:r>
            <a:r>
              <a:rPr lang="en-US" sz="1600" b="1" dirty="0" err="1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</a:t>
            </a:r>
            <a:r>
              <a:rPr lang="en-US" sz="1600" b="1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impática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</a:p>
          <a:p>
            <a:pPr marL="261938"/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Cad.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simpática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través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</a:t>
            </a:r>
            <a:r>
              <a:rPr lang="en-US" sz="1600" dirty="0" err="1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ls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Prevertebrales </a:t>
            </a:r>
            <a:r>
              <a:rPr lang="en-US" sz="1600" dirty="0" err="1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elíaco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</a:t>
            </a:r>
            <a:r>
              <a:rPr lang="en-US" sz="1600" dirty="0" err="1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esentérico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sup. e inf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. </a:t>
            </a:r>
          </a:p>
          <a:p>
            <a:pPr marL="261938"/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DRGs 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torácicos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inervan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proximalmente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a I. Delgado, </a:t>
            </a:r>
          </a:p>
          <a:p>
            <a:pPr marL="261938"/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DRGs 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lumbares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lo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inervan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distalmente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. </a:t>
            </a:r>
          </a:p>
          <a:p>
            <a:endParaRPr lang="en-US" sz="1600" b="1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1495060" y="5658656"/>
            <a:ext cx="574629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Jacobson, </a:t>
            </a:r>
            <a:r>
              <a:rPr lang="es-VE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D.Yang</a:t>
            </a:r>
            <a:r>
              <a:rPr lang="es-VE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M. Vella,  IM. </a:t>
            </a:r>
            <a:r>
              <a:rPr lang="es-VE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Chiu</a:t>
            </a:r>
            <a:r>
              <a:rPr lang="es-VE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intestinal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neuro-immune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axis: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crosstalk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neurons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immune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cells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s-VE" sz="11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microbes</a:t>
            </a:r>
            <a:r>
              <a:rPr lang="es-VE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Mucosal</a:t>
            </a:r>
            <a:r>
              <a:rPr lang="es-VE" sz="11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Immunology</a:t>
            </a:r>
            <a:r>
              <a:rPr lang="es-VE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14: 555–565.</a:t>
            </a:r>
            <a:endParaRPr lang="es-VE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3055179" y="404813"/>
            <a:ext cx="3087618" cy="6771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Regulación Neural </a:t>
            </a:r>
            <a:r>
              <a:rPr lang="es-VE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TGI</a:t>
            </a:r>
          </a:p>
          <a:p>
            <a:pPr algn="ctr"/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Extrínseca y Intrínseca 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180590" y="188913"/>
            <a:ext cx="1024096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SNA.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SNE.</a:t>
            </a:r>
            <a:endParaRPr lang="es-VE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8366760" y="2922731"/>
            <a:ext cx="45717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  <p:sp>
        <p:nvSpPr>
          <p:cNvPr id="11" name="Rectángulo 10"/>
          <p:cNvSpPr/>
          <p:nvPr/>
        </p:nvSpPr>
        <p:spPr>
          <a:xfrm>
            <a:off x="4913129" y="1395390"/>
            <a:ext cx="3453631" cy="25237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n-US" sz="1600" b="1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Inervación</a:t>
            </a:r>
            <a:r>
              <a:rPr lang="en-US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Intrínseca</a:t>
            </a:r>
            <a:r>
              <a:rPr lang="en-US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SNE.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 smtClean="0">
              <a:solidFill>
                <a:srgbClr val="22222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61938">
              <a:buSzPct val="150000"/>
            </a:pP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Entéricas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y 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Gliales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de Pls. 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mientérico y 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submucoso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. </a:t>
            </a:r>
          </a:p>
          <a:p>
            <a:pPr marL="261938">
              <a:buSzPct val="150000"/>
            </a:pPr>
            <a:endParaRPr lang="en-US" sz="900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61938">
              <a:buSzPct val="150000"/>
            </a:pPr>
            <a:r>
              <a:rPr lang="en-US" sz="1600" dirty="0" err="1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lexos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reciben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inervación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extrínseca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para 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integrar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señales</a:t>
            </a:r>
            <a:r>
              <a:rPr lang="en-US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de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tallo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médula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con </a:t>
            </a:r>
            <a:r>
              <a:rPr lang="en-US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intestino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.</a:t>
            </a:r>
          </a:p>
          <a:p>
            <a:pPr marL="261938">
              <a:buSzPct val="150000"/>
            </a:pPr>
            <a:endParaRPr lang="es-VE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372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3"/>
          <p:cNvSpPr>
            <a:spLocks noChangeArrowheads="1"/>
          </p:cNvSpPr>
          <p:nvPr/>
        </p:nvSpPr>
        <p:spPr bwMode="auto">
          <a:xfrm>
            <a:off x="3157538" y="188913"/>
            <a:ext cx="144145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720550" y="357519"/>
            <a:ext cx="3671052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Inervación Extrínseca 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TGI</a:t>
            </a:r>
            <a:endParaRPr lang="es-VE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180590" y="159416"/>
            <a:ext cx="1024096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SNA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</a:t>
            </a:r>
            <a:r>
              <a:rPr lang="es-VE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8" b="57415"/>
          <a:stretch/>
        </p:blipFill>
        <p:spPr>
          <a:xfrm>
            <a:off x="2348605" y="1812557"/>
            <a:ext cx="4551589" cy="3469816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278930" y="6104198"/>
            <a:ext cx="676200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T. </a:t>
            </a:r>
            <a:r>
              <a:rPr lang="en-US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Uesaka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al. 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 </a:t>
            </a:r>
            <a:r>
              <a:rPr lang="en-US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intrinsic and extrinsic innervation of the </a:t>
            </a:r>
            <a:r>
              <a:rPr lang="en-US" sz="1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gut. </a:t>
            </a:r>
            <a:r>
              <a:rPr lang="en-US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Developmental Biology 2016</a:t>
            </a:r>
            <a:r>
              <a:rPr lang="en-US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417: 158-167.</a:t>
            </a:r>
            <a:endParaRPr lang="es-VE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2596993" y="1874402"/>
            <a:ext cx="598311" cy="1856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6" name="Rectángulo 25"/>
          <p:cNvSpPr/>
          <p:nvPr/>
        </p:nvSpPr>
        <p:spPr>
          <a:xfrm>
            <a:off x="4482237" y="1812557"/>
            <a:ext cx="952834" cy="2475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8" name="Rectángulo 27"/>
          <p:cNvSpPr/>
          <p:nvPr/>
        </p:nvSpPr>
        <p:spPr>
          <a:xfrm>
            <a:off x="4484516" y="1577319"/>
            <a:ext cx="9060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Médula </a:t>
            </a:r>
          </a:p>
          <a:p>
            <a:pPr algn="ctr"/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Torácica</a:t>
            </a:r>
            <a:endParaRPr lang="es-VE" sz="1400" dirty="0"/>
          </a:p>
        </p:txBody>
      </p:sp>
      <p:sp>
        <p:nvSpPr>
          <p:cNvPr id="29" name="Rectángulo 28"/>
          <p:cNvSpPr/>
          <p:nvPr/>
        </p:nvSpPr>
        <p:spPr>
          <a:xfrm>
            <a:off x="2534196" y="1785697"/>
            <a:ext cx="64152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Bulbo</a:t>
            </a:r>
            <a:endParaRPr lang="es-VE" sz="1400" dirty="0"/>
          </a:p>
        </p:txBody>
      </p:sp>
      <p:sp>
        <p:nvSpPr>
          <p:cNvPr id="27" name="Rectángulo 26"/>
          <p:cNvSpPr/>
          <p:nvPr/>
        </p:nvSpPr>
        <p:spPr>
          <a:xfrm>
            <a:off x="2947070" y="2737618"/>
            <a:ext cx="1066816" cy="3143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2" name="Rectángulo 31"/>
          <p:cNvSpPr/>
          <p:nvPr/>
        </p:nvSpPr>
        <p:spPr>
          <a:xfrm>
            <a:off x="3072152" y="2662079"/>
            <a:ext cx="120577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</a:t>
            </a:r>
            <a:r>
              <a:rPr lang="es-VE" sz="1400" dirty="0" err="1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Parasimp</a:t>
            </a:r>
            <a:r>
              <a:rPr lang="es-VE" sz="14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400" dirty="0">
              <a:solidFill>
                <a:srgbClr val="FF0066"/>
              </a:solidFill>
            </a:endParaRPr>
          </a:p>
        </p:txBody>
      </p:sp>
      <p:sp>
        <p:nvSpPr>
          <p:cNvPr id="31" name="Rectángulo 30"/>
          <p:cNvSpPr/>
          <p:nvPr/>
        </p:nvSpPr>
        <p:spPr>
          <a:xfrm>
            <a:off x="5746593" y="2876118"/>
            <a:ext cx="1097614" cy="2614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4" name="Rectángulo 33"/>
          <p:cNvSpPr/>
          <p:nvPr/>
        </p:nvSpPr>
        <p:spPr>
          <a:xfrm>
            <a:off x="5713804" y="2835886"/>
            <a:ext cx="125867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</a:t>
            </a:r>
            <a:r>
              <a:rPr lang="es-VE" sz="1400" dirty="0" err="1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Parasimp</a:t>
            </a:r>
            <a:r>
              <a:rPr lang="es-VE" sz="14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endParaRPr lang="es-VE" sz="1400" dirty="0">
              <a:solidFill>
                <a:srgbClr val="FF0066"/>
              </a:solidFill>
            </a:endParaRPr>
          </a:p>
        </p:txBody>
      </p:sp>
      <p:sp>
        <p:nvSpPr>
          <p:cNvPr id="33" name="Rectángulo 32"/>
          <p:cNvSpPr/>
          <p:nvPr/>
        </p:nvSpPr>
        <p:spPr>
          <a:xfrm>
            <a:off x="6223790" y="1752462"/>
            <a:ext cx="700659" cy="3796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6" name="Rectángulo 35"/>
          <p:cNvSpPr/>
          <p:nvPr/>
        </p:nvSpPr>
        <p:spPr>
          <a:xfrm>
            <a:off x="6108024" y="1769122"/>
            <a:ext cx="8338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Médula </a:t>
            </a:r>
          </a:p>
          <a:p>
            <a:pPr algn="ctr"/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Sacra</a:t>
            </a:r>
            <a:endParaRPr lang="es-VE" sz="1400" dirty="0"/>
          </a:p>
        </p:txBody>
      </p:sp>
      <p:sp>
        <p:nvSpPr>
          <p:cNvPr id="35" name="Rectángulo 34"/>
          <p:cNvSpPr/>
          <p:nvPr/>
        </p:nvSpPr>
        <p:spPr>
          <a:xfrm>
            <a:off x="3803483" y="2227092"/>
            <a:ext cx="710375" cy="2391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9" name="Rectángulo 38"/>
          <p:cNvSpPr/>
          <p:nvPr/>
        </p:nvSpPr>
        <p:spPr>
          <a:xfrm>
            <a:off x="3714598" y="2223888"/>
            <a:ext cx="88036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solidFill>
                  <a:srgbClr val="009B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</a:t>
            </a:r>
            <a:r>
              <a:rPr lang="es-VE" sz="1400" dirty="0" err="1" smtClean="0">
                <a:solidFill>
                  <a:srgbClr val="009B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Simp</a:t>
            </a:r>
            <a:r>
              <a:rPr lang="es-VE" sz="1400" dirty="0" smtClean="0">
                <a:solidFill>
                  <a:srgbClr val="009B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400" dirty="0">
              <a:solidFill>
                <a:srgbClr val="009BD2"/>
              </a:solidFill>
            </a:endParaRPr>
          </a:p>
        </p:txBody>
      </p:sp>
      <p:sp>
        <p:nvSpPr>
          <p:cNvPr id="38" name="Rectángulo 37"/>
          <p:cNvSpPr/>
          <p:nvPr/>
        </p:nvSpPr>
        <p:spPr>
          <a:xfrm>
            <a:off x="3372701" y="1885817"/>
            <a:ext cx="859844" cy="3212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0" name="Rectángulo 29"/>
          <p:cNvSpPr/>
          <p:nvPr/>
        </p:nvSpPr>
        <p:spPr>
          <a:xfrm>
            <a:off x="3258101" y="1800305"/>
            <a:ext cx="8338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050" b="1" dirty="0" smtClean="0">
                <a:solidFill>
                  <a:srgbClr val="00B4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</a:t>
            </a:r>
            <a:r>
              <a:rPr lang="es-VE" sz="1050" b="1" dirty="0">
                <a:solidFill>
                  <a:srgbClr val="00B4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Vagal</a:t>
            </a:r>
            <a:endParaRPr lang="es-VE" sz="1050" b="1" dirty="0">
              <a:solidFill>
                <a:srgbClr val="00B45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VE" sz="1050" b="1" dirty="0" smtClean="0">
                <a:solidFill>
                  <a:srgbClr val="00B4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Aferente </a:t>
            </a:r>
          </a:p>
        </p:txBody>
      </p:sp>
      <p:sp>
        <p:nvSpPr>
          <p:cNvPr id="40" name="Rectángulo 39"/>
          <p:cNvSpPr/>
          <p:nvPr/>
        </p:nvSpPr>
        <p:spPr>
          <a:xfrm>
            <a:off x="5400020" y="2119980"/>
            <a:ext cx="860329" cy="2303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37" name="Rectángulo 36"/>
          <p:cNvSpPr/>
          <p:nvPr/>
        </p:nvSpPr>
        <p:spPr>
          <a:xfrm>
            <a:off x="5347905" y="1955981"/>
            <a:ext cx="851515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050" b="1" dirty="0" smtClean="0">
                <a:solidFill>
                  <a:srgbClr val="00666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Espinal</a:t>
            </a:r>
          </a:p>
          <a:p>
            <a:pPr algn="ctr"/>
            <a:r>
              <a:rPr lang="es-VE" sz="1050" b="1" dirty="0" smtClean="0">
                <a:solidFill>
                  <a:srgbClr val="00666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Aferente </a:t>
            </a:r>
          </a:p>
        </p:txBody>
      </p:sp>
      <p:sp>
        <p:nvSpPr>
          <p:cNvPr id="41" name="Rectángulo 40"/>
          <p:cNvSpPr/>
          <p:nvPr/>
        </p:nvSpPr>
        <p:spPr>
          <a:xfrm>
            <a:off x="3480478" y="3094377"/>
            <a:ext cx="1101453" cy="1883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2" name="Rectángulo 41"/>
          <p:cNvSpPr/>
          <p:nvPr/>
        </p:nvSpPr>
        <p:spPr>
          <a:xfrm>
            <a:off x="3802623" y="3471766"/>
            <a:ext cx="679614" cy="1938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4" name="Rectángulo 43"/>
          <p:cNvSpPr/>
          <p:nvPr/>
        </p:nvSpPr>
        <p:spPr>
          <a:xfrm>
            <a:off x="3381901" y="3085616"/>
            <a:ext cx="148630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Extrínsecos</a:t>
            </a:r>
            <a:endParaRPr lang="es-VE" sz="1400" b="1" dirty="0"/>
          </a:p>
        </p:txBody>
      </p:sp>
      <p:sp>
        <p:nvSpPr>
          <p:cNvPr id="45" name="Rectángulo 44"/>
          <p:cNvSpPr/>
          <p:nvPr/>
        </p:nvSpPr>
        <p:spPr>
          <a:xfrm>
            <a:off x="3718707" y="3395700"/>
            <a:ext cx="898003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05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Mesenterio</a:t>
            </a:r>
            <a:endParaRPr lang="es-VE" sz="1050" dirty="0"/>
          </a:p>
        </p:txBody>
      </p:sp>
      <p:sp>
        <p:nvSpPr>
          <p:cNvPr id="43" name="Rectángulo 42"/>
          <p:cNvSpPr/>
          <p:nvPr/>
        </p:nvSpPr>
        <p:spPr>
          <a:xfrm>
            <a:off x="2687304" y="3948564"/>
            <a:ext cx="685397" cy="8559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6" name="Rectángulo 45"/>
          <p:cNvSpPr/>
          <p:nvPr/>
        </p:nvSpPr>
        <p:spPr>
          <a:xfrm>
            <a:off x="3372701" y="4400119"/>
            <a:ext cx="196751" cy="4043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48" name="Rectángulo 47"/>
          <p:cNvSpPr/>
          <p:nvPr/>
        </p:nvSpPr>
        <p:spPr>
          <a:xfrm>
            <a:off x="2401087" y="3876899"/>
            <a:ext cx="10919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Plexo</a:t>
            </a:r>
          </a:p>
          <a:p>
            <a:pPr algn="ctr"/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Mientérico</a:t>
            </a:r>
            <a:endParaRPr lang="es-VE" sz="1400" dirty="0"/>
          </a:p>
        </p:txBody>
      </p:sp>
      <p:sp>
        <p:nvSpPr>
          <p:cNvPr id="49" name="Rectángulo 48"/>
          <p:cNvSpPr/>
          <p:nvPr/>
        </p:nvSpPr>
        <p:spPr>
          <a:xfrm>
            <a:off x="2720550" y="4328059"/>
            <a:ext cx="1111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Plexo</a:t>
            </a:r>
          </a:p>
          <a:p>
            <a:pPr algn="ctr"/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Submucoso</a:t>
            </a:r>
            <a:endParaRPr lang="es-VE" sz="1400" dirty="0"/>
          </a:p>
        </p:txBody>
      </p:sp>
      <p:sp>
        <p:nvSpPr>
          <p:cNvPr id="47" name="Rectángulo 46"/>
          <p:cNvSpPr/>
          <p:nvPr/>
        </p:nvSpPr>
        <p:spPr>
          <a:xfrm>
            <a:off x="4682660" y="4945702"/>
            <a:ext cx="637336" cy="138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1" name="Rectángulo 50"/>
          <p:cNvSpPr/>
          <p:nvPr/>
        </p:nvSpPr>
        <p:spPr>
          <a:xfrm>
            <a:off x="4659934" y="4859130"/>
            <a:ext cx="647934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05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Mucosa</a:t>
            </a:r>
            <a:endParaRPr lang="es-VE" sz="1050" dirty="0"/>
          </a:p>
        </p:txBody>
      </p:sp>
      <p:sp>
        <p:nvSpPr>
          <p:cNvPr id="53" name="Rectángulo 52"/>
          <p:cNvSpPr/>
          <p:nvPr/>
        </p:nvSpPr>
        <p:spPr>
          <a:xfrm>
            <a:off x="2138516" y="1385031"/>
            <a:ext cx="4914847" cy="398303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2" name="Rectángulo 51"/>
          <p:cNvSpPr/>
          <p:nvPr/>
        </p:nvSpPr>
        <p:spPr>
          <a:xfrm>
            <a:off x="1102897" y="5411498"/>
            <a:ext cx="694051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400" dirty="0" smtClean="0">
                <a:latin typeface="Comic Sans MS" panose="030F0702030302020204" pitchFamily="66" charset="0"/>
              </a:rPr>
              <a:t>N. 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Aferentes Vagales </a:t>
            </a:r>
            <a:r>
              <a:rPr lang="es-VE" sz="1400" dirty="0" smtClean="0">
                <a:latin typeface="Comic Sans MS" panose="030F0702030302020204" pitchFamily="66" charset="0"/>
              </a:rPr>
              <a:t>en ganglios </a:t>
            </a:r>
            <a:r>
              <a:rPr lang="es-VE" sz="1400" dirty="0" err="1" smtClean="0">
                <a:latin typeface="Comic Sans MS" panose="030F0702030302020204" pitchFamily="66" charset="0"/>
              </a:rPr>
              <a:t>nodoso</a:t>
            </a:r>
            <a:r>
              <a:rPr lang="es-VE" sz="1400" dirty="0">
                <a:latin typeface="Comic Sans MS" panose="030F0702030302020204" pitchFamily="66" charset="0"/>
              </a:rPr>
              <a:t> </a:t>
            </a:r>
            <a:r>
              <a:rPr lang="es-VE" sz="1400" dirty="0" smtClean="0">
                <a:latin typeface="Comic Sans MS" panose="030F0702030302020204" pitchFamily="66" charset="0"/>
              </a:rPr>
              <a:t>y yugular </a:t>
            </a:r>
            <a:r>
              <a:rPr lang="es-VE" sz="1400" dirty="0" err="1" smtClean="0">
                <a:latin typeface="Comic Sans MS" panose="030F0702030302020204" pitchFamily="66" charset="0"/>
              </a:rPr>
              <a:t>inf</a:t>
            </a:r>
            <a:r>
              <a:rPr lang="es-VE" sz="1400" dirty="0" smtClean="0">
                <a:latin typeface="Comic Sans MS" panose="030F0702030302020204" pitchFamily="66" charset="0"/>
              </a:rPr>
              <a:t>.  y N. 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Aferentes </a:t>
            </a:r>
            <a:r>
              <a:rPr lang="es-VE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spinales</a:t>
            </a:r>
            <a:r>
              <a:rPr lang="es-VE" sz="1400" dirty="0" smtClean="0">
                <a:latin typeface="Comic Sans MS" panose="030F0702030302020204" pitchFamily="66" charset="0"/>
              </a:rPr>
              <a:t> en ganglio raíz dorsal reciben </a:t>
            </a:r>
            <a:r>
              <a:rPr lang="es-VE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información sensorial del intestino</a:t>
            </a:r>
            <a:r>
              <a:rPr lang="es-VE" sz="1400" dirty="0" smtClean="0">
                <a:latin typeface="Comic Sans MS" panose="030F0702030302020204" pitchFamily="66" charset="0"/>
              </a:rPr>
              <a:t>. </a:t>
            </a:r>
            <a:endParaRPr lang="es-VE" sz="1400" dirty="0">
              <a:latin typeface="Comic Sans MS" panose="030F0702030302020204" pitchFamily="66" charset="0"/>
            </a:endParaRPr>
          </a:p>
        </p:txBody>
      </p:sp>
      <p:sp>
        <p:nvSpPr>
          <p:cNvPr id="56" name="CuadroTexto 55"/>
          <p:cNvSpPr txBox="1"/>
          <p:nvPr/>
        </p:nvSpPr>
        <p:spPr>
          <a:xfrm>
            <a:off x="6551840" y="326171"/>
            <a:ext cx="1102495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4" name="Rectángulo 53"/>
          <p:cNvSpPr/>
          <p:nvPr/>
        </p:nvSpPr>
        <p:spPr>
          <a:xfrm>
            <a:off x="2326148" y="862414"/>
            <a:ext cx="44917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Eferentes y Aferentes del SNA al TGI</a:t>
            </a:r>
            <a:endParaRPr lang="es-V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7459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4" grpId="0" animBg="1"/>
      <p:bldP spid="26" grpId="0" animBg="1"/>
      <p:bldP spid="28" grpId="0"/>
      <p:bldP spid="29" grpId="0"/>
      <p:bldP spid="27" grpId="0" animBg="1"/>
      <p:bldP spid="32" grpId="0"/>
      <p:bldP spid="31" grpId="0" animBg="1"/>
      <p:bldP spid="34" grpId="0"/>
      <p:bldP spid="33" grpId="0" animBg="1"/>
      <p:bldP spid="36" grpId="0"/>
      <p:bldP spid="35" grpId="0" animBg="1"/>
      <p:bldP spid="39" grpId="0"/>
      <p:bldP spid="38" grpId="0" animBg="1"/>
      <p:bldP spid="30" grpId="0"/>
      <p:bldP spid="40" grpId="0" animBg="1"/>
      <p:bldP spid="37" grpId="0"/>
      <p:bldP spid="41" grpId="0" animBg="1"/>
      <p:bldP spid="42" grpId="0" animBg="1"/>
      <p:bldP spid="44" grpId="0"/>
      <p:bldP spid="45" grpId="0"/>
      <p:bldP spid="43" grpId="0" animBg="1"/>
      <p:bldP spid="46" grpId="0" animBg="1"/>
      <p:bldP spid="48" grpId="0"/>
      <p:bldP spid="49" grpId="0"/>
      <p:bldP spid="47" grpId="0" animBg="1"/>
      <p:bldP spid="51" grpId="0"/>
      <p:bldP spid="53" grpId="0" animBg="1"/>
      <p:bldP spid="52" grpId="0"/>
      <p:bldP spid="56" grpId="0"/>
      <p:bldP spid="54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igure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67" t="2229" r="43857"/>
          <a:stretch/>
        </p:blipFill>
        <p:spPr bwMode="auto">
          <a:xfrm>
            <a:off x="2612812" y="754743"/>
            <a:ext cx="3950227" cy="5212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106730" y="6366441"/>
            <a:ext cx="48943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Adaptado de: A</a:t>
            </a:r>
            <a:r>
              <a:rPr lang="es-VE" sz="1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Jacobson</a:t>
            </a:r>
            <a:r>
              <a:rPr lang="es-VE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et al.. </a:t>
            </a:r>
            <a:r>
              <a:rPr lang="es-VE" sz="10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VE" sz="1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intestinal </a:t>
            </a:r>
            <a:r>
              <a:rPr lang="es-VE" sz="10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neuro-immune</a:t>
            </a:r>
            <a:r>
              <a:rPr lang="es-VE" sz="1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axis: </a:t>
            </a:r>
            <a:r>
              <a:rPr lang="es-VE" sz="10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crosstalk</a:t>
            </a:r>
            <a:r>
              <a:rPr lang="es-VE" sz="1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</a:t>
            </a:r>
            <a:r>
              <a:rPr lang="es-VE" sz="1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neurons</a:t>
            </a:r>
            <a:r>
              <a:rPr lang="es-VE" sz="1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VE" sz="10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immune</a:t>
            </a:r>
            <a:r>
              <a:rPr lang="es-VE" sz="1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cells</a:t>
            </a:r>
            <a:r>
              <a:rPr lang="es-VE" sz="1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s-VE" sz="10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microbes</a:t>
            </a:r>
            <a:r>
              <a:rPr lang="es-VE" sz="10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s-VE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Mucosal</a:t>
            </a:r>
            <a:r>
              <a:rPr lang="es-VE" sz="1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Immunology</a:t>
            </a:r>
            <a:r>
              <a:rPr lang="es-VE" sz="1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r>
              <a:rPr lang="es-VE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14: 555–565.</a:t>
            </a:r>
            <a:endParaRPr lang="es-VE" sz="1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2893831" y="159531"/>
            <a:ext cx="3388187" cy="400110"/>
          </a:xfrm>
          <a:prstGeom prst="rect">
            <a:avLst/>
          </a:prstGeom>
          <a:solidFill>
            <a:srgbClr val="A9CBE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Inervación</a:t>
            </a:r>
            <a:r>
              <a:rPr lang="en-US" sz="20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Extrínseca</a:t>
            </a:r>
            <a:r>
              <a:rPr lang="en-US" sz="20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TGI</a:t>
            </a:r>
            <a:endParaRPr lang="es-VE" sz="2000" b="1" dirty="0">
              <a:solidFill>
                <a:prstClr val="black"/>
              </a:solidFill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2021253" y="1169855"/>
            <a:ext cx="64953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Tallo</a:t>
            </a:r>
            <a:endParaRPr lang="es-VE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1929883" y="3429000"/>
            <a:ext cx="83227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Médula</a:t>
            </a:r>
            <a:endParaRPr lang="en-US" sz="1400" dirty="0" smtClean="0">
              <a:solidFill>
                <a:srgbClr val="22222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n-US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espinal</a:t>
            </a:r>
            <a:endParaRPr lang="es-VE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3541726" y="5646057"/>
            <a:ext cx="885372" cy="4118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2161002" y="5590370"/>
            <a:ext cx="10550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Nervios</a:t>
            </a:r>
            <a:endParaRPr lang="en-US" sz="1400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14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Aferente</a:t>
            </a:r>
            <a:r>
              <a:rPr lang="en-US" sz="14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s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4848012" y="5646057"/>
            <a:ext cx="478972" cy="4118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4752725" y="5698662"/>
            <a:ext cx="10550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Nervios</a:t>
            </a:r>
            <a:endParaRPr lang="en-US" sz="1400" dirty="0" smtClean="0">
              <a:solidFill>
                <a:srgbClr val="22222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n-US" sz="14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Eferentes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5326984" y="5312229"/>
            <a:ext cx="914399" cy="217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5689840" y="1771025"/>
            <a:ext cx="519565" cy="2174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5326984" y="3429000"/>
            <a:ext cx="944334" cy="1415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3672355" y="1540191"/>
            <a:ext cx="695712" cy="1990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7" name="Rectángulo 26"/>
          <p:cNvSpPr/>
          <p:nvPr/>
        </p:nvSpPr>
        <p:spPr>
          <a:xfrm>
            <a:off x="3688395" y="1533034"/>
            <a:ext cx="8226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</a:t>
            </a:r>
            <a:r>
              <a:rPr lang="en-US" sz="14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Vago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3439444" y="2751359"/>
            <a:ext cx="928623" cy="129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3" name="Rectángulo 32"/>
          <p:cNvSpPr/>
          <p:nvPr/>
        </p:nvSpPr>
        <p:spPr>
          <a:xfrm>
            <a:off x="3459124" y="3046740"/>
            <a:ext cx="1541969" cy="2174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4" name="Rectángulo 33"/>
          <p:cNvSpPr/>
          <p:nvPr/>
        </p:nvSpPr>
        <p:spPr>
          <a:xfrm>
            <a:off x="3447909" y="3459778"/>
            <a:ext cx="1473329" cy="1565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9" name="Rectángulo 28"/>
          <p:cNvSpPr/>
          <p:nvPr/>
        </p:nvSpPr>
        <p:spPr>
          <a:xfrm>
            <a:off x="3502667" y="3007197"/>
            <a:ext cx="14638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G. </a:t>
            </a:r>
            <a:r>
              <a:rPr lang="en-US" sz="14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mesent</a:t>
            </a:r>
            <a:r>
              <a:rPr lang="en-US" sz="14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Sup.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Rectángulo 27"/>
          <p:cNvSpPr/>
          <p:nvPr/>
        </p:nvSpPr>
        <p:spPr>
          <a:xfrm>
            <a:off x="3517433" y="2714884"/>
            <a:ext cx="9733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G. </a:t>
            </a:r>
            <a:r>
              <a:rPr lang="en-US" sz="14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celíaco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Rectángulo 24"/>
          <p:cNvSpPr/>
          <p:nvPr/>
        </p:nvSpPr>
        <p:spPr>
          <a:xfrm>
            <a:off x="3439444" y="5050971"/>
            <a:ext cx="790664" cy="2612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1" name="Rectángulo 30"/>
          <p:cNvSpPr/>
          <p:nvPr/>
        </p:nvSpPr>
        <p:spPr>
          <a:xfrm>
            <a:off x="3547576" y="5175982"/>
            <a:ext cx="10775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</a:t>
            </a:r>
            <a:r>
              <a:rPr lang="en-US" sz="14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Pélvicos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Rectángulo 25"/>
          <p:cNvSpPr/>
          <p:nvPr/>
        </p:nvSpPr>
        <p:spPr>
          <a:xfrm>
            <a:off x="3118753" y="5728486"/>
            <a:ext cx="580571" cy="1674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2" name="Rectángulo 31"/>
          <p:cNvSpPr/>
          <p:nvPr/>
        </p:nvSpPr>
        <p:spPr>
          <a:xfrm>
            <a:off x="3447910" y="1690633"/>
            <a:ext cx="224446" cy="1009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cxnSp>
        <p:nvCxnSpPr>
          <p:cNvPr id="36" name="Conector recto de flecha 35"/>
          <p:cNvCxnSpPr/>
          <p:nvPr/>
        </p:nvCxnSpPr>
        <p:spPr>
          <a:xfrm>
            <a:off x="4766429" y="1686573"/>
            <a:ext cx="448976" cy="467340"/>
          </a:xfrm>
          <a:prstGeom prst="straightConnector1">
            <a:avLst/>
          </a:prstGeom>
          <a:ln w="28575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recto de flecha 38"/>
          <p:cNvCxnSpPr/>
          <p:nvPr/>
        </p:nvCxnSpPr>
        <p:spPr>
          <a:xfrm>
            <a:off x="4980167" y="3622726"/>
            <a:ext cx="448976" cy="467340"/>
          </a:xfrm>
          <a:prstGeom prst="straightConnector1">
            <a:avLst/>
          </a:prstGeom>
          <a:ln w="28575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ector recto de flecha 39"/>
          <p:cNvCxnSpPr/>
          <p:nvPr/>
        </p:nvCxnSpPr>
        <p:spPr>
          <a:xfrm>
            <a:off x="4722323" y="3908608"/>
            <a:ext cx="448976" cy="467340"/>
          </a:xfrm>
          <a:prstGeom prst="straightConnector1">
            <a:avLst/>
          </a:prstGeom>
          <a:ln w="28575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cto de flecha 37"/>
          <p:cNvCxnSpPr/>
          <p:nvPr/>
        </p:nvCxnSpPr>
        <p:spPr>
          <a:xfrm>
            <a:off x="4848012" y="3055463"/>
            <a:ext cx="478972" cy="0"/>
          </a:xfrm>
          <a:prstGeom prst="straightConnector1">
            <a:avLst/>
          </a:prstGeom>
          <a:ln w="28575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ector recto de flecha 41"/>
          <p:cNvCxnSpPr/>
          <p:nvPr/>
        </p:nvCxnSpPr>
        <p:spPr>
          <a:xfrm>
            <a:off x="3560133" y="1576343"/>
            <a:ext cx="1060813" cy="0"/>
          </a:xfrm>
          <a:prstGeom prst="straightConnector1">
            <a:avLst/>
          </a:prstGeom>
          <a:ln w="28575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ector recto de flecha 45"/>
          <p:cNvCxnSpPr/>
          <p:nvPr/>
        </p:nvCxnSpPr>
        <p:spPr>
          <a:xfrm>
            <a:off x="3872748" y="5131540"/>
            <a:ext cx="1074063" cy="12738"/>
          </a:xfrm>
          <a:prstGeom prst="straightConnector1">
            <a:avLst/>
          </a:prstGeom>
          <a:ln w="28575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ángulo 29"/>
          <p:cNvSpPr/>
          <p:nvPr/>
        </p:nvSpPr>
        <p:spPr>
          <a:xfrm>
            <a:off x="3487832" y="3346591"/>
            <a:ext cx="14334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G. </a:t>
            </a:r>
            <a:r>
              <a:rPr lang="en-US" sz="14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mesent</a:t>
            </a:r>
            <a:r>
              <a:rPr lang="en-US" sz="14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Inf.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8" name="Conector recto de flecha 47"/>
          <p:cNvCxnSpPr/>
          <p:nvPr/>
        </p:nvCxnSpPr>
        <p:spPr>
          <a:xfrm flipH="1">
            <a:off x="4483023" y="1247805"/>
            <a:ext cx="857390" cy="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ector recto de flecha 50"/>
          <p:cNvCxnSpPr/>
          <p:nvPr/>
        </p:nvCxnSpPr>
        <p:spPr>
          <a:xfrm flipH="1">
            <a:off x="3916836" y="2637963"/>
            <a:ext cx="857390" cy="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cto de flecha 51"/>
          <p:cNvCxnSpPr/>
          <p:nvPr/>
        </p:nvCxnSpPr>
        <p:spPr>
          <a:xfrm flipH="1">
            <a:off x="3719060" y="4727064"/>
            <a:ext cx="857390" cy="0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ángulo 52"/>
          <p:cNvSpPr/>
          <p:nvPr/>
        </p:nvSpPr>
        <p:spPr>
          <a:xfrm rot="16200000">
            <a:off x="2924541" y="2043904"/>
            <a:ext cx="118974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0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Cad. </a:t>
            </a:r>
            <a:r>
              <a:rPr lang="en-US" sz="10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Parav</a:t>
            </a:r>
            <a:r>
              <a:rPr lang="en-US" sz="10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r>
              <a:rPr lang="en-US" sz="10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Simp</a:t>
            </a:r>
            <a:r>
              <a:rPr lang="en-US" sz="10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Rectángulo 48"/>
          <p:cNvSpPr/>
          <p:nvPr/>
        </p:nvSpPr>
        <p:spPr>
          <a:xfrm>
            <a:off x="7152646" y="308080"/>
            <a:ext cx="1545171" cy="12003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s-VE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Eferentes</a:t>
            </a:r>
            <a:r>
              <a:rPr lang="es-VE" dirty="0" smtClean="0">
                <a:latin typeface="Comic Sans MS" panose="030F0702030302020204" pitchFamily="66" charset="0"/>
              </a:rPr>
              <a:t> y </a:t>
            </a:r>
            <a:r>
              <a:rPr lang="es-VE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Aferentes </a:t>
            </a:r>
          </a:p>
          <a:p>
            <a:r>
              <a:rPr lang="es-VE" dirty="0" smtClean="0">
                <a:latin typeface="Comic Sans MS" panose="030F0702030302020204" pitchFamily="66" charset="0"/>
              </a:rPr>
              <a:t>del SNA al TGI</a:t>
            </a:r>
            <a:endParaRPr lang="es-VE" dirty="0">
              <a:latin typeface="Comic Sans MS" panose="030F0702030302020204" pitchFamily="66" charset="0"/>
            </a:endParaRPr>
          </a:p>
        </p:txBody>
      </p:sp>
      <p:sp>
        <p:nvSpPr>
          <p:cNvPr id="50" name="Rectángulo 49"/>
          <p:cNvSpPr/>
          <p:nvPr/>
        </p:nvSpPr>
        <p:spPr>
          <a:xfrm>
            <a:off x="180590" y="159416"/>
            <a:ext cx="1024096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SNA.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</a:t>
            </a:r>
            <a:r>
              <a:rPr lang="es-VE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8068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2" grpId="0"/>
      <p:bldP spid="27" grpId="0"/>
      <p:bldP spid="29" grpId="0"/>
      <p:bldP spid="28" grpId="0"/>
      <p:bldP spid="31" grpId="0"/>
      <p:bldP spid="26" grpId="0" animBg="1"/>
      <p:bldP spid="30" grpId="0"/>
      <p:bldP spid="49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3"/>
          <p:cNvSpPr>
            <a:spLocks noChangeArrowheads="1"/>
          </p:cNvSpPr>
          <p:nvPr/>
        </p:nvSpPr>
        <p:spPr bwMode="auto">
          <a:xfrm>
            <a:off x="3157538" y="188913"/>
            <a:ext cx="144145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180590" y="188913"/>
            <a:ext cx="1024096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SNA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</a:t>
            </a: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64" t="45111"/>
          <a:stretch/>
        </p:blipFill>
        <p:spPr>
          <a:xfrm>
            <a:off x="3182652" y="1670477"/>
            <a:ext cx="3506277" cy="3652661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468683" y="5528627"/>
            <a:ext cx="4116220" cy="445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T. </a:t>
            </a:r>
            <a:r>
              <a:rPr lang="en-US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Uesaka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al.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intrinsic and extrinsic innervation of the </a:t>
            </a:r>
            <a:r>
              <a:rPr lang="en-US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gut. </a:t>
            </a:r>
            <a:r>
              <a:rPr lang="en-US" sz="1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Developmental Biology 2016</a:t>
            </a:r>
            <a:r>
              <a:rPr lang="en-US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417: 158-167.</a:t>
            </a:r>
            <a:endParaRPr lang="es-VE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Elipse 5"/>
          <p:cNvSpPr/>
          <p:nvPr/>
        </p:nvSpPr>
        <p:spPr>
          <a:xfrm>
            <a:off x="3097895" y="1881972"/>
            <a:ext cx="191911" cy="21448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2" name="Elipse 11"/>
          <p:cNvSpPr/>
          <p:nvPr/>
        </p:nvSpPr>
        <p:spPr>
          <a:xfrm>
            <a:off x="3182652" y="3044727"/>
            <a:ext cx="129732" cy="22930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3" name="Elipse 12"/>
          <p:cNvSpPr/>
          <p:nvPr/>
        </p:nvSpPr>
        <p:spPr>
          <a:xfrm>
            <a:off x="3097895" y="4196194"/>
            <a:ext cx="191911" cy="18062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4" name="Rectángulo 13"/>
          <p:cNvSpPr/>
          <p:nvPr/>
        </p:nvSpPr>
        <p:spPr>
          <a:xfrm>
            <a:off x="2723300" y="1778318"/>
            <a:ext cx="64152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Bulbo</a:t>
            </a:r>
            <a:endParaRPr lang="es-VE" sz="1400" dirty="0"/>
          </a:p>
        </p:txBody>
      </p:sp>
      <p:sp>
        <p:nvSpPr>
          <p:cNvPr id="16" name="Rectángulo 15"/>
          <p:cNvSpPr/>
          <p:nvPr/>
        </p:nvSpPr>
        <p:spPr>
          <a:xfrm>
            <a:off x="2582875" y="2881875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Médula </a:t>
            </a:r>
          </a:p>
          <a:p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Torácica</a:t>
            </a:r>
            <a:endParaRPr lang="es-VE" sz="1200" dirty="0"/>
          </a:p>
        </p:txBody>
      </p:sp>
      <p:sp>
        <p:nvSpPr>
          <p:cNvPr id="17" name="Rectángulo 16"/>
          <p:cNvSpPr/>
          <p:nvPr/>
        </p:nvSpPr>
        <p:spPr>
          <a:xfrm>
            <a:off x="2569873" y="3913535"/>
            <a:ext cx="7425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Médula </a:t>
            </a:r>
          </a:p>
          <a:p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Sacra</a:t>
            </a:r>
            <a:endParaRPr lang="es-VE" sz="1200" dirty="0"/>
          </a:p>
        </p:txBody>
      </p:sp>
      <p:sp>
        <p:nvSpPr>
          <p:cNvPr id="15" name="Rectángulo 14"/>
          <p:cNvSpPr/>
          <p:nvPr/>
        </p:nvSpPr>
        <p:spPr>
          <a:xfrm>
            <a:off x="3910695" y="1783558"/>
            <a:ext cx="745066" cy="1451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8" name="Rectángulo 17"/>
          <p:cNvSpPr/>
          <p:nvPr/>
        </p:nvSpPr>
        <p:spPr>
          <a:xfrm>
            <a:off x="3689724" y="2423838"/>
            <a:ext cx="727252" cy="2483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0" name="Rectángulo 19"/>
          <p:cNvSpPr/>
          <p:nvPr/>
        </p:nvSpPr>
        <p:spPr>
          <a:xfrm>
            <a:off x="3840473" y="1670477"/>
            <a:ext cx="7328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Vago</a:t>
            </a:r>
          </a:p>
        </p:txBody>
      </p:sp>
      <p:sp>
        <p:nvSpPr>
          <p:cNvPr id="21" name="Rectángulo 20"/>
          <p:cNvSpPr/>
          <p:nvPr/>
        </p:nvSpPr>
        <p:spPr>
          <a:xfrm>
            <a:off x="3589602" y="2395194"/>
            <a:ext cx="12346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Cad</a:t>
            </a:r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Simpática</a:t>
            </a:r>
            <a:endParaRPr lang="es-VE" sz="1200" dirty="0"/>
          </a:p>
        </p:txBody>
      </p:sp>
      <p:sp>
        <p:nvSpPr>
          <p:cNvPr id="19" name="Rectángulo 18"/>
          <p:cNvSpPr/>
          <p:nvPr/>
        </p:nvSpPr>
        <p:spPr>
          <a:xfrm>
            <a:off x="4484710" y="2848008"/>
            <a:ext cx="735496" cy="230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3" name="Rectángulo 22"/>
          <p:cNvSpPr/>
          <p:nvPr/>
        </p:nvSpPr>
        <p:spPr>
          <a:xfrm>
            <a:off x="4380213" y="2676977"/>
            <a:ext cx="9444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Ganglios. </a:t>
            </a:r>
          </a:p>
          <a:p>
            <a:r>
              <a:rPr lang="es-VE" sz="12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Preverteb</a:t>
            </a:r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200" dirty="0"/>
          </a:p>
        </p:txBody>
      </p:sp>
      <p:sp>
        <p:nvSpPr>
          <p:cNvPr id="22" name="Rectángulo 21"/>
          <p:cNvSpPr/>
          <p:nvPr/>
        </p:nvSpPr>
        <p:spPr>
          <a:xfrm>
            <a:off x="3507207" y="4636460"/>
            <a:ext cx="764732" cy="2411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25" name="Rectángulo 24"/>
          <p:cNvSpPr/>
          <p:nvPr/>
        </p:nvSpPr>
        <p:spPr>
          <a:xfrm>
            <a:off x="3398648" y="4600588"/>
            <a:ext cx="95250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Pélvicos</a:t>
            </a:r>
            <a:endParaRPr lang="es-VE" sz="1200" dirty="0"/>
          </a:p>
        </p:txBody>
      </p:sp>
      <p:sp>
        <p:nvSpPr>
          <p:cNvPr id="50" name="Rectángulo 49"/>
          <p:cNvSpPr/>
          <p:nvPr/>
        </p:nvSpPr>
        <p:spPr>
          <a:xfrm>
            <a:off x="2472749" y="1434187"/>
            <a:ext cx="4198501" cy="398303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5" name="Rectángulo 54"/>
          <p:cNvSpPr/>
          <p:nvPr/>
        </p:nvSpPr>
        <p:spPr>
          <a:xfrm>
            <a:off x="2553908" y="510249"/>
            <a:ext cx="3861603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s-VE" sz="2000" dirty="0" smtClean="0">
                <a:latin typeface="Comic Sans MS" panose="030F0702030302020204" pitchFamily="66" charset="0"/>
              </a:rPr>
              <a:t>Inervación Parasimpática </a:t>
            </a:r>
            <a:r>
              <a:rPr lang="es-VE" sz="2000" dirty="0">
                <a:latin typeface="Comic Sans MS" panose="030F0702030302020204" pitchFamily="66" charset="0"/>
              </a:rPr>
              <a:t>y </a:t>
            </a:r>
            <a:r>
              <a:rPr lang="es-VE" sz="2000" dirty="0" smtClean="0">
                <a:latin typeface="Comic Sans MS" panose="030F0702030302020204" pitchFamily="66" charset="0"/>
              </a:rPr>
              <a:t>Simpática al TGI</a:t>
            </a:r>
            <a:endParaRPr lang="es-VE" sz="2000" dirty="0">
              <a:latin typeface="Comic Sans MS" panose="030F0702030302020204" pitchFamily="66" charset="0"/>
            </a:endParaRPr>
          </a:p>
        </p:txBody>
      </p:sp>
      <p:sp>
        <p:nvSpPr>
          <p:cNvPr id="56" name="CuadroTexto 55"/>
          <p:cNvSpPr txBox="1"/>
          <p:nvPr/>
        </p:nvSpPr>
        <p:spPr>
          <a:xfrm>
            <a:off x="6665726" y="510249"/>
            <a:ext cx="1102495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531104" y="5974178"/>
            <a:ext cx="15584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Parasimpático</a:t>
            </a:r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: rojo</a:t>
            </a:r>
          </a:p>
          <a:p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Simpático</a:t>
            </a:r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: azul</a:t>
            </a:r>
            <a:endParaRPr lang="es-VE" sz="1200" dirty="0"/>
          </a:p>
        </p:txBody>
      </p:sp>
    </p:spTree>
    <p:extLst>
      <p:ext uri="{BB962C8B-B14F-4D97-AF65-F5344CB8AC3E}">
        <p14:creationId xmlns:p14="http://schemas.microsoft.com/office/powerpoint/2010/main" val="3204867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13" grpId="0" animBg="1"/>
      <p:bldP spid="14" grpId="0"/>
      <p:bldP spid="16" grpId="0"/>
      <p:bldP spid="17" grpId="0"/>
      <p:bldP spid="15" grpId="0" animBg="1"/>
      <p:bldP spid="18" grpId="0" animBg="1"/>
      <p:bldP spid="20" grpId="0"/>
      <p:bldP spid="21" grpId="0"/>
      <p:bldP spid="19" grpId="0" animBg="1"/>
      <p:bldP spid="23" grpId="0"/>
      <p:bldP spid="22" grpId="0" animBg="1"/>
      <p:bldP spid="25" grpId="0"/>
      <p:bldP spid="50" grpId="0" animBg="1"/>
      <p:bldP spid="55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3"/>
          <p:cNvSpPr>
            <a:spLocks noChangeArrowheads="1"/>
          </p:cNvSpPr>
          <p:nvPr/>
        </p:nvSpPr>
        <p:spPr bwMode="auto">
          <a:xfrm>
            <a:off x="3157538" y="188913"/>
            <a:ext cx="144145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sp>
        <p:nvSpPr>
          <p:cNvPr id="130065" name="Rectangle 17"/>
          <p:cNvSpPr>
            <a:spLocks noChangeArrowheads="1"/>
          </p:cNvSpPr>
          <p:nvPr/>
        </p:nvSpPr>
        <p:spPr bwMode="auto">
          <a:xfrm>
            <a:off x="4195771" y="5876925"/>
            <a:ext cx="1223962" cy="5762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sp>
        <p:nvSpPr>
          <p:cNvPr id="25" name="Rectángulo 24"/>
          <p:cNvSpPr/>
          <p:nvPr/>
        </p:nvSpPr>
        <p:spPr>
          <a:xfrm>
            <a:off x="122533" y="121958"/>
            <a:ext cx="10240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SNA.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SNE.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7" name="Rectangle 8"/>
          <p:cNvSpPr>
            <a:spLocks noChangeArrowheads="1"/>
          </p:cNvSpPr>
          <p:nvPr/>
        </p:nvSpPr>
        <p:spPr bwMode="auto">
          <a:xfrm>
            <a:off x="2681796" y="2506766"/>
            <a:ext cx="1582738" cy="7921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pic>
        <p:nvPicPr>
          <p:cNvPr id="11" name="Picture 31" descr="division parasimpatica h"/>
          <p:cNvPicPr>
            <a:picLocks noChangeAspect="1" noChangeArrowheads="1"/>
          </p:cNvPicPr>
          <p:nvPr/>
        </p:nvPicPr>
        <p:blipFill>
          <a:blip r:embed="rId2">
            <a:lum bright="-18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20" r="4924" b="5266"/>
          <a:stretch>
            <a:fillRect/>
          </a:stretch>
        </p:blipFill>
        <p:spPr bwMode="auto">
          <a:xfrm>
            <a:off x="2228850" y="1123950"/>
            <a:ext cx="4537075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32"/>
          <p:cNvSpPr>
            <a:spLocks noChangeArrowheads="1"/>
          </p:cNvSpPr>
          <p:nvPr/>
        </p:nvSpPr>
        <p:spPr bwMode="auto">
          <a:xfrm>
            <a:off x="4029075" y="981075"/>
            <a:ext cx="1728787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s-VE" altLang="es-VE" sz="120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13" name="Rectangle 33"/>
          <p:cNvSpPr>
            <a:spLocks noChangeArrowheads="1"/>
          </p:cNvSpPr>
          <p:nvPr/>
        </p:nvSpPr>
        <p:spPr bwMode="auto">
          <a:xfrm>
            <a:off x="3956050" y="2132013"/>
            <a:ext cx="936625" cy="10810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s-VE" altLang="es-VE" sz="120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14" name="Rectangle 34"/>
          <p:cNvSpPr>
            <a:spLocks noChangeArrowheads="1"/>
          </p:cNvSpPr>
          <p:nvPr/>
        </p:nvSpPr>
        <p:spPr bwMode="auto">
          <a:xfrm>
            <a:off x="5395912" y="2636838"/>
            <a:ext cx="1008063" cy="3603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s-VE" altLang="es-VE" sz="120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15" name="Rectangle 35"/>
          <p:cNvSpPr>
            <a:spLocks noChangeArrowheads="1"/>
          </p:cNvSpPr>
          <p:nvPr/>
        </p:nvSpPr>
        <p:spPr bwMode="auto">
          <a:xfrm>
            <a:off x="5757862" y="1844675"/>
            <a:ext cx="431800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s-VE" altLang="es-VE" sz="120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16" name="Rectangle 36"/>
          <p:cNvSpPr>
            <a:spLocks noChangeArrowheads="1"/>
          </p:cNvSpPr>
          <p:nvPr/>
        </p:nvSpPr>
        <p:spPr bwMode="auto">
          <a:xfrm>
            <a:off x="2516187" y="1628775"/>
            <a:ext cx="792163" cy="5762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s-ES" altLang="es-VE" sz="140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17" name="Rectangle 37"/>
          <p:cNvSpPr>
            <a:spLocks noChangeArrowheads="1"/>
          </p:cNvSpPr>
          <p:nvPr/>
        </p:nvSpPr>
        <p:spPr bwMode="auto">
          <a:xfrm>
            <a:off x="4892675" y="3932238"/>
            <a:ext cx="1944687" cy="3603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s-VE" altLang="es-VE" sz="120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18" name="Rectangle 38"/>
          <p:cNvSpPr>
            <a:spLocks noChangeArrowheads="1"/>
          </p:cNvSpPr>
          <p:nvPr/>
        </p:nvSpPr>
        <p:spPr bwMode="auto">
          <a:xfrm>
            <a:off x="3381375" y="6021388"/>
            <a:ext cx="863600" cy="3603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s-VE" altLang="es-VE" sz="120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20" name="Rectangle 39"/>
          <p:cNvSpPr>
            <a:spLocks noChangeArrowheads="1"/>
          </p:cNvSpPr>
          <p:nvPr/>
        </p:nvSpPr>
        <p:spPr bwMode="auto">
          <a:xfrm>
            <a:off x="5468937" y="5661025"/>
            <a:ext cx="504825" cy="2889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s-VE" altLang="es-VE" sz="120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21" name="Rectangle 40"/>
          <p:cNvSpPr>
            <a:spLocks noChangeArrowheads="1"/>
          </p:cNvSpPr>
          <p:nvPr/>
        </p:nvSpPr>
        <p:spPr bwMode="auto">
          <a:xfrm>
            <a:off x="3813175" y="2565400"/>
            <a:ext cx="215900" cy="5032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s-VE" altLang="es-VE" sz="120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22" name="Rectangle 41"/>
          <p:cNvSpPr>
            <a:spLocks noChangeArrowheads="1"/>
          </p:cNvSpPr>
          <p:nvPr/>
        </p:nvSpPr>
        <p:spPr bwMode="auto">
          <a:xfrm>
            <a:off x="4029075" y="3860800"/>
            <a:ext cx="360362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s-VE" altLang="es-VE" sz="120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23" name="Text Box 42"/>
          <p:cNvSpPr txBox="1">
            <a:spLocks noChangeArrowheads="1"/>
          </p:cNvSpPr>
          <p:nvPr/>
        </p:nvSpPr>
        <p:spPr bwMode="auto">
          <a:xfrm>
            <a:off x="4044747" y="1139357"/>
            <a:ext cx="1335334" cy="338554"/>
          </a:xfrm>
          <a:prstGeom prst="rect">
            <a:avLst/>
          </a:prstGeom>
          <a:solidFill>
            <a:srgbClr val="9BBCFF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VE" sz="1600" dirty="0" smtClean="0">
                <a:solidFill>
                  <a:prstClr val="black"/>
                </a:solidFill>
                <a:latin typeface="Comic Sans MS" pitchFamily="66" charset="0"/>
              </a:rPr>
              <a:t>Nervio Vago</a:t>
            </a:r>
            <a:endParaRPr lang="es-ES_tradnl" altLang="es-VE" sz="16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30" name="Text Box 43"/>
          <p:cNvSpPr txBox="1">
            <a:spLocks noChangeArrowheads="1"/>
          </p:cNvSpPr>
          <p:nvPr/>
        </p:nvSpPr>
        <p:spPr bwMode="auto">
          <a:xfrm>
            <a:off x="4171950" y="1578352"/>
            <a:ext cx="50366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VE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Pre</a:t>
            </a:r>
          </a:p>
        </p:txBody>
      </p:sp>
      <p:sp>
        <p:nvSpPr>
          <p:cNvPr id="31" name="Text Box 44"/>
          <p:cNvSpPr txBox="1">
            <a:spLocks noChangeArrowheads="1"/>
          </p:cNvSpPr>
          <p:nvPr/>
        </p:nvSpPr>
        <p:spPr bwMode="auto">
          <a:xfrm>
            <a:off x="5108575" y="1578352"/>
            <a:ext cx="59503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VE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Post</a:t>
            </a:r>
          </a:p>
        </p:txBody>
      </p:sp>
      <p:sp>
        <p:nvSpPr>
          <p:cNvPr id="32" name="Text Box 45"/>
          <p:cNvSpPr txBox="1">
            <a:spLocks noChangeArrowheads="1"/>
          </p:cNvSpPr>
          <p:nvPr/>
        </p:nvSpPr>
        <p:spPr bwMode="auto">
          <a:xfrm>
            <a:off x="4122737" y="2284680"/>
            <a:ext cx="819150" cy="517525"/>
          </a:xfrm>
          <a:prstGeom prst="rect">
            <a:avLst/>
          </a:prstGeom>
          <a:solidFill>
            <a:srgbClr val="9DD3D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VE" sz="1400" dirty="0">
                <a:solidFill>
                  <a:prstClr val="black"/>
                </a:solidFill>
                <a:latin typeface="Comic Sans MS" pitchFamily="66" charset="0"/>
              </a:rPr>
              <a:t>Salida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VE" sz="1400" dirty="0">
                <a:solidFill>
                  <a:prstClr val="black"/>
                </a:solidFill>
                <a:latin typeface="Comic Sans MS" pitchFamily="66" charset="0"/>
              </a:rPr>
              <a:t>Craneal</a:t>
            </a:r>
          </a:p>
        </p:txBody>
      </p:sp>
      <p:sp>
        <p:nvSpPr>
          <p:cNvPr id="33" name="Text Box 46"/>
          <p:cNvSpPr txBox="1">
            <a:spLocks noChangeArrowheads="1"/>
          </p:cNvSpPr>
          <p:nvPr/>
        </p:nvSpPr>
        <p:spPr bwMode="auto">
          <a:xfrm>
            <a:off x="5419733" y="2622616"/>
            <a:ext cx="157927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VE" sz="1800" b="1" dirty="0" smtClean="0">
                <a:solidFill>
                  <a:prstClr val="black"/>
                </a:solidFill>
                <a:latin typeface="Comic Sans MS" pitchFamily="66" charset="0"/>
              </a:rPr>
              <a:t>Efector TGI</a:t>
            </a:r>
            <a:endParaRPr lang="es-ES_tradnl" altLang="es-VE" sz="1800" b="1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34" name="Text Box 47"/>
          <p:cNvSpPr txBox="1">
            <a:spLocks noChangeArrowheads="1"/>
          </p:cNvSpPr>
          <p:nvPr/>
        </p:nvSpPr>
        <p:spPr bwMode="auto">
          <a:xfrm>
            <a:off x="4029075" y="5732463"/>
            <a:ext cx="785812" cy="517525"/>
          </a:xfrm>
          <a:prstGeom prst="rect">
            <a:avLst/>
          </a:prstGeom>
          <a:solidFill>
            <a:srgbClr val="9DD3D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VE" sz="1400">
                <a:solidFill>
                  <a:prstClr val="black"/>
                </a:solidFill>
                <a:latin typeface="Comic Sans MS" pitchFamily="66" charset="0"/>
              </a:rPr>
              <a:t>Salida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VE" sz="1400">
                <a:solidFill>
                  <a:prstClr val="black"/>
                </a:solidFill>
                <a:latin typeface="Comic Sans MS" pitchFamily="66" charset="0"/>
              </a:rPr>
              <a:t>Sacra</a:t>
            </a:r>
          </a:p>
        </p:txBody>
      </p:sp>
      <p:sp>
        <p:nvSpPr>
          <p:cNvPr id="35" name="Text Box 48"/>
          <p:cNvSpPr txBox="1">
            <a:spLocks noChangeArrowheads="1"/>
          </p:cNvSpPr>
          <p:nvPr/>
        </p:nvSpPr>
        <p:spPr bwMode="auto">
          <a:xfrm>
            <a:off x="4804036" y="3820031"/>
            <a:ext cx="1417376" cy="584775"/>
          </a:xfrm>
          <a:prstGeom prst="rect">
            <a:avLst/>
          </a:prstGeom>
          <a:solidFill>
            <a:srgbClr val="9BBCFF"/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VE" sz="1600" dirty="0">
                <a:solidFill>
                  <a:prstClr val="black"/>
                </a:solidFill>
                <a:latin typeface="Comic Sans MS" pitchFamily="66" charset="0"/>
              </a:rPr>
              <a:t>N. Espinales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VE" sz="1600" dirty="0">
                <a:solidFill>
                  <a:prstClr val="black"/>
                </a:solidFill>
                <a:latin typeface="Comic Sans MS" pitchFamily="66" charset="0"/>
              </a:rPr>
              <a:t>S2-S4</a:t>
            </a:r>
          </a:p>
        </p:txBody>
      </p:sp>
      <p:sp>
        <p:nvSpPr>
          <p:cNvPr id="36" name="Text Box 49"/>
          <p:cNvSpPr txBox="1">
            <a:spLocks noChangeArrowheads="1"/>
          </p:cNvSpPr>
          <p:nvPr/>
        </p:nvSpPr>
        <p:spPr bwMode="auto">
          <a:xfrm>
            <a:off x="5268439" y="4800600"/>
            <a:ext cx="50847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VE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Pre</a:t>
            </a:r>
          </a:p>
        </p:txBody>
      </p:sp>
      <p:sp>
        <p:nvSpPr>
          <p:cNvPr id="37" name="Text Box 50"/>
          <p:cNvSpPr txBox="1">
            <a:spLocks noChangeArrowheads="1"/>
          </p:cNvSpPr>
          <p:nvPr/>
        </p:nvSpPr>
        <p:spPr bwMode="auto">
          <a:xfrm>
            <a:off x="5721349" y="4992103"/>
            <a:ext cx="59663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VE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Post</a:t>
            </a:r>
          </a:p>
        </p:txBody>
      </p:sp>
      <p:sp>
        <p:nvSpPr>
          <p:cNvPr id="38" name="Text Box 51"/>
          <p:cNvSpPr txBox="1">
            <a:spLocks noChangeArrowheads="1"/>
          </p:cNvSpPr>
          <p:nvPr/>
        </p:nvSpPr>
        <p:spPr bwMode="auto">
          <a:xfrm>
            <a:off x="6548437" y="1844675"/>
            <a:ext cx="1398587" cy="425450"/>
          </a:xfrm>
          <a:prstGeom prst="rect">
            <a:avLst/>
          </a:prstGeom>
          <a:solidFill>
            <a:srgbClr val="DDE8FF"/>
          </a:solidFill>
          <a:ln w="12700">
            <a:solidFill>
              <a:srgbClr val="0000FF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VE" sz="2000">
                <a:solidFill>
                  <a:prstClr val="black"/>
                </a:solidFill>
                <a:latin typeface="Comic Sans MS" pitchFamily="66" charset="0"/>
              </a:rPr>
              <a:t>CRANEAL</a:t>
            </a:r>
          </a:p>
        </p:txBody>
      </p:sp>
      <p:sp>
        <p:nvSpPr>
          <p:cNvPr id="39" name="Text Box 52"/>
          <p:cNvSpPr txBox="1">
            <a:spLocks noChangeArrowheads="1"/>
          </p:cNvSpPr>
          <p:nvPr/>
        </p:nvSpPr>
        <p:spPr bwMode="auto">
          <a:xfrm>
            <a:off x="6711155" y="4336824"/>
            <a:ext cx="1073150" cy="425450"/>
          </a:xfrm>
          <a:prstGeom prst="rect">
            <a:avLst/>
          </a:prstGeom>
          <a:solidFill>
            <a:srgbClr val="DDE8FF"/>
          </a:solidFill>
          <a:ln w="19050">
            <a:solidFill>
              <a:srgbClr val="0000FF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VE" sz="2000">
                <a:solidFill>
                  <a:prstClr val="black"/>
                </a:solidFill>
                <a:latin typeface="Comic Sans MS" pitchFamily="66" charset="0"/>
              </a:rPr>
              <a:t>SACRA</a:t>
            </a:r>
          </a:p>
        </p:txBody>
      </p:sp>
      <p:sp>
        <p:nvSpPr>
          <p:cNvPr id="40" name="Text Box 55"/>
          <p:cNvSpPr txBox="1">
            <a:spLocks noChangeArrowheads="1"/>
          </p:cNvSpPr>
          <p:nvPr/>
        </p:nvSpPr>
        <p:spPr bwMode="auto">
          <a:xfrm>
            <a:off x="2444750" y="1989138"/>
            <a:ext cx="707245" cy="369332"/>
          </a:xfrm>
          <a:prstGeom prst="rect">
            <a:avLst/>
          </a:prstGeom>
          <a:solidFill>
            <a:srgbClr val="7EB0DE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altLang="es-VE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Tallo</a:t>
            </a:r>
          </a:p>
        </p:txBody>
      </p:sp>
      <p:sp>
        <p:nvSpPr>
          <p:cNvPr id="41" name="Text Box 56"/>
          <p:cNvSpPr txBox="1">
            <a:spLocks noChangeArrowheads="1"/>
          </p:cNvSpPr>
          <p:nvPr/>
        </p:nvSpPr>
        <p:spPr bwMode="auto">
          <a:xfrm>
            <a:off x="2228850" y="5451475"/>
            <a:ext cx="1021433" cy="646331"/>
          </a:xfrm>
          <a:prstGeom prst="rect">
            <a:avLst/>
          </a:prstGeom>
          <a:solidFill>
            <a:srgbClr val="7EB0DE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altLang="es-VE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Médula </a:t>
            </a:r>
          </a:p>
          <a:p>
            <a:pPr>
              <a:defRPr/>
            </a:pPr>
            <a:r>
              <a:rPr lang="es-ES_tradnl" altLang="es-VE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S2-S4</a:t>
            </a:r>
          </a:p>
        </p:txBody>
      </p:sp>
      <p:sp>
        <p:nvSpPr>
          <p:cNvPr id="42" name="Oval 57"/>
          <p:cNvSpPr>
            <a:spLocks noChangeArrowheads="1"/>
          </p:cNvSpPr>
          <p:nvPr/>
        </p:nvSpPr>
        <p:spPr bwMode="auto">
          <a:xfrm>
            <a:off x="3235325" y="4437063"/>
            <a:ext cx="576262" cy="647700"/>
          </a:xfrm>
          <a:prstGeom prst="ellipse">
            <a:avLst/>
          </a:prstGeom>
          <a:noFill/>
          <a:ln w="38100">
            <a:solidFill>
              <a:srgbClr val="0000F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s-VE" altLang="es-VE" sz="120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43" name="Text Box 61"/>
          <p:cNvSpPr txBox="1">
            <a:spLocks noChangeArrowheads="1"/>
          </p:cNvSpPr>
          <p:nvPr/>
        </p:nvSpPr>
        <p:spPr bwMode="auto">
          <a:xfrm>
            <a:off x="5655582" y="6342786"/>
            <a:ext cx="157927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VE" sz="1800" b="1" dirty="0" smtClean="0">
                <a:solidFill>
                  <a:prstClr val="black"/>
                </a:solidFill>
                <a:latin typeface="Comic Sans MS" pitchFamily="66" charset="0"/>
              </a:rPr>
              <a:t>Efector TGI</a:t>
            </a:r>
            <a:endParaRPr lang="es-ES_tradnl" altLang="es-VE" sz="1800" b="1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44" name="Oval 62"/>
          <p:cNvSpPr>
            <a:spLocks noChangeArrowheads="1"/>
          </p:cNvSpPr>
          <p:nvPr/>
        </p:nvSpPr>
        <p:spPr bwMode="auto">
          <a:xfrm>
            <a:off x="3163887" y="1628775"/>
            <a:ext cx="576263" cy="647700"/>
          </a:xfrm>
          <a:prstGeom prst="ellipse">
            <a:avLst/>
          </a:prstGeom>
          <a:noFill/>
          <a:ln w="38100">
            <a:solidFill>
              <a:srgbClr val="0000F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es-VE" altLang="es-VE" sz="120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45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CuadroTexto 45"/>
          <p:cNvSpPr txBox="1"/>
          <p:nvPr/>
        </p:nvSpPr>
        <p:spPr>
          <a:xfrm>
            <a:off x="5195064" y="311373"/>
            <a:ext cx="850516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162333" y="2714695"/>
            <a:ext cx="2059548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Inervación  </a:t>
            </a:r>
          </a:p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Parasimpática</a:t>
            </a:r>
          </a:p>
        </p:txBody>
      </p:sp>
      <p:sp>
        <p:nvSpPr>
          <p:cNvPr id="47" name="CuadroTexto 46"/>
          <p:cNvSpPr txBox="1"/>
          <p:nvPr/>
        </p:nvSpPr>
        <p:spPr>
          <a:xfrm>
            <a:off x="4029597" y="308050"/>
            <a:ext cx="1084806" cy="523220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800" kern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SNA</a:t>
            </a:r>
          </a:p>
        </p:txBody>
      </p:sp>
    </p:spTree>
    <p:extLst>
      <p:ext uri="{BB962C8B-B14F-4D97-AF65-F5344CB8AC3E}">
        <p14:creationId xmlns:p14="http://schemas.microsoft.com/office/powerpoint/2010/main" val="3005425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30" grpId="0"/>
      <p:bldP spid="31" grpId="0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19" grpId="0" animBg="1"/>
      <p:bldP spid="47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3"/>
          <p:cNvSpPr>
            <a:spLocks noChangeArrowheads="1"/>
          </p:cNvSpPr>
          <p:nvPr/>
        </p:nvSpPr>
        <p:spPr bwMode="auto">
          <a:xfrm>
            <a:off x="3157538" y="188913"/>
            <a:ext cx="144145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sp>
        <p:nvSpPr>
          <p:cNvPr id="130065" name="Rectangle 17"/>
          <p:cNvSpPr>
            <a:spLocks noChangeArrowheads="1"/>
          </p:cNvSpPr>
          <p:nvPr/>
        </p:nvSpPr>
        <p:spPr bwMode="auto">
          <a:xfrm>
            <a:off x="4195771" y="5876925"/>
            <a:ext cx="1223962" cy="5762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3217049" y="1528174"/>
            <a:ext cx="2867045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Inervación Simpática</a:t>
            </a:r>
          </a:p>
        </p:txBody>
      </p:sp>
      <p:sp>
        <p:nvSpPr>
          <p:cNvPr id="25" name="Rectángulo 24"/>
          <p:cNvSpPr/>
          <p:nvPr/>
        </p:nvSpPr>
        <p:spPr>
          <a:xfrm>
            <a:off x="122533" y="121958"/>
            <a:ext cx="10240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SNA.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SNE.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65" name="Picture 2" descr="f18-2_components_of_the_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48" y="2186799"/>
            <a:ext cx="8621713" cy="25225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Rectangle 4"/>
          <p:cNvSpPr>
            <a:spLocks noChangeArrowheads="1"/>
          </p:cNvSpPr>
          <p:nvPr/>
        </p:nvSpPr>
        <p:spPr bwMode="auto">
          <a:xfrm>
            <a:off x="755650" y="4437063"/>
            <a:ext cx="1008063" cy="36036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lang="es-VE" altLang="es-VE" sz="1200" b="1" kern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7" name="Rectangle 5"/>
          <p:cNvSpPr>
            <a:spLocks noChangeArrowheads="1"/>
          </p:cNvSpPr>
          <p:nvPr/>
        </p:nvSpPr>
        <p:spPr bwMode="auto">
          <a:xfrm>
            <a:off x="2051050" y="4292600"/>
            <a:ext cx="2520950" cy="2159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lang="es-VE" altLang="es-VE" sz="1200" b="1" kern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8" name="Rectangle 6"/>
          <p:cNvSpPr>
            <a:spLocks noChangeArrowheads="1"/>
          </p:cNvSpPr>
          <p:nvPr/>
        </p:nvSpPr>
        <p:spPr bwMode="auto">
          <a:xfrm>
            <a:off x="2195513" y="3860800"/>
            <a:ext cx="1512887" cy="2159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lang="es-VE" altLang="es-VE" sz="1200" b="1" kern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69" name="Rectangle 7"/>
          <p:cNvSpPr>
            <a:spLocks noChangeArrowheads="1"/>
          </p:cNvSpPr>
          <p:nvPr/>
        </p:nvSpPr>
        <p:spPr bwMode="auto">
          <a:xfrm>
            <a:off x="5076825" y="3716338"/>
            <a:ext cx="1582738" cy="21748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lang="es-VE" altLang="es-VE" sz="1200" b="1" kern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70" name="Rectangle 8"/>
          <p:cNvSpPr>
            <a:spLocks noChangeArrowheads="1"/>
          </p:cNvSpPr>
          <p:nvPr/>
        </p:nvSpPr>
        <p:spPr bwMode="auto">
          <a:xfrm>
            <a:off x="5003800" y="4221163"/>
            <a:ext cx="2160588" cy="36036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lang="es-VE" altLang="es-VE" sz="1200" b="1" kern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71" name="Rectangle 9"/>
          <p:cNvSpPr>
            <a:spLocks noChangeArrowheads="1"/>
          </p:cNvSpPr>
          <p:nvPr/>
        </p:nvSpPr>
        <p:spPr bwMode="auto">
          <a:xfrm>
            <a:off x="7596188" y="4437063"/>
            <a:ext cx="1008062" cy="36036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lang="es-VE" altLang="es-VE" sz="1200" b="1" kern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73" name="Text Box 11"/>
          <p:cNvSpPr txBox="1">
            <a:spLocks noChangeArrowheads="1"/>
          </p:cNvSpPr>
          <p:nvPr/>
        </p:nvSpPr>
        <p:spPr bwMode="auto">
          <a:xfrm>
            <a:off x="7451725" y="4243388"/>
            <a:ext cx="1032654" cy="646331"/>
          </a:xfrm>
          <a:prstGeom prst="rect">
            <a:avLst/>
          </a:prstGeom>
          <a:solidFill>
            <a:srgbClr val="FFC9D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s-ES" altLang="es-VE" sz="1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Efector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s-ES" altLang="es-VE" sz="1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TGI</a:t>
            </a:r>
            <a:endParaRPr lang="es-ES" altLang="es-VE" sz="18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4" name="Text Box 12"/>
          <p:cNvSpPr txBox="1">
            <a:spLocks noChangeArrowheads="1"/>
          </p:cNvSpPr>
          <p:nvPr/>
        </p:nvSpPr>
        <p:spPr bwMode="auto">
          <a:xfrm>
            <a:off x="2419482" y="3811588"/>
            <a:ext cx="179247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s-ES" altLang="es-VE" sz="1800" dirty="0">
                <a:solidFill>
                  <a:srgbClr val="000000"/>
                </a:solidFill>
                <a:latin typeface="Comic Sans MS" pitchFamily="66" charset="0"/>
              </a:rPr>
              <a:t>Fibra </a:t>
            </a:r>
            <a:r>
              <a:rPr lang="es-ES" altLang="es-VE" sz="1800" dirty="0" err="1" smtClean="0">
                <a:solidFill>
                  <a:srgbClr val="000000"/>
                </a:solidFill>
                <a:latin typeface="Comic Sans MS" pitchFamily="66" charset="0"/>
              </a:rPr>
              <a:t>pregangl</a:t>
            </a:r>
            <a:r>
              <a:rPr lang="es-ES" altLang="es-VE" sz="1800" dirty="0" smtClean="0">
                <a:solidFill>
                  <a:srgbClr val="000000"/>
                </a:solidFill>
                <a:latin typeface="Comic Sans MS" pitchFamily="66" charset="0"/>
              </a:rPr>
              <a:t>.</a:t>
            </a:r>
            <a:endParaRPr lang="es-ES" altLang="es-VE" sz="18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75" name="Text Box 13"/>
          <p:cNvSpPr txBox="1">
            <a:spLocks noChangeArrowheads="1"/>
          </p:cNvSpPr>
          <p:nvPr/>
        </p:nvSpPr>
        <p:spPr bwMode="auto">
          <a:xfrm>
            <a:off x="1979613" y="4221163"/>
            <a:ext cx="211949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s-ES" altLang="es-VE" sz="1400" dirty="0" smtClean="0">
                <a:solidFill>
                  <a:srgbClr val="000000"/>
                </a:solidFill>
                <a:latin typeface="Comic Sans MS" pitchFamily="66" charset="0"/>
              </a:rPr>
              <a:t>Neurona </a:t>
            </a:r>
            <a:r>
              <a:rPr lang="es-ES" altLang="es-VE" sz="1400" dirty="0">
                <a:solidFill>
                  <a:srgbClr val="000000"/>
                </a:solidFill>
                <a:latin typeface="Comic Sans MS" pitchFamily="66" charset="0"/>
              </a:rPr>
              <a:t>preganglionar</a:t>
            </a:r>
          </a:p>
        </p:txBody>
      </p:sp>
      <p:sp>
        <p:nvSpPr>
          <p:cNvPr id="76" name="Text Box 14"/>
          <p:cNvSpPr txBox="1">
            <a:spLocks noChangeArrowheads="1"/>
          </p:cNvSpPr>
          <p:nvPr/>
        </p:nvSpPr>
        <p:spPr bwMode="auto">
          <a:xfrm>
            <a:off x="4932363" y="4270375"/>
            <a:ext cx="183575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s-ES" altLang="es-VE" sz="1400" dirty="0" smtClean="0">
                <a:solidFill>
                  <a:srgbClr val="000000"/>
                </a:solidFill>
                <a:latin typeface="Comic Sans MS" pitchFamily="66" charset="0"/>
              </a:rPr>
              <a:t>Neurona </a:t>
            </a:r>
            <a:r>
              <a:rPr lang="es-ES" altLang="es-VE" sz="1400" dirty="0">
                <a:solidFill>
                  <a:srgbClr val="000000"/>
                </a:solidFill>
                <a:latin typeface="Comic Sans MS" pitchFamily="66" charset="0"/>
              </a:rPr>
              <a:t>ganglionar</a:t>
            </a:r>
          </a:p>
        </p:txBody>
      </p:sp>
      <p:sp>
        <p:nvSpPr>
          <p:cNvPr id="77" name="Text Box 16"/>
          <p:cNvSpPr txBox="1">
            <a:spLocks noChangeArrowheads="1"/>
          </p:cNvSpPr>
          <p:nvPr/>
        </p:nvSpPr>
        <p:spPr bwMode="auto">
          <a:xfrm>
            <a:off x="5231000" y="3599418"/>
            <a:ext cx="178927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s-ES" altLang="es-VE" sz="1800" dirty="0">
                <a:solidFill>
                  <a:srgbClr val="000000"/>
                </a:solidFill>
                <a:latin typeface="Comic Sans MS" pitchFamily="66" charset="0"/>
              </a:rPr>
              <a:t>Fibra </a:t>
            </a:r>
            <a:r>
              <a:rPr lang="es-ES" altLang="es-VE" sz="1800" dirty="0" err="1" smtClean="0">
                <a:solidFill>
                  <a:srgbClr val="000000"/>
                </a:solidFill>
                <a:latin typeface="Comic Sans MS" pitchFamily="66" charset="0"/>
              </a:rPr>
              <a:t>posgangl</a:t>
            </a:r>
            <a:r>
              <a:rPr lang="es-ES" altLang="es-VE" sz="1800" dirty="0" smtClean="0">
                <a:solidFill>
                  <a:srgbClr val="000000"/>
                </a:solidFill>
                <a:latin typeface="Comic Sans MS" pitchFamily="66" charset="0"/>
              </a:rPr>
              <a:t>.</a:t>
            </a:r>
            <a:endParaRPr lang="es-ES" altLang="es-VE" sz="18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78" name="Text Box 24"/>
          <p:cNvSpPr txBox="1">
            <a:spLocks noChangeArrowheads="1"/>
          </p:cNvSpPr>
          <p:nvPr/>
        </p:nvSpPr>
        <p:spPr bwMode="auto">
          <a:xfrm>
            <a:off x="376266" y="4489079"/>
            <a:ext cx="1766829" cy="646331"/>
          </a:xfrm>
          <a:prstGeom prst="rect">
            <a:avLst/>
          </a:prstGeom>
          <a:solidFill>
            <a:srgbClr val="FFC9D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s-ES_tradnl" altLang="es-VE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Médula </a:t>
            </a:r>
            <a:r>
              <a:rPr lang="es-ES_tradnl" altLang="es-VE" sz="1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Espinal</a:t>
            </a:r>
            <a:endParaRPr lang="es-ES_tradnl" altLang="es-VE" sz="18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s-ES_tradnl" altLang="es-VE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T1-L2</a:t>
            </a:r>
          </a:p>
        </p:txBody>
      </p:sp>
      <p:sp>
        <p:nvSpPr>
          <p:cNvPr id="79" name="Oval 28"/>
          <p:cNvSpPr>
            <a:spLocks noChangeArrowheads="1"/>
          </p:cNvSpPr>
          <p:nvPr/>
        </p:nvSpPr>
        <p:spPr bwMode="auto">
          <a:xfrm>
            <a:off x="1547813" y="2781300"/>
            <a:ext cx="576262" cy="647700"/>
          </a:xfrm>
          <a:prstGeom prst="ellipse">
            <a:avLst/>
          </a:prstGeom>
          <a:noFill/>
          <a:ln w="28575">
            <a:solidFill>
              <a:srgbClr val="CC00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s-VE" altLang="es-VE" sz="12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82" name="Oval 33"/>
          <p:cNvSpPr>
            <a:spLocks noChangeArrowheads="1"/>
          </p:cNvSpPr>
          <p:nvPr/>
        </p:nvSpPr>
        <p:spPr bwMode="auto">
          <a:xfrm>
            <a:off x="4211638" y="2997200"/>
            <a:ext cx="936625" cy="863600"/>
          </a:xfrm>
          <a:prstGeom prst="ellipse">
            <a:avLst/>
          </a:prstGeom>
          <a:noFill/>
          <a:ln w="28575">
            <a:solidFill>
              <a:srgbClr val="0000FF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s-VE" altLang="es-VE" sz="12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83" name="Oval 34"/>
          <p:cNvSpPr>
            <a:spLocks noChangeArrowheads="1"/>
          </p:cNvSpPr>
          <p:nvPr/>
        </p:nvSpPr>
        <p:spPr bwMode="auto">
          <a:xfrm>
            <a:off x="7237413" y="3213100"/>
            <a:ext cx="287337" cy="503238"/>
          </a:xfrm>
          <a:prstGeom prst="ellipse">
            <a:avLst/>
          </a:prstGeom>
          <a:noFill/>
          <a:ln w="28575">
            <a:solidFill>
              <a:srgbClr val="CC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s-VE" altLang="es-VE" sz="12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813175" y="2716529"/>
            <a:ext cx="1606558" cy="208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72" name="Rectangle 10"/>
          <p:cNvSpPr>
            <a:spLocks noChangeArrowheads="1"/>
          </p:cNvSpPr>
          <p:nvPr/>
        </p:nvSpPr>
        <p:spPr bwMode="auto">
          <a:xfrm>
            <a:off x="3616325" y="2548748"/>
            <a:ext cx="2135187" cy="4318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s-ES_tradnl" altLang="es-VE" sz="1800" kern="0" dirty="0" smtClean="0">
                <a:solidFill>
                  <a:srgbClr val="000000"/>
                </a:solidFill>
                <a:latin typeface="Comic Sans MS" pitchFamily="66" charset="0"/>
              </a:rPr>
              <a:t>Ganglio </a:t>
            </a:r>
            <a:r>
              <a:rPr lang="es-ES_tradnl" altLang="es-VE" sz="1800" kern="0" dirty="0" err="1" smtClean="0">
                <a:solidFill>
                  <a:srgbClr val="000000"/>
                </a:solidFill>
                <a:latin typeface="Comic Sans MS" pitchFamily="66" charset="0"/>
              </a:rPr>
              <a:t>Prevertebral</a:t>
            </a:r>
            <a:endParaRPr lang="es-ES_tradnl" altLang="es-VE" sz="1800" kern="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6" name="Text Box 7"/>
          <p:cNvSpPr txBox="1">
            <a:spLocks noChangeArrowheads="1"/>
          </p:cNvSpPr>
          <p:nvPr/>
        </p:nvSpPr>
        <p:spPr bwMode="auto">
          <a:xfrm>
            <a:off x="3056016" y="5321103"/>
            <a:ext cx="3031968" cy="830997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wrap="squar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s-ES_tradnl" altLang="es-VE" sz="1600" b="1" dirty="0">
                <a:solidFill>
                  <a:srgbClr val="000000"/>
                </a:solidFill>
                <a:latin typeface="Comic Sans MS" pitchFamily="66" charset="0"/>
              </a:rPr>
              <a:t>Control </a:t>
            </a:r>
            <a:r>
              <a:rPr lang="es-ES_tradnl" altLang="es-VE" sz="1600" b="1" dirty="0" smtClean="0">
                <a:solidFill>
                  <a:srgbClr val="000000"/>
                </a:solidFill>
                <a:latin typeface="Comic Sans MS" pitchFamily="66" charset="0"/>
              </a:rPr>
              <a:t>Autonómico</a:t>
            </a:r>
            <a:r>
              <a:rPr lang="es-ES_tradnl" altLang="es-VE" sz="1600" b="1" dirty="0">
                <a:solidFill>
                  <a:srgbClr val="000000"/>
                </a:solidFill>
                <a:latin typeface="Comic Sans MS" pitchFamily="66" charset="0"/>
              </a:rPr>
              <a:t>: </a:t>
            </a:r>
            <a:endParaRPr lang="es-ES_tradnl" altLang="es-VE" sz="1600" b="1" dirty="0" smtClean="0">
              <a:solidFill>
                <a:srgbClr val="000000"/>
              </a:solidFill>
              <a:latin typeface="Comic Sans MS" pitchFamily="66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s-ES_tradnl" altLang="es-VE" sz="1600" b="1" dirty="0">
                <a:solidFill>
                  <a:srgbClr val="000000"/>
                </a:solidFill>
                <a:latin typeface="Comic Sans MS" pitchFamily="66" charset="0"/>
              </a:rPr>
              <a:t>Parasimpático </a:t>
            </a:r>
            <a:r>
              <a:rPr lang="es-ES_tradnl" altLang="es-VE" sz="1600" b="1" dirty="0" smtClean="0">
                <a:solidFill>
                  <a:srgbClr val="000000"/>
                </a:solidFill>
                <a:latin typeface="Comic Sans MS" pitchFamily="66" charset="0"/>
              </a:rPr>
              <a:t>Preganglionar</a:t>
            </a:r>
            <a:endParaRPr lang="es-ES_tradnl" altLang="es-VE" sz="1600" b="1" dirty="0">
              <a:solidFill>
                <a:srgbClr val="000000"/>
              </a:solidFill>
              <a:latin typeface="Comic Sans MS" pitchFamily="66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s-ES_tradnl" altLang="es-VE" sz="1600" b="1" dirty="0" smtClean="0">
                <a:solidFill>
                  <a:srgbClr val="000000"/>
                </a:solidFill>
                <a:latin typeface="Comic Sans MS" pitchFamily="66" charset="0"/>
              </a:rPr>
              <a:t>Simpático Posganglionar</a:t>
            </a:r>
            <a:endParaRPr lang="es-ES_tradnl" altLang="es-VE" sz="16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7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CuadroTexto 27"/>
          <p:cNvSpPr txBox="1"/>
          <p:nvPr/>
        </p:nvSpPr>
        <p:spPr>
          <a:xfrm>
            <a:off x="6174303" y="1475540"/>
            <a:ext cx="850516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9" name="CuadroTexto 28"/>
          <p:cNvSpPr txBox="1"/>
          <p:nvPr/>
        </p:nvSpPr>
        <p:spPr>
          <a:xfrm>
            <a:off x="4015694" y="749142"/>
            <a:ext cx="1084806" cy="523220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800" kern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SNA</a:t>
            </a:r>
          </a:p>
        </p:txBody>
      </p:sp>
    </p:spTree>
    <p:extLst>
      <p:ext uri="{BB962C8B-B14F-4D97-AF65-F5344CB8AC3E}">
        <p14:creationId xmlns:p14="http://schemas.microsoft.com/office/powerpoint/2010/main" val="2518576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73" grpId="0" animBg="1"/>
      <p:bldP spid="74" grpId="0"/>
      <p:bldP spid="75" grpId="0"/>
      <p:bldP spid="76" grpId="0"/>
      <p:bldP spid="77" grpId="0"/>
      <p:bldP spid="78" grpId="0" animBg="1"/>
      <p:bldP spid="79" grpId="0" animBg="1"/>
      <p:bldP spid="82" grpId="0" animBg="1"/>
      <p:bldP spid="82" grpId="1" animBg="1"/>
      <p:bldP spid="83" grpId="0" animBg="1"/>
      <p:bldP spid="72" grpId="0" animBg="1"/>
      <p:bldP spid="26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adroTexto 18"/>
          <p:cNvSpPr txBox="1"/>
          <p:nvPr/>
        </p:nvSpPr>
        <p:spPr>
          <a:xfrm>
            <a:off x="2728261" y="1538582"/>
            <a:ext cx="3770125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3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SN Entérico </a:t>
            </a:r>
            <a:r>
              <a:rPr lang="es-VE" sz="28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(</a:t>
            </a:r>
            <a:r>
              <a:rPr lang="es-VE" sz="28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SNE</a:t>
            </a:r>
            <a:r>
              <a:rPr lang="es-VE" sz="28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)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2102089" y="2823154"/>
            <a:ext cx="4939822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3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¡El Segundo Cerebro!!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2728261" y="4169282"/>
            <a:ext cx="3687478" cy="107721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3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¿O tal vez, ahora </a:t>
            </a:r>
          </a:p>
          <a:p>
            <a:pPr algn="ctr"/>
            <a:r>
              <a:rPr lang="es-VE" sz="3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el primero?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122533" y="121958"/>
            <a:ext cx="10240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SNA.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SNE.</a:t>
            </a:r>
            <a:endParaRPr lang="es-VE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4089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2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601943" y="6061645"/>
            <a:ext cx="594011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VE" sz="1100" dirty="0">
                <a:solidFill>
                  <a:srgbClr val="000000"/>
                </a:solidFill>
                <a:latin typeface="Comic Sans MS" pitchFamily="66" charset="0"/>
              </a:rPr>
              <a:t>http://www.thepaleomom.com/2012/02/how-mood-and-gut-health-are-linked.html</a:t>
            </a:r>
          </a:p>
        </p:txBody>
      </p:sp>
      <p:pic>
        <p:nvPicPr>
          <p:cNvPr id="1026" name="Picture 2" descr="C:\Users\ximena\Desktop\gut-brain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6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7300" y="649934"/>
            <a:ext cx="4389399" cy="5335289"/>
          </a:xfrm>
          <a:prstGeom prst="rect">
            <a:avLst/>
          </a:prstGeom>
          <a:solidFill>
            <a:schemeClr val="accent1">
              <a:lumMod val="75000"/>
            </a:schemeClr>
          </a:solidFill>
          <a:ln w="28575">
            <a:solidFill>
              <a:srgbClr val="00B0F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Rectángulo 5"/>
          <p:cNvSpPr/>
          <p:nvPr/>
        </p:nvSpPr>
        <p:spPr>
          <a:xfrm>
            <a:off x="191334" y="158013"/>
            <a:ext cx="106943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SNE. </a:t>
            </a:r>
            <a:endParaRPr lang="es-VE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chemeClr val="bg1">
                  <a:lumMod val="8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26049" y="2828835"/>
            <a:ext cx="126188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Estado </a:t>
            </a:r>
          </a:p>
          <a:p>
            <a:pPr algn="ctr"/>
            <a:r>
              <a:rPr lang="es-VE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</a:t>
            </a:r>
          </a:p>
          <a:p>
            <a:pPr algn="ctr"/>
            <a:r>
              <a:rPr lang="es-VE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Ánimo</a:t>
            </a:r>
          </a:p>
        </p:txBody>
      </p:sp>
      <p:sp>
        <p:nvSpPr>
          <p:cNvPr id="8" name="Rectángulo 7"/>
          <p:cNvSpPr/>
          <p:nvPr/>
        </p:nvSpPr>
        <p:spPr>
          <a:xfrm>
            <a:off x="7053363" y="3013501"/>
            <a:ext cx="161133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Salud </a:t>
            </a:r>
          </a:p>
          <a:p>
            <a:pPr algn="ctr"/>
            <a:r>
              <a:rPr lang="es-VE" sz="2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Intestinal</a:t>
            </a:r>
          </a:p>
        </p:txBody>
      </p:sp>
    </p:spTree>
    <p:extLst>
      <p:ext uri="{BB962C8B-B14F-4D97-AF65-F5344CB8AC3E}">
        <p14:creationId xmlns:p14="http://schemas.microsoft.com/office/powerpoint/2010/main" val="1275662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3" name="Text Box 5"/>
          <p:cNvSpPr txBox="1">
            <a:spLocks noChangeArrowheads="1"/>
          </p:cNvSpPr>
          <p:nvPr/>
        </p:nvSpPr>
        <p:spPr bwMode="auto">
          <a:xfrm>
            <a:off x="5185833" y="4235713"/>
            <a:ext cx="3214688" cy="1076325"/>
          </a:xfrm>
          <a:prstGeom prst="rect">
            <a:avLst/>
          </a:prstGeom>
          <a:solidFill>
            <a:srgbClr val="FFDDEE"/>
          </a:solidFill>
          <a:ln w="9525">
            <a:solidFill>
              <a:srgbClr val="327EC4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pPr algn="ctr"/>
            <a:r>
              <a:rPr lang="es-E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Michael </a:t>
            </a:r>
            <a:r>
              <a:rPr lang="es-E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Gershon</a:t>
            </a:r>
            <a:r>
              <a:rPr lang="es-ES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s-E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Padre de la </a:t>
            </a:r>
          </a:p>
          <a:p>
            <a:pPr algn="ctr"/>
            <a:r>
              <a:rPr lang="es-ES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“</a:t>
            </a:r>
            <a:r>
              <a:rPr lang="es-ES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Neurogastroenterología</a:t>
            </a:r>
            <a:r>
              <a:rPr lang="es-ES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”</a:t>
            </a:r>
          </a:p>
        </p:txBody>
      </p:sp>
      <p:sp>
        <p:nvSpPr>
          <p:cNvPr id="104454" name="Rectangle 6"/>
          <p:cNvSpPr>
            <a:spLocks noChangeArrowheads="1"/>
          </p:cNvSpPr>
          <p:nvPr/>
        </p:nvSpPr>
        <p:spPr bwMode="auto">
          <a:xfrm>
            <a:off x="711829" y="1200150"/>
            <a:ext cx="4210050" cy="1339850"/>
          </a:xfrm>
          <a:prstGeom prst="rect">
            <a:avLst/>
          </a:prstGeom>
          <a:solidFill>
            <a:srgbClr val="FFEBF8"/>
          </a:solidFill>
          <a:ln w="28575">
            <a:solidFill>
              <a:srgbClr val="327EC4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/>
            <a:endParaRPr lang="es-ES" sz="1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s-ES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1967  3er. neurotransmisor</a:t>
            </a:r>
            <a:endParaRPr lang="es-ES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s-ES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SEROTONINA o ENTERAMINA</a:t>
            </a:r>
          </a:p>
          <a:p>
            <a:pPr algn="ctr"/>
            <a:r>
              <a:rPr lang="es-ES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¡Ubicada en 95% en el TGI !!!</a:t>
            </a:r>
          </a:p>
          <a:p>
            <a:pPr algn="ctr"/>
            <a:endParaRPr lang="es-ES" sz="1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104459" name="Picture 11" descr="23gut_6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564"/>
          <a:stretch>
            <a:fillRect/>
          </a:stretch>
        </p:blipFill>
        <p:spPr bwMode="auto">
          <a:xfrm>
            <a:off x="5722938" y="1200150"/>
            <a:ext cx="2562225" cy="27178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460" name="Text Box 12"/>
          <p:cNvSpPr txBox="1">
            <a:spLocks noChangeArrowheads="1"/>
          </p:cNvSpPr>
          <p:nvPr/>
        </p:nvSpPr>
        <p:spPr bwMode="auto">
          <a:xfrm>
            <a:off x="5481638" y="3937000"/>
            <a:ext cx="2970212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9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Dr. M. </a:t>
            </a:r>
            <a:r>
              <a:rPr lang="es-ES" sz="9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Gershon</a:t>
            </a:r>
            <a:r>
              <a:rPr lang="es-ES" sz="9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Columbia </a:t>
            </a:r>
            <a:r>
              <a:rPr lang="es-ES" sz="9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University</a:t>
            </a:r>
            <a:r>
              <a:rPr lang="es-ES" sz="9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 </a:t>
            </a:r>
            <a:r>
              <a:rPr lang="es-ES" sz="9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NY Times </a:t>
            </a:r>
            <a:r>
              <a:rPr lang="es-ES" sz="9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2005.</a:t>
            </a:r>
            <a:endParaRPr lang="es-ES" sz="9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04461" name="Text Box 13"/>
          <p:cNvSpPr txBox="1">
            <a:spLocks noChangeArrowheads="1"/>
          </p:cNvSpPr>
          <p:nvPr/>
        </p:nvSpPr>
        <p:spPr bwMode="auto">
          <a:xfrm>
            <a:off x="3205792" y="4123001"/>
            <a:ext cx="1716087" cy="1216025"/>
          </a:xfrm>
          <a:prstGeom prst="rect">
            <a:avLst/>
          </a:prstGeom>
          <a:solidFill>
            <a:srgbClr val="FFD1E8"/>
          </a:solidFill>
          <a:ln w="28575">
            <a:solidFill>
              <a:srgbClr val="327EC4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/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1996 </a:t>
            </a:r>
          </a:p>
          <a:p>
            <a:pPr algn="ctr"/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“SECOND </a:t>
            </a:r>
          </a:p>
          <a:p>
            <a:pPr algn="ctr"/>
            <a:r>
              <a:rPr lang="es-ES" sz="240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anose="030F0702030302020204" pitchFamily="66" charset="0"/>
              </a:rPr>
              <a:t>BRAIN”</a:t>
            </a:r>
          </a:p>
        </p:txBody>
      </p:sp>
      <p:pic>
        <p:nvPicPr>
          <p:cNvPr id="104466" name="Picture 18" descr="second brain"/>
          <p:cNvPicPr>
            <a:picLocks noChangeAspect="1" noChangeArrowheads="1"/>
          </p:cNvPicPr>
          <p:nvPr/>
        </p:nvPicPr>
        <p:blipFill>
          <a:blip r:embed="rId3">
            <a:lum bright="-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29" y="2780928"/>
            <a:ext cx="2405137" cy="359261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uadroTexto 14"/>
          <p:cNvSpPr txBox="1"/>
          <p:nvPr/>
        </p:nvSpPr>
        <p:spPr>
          <a:xfrm>
            <a:off x="4027495" y="457274"/>
            <a:ext cx="1089009" cy="584775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s-VE" sz="3200" kern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SNE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199781" y="195664"/>
            <a:ext cx="102409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SNE. </a:t>
            </a:r>
            <a:endParaRPr lang="es-VE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5184028" y="482739"/>
            <a:ext cx="1077819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849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3" grpId="0" animBg="1"/>
      <p:bldP spid="104454" grpId="0" animBg="1"/>
      <p:bldP spid="104460" grpId="0"/>
      <p:bldP spid="104461" grpId="0" animBg="1"/>
      <p:bldP spid="15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estructura tubo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62" t="11951" r="33740"/>
          <a:stretch/>
        </p:blipFill>
        <p:spPr>
          <a:xfrm>
            <a:off x="3067665" y="1268413"/>
            <a:ext cx="2225060" cy="54022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80" name="Oval 36"/>
          <p:cNvSpPr>
            <a:spLocks noChangeArrowheads="1"/>
          </p:cNvSpPr>
          <p:nvPr/>
        </p:nvSpPr>
        <p:spPr bwMode="auto">
          <a:xfrm>
            <a:off x="5076825" y="1268413"/>
            <a:ext cx="287338" cy="4318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sp>
        <p:nvSpPr>
          <p:cNvPr id="6181" name="Text Box 37"/>
          <p:cNvSpPr txBox="1">
            <a:spLocks noChangeArrowheads="1"/>
          </p:cNvSpPr>
          <p:nvPr/>
        </p:nvSpPr>
        <p:spPr bwMode="auto">
          <a:xfrm>
            <a:off x="5003800" y="1196975"/>
            <a:ext cx="79380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LUZ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4023330" y="485910"/>
            <a:ext cx="1053495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pPr algn="ctr"/>
            <a:r>
              <a:rPr lang="es-VE" sz="3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SNE</a:t>
            </a:r>
            <a:endParaRPr lang="es-VE" sz="32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4" name="Conector recto de flecha 3"/>
          <p:cNvCxnSpPr/>
          <p:nvPr/>
        </p:nvCxnSpPr>
        <p:spPr>
          <a:xfrm flipH="1">
            <a:off x="4883936" y="2694999"/>
            <a:ext cx="898524" cy="16431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de flecha 5"/>
          <p:cNvCxnSpPr/>
          <p:nvPr/>
        </p:nvCxnSpPr>
        <p:spPr>
          <a:xfrm flipV="1">
            <a:off x="2825425" y="3962401"/>
            <a:ext cx="614461" cy="714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ángulo 21"/>
          <p:cNvSpPr/>
          <p:nvPr/>
        </p:nvSpPr>
        <p:spPr>
          <a:xfrm>
            <a:off x="122533" y="121958"/>
            <a:ext cx="102409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SNE. </a:t>
            </a:r>
            <a:endParaRPr lang="es-VE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3026843" y="2286000"/>
            <a:ext cx="413043" cy="409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5" name="Rectángulo 4"/>
          <p:cNvSpPr/>
          <p:nvPr/>
        </p:nvSpPr>
        <p:spPr>
          <a:xfrm>
            <a:off x="2996227" y="3431887"/>
            <a:ext cx="237137" cy="105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9" name="Rectángulo 8"/>
          <p:cNvSpPr/>
          <p:nvPr/>
        </p:nvSpPr>
        <p:spPr>
          <a:xfrm>
            <a:off x="5076825" y="1952792"/>
            <a:ext cx="256373" cy="3332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6184" name="Text Box 40"/>
          <p:cNvSpPr txBox="1">
            <a:spLocks noChangeArrowheads="1"/>
          </p:cNvSpPr>
          <p:nvPr/>
        </p:nvSpPr>
        <p:spPr bwMode="auto">
          <a:xfrm>
            <a:off x="1013689" y="3536950"/>
            <a:ext cx="1911100" cy="101566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/>
            <a:r>
              <a:rPr lang="es-E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 </a:t>
            </a:r>
          </a:p>
          <a:p>
            <a:pPr algn="ctr"/>
            <a:r>
              <a:rPr lang="es-E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Plexo </a:t>
            </a:r>
          </a:p>
          <a:p>
            <a:pPr algn="ctr"/>
            <a:r>
              <a:rPr lang="es-E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MIENTÉRICO</a:t>
            </a:r>
            <a:endParaRPr lang="es-ES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185" name="Text Box 41"/>
          <p:cNvSpPr txBox="1">
            <a:spLocks noChangeArrowheads="1"/>
          </p:cNvSpPr>
          <p:nvPr/>
        </p:nvSpPr>
        <p:spPr bwMode="auto">
          <a:xfrm>
            <a:off x="5545414" y="2402611"/>
            <a:ext cx="1871025" cy="101566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pPr algn="ctr"/>
            <a:r>
              <a:rPr lang="es-E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 </a:t>
            </a:r>
          </a:p>
          <a:p>
            <a:pPr algn="ctr"/>
            <a:r>
              <a:rPr lang="es-E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Plexo </a:t>
            </a:r>
          </a:p>
          <a:p>
            <a:pPr algn="ctr"/>
            <a:r>
              <a:rPr lang="es-E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SUBMUCOSO</a:t>
            </a:r>
            <a:endParaRPr lang="es-ES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5292725" y="518954"/>
            <a:ext cx="850516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774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84" grpId="0" animBg="1"/>
      <p:bldP spid="6185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igure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809" t="2229" r="1098"/>
          <a:stretch/>
        </p:blipFill>
        <p:spPr bwMode="auto">
          <a:xfrm>
            <a:off x="2601748" y="720928"/>
            <a:ext cx="3410155" cy="5212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1568901" y="5841286"/>
            <a:ext cx="600619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Adaptado de: A</a:t>
            </a:r>
            <a:r>
              <a:rPr lang="es-VE" sz="1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Jacobson</a:t>
            </a:r>
            <a:r>
              <a:rPr lang="es-VE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et al.. </a:t>
            </a:r>
            <a:r>
              <a:rPr lang="es-VE" sz="10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VE" sz="1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intestinal </a:t>
            </a:r>
            <a:r>
              <a:rPr lang="es-VE" sz="10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neuro-immune</a:t>
            </a:r>
            <a:r>
              <a:rPr lang="es-VE" sz="1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axis: </a:t>
            </a:r>
            <a:r>
              <a:rPr lang="es-VE" sz="10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crosstalk</a:t>
            </a:r>
            <a:r>
              <a:rPr lang="es-VE" sz="1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</a:t>
            </a:r>
            <a:r>
              <a:rPr lang="es-VE" sz="1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neurons</a:t>
            </a:r>
            <a:r>
              <a:rPr lang="es-VE" sz="1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VE" sz="10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immune</a:t>
            </a:r>
            <a:r>
              <a:rPr lang="es-VE" sz="1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cells</a:t>
            </a:r>
            <a:r>
              <a:rPr lang="es-VE" sz="1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s-VE" sz="10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microbes</a:t>
            </a:r>
            <a:r>
              <a:rPr lang="es-VE" sz="10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s-VE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Mucosal</a:t>
            </a:r>
            <a:r>
              <a:rPr lang="es-VE" sz="1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Immunology</a:t>
            </a:r>
            <a:r>
              <a:rPr lang="es-VE" sz="1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r>
              <a:rPr lang="es-VE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14: 555–565.</a:t>
            </a:r>
            <a:endParaRPr lang="es-VE" sz="1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632587" y="242381"/>
            <a:ext cx="3878825" cy="369332"/>
          </a:xfrm>
          <a:prstGeom prst="rect">
            <a:avLst/>
          </a:prstGeom>
          <a:solidFill>
            <a:srgbClr val="A9CBE9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Inervación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Intrínseca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TGI   </a:t>
            </a:r>
            <a:r>
              <a:rPr lang="en-US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SNE</a:t>
            </a:r>
            <a:endParaRPr lang="es-VE" b="1" dirty="0">
              <a:solidFill>
                <a:prstClr val="black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3567841" y="745489"/>
            <a:ext cx="18133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Pared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intestino</a:t>
            </a:r>
            <a:endParaRPr lang="es-VE" dirty="0">
              <a:solidFill>
                <a:prstClr val="black"/>
              </a:solidFill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5755351" y="3059668"/>
            <a:ext cx="69281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LUZ</a:t>
            </a:r>
            <a:endParaRPr lang="es-VE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4931584" y="1393371"/>
            <a:ext cx="145143" cy="986972"/>
          </a:xfrm>
          <a:prstGeom prst="rect">
            <a:avLst/>
          </a:prstGeom>
          <a:solidFill>
            <a:srgbClr val="FDF1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3973712" y="1251567"/>
            <a:ext cx="171347" cy="107405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4306825" y="1150557"/>
            <a:ext cx="1074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Plexo</a:t>
            </a:r>
            <a:r>
              <a:rPr lang="en-US" sz="14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US" sz="14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submucoso</a:t>
            </a:r>
            <a:endParaRPr lang="es-VE" sz="1400" b="1" dirty="0">
              <a:solidFill>
                <a:prstClr val="black"/>
              </a:solidFill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4888805" y="4897866"/>
            <a:ext cx="8034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Lámina</a:t>
            </a:r>
            <a:r>
              <a:rPr lang="en-US" sz="14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US" sz="14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propia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47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Rectángulo 48"/>
          <p:cNvSpPr/>
          <p:nvPr/>
        </p:nvSpPr>
        <p:spPr>
          <a:xfrm>
            <a:off x="2949826" y="1251567"/>
            <a:ext cx="171347" cy="1074058"/>
          </a:xfrm>
          <a:prstGeom prst="rect">
            <a:avLst/>
          </a:prstGeom>
          <a:solidFill>
            <a:srgbClr val="FFE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2878713" y="1187267"/>
            <a:ext cx="1072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Plexo</a:t>
            </a:r>
            <a:r>
              <a:rPr lang="en-US" sz="14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US" sz="14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mientérico</a:t>
            </a:r>
            <a:endParaRPr lang="es-VE" sz="1400" b="1" dirty="0">
              <a:solidFill>
                <a:prstClr val="black"/>
              </a:solidFill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152422" y="183116"/>
            <a:ext cx="11790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SNE. </a:t>
            </a:r>
            <a:endParaRPr lang="es-VE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3185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/>
      <p:bldP spid="15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ángulo 31"/>
          <p:cNvSpPr/>
          <p:nvPr/>
        </p:nvSpPr>
        <p:spPr>
          <a:xfrm>
            <a:off x="152422" y="183116"/>
            <a:ext cx="11790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SNE. </a:t>
            </a:r>
            <a:endParaRPr lang="es-VE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3" name="CuadroTexto 42"/>
          <p:cNvSpPr txBox="1"/>
          <p:nvPr/>
        </p:nvSpPr>
        <p:spPr>
          <a:xfrm>
            <a:off x="3954916" y="786159"/>
            <a:ext cx="1234167" cy="584775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s-VE" sz="3200" kern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SNE</a:t>
            </a:r>
          </a:p>
        </p:txBody>
      </p:sp>
      <p:sp>
        <p:nvSpPr>
          <p:cNvPr id="45" name="Text Box 2"/>
          <p:cNvSpPr txBox="1">
            <a:spLocks noChangeArrowheads="1"/>
          </p:cNvSpPr>
          <p:nvPr/>
        </p:nvSpPr>
        <p:spPr bwMode="auto">
          <a:xfrm>
            <a:off x="1903641" y="2398526"/>
            <a:ext cx="5336717" cy="3277820"/>
          </a:xfrm>
          <a:prstGeom prst="rect">
            <a:avLst/>
          </a:prstGeom>
          <a:solidFill>
            <a:srgbClr val="D9ECFF"/>
          </a:solidFill>
          <a:ln>
            <a:noFill/>
          </a:ln>
          <a:effectLst>
            <a:outerShdw dist="53882" dir="2700000" algn="ctr" rotWithShape="0">
              <a:schemeClr val="bg2"/>
            </a:outerShdw>
          </a:effectLst>
          <a:extLst/>
        </p:spPr>
        <p:txBody>
          <a:bodyPr wrap="none">
            <a:spAutoFit/>
          </a:bodyPr>
          <a:lstStyle/>
          <a:p>
            <a:r>
              <a:rPr lang="es-MX" sz="900" b="1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</a:p>
          <a:p>
            <a:pPr marL="342900" indent="-342900">
              <a:buSzPct val="150000"/>
              <a:buFont typeface="Arial" panose="020B0604020202020204" pitchFamily="34" charset="0"/>
              <a:buChar char="•"/>
            </a:pPr>
            <a:r>
              <a:rPr lang="es-MX" sz="2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Gran </a:t>
            </a:r>
            <a:r>
              <a:rPr lang="es-MX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número de neuronas </a:t>
            </a:r>
            <a:r>
              <a:rPr lang="es-MX" sz="2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400-600 x10</a:t>
            </a:r>
            <a:r>
              <a:rPr lang="es-MX" sz="2000" baseline="30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6</a:t>
            </a:r>
            <a:r>
              <a:rPr lang="es-MX" sz="2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  <a:endParaRPr lang="es-MX" sz="2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s-MX" sz="1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342900" indent="-342900">
              <a:buSzPct val="150000"/>
              <a:buFont typeface="Arial" panose="020B0604020202020204" pitchFamily="34" charset="0"/>
              <a:buChar char="•"/>
            </a:pPr>
            <a:r>
              <a:rPr lang="es-MX" sz="2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Presente </a:t>
            </a:r>
            <a:r>
              <a:rPr lang="es-MX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en todo el </a:t>
            </a:r>
            <a:r>
              <a:rPr lang="es-MX" sz="2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TGI.</a:t>
            </a:r>
            <a:endParaRPr lang="es-MX" sz="2000" baseline="30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MX" baseline="30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342900" indent="-342900">
              <a:buSzPct val="150000"/>
              <a:buFont typeface="Arial" panose="020B0604020202020204" pitchFamily="34" charset="0"/>
              <a:buChar char="•"/>
            </a:pPr>
            <a:r>
              <a:rPr lang="es-MX" sz="2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Independiente </a:t>
            </a:r>
            <a:r>
              <a:rPr lang="es-MX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del </a:t>
            </a:r>
            <a:r>
              <a:rPr lang="es-MX" sz="2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SNA.</a:t>
            </a:r>
            <a:endParaRPr lang="es-MX" sz="2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s-MX" sz="1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342900" indent="-342900">
              <a:buSzPct val="150000"/>
              <a:buFont typeface="Arial" panose="020B0604020202020204" pitchFamily="34" charset="0"/>
              <a:buChar char="•"/>
            </a:pPr>
            <a:r>
              <a:rPr lang="es-MX" sz="2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Más </a:t>
            </a:r>
            <a:r>
              <a:rPr lang="es-MX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de 30 sustancias </a:t>
            </a:r>
            <a:r>
              <a:rPr lang="es-MX" sz="2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mensajeras.</a:t>
            </a:r>
            <a:endParaRPr lang="es-MX" sz="2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s-MX" sz="1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342900" indent="-342900">
              <a:buSzPct val="150000"/>
              <a:buFont typeface="Arial" panose="020B0604020202020204" pitchFamily="34" charset="0"/>
              <a:buChar char="•"/>
            </a:pPr>
            <a:r>
              <a:rPr lang="es-MX" sz="2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Gran complejidad.</a:t>
            </a:r>
            <a:endParaRPr lang="es-MX" sz="2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s-MX" sz="1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342900" indent="-342900">
              <a:buSzPct val="150000"/>
              <a:buFont typeface="Arial" panose="020B0604020202020204" pitchFamily="34" charset="0"/>
              <a:buChar char="•"/>
            </a:pPr>
            <a:r>
              <a:rPr lang="es-MX" sz="2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Semejanzas </a:t>
            </a:r>
            <a:r>
              <a:rPr lang="es-MX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con SN:</a:t>
            </a:r>
          </a:p>
          <a:p>
            <a:r>
              <a:rPr lang="es-MX" dirty="0">
                <a:solidFill>
                  <a:srgbClr val="000000"/>
                </a:solidFill>
                <a:latin typeface="Comic Sans MS" panose="030F0702030302020204" pitchFamily="66" charset="0"/>
              </a:rPr>
              <a:t>   </a:t>
            </a:r>
            <a:r>
              <a:rPr lang="es-MX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 </a:t>
            </a:r>
            <a:r>
              <a:rPr lang="es-MX" sz="16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Glia</a:t>
            </a:r>
            <a:r>
              <a:rPr lang="es-MX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, </a:t>
            </a:r>
            <a:r>
              <a:rPr lang="es-MX" sz="1600" dirty="0">
                <a:solidFill>
                  <a:srgbClr val="000000"/>
                </a:solidFill>
                <a:latin typeface="Comic Sans MS" panose="030F0702030302020204" pitchFamily="66" charset="0"/>
              </a:rPr>
              <a:t>c. </a:t>
            </a:r>
            <a:r>
              <a:rPr lang="es-MX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Intersticiales </a:t>
            </a:r>
            <a:r>
              <a:rPr lang="es-MX" sz="1600" dirty="0">
                <a:solidFill>
                  <a:srgbClr val="000000"/>
                </a:solidFill>
                <a:latin typeface="Comic Sans MS" panose="030F0702030302020204" pitchFamily="66" charset="0"/>
              </a:rPr>
              <a:t>de </a:t>
            </a:r>
            <a:r>
              <a:rPr lang="es-MX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Cajal.</a:t>
            </a:r>
            <a:endParaRPr lang="es-MX" sz="1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s-MX" sz="8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7" name="Rectangle 4"/>
          <p:cNvSpPr>
            <a:spLocks noChangeArrowheads="1"/>
          </p:cNvSpPr>
          <p:nvPr/>
        </p:nvSpPr>
        <p:spPr bwMode="auto">
          <a:xfrm>
            <a:off x="2795711" y="1568361"/>
            <a:ext cx="3552576" cy="461665"/>
          </a:xfrm>
          <a:prstGeom prst="rect">
            <a:avLst/>
          </a:prstGeom>
          <a:solidFill>
            <a:srgbClr val="9DC3E6"/>
          </a:solidFill>
          <a:ln w="2857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 algn="ctr"/>
            <a:r>
              <a:rPr lang="es-MX" sz="240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“SEGUNDO CEREBRO”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5207391" y="791408"/>
            <a:ext cx="1140897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</a:p>
        </p:txBody>
      </p:sp>
    </p:spTree>
    <p:extLst>
      <p:ext uri="{BB962C8B-B14F-4D97-AF65-F5344CB8AC3E}">
        <p14:creationId xmlns:p14="http://schemas.microsoft.com/office/powerpoint/2010/main" val="2213808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ángulo 31"/>
          <p:cNvSpPr/>
          <p:nvPr/>
        </p:nvSpPr>
        <p:spPr>
          <a:xfrm>
            <a:off x="187513" y="109576"/>
            <a:ext cx="11600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SNE. </a:t>
            </a:r>
            <a:endParaRPr lang="es-VE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3" name="CuadroTexto 42"/>
          <p:cNvSpPr txBox="1"/>
          <p:nvPr/>
        </p:nvSpPr>
        <p:spPr>
          <a:xfrm>
            <a:off x="4015694" y="749142"/>
            <a:ext cx="1084806" cy="523220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800" kern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SNE</a:t>
            </a:r>
          </a:p>
        </p:txBody>
      </p:sp>
      <p:pic>
        <p:nvPicPr>
          <p:cNvPr id="26" name="Picture 20" descr="c gliales entericas"/>
          <p:cNvPicPr>
            <a:picLocks noChangeAspect="1" noChangeArrowheads="1"/>
          </p:cNvPicPr>
          <p:nvPr/>
        </p:nvPicPr>
        <p:blipFill>
          <a:blip r:embed="rId2">
            <a:lum bright="-12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2888" y="1557338"/>
            <a:ext cx="5400675" cy="478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 Box 21"/>
          <p:cNvSpPr txBox="1">
            <a:spLocks noChangeArrowheads="1"/>
          </p:cNvSpPr>
          <p:nvPr/>
        </p:nvSpPr>
        <p:spPr bwMode="auto">
          <a:xfrm>
            <a:off x="6948488" y="3016250"/>
            <a:ext cx="1096775" cy="830997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r>
              <a:rPr lang="es-ES" sz="16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Células </a:t>
            </a:r>
          </a:p>
          <a:p>
            <a:r>
              <a:rPr lang="es-ES" sz="16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Gliales</a:t>
            </a:r>
            <a:r>
              <a:rPr lang="es-E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endParaRPr lang="es-ES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E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Entéricas</a:t>
            </a:r>
            <a:endParaRPr lang="es-ES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8" name="Line 22"/>
          <p:cNvSpPr>
            <a:spLocks noChangeShapeType="1"/>
          </p:cNvSpPr>
          <p:nvPr/>
        </p:nvSpPr>
        <p:spPr bwMode="auto">
          <a:xfrm flipH="1" flipV="1">
            <a:off x="5868988" y="3213100"/>
            <a:ext cx="1081087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>
              <a:solidFill>
                <a:srgbClr val="000000"/>
              </a:solidFill>
            </a:endParaRPr>
          </a:p>
        </p:txBody>
      </p:sp>
      <p:sp>
        <p:nvSpPr>
          <p:cNvPr id="29" name="Line 23"/>
          <p:cNvSpPr>
            <a:spLocks noChangeShapeType="1"/>
          </p:cNvSpPr>
          <p:nvPr/>
        </p:nvSpPr>
        <p:spPr bwMode="auto">
          <a:xfrm flipH="1">
            <a:off x="6445250" y="3429000"/>
            <a:ext cx="504825" cy="2873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>
              <a:solidFill>
                <a:srgbClr val="000000"/>
              </a:solidFill>
            </a:endParaRPr>
          </a:p>
        </p:txBody>
      </p:sp>
      <p:sp>
        <p:nvSpPr>
          <p:cNvPr id="30" name="Line 24"/>
          <p:cNvSpPr>
            <a:spLocks noChangeShapeType="1"/>
          </p:cNvSpPr>
          <p:nvPr/>
        </p:nvSpPr>
        <p:spPr bwMode="auto">
          <a:xfrm flipH="1">
            <a:off x="6518275" y="3429000"/>
            <a:ext cx="431800" cy="194468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>
              <a:solidFill>
                <a:srgbClr val="000000"/>
              </a:solidFill>
            </a:endParaRPr>
          </a:p>
        </p:txBody>
      </p:sp>
      <p:sp>
        <p:nvSpPr>
          <p:cNvPr id="31" name="Rectangle 27"/>
          <p:cNvSpPr>
            <a:spLocks noChangeArrowheads="1"/>
          </p:cNvSpPr>
          <p:nvPr/>
        </p:nvSpPr>
        <p:spPr bwMode="auto">
          <a:xfrm>
            <a:off x="1692275" y="4508500"/>
            <a:ext cx="576263" cy="7921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srgbClr val="000000"/>
              </a:solidFill>
            </a:endParaRPr>
          </a:p>
        </p:txBody>
      </p:sp>
      <p:sp>
        <p:nvSpPr>
          <p:cNvPr id="34" name="Oval 28"/>
          <p:cNvSpPr>
            <a:spLocks noChangeArrowheads="1"/>
          </p:cNvSpPr>
          <p:nvPr/>
        </p:nvSpPr>
        <p:spPr bwMode="auto">
          <a:xfrm>
            <a:off x="2197100" y="4221163"/>
            <a:ext cx="1008063" cy="8636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srgbClr val="000000"/>
              </a:solidFill>
            </a:endParaRPr>
          </a:p>
        </p:txBody>
      </p:sp>
      <p:sp>
        <p:nvSpPr>
          <p:cNvPr id="35" name="Text Box 25"/>
          <p:cNvSpPr txBox="1">
            <a:spLocks noChangeArrowheads="1"/>
          </p:cNvSpPr>
          <p:nvPr/>
        </p:nvSpPr>
        <p:spPr bwMode="auto">
          <a:xfrm>
            <a:off x="818983" y="4391700"/>
            <a:ext cx="1314784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none">
            <a:spAutoFit/>
          </a:bodyPr>
          <a:lstStyle/>
          <a:p>
            <a:r>
              <a:rPr lang="es-ES" dirty="0">
                <a:solidFill>
                  <a:srgbClr val="000000"/>
                </a:solidFill>
                <a:latin typeface="Comic Sans MS" panose="030F0702030302020204" pitchFamily="66" charset="0"/>
              </a:rPr>
              <a:t>Neuronas </a:t>
            </a:r>
          </a:p>
          <a:p>
            <a:r>
              <a:rPr lang="es-ES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Entéricas</a:t>
            </a:r>
            <a:endParaRPr lang="es-ES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6" name="Line 29"/>
          <p:cNvSpPr>
            <a:spLocks noChangeShapeType="1"/>
          </p:cNvSpPr>
          <p:nvPr/>
        </p:nvSpPr>
        <p:spPr bwMode="auto">
          <a:xfrm flipV="1">
            <a:off x="2197100" y="3789363"/>
            <a:ext cx="144463" cy="863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>
              <a:solidFill>
                <a:srgbClr val="000000"/>
              </a:solidFill>
            </a:endParaRPr>
          </a:p>
        </p:txBody>
      </p:sp>
      <p:sp>
        <p:nvSpPr>
          <p:cNvPr id="37" name="Line 30"/>
          <p:cNvSpPr>
            <a:spLocks noChangeShapeType="1"/>
          </p:cNvSpPr>
          <p:nvPr/>
        </p:nvSpPr>
        <p:spPr bwMode="auto">
          <a:xfrm>
            <a:off x="2197100" y="4652963"/>
            <a:ext cx="1584325" cy="5762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>
              <a:solidFill>
                <a:srgbClr val="000000"/>
              </a:solidFill>
            </a:endParaRPr>
          </a:p>
        </p:txBody>
      </p:sp>
      <p:sp>
        <p:nvSpPr>
          <p:cNvPr id="38" name="Line 32"/>
          <p:cNvSpPr>
            <a:spLocks noChangeShapeType="1"/>
          </p:cNvSpPr>
          <p:nvPr/>
        </p:nvSpPr>
        <p:spPr bwMode="auto">
          <a:xfrm flipV="1">
            <a:off x="1476957" y="2852738"/>
            <a:ext cx="1845327" cy="6121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VE">
              <a:solidFill>
                <a:srgbClr val="000000"/>
              </a:solidFill>
            </a:endParaRPr>
          </a:p>
        </p:txBody>
      </p:sp>
      <p:sp>
        <p:nvSpPr>
          <p:cNvPr id="40" name="Rectangle 34"/>
          <p:cNvSpPr>
            <a:spLocks noChangeArrowheads="1"/>
          </p:cNvSpPr>
          <p:nvPr/>
        </p:nvSpPr>
        <p:spPr bwMode="auto">
          <a:xfrm>
            <a:off x="2625703" y="6391970"/>
            <a:ext cx="4108472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r"/>
            <a:r>
              <a:rPr lang="es-ES" sz="1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R. Duarte </a:t>
            </a:r>
            <a:r>
              <a:rPr lang="es-ES" sz="10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Nascimento</a:t>
            </a:r>
            <a:r>
              <a:rPr lang="es-ES" sz="1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et al.. Human </a:t>
            </a:r>
            <a:r>
              <a:rPr lang="es-ES" sz="1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Pathology</a:t>
            </a:r>
            <a:r>
              <a:rPr lang="es-ES" sz="1000" dirty="0">
                <a:solidFill>
                  <a:srgbClr val="000000"/>
                </a:solidFill>
                <a:latin typeface="Comic Sans MS" panose="030F0702030302020204" pitchFamily="66" charset="0"/>
              </a:rPr>
              <a:t> 2010 </a:t>
            </a:r>
            <a:r>
              <a:rPr lang="es-ES" sz="1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41: 528-534</a:t>
            </a:r>
            <a:endParaRPr lang="es-ES" sz="10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1" name="1 CuadroTexto"/>
          <p:cNvSpPr txBox="1"/>
          <p:nvPr/>
        </p:nvSpPr>
        <p:spPr>
          <a:xfrm>
            <a:off x="6925983" y="1772816"/>
            <a:ext cx="1000595" cy="369332"/>
          </a:xfrm>
          <a:prstGeom prst="rect">
            <a:avLst/>
          </a:prstGeom>
          <a:solidFill>
            <a:srgbClr val="FFDCB9"/>
          </a:solidFill>
        </p:spPr>
        <p:txBody>
          <a:bodyPr wrap="none" rtlCol="0">
            <a:spAutoFit/>
          </a:bodyPr>
          <a:lstStyle/>
          <a:p>
            <a:r>
              <a:rPr lang="es-V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Epitelio</a:t>
            </a:r>
            <a:endParaRPr lang="es-VE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2" name="22 CuadroTexto"/>
          <p:cNvSpPr txBox="1"/>
          <p:nvPr/>
        </p:nvSpPr>
        <p:spPr>
          <a:xfrm>
            <a:off x="6112060" y="2298358"/>
            <a:ext cx="1359668" cy="338554"/>
          </a:xfrm>
          <a:prstGeom prst="rect">
            <a:avLst/>
          </a:prstGeom>
          <a:solidFill>
            <a:srgbClr val="DAB48E"/>
          </a:solidFill>
        </p:spPr>
        <p:txBody>
          <a:bodyPr wrap="none" rtlCol="0">
            <a:spAutoFit/>
          </a:bodyPr>
          <a:lstStyle/>
          <a:p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Músculo liso</a:t>
            </a:r>
            <a:endParaRPr lang="es-VE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" name="Rectángulo 1"/>
          <p:cNvSpPr/>
          <p:nvPr/>
        </p:nvSpPr>
        <p:spPr bwMode="auto">
          <a:xfrm>
            <a:off x="5472113" y="2652286"/>
            <a:ext cx="1318641" cy="18147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Rectángulo 2"/>
          <p:cNvSpPr/>
          <p:nvPr/>
        </p:nvSpPr>
        <p:spPr bwMode="auto">
          <a:xfrm>
            <a:off x="3607799" y="3031949"/>
            <a:ext cx="364126" cy="181151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Rectángulo 4"/>
          <p:cNvSpPr/>
          <p:nvPr/>
        </p:nvSpPr>
        <p:spPr bwMode="auto">
          <a:xfrm>
            <a:off x="5668960" y="3429000"/>
            <a:ext cx="849315" cy="143669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Rectángulo 5"/>
          <p:cNvSpPr/>
          <p:nvPr/>
        </p:nvSpPr>
        <p:spPr bwMode="auto">
          <a:xfrm>
            <a:off x="4399675" y="4076377"/>
            <a:ext cx="385050" cy="63848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7" name="Rectángulo 6"/>
          <p:cNvSpPr/>
          <p:nvPr/>
        </p:nvSpPr>
        <p:spPr bwMode="auto">
          <a:xfrm>
            <a:off x="5668960" y="4610099"/>
            <a:ext cx="620278" cy="25161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8" name="Rectángulo 7"/>
          <p:cNvSpPr/>
          <p:nvPr/>
        </p:nvSpPr>
        <p:spPr bwMode="auto">
          <a:xfrm>
            <a:off x="5960110" y="4833144"/>
            <a:ext cx="320214" cy="396081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VE" sz="120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215876" y="2600751"/>
            <a:ext cx="1297012" cy="830997"/>
          </a:xfrm>
          <a:prstGeom prst="rect">
            <a:avLst/>
          </a:prstGeom>
          <a:solidFill>
            <a:srgbClr val="99CC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s-E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Célula Intersticial </a:t>
            </a:r>
          </a:p>
          <a:p>
            <a:pPr algn="ctr"/>
            <a:r>
              <a:rPr lang="es-ES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Cajal</a:t>
            </a:r>
            <a:endParaRPr lang="es-ES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 3"/>
          <p:cNvSpPr/>
          <p:nvPr/>
        </p:nvSpPr>
        <p:spPr bwMode="auto">
          <a:xfrm>
            <a:off x="5029200" y="4833144"/>
            <a:ext cx="930910" cy="251619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0" name="Rectángulo 9"/>
          <p:cNvSpPr/>
          <p:nvPr/>
        </p:nvSpPr>
        <p:spPr bwMode="auto">
          <a:xfrm>
            <a:off x="3971925" y="5680364"/>
            <a:ext cx="812800" cy="249381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3" name="1 CuadroTexto"/>
          <p:cNvSpPr txBox="1"/>
          <p:nvPr/>
        </p:nvSpPr>
        <p:spPr>
          <a:xfrm>
            <a:off x="3730769" y="5661025"/>
            <a:ext cx="9428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Capilares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5205714" y="756214"/>
            <a:ext cx="72968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402912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5" grpId="0" animBg="1"/>
      <p:bldP spid="36" grpId="0" animBg="1"/>
      <p:bldP spid="37" grpId="0" animBg="1"/>
      <p:bldP spid="41" grpId="0" animBg="1"/>
      <p:bldP spid="42" grpId="0" animBg="1"/>
      <p:bldP spid="9" grpId="0" animBg="1"/>
      <p:bldP spid="33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3"/>
          <p:cNvSpPr>
            <a:spLocks noChangeArrowheads="1"/>
          </p:cNvSpPr>
          <p:nvPr/>
        </p:nvSpPr>
        <p:spPr bwMode="auto">
          <a:xfrm>
            <a:off x="3157538" y="188913"/>
            <a:ext cx="144145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pic>
        <p:nvPicPr>
          <p:cNvPr id="2050" name="Picture 2" descr="Fig.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86" r="18713" b="4102"/>
          <a:stretch/>
        </p:blipFill>
        <p:spPr bwMode="auto">
          <a:xfrm>
            <a:off x="1426685" y="1183350"/>
            <a:ext cx="5612744" cy="4496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Rectángulo 24"/>
          <p:cNvSpPr/>
          <p:nvPr/>
        </p:nvSpPr>
        <p:spPr>
          <a:xfrm>
            <a:off x="1539307" y="6117420"/>
            <a:ext cx="606538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H. Wang et al. </a:t>
            </a:r>
            <a:r>
              <a:rPr lang="es-VE" sz="11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Enteric</a:t>
            </a:r>
            <a:r>
              <a:rPr lang="es-VE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neuroimmune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interactions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coordinate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intestinal responses in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health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s-VE" sz="11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Mucosal</a:t>
            </a:r>
            <a:r>
              <a:rPr lang="es-VE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Immunology</a:t>
            </a:r>
            <a:r>
              <a:rPr lang="es-VE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2022</a:t>
            </a:r>
            <a:r>
              <a:rPr lang="es-VE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15: </a:t>
            </a:r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27–39.</a:t>
            </a:r>
            <a:endParaRPr lang="es-VE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677762" y="2376076"/>
            <a:ext cx="8034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Mucosa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147809" y="3839045"/>
            <a:ext cx="1351652" cy="30777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Pl. Submucoso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191090" y="4133899"/>
            <a:ext cx="126509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Mus. circular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191090" y="4614007"/>
            <a:ext cx="1332416" cy="30777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Pl. Mientérico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465690" y="5216638"/>
            <a:ext cx="100059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Mus. </a:t>
            </a:r>
            <a:r>
              <a:rPr lang="es-VE" sz="1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long</a:t>
            </a: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6898435" y="1712481"/>
            <a:ext cx="23727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</a:t>
            </a:r>
            <a:r>
              <a:rPr lang="es-VE" sz="1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Enteroendocrinas</a:t>
            </a: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(EEC)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6895041" y="2128584"/>
            <a:ext cx="94448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</a:t>
            </a:r>
            <a:r>
              <a:rPr lang="es-VE" sz="1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</a:t>
            </a:r>
            <a:r>
              <a:rPr lang="es-VE" sz="1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oblet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6874203" y="2599836"/>
            <a:ext cx="93807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</a:t>
            </a:r>
            <a:r>
              <a:rPr lang="es-VE" sz="1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Gliales</a:t>
            </a:r>
            <a:endParaRPr lang="es-VE" sz="1400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3230651" y="1207637"/>
            <a:ext cx="854363" cy="2437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8" name="Text Box 37"/>
          <p:cNvSpPr txBox="1">
            <a:spLocks noChangeArrowheads="1"/>
          </p:cNvSpPr>
          <p:nvPr/>
        </p:nvSpPr>
        <p:spPr bwMode="auto">
          <a:xfrm>
            <a:off x="3333159" y="1029738"/>
            <a:ext cx="6493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LUZ</a:t>
            </a:r>
          </a:p>
        </p:txBody>
      </p:sp>
      <p:sp>
        <p:nvSpPr>
          <p:cNvPr id="19" name="Rectángulo 18"/>
          <p:cNvSpPr/>
          <p:nvPr/>
        </p:nvSpPr>
        <p:spPr>
          <a:xfrm>
            <a:off x="6874203" y="3280319"/>
            <a:ext cx="169629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</a:t>
            </a:r>
            <a:r>
              <a:rPr lang="es-VE" sz="1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Secretomotora</a:t>
            </a:r>
            <a:endParaRPr lang="es-VE" sz="1400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6874203" y="3741880"/>
            <a:ext cx="124264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</a:t>
            </a:r>
            <a:r>
              <a:rPr lang="es-VE" sz="1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Vasodilat</a:t>
            </a: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21" name="Rectángulo 20"/>
          <p:cNvSpPr/>
          <p:nvPr/>
        </p:nvSpPr>
        <p:spPr>
          <a:xfrm>
            <a:off x="6895041" y="4139031"/>
            <a:ext cx="203453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Sensoriales </a:t>
            </a:r>
            <a:r>
              <a:rPr lang="es-VE" sz="1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intríns</a:t>
            </a: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6874203" y="4504381"/>
            <a:ext cx="23423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Interneuronas </a:t>
            </a:r>
            <a:r>
              <a:rPr lang="es-VE" sz="1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</a:t>
            </a:r>
            <a:r>
              <a:rPr lang="es-VE" sz="1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sc</a:t>
            </a: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./Desc.</a:t>
            </a:r>
          </a:p>
        </p:txBody>
      </p:sp>
      <p:sp>
        <p:nvSpPr>
          <p:cNvPr id="23" name="Rectángulo 22"/>
          <p:cNvSpPr/>
          <p:nvPr/>
        </p:nvSpPr>
        <p:spPr>
          <a:xfrm>
            <a:off x="6935742" y="4950363"/>
            <a:ext cx="18950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</a:t>
            </a:r>
            <a:r>
              <a:rPr lang="es-VE" sz="1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Mot</a:t>
            </a: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Excit</a:t>
            </a: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./</a:t>
            </a:r>
            <a:r>
              <a:rPr lang="es-VE" sz="140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</a:t>
            </a:r>
            <a:r>
              <a:rPr lang="es-VE" sz="1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nhib</a:t>
            </a: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5913348" y="1358561"/>
            <a:ext cx="1227681" cy="1218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7" name="Rectángulo 26"/>
          <p:cNvSpPr/>
          <p:nvPr/>
        </p:nvSpPr>
        <p:spPr>
          <a:xfrm>
            <a:off x="6006515" y="5414068"/>
            <a:ext cx="1227681" cy="1218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9" name="Rectángulo 28"/>
          <p:cNvSpPr/>
          <p:nvPr/>
        </p:nvSpPr>
        <p:spPr>
          <a:xfrm>
            <a:off x="1716295" y="5498712"/>
            <a:ext cx="155363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Oral ascendente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30" name="Rectángulo 29"/>
          <p:cNvSpPr/>
          <p:nvPr/>
        </p:nvSpPr>
        <p:spPr>
          <a:xfrm>
            <a:off x="3863382" y="5458821"/>
            <a:ext cx="166263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Anal descendente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28" name="Rectángulo 27"/>
          <p:cNvSpPr/>
          <p:nvPr/>
        </p:nvSpPr>
        <p:spPr>
          <a:xfrm>
            <a:off x="6895041" y="2940077"/>
            <a:ext cx="20425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Terminales neuronales</a:t>
            </a:r>
          </a:p>
        </p:txBody>
      </p:sp>
      <p:sp>
        <p:nvSpPr>
          <p:cNvPr id="31" name="Rectángulo 30"/>
          <p:cNvSpPr/>
          <p:nvPr/>
        </p:nvSpPr>
        <p:spPr>
          <a:xfrm>
            <a:off x="122533" y="121958"/>
            <a:ext cx="102409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SNE. </a:t>
            </a:r>
            <a:endParaRPr lang="es-VE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539307" y="4049657"/>
            <a:ext cx="346643" cy="2080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478957" y="4015399"/>
            <a:ext cx="49084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1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Vaso</a:t>
            </a:r>
            <a:endParaRPr lang="es-VE" sz="1100" dirty="0">
              <a:solidFill>
                <a:prstClr val="black"/>
              </a:solidFill>
            </a:endParaRPr>
          </a:p>
        </p:txBody>
      </p:sp>
      <p:sp>
        <p:nvSpPr>
          <p:cNvPr id="32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CuadroTexto 32"/>
          <p:cNvSpPr txBox="1"/>
          <p:nvPr/>
        </p:nvSpPr>
        <p:spPr>
          <a:xfrm>
            <a:off x="4029597" y="369402"/>
            <a:ext cx="1084806" cy="523220"/>
          </a:xfrm>
          <a:prstGeom prst="rect">
            <a:avLst/>
          </a:prstGeom>
          <a:solidFill>
            <a:srgbClr val="5B9BD5">
              <a:lumMod val="60000"/>
              <a:lumOff val="40000"/>
            </a:srgb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800" kern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SNE</a:t>
            </a:r>
          </a:p>
        </p:txBody>
      </p:sp>
      <p:sp>
        <p:nvSpPr>
          <p:cNvPr id="8" name="Rectángulo 7"/>
          <p:cNvSpPr/>
          <p:nvPr/>
        </p:nvSpPr>
        <p:spPr>
          <a:xfrm>
            <a:off x="5269720" y="365020"/>
            <a:ext cx="992535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9870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  <p:bldP spid="10" grpId="0"/>
      <p:bldP spid="11" grpId="0" animBg="1"/>
      <p:bldP spid="12" grpId="0"/>
      <p:bldP spid="14" grpId="0"/>
      <p:bldP spid="15" grpId="0"/>
      <p:bldP spid="16" grpId="0"/>
      <p:bldP spid="19" grpId="0"/>
      <p:bldP spid="20" grpId="0"/>
      <p:bldP spid="21" grpId="0"/>
      <p:bldP spid="22" grpId="0"/>
      <p:bldP spid="23" grpId="0"/>
      <p:bldP spid="29" grpId="0"/>
      <p:bldP spid="30" grpId="0"/>
      <p:bldP spid="28" grpId="0"/>
      <p:bldP spid="33" grpId="0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3"/>
          <p:cNvSpPr>
            <a:spLocks noChangeArrowheads="1"/>
          </p:cNvSpPr>
          <p:nvPr/>
        </p:nvSpPr>
        <p:spPr bwMode="auto">
          <a:xfrm>
            <a:off x="3157538" y="188913"/>
            <a:ext cx="144145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1555026" y="1105287"/>
            <a:ext cx="6170655" cy="437042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n-US" sz="1000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Neuronas</a:t>
            </a:r>
            <a:r>
              <a:rPr lang="en-US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c. </a:t>
            </a:r>
            <a:r>
              <a:rPr lang="en-US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Gliales</a:t>
            </a:r>
            <a:r>
              <a:rPr lang="en-US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dentro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de la pared intestinal. </a:t>
            </a:r>
            <a:r>
              <a:rPr lang="en-US" dirty="0" err="1">
                <a:solidFill>
                  <a:srgbClr val="222222"/>
                </a:solidFill>
                <a:latin typeface="Comic Sans MS" panose="030F0702030302020204" pitchFamily="66" charset="0"/>
              </a:rPr>
              <a:t>N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euronas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agrupadas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en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plexos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mientérico y </a:t>
            </a:r>
            <a:r>
              <a:rPr lang="en-US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submucoso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400" dirty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</a:t>
            </a:r>
            <a:r>
              <a:rPr lang="en-US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r>
              <a:rPr lang="en-US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sensoriales</a:t>
            </a:r>
            <a:r>
              <a:rPr lang="en-US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intrínsecas</a:t>
            </a:r>
            <a:r>
              <a:rPr lang="en-US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detectan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señales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mecánicas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y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químicas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de la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luz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y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pasan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información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n. secretomotoras, n. </a:t>
            </a:r>
            <a:r>
              <a:rPr lang="en-US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vasodilatadoras</a:t>
            </a:r>
            <a:r>
              <a:rPr lang="en-US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 interneuronas y n. </a:t>
            </a:r>
            <a:r>
              <a:rPr lang="en-US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motoras</a:t>
            </a:r>
            <a:r>
              <a:rPr lang="en-US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400" dirty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</a:t>
            </a:r>
            <a:r>
              <a:rPr lang="en-US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r>
              <a:rPr lang="en-US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entéricas</a:t>
            </a:r>
            <a:r>
              <a:rPr lang="en-US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se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comunican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vía</a:t>
            </a:r>
            <a:r>
              <a:rPr lang="en-US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liberación</a:t>
            </a:r>
            <a:r>
              <a:rPr lang="en-US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NT 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de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terminales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axónicos.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400" dirty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Diversos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tipos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de </a:t>
            </a:r>
            <a:r>
              <a:rPr lang="en-US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</a:t>
            </a:r>
            <a:r>
              <a:rPr lang="en-US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Epiteliales</a:t>
            </a:r>
            <a:r>
              <a:rPr lang="en-US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cubren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la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capa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mucosa: </a:t>
            </a:r>
            <a:r>
              <a:rPr lang="en-US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EEC y c. Goblet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interactúan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con </a:t>
            </a:r>
            <a:r>
              <a:rPr lang="en-US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</a:t>
            </a:r>
            <a:r>
              <a:rPr lang="en-US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Entéricas</a:t>
            </a:r>
            <a:r>
              <a:rPr lang="en-US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c. </a:t>
            </a:r>
            <a:r>
              <a:rPr lang="en-US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Gliales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para control de </a:t>
            </a:r>
            <a:r>
              <a:rPr lang="en-US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función</a:t>
            </a:r>
            <a:r>
              <a:rPr lang="en-US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GI</a:t>
            </a:r>
            <a:r>
              <a:rPr lang="en-US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.</a:t>
            </a:r>
          </a:p>
          <a:p>
            <a:endParaRPr lang="en-US" sz="1000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583602" y="5683809"/>
            <a:ext cx="59767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H. Wang et al. </a:t>
            </a:r>
            <a:r>
              <a:rPr lang="es-VE" sz="11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Enteric</a:t>
            </a:r>
            <a:r>
              <a:rPr lang="es-VE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neuroimmune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interactions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coordinate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intestinal responses in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health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s-VE" sz="11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Mucosal</a:t>
            </a:r>
            <a:r>
              <a:rPr lang="es-VE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Immunology</a:t>
            </a:r>
            <a:r>
              <a:rPr lang="es-VE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2022</a:t>
            </a:r>
            <a:r>
              <a:rPr lang="es-VE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15: </a:t>
            </a:r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27–39.</a:t>
            </a:r>
            <a:endParaRPr lang="es-VE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3994870" y="312417"/>
            <a:ext cx="1208235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3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SNE</a:t>
            </a:r>
          </a:p>
        </p:txBody>
      </p:sp>
      <p:sp>
        <p:nvSpPr>
          <p:cNvPr id="9" name="Rectángulo 8"/>
          <p:cNvSpPr/>
          <p:nvPr/>
        </p:nvSpPr>
        <p:spPr>
          <a:xfrm>
            <a:off x="122533" y="121958"/>
            <a:ext cx="102409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SNE. </a:t>
            </a:r>
            <a:endParaRPr lang="es-VE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5269720" y="365020"/>
            <a:ext cx="992535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479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1872523" y="2017105"/>
            <a:ext cx="5374595" cy="4012266"/>
            <a:chOff x="4643438" y="2794000"/>
            <a:chExt cx="3140075" cy="2087563"/>
          </a:xfrm>
        </p:grpSpPr>
        <p:pic>
          <p:nvPicPr>
            <p:cNvPr id="80905" name="Picture 15" descr="parasimpatico vias H"/>
            <p:cNvPicPr>
              <a:picLocks noChangeAspect="1" noChangeArrowheads="1"/>
            </p:cNvPicPr>
            <p:nvPr/>
          </p:nvPicPr>
          <p:blipFill>
            <a:blip r:embed="rId2">
              <a:lum bright="-12000" contrast="2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267" t="53931" b="21368"/>
            <a:stretch>
              <a:fillRect/>
            </a:stretch>
          </p:blipFill>
          <p:spPr bwMode="auto">
            <a:xfrm>
              <a:off x="4643438" y="2870200"/>
              <a:ext cx="2984500" cy="1800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0906" name="Rectangle 16"/>
            <p:cNvSpPr>
              <a:spLocks noChangeArrowheads="1"/>
            </p:cNvSpPr>
            <p:nvPr/>
          </p:nvSpPr>
          <p:spPr bwMode="auto">
            <a:xfrm>
              <a:off x="6775450" y="4665663"/>
              <a:ext cx="1008063" cy="2159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s-VE" altLang="es-VE" sz="1200" b="1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80907" name="Rectangle 17"/>
            <p:cNvSpPr>
              <a:spLocks noChangeArrowheads="1"/>
            </p:cNvSpPr>
            <p:nvPr/>
          </p:nvSpPr>
          <p:spPr bwMode="auto">
            <a:xfrm>
              <a:off x="6702425" y="2794000"/>
              <a:ext cx="865188" cy="36036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s-VE" altLang="es-VE" sz="1200" b="1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80910" name="Line 20"/>
            <p:cNvSpPr>
              <a:spLocks noChangeShapeType="1"/>
            </p:cNvSpPr>
            <p:nvPr/>
          </p:nvSpPr>
          <p:spPr bwMode="auto">
            <a:xfrm>
              <a:off x="6702425" y="3009900"/>
              <a:ext cx="0" cy="36036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s-VE" sz="1200" b="1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80911" name="Line 21"/>
            <p:cNvSpPr>
              <a:spLocks noChangeShapeType="1"/>
            </p:cNvSpPr>
            <p:nvPr/>
          </p:nvSpPr>
          <p:spPr bwMode="auto">
            <a:xfrm flipH="1">
              <a:off x="5694363" y="3154363"/>
              <a:ext cx="647700" cy="431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s-VE" sz="1200" b="1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80912" name="Line 22"/>
            <p:cNvSpPr>
              <a:spLocks noChangeShapeType="1"/>
            </p:cNvSpPr>
            <p:nvPr/>
          </p:nvSpPr>
          <p:spPr bwMode="auto">
            <a:xfrm flipH="1" flipV="1">
              <a:off x="5622925" y="3802063"/>
              <a:ext cx="719138" cy="431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s-VE" sz="1200" b="1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80913" name="Rectangle 23"/>
            <p:cNvSpPr>
              <a:spLocks noChangeArrowheads="1"/>
            </p:cNvSpPr>
            <p:nvPr/>
          </p:nvSpPr>
          <p:spPr bwMode="auto">
            <a:xfrm>
              <a:off x="5622925" y="3586163"/>
              <a:ext cx="287338" cy="21590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s-VE" altLang="es-VE" sz="1200" b="1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  <p:sp>
          <p:nvSpPr>
            <p:cNvPr id="80914" name="Rectangle 24"/>
            <p:cNvSpPr>
              <a:spLocks noChangeArrowheads="1"/>
            </p:cNvSpPr>
            <p:nvPr/>
          </p:nvSpPr>
          <p:spPr bwMode="auto">
            <a:xfrm>
              <a:off x="6342063" y="3154363"/>
              <a:ext cx="1152525" cy="107950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s-VE" altLang="es-VE" sz="1200" b="1">
                <a:solidFill>
                  <a:srgbClr val="000000"/>
                </a:solidFill>
                <a:latin typeface="Comic Sans MS" pitchFamily="66" charset="0"/>
              </a:endParaRPr>
            </a:p>
          </p:txBody>
        </p:sp>
      </p:grpSp>
      <p:sp>
        <p:nvSpPr>
          <p:cNvPr id="22" name="CuadroTexto 21"/>
          <p:cNvSpPr txBox="1"/>
          <p:nvPr/>
        </p:nvSpPr>
        <p:spPr>
          <a:xfrm>
            <a:off x="3923776" y="884866"/>
            <a:ext cx="1280668" cy="584775"/>
          </a:xfrm>
          <a:prstGeom prst="rect">
            <a:avLst/>
          </a:prstGeom>
          <a:solidFill>
            <a:srgbClr val="9DC3E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s-VE" sz="3200" kern="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</a:t>
            </a:r>
          </a:p>
        </p:txBody>
      </p:sp>
      <p:sp>
        <p:nvSpPr>
          <p:cNvPr id="172050" name="Text Box 18"/>
          <p:cNvSpPr txBox="1">
            <a:spLocks noChangeArrowheads="1"/>
          </p:cNvSpPr>
          <p:nvPr/>
        </p:nvSpPr>
        <p:spPr bwMode="auto">
          <a:xfrm>
            <a:off x="4867292" y="1918065"/>
            <a:ext cx="16891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VE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Axones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VE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Preganglionares</a:t>
            </a:r>
            <a:endParaRPr lang="es-ES" altLang="es-VE" sz="16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172051" name="Text Box 19"/>
          <p:cNvSpPr txBox="1">
            <a:spLocks noChangeArrowheads="1"/>
          </p:cNvSpPr>
          <p:nvPr/>
        </p:nvSpPr>
        <p:spPr bwMode="auto">
          <a:xfrm>
            <a:off x="6287031" y="5015386"/>
            <a:ext cx="11811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VE" sz="16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Neuronas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altLang="es-VE" sz="1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Entéricas</a:t>
            </a:r>
            <a:endParaRPr lang="es-ES" altLang="es-VE" sz="16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122533" y="121958"/>
            <a:ext cx="102409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SNE. </a:t>
            </a:r>
            <a:endParaRPr lang="es-VE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8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 2"/>
          <p:cNvSpPr/>
          <p:nvPr/>
        </p:nvSpPr>
        <p:spPr bwMode="auto">
          <a:xfrm>
            <a:off x="1660089" y="1663694"/>
            <a:ext cx="5808042" cy="4473870"/>
          </a:xfrm>
          <a:prstGeom prst="rect">
            <a:avLst/>
          </a:prstGeom>
          <a:noFill/>
          <a:ln w="28575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VE" sz="1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5215574" y="894794"/>
            <a:ext cx="992535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161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50" grpId="0"/>
      <p:bldP spid="172051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NIVELES DE INTEGRACION PH"/>
          <p:cNvPicPr>
            <a:picLocks noChangeAspect="1" noChangeArrowheads="1"/>
          </p:cNvPicPr>
          <p:nvPr/>
        </p:nvPicPr>
        <p:blipFill>
          <a:blip r:embed="rId2">
            <a:lum bright="-30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2" t="73306" r="33540"/>
          <a:stretch>
            <a:fillRect/>
          </a:stretch>
        </p:blipFill>
        <p:spPr bwMode="auto">
          <a:xfrm>
            <a:off x="2834365" y="1361847"/>
            <a:ext cx="4897438" cy="273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973" name="Rectangle 5"/>
          <p:cNvSpPr>
            <a:spLocks noChangeArrowheads="1"/>
          </p:cNvSpPr>
          <p:nvPr/>
        </p:nvSpPr>
        <p:spPr bwMode="auto">
          <a:xfrm>
            <a:off x="3123290" y="2225447"/>
            <a:ext cx="1150938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endParaRPr lang="es-VE" sz="16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83974" name="Rectangle 6"/>
          <p:cNvSpPr>
            <a:spLocks noChangeArrowheads="1"/>
          </p:cNvSpPr>
          <p:nvPr/>
        </p:nvSpPr>
        <p:spPr bwMode="auto">
          <a:xfrm>
            <a:off x="4429803" y="3017609"/>
            <a:ext cx="1223962" cy="3460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endParaRPr lang="es-VE" sz="16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83975" name="Rectangle 7"/>
          <p:cNvSpPr>
            <a:spLocks noChangeArrowheads="1"/>
          </p:cNvSpPr>
          <p:nvPr/>
        </p:nvSpPr>
        <p:spPr bwMode="auto">
          <a:xfrm>
            <a:off x="4717140" y="3436709"/>
            <a:ext cx="1008063" cy="7191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endParaRPr lang="es-VE" sz="16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83976" name="Rectangle 8"/>
          <p:cNvSpPr>
            <a:spLocks noChangeArrowheads="1"/>
          </p:cNvSpPr>
          <p:nvPr/>
        </p:nvSpPr>
        <p:spPr bwMode="auto">
          <a:xfrm>
            <a:off x="2916915" y="3881209"/>
            <a:ext cx="1141413" cy="203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endParaRPr lang="es-VE" sz="16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83977" name="Rectangle 9"/>
          <p:cNvSpPr>
            <a:spLocks noChangeArrowheads="1"/>
          </p:cNvSpPr>
          <p:nvPr/>
        </p:nvSpPr>
        <p:spPr bwMode="auto">
          <a:xfrm>
            <a:off x="4356778" y="3881209"/>
            <a:ext cx="566737" cy="203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endParaRPr lang="es-VE" sz="16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83978" name="Rectangle 10"/>
          <p:cNvSpPr>
            <a:spLocks noChangeArrowheads="1"/>
          </p:cNvSpPr>
          <p:nvPr/>
        </p:nvSpPr>
        <p:spPr bwMode="auto">
          <a:xfrm>
            <a:off x="4634590" y="3233509"/>
            <a:ext cx="1081088" cy="1444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endParaRPr lang="es-VE" sz="16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83979" name="Rectangle 11"/>
          <p:cNvSpPr>
            <a:spLocks noChangeArrowheads="1"/>
          </p:cNvSpPr>
          <p:nvPr/>
        </p:nvSpPr>
        <p:spPr bwMode="auto">
          <a:xfrm>
            <a:off x="2916915" y="1484313"/>
            <a:ext cx="792163" cy="2159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endParaRPr lang="es-VE" sz="16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83981" name="Rectangle 13"/>
          <p:cNvSpPr>
            <a:spLocks noChangeArrowheads="1"/>
          </p:cNvSpPr>
          <p:nvPr/>
        </p:nvSpPr>
        <p:spPr bwMode="auto">
          <a:xfrm>
            <a:off x="7155540" y="886054"/>
            <a:ext cx="1079500" cy="7921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endParaRPr lang="es-VE" sz="16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83982" name="Line 14"/>
          <p:cNvSpPr>
            <a:spLocks noChangeShapeType="1"/>
          </p:cNvSpPr>
          <p:nvPr/>
        </p:nvSpPr>
        <p:spPr bwMode="auto">
          <a:xfrm flipV="1">
            <a:off x="2978828" y="2296884"/>
            <a:ext cx="1512887" cy="360363"/>
          </a:xfrm>
          <a:prstGeom prst="line">
            <a:avLst/>
          </a:prstGeom>
          <a:noFill/>
          <a:ln w="28575">
            <a:solidFill>
              <a:srgbClr val="FFD88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endParaRPr lang="es-VE" sz="16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92879" name="Text Box 15"/>
          <p:cNvSpPr txBox="1">
            <a:spLocks noChangeArrowheads="1"/>
          </p:cNvSpPr>
          <p:nvPr/>
        </p:nvSpPr>
        <p:spPr bwMode="auto">
          <a:xfrm>
            <a:off x="4451327" y="2859871"/>
            <a:ext cx="109677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1200" b="0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Ax.Parasimp</a:t>
            </a:r>
            <a:r>
              <a:rPr lang="es-ES_tradnl" sz="1200" b="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1200" b="0" dirty="0" err="1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Pregangl</a:t>
            </a:r>
            <a:r>
              <a:rPr lang="es-ES_tradnl" sz="1200" b="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es-ES_tradnl" sz="1200" b="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2880" name="Text Box 16"/>
          <p:cNvSpPr txBox="1">
            <a:spLocks noChangeArrowheads="1"/>
          </p:cNvSpPr>
          <p:nvPr/>
        </p:nvSpPr>
        <p:spPr bwMode="auto">
          <a:xfrm>
            <a:off x="4717140" y="3508147"/>
            <a:ext cx="1047082" cy="461665"/>
          </a:xfrm>
          <a:prstGeom prst="rect">
            <a:avLst/>
          </a:prstGeom>
          <a:solidFill>
            <a:srgbClr val="BCD6EE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1200" b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N. comando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1200" b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brazo afer. </a:t>
            </a:r>
          </a:p>
        </p:txBody>
      </p:sp>
      <p:sp>
        <p:nvSpPr>
          <p:cNvPr id="292881" name="Text Box 17"/>
          <p:cNvSpPr txBox="1">
            <a:spLocks noChangeArrowheads="1"/>
          </p:cNvSpPr>
          <p:nvPr/>
        </p:nvSpPr>
        <p:spPr bwMode="auto">
          <a:xfrm>
            <a:off x="2521229" y="2052363"/>
            <a:ext cx="1047082" cy="461665"/>
          </a:xfrm>
          <a:prstGeom prst="rect">
            <a:avLst/>
          </a:prstGeom>
          <a:solidFill>
            <a:srgbClr val="BCD6EE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1200" b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N. comando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1200" b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brazo </a:t>
            </a:r>
            <a:r>
              <a:rPr lang="es-ES_tradnl" sz="1200" b="0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efer</a:t>
            </a:r>
            <a:r>
              <a:rPr lang="es-ES_tradnl" sz="1200" b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</p:txBody>
      </p:sp>
      <p:sp>
        <p:nvSpPr>
          <p:cNvPr id="292882" name="Text Box 18"/>
          <p:cNvSpPr txBox="1">
            <a:spLocks noChangeArrowheads="1"/>
          </p:cNvSpPr>
          <p:nvPr/>
        </p:nvSpPr>
        <p:spPr bwMode="auto">
          <a:xfrm>
            <a:off x="2004102" y="3004909"/>
            <a:ext cx="848309" cy="523220"/>
          </a:xfrm>
          <a:prstGeom prst="rect">
            <a:avLst/>
          </a:prstGeom>
          <a:solidFill>
            <a:srgbClr val="BCD6EE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Inter-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neurona</a:t>
            </a:r>
          </a:p>
        </p:txBody>
      </p:sp>
      <p:sp>
        <p:nvSpPr>
          <p:cNvPr id="292883" name="Text Box 19"/>
          <p:cNvSpPr txBox="1">
            <a:spLocks noChangeArrowheads="1"/>
          </p:cNvSpPr>
          <p:nvPr/>
        </p:nvSpPr>
        <p:spPr bwMode="auto">
          <a:xfrm>
            <a:off x="2916915" y="3868509"/>
            <a:ext cx="1106393" cy="307777"/>
          </a:xfrm>
          <a:prstGeom prst="rect">
            <a:avLst/>
          </a:prstGeom>
          <a:solidFill>
            <a:srgbClr val="BCD6EE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N. </a:t>
            </a:r>
            <a:r>
              <a:rPr lang="es-ES_tradnl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Motora</a:t>
            </a:r>
            <a:endParaRPr lang="es-ES_tradnl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2884" name="Text Box 20"/>
          <p:cNvSpPr txBox="1">
            <a:spLocks noChangeArrowheads="1"/>
          </p:cNvSpPr>
          <p:nvPr/>
        </p:nvSpPr>
        <p:spPr bwMode="auto">
          <a:xfrm>
            <a:off x="4181191" y="4147910"/>
            <a:ext cx="1091966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b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Mus. liso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b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intestinal</a:t>
            </a:r>
          </a:p>
        </p:txBody>
      </p:sp>
      <p:sp>
        <p:nvSpPr>
          <p:cNvPr id="292885" name="Line 21"/>
          <p:cNvSpPr>
            <a:spLocks noChangeShapeType="1"/>
          </p:cNvSpPr>
          <p:nvPr/>
        </p:nvSpPr>
        <p:spPr bwMode="auto">
          <a:xfrm flipH="1">
            <a:off x="3996415" y="3076347"/>
            <a:ext cx="431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endParaRPr lang="es-VE" sz="16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92886" name="Line 22"/>
          <p:cNvSpPr>
            <a:spLocks noChangeShapeType="1"/>
          </p:cNvSpPr>
          <p:nvPr/>
        </p:nvSpPr>
        <p:spPr bwMode="auto">
          <a:xfrm flipH="1" flipV="1">
            <a:off x="3853540" y="3220809"/>
            <a:ext cx="863600" cy="360363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endParaRPr lang="es-VE" sz="16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92887" name="Line 23"/>
          <p:cNvSpPr>
            <a:spLocks noChangeShapeType="1"/>
          </p:cNvSpPr>
          <p:nvPr/>
        </p:nvSpPr>
        <p:spPr bwMode="auto">
          <a:xfrm flipH="1" flipV="1">
            <a:off x="3996415" y="3520847"/>
            <a:ext cx="720725" cy="7080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endParaRPr lang="es-VE" sz="16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92888" name="Line 24"/>
          <p:cNvSpPr>
            <a:spLocks noChangeShapeType="1"/>
          </p:cNvSpPr>
          <p:nvPr/>
        </p:nvSpPr>
        <p:spPr bwMode="auto">
          <a:xfrm flipV="1">
            <a:off x="3493178" y="3579584"/>
            <a:ext cx="0" cy="28733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endParaRPr lang="es-VE" sz="16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92889" name="Line 25"/>
          <p:cNvSpPr>
            <a:spLocks noChangeShapeType="1"/>
          </p:cNvSpPr>
          <p:nvPr/>
        </p:nvSpPr>
        <p:spPr bwMode="auto">
          <a:xfrm>
            <a:off x="2701015" y="3220809"/>
            <a:ext cx="28892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endParaRPr lang="es-VE" sz="16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92890" name="Line 26"/>
          <p:cNvSpPr>
            <a:spLocks noChangeShapeType="1"/>
          </p:cNvSpPr>
          <p:nvPr/>
        </p:nvSpPr>
        <p:spPr bwMode="auto">
          <a:xfrm>
            <a:off x="3493178" y="2500084"/>
            <a:ext cx="0" cy="2889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endParaRPr lang="es-VE" sz="16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83996" name="Rectangle 28"/>
          <p:cNvSpPr>
            <a:spLocks noChangeArrowheads="1"/>
          </p:cNvSpPr>
          <p:nvPr/>
        </p:nvSpPr>
        <p:spPr bwMode="auto">
          <a:xfrm>
            <a:off x="5571215" y="1101954"/>
            <a:ext cx="1728788" cy="5762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endParaRPr lang="es-VE" sz="16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92893" name="Line 29"/>
          <p:cNvSpPr>
            <a:spLocks noChangeShapeType="1"/>
          </p:cNvSpPr>
          <p:nvPr/>
        </p:nvSpPr>
        <p:spPr bwMode="auto">
          <a:xfrm flipV="1">
            <a:off x="5077503" y="2644547"/>
            <a:ext cx="215900" cy="2873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endParaRPr lang="es-VE" sz="16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92894" name="Text Box 30"/>
          <p:cNvSpPr txBox="1">
            <a:spLocks noChangeArrowheads="1"/>
          </p:cNvSpPr>
          <p:nvPr/>
        </p:nvSpPr>
        <p:spPr bwMode="auto">
          <a:xfrm>
            <a:off x="2927578" y="290285"/>
            <a:ext cx="3278462" cy="707886"/>
          </a:xfrm>
          <a:prstGeom prst="rect">
            <a:avLst/>
          </a:prstGeom>
          <a:solidFill>
            <a:srgbClr val="A9CBE9"/>
          </a:solidFill>
          <a:ln w="28575" algn="ctr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SNE. Neuronas Entéricas.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sz="2000" dirty="0" smtClean="0">
                <a:solidFill>
                  <a:srgbClr val="000000"/>
                </a:solidFill>
                <a:latin typeface="Comic Sans MS" pitchFamily="66" charset="0"/>
              </a:rPr>
              <a:t>Circuitos Locales.</a:t>
            </a:r>
            <a:endParaRPr lang="es-ES_tradnl" sz="20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83999" name="Rectangle 31"/>
          <p:cNvSpPr>
            <a:spLocks noChangeArrowheads="1"/>
          </p:cNvSpPr>
          <p:nvPr/>
        </p:nvSpPr>
        <p:spPr bwMode="auto">
          <a:xfrm>
            <a:off x="4717140" y="2212747"/>
            <a:ext cx="431800" cy="287337"/>
          </a:xfrm>
          <a:prstGeom prst="rect">
            <a:avLst/>
          </a:prstGeom>
          <a:noFill/>
          <a:ln w="9525" algn="ctr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endParaRPr lang="es-VE" sz="16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92896" name="Rectangle 32"/>
          <p:cNvSpPr>
            <a:spLocks noChangeArrowheads="1"/>
          </p:cNvSpPr>
          <p:nvPr/>
        </p:nvSpPr>
        <p:spPr bwMode="auto">
          <a:xfrm>
            <a:off x="2889753" y="5374070"/>
            <a:ext cx="2070450" cy="923330"/>
          </a:xfrm>
          <a:prstGeom prst="rect">
            <a:avLst/>
          </a:prstGeom>
          <a:solidFill>
            <a:srgbClr val="BCD6E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Integran </a:t>
            </a:r>
            <a:r>
              <a:rPr lang="es-ES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reflejos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locales </a:t>
            </a:r>
            <a:r>
              <a:rPr lang="es-ES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dentro</a:t>
            </a:r>
            <a:r>
              <a:rPr lang="es-ES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del </a:t>
            </a:r>
            <a:r>
              <a:rPr lang="es-ES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órgano</a:t>
            </a:r>
            <a:endParaRPr lang="es-ES_tradnl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92897" name="Oval 33"/>
          <p:cNvSpPr>
            <a:spLocks noChangeArrowheads="1"/>
          </p:cNvSpPr>
          <p:nvPr/>
        </p:nvSpPr>
        <p:spPr bwMode="auto">
          <a:xfrm>
            <a:off x="1685925" y="1347559"/>
            <a:ext cx="4326615" cy="3816350"/>
          </a:xfrm>
          <a:prstGeom prst="ellipse">
            <a:avLst/>
          </a:prstGeom>
          <a:noFill/>
          <a:ln w="28575" algn="ctr">
            <a:solidFill>
              <a:schemeClr val="tx2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endParaRPr lang="es-VE" sz="16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292900" name="Text Box 36"/>
          <p:cNvSpPr txBox="1">
            <a:spLocks noChangeArrowheads="1"/>
          </p:cNvSpPr>
          <p:nvPr/>
        </p:nvSpPr>
        <p:spPr bwMode="auto">
          <a:xfrm>
            <a:off x="3709078" y="2355622"/>
            <a:ext cx="1276311" cy="307777"/>
          </a:xfrm>
          <a:prstGeom prst="rect">
            <a:avLst/>
          </a:prstGeom>
          <a:solidFill>
            <a:srgbClr val="BCD6EE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s-ES_tradnl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N. </a:t>
            </a:r>
            <a:r>
              <a:rPr lang="es-ES_tradnl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Sensorial</a:t>
            </a:r>
            <a:endParaRPr lang="es-ES_tradnl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4004" name="Line 37"/>
          <p:cNvSpPr>
            <a:spLocks noChangeShapeType="1"/>
          </p:cNvSpPr>
          <p:nvPr/>
        </p:nvSpPr>
        <p:spPr bwMode="auto">
          <a:xfrm flipH="1">
            <a:off x="3709078" y="2644547"/>
            <a:ext cx="215900" cy="2159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endParaRPr lang="es-VE" sz="1600" b="1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84007" name="Text Box 41"/>
          <p:cNvSpPr txBox="1">
            <a:spLocks noChangeArrowheads="1"/>
          </p:cNvSpPr>
          <p:nvPr/>
        </p:nvSpPr>
        <p:spPr bwMode="auto">
          <a:xfrm>
            <a:off x="5990975" y="4223473"/>
            <a:ext cx="2279791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1600" b="1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defRPr sz="1600" b="1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" sz="2400" b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¡SN Entérico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" sz="2400" b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independiente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" sz="2400" b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SNA!</a:t>
            </a:r>
            <a:endParaRPr lang="es-ES" sz="2400" b="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ángulo 1"/>
          <p:cNvSpPr/>
          <p:nvPr/>
        </p:nvSpPr>
        <p:spPr bwMode="auto">
          <a:xfrm>
            <a:off x="3312996" y="3004909"/>
            <a:ext cx="311151" cy="396081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endParaRPr lang="es-VE" sz="1600" b="1" smtClean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37" name="Rectángulo 36"/>
          <p:cNvSpPr/>
          <p:nvPr/>
        </p:nvSpPr>
        <p:spPr>
          <a:xfrm>
            <a:off x="122533" y="121958"/>
            <a:ext cx="102409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SNE. </a:t>
            </a:r>
            <a:endParaRPr lang="es-VE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8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 Box 8"/>
          <p:cNvSpPr txBox="1">
            <a:spLocks noChangeArrowheads="1"/>
          </p:cNvSpPr>
          <p:nvPr/>
        </p:nvSpPr>
        <p:spPr bwMode="auto">
          <a:xfrm>
            <a:off x="326057" y="4924445"/>
            <a:ext cx="2162656" cy="1338828"/>
          </a:xfrm>
          <a:prstGeom prst="rect">
            <a:avLst/>
          </a:prstGeom>
          <a:solidFill>
            <a:srgbClr val="BCD6E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s-ES_tradnl" altLang="es-VE" sz="18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Circuitos </a:t>
            </a:r>
            <a:r>
              <a:rPr lang="es-ES_tradnl" altLang="es-VE" sz="1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Locales: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s-ES_tradnl" altLang="es-VE" sz="9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endParaRPr lang="es-ES_tradnl" altLang="es-VE" sz="9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s-ES_tradnl" altLang="es-VE" sz="1800" dirty="0">
                <a:solidFill>
                  <a:srgbClr val="000000"/>
                </a:solidFill>
                <a:latin typeface="Comic Sans MS" pitchFamily="66" charset="0"/>
              </a:rPr>
              <a:t>    </a:t>
            </a:r>
            <a:r>
              <a:rPr lang="es-ES_tradnl" altLang="es-VE" sz="1800" dirty="0" smtClean="0">
                <a:solidFill>
                  <a:srgbClr val="000000"/>
                </a:solidFill>
                <a:latin typeface="Comic Sans MS" pitchFamily="66" charset="0"/>
              </a:rPr>
              <a:t>-N</a:t>
            </a:r>
            <a:r>
              <a:rPr lang="es-ES_tradnl" altLang="es-VE" sz="1800" dirty="0">
                <a:solidFill>
                  <a:srgbClr val="000000"/>
                </a:solidFill>
                <a:latin typeface="Comic Sans MS" pitchFamily="66" charset="0"/>
              </a:rPr>
              <a:t>. </a:t>
            </a:r>
            <a:r>
              <a:rPr lang="es-ES_tradnl" altLang="es-VE" sz="1800" dirty="0" smtClean="0">
                <a:solidFill>
                  <a:srgbClr val="000000"/>
                </a:solidFill>
                <a:latin typeface="Comic Sans MS" pitchFamily="66" charset="0"/>
              </a:rPr>
              <a:t>Sensoriales    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s-ES_tradnl" altLang="es-VE" sz="1800" dirty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es-ES_tradnl" altLang="es-VE" sz="1800" dirty="0" smtClean="0">
                <a:solidFill>
                  <a:srgbClr val="000000"/>
                </a:solidFill>
                <a:latin typeface="Comic Sans MS" pitchFamily="66" charset="0"/>
              </a:rPr>
              <a:t>   -Interneuronas </a:t>
            </a:r>
            <a:endParaRPr lang="es-ES_tradnl" altLang="es-VE" sz="1800" dirty="0">
              <a:solidFill>
                <a:srgbClr val="000000"/>
              </a:solidFill>
              <a:latin typeface="Comic Sans MS" pitchFamily="66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s-ES_tradnl" altLang="es-VE" sz="1800" dirty="0">
                <a:solidFill>
                  <a:srgbClr val="000000"/>
                </a:solidFill>
                <a:latin typeface="Comic Sans MS" pitchFamily="66" charset="0"/>
              </a:rPr>
              <a:t>    </a:t>
            </a:r>
            <a:r>
              <a:rPr lang="es-ES_tradnl" altLang="es-VE" sz="1800" dirty="0" smtClean="0">
                <a:solidFill>
                  <a:srgbClr val="000000"/>
                </a:solidFill>
                <a:latin typeface="Comic Sans MS" pitchFamily="66" charset="0"/>
              </a:rPr>
              <a:t>-N</a:t>
            </a:r>
            <a:r>
              <a:rPr lang="es-ES_tradnl" altLang="es-VE" sz="1800" dirty="0">
                <a:solidFill>
                  <a:srgbClr val="000000"/>
                </a:solidFill>
                <a:latin typeface="Comic Sans MS" pitchFamily="66" charset="0"/>
              </a:rPr>
              <a:t>. </a:t>
            </a:r>
            <a:r>
              <a:rPr lang="es-ES_tradnl" altLang="es-VE" sz="1800" dirty="0" smtClean="0">
                <a:solidFill>
                  <a:srgbClr val="000000"/>
                </a:solidFill>
                <a:latin typeface="Comic Sans MS" pitchFamily="66" charset="0"/>
              </a:rPr>
              <a:t>Motoras</a:t>
            </a:r>
            <a:endParaRPr lang="es-ES_tradnl" altLang="es-VE" sz="1800" dirty="0">
              <a:solidFill>
                <a:srgbClr val="000000"/>
              </a:solidFill>
              <a:latin typeface="Comic Sans MS" pitchFamily="66" charset="0"/>
            </a:endParaRPr>
          </a:p>
        </p:txBody>
      </p:sp>
      <p:sp>
        <p:nvSpPr>
          <p:cNvPr id="40" name="Rectángulo 39"/>
          <p:cNvSpPr/>
          <p:nvPr/>
        </p:nvSpPr>
        <p:spPr>
          <a:xfrm>
            <a:off x="6307468" y="361759"/>
            <a:ext cx="992535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800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2928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2928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2928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61" dur="3000" fill="hold"/>
                                        <p:tgtEl>
                                          <p:spTgt spid="2928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40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40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4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2879" grpId="0"/>
      <p:bldP spid="292880" grpId="0" animBg="1"/>
      <p:bldP spid="292881" grpId="0" animBg="1"/>
      <p:bldP spid="292882" grpId="0" animBg="1"/>
      <p:bldP spid="292883" grpId="0" animBg="1"/>
      <p:bldP spid="292884" grpId="0"/>
      <p:bldP spid="292885" grpId="0" animBg="1"/>
      <p:bldP spid="292886" grpId="0" animBg="1"/>
      <p:bldP spid="292887" grpId="0" animBg="1"/>
      <p:bldP spid="292888" grpId="0" animBg="1"/>
      <p:bldP spid="292889" grpId="0" animBg="1"/>
      <p:bldP spid="292890" grpId="0" animBg="1"/>
      <p:bldP spid="292893" grpId="0" animBg="1"/>
      <p:bldP spid="292896" grpId="0" animBg="1"/>
      <p:bldP spid="292897" grpId="0" animBg="1"/>
      <p:bldP spid="292897" grpId="1" animBg="1"/>
      <p:bldP spid="292900" grpId="0" animBg="1"/>
      <p:bldP spid="84007" grpId="0"/>
      <p:bldP spid="39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/>
          <p:cNvSpPr/>
          <p:nvPr/>
        </p:nvSpPr>
        <p:spPr>
          <a:xfrm>
            <a:off x="5093690" y="5742336"/>
            <a:ext cx="3605422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5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G. </a:t>
            </a:r>
            <a:r>
              <a:rPr lang="en-US" sz="105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Natale</a:t>
            </a:r>
            <a:r>
              <a:rPr lang="en-US" sz="105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et al. The </a:t>
            </a:r>
            <a:r>
              <a:rPr lang="en-US" sz="105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Baseline Structure of the Enteric Nervous System and </a:t>
            </a:r>
            <a:r>
              <a:rPr lang="en-US" sz="105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Its </a:t>
            </a:r>
            <a:r>
              <a:rPr lang="es-VE" sz="105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Role </a:t>
            </a:r>
            <a:r>
              <a:rPr lang="es-VE" sz="105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s-VE" sz="105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Parkinson’s</a:t>
            </a:r>
            <a:r>
              <a:rPr lang="es-VE" sz="105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05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Disease</a:t>
            </a:r>
            <a:r>
              <a:rPr lang="es-VE" sz="105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05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Life 2021, 11, 732. </a:t>
            </a:r>
            <a:endParaRPr lang="es-VE" sz="105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056"/>
          <a:stretch/>
        </p:blipFill>
        <p:spPr>
          <a:xfrm>
            <a:off x="420914" y="617763"/>
            <a:ext cx="3350986" cy="5692673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877496" y="1791268"/>
            <a:ext cx="4107266" cy="3724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US" sz="16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Entrada</a:t>
            </a:r>
            <a:r>
              <a:rPr lang="en-US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P</a:t>
            </a:r>
            <a:r>
              <a:rPr lang="en-US" sz="16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arasimpática</a:t>
            </a:r>
            <a:r>
              <a:rPr lang="en-US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del n. motor dorsal (</a:t>
            </a:r>
            <a:r>
              <a:rPr lang="en-US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DMN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) del n.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Vago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conecta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SNC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con </a:t>
            </a:r>
            <a:r>
              <a:rPr lang="en-US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SNE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</a:p>
          <a:p>
            <a:endParaRPr lang="en-US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aferentes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primarias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intrínsecas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 pls.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submucoso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y mientérico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proyectan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oral y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caudalmente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para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hacer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sinapsis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con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todos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los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tipos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de c. 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SNE.</a:t>
            </a:r>
          </a:p>
          <a:p>
            <a:pPr marL="182563" indent="-182563"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Interneuronas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ascendentes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(</a:t>
            </a:r>
            <a:r>
              <a:rPr lang="en-US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dirigidas</a:t>
            </a:r>
            <a:r>
              <a:rPr lang="en-US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oralmente</a:t>
            </a:r>
            <a:r>
              <a:rPr lang="en-US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)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descendentes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(</a:t>
            </a:r>
            <a:r>
              <a:rPr lang="en-US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dirigidas</a:t>
            </a:r>
            <a:r>
              <a:rPr lang="en-US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caudalmente</a:t>
            </a:r>
            <a:r>
              <a:rPr lang="en-US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).</a:t>
            </a:r>
          </a:p>
          <a:p>
            <a:r>
              <a:rPr lang="en-US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secretomotoras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r>
              <a:rPr lang="en-US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Motoneuronas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inhib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y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excit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  <a:endParaRPr lang="en-US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2706914" y="617763"/>
            <a:ext cx="1264195" cy="2939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420914" y="3289149"/>
            <a:ext cx="532675" cy="4255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2873829" y="4660749"/>
            <a:ext cx="117565" cy="561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420914" y="4699938"/>
            <a:ext cx="153852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1707599" y="696993"/>
            <a:ext cx="284565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N. Motor Dorsal </a:t>
            </a:r>
            <a:r>
              <a:rPr lang="en-US" sz="14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Vago</a:t>
            </a:r>
            <a:r>
              <a:rPr lang="en-US" sz="14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(DMN) </a:t>
            </a:r>
          </a:p>
        </p:txBody>
      </p:sp>
      <p:sp>
        <p:nvSpPr>
          <p:cNvPr id="13" name="Rectángulo 12"/>
          <p:cNvSpPr/>
          <p:nvPr/>
        </p:nvSpPr>
        <p:spPr>
          <a:xfrm>
            <a:off x="130928" y="3235683"/>
            <a:ext cx="998991" cy="3385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N. </a:t>
            </a:r>
            <a:r>
              <a:rPr lang="en-US" sz="16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Vago</a:t>
            </a:r>
            <a:endParaRPr lang="es-VE" sz="1600" b="1" dirty="0">
              <a:solidFill>
                <a:prstClr val="black"/>
              </a:solidFill>
            </a:endParaRPr>
          </a:p>
        </p:txBody>
      </p:sp>
      <p:sp>
        <p:nvSpPr>
          <p:cNvPr id="14" name="Rectángulo 13"/>
          <p:cNvSpPr/>
          <p:nvPr/>
        </p:nvSpPr>
        <p:spPr>
          <a:xfrm rot="16200000">
            <a:off x="209104" y="4268569"/>
            <a:ext cx="5549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Oral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15" name="Rectángulo 14"/>
          <p:cNvSpPr/>
          <p:nvPr/>
        </p:nvSpPr>
        <p:spPr>
          <a:xfrm rot="16200000">
            <a:off x="2570973" y="4352726"/>
            <a:ext cx="72327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Caudal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17" name="CuadroTexto 16"/>
          <p:cNvSpPr txBox="1"/>
          <p:nvPr/>
        </p:nvSpPr>
        <p:spPr>
          <a:xfrm>
            <a:off x="5118366" y="720041"/>
            <a:ext cx="3564053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 Circuitos Locales</a:t>
            </a:r>
          </a:p>
        </p:txBody>
      </p:sp>
      <p:sp>
        <p:nvSpPr>
          <p:cNvPr id="5" name="Rectángulo 4"/>
          <p:cNvSpPr/>
          <p:nvPr/>
        </p:nvSpPr>
        <p:spPr>
          <a:xfrm>
            <a:off x="2701479" y="2124772"/>
            <a:ext cx="6447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Tallo</a:t>
            </a:r>
            <a:r>
              <a:rPr lang="en-US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US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Bulbo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1" name="Conector recto de flecha 20"/>
          <p:cNvCxnSpPr/>
          <p:nvPr/>
        </p:nvCxnSpPr>
        <p:spPr>
          <a:xfrm flipV="1">
            <a:off x="1349533" y="3124536"/>
            <a:ext cx="29029" cy="75474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cto de flecha 22"/>
          <p:cNvCxnSpPr/>
          <p:nvPr/>
        </p:nvCxnSpPr>
        <p:spPr>
          <a:xfrm>
            <a:off x="1977704" y="3091543"/>
            <a:ext cx="0" cy="754743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ángulo 18"/>
          <p:cNvSpPr/>
          <p:nvPr/>
        </p:nvSpPr>
        <p:spPr>
          <a:xfrm>
            <a:off x="122533" y="121958"/>
            <a:ext cx="102409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SNE. </a:t>
            </a:r>
            <a:endParaRPr lang="es-VE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3346206" y="3846286"/>
            <a:ext cx="624903" cy="24641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3232815" y="4144977"/>
            <a:ext cx="137569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1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N. Motora </a:t>
            </a:r>
            <a:r>
              <a:rPr lang="es-VE" sz="11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ascend</a:t>
            </a:r>
            <a:r>
              <a:rPr lang="es-VE" sz="11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  <a:endParaRPr lang="es-VE" sz="11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3217537" y="4463306"/>
            <a:ext cx="158088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1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Interneurona</a:t>
            </a:r>
            <a:r>
              <a:rPr lang="es-VE" sz="11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s-VE" sz="11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ascend</a:t>
            </a:r>
            <a:r>
              <a:rPr lang="es-VE" sz="11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  <a:endParaRPr lang="es-VE" sz="11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27" name="Conector recto 26"/>
          <p:cNvCxnSpPr/>
          <p:nvPr/>
        </p:nvCxnSpPr>
        <p:spPr>
          <a:xfrm flipH="1">
            <a:off x="2835123" y="950874"/>
            <a:ext cx="97487" cy="30410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uadroTexto 21"/>
          <p:cNvSpPr txBox="1"/>
          <p:nvPr/>
        </p:nvSpPr>
        <p:spPr>
          <a:xfrm>
            <a:off x="3250787" y="4794911"/>
            <a:ext cx="146386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1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N. Motora </a:t>
            </a:r>
            <a:r>
              <a:rPr lang="es-VE" sz="11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descend</a:t>
            </a:r>
            <a:r>
              <a:rPr lang="es-VE" sz="11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  <a:endParaRPr lang="es-VE" sz="11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CuadroTexto 23"/>
          <p:cNvSpPr txBox="1"/>
          <p:nvPr/>
        </p:nvSpPr>
        <p:spPr>
          <a:xfrm>
            <a:off x="3238620" y="5149944"/>
            <a:ext cx="166904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1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Interneurona</a:t>
            </a:r>
            <a:r>
              <a:rPr lang="es-VE" sz="11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s-VE" sz="11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descend</a:t>
            </a:r>
            <a:r>
              <a:rPr lang="es-VE" sz="11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  <a:endParaRPr lang="es-VE" sz="11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5" name="CuadroTexto 24"/>
          <p:cNvSpPr txBox="1"/>
          <p:nvPr/>
        </p:nvSpPr>
        <p:spPr>
          <a:xfrm>
            <a:off x="3239266" y="5454952"/>
            <a:ext cx="104387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1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N. Secretora</a:t>
            </a:r>
            <a:endParaRPr lang="es-VE" sz="11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6" name="CuadroTexto 25"/>
          <p:cNvSpPr txBox="1"/>
          <p:nvPr/>
        </p:nvSpPr>
        <p:spPr>
          <a:xfrm>
            <a:off x="3276254" y="5816312"/>
            <a:ext cx="157126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11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N. Aferente primaria</a:t>
            </a:r>
          </a:p>
          <a:p>
            <a:r>
              <a:rPr lang="es-VE" sz="11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intrínseca</a:t>
            </a:r>
            <a:endParaRPr lang="es-VE" sz="11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28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Rectángulo 28"/>
          <p:cNvSpPr/>
          <p:nvPr/>
        </p:nvSpPr>
        <p:spPr>
          <a:xfrm>
            <a:off x="6400133" y="1132544"/>
            <a:ext cx="992535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983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/>
          <p:cNvSpPr/>
          <p:nvPr/>
        </p:nvSpPr>
        <p:spPr>
          <a:xfrm>
            <a:off x="420914" y="3289149"/>
            <a:ext cx="532675" cy="4255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420914" y="4699938"/>
            <a:ext cx="153852" cy="548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122533" y="121958"/>
            <a:ext cx="145554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Comunicación entre Células.</a:t>
            </a:r>
            <a:endParaRPr lang="es-VE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8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CuadroTexto 29"/>
          <p:cNvSpPr txBox="1"/>
          <p:nvPr/>
        </p:nvSpPr>
        <p:spPr>
          <a:xfrm>
            <a:off x="1858131" y="1948850"/>
            <a:ext cx="5469118" cy="523220"/>
          </a:xfrm>
          <a:prstGeom prst="rect">
            <a:avLst/>
          </a:prstGeom>
          <a:solidFill>
            <a:srgbClr val="9DC3E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s-VE" sz="2800" kern="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Comunicación entre Células TGI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1926805" y="2741432"/>
            <a:ext cx="5290389" cy="28623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VE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SNA y SNE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VE" sz="2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Neuronas entéricas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VE" sz="2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Neuronas entéricas y </a:t>
            </a:r>
            <a:r>
              <a:rPr lang="es-VE" sz="20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Glia</a:t>
            </a:r>
            <a:endParaRPr lang="es-VE" sz="200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VE" sz="2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Neuronas y c. Epiteliales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VE" sz="2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Neuronas entéricas y C. Inmunes (macrófagos, mastocitos etc.)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VE" sz="2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Neuronas y EEC (</a:t>
            </a:r>
            <a:r>
              <a:rPr lang="es-VE" sz="20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Neuropodos</a:t>
            </a:r>
            <a:r>
              <a:rPr lang="es-VE" sz="2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VE" sz="2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Neuronas y Microorganismos.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VE" sz="20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Etc…</a:t>
            </a:r>
            <a:endParaRPr lang="es-VE" sz="2000" dirty="0"/>
          </a:p>
        </p:txBody>
      </p:sp>
      <p:sp>
        <p:nvSpPr>
          <p:cNvPr id="31" name="Rectángulo 30"/>
          <p:cNvSpPr/>
          <p:nvPr/>
        </p:nvSpPr>
        <p:spPr>
          <a:xfrm>
            <a:off x="3879982" y="1228279"/>
            <a:ext cx="1425416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538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16" grpId="0"/>
      <p:bldP spid="31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3"/>
          <p:cNvSpPr>
            <a:spLocks noChangeArrowheads="1"/>
          </p:cNvSpPr>
          <p:nvPr/>
        </p:nvSpPr>
        <p:spPr bwMode="auto">
          <a:xfrm>
            <a:off x="3157538" y="188913"/>
            <a:ext cx="144145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pic>
        <p:nvPicPr>
          <p:cNvPr id="5122" name="Picture 2" descr="Fig.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64" y="1332258"/>
            <a:ext cx="8754647" cy="4682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uadroTexto 7"/>
          <p:cNvSpPr txBox="1"/>
          <p:nvPr/>
        </p:nvSpPr>
        <p:spPr>
          <a:xfrm>
            <a:off x="2582807" y="363902"/>
            <a:ext cx="3978383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Comunicación entre Neuronas, c. Inmunes y Microorganismos</a:t>
            </a:r>
          </a:p>
        </p:txBody>
      </p:sp>
      <p:sp>
        <p:nvSpPr>
          <p:cNvPr id="3" name="Rectángulo 2"/>
          <p:cNvSpPr/>
          <p:nvPr/>
        </p:nvSpPr>
        <p:spPr>
          <a:xfrm>
            <a:off x="464457" y="2394857"/>
            <a:ext cx="1001486" cy="1741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53494" y="2325897"/>
            <a:ext cx="12234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Entéricas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3037454" y="1947252"/>
            <a:ext cx="830263" cy="3031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3037454" y="1871637"/>
            <a:ext cx="12218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Macrófagos </a:t>
            </a:r>
          </a:p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muscularis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4415631" y="2114015"/>
            <a:ext cx="1490388" cy="2960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4468092" y="2000422"/>
            <a:ext cx="13340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Simpáticas</a:t>
            </a:r>
          </a:p>
        </p:txBody>
      </p:sp>
      <p:sp>
        <p:nvSpPr>
          <p:cNvPr id="6" name="Rectángulo 5"/>
          <p:cNvSpPr/>
          <p:nvPr/>
        </p:nvSpPr>
        <p:spPr>
          <a:xfrm>
            <a:off x="6604000" y="3541486"/>
            <a:ext cx="771749" cy="2769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6548855" y="3497844"/>
            <a:ext cx="10262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Poliaminas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8019674" y="3164800"/>
            <a:ext cx="956637" cy="3105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8019674" y="3050072"/>
            <a:ext cx="10727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Muerte </a:t>
            </a:r>
          </a:p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entérica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5813771" y="1378866"/>
            <a:ext cx="1248205" cy="3268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5524684" y="1264034"/>
            <a:ext cx="17700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Salmonella o  </a:t>
            </a:r>
          </a:p>
          <a:p>
            <a:r>
              <a:rPr lang="es-VE" sz="1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Infecc.Toxoplasma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1410984" y="4122057"/>
            <a:ext cx="1158045" cy="3868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5" name="Rectángulo 24"/>
          <p:cNvSpPr/>
          <p:nvPr/>
        </p:nvSpPr>
        <p:spPr>
          <a:xfrm>
            <a:off x="1287730" y="3979267"/>
            <a:ext cx="14045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Histamina, </a:t>
            </a:r>
          </a:p>
          <a:p>
            <a:pPr algn="ctr"/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5-HT, </a:t>
            </a:r>
            <a:r>
              <a:rPr lang="es-VE" sz="1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triptasa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1319835" y="5326630"/>
            <a:ext cx="1372447" cy="2080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6" name="Rectángulo 25"/>
          <p:cNvSpPr/>
          <p:nvPr/>
        </p:nvSpPr>
        <p:spPr>
          <a:xfrm>
            <a:off x="1465943" y="5534684"/>
            <a:ext cx="1103086" cy="135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1287730" y="5366444"/>
            <a:ext cx="13644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NT y </a:t>
            </a:r>
          </a:p>
          <a:p>
            <a:pPr algn="ctr"/>
            <a:r>
              <a:rPr lang="es-VE" sz="1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neuropéptidos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27" name="Rectángulo 26"/>
          <p:cNvSpPr/>
          <p:nvPr/>
        </p:nvSpPr>
        <p:spPr>
          <a:xfrm>
            <a:off x="3269800" y="5275831"/>
            <a:ext cx="856342" cy="3656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3120974" y="5273074"/>
            <a:ext cx="13981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Degranulación </a:t>
            </a:r>
          </a:p>
          <a:p>
            <a:pPr algn="ctr"/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mastocitos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28" name="Rectángulo 27"/>
          <p:cNvSpPr/>
          <p:nvPr/>
        </p:nvSpPr>
        <p:spPr>
          <a:xfrm>
            <a:off x="4383671" y="4042965"/>
            <a:ext cx="998198" cy="3958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1" name="Rectángulo 30"/>
          <p:cNvSpPr/>
          <p:nvPr/>
        </p:nvSpPr>
        <p:spPr>
          <a:xfrm>
            <a:off x="4854493" y="4068836"/>
            <a:ext cx="14253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VIP+ neuronas </a:t>
            </a:r>
          </a:p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mastocitos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29" name="Rectángulo 28"/>
          <p:cNvSpPr/>
          <p:nvPr/>
        </p:nvSpPr>
        <p:spPr>
          <a:xfrm>
            <a:off x="6409702" y="5552601"/>
            <a:ext cx="842794" cy="337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6091684" y="5489684"/>
            <a:ext cx="13981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Degranulación </a:t>
            </a:r>
          </a:p>
          <a:p>
            <a:pPr algn="ctr"/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mastocitos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30" name="Rectángulo 29"/>
          <p:cNvSpPr/>
          <p:nvPr/>
        </p:nvSpPr>
        <p:spPr>
          <a:xfrm>
            <a:off x="7575098" y="4787348"/>
            <a:ext cx="1393950" cy="3720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7494470" y="4651069"/>
            <a:ext cx="1457450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Traslocación</a:t>
            </a: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Bacteriana y</a:t>
            </a:r>
          </a:p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progresión IBS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32" name="Rectángulo 31"/>
          <p:cNvSpPr/>
          <p:nvPr/>
        </p:nvSpPr>
        <p:spPr>
          <a:xfrm>
            <a:off x="439310" y="4333279"/>
            <a:ext cx="682172" cy="2269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282921" y="4335632"/>
            <a:ext cx="9733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Neuronas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34" name="Rectángulo 33"/>
          <p:cNvSpPr/>
          <p:nvPr/>
        </p:nvSpPr>
        <p:spPr>
          <a:xfrm>
            <a:off x="5689600" y="5159397"/>
            <a:ext cx="216419" cy="2070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7" name="Rectángulo 36"/>
          <p:cNvSpPr/>
          <p:nvPr/>
        </p:nvSpPr>
        <p:spPr>
          <a:xfrm>
            <a:off x="5311137" y="5080460"/>
            <a:ext cx="4924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VIP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35" name="Rectángulo 34"/>
          <p:cNvSpPr/>
          <p:nvPr/>
        </p:nvSpPr>
        <p:spPr>
          <a:xfrm>
            <a:off x="73640" y="1252458"/>
            <a:ext cx="323459" cy="3793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9" name="Rectángulo 38"/>
          <p:cNvSpPr/>
          <p:nvPr/>
        </p:nvSpPr>
        <p:spPr>
          <a:xfrm>
            <a:off x="105571" y="3627313"/>
            <a:ext cx="323459" cy="3793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40" name="Rectángulo 39"/>
          <p:cNvSpPr/>
          <p:nvPr/>
        </p:nvSpPr>
        <p:spPr>
          <a:xfrm>
            <a:off x="4131585" y="1292855"/>
            <a:ext cx="323459" cy="3793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41" name="Rectángulo 40"/>
          <p:cNvSpPr/>
          <p:nvPr/>
        </p:nvSpPr>
        <p:spPr>
          <a:xfrm>
            <a:off x="4200868" y="3573292"/>
            <a:ext cx="323459" cy="3793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44" name="Rectángulo 43"/>
          <p:cNvSpPr/>
          <p:nvPr/>
        </p:nvSpPr>
        <p:spPr>
          <a:xfrm>
            <a:off x="330038" y="1513369"/>
            <a:ext cx="372218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s-VE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</a:t>
            </a:r>
            <a:endParaRPr lang="es-VE" sz="2000" dirty="0">
              <a:solidFill>
                <a:prstClr val="black"/>
              </a:solidFill>
            </a:endParaRPr>
          </a:p>
        </p:txBody>
      </p:sp>
      <p:sp>
        <p:nvSpPr>
          <p:cNvPr id="45" name="Rectángulo 44"/>
          <p:cNvSpPr/>
          <p:nvPr/>
        </p:nvSpPr>
        <p:spPr>
          <a:xfrm>
            <a:off x="4431537" y="1431772"/>
            <a:ext cx="346570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s-VE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</a:t>
            </a:r>
            <a:endParaRPr lang="es-VE" sz="2000" dirty="0">
              <a:solidFill>
                <a:prstClr val="black"/>
              </a:solidFill>
            </a:endParaRPr>
          </a:p>
        </p:txBody>
      </p:sp>
      <p:sp>
        <p:nvSpPr>
          <p:cNvPr id="46" name="Rectángulo 45"/>
          <p:cNvSpPr/>
          <p:nvPr/>
        </p:nvSpPr>
        <p:spPr>
          <a:xfrm>
            <a:off x="353494" y="3874851"/>
            <a:ext cx="338554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s-VE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</a:t>
            </a:r>
            <a:endParaRPr lang="es-VE" sz="2000" dirty="0">
              <a:solidFill>
                <a:prstClr val="black"/>
              </a:solidFill>
            </a:endParaRPr>
          </a:p>
        </p:txBody>
      </p:sp>
      <p:sp>
        <p:nvSpPr>
          <p:cNvPr id="47" name="Rectángulo 46"/>
          <p:cNvSpPr/>
          <p:nvPr/>
        </p:nvSpPr>
        <p:spPr>
          <a:xfrm>
            <a:off x="4443478" y="4100414"/>
            <a:ext cx="372218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s-VE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</a:t>
            </a:r>
            <a:endParaRPr lang="es-VE" sz="2000" dirty="0">
              <a:solidFill>
                <a:prstClr val="black"/>
              </a:solidFill>
            </a:endParaRPr>
          </a:p>
        </p:txBody>
      </p:sp>
      <p:sp>
        <p:nvSpPr>
          <p:cNvPr id="48" name="Rectángulo 47"/>
          <p:cNvSpPr/>
          <p:nvPr/>
        </p:nvSpPr>
        <p:spPr>
          <a:xfrm>
            <a:off x="5593999" y="2811544"/>
            <a:ext cx="439544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33" name="Rectángulo 32"/>
          <p:cNvSpPr/>
          <p:nvPr/>
        </p:nvSpPr>
        <p:spPr>
          <a:xfrm>
            <a:off x="53070" y="1186448"/>
            <a:ext cx="4501624" cy="23208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6" name="Rectángulo 35"/>
          <p:cNvSpPr/>
          <p:nvPr/>
        </p:nvSpPr>
        <p:spPr>
          <a:xfrm>
            <a:off x="4518939" y="3792044"/>
            <a:ext cx="4734994" cy="25531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8" name="Rectángulo 37"/>
          <p:cNvSpPr/>
          <p:nvPr/>
        </p:nvSpPr>
        <p:spPr>
          <a:xfrm>
            <a:off x="99072" y="3571684"/>
            <a:ext cx="4417840" cy="24974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42" name="Rectángulo 41"/>
          <p:cNvSpPr/>
          <p:nvPr/>
        </p:nvSpPr>
        <p:spPr>
          <a:xfrm>
            <a:off x="4494447" y="1324298"/>
            <a:ext cx="4660867" cy="24252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50" name="Rectángulo 49"/>
          <p:cNvSpPr/>
          <p:nvPr/>
        </p:nvSpPr>
        <p:spPr>
          <a:xfrm>
            <a:off x="122532" y="121958"/>
            <a:ext cx="229205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Comunicación entre Células. 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1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1551595" y="6177606"/>
            <a:ext cx="600619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Jacobson, </a:t>
            </a:r>
            <a:r>
              <a:rPr lang="es-VE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D.Yang</a:t>
            </a:r>
            <a:r>
              <a:rPr lang="es-VE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M. Vella,  IM. </a:t>
            </a:r>
            <a:r>
              <a:rPr lang="es-VE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Chiu</a:t>
            </a:r>
            <a:r>
              <a:rPr lang="es-VE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intestinal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neuro-immune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axis: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crosstalk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neurons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immune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cells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s-VE" sz="11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microbes</a:t>
            </a:r>
            <a:r>
              <a:rPr lang="es-VE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Mucosal</a:t>
            </a:r>
            <a:r>
              <a:rPr lang="es-VE" sz="11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Immunology</a:t>
            </a:r>
            <a:r>
              <a:rPr lang="es-VE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14: 555–565.</a:t>
            </a:r>
            <a:endParaRPr lang="es-VE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411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11" grpId="0"/>
      <p:bldP spid="12" grpId="0"/>
      <p:bldP spid="19" grpId="0"/>
      <p:bldP spid="21" grpId="0"/>
      <p:bldP spid="23" grpId="0"/>
      <p:bldP spid="25" grpId="0"/>
      <p:bldP spid="14" grpId="0"/>
      <p:bldP spid="15" grpId="0"/>
      <p:bldP spid="31" grpId="0"/>
      <p:bldP spid="16" grpId="0"/>
      <p:bldP spid="17" grpId="0"/>
      <p:bldP spid="13" grpId="0"/>
      <p:bldP spid="37" grpId="0"/>
      <p:bldP spid="44" grpId="0" animBg="1"/>
      <p:bldP spid="45" grpId="0" animBg="1"/>
      <p:bldP spid="46" grpId="0" animBg="1"/>
      <p:bldP spid="47" grpId="0" animBg="1"/>
      <p:bldP spid="48" grpId="0"/>
      <p:bldP spid="33" grpId="0" animBg="1"/>
      <p:bldP spid="36" grpId="0" animBg="1"/>
      <p:bldP spid="38" grpId="0" animBg="1"/>
      <p:bldP spid="42" grpId="0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3"/>
          <p:cNvSpPr>
            <a:spLocks noChangeArrowheads="1"/>
          </p:cNvSpPr>
          <p:nvPr/>
        </p:nvSpPr>
        <p:spPr bwMode="auto">
          <a:xfrm>
            <a:off x="3157538" y="188913"/>
            <a:ext cx="144145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sp>
        <p:nvSpPr>
          <p:cNvPr id="26" name="CuadroTexto 25"/>
          <p:cNvSpPr txBox="1"/>
          <p:nvPr/>
        </p:nvSpPr>
        <p:spPr>
          <a:xfrm>
            <a:off x="2609832" y="293271"/>
            <a:ext cx="3924332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Comunicación entre Neuronas, c. Inmunes y Microorganismos</a:t>
            </a:r>
          </a:p>
        </p:txBody>
      </p:sp>
      <p:sp>
        <p:nvSpPr>
          <p:cNvPr id="2" name="Rectángulo 1"/>
          <p:cNvSpPr/>
          <p:nvPr/>
        </p:nvSpPr>
        <p:spPr>
          <a:xfrm>
            <a:off x="1448482" y="1189184"/>
            <a:ext cx="6301011" cy="44935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s-VE" sz="1000" b="1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Macrófagos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muscularis (</a:t>
            </a:r>
            <a:r>
              <a:rPr lang="es-VE" sz="1600" dirty="0" err="1">
                <a:solidFill>
                  <a:srgbClr val="222222"/>
                </a:solidFill>
                <a:latin typeface="Comic Sans MS" panose="030F0702030302020204" pitchFamily="66" charset="0"/>
              </a:rPr>
              <a:t>MMs</a:t>
            </a:r>
            <a:r>
              <a:rPr lang="es-VE" sz="1600" dirty="0">
                <a:solidFill>
                  <a:srgbClr val="222222"/>
                </a:solidFill>
                <a:latin typeface="Comic Sans MS" panose="030F0702030302020204" pitchFamily="66" charset="0"/>
              </a:rPr>
              <a:t>) 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liberan </a:t>
            </a:r>
            <a:r>
              <a:rPr lang="es-VE" sz="14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proteína 2 </a:t>
            </a:r>
            <a:r>
              <a:rPr lang="es-VE" sz="14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morfogénica</a:t>
            </a:r>
            <a:r>
              <a:rPr lang="es-VE" sz="14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de hueso 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(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BMP2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) sobre </a:t>
            </a:r>
            <a:r>
              <a:rPr lang="es-VE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n. </a:t>
            </a:r>
            <a:r>
              <a:rPr lang="es-VE" sz="1600" b="1" dirty="0">
                <a:solidFill>
                  <a:srgbClr val="222222"/>
                </a:solidFill>
                <a:latin typeface="Comic Sans MS" panose="030F0702030302020204" pitchFamily="66" charset="0"/>
              </a:rPr>
              <a:t>E</a:t>
            </a:r>
            <a:r>
              <a:rPr lang="es-VE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ntéricas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median motilidad intestinal; a  su vez </a:t>
            </a:r>
            <a:r>
              <a:rPr lang="es-VE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n. Entéricas liberan CFS1 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para promover </a:t>
            </a:r>
            <a:r>
              <a:rPr lang="es-VE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sobrevida de MM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. 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s-VE" sz="1000" b="1" dirty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En infección Salmonella o Toxoplasma, </a:t>
            </a:r>
            <a:r>
              <a:rPr lang="es-VE" sz="1600" b="1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Simpática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libera 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NE,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estimula síntesis de 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Poliaminas de macrófagos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lo que 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previere muerte de n. Entérica 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mediada por inflamasoma.</a:t>
            </a:r>
            <a:r>
              <a:rPr lang="es-VE" sz="1600" dirty="0">
                <a:solidFill>
                  <a:srgbClr val="222222"/>
                </a:solidFill>
                <a:latin typeface="Comic Sans MS" panose="030F0702030302020204" pitchFamily="66" charset="0"/>
              </a:rPr>
              <a:t> </a:t>
            </a:r>
            <a:endParaRPr lang="es-VE" sz="1600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s-VE" sz="1000" b="1" dirty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b="1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Neuronas y Mastocitos 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se 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comunican bidireccionalmente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. </a:t>
            </a:r>
            <a:r>
              <a:rPr lang="es-VE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Neuronas 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producen </a:t>
            </a:r>
            <a:r>
              <a:rPr lang="es-VE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neuropéptidos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(</a:t>
            </a:r>
            <a:r>
              <a:rPr lang="es-VE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NPs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) y hormonas que disparan activación 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de 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mastocitos 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y degranulación; a su vez 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Mastocitos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pueden producir 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histamina, 5-HT y </a:t>
            </a:r>
            <a:r>
              <a:rPr lang="es-VE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triptasa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que pueden 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regular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función neuronal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. </a:t>
            </a: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s-VE" sz="1000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En </a:t>
            </a:r>
            <a:r>
              <a:rPr lang="es-VE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Síndrome Intestino Irritable 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(</a:t>
            </a:r>
            <a:r>
              <a:rPr lang="es-VE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IBS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), producción de 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VIP dispara degranulación de mastocitos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lo que es crítico para el progreso de la enfermedad. </a:t>
            </a:r>
            <a:endParaRPr lang="es-VE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1568900" y="5746953"/>
            <a:ext cx="600619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Jacobson, </a:t>
            </a:r>
            <a:r>
              <a:rPr lang="es-VE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D.Yang</a:t>
            </a:r>
            <a:r>
              <a:rPr lang="es-VE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M. Vella,  IM. </a:t>
            </a:r>
            <a:r>
              <a:rPr lang="es-VE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Chiu</a:t>
            </a:r>
            <a:r>
              <a:rPr lang="es-VE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intestinal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neuro-immune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axis: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crosstalk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neurons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immune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cells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s-VE" sz="11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microbes</a:t>
            </a:r>
            <a:r>
              <a:rPr lang="es-VE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Mucosal</a:t>
            </a:r>
            <a:r>
              <a:rPr lang="es-VE" sz="11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Immunology</a:t>
            </a:r>
            <a:r>
              <a:rPr lang="es-VE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14: 555–565.</a:t>
            </a:r>
            <a:endParaRPr lang="es-VE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135508" y="170845"/>
            <a:ext cx="156772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</a:t>
            </a: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SNE.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Comunicación entre Células 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6602457" y="341461"/>
            <a:ext cx="479413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78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3"/>
          <p:cNvSpPr>
            <a:spLocks noChangeArrowheads="1"/>
          </p:cNvSpPr>
          <p:nvPr/>
        </p:nvSpPr>
        <p:spPr bwMode="auto">
          <a:xfrm>
            <a:off x="3157538" y="188913"/>
            <a:ext cx="144145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pic>
        <p:nvPicPr>
          <p:cNvPr id="8194" name="Picture 2" descr="Fig.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29" b="6895"/>
          <a:stretch/>
        </p:blipFill>
        <p:spPr bwMode="auto">
          <a:xfrm>
            <a:off x="90034" y="1683656"/>
            <a:ext cx="8838385" cy="3860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ángulo 6"/>
          <p:cNvSpPr/>
          <p:nvPr/>
        </p:nvSpPr>
        <p:spPr>
          <a:xfrm>
            <a:off x="2889143" y="5909580"/>
            <a:ext cx="543230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Jacobson, </a:t>
            </a:r>
            <a:r>
              <a:rPr lang="es-VE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D.Yang</a:t>
            </a:r>
            <a:r>
              <a:rPr lang="es-VE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M. Vella,  IM. </a:t>
            </a:r>
            <a:r>
              <a:rPr lang="es-VE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Chiu</a:t>
            </a:r>
            <a:r>
              <a:rPr lang="es-VE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intestinal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neuro-immune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axis: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crosstalk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neurons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immune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cells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s-VE" sz="11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microbes</a:t>
            </a:r>
            <a:r>
              <a:rPr lang="es-VE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Mucosal</a:t>
            </a:r>
            <a:r>
              <a:rPr lang="es-VE" sz="11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Immunology</a:t>
            </a:r>
            <a:r>
              <a:rPr lang="es-VE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14: 555–565.</a:t>
            </a:r>
            <a:endParaRPr lang="es-VE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659203" y="420662"/>
            <a:ext cx="3879569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Comunicación entre Neuronas, c. Inmunes y Microorganismos</a:t>
            </a:r>
          </a:p>
        </p:txBody>
      </p:sp>
      <p:sp>
        <p:nvSpPr>
          <p:cNvPr id="2" name="Rectángulo 1"/>
          <p:cNvSpPr/>
          <p:nvPr/>
        </p:nvSpPr>
        <p:spPr>
          <a:xfrm>
            <a:off x="0" y="1399569"/>
            <a:ext cx="435429" cy="44374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90034" y="4066903"/>
            <a:ext cx="287386" cy="2000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598987" y="4066903"/>
            <a:ext cx="281121" cy="3164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4571999" y="1328602"/>
            <a:ext cx="308109" cy="3884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523688" y="1420642"/>
            <a:ext cx="372218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s-VE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</a:t>
            </a:r>
            <a:endParaRPr lang="es-VE" sz="2000" dirty="0">
              <a:solidFill>
                <a:prstClr val="black"/>
              </a:solidFill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4847229" y="1402689"/>
            <a:ext cx="370494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s-VE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</a:t>
            </a:r>
            <a:endParaRPr lang="es-VE" sz="2000" dirty="0">
              <a:solidFill>
                <a:prstClr val="black"/>
              </a:solidFill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527440" y="3952046"/>
            <a:ext cx="338554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s-VE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</a:t>
            </a:r>
            <a:endParaRPr lang="es-VE" sz="2000" dirty="0">
              <a:solidFill>
                <a:prstClr val="black"/>
              </a:solidFill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4880108" y="4053173"/>
            <a:ext cx="372218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es-VE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</a:t>
            </a:r>
            <a:endParaRPr lang="es-VE" sz="2000" dirty="0">
              <a:solidFill>
                <a:prstClr val="black"/>
              </a:solidFill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2020022" y="1407308"/>
            <a:ext cx="9268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Antígeno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4081325" y="2283683"/>
            <a:ext cx="6447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“T”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27" name="Rectángulo 26"/>
          <p:cNvSpPr/>
          <p:nvPr/>
        </p:nvSpPr>
        <p:spPr>
          <a:xfrm>
            <a:off x="103199" y="5762691"/>
            <a:ext cx="243680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VE" sz="1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GAP: </a:t>
            </a:r>
            <a:r>
              <a:rPr lang="es-VE" sz="1200" dirty="0">
                <a:solidFill>
                  <a:srgbClr val="000000"/>
                </a:solidFill>
                <a:latin typeface="Comic Sans MS" panose="030F0702030302020204" pitchFamily="66" charset="0"/>
              </a:rPr>
              <a:t>pasaje antígeno por c.  </a:t>
            </a:r>
          </a:p>
          <a:p>
            <a:r>
              <a:rPr lang="es-VE" sz="1200" dirty="0">
                <a:solidFill>
                  <a:srgbClr val="000000"/>
                </a:solidFill>
                <a:latin typeface="Comic Sans MS" panose="030F0702030302020204" pitchFamily="66" charset="0"/>
              </a:rPr>
              <a:t>        </a:t>
            </a:r>
            <a:r>
              <a:rPr lang="es-VE" sz="1200" dirty="0" err="1" smtClean="0">
                <a:solidFill>
                  <a:srgbClr val="000000"/>
                </a:solidFill>
                <a:latin typeface="Comic Sans MS" panose="030F0702030302020204" pitchFamily="66" charset="0"/>
              </a:rPr>
              <a:t>Goblet</a:t>
            </a:r>
            <a:endParaRPr lang="es-VE" sz="1200" dirty="0">
              <a:solidFill>
                <a:prstClr val="black"/>
              </a:solidFill>
            </a:endParaRPr>
          </a:p>
          <a:p>
            <a:r>
              <a:rPr lang="es-VE" sz="12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AMPs</a:t>
            </a:r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péptidos antimicrobianos</a:t>
            </a:r>
          </a:p>
          <a:p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CGRP: </a:t>
            </a:r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péptido relacionado con  </a:t>
            </a:r>
          </a:p>
          <a:p>
            <a:r>
              <a:rPr lang="es-VE" sz="12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         gen calcitonina</a:t>
            </a:r>
          </a:p>
        </p:txBody>
      </p:sp>
      <p:sp>
        <p:nvSpPr>
          <p:cNvPr id="6" name="Rectángulo 5"/>
          <p:cNvSpPr/>
          <p:nvPr/>
        </p:nvSpPr>
        <p:spPr>
          <a:xfrm>
            <a:off x="1489366" y="5082061"/>
            <a:ext cx="435535" cy="2620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1" name="Rectángulo 30"/>
          <p:cNvSpPr/>
          <p:nvPr/>
        </p:nvSpPr>
        <p:spPr>
          <a:xfrm>
            <a:off x="1369110" y="5042824"/>
            <a:ext cx="61908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CGRP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1604621" y="1970924"/>
            <a:ext cx="683143" cy="2130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1395638" y="1824776"/>
            <a:ext cx="9300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</a:t>
            </a:r>
            <a:r>
              <a:rPr lang="es-VE" sz="1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Goblet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2038682" y="3393277"/>
            <a:ext cx="858036" cy="1896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1946192" y="3356856"/>
            <a:ext cx="9589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Formación </a:t>
            </a:r>
          </a:p>
          <a:p>
            <a:pPr algn="ctr"/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GAP</a:t>
            </a:r>
            <a:endParaRPr lang="es-VE" sz="1200" dirty="0">
              <a:solidFill>
                <a:prstClr val="black"/>
              </a:solidFill>
            </a:endParaRPr>
          </a:p>
        </p:txBody>
      </p:sp>
      <p:sp>
        <p:nvSpPr>
          <p:cNvPr id="37" name="Rectángulo 36"/>
          <p:cNvSpPr/>
          <p:nvPr/>
        </p:nvSpPr>
        <p:spPr>
          <a:xfrm>
            <a:off x="152422" y="3260572"/>
            <a:ext cx="687836" cy="3077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8" name="Rectángulo 37"/>
          <p:cNvSpPr/>
          <p:nvPr/>
        </p:nvSpPr>
        <p:spPr>
          <a:xfrm>
            <a:off x="1194108" y="3454632"/>
            <a:ext cx="730793" cy="2492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11667" y="3252603"/>
            <a:ext cx="13340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Colinérgica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1128572" y="3417685"/>
            <a:ext cx="52770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ACh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39" name="Rectángulo 38"/>
          <p:cNvSpPr/>
          <p:nvPr/>
        </p:nvSpPr>
        <p:spPr>
          <a:xfrm>
            <a:off x="3404715" y="3040127"/>
            <a:ext cx="775232" cy="3114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3214244" y="2979622"/>
            <a:ext cx="10967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CD 103+</a:t>
            </a:r>
          </a:p>
          <a:p>
            <a:pPr algn="ctr"/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dendrítica</a:t>
            </a:r>
            <a:endParaRPr lang="es-VE" sz="1200" dirty="0">
              <a:solidFill>
                <a:prstClr val="black"/>
              </a:solidFill>
            </a:endParaRPr>
          </a:p>
        </p:txBody>
      </p:sp>
      <p:sp>
        <p:nvSpPr>
          <p:cNvPr id="40" name="Rectángulo 39"/>
          <p:cNvSpPr/>
          <p:nvPr/>
        </p:nvSpPr>
        <p:spPr>
          <a:xfrm>
            <a:off x="4179947" y="3017567"/>
            <a:ext cx="514052" cy="2350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41" name="Rectángulo 40"/>
          <p:cNvSpPr/>
          <p:nvPr/>
        </p:nvSpPr>
        <p:spPr>
          <a:xfrm>
            <a:off x="4880108" y="2572054"/>
            <a:ext cx="877648" cy="2014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4874436" y="2495158"/>
            <a:ext cx="12234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Entéricas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42" name="Rectángulo 41"/>
          <p:cNvSpPr/>
          <p:nvPr/>
        </p:nvSpPr>
        <p:spPr>
          <a:xfrm>
            <a:off x="6670501" y="1942848"/>
            <a:ext cx="342159" cy="2145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8" name="Rectángulo 27"/>
          <p:cNvSpPr/>
          <p:nvPr/>
        </p:nvSpPr>
        <p:spPr>
          <a:xfrm>
            <a:off x="6279055" y="1970924"/>
            <a:ext cx="65594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AMPs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43" name="Rectángulo 42"/>
          <p:cNvSpPr/>
          <p:nvPr/>
        </p:nvSpPr>
        <p:spPr>
          <a:xfrm>
            <a:off x="5894803" y="3426499"/>
            <a:ext cx="384252" cy="1875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5" name="Rectángulo 24"/>
          <p:cNvSpPr/>
          <p:nvPr/>
        </p:nvSpPr>
        <p:spPr>
          <a:xfrm>
            <a:off x="5774683" y="3366388"/>
            <a:ext cx="64633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IL-18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44" name="Rectángulo 43"/>
          <p:cNvSpPr/>
          <p:nvPr/>
        </p:nvSpPr>
        <p:spPr>
          <a:xfrm>
            <a:off x="6670501" y="3441287"/>
            <a:ext cx="796632" cy="1727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6" name="Rectángulo 25"/>
          <p:cNvSpPr/>
          <p:nvPr/>
        </p:nvSpPr>
        <p:spPr>
          <a:xfrm>
            <a:off x="6683195" y="3414460"/>
            <a:ext cx="9300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</a:t>
            </a:r>
            <a:r>
              <a:rPr lang="es-VE" sz="1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Goblet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45" name="Rectángulo 44"/>
          <p:cNvSpPr/>
          <p:nvPr/>
        </p:nvSpPr>
        <p:spPr>
          <a:xfrm>
            <a:off x="7900851" y="2549311"/>
            <a:ext cx="1093104" cy="6611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9" name="Rectángulo 28"/>
          <p:cNvSpPr/>
          <p:nvPr/>
        </p:nvSpPr>
        <p:spPr>
          <a:xfrm>
            <a:off x="7747532" y="2500525"/>
            <a:ext cx="139974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Defensa </a:t>
            </a:r>
          </a:p>
          <a:p>
            <a:pPr algn="ctr"/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hospedero </a:t>
            </a:r>
          </a:p>
          <a:p>
            <a:pPr algn="ctr"/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contra </a:t>
            </a:r>
            <a:r>
              <a:rPr lang="es-VE" sz="14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infecc</a:t>
            </a: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</a:p>
          <a:p>
            <a:pPr algn="ctr"/>
            <a:r>
              <a:rPr lang="es-VE" sz="1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Salmonella</a:t>
            </a:r>
            <a:endParaRPr lang="es-VE" sz="1400" i="1" dirty="0">
              <a:solidFill>
                <a:prstClr val="black"/>
              </a:solidFill>
            </a:endParaRPr>
          </a:p>
        </p:txBody>
      </p:sp>
      <p:sp>
        <p:nvSpPr>
          <p:cNvPr id="46" name="Rectángulo 45"/>
          <p:cNvSpPr/>
          <p:nvPr/>
        </p:nvSpPr>
        <p:spPr>
          <a:xfrm>
            <a:off x="2806360" y="3674165"/>
            <a:ext cx="586600" cy="3067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3" name="Rectángulo 32"/>
          <p:cNvSpPr/>
          <p:nvPr/>
        </p:nvSpPr>
        <p:spPr>
          <a:xfrm>
            <a:off x="3063080" y="3791563"/>
            <a:ext cx="9396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Invasión </a:t>
            </a:r>
          </a:p>
          <a:p>
            <a:r>
              <a:rPr lang="es-VE" sz="12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Salmonella</a:t>
            </a:r>
            <a:endParaRPr lang="es-VE" sz="1200" i="1" dirty="0">
              <a:solidFill>
                <a:prstClr val="black"/>
              </a:solidFill>
            </a:endParaRPr>
          </a:p>
        </p:txBody>
      </p:sp>
      <p:sp>
        <p:nvSpPr>
          <p:cNvPr id="47" name="Rectángulo 46"/>
          <p:cNvSpPr/>
          <p:nvPr/>
        </p:nvSpPr>
        <p:spPr>
          <a:xfrm>
            <a:off x="152422" y="4416956"/>
            <a:ext cx="1241932" cy="1546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0" name="Rectángulo 29"/>
          <p:cNvSpPr/>
          <p:nvPr/>
        </p:nvSpPr>
        <p:spPr>
          <a:xfrm>
            <a:off x="32201" y="4366985"/>
            <a:ext cx="18053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Sensoriales DRG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48" name="Rectángulo 47"/>
          <p:cNvSpPr/>
          <p:nvPr/>
        </p:nvSpPr>
        <p:spPr>
          <a:xfrm>
            <a:off x="2806360" y="5344124"/>
            <a:ext cx="586600" cy="3177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2" name="Rectángulo 31"/>
          <p:cNvSpPr/>
          <p:nvPr/>
        </p:nvSpPr>
        <p:spPr>
          <a:xfrm>
            <a:off x="2671667" y="5299518"/>
            <a:ext cx="9717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Desarrollo </a:t>
            </a:r>
          </a:p>
          <a:p>
            <a:pPr algn="ctr"/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“M”</a:t>
            </a:r>
            <a:endParaRPr lang="es-VE" sz="1200" dirty="0">
              <a:solidFill>
                <a:prstClr val="black"/>
              </a:solidFill>
            </a:endParaRPr>
          </a:p>
        </p:txBody>
      </p:sp>
      <p:sp>
        <p:nvSpPr>
          <p:cNvPr id="49" name="Rectángulo 48"/>
          <p:cNvSpPr/>
          <p:nvPr/>
        </p:nvSpPr>
        <p:spPr>
          <a:xfrm>
            <a:off x="5643447" y="4295493"/>
            <a:ext cx="777567" cy="225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50" name="Rectángulo 49"/>
          <p:cNvSpPr/>
          <p:nvPr/>
        </p:nvSpPr>
        <p:spPr>
          <a:xfrm>
            <a:off x="4937941" y="5064563"/>
            <a:ext cx="708116" cy="2349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51" name="Rectángulo 50"/>
          <p:cNvSpPr/>
          <p:nvPr/>
        </p:nvSpPr>
        <p:spPr>
          <a:xfrm>
            <a:off x="6279055" y="5064563"/>
            <a:ext cx="990311" cy="3691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4" name="Rectángulo 33"/>
          <p:cNvSpPr/>
          <p:nvPr/>
        </p:nvSpPr>
        <p:spPr>
          <a:xfrm>
            <a:off x="5438642" y="4235649"/>
            <a:ext cx="13532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</a:t>
            </a:r>
            <a:endParaRPr lang="es-VE" dirty="0">
              <a:solidFill>
                <a:prstClr val="black"/>
              </a:solidFill>
            </a:endParaRPr>
          </a:p>
        </p:txBody>
      </p:sp>
      <p:sp>
        <p:nvSpPr>
          <p:cNvPr id="35" name="Rectángulo 34"/>
          <p:cNvSpPr/>
          <p:nvPr/>
        </p:nvSpPr>
        <p:spPr>
          <a:xfrm>
            <a:off x="4797303" y="4968722"/>
            <a:ext cx="9733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Neuronas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36" name="Rectángulo 35"/>
          <p:cNvSpPr/>
          <p:nvPr/>
        </p:nvSpPr>
        <p:spPr>
          <a:xfrm>
            <a:off x="6322530" y="4965748"/>
            <a:ext cx="12426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Inmunes</a:t>
            </a:r>
          </a:p>
          <a:p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</a:t>
            </a:r>
            <a:r>
              <a:rPr lang="es-VE" sz="14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</a:t>
            </a: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piteliales</a:t>
            </a:r>
            <a:endParaRPr lang="es-VE" sz="1400" dirty="0">
              <a:solidFill>
                <a:prstClr val="black"/>
              </a:solidFill>
            </a:endParaRPr>
          </a:p>
        </p:txBody>
      </p:sp>
      <p:sp>
        <p:nvSpPr>
          <p:cNvPr id="53" name="Rectángulo 52"/>
          <p:cNvSpPr/>
          <p:nvPr/>
        </p:nvSpPr>
        <p:spPr>
          <a:xfrm>
            <a:off x="103199" y="1328603"/>
            <a:ext cx="4577510" cy="24128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54" name="Rectángulo 53"/>
          <p:cNvSpPr/>
          <p:nvPr/>
        </p:nvSpPr>
        <p:spPr>
          <a:xfrm>
            <a:off x="4680709" y="1328602"/>
            <a:ext cx="4298198" cy="2415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55" name="Rectángulo 54"/>
          <p:cNvSpPr/>
          <p:nvPr/>
        </p:nvSpPr>
        <p:spPr>
          <a:xfrm>
            <a:off x="103200" y="3747969"/>
            <a:ext cx="4551878" cy="1968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56" name="Rectángulo 55"/>
          <p:cNvSpPr/>
          <p:nvPr/>
        </p:nvSpPr>
        <p:spPr>
          <a:xfrm>
            <a:off x="4655078" y="3722237"/>
            <a:ext cx="4313245" cy="19715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59" name="Rectángulo 58"/>
          <p:cNvSpPr/>
          <p:nvPr/>
        </p:nvSpPr>
        <p:spPr>
          <a:xfrm>
            <a:off x="122532" y="121958"/>
            <a:ext cx="171497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</a:t>
            </a: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SNE.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Comunicación entre Células 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8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Rectángulo 59"/>
          <p:cNvSpPr/>
          <p:nvPr/>
        </p:nvSpPr>
        <p:spPr>
          <a:xfrm>
            <a:off x="6582563" y="463853"/>
            <a:ext cx="479413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6786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 animBg="1"/>
      <p:bldP spid="56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3"/>
          <p:cNvSpPr>
            <a:spLocks noChangeArrowheads="1"/>
          </p:cNvSpPr>
          <p:nvPr/>
        </p:nvSpPr>
        <p:spPr bwMode="auto">
          <a:xfrm>
            <a:off x="3157538" y="188913"/>
            <a:ext cx="144145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480305" y="1067046"/>
            <a:ext cx="6237366" cy="455509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1000" b="1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Acetilcolina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dispara muestreo de antígeno luminal por 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pasaje de antígenos asociado a c. </a:t>
            </a:r>
            <a:r>
              <a:rPr lang="es-VE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Goblet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(</a:t>
            </a:r>
            <a:r>
              <a:rPr lang="es-VE" sz="1600" b="1" dirty="0" err="1">
                <a:solidFill>
                  <a:srgbClr val="222222"/>
                </a:solidFill>
                <a:latin typeface="Comic Sans MS" panose="030F0702030302020204" pitchFamily="66" charset="0"/>
              </a:rPr>
              <a:t>GAPs</a:t>
            </a:r>
            <a:r>
              <a:rPr lang="es-VE" sz="1600" dirty="0">
                <a:solidFill>
                  <a:srgbClr val="222222"/>
                </a:solidFill>
                <a:latin typeface="Comic Sans MS" panose="030F0702030302020204" pitchFamily="66" charset="0"/>
              </a:rPr>
              <a:t>), 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resultando en presentación de antígeno por </a:t>
            </a:r>
            <a:r>
              <a:rPr lang="es-VE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DC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CD103</a:t>
            </a:r>
            <a:r>
              <a:rPr lang="es-VE" sz="1600" dirty="0">
                <a:solidFill>
                  <a:srgbClr val="222222"/>
                </a:solidFill>
                <a:latin typeface="Comic Sans MS" panose="030F0702030302020204" pitchFamily="66" charset="0"/>
              </a:rPr>
              <a:t> </a:t>
            </a:r>
            <a:r>
              <a:rPr lang="es-VE" sz="1600" baseline="300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+</a:t>
            </a:r>
            <a:r>
              <a:rPr lang="es-VE" sz="1600" dirty="0">
                <a:solidFill>
                  <a:srgbClr val="222222"/>
                </a:solidFill>
                <a:latin typeface="Comic Sans MS" panose="030F0702030302020204" pitchFamily="66" charset="0"/>
              </a:rPr>
              <a:t> 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.</a:t>
            </a:r>
            <a:r>
              <a:rPr lang="es-VE" sz="1600" dirty="0">
                <a:solidFill>
                  <a:srgbClr val="222222"/>
                </a:solidFill>
                <a:latin typeface="Comic Sans MS" panose="030F0702030302020204" pitchFamily="66" charset="0"/>
              </a:rPr>
              <a:t> </a:t>
            </a:r>
            <a:endParaRPr lang="es-VE" sz="1600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1000" b="1" dirty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IL-18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neuronal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regula expresión de </a:t>
            </a:r>
            <a:r>
              <a:rPr lang="es-VE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péptidos antimicrobianos 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(</a:t>
            </a:r>
            <a:r>
              <a:rPr lang="es-VE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AMPs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) de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c. </a:t>
            </a:r>
            <a:r>
              <a:rPr lang="es-VE" sz="1600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Goblet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, lo que es crítico para 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protección del hospedero contra infección intestinal</a:t>
            </a:r>
            <a:r>
              <a:rPr lang="es-VE" sz="1600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VE" sz="1600" i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S</a:t>
            </a:r>
            <a:r>
              <a:rPr lang="es-VE" sz="1600" dirty="0">
                <a:solidFill>
                  <a:srgbClr val="222222"/>
                </a:solidFill>
                <a:latin typeface="Comic Sans MS" panose="030F0702030302020204" pitchFamily="66" charset="0"/>
              </a:rPr>
              <a:t>. </a:t>
            </a:r>
            <a:r>
              <a:rPr lang="es-VE" sz="1600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Typhimurium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.</a:t>
            </a:r>
            <a:r>
              <a:rPr lang="es-VE" sz="1600" dirty="0">
                <a:solidFill>
                  <a:srgbClr val="222222"/>
                </a:solidFill>
                <a:latin typeface="Comic Sans MS" panose="030F0702030302020204" pitchFamily="66" charset="0"/>
              </a:rPr>
              <a:t> </a:t>
            </a:r>
            <a:endParaRPr lang="es-VE" sz="1600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1000" b="1" dirty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CGRP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de neuronas 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DRG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  <a:r>
              <a:rPr lang="es-VE" sz="12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TRPV1</a:t>
            </a:r>
            <a:r>
              <a:rPr lang="es-VE" sz="1200" dirty="0">
                <a:solidFill>
                  <a:srgbClr val="222222"/>
                </a:solidFill>
                <a:latin typeface="Comic Sans MS" panose="030F0702030302020204" pitchFamily="66" charset="0"/>
              </a:rPr>
              <a:t> + Nav1.8+ 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suprime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el 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desarroll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o de 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“M” 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en Placas de Peyer, 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limitando invasión 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de </a:t>
            </a:r>
            <a:r>
              <a:rPr lang="es-VE" sz="1600" i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S</a:t>
            </a:r>
            <a:r>
              <a:rPr lang="es-VE" sz="1600" dirty="0">
                <a:solidFill>
                  <a:srgbClr val="222222"/>
                </a:solidFill>
                <a:latin typeface="Comic Sans MS" panose="030F0702030302020204" pitchFamily="66" charset="0"/>
              </a:rPr>
              <a:t>. </a:t>
            </a:r>
            <a:r>
              <a:rPr lang="es-VE" sz="1600" dirty="0" err="1">
                <a:solidFill>
                  <a:srgbClr val="222222"/>
                </a:solidFill>
                <a:latin typeface="Comic Sans MS" panose="030F0702030302020204" pitchFamily="66" charset="0"/>
              </a:rPr>
              <a:t>Typhimurium</a:t>
            </a:r>
            <a:r>
              <a:rPr lang="es-VE" sz="1600" dirty="0">
                <a:solidFill>
                  <a:srgbClr val="222222"/>
                </a:solidFill>
                <a:latin typeface="Comic Sans MS" panose="030F0702030302020204" pitchFamily="66" charset="0"/>
              </a:rPr>
              <a:t>. </a:t>
            </a:r>
            <a:endParaRPr lang="es-VE" sz="1600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1000" b="1" dirty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b="1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</a:t>
            </a:r>
            <a:r>
              <a:rPr lang="es-VE" sz="1600" b="1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icrobiota Intestina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 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del hospedero 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entona 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comunicación </a:t>
            </a:r>
            <a:r>
              <a:rPr lang="es-VE" sz="1600" b="1" dirty="0" err="1" smtClean="0">
                <a:solidFill>
                  <a:srgbClr val="222222"/>
                </a:solidFill>
                <a:latin typeface="Comic Sans MS" panose="030F0702030302020204" pitchFamily="66" charset="0"/>
              </a:rPr>
              <a:t>neuro</a:t>
            </a:r>
            <a:r>
              <a:rPr lang="es-VE" sz="1600" b="1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-inmun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e por impactar </a:t>
            </a:r>
            <a:r>
              <a:rPr lang="es-VE" sz="1600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función epitelial, inmune y neuronal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. </a:t>
            </a:r>
          </a:p>
          <a:p>
            <a:pPr>
              <a:buSzPct val="150000"/>
            </a:pPr>
            <a:endParaRPr lang="es-VE" sz="900" dirty="0" smtClean="0">
              <a:solidFill>
                <a:srgbClr val="222222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s-VE" sz="1600" b="1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 sano facilita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adecuada señalización, mientras que </a:t>
            </a:r>
            <a:r>
              <a:rPr lang="es-VE" sz="1600" b="1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 </a:t>
            </a:r>
            <a:r>
              <a:rPr lang="es-VE" sz="1600" b="1" dirty="0" err="1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disbiótico</a:t>
            </a:r>
            <a:r>
              <a:rPr lang="es-VE" sz="1600" b="1" dirty="0" smtClean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inhibe</a:t>
            </a:r>
            <a:r>
              <a:rPr lang="es-VE" sz="16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esta señalización.</a:t>
            </a:r>
            <a:r>
              <a:rPr lang="es-VE" sz="1000" dirty="0" smtClean="0">
                <a:solidFill>
                  <a:srgbClr val="222222"/>
                </a:solidFill>
                <a:latin typeface="Comic Sans MS" panose="030F0702030302020204" pitchFamily="66" charset="0"/>
              </a:rPr>
              <a:t>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s-VE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1706106" y="5728358"/>
            <a:ext cx="573178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VE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Jacobson, </a:t>
            </a:r>
            <a:r>
              <a:rPr lang="es-VE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D.Yang</a:t>
            </a:r>
            <a:r>
              <a:rPr lang="es-VE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M. Vella,  IM. </a:t>
            </a:r>
            <a:r>
              <a:rPr lang="es-VE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Chiu</a:t>
            </a:r>
            <a:r>
              <a:rPr lang="es-VE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intestinal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neuro-immune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axis: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crosstalk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neurons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immune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cells</a:t>
            </a:r>
            <a:r>
              <a:rPr lang="es-VE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s-VE" sz="11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microbes</a:t>
            </a:r>
            <a:r>
              <a:rPr lang="es-VE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Mucosal</a:t>
            </a:r>
            <a:r>
              <a:rPr lang="es-VE" sz="11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Immunology</a:t>
            </a:r>
            <a:r>
              <a:rPr lang="es-VE" sz="11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VE" sz="11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</a:t>
            </a:r>
            <a:r>
              <a:rPr lang="es-VE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14: 555–565.</a:t>
            </a:r>
            <a:endParaRPr lang="es-VE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2698642" y="252941"/>
            <a:ext cx="3746714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Comunicación entre Neuronas, c. Inmunes y Microorganismos</a:t>
            </a:r>
          </a:p>
        </p:txBody>
      </p:sp>
      <p:sp>
        <p:nvSpPr>
          <p:cNvPr id="9" name="Rectángulo 8"/>
          <p:cNvSpPr/>
          <p:nvPr/>
        </p:nvSpPr>
        <p:spPr>
          <a:xfrm>
            <a:off x="122532" y="121958"/>
            <a:ext cx="158357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</a:t>
            </a: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SNE.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Comunicación entre Células. 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7717671" y="3874318"/>
            <a:ext cx="1135108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7714302" y="4723081"/>
            <a:ext cx="1135108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8785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3"/>
          <p:cNvSpPr>
            <a:spLocks noChangeArrowheads="1"/>
          </p:cNvSpPr>
          <p:nvPr/>
        </p:nvSpPr>
        <p:spPr bwMode="auto">
          <a:xfrm>
            <a:off x="3157538" y="188913"/>
            <a:ext cx="144145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2549545" y="171138"/>
            <a:ext cx="4041109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N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euronas, c. Inmunes c. Epiteliales y Microorganismos Intestinales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4" t="962" r="366" b="7737"/>
          <a:stretch/>
        </p:blipFill>
        <p:spPr>
          <a:xfrm>
            <a:off x="1703236" y="896799"/>
            <a:ext cx="5491658" cy="5131022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6256431" y="896799"/>
            <a:ext cx="1004324" cy="45414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6281429" y="2494200"/>
            <a:ext cx="66654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Moco</a:t>
            </a:r>
            <a:endParaRPr lang="en-US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6263098" y="2850881"/>
            <a:ext cx="68320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Epitelio</a:t>
            </a:r>
            <a:endParaRPr lang="en-US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6239517" y="3284399"/>
            <a:ext cx="7168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Lámina</a:t>
            </a:r>
            <a:r>
              <a:rPr lang="en-US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</a:p>
          <a:p>
            <a:r>
              <a:rPr lang="en-US" sz="11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Propia</a:t>
            </a:r>
            <a:endParaRPr lang="en-US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6263585" y="3774707"/>
            <a:ext cx="128753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Muscularis mucosa</a:t>
            </a: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608654" y="3949469"/>
            <a:ext cx="1152880" cy="27699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Pl</a:t>
            </a:r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r>
              <a:rPr lang="en-US" sz="12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submucoso</a:t>
            </a:r>
            <a:endParaRPr lang="en-US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6252886" y="4163452"/>
            <a:ext cx="103425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Capa</a:t>
            </a:r>
            <a:r>
              <a:rPr lang="en-US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circular</a:t>
            </a:r>
            <a:endParaRPr lang="en-US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550356" y="4396925"/>
            <a:ext cx="1152880" cy="27699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Pl. </a:t>
            </a:r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mientérico</a:t>
            </a:r>
            <a:endParaRPr lang="en-US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6269601" y="4464059"/>
            <a:ext cx="82747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Capa</a:t>
            </a:r>
            <a:r>
              <a:rPr lang="en-US" sz="11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long</a:t>
            </a:r>
            <a:r>
              <a:rPr lang="en-US" sz="11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  <a:endParaRPr lang="en-US" sz="11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6252682" y="4615207"/>
            <a:ext cx="6415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Serosa</a:t>
            </a:r>
            <a:endParaRPr lang="en-US" sz="11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6231645" y="4746012"/>
            <a:ext cx="93006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Mesenterio</a:t>
            </a:r>
            <a:endParaRPr lang="en-US" sz="11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1046957" y="4926018"/>
            <a:ext cx="697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SNA</a:t>
            </a:r>
            <a:endParaRPr lang="en-US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20" name="Conector recto 19"/>
          <p:cNvCxnSpPr/>
          <p:nvPr/>
        </p:nvCxnSpPr>
        <p:spPr>
          <a:xfrm>
            <a:off x="6956380" y="2770384"/>
            <a:ext cx="0" cy="1018897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11"/>
          <p:cNvSpPr/>
          <p:nvPr/>
        </p:nvSpPr>
        <p:spPr>
          <a:xfrm>
            <a:off x="6922301" y="3078799"/>
            <a:ext cx="9797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Mucosa</a:t>
            </a:r>
            <a:endParaRPr lang="en-US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22" name="Conector recto 21"/>
          <p:cNvCxnSpPr/>
          <p:nvPr/>
        </p:nvCxnSpPr>
        <p:spPr>
          <a:xfrm>
            <a:off x="7237413" y="4197231"/>
            <a:ext cx="0" cy="528438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ángulo 26"/>
          <p:cNvSpPr/>
          <p:nvPr/>
        </p:nvSpPr>
        <p:spPr>
          <a:xfrm>
            <a:off x="7185468" y="4253392"/>
            <a:ext cx="10791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Mus</a:t>
            </a:r>
            <a:r>
              <a:rPr lang="en-US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r>
              <a:rPr lang="en-US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liso</a:t>
            </a:r>
            <a:endParaRPr lang="en-US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28" name="Conector recto 27"/>
          <p:cNvCxnSpPr/>
          <p:nvPr/>
        </p:nvCxnSpPr>
        <p:spPr>
          <a:xfrm flipV="1">
            <a:off x="566387" y="3900372"/>
            <a:ext cx="5599" cy="832544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ángulo 29"/>
          <p:cNvSpPr/>
          <p:nvPr/>
        </p:nvSpPr>
        <p:spPr>
          <a:xfrm>
            <a:off x="-33255" y="4052144"/>
            <a:ext cx="6735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</a:t>
            </a:r>
            <a:endParaRPr lang="en-US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1" name="Rectángulo 30"/>
          <p:cNvSpPr/>
          <p:nvPr/>
        </p:nvSpPr>
        <p:spPr>
          <a:xfrm>
            <a:off x="1370492" y="5997948"/>
            <a:ext cx="847450" cy="2498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Enterocito</a:t>
            </a: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2" name="Rectángulo 31"/>
          <p:cNvSpPr/>
          <p:nvPr/>
        </p:nvSpPr>
        <p:spPr>
          <a:xfrm>
            <a:off x="5244548" y="5973699"/>
            <a:ext cx="49853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c. B</a:t>
            </a: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3" name="Rectángulo 32"/>
          <p:cNvSpPr/>
          <p:nvPr/>
        </p:nvSpPr>
        <p:spPr>
          <a:xfrm>
            <a:off x="2266155" y="6094361"/>
            <a:ext cx="79809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c. Goblet</a:t>
            </a: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4" name="Rectángulo 33"/>
          <p:cNvSpPr/>
          <p:nvPr/>
        </p:nvSpPr>
        <p:spPr>
          <a:xfrm>
            <a:off x="2593788" y="5946404"/>
            <a:ext cx="82739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c. </a:t>
            </a:r>
            <a:r>
              <a:rPr lang="en-US" sz="1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Paneth</a:t>
            </a: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5" name="Rectángulo 34"/>
          <p:cNvSpPr/>
          <p:nvPr/>
        </p:nvSpPr>
        <p:spPr>
          <a:xfrm>
            <a:off x="3173687" y="6084280"/>
            <a:ext cx="49853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c. M</a:t>
            </a: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6" name="Rectángulo 35"/>
          <p:cNvSpPr/>
          <p:nvPr/>
        </p:nvSpPr>
        <p:spPr>
          <a:xfrm>
            <a:off x="3652706" y="5970753"/>
            <a:ext cx="373755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DC</a:t>
            </a: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7" name="Rectángulo 36"/>
          <p:cNvSpPr/>
          <p:nvPr/>
        </p:nvSpPr>
        <p:spPr>
          <a:xfrm>
            <a:off x="3924940" y="5970752"/>
            <a:ext cx="5338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Masto</a:t>
            </a:r>
            <a:endParaRPr lang="en-US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r>
              <a:rPr lang="en-US" sz="9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cito</a:t>
            </a:r>
            <a:endParaRPr lang="en-US" sz="9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8" name="Rectángulo 37"/>
          <p:cNvSpPr/>
          <p:nvPr/>
        </p:nvSpPr>
        <p:spPr>
          <a:xfrm>
            <a:off x="4361478" y="5967290"/>
            <a:ext cx="5480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Macró</a:t>
            </a:r>
            <a:endParaRPr lang="en-US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r>
              <a:rPr lang="en-US" sz="9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fago</a:t>
            </a:r>
            <a:endParaRPr lang="en-US" sz="9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9" name="Rectángulo 38"/>
          <p:cNvSpPr/>
          <p:nvPr/>
        </p:nvSpPr>
        <p:spPr>
          <a:xfrm>
            <a:off x="4820982" y="5961134"/>
            <a:ext cx="49853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c. T</a:t>
            </a:r>
          </a:p>
          <a:p>
            <a:r>
              <a:rPr lang="en-US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ILC3</a:t>
            </a: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40" name="Rectángulo 39"/>
          <p:cNvSpPr/>
          <p:nvPr/>
        </p:nvSpPr>
        <p:spPr>
          <a:xfrm>
            <a:off x="2073358" y="5993193"/>
            <a:ext cx="49853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EEC</a:t>
            </a: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41" name="Rectángulo 40"/>
          <p:cNvSpPr/>
          <p:nvPr/>
        </p:nvSpPr>
        <p:spPr>
          <a:xfrm>
            <a:off x="5561322" y="5990123"/>
            <a:ext cx="75119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n. Sensor</a:t>
            </a:r>
            <a:endParaRPr lang="en-US" sz="9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42" name="Rectángulo 41"/>
          <p:cNvSpPr/>
          <p:nvPr/>
        </p:nvSpPr>
        <p:spPr>
          <a:xfrm>
            <a:off x="6096777" y="5990123"/>
            <a:ext cx="66886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Inter</a:t>
            </a:r>
          </a:p>
          <a:p>
            <a:r>
              <a:rPr lang="en-US" sz="9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neurona</a:t>
            </a:r>
            <a:endParaRPr lang="en-US" sz="9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43" name="Rectángulo 42"/>
          <p:cNvSpPr/>
          <p:nvPr/>
        </p:nvSpPr>
        <p:spPr>
          <a:xfrm>
            <a:off x="6476509" y="5969372"/>
            <a:ext cx="62643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n. Mot.</a:t>
            </a:r>
          </a:p>
        </p:txBody>
      </p:sp>
      <p:sp>
        <p:nvSpPr>
          <p:cNvPr id="29" name="Rectángulo 28"/>
          <p:cNvSpPr/>
          <p:nvPr/>
        </p:nvSpPr>
        <p:spPr>
          <a:xfrm>
            <a:off x="7161708" y="5374219"/>
            <a:ext cx="107751" cy="6693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44" name="Rectángulo 43"/>
          <p:cNvSpPr/>
          <p:nvPr/>
        </p:nvSpPr>
        <p:spPr>
          <a:xfrm>
            <a:off x="6992491" y="5999218"/>
            <a:ext cx="461915" cy="249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EGC</a:t>
            </a: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6353231" y="1635456"/>
            <a:ext cx="271946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Adaptado de: BB</a:t>
            </a:r>
            <a:r>
              <a:rPr lang="en-US" sz="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9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Yoo</a:t>
            </a:r>
            <a:r>
              <a:rPr lang="en-US" sz="9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SK</a:t>
            </a:r>
            <a:r>
              <a:rPr lang="en-US" sz="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9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Mazmanian</a:t>
            </a:r>
            <a:r>
              <a:rPr lang="en-US" sz="9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9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9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Enteric Network: Interactions </a:t>
            </a:r>
            <a:r>
              <a:rPr lang="en-US" sz="9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 the </a:t>
            </a:r>
            <a:r>
              <a:rPr lang="en-US" sz="9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Immune and Nervous Systems of the </a:t>
            </a:r>
            <a:r>
              <a:rPr lang="en-US" sz="9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Gut</a:t>
            </a:r>
            <a:r>
              <a:rPr lang="en-US" sz="9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Immunity 2017</a:t>
            </a:r>
            <a:r>
              <a:rPr lang="en-US" sz="9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910-926.</a:t>
            </a:r>
            <a:endParaRPr lang="es-VE" sz="9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Conector recto 45"/>
          <p:cNvCxnSpPr/>
          <p:nvPr/>
        </p:nvCxnSpPr>
        <p:spPr>
          <a:xfrm>
            <a:off x="1710019" y="4876817"/>
            <a:ext cx="0" cy="497402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ángulo 46"/>
          <p:cNvSpPr/>
          <p:nvPr/>
        </p:nvSpPr>
        <p:spPr>
          <a:xfrm>
            <a:off x="3220342" y="5125518"/>
            <a:ext cx="2161978" cy="2487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49" name="Rectángulo 48"/>
          <p:cNvSpPr/>
          <p:nvPr/>
        </p:nvSpPr>
        <p:spPr>
          <a:xfrm>
            <a:off x="3090550" y="5097220"/>
            <a:ext cx="110252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Gl. </a:t>
            </a:r>
            <a:r>
              <a:rPr lang="en-US" sz="12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Parasimp</a:t>
            </a:r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n-US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0" name="Rectángulo 49"/>
          <p:cNvSpPr/>
          <p:nvPr/>
        </p:nvSpPr>
        <p:spPr>
          <a:xfrm>
            <a:off x="4563216" y="5085525"/>
            <a:ext cx="87750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Gl. </a:t>
            </a:r>
            <a:r>
              <a:rPr lang="en-US" sz="12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</a:t>
            </a:r>
            <a:r>
              <a:rPr lang="en-US" sz="12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imp</a:t>
            </a:r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n-US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1" name="Rectángulo 50"/>
          <p:cNvSpPr/>
          <p:nvPr/>
        </p:nvSpPr>
        <p:spPr>
          <a:xfrm>
            <a:off x="1810467" y="6367793"/>
            <a:ext cx="127122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</a:t>
            </a:r>
            <a:r>
              <a:rPr lang="en-US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Epiteliales</a:t>
            </a:r>
            <a:endParaRPr lang="en-US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2" name="Rectángulo 51"/>
          <p:cNvSpPr/>
          <p:nvPr/>
        </p:nvSpPr>
        <p:spPr>
          <a:xfrm>
            <a:off x="4032507" y="6446005"/>
            <a:ext cx="107518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</a:t>
            </a:r>
            <a:r>
              <a:rPr lang="en-US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Inmunes</a:t>
            </a:r>
            <a:endParaRPr lang="en-US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3" name="Rectángulo 52"/>
          <p:cNvSpPr/>
          <p:nvPr/>
        </p:nvSpPr>
        <p:spPr>
          <a:xfrm>
            <a:off x="5967030" y="6413351"/>
            <a:ext cx="107859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Neuronas</a:t>
            </a:r>
            <a:endParaRPr lang="en-US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57" name="Conector recto 56"/>
          <p:cNvCxnSpPr/>
          <p:nvPr/>
        </p:nvCxnSpPr>
        <p:spPr>
          <a:xfrm>
            <a:off x="1459703" y="6301465"/>
            <a:ext cx="2103080" cy="12311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Conector recto 61"/>
          <p:cNvCxnSpPr/>
          <p:nvPr/>
        </p:nvCxnSpPr>
        <p:spPr>
          <a:xfrm flipV="1">
            <a:off x="3685837" y="6413352"/>
            <a:ext cx="1807978" cy="8031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Conector recto 66"/>
          <p:cNvCxnSpPr/>
          <p:nvPr/>
        </p:nvCxnSpPr>
        <p:spPr>
          <a:xfrm>
            <a:off x="5693930" y="6408727"/>
            <a:ext cx="1808035" cy="3589"/>
          </a:xfrm>
          <a:prstGeom prst="line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Rectángulo 53"/>
          <p:cNvSpPr/>
          <p:nvPr/>
        </p:nvSpPr>
        <p:spPr>
          <a:xfrm>
            <a:off x="4138064" y="1029118"/>
            <a:ext cx="6415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LUZ</a:t>
            </a:r>
            <a:endParaRPr lang="en-US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21" name="Conector recto 20"/>
          <p:cNvCxnSpPr/>
          <p:nvPr/>
        </p:nvCxnSpPr>
        <p:spPr>
          <a:xfrm flipV="1">
            <a:off x="4820982" y="1494252"/>
            <a:ext cx="498534" cy="14120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cto 24"/>
          <p:cNvCxnSpPr/>
          <p:nvPr/>
        </p:nvCxnSpPr>
        <p:spPr>
          <a:xfrm flipV="1">
            <a:off x="5244548" y="1494252"/>
            <a:ext cx="74968" cy="14120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Rectángulo 55"/>
          <p:cNvSpPr/>
          <p:nvPr/>
        </p:nvSpPr>
        <p:spPr>
          <a:xfrm>
            <a:off x="4796500" y="1102849"/>
            <a:ext cx="13747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Microbios</a:t>
            </a:r>
            <a:endParaRPr 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6" name="Rectángulo 25"/>
          <p:cNvSpPr/>
          <p:nvPr/>
        </p:nvSpPr>
        <p:spPr>
          <a:xfrm>
            <a:off x="2266155" y="5452788"/>
            <a:ext cx="798094" cy="1642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58" name="Rectángulo 57"/>
          <p:cNvSpPr/>
          <p:nvPr/>
        </p:nvSpPr>
        <p:spPr>
          <a:xfrm>
            <a:off x="122532" y="121958"/>
            <a:ext cx="190263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SNE. Comunicación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entre Células. 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Rectángulo 59"/>
          <p:cNvSpPr/>
          <p:nvPr/>
        </p:nvSpPr>
        <p:spPr>
          <a:xfrm>
            <a:off x="6622691" y="245354"/>
            <a:ext cx="1135108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s-VE" sz="40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5557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  <p:bldP spid="9" grpId="0"/>
      <p:bldP spid="10" grpId="0"/>
      <p:bldP spid="4" grpId="0"/>
      <p:bldP spid="13" grpId="0" animBg="1"/>
      <p:bldP spid="14" grpId="0"/>
      <p:bldP spid="15" grpId="0" animBg="1"/>
      <p:bldP spid="16" grpId="0"/>
      <p:bldP spid="17" grpId="0"/>
      <p:bldP spid="18" grpId="0"/>
      <p:bldP spid="19" grpId="0"/>
      <p:bldP spid="12" grpId="0"/>
      <p:bldP spid="27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9" grpId="0"/>
      <p:bldP spid="50" grpId="0"/>
      <p:bldP spid="51" grpId="0"/>
      <p:bldP spid="52" grpId="0"/>
      <p:bldP spid="53" grpId="0"/>
      <p:bldP spid="60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3"/>
          <p:cNvSpPr>
            <a:spLocks noChangeArrowheads="1"/>
          </p:cNvSpPr>
          <p:nvPr/>
        </p:nvSpPr>
        <p:spPr bwMode="auto">
          <a:xfrm>
            <a:off x="3157538" y="188913"/>
            <a:ext cx="144145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969380" y="1115959"/>
            <a:ext cx="5227742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Comunicación entre Células en Mucosa</a:t>
            </a:r>
          </a:p>
        </p:txBody>
      </p:sp>
      <p:sp>
        <p:nvSpPr>
          <p:cNvPr id="3" name="Rectángulo 2"/>
          <p:cNvSpPr/>
          <p:nvPr/>
        </p:nvSpPr>
        <p:spPr>
          <a:xfrm>
            <a:off x="2462826" y="5602389"/>
            <a:ext cx="427232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BB</a:t>
            </a:r>
            <a:r>
              <a:rPr lang="en-US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Yoo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SK</a:t>
            </a:r>
            <a:r>
              <a:rPr lang="en-US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Mazmanian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Enteric Network: Interactions between</a:t>
            </a:r>
          </a:p>
          <a:p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Immune and Nervous Systems of the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Gut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Immunity 2017; 910-926.</a:t>
            </a:r>
            <a:endParaRPr lang="es-VE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737003" y="1746066"/>
            <a:ext cx="5692497" cy="370870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n-US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TGI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está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compuesto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distintos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compartimientos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Epitelio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constituido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de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cinco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tipos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células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: enterocitos, 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EECs, c. 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Goblet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, c.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Paneth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y c. 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“M”.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VE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r>
              <a:rPr lang="en-US" sz="16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nmunes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residen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en </a:t>
            </a:r>
            <a:r>
              <a:rPr lang="en-US" sz="1600" i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muscularis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y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muy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abundantes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lámina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propia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especialmente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Placa</a:t>
            </a:r>
            <a:r>
              <a:rPr lang="en-US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Peyer 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y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folículos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linfáticos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. C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I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nmunes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están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próximas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 </a:t>
            </a:r>
            <a:r>
              <a:rPr lang="en-US" sz="16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neuronas</a:t>
            </a:r>
            <a:r>
              <a:rPr lang="en-US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glia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  <a:endParaRPr lang="en-US" sz="16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Fibras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Parasimp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y </a:t>
            </a:r>
            <a:r>
              <a:rPr lang="en-US" sz="16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impáticas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entran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al TGI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el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mesenterio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y se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extienden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todo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espesor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del TGI.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Pls. mientérico y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submucoso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forman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densa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red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nerviosa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inerva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toda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longitud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espesor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del 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TGI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122532" y="121958"/>
            <a:ext cx="190263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Mucosa.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SNE. Comunicación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entre Células. 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7197122" y="1023252"/>
            <a:ext cx="1135108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113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3"/>
          <p:cNvSpPr>
            <a:spLocks noChangeArrowheads="1"/>
          </p:cNvSpPr>
          <p:nvPr/>
        </p:nvSpPr>
        <p:spPr bwMode="auto">
          <a:xfrm>
            <a:off x="3157538" y="188913"/>
            <a:ext cx="144145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0" t="1372" r="2733" b="18461"/>
          <a:stretch/>
        </p:blipFill>
        <p:spPr>
          <a:xfrm>
            <a:off x="844525" y="1253920"/>
            <a:ext cx="6899326" cy="4837839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2133853" y="6155445"/>
            <a:ext cx="500008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Adaptado de: BB</a:t>
            </a:r>
            <a:r>
              <a:rPr lang="en-US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Yoo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SK</a:t>
            </a:r>
            <a:r>
              <a:rPr lang="en-US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Mazmanian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Enteric Network: Interactions between</a:t>
            </a:r>
          </a:p>
          <a:p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Immune and Nervous Systems of the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Gut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Immunity 2017; 910-926.</a:t>
            </a:r>
            <a:endParaRPr lang="es-VE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2406881" y="219856"/>
            <a:ext cx="4421207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Comunicación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entre </a:t>
            </a:r>
            <a:r>
              <a:rPr lang="en-US" sz="20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N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euronas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y Glia</a:t>
            </a:r>
          </a:p>
        </p:txBody>
      </p:sp>
      <p:sp>
        <p:nvSpPr>
          <p:cNvPr id="4" name="Rectángulo 3"/>
          <p:cNvSpPr/>
          <p:nvPr/>
        </p:nvSpPr>
        <p:spPr>
          <a:xfrm>
            <a:off x="1157017" y="1942011"/>
            <a:ext cx="961998" cy="6821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121371" y="3074126"/>
            <a:ext cx="997644" cy="59871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7743851" y="1273291"/>
            <a:ext cx="6238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Mus.</a:t>
            </a:r>
          </a:p>
          <a:p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Circ.</a:t>
            </a:r>
            <a:endParaRPr lang="en-US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7690170" y="3840941"/>
            <a:ext cx="6848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Mus. </a:t>
            </a:r>
          </a:p>
          <a:p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L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ong.</a:t>
            </a:r>
            <a:endParaRPr lang="en-US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871940" y="5673720"/>
            <a:ext cx="3661960" cy="317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2209816" y="5645471"/>
            <a:ext cx="141737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Glia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Entérica</a:t>
            </a:r>
            <a:endParaRPr lang="en-US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4342998" y="5461935"/>
            <a:ext cx="10631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Entérica</a:t>
            </a:r>
            <a:endParaRPr lang="en-US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2808453" y="4452277"/>
            <a:ext cx="3069091" cy="4212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2929823" y="4860208"/>
            <a:ext cx="510063" cy="1152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2248165" y="4412087"/>
            <a:ext cx="1438214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en-US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Hacia</a:t>
            </a:r>
            <a:r>
              <a:rPr lang="en-US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gl. </a:t>
            </a:r>
            <a:r>
              <a:rPr lang="en-US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Simp</a:t>
            </a:r>
            <a:r>
              <a:rPr lang="en-US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 algn="ctr"/>
            <a:r>
              <a:rPr lang="en-US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prevertebrales</a:t>
            </a:r>
            <a:endParaRPr lang="en-US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3891291" y="4389655"/>
            <a:ext cx="1018227" cy="523220"/>
          </a:xfrm>
          <a:prstGeom prst="rect">
            <a:avLst/>
          </a:prstGeom>
          <a:solidFill>
            <a:srgbClr val="FFC9E0"/>
          </a:solidFill>
        </p:spPr>
        <p:txBody>
          <a:bodyPr wrap="none">
            <a:spAutoFit/>
          </a:bodyPr>
          <a:lstStyle/>
          <a:p>
            <a:pPr algn="ctr"/>
            <a:r>
              <a:rPr lang="en-U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Fibras</a:t>
            </a:r>
            <a:r>
              <a:rPr 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</a:p>
          <a:p>
            <a:pPr algn="ctr"/>
            <a:r>
              <a:rPr lang="en-U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Parasimp</a:t>
            </a:r>
            <a:r>
              <a:rPr 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5061437" y="4397981"/>
            <a:ext cx="1109599" cy="523220"/>
          </a:xfrm>
          <a:prstGeom prst="rect">
            <a:avLst/>
          </a:prstGeom>
          <a:solidFill>
            <a:srgbClr val="B9FFDC"/>
          </a:solidFill>
        </p:spPr>
        <p:txBody>
          <a:bodyPr wrap="none">
            <a:spAutoFit/>
          </a:bodyPr>
          <a:lstStyle/>
          <a:p>
            <a:pPr algn="ctr"/>
            <a:r>
              <a:rPr lang="en-U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Fibras</a:t>
            </a:r>
            <a:endParaRPr lang="en-US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en-US" sz="1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</a:t>
            </a:r>
            <a:r>
              <a:rPr lang="en-U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impáticas</a:t>
            </a:r>
            <a:endParaRPr 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5" name="Rectángulo 24"/>
          <p:cNvSpPr/>
          <p:nvPr/>
        </p:nvSpPr>
        <p:spPr>
          <a:xfrm>
            <a:off x="782198" y="1942011"/>
            <a:ext cx="320694" cy="17824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6" name="Flecha abajo 25"/>
          <p:cNvSpPr/>
          <p:nvPr/>
        </p:nvSpPr>
        <p:spPr>
          <a:xfrm flipV="1">
            <a:off x="1982313" y="1395455"/>
            <a:ext cx="230952" cy="5436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8" name="Flecha abajo 27"/>
          <p:cNvSpPr/>
          <p:nvPr/>
        </p:nvSpPr>
        <p:spPr>
          <a:xfrm>
            <a:off x="1693832" y="3854657"/>
            <a:ext cx="254044" cy="6033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0" name="Rectángulo 29"/>
          <p:cNvSpPr/>
          <p:nvPr/>
        </p:nvSpPr>
        <p:spPr>
          <a:xfrm>
            <a:off x="6432389" y="4397981"/>
            <a:ext cx="1131097" cy="15152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7" name="Rectángulo 26"/>
          <p:cNvSpPr/>
          <p:nvPr/>
        </p:nvSpPr>
        <p:spPr>
          <a:xfrm>
            <a:off x="6461906" y="4479977"/>
            <a:ext cx="18854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GFLs;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RET/GFRa1-3;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Rectángulo 30"/>
          <p:cNvSpPr/>
          <p:nvPr/>
        </p:nvSpPr>
        <p:spPr>
          <a:xfrm>
            <a:off x="6475710" y="4869750"/>
            <a:ext cx="17748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NE;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R. </a:t>
            </a:r>
            <a:r>
              <a:rPr lang="en-US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Adrenérgico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Rectángulo 31"/>
          <p:cNvSpPr/>
          <p:nvPr/>
        </p:nvSpPr>
        <p:spPr>
          <a:xfrm>
            <a:off x="6529294" y="5225325"/>
            <a:ext cx="17411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Endógeno NT/NP;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R. NT/NP neuronal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Rectángulo 32"/>
          <p:cNvSpPr/>
          <p:nvPr/>
        </p:nvSpPr>
        <p:spPr>
          <a:xfrm>
            <a:off x="6507524" y="5712107"/>
            <a:ext cx="117371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ACh;</a:t>
            </a:r>
            <a:r>
              <a:rPr lang="es-VE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R. ACh</a:t>
            </a:r>
            <a:endParaRPr lang="es-VE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937360" y="5435991"/>
            <a:ext cx="122341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Mus.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liso</a:t>
            </a:r>
            <a:endParaRPr lang="en-US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6529294" y="965251"/>
            <a:ext cx="987771" cy="33855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</a:t>
            </a:r>
            <a:endParaRPr lang="es-VE" sz="1600" dirty="0">
              <a:solidFill>
                <a:prstClr val="black"/>
              </a:solidFill>
            </a:endParaRPr>
          </a:p>
        </p:txBody>
      </p:sp>
      <p:sp>
        <p:nvSpPr>
          <p:cNvPr id="34" name="Rectángulo 33"/>
          <p:cNvSpPr/>
          <p:nvPr/>
        </p:nvSpPr>
        <p:spPr>
          <a:xfrm>
            <a:off x="5000401" y="952304"/>
            <a:ext cx="543739" cy="33855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Glia</a:t>
            </a:r>
            <a:endParaRPr lang="es-VE" sz="1600" dirty="0">
              <a:solidFill>
                <a:prstClr val="black"/>
              </a:solidFill>
            </a:endParaRPr>
          </a:p>
        </p:txBody>
      </p:sp>
      <p:sp>
        <p:nvSpPr>
          <p:cNvPr id="35" name="Rectángulo 34"/>
          <p:cNvSpPr/>
          <p:nvPr/>
        </p:nvSpPr>
        <p:spPr>
          <a:xfrm>
            <a:off x="3996791" y="889919"/>
            <a:ext cx="941283" cy="338554"/>
          </a:xfrm>
          <a:prstGeom prst="rect">
            <a:avLst/>
          </a:prstGeom>
          <a:solidFill>
            <a:srgbClr val="B9FFDC"/>
          </a:solidFill>
        </p:spPr>
        <p:txBody>
          <a:bodyPr wrap="none">
            <a:spAutoFit/>
          </a:bodyPr>
          <a:lstStyle/>
          <a:p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F. </a:t>
            </a:r>
            <a:r>
              <a:rPr lang="en-US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imp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600" dirty="0"/>
          </a:p>
        </p:txBody>
      </p:sp>
      <p:sp>
        <p:nvSpPr>
          <p:cNvPr id="36" name="Rectángulo 35"/>
          <p:cNvSpPr/>
          <p:nvPr/>
        </p:nvSpPr>
        <p:spPr>
          <a:xfrm>
            <a:off x="2618078" y="996506"/>
            <a:ext cx="1316386" cy="338554"/>
          </a:xfrm>
          <a:prstGeom prst="rect">
            <a:avLst/>
          </a:prstGeom>
          <a:solidFill>
            <a:srgbClr val="FFE5F0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F. </a:t>
            </a:r>
            <a:r>
              <a:rPr 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Parasimp</a:t>
            </a:r>
            <a:r>
              <a:rPr 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s-VE" sz="1600" dirty="0"/>
          </a:p>
        </p:txBody>
      </p:sp>
      <p:sp>
        <p:nvSpPr>
          <p:cNvPr id="38" name="Rectángulo 37"/>
          <p:cNvSpPr/>
          <p:nvPr/>
        </p:nvSpPr>
        <p:spPr>
          <a:xfrm>
            <a:off x="122532" y="121958"/>
            <a:ext cx="190263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Mucosa.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SNE. Comunicación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entre células. 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1065644" y="4442607"/>
            <a:ext cx="10935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Hacia</a:t>
            </a:r>
            <a:r>
              <a:rPr lang="en-US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peritoneo</a:t>
            </a:r>
            <a:endParaRPr lang="en-US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1712907" y="913235"/>
            <a:ext cx="76976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Hacia</a:t>
            </a:r>
            <a:r>
              <a:rPr lang="en-US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US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LUZ</a:t>
            </a:r>
            <a:endParaRPr lang="en-US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7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Rectángulo 38"/>
          <p:cNvSpPr/>
          <p:nvPr/>
        </p:nvSpPr>
        <p:spPr>
          <a:xfrm>
            <a:off x="6920687" y="152265"/>
            <a:ext cx="1135108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3298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8" grpId="0"/>
      <p:bldP spid="19" grpId="0"/>
      <p:bldP spid="21" grpId="0" animBg="1"/>
      <p:bldP spid="22" grpId="0" animBg="1"/>
      <p:bldP spid="23" grpId="0" animBg="1"/>
      <p:bldP spid="26" grpId="0" animBg="1"/>
      <p:bldP spid="28" grpId="0" animBg="1"/>
      <p:bldP spid="27" grpId="0"/>
      <p:bldP spid="31" grpId="0"/>
      <p:bldP spid="32" grpId="0"/>
      <p:bldP spid="33" grpId="0"/>
      <p:bldP spid="6" grpId="0" animBg="1"/>
      <p:bldP spid="34" grpId="0" animBg="1"/>
      <p:bldP spid="35" grpId="0" animBg="1"/>
      <p:bldP spid="36" grpId="0" animBg="1"/>
      <p:bldP spid="13" grpId="0"/>
      <p:bldP spid="12" grpId="0"/>
      <p:bldP spid="39" grpId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3"/>
          <p:cNvSpPr>
            <a:spLocks noChangeArrowheads="1"/>
          </p:cNvSpPr>
          <p:nvPr/>
        </p:nvSpPr>
        <p:spPr bwMode="auto">
          <a:xfrm>
            <a:off x="3157538" y="188913"/>
            <a:ext cx="144145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2435838" y="5394323"/>
            <a:ext cx="427232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BB</a:t>
            </a:r>
            <a:r>
              <a:rPr lang="en-US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Yoo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SK</a:t>
            </a:r>
            <a:r>
              <a:rPr lang="en-US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Mazmanian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Enteric Network: Interactions between</a:t>
            </a:r>
          </a:p>
          <a:p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Immune and Nervous Systems of the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Gut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Immunity 2017; 910-926.</a:t>
            </a:r>
            <a:endParaRPr lang="es-VE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819987" y="1284271"/>
            <a:ext cx="5558001" cy="39549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n-US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</a:t>
            </a:r>
            <a:r>
              <a:rPr lang="en-US" sz="16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ntéricas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están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 pl.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submucoso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o mientérico. </a:t>
            </a:r>
          </a:p>
          <a:p>
            <a:pPr>
              <a:buSzPct val="150000"/>
            </a:pP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   Los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plexos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están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entre dos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capas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músculo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F.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Parasimp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liberan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ACh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F.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Simp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liberan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F. SNA.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pueden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inervar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Entéricas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pero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también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células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mús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liso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lámina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propia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epitelio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Entéricas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pueden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inervarse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entre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ellas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o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extenderse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hacia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la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lámina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propia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y 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</a:t>
            </a:r>
            <a:r>
              <a:rPr lang="en-US" sz="16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ntrínsecas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Aferentes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ntestinofugales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especificas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pueden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sinapsar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sobre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gls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>
                <a:solidFill>
                  <a:prstClr val="black"/>
                </a:solidFill>
                <a:latin typeface="Comic Sans MS" panose="030F0702030302020204" pitchFamily="66" charset="0"/>
              </a:rPr>
              <a:t>S</a:t>
            </a:r>
            <a:r>
              <a:rPr lang="en-US" sz="16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impáticos</a:t>
            </a:r>
            <a:r>
              <a:rPr lang="en-US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Gliales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Entéricas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liberan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fact. </a:t>
            </a:r>
            <a:r>
              <a:rPr lang="en-US" sz="16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neurotróficos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asociadas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con N.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E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ntéricas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y se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extienden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través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 la mucosa.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2387906" y="752437"/>
            <a:ext cx="4422162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Comunicación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entre </a:t>
            </a:r>
            <a:r>
              <a:rPr lang="en-US" sz="20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N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euronas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y Glia</a:t>
            </a:r>
          </a:p>
        </p:txBody>
      </p:sp>
      <p:sp>
        <p:nvSpPr>
          <p:cNvPr id="9" name="Rectángulo 8"/>
          <p:cNvSpPr/>
          <p:nvPr/>
        </p:nvSpPr>
        <p:spPr>
          <a:xfrm>
            <a:off x="122532" y="121958"/>
            <a:ext cx="1902637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SNA. SNE. </a:t>
            </a: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Comunicación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entre Células. 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9021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3"/>
          <p:cNvSpPr>
            <a:spLocks noChangeArrowheads="1"/>
          </p:cNvSpPr>
          <p:nvPr/>
        </p:nvSpPr>
        <p:spPr bwMode="auto">
          <a:xfrm>
            <a:off x="3157538" y="188913"/>
            <a:ext cx="144145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2" t="787" r="970" b="42402"/>
          <a:stretch/>
        </p:blipFill>
        <p:spPr>
          <a:xfrm>
            <a:off x="1044610" y="1097643"/>
            <a:ext cx="6457857" cy="4662713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2137378" y="6095188"/>
            <a:ext cx="427232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BB</a:t>
            </a:r>
            <a:r>
              <a:rPr lang="en-US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Yoo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SK</a:t>
            </a:r>
            <a:r>
              <a:rPr lang="en-US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Mazmanian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Enteric Network: Interactions between</a:t>
            </a:r>
          </a:p>
          <a:p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Immune and Nervous Systems of the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Gut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Immunity 2017; 910-926.</a:t>
            </a:r>
            <a:endParaRPr lang="es-VE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779070" y="315141"/>
            <a:ext cx="6435781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Interacciones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entre C.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Epiteliales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Neuronas</a:t>
            </a:r>
            <a:r>
              <a:rPr lang="en-US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y C. </a:t>
            </a:r>
            <a:r>
              <a:rPr lang="en-US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Inmunes</a:t>
            </a:r>
            <a:endParaRPr lang="en-US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044612" y="5388271"/>
            <a:ext cx="5919013" cy="3141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1545739" y="5440209"/>
            <a:ext cx="941283" cy="338554"/>
          </a:xfrm>
          <a:prstGeom prst="rect">
            <a:avLst/>
          </a:prstGeom>
          <a:solidFill>
            <a:srgbClr val="AFFFEA"/>
          </a:solidFill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F.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Simp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n-US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2857199" y="5423748"/>
            <a:ext cx="1316386" cy="338554"/>
          </a:xfrm>
          <a:prstGeom prst="rect">
            <a:avLst/>
          </a:prstGeom>
          <a:solidFill>
            <a:srgbClr val="FFCCFF"/>
          </a:solidFill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F.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Parasimp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en-US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4415515" y="5396155"/>
            <a:ext cx="981359" cy="5847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Glial </a:t>
            </a:r>
          </a:p>
          <a:p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entérica</a:t>
            </a:r>
            <a:endParaRPr lang="en-US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5842879" y="5384645"/>
            <a:ext cx="1133644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intrínseca</a:t>
            </a:r>
            <a:endParaRPr lang="en-US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293500" y="1097643"/>
            <a:ext cx="740150" cy="3537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4105479" y="762811"/>
            <a:ext cx="69281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LUZ</a:t>
            </a:r>
            <a:endParaRPr lang="en-US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663575" y="2351314"/>
            <a:ext cx="473803" cy="1741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3157538" y="2365828"/>
            <a:ext cx="720725" cy="1741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4760686" y="2351314"/>
            <a:ext cx="733374" cy="1741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6382713" y="2253083"/>
            <a:ext cx="553924" cy="290286"/>
          </a:xfrm>
          <a:prstGeom prst="rect">
            <a:avLst/>
          </a:prstGeom>
          <a:solidFill>
            <a:srgbClr val="441D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685740" y="2253083"/>
            <a:ext cx="768159" cy="33855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“M”</a:t>
            </a:r>
            <a:endParaRPr lang="en-US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2906286" y="2271413"/>
            <a:ext cx="1067921" cy="33855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Paneth</a:t>
            </a:r>
            <a:endParaRPr lang="en-US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6396686" y="2177165"/>
            <a:ext cx="564578" cy="33855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EEC</a:t>
            </a:r>
            <a:endParaRPr lang="en-US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4451888" y="2196551"/>
            <a:ext cx="1053494" cy="33855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Goblet</a:t>
            </a:r>
            <a:endParaRPr lang="en-US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3157538" y="3432503"/>
            <a:ext cx="47801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ACh</a:t>
            </a:r>
            <a:endParaRPr lang="en-US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5" name="Rectángulo 24"/>
          <p:cNvSpPr/>
          <p:nvPr/>
        </p:nvSpPr>
        <p:spPr>
          <a:xfrm>
            <a:off x="6871691" y="1805766"/>
            <a:ext cx="47000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TLR</a:t>
            </a:r>
            <a:endParaRPr lang="en-US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6" name="Rectángulo 25"/>
          <p:cNvSpPr/>
          <p:nvPr/>
        </p:nvSpPr>
        <p:spPr>
          <a:xfrm>
            <a:off x="1959473" y="1303137"/>
            <a:ext cx="105509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Ligando TLR</a:t>
            </a:r>
            <a:endParaRPr lang="en-US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7" name="Rectángulo 26"/>
          <p:cNvSpPr/>
          <p:nvPr/>
        </p:nvSpPr>
        <p:spPr>
          <a:xfrm>
            <a:off x="5848920" y="1329627"/>
            <a:ext cx="6607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rgbClr val="BF9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SCFA</a:t>
            </a:r>
            <a:endParaRPr lang="en-US" sz="1400" b="1" dirty="0">
              <a:solidFill>
                <a:srgbClr val="BF9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8" name="Rectángulo 27"/>
          <p:cNvSpPr/>
          <p:nvPr/>
        </p:nvSpPr>
        <p:spPr>
          <a:xfrm>
            <a:off x="1719834" y="3753795"/>
            <a:ext cx="3898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</a:t>
            </a:r>
            <a:endParaRPr lang="en-US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9" name="Rectángulo 28"/>
          <p:cNvSpPr/>
          <p:nvPr/>
        </p:nvSpPr>
        <p:spPr>
          <a:xfrm>
            <a:off x="190095" y="5988664"/>
            <a:ext cx="147348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</a:t>
            </a:r>
            <a:r>
              <a:rPr lang="en-US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: </a:t>
            </a:r>
            <a:r>
              <a:rPr lang="en-US" sz="12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catecolaminas</a:t>
            </a:r>
            <a:endParaRPr lang="en-US" sz="12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Rectángulo 29"/>
          <p:cNvSpPr/>
          <p:nvPr/>
        </p:nvSpPr>
        <p:spPr>
          <a:xfrm>
            <a:off x="7574647" y="2222081"/>
            <a:ext cx="109356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Epitelio</a:t>
            </a:r>
            <a:endParaRPr lang="en-US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18" name="Conector recto 17"/>
          <p:cNvCxnSpPr/>
          <p:nvPr/>
        </p:nvCxnSpPr>
        <p:spPr>
          <a:xfrm flipH="1">
            <a:off x="7510127" y="1731734"/>
            <a:ext cx="15266" cy="1645768"/>
          </a:xfrm>
          <a:prstGeom prst="line">
            <a:avLst/>
          </a:prstGeom>
          <a:ln w="3810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ángulo 32"/>
          <p:cNvSpPr/>
          <p:nvPr/>
        </p:nvSpPr>
        <p:spPr>
          <a:xfrm>
            <a:off x="5931685" y="3472542"/>
            <a:ext cx="47801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ACh</a:t>
            </a:r>
            <a:endParaRPr lang="en-US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4" name="Rectángulo 33"/>
          <p:cNvSpPr/>
          <p:nvPr/>
        </p:nvSpPr>
        <p:spPr>
          <a:xfrm>
            <a:off x="5149569" y="4065755"/>
            <a:ext cx="3882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DC</a:t>
            </a:r>
            <a:endParaRPr lang="en-US" sz="12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6" name="Rectángulo 35"/>
          <p:cNvSpPr/>
          <p:nvPr/>
        </p:nvSpPr>
        <p:spPr>
          <a:xfrm>
            <a:off x="7229797" y="3488538"/>
            <a:ext cx="7697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Ligando </a:t>
            </a:r>
          </a:p>
          <a:p>
            <a:pPr algn="ctr"/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EEC</a:t>
            </a:r>
            <a:endParaRPr lang="en-US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31" name="Conector recto 30"/>
          <p:cNvCxnSpPr/>
          <p:nvPr/>
        </p:nvCxnSpPr>
        <p:spPr>
          <a:xfrm flipH="1" flipV="1">
            <a:off x="6871691" y="3266466"/>
            <a:ext cx="469999" cy="4206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ángulo 36"/>
          <p:cNvSpPr/>
          <p:nvPr/>
        </p:nvSpPr>
        <p:spPr>
          <a:xfrm>
            <a:off x="2109684" y="816409"/>
            <a:ext cx="12378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Microbios</a:t>
            </a:r>
            <a:endParaRPr lang="en-US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2137378" y="4802456"/>
            <a:ext cx="349644" cy="170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8" name="Rectángulo 37"/>
          <p:cNvSpPr/>
          <p:nvPr/>
        </p:nvSpPr>
        <p:spPr>
          <a:xfrm>
            <a:off x="2033650" y="4749206"/>
            <a:ext cx="3898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</a:t>
            </a:r>
            <a:endParaRPr lang="en-US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2" name="Rectángulo 31"/>
          <p:cNvSpPr/>
          <p:nvPr/>
        </p:nvSpPr>
        <p:spPr>
          <a:xfrm>
            <a:off x="3878263" y="4802456"/>
            <a:ext cx="395275" cy="170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39" name="Rectángulo 38"/>
          <p:cNvSpPr/>
          <p:nvPr/>
        </p:nvSpPr>
        <p:spPr>
          <a:xfrm>
            <a:off x="3003981" y="4802456"/>
            <a:ext cx="684381" cy="2067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42" name="Rectángulo 41"/>
          <p:cNvSpPr/>
          <p:nvPr/>
        </p:nvSpPr>
        <p:spPr>
          <a:xfrm>
            <a:off x="2857199" y="4766248"/>
            <a:ext cx="90922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Ligando TLR</a:t>
            </a:r>
            <a:endParaRPr lang="en-US" sz="1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1" name="Rectángulo 40"/>
          <p:cNvSpPr/>
          <p:nvPr/>
        </p:nvSpPr>
        <p:spPr>
          <a:xfrm>
            <a:off x="2149455" y="5009239"/>
            <a:ext cx="337567" cy="2013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43" name="Rectángulo 42"/>
          <p:cNvSpPr/>
          <p:nvPr/>
        </p:nvSpPr>
        <p:spPr>
          <a:xfrm>
            <a:off x="2082643" y="4990665"/>
            <a:ext cx="53732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R. CA</a:t>
            </a:r>
            <a:endParaRPr lang="en-US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4" name="Rectángulo 43"/>
          <p:cNvSpPr/>
          <p:nvPr/>
        </p:nvSpPr>
        <p:spPr>
          <a:xfrm>
            <a:off x="3003981" y="5023753"/>
            <a:ext cx="307829" cy="1868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45" name="Rectángulo 44"/>
          <p:cNvSpPr/>
          <p:nvPr/>
        </p:nvSpPr>
        <p:spPr>
          <a:xfrm>
            <a:off x="2906286" y="4974634"/>
            <a:ext cx="42191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TLR</a:t>
            </a:r>
            <a:endParaRPr lang="en-US" sz="1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6" name="Rectángulo 45"/>
          <p:cNvSpPr/>
          <p:nvPr/>
        </p:nvSpPr>
        <p:spPr>
          <a:xfrm>
            <a:off x="5127373" y="4802456"/>
            <a:ext cx="366687" cy="4081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48" name="Rectángulo 47"/>
          <p:cNvSpPr/>
          <p:nvPr/>
        </p:nvSpPr>
        <p:spPr>
          <a:xfrm>
            <a:off x="5001387" y="4776440"/>
            <a:ext cx="47801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ACh</a:t>
            </a:r>
            <a:endParaRPr lang="en-US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9" name="Rectángulo 48"/>
          <p:cNvSpPr/>
          <p:nvPr/>
        </p:nvSpPr>
        <p:spPr>
          <a:xfrm>
            <a:off x="5032848" y="4984860"/>
            <a:ext cx="58060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R. ACh</a:t>
            </a:r>
            <a:endParaRPr lang="en-US" sz="1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7" name="Rectángulo 46"/>
          <p:cNvSpPr/>
          <p:nvPr/>
        </p:nvSpPr>
        <p:spPr>
          <a:xfrm>
            <a:off x="5842879" y="4802456"/>
            <a:ext cx="843784" cy="4081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51" name="Rectángulo 50"/>
          <p:cNvSpPr/>
          <p:nvPr/>
        </p:nvSpPr>
        <p:spPr>
          <a:xfrm>
            <a:off x="5756748" y="4885253"/>
            <a:ext cx="84510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Mol. EEC</a:t>
            </a:r>
          </a:p>
          <a:p>
            <a:r>
              <a:rPr lang="en-US" sz="1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R. mol. EEC</a:t>
            </a:r>
            <a:endParaRPr lang="en-US" sz="1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3" name="Rectángulo 52"/>
          <p:cNvSpPr/>
          <p:nvPr/>
        </p:nvSpPr>
        <p:spPr>
          <a:xfrm>
            <a:off x="122532" y="121958"/>
            <a:ext cx="1423207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2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SNE. SNA. </a:t>
            </a: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Comunicación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entre Células.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2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Rectángulo 53"/>
          <p:cNvSpPr/>
          <p:nvPr/>
        </p:nvSpPr>
        <p:spPr>
          <a:xfrm>
            <a:off x="2097479" y="3372978"/>
            <a:ext cx="6607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rgbClr val="BF9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SCFA</a:t>
            </a:r>
            <a:endParaRPr lang="en-US" sz="1400" b="1" dirty="0">
              <a:solidFill>
                <a:srgbClr val="BF9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5" name="Rectángulo 54"/>
          <p:cNvSpPr/>
          <p:nvPr/>
        </p:nvSpPr>
        <p:spPr>
          <a:xfrm>
            <a:off x="3806090" y="4698765"/>
            <a:ext cx="66075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rgbClr val="BF9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SCFA</a:t>
            </a:r>
            <a:endParaRPr lang="en-US" sz="1400" b="1" dirty="0">
              <a:solidFill>
                <a:srgbClr val="BF9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6" name="Rectángulo 55"/>
          <p:cNvSpPr/>
          <p:nvPr/>
        </p:nvSpPr>
        <p:spPr>
          <a:xfrm>
            <a:off x="7637157" y="706090"/>
            <a:ext cx="1264379" cy="70788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****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0788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10" grpId="0" animBg="1"/>
      <p:bldP spid="11" grpId="0" animBg="1"/>
      <p:bldP spid="12" grpId="0" animBg="1"/>
      <p:bldP spid="19" grpId="0" animBg="1"/>
      <p:bldP spid="20" grpId="0" animBg="1"/>
      <p:bldP spid="21" grpId="0" animBg="1"/>
      <p:bldP spid="22" grpId="0" animBg="1"/>
      <p:bldP spid="23" grpId="0"/>
      <p:bldP spid="25" grpId="0"/>
      <p:bldP spid="26" grpId="0"/>
      <p:bldP spid="27" grpId="0"/>
      <p:bldP spid="28" grpId="0"/>
      <p:bldP spid="30" grpId="0"/>
      <p:bldP spid="33" grpId="0"/>
      <p:bldP spid="34" grpId="0"/>
      <p:bldP spid="36" grpId="0"/>
      <p:bldP spid="54" grpId="0"/>
      <p:bldP spid="55" grpId="0"/>
      <p:bldP spid="56" grpId="0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/>
          <p:cNvSpPr/>
          <p:nvPr/>
        </p:nvSpPr>
        <p:spPr>
          <a:xfrm>
            <a:off x="2234350" y="6232236"/>
            <a:ext cx="427232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BB</a:t>
            </a:r>
            <a:r>
              <a:rPr lang="en-US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Yoo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SK</a:t>
            </a:r>
            <a:r>
              <a:rPr lang="en-US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Mazmanian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Enteric Network: Interactions between</a:t>
            </a:r>
          </a:p>
          <a:p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Immune and Nervous Systems of the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Gut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Immunity 2017; 910-926.</a:t>
            </a:r>
            <a:endParaRPr lang="es-VE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529033" y="979423"/>
            <a:ext cx="6139907" cy="48320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omponentes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luminales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entran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activa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o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pasivamente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través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del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epitelio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6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Fibras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extrínsecas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están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cerca</a:t>
            </a:r>
            <a:r>
              <a:rPr lang="en-US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del </a:t>
            </a:r>
            <a:r>
              <a:rPr lang="en-US" sz="16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epitelio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así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moléculas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cruzan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el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epitelio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las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secretadas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basolateralmente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pueden</a:t>
            </a:r>
            <a:r>
              <a:rPr lang="en-US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potencialmente</a:t>
            </a:r>
            <a:r>
              <a:rPr lang="en-US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afectarlas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su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actividad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6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o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partes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cruzan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el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epitelio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a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través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de c. </a:t>
            </a:r>
            <a:r>
              <a:rPr lang="en-US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“M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”,</a:t>
            </a:r>
            <a:r>
              <a:rPr lang="en-US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transcitosis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inmunoglobulina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mediada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pasaje</a:t>
            </a:r>
            <a:r>
              <a:rPr lang="en-US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 </a:t>
            </a:r>
            <a:r>
              <a:rPr lang="en-US" sz="16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través</a:t>
            </a:r>
            <a:r>
              <a:rPr lang="en-US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c. Goblet 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(GAPs),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permeabilidad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del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epitelio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así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afectar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otros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tipos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células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6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Macrófagos</a:t>
            </a:r>
            <a:r>
              <a:rPr lang="en-US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 DC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pueden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fagocitar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antígenos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microbianos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secretar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CKs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pueden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tener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efecto</a:t>
            </a:r>
            <a:r>
              <a:rPr lang="en-US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sobre</a:t>
            </a:r>
            <a:r>
              <a:rPr lang="en-US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Neuronas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F.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Parasimpáticas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liberan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ACh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inducen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secreción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de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moléculas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almacenadas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intracelularmente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  <a:endParaRPr lang="en-US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2234350" y="404813"/>
            <a:ext cx="4729275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Interacciones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 el </a:t>
            </a:r>
            <a:r>
              <a:rPr lang="en-US" sz="20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E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pitelio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Intestinal</a:t>
            </a:r>
            <a:endParaRPr lang="en-US" sz="2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122532" y="121958"/>
            <a:ext cx="190263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Mucosa.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SNE. Comunicación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entre Células. 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1073850" y="1035122"/>
            <a:ext cx="457176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1073850" y="1917508"/>
            <a:ext cx="457176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1071857" y="3041526"/>
            <a:ext cx="457176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1071857" y="4214754"/>
            <a:ext cx="457176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1071857" y="4955020"/>
            <a:ext cx="457176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5634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/>
          <p:cNvSpPr/>
          <p:nvPr/>
        </p:nvSpPr>
        <p:spPr>
          <a:xfrm>
            <a:off x="2435838" y="5764221"/>
            <a:ext cx="427232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BB</a:t>
            </a:r>
            <a:r>
              <a:rPr lang="en-US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Yoo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SK</a:t>
            </a:r>
            <a:r>
              <a:rPr lang="en-US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Mazmanian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Enteric Network: Interactions between</a:t>
            </a:r>
          </a:p>
          <a:p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Immune and Nervous Systems of the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Gut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Immunity 2017; 910-926.</a:t>
            </a:r>
            <a:endParaRPr lang="es-VE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1599254" y="1270346"/>
            <a:ext cx="5945490" cy="443198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n-US" sz="9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ACh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sobre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c. Goblet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también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aumenta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tasa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muestreo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luminal de 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DC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vía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GAPs.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EECs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pueden</a:t>
            </a:r>
            <a:r>
              <a:rPr lang="en-US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también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secretar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moléculas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en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respuesta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estimulación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 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TLR y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SCFAs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6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Moléculas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liberadas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basolateralmente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pueden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potencialmente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regular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actividad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neuronal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Gliales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ntéricas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pueden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también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proyectar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hacia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el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epitelio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potencialmente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permitiendo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afectar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su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función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6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Entéricas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pueden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ser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activadas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bacterias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comensales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y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patógena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asi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como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SCFAs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difunden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a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través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del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epitelio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  <a:endParaRPr lang="en-US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2207362" y="672357"/>
            <a:ext cx="4729275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Interacciones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 el </a:t>
            </a:r>
            <a:r>
              <a:rPr lang="en-US" sz="20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E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pitelio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Intestinal</a:t>
            </a:r>
            <a:endParaRPr lang="en-US" sz="2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122532" y="121958"/>
            <a:ext cx="190263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Mucosa.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SNE. Comunicación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entre células 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1073850" y="3486337"/>
            <a:ext cx="457176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1073850" y="4494144"/>
            <a:ext cx="457176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327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3"/>
          <p:cNvSpPr>
            <a:spLocks noChangeArrowheads="1"/>
          </p:cNvSpPr>
          <p:nvPr/>
        </p:nvSpPr>
        <p:spPr bwMode="auto">
          <a:xfrm>
            <a:off x="3157538" y="188913"/>
            <a:ext cx="144145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5" t="625" r="2423" b="55268"/>
          <a:stretch/>
        </p:blipFill>
        <p:spPr>
          <a:xfrm>
            <a:off x="545090" y="831075"/>
            <a:ext cx="8053817" cy="5168865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5434703" y="6054594"/>
            <a:ext cx="392051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BB</a:t>
            </a:r>
            <a:r>
              <a:rPr lang="en-US" sz="1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0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Yoo</a:t>
            </a:r>
            <a:r>
              <a:rPr lang="en-US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SK</a:t>
            </a:r>
            <a:r>
              <a:rPr lang="en-US" sz="1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0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Mazmanian</a:t>
            </a:r>
            <a:r>
              <a:rPr lang="en-US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0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1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Enteric Network: Interactions </a:t>
            </a:r>
            <a:r>
              <a:rPr lang="en-US" sz="10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 the </a:t>
            </a:r>
            <a:r>
              <a:rPr lang="en-US" sz="1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Immune and Nervous Systems of the </a:t>
            </a:r>
            <a:r>
              <a:rPr lang="en-US" sz="10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Gut</a:t>
            </a:r>
            <a:r>
              <a:rPr lang="en-US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Immunity 2017; 910-926.</a:t>
            </a:r>
            <a:endParaRPr lang="es-VE" sz="1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593282" y="243468"/>
            <a:ext cx="6011411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Interacciones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entre c.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Inmunes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E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ntéricas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y SNE</a:t>
            </a:r>
            <a:endParaRPr lang="en-US" sz="2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7121225" y="2901808"/>
            <a:ext cx="1263487" cy="369332"/>
          </a:xfrm>
          <a:prstGeom prst="rect">
            <a:avLst/>
          </a:prstGeom>
          <a:solidFill>
            <a:srgbClr val="E4C9FF"/>
          </a:solidFill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Mastocito</a:t>
            </a:r>
            <a:endParaRPr lang="en-US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0" y="2978752"/>
            <a:ext cx="994610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Glial </a:t>
            </a:r>
          </a:p>
          <a:p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Entérica</a:t>
            </a:r>
            <a:endParaRPr lang="en-US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8" name="Rectángulo 17"/>
          <p:cNvSpPr/>
          <p:nvPr/>
        </p:nvSpPr>
        <p:spPr>
          <a:xfrm>
            <a:off x="152422" y="5724733"/>
            <a:ext cx="321113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ILC3: </a:t>
            </a:r>
            <a:r>
              <a:rPr lang="en-US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c. </a:t>
            </a:r>
            <a:r>
              <a:rPr lang="en-US" sz="12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linfoides</a:t>
            </a:r>
            <a:r>
              <a:rPr lang="en-US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2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innatas</a:t>
            </a:r>
            <a:r>
              <a:rPr lang="en-US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2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tipo</a:t>
            </a:r>
            <a:r>
              <a:rPr lang="en-US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3</a:t>
            </a:r>
          </a:p>
          <a:p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GFL: </a:t>
            </a:r>
            <a:r>
              <a:rPr lang="en-US" sz="12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familia</a:t>
            </a:r>
            <a:r>
              <a:rPr lang="en-US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de ligandos </a:t>
            </a:r>
            <a:r>
              <a:rPr lang="en-US" sz="12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gliales</a:t>
            </a:r>
            <a:endParaRPr lang="en-US" sz="12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r>
              <a:rPr lang="en-US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NTs/NPs del SNE: </a:t>
            </a:r>
            <a:r>
              <a:rPr lang="en-US" sz="12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N</a:t>
            </a:r>
            <a:r>
              <a:rPr lang="en-US" sz="12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eurotrans</a:t>
            </a:r>
            <a:r>
              <a:rPr lang="en-US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  <a:r>
              <a:rPr lang="en-US" sz="12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Neuropep</a:t>
            </a:r>
            <a:r>
              <a:rPr lang="en-US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r>
              <a:rPr lang="en-US" sz="12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CCh</a:t>
            </a:r>
            <a:r>
              <a:rPr lang="en-US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: </a:t>
            </a:r>
            <a:r>
              <a:rPr lang="en-US" sz="12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catecolaminas</a:t>
            </a:r>
            <a:r>
              <a:rPr lang="en-US" sz="1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(CA)</a:t>
            </a:r>
            <a:endParaRPr lang="en-US" sz="12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5994399" y="1190175"/>
            <a:ext cx="1253431" cy="2134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5849103" y="1112223"/>
            <a:ext cx="1407758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</a:t>
            </a:r>
            <a:r>
              <a:rPr lang="en-US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Entérica</a:t>
            </a:r>
            <a:endParaRPr lang="en-US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4181813" y="1813180"/>
            <a:ext cx="1125324" cy="1792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3980232" y="1623081"/>
            <a:ext cx="1585690" cy="369332"/>
          </a:xfrm>
          <a:prstGeom prst="rect">
            <a:avLst/>
          </a:prstGeom>
          <a:solidFill>
            <a:srgbClr val="E4C9FF"/>
          </a:solidFill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</a:t>
            </a:r>
            <a:r>
              <a:rPr lang="en-US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Dendrítica</a:t>
            </a:r>
            <a:endParaRPr lang="en-US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Rectángulo 5"/>
          <p:cNvSpPr/>
          <p:nvPr/>
        </p:nvSpPr>
        <p:spPr>
          <a:xfrm rot="1628167">
            <a:off x="738614" y="2355184"/>
            <a:ext cx="1154801" cy="3147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6" name="Rectángulo 15"/>
          <p:cNvSpPr/>
          <p:nvPr/>
        </p:nvSpPr>
        <p:spPr>
          <a:xfrm rot="2217760">
            <a:off x="1029950" y="2374883"/>
            <a:ext cx="9156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Vago</a:t>
            </a:r>
            <a:endParaRPr lang="en-US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9" name="Rectángulo 18"/>
          <p:cNvSpPr/>
          <p:nvPr/>
        </p:nvSpPr>
        <p:spPr>
          <a:xfrm rot="20330778">
            <a:off x="6610521" y="3945550"/>
            <a:ext cx="767741" cy="2359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4309046" y="4960690"/>
            <a:ext cx="870857" cy="1841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3938740" y="5210545"/>
            <a:ext cx="1210588" cy="338554"/>
          </a:xfrm>
          <a:prstGeom prst="rect">
            <a:avLst/>
          </a:prstGeom>
          <a:solidFill>
            <a:srgbClr val="E4C9FF"/>
          </a:solidFill>
        </p:spPr>
        <p:txBody>
          <a:bodyPr wrap="none">
            <a:spAutoFit/>
          </a:bodyPr>
          <a:lstStyle/>
          <a:p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Macrófago</a:t>
            </a:r>
            <a:endParaRPr lang="en-US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1160348" y="4475340"/>
            <a:ext cx="341822" cy="1972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2586102" y="5305299"/>
            <a:ext cx="1292161" cy="2228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2387235" y="5359807"/>
            <a:ext cx="136127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F.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Simpática</a:t>
            </a:r>
            <a:endParaRPr lang="en-US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3" name="Rectángulo 22"/>
          <p:cNvSpPr/>
          <p:nvPr/>
        </p:nvSpPr>
        <p:spPr>
          <a:xfrm rot="19222813">
            <a:off x="3105023" y="4109768"/>
            <a:ext cx="836156" cy="2162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17" name="Rectángulo 16"/>
          <p:cNvSpPr/>
          <p:nvPr/>
        </p:nvSpPr>
        <p:spPr>
          <a:xfrm rot="19405484">
            <a:off x="2814885" y="4304360"/>
            <a:ext cx="1300356" cy="338554"/>
          </a:xfrm>
          <a:prstGeom prst="rect">
            <a:avLst/>
          </a:prstGeom>
          <a:solidFill>
            <a:srgbClr val="E4C9FF"/>
          </a:solidFill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“T”/ILC3</a:t>
            </a:r>
            <a:endParaRPr lang="en-US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6" name="Rectángulo 25"/>
          <p:cNvSpPr/>
          <p:nvPr/>
        </p:nvSpPr>
        <p:spPr>
          <a:xfrm>
            <a:off x="4219225" y="3647312"/>
            <a:ext cx="52770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ACh</a:t>
            </a:r>
            <a:endParaRPr lang="en-US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7" name="Rectángulo 26"/>
          <p:cNvSpPr/>
          <p:nvPr/>
        </p:nvSpPr>
        <p:spPr>
          <a:xfrm>
            <a:off x="6866560" y="2596047"/>
            <a:ext cx="147187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5HT/</a:t>
            </a:r>
            <a:r>
              <a:rPr lang="en-US" sz="14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Histamina</a:t>
            </a:r>
            <a:endParaRPr lang="en-US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8" name="Rectángulo 27"/>
          <p:cNvSpPr/>
          <p:nvPr/>
        </p:nvSpPr>
        <p:spPr>
          <a:xfrm>
            <a:off x="3698223" y="4534103"/>
            <a:ext cx="3898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</a:t>
            </a:r>
            <a:endParaRPr lang="en-US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9" name="Rectángulo 28"/>
          <p:cNvSpPr/>
          <p:nvPr/>
        </p:nvSpPr>
        <p:spPr>
          <a:xfrm>
            <a:off x="7790578" y="3414967"/>
            <a:ext cx="136127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F.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Simpática</a:t>
            </a:r>
            <a:endParaRPr lang="en-US" sz="16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0" name="Rectángulo 29"/>
          <p:cNvSpPr/>
          <p:nvPr/>
        </p:nvSpPr>
        <p:spPr>
          <a:xfrm>
            <a:off x="3490996" y="3158325"/>
            <a:ext cx="48923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CKs</a:t>
            </a:r>
            <a:endParaRPr lang="en-US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1" name="Rectángulo 30"/>
          <p:cNvSpPr/>
          <p:nvPr/>
        </p:nvSpPr>
        <p:spPr>
          <a:xfrm>
            <a:off x="7121225" y="3824142"/>
            <a:ext cx="3898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</a:t>
            </a:r>
            <a:endParaRPr lang="en-US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2" name="Rectángulo 31"/>
          <p:cNvSpPr/>
          <p:nvPr/>
        </p:nvSpPr>
        <p:spPr>
          <a:xfrm>
            <a:off x="3388383" y="2192721"/>
            <a:ext cx="65114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NT/NP</a:t>
            </a:r>
            <a:endParaRPr lang="en-US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3" name="Rectángulo 32"/>
          <p:cNvSpPr/>
          <p:nvPr/>
        </p:nvSpPr>
        <p:spPr>
          <a:xfrm>
            <a:off x="1850172" y="2928704"/>
            <a:ext cx="65114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NT/NP</a:t>
            </a:r>
            <a:endParaRPr lang="en-US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4" name="Rectángulo 33"/>
          <p:cNvSpPr/>
          <p:nvPr/>
        </p:nvSpPr>
        <p:spPr>
          <a:xfrm>
            <a:off x="5421873" y="4925804"/>
            <a:ext cx="465192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NT/</a:t>
            </a:r>
          </a:p>
          <a:p>
            <a:r>
              <a:rPr lang="en-US" sz="11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NP</a:t>
            </a:r>
            <a:endParaRPr lang="en-US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5" name="Rectángulo 34"/>
          <p:cNvSpPr/>
          <p:nvPr/>
        </p:nvSpPr>
        <p:spPr>
          <a:xfrm>
            <a:off x="2175742" y="4181846"/>
            <a:ext cx="3898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</a:t>
            </a:r>
            <a:endParaRPr lang="en-US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6" name="Rectángulo 35"/>
          <p:cNvSpPr/>
          <p:nvPr/>
        </p:nvSpPr>
        <p:spPr>
          <a:xfrm>
            <a:off x="2400210" y="914647"/>
            <a:ext cx="1407758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</a:t>
            </a:r>
            <a:r>
              <a:rPr lang="en-US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Entérica</a:t>
            </a:r>
            <a:endParaRPr lang="en-US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8" name="Rectángulo 37"/>
          <p:cNvSpPr/>
          <p:nvPr/>
        </p:nvSpPr>
        <p:spPr>
          <a:xfrm>
            <a:off x="471519" y="4829415"/>
            <a:ext cx="147829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GFLs;R</a:t>
            </a:r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RET/</a:t>
            </a:r>
            <a:r>
              <a:rPr lang="en-US" sz="12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GFRa</a:t>
            </a:r>
            <a:endParaRPr lang="en-US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7790578" y="4312031"/>
            <a:ext cx="719247" cy="15630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40" name="Rectángulo 39"/>
          <p:cNvSpPr/>
          <p:nvPr/>
        </p:nvSpPr>
        <p:spPr>
          <a:xfrm>
            <a:off x="7790577" y="4445023"/>
            <a:ext cx="86914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CA; R. CA</a:t>
            </a:r>
          </a:p>
        </p:txBody>
      </p:sp>
      <p:sp>
        <p:nvSpPr>
          <p:cNvPr id="41" name="Rectángulo 40"/>
          <p:cNvSpPr/>
          <p:nvPr/>
        </p:nvSpPr>
        <p:spPr>
          <a:xfrm>
            <a:off x="7769738" y="4877495"/>
            <a:ext cx="13821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GFLs; RET/</a:t>
            </a:r>
            <a:r>
              <a:rPr lang="en-US" sz="12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GFRa</a:t>
            </a:r>
            <a:endParaRPr lang="en-US" sz="1200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2" name="Rectángulo 41"/>
          <p:cNvSpPr/>
          <p:nvPr/>
        </p:nvSpPr>
        <p:spPr>
          <a:xfrm>
            <a:off x="7773326" y="5630451"/>
            <a:ext cx="60625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IL-22</a:t>
            </a:r>
            <a:endParaRPr lang="en-US" sz="12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9" name="Rectángulo 38"/>
          <p:cNvSpPr/>
          <p:nvPr/>
        </p:nvSpPr>
        <p:spPr>
          <a:xfrm>
            <a:off x="7769738" y="5381357"/>
            <a:ext cx="90922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CKs;</a:t>
            </a:r>
            <a:r>
              <a:rPr lang="en-US" sz="12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R. CK</a:t>
            </a:r>
          </a:p>
        </p:txBody>
      </p:sp>
      <p:sp>
        <p:nvSpPr>
          <p:cNvPr id="25" name="Rectángulo 24"/>
          <p:cNvSpPr/>
          <p:nvPr/>
        </p:nvSpPr>
        <p:spPr>
          <a:xfrm>
            <a:off x="6193261" y="4288946"/>
            <a:ext cx="1201699" cy="16970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>
              <a:solidFill>
                <a:prstClr val="white"/>
              </a:solidFill>
            </a:endParaRPr>
          </a:p>
        </p:txBody>
      </p:sp>
      <p:sp>
        <p:nvSpPr>
          <p:cNvPr id="44" name="Rectángulo 43"/>
          <p:cNvSpPr/>
          <p:nvPr/>
        </p:nvSpPr>
        <p:spPr>
          <a:xfrm>
            <a:off x="6125531" y="4458345"/>
            <a:ext cx="10454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ACh; R. ACh</a:t>
            </a:r>
          </a:p>
        </p:txBody>
      </p:sp>
      <p:sp>
        <p:nvSpPr>
          <p:cNvPr id="46" name="Rectángulo 45"/>
          <p:cNvSpPr/>
          <p:nvPr/>
        </p:nvSpPr>
        <p:spPr>
          <a:xfrm>
            <a:off x="6096772" y="4900985"/>
            <a:ext cx="143180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NT/NP; R.NT/NP</a:t>
            </a:r>
          </a:p>
        </p:txBody>
      </p:sp>
      <p:sp>
        <p:nvSpPr>
          <p:cNvPr id="47" name="Rectángulo 46"/>
          <p:cNvSpPr/>
          <p:nvPr/>
        </p:nvSpPr>
        <p:spPr>
          <a:xfrm>
            <a:off x="6129873" y="5190295"/>
            <a:ext cx="14478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5-HT/</a:t>
            </a:r>
            <a:r>
              <a:rPr lang="en-US" sz="12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Histamina</a:t>
            </a:r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; </a:t>
            </a:r>
          </a:p>
          <a:p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R. 5HT/</a:t>
            </a:r>
            <a:r>
              <a:rPr lang="en-US" sz="12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Histam</a:t>
            </a:r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43" name="Rectángulo 42"/>
          <p:cNvSpPr/>
          <p:nvPr/>
        </p:nvSpPr>
        <p:spPr>
          <a:xfrm>
            <a:off x="6215035" y="5724733"/>
            <a:ext cx="109677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Lig</a:t>
            </a:r>
            <a:r>
              <a:rPr lang="en-US" sz="1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TLR;TLR</a:t>
            </a:r>
          </a:p>
        </p:txBody>
      </p:sp>
      <p:sp>
        <p:nvSpPr>
          <p:cNvPr id="48" name="Rectángulo 47"/>
          <p:cNvSpPr/>
          <p:nvPr/>
        </p:nvSpPr>
        <p:spPr>
          <a:xfrm>
            <a:off x="5633375" y="2577473"/>
            <a:ext cx="48923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CKs</a:t>
            </a:r>
            <a:endParaRPr lang="en-US" sz="1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9" name="Rectángulo 48"/>
          <p:cNvSpPr/>
          <p:nvPr/>
        </p:nvSpPr>
        <p:spPr>
          <a:xfrm>
            <a:off x="122533" y="121958"/>
            <a:ext cx="10240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Mucosa.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6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SNE. </a:t>
            </a:r>
            <a:endParaRPr lang="es-VE" sz="16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0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7608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8" grpId="0"/>
      <p:bldP spid="10" grpId="0" animBg="1"/>
      <p:bldP spid="11" grpId="0" animBg="1"/>
      <p:bldP spid="16" grpId="0"/>
      <p:bldP spid="13" grpId="0" animBg="1"/>
      <p:bldP spid="14" grpId="0"/>
      <p:bldP spid="17" grpId="0" animBg="1"/>
      <p:bldP spid="26" grpId="0"/>
      <p:bldP spid="28" grpId="0"/>
      <p:bldP spid="29" grpId="0"/>
      <p:bldP spid="31" grpId="0"/>
      <p:bldP spid="32" grpId="0"/>
      <p:bldP spid="33" grpId="0"/>
      <p:bldP spid="34" grpId="0"/>
      <p:bldP spid="35" grpId="0"/>
      <p:bldP spid="36" grpId="0" animBg="1"/>
      <p:bldP spid="38" grpId="0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3"/>
          <p:cNvSpPr>
            <a:spLocks noChangeArrowheads="1"/>
          </p:cNvSpPr>
          <p:nvPr/>
        </p:nvSpPr>
        <p:spPr bwMode="auto">
          <a:xfrm>
            <a:off x="3157538" y="173068"/>
            <a:ext cx="1441450" cy="431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VE">
              <a:solidFill>
                <a:prstClr val="black"/>
              </a:solidFill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2572895" y="566639"/>
            <a:ext cx="3998201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Comunicación entre Células</a:t>
            </a:r>
          </a:p>
        </p:txBody>
      </p:sp>
      <p:sp>
        <p:nvSpPr>
          <p:cNvPr id="6" name="Rectángulo 5"/>
          <p:cNvSpPr/>
          <p:nvPr/>
        </p:nvSpPr>
        <p:spPr>
          <a:xfrm>
            <a:off x="2435836" y="5867545"/>
            <a:ext cx="427232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BB</a:t>
            </a:r>
            <a:r>
              <a:rPr lang="en-US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Yoo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SK</a:t>
            </a:r>
            <a:r>
              <a:rPr lang="en-US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Mazmanian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Enteric Network: Interactions between</a:t>
            </a:r>
          </a:p>
          <a:p>
            <a:r>
              <a:rPr lang="en-US" sz="11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Immune and Nervous Systems of the </a:t>
            </a:r>
            <a:r>
              <a:rPr lang="en-US" sz="11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Gut</a:t>
            </a:r>
            <a:r>
              <a:rPr lang="en-US" sz="11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Immunity 2017</a:t>
            </a:r>
            <a:r>
              <a:rPr lang="en-US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910-926.</a:t>
            </a:r>
            <a:endParaRPr lang="es-VE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1922573" y="1711269"/>
            <a:ext cx="5298843" cy="39703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endParaRPr lang="en-US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Nervios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extrínsecos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intrínsecas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c.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Gliales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entéricas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y 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</a:t>
            </a:r>
            <a:r>
              <a:rPr lang="en-US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Inmunes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están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estrecha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proximidad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en el TGI.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M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oléculas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producidas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una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célula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puede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afectar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otra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que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exprese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receptor para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reconocerlas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Así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,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interacciones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entre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Neuronas</a:t>
            </a:r>
            <a:r>
              <a:rPr lang="en-US" sz="1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Glia y c. </a:t>
            </a:r>
            <a:r>
              <a:rPr lang="en-US" sz="16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nmunes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son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abundantes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 </a:t>
            </a:r>
            <a:r>
              <a:rPr lang="en-US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teoría</a:t>
            </a:r>
            <a:r>
              <a:rPr lang="en-US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. </a:t>
            </a:r>
            <a:endParaRPr lang="en-US" sz="16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171450" indent="-1714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</a:t>
            </a:r>
            <a:r>
              <a:rPr lang="en-US" sz="16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nmunes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pueden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ser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influidas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NT y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neuropéptidos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producidos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n.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Entéricas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y F. 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SNA.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CKs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producidas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por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c. </a:t>
            </a:r>
            <a:r>
              <a:rPr lang="en-US" sz="16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nmunes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pueden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tener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efecto</a:t>
            </a:r>
            <a:r>
              <a:rPr lang="en-US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b="1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recíproco</a:t>
            </a:r>
            <a:r>
              <a:rPr lang="en-US" sz="16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sobre</a:t>
            </a:r>
            <a:r>
              <a:rPr lang="en-US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neuronas</a:t>
            </a:r>
            <a:r>
              <a:rPr lang="en-US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SzPct val="150000"/>
              <a:buFont typeface="Arial" panose="020B0604020202020204" pitchFamily="34" charset="0"/>
              <a:buChar char="•"/>
            </a:pPr>
            <a:endParaRPr lang="en-US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1593282" y="1134950"/>
            <a:ext cx="6011411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Interacciones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entre c.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Inmunes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Entéricas</a:t>
            </a:r>
            <a:r>
              <a:rPr lang="en-US" sz="20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y SNE</a:t>
            </a:r>
            <a:endParaRPr lang="en-US" sz="2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122532" y="121958"/>
            <a:ext cx="190263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Intestino. Mucosa.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SNE. Comunicación </a:t>
            </a:r>
          </a:p>
          <a:p>
            <a:pPr>
              <a:buClr>
                <a:srgbClr val="BBE0E3">
                  <a:lumMod val="50000"/>
                </a:srgbClr>
              </a:buClr>
              <a:buSzPct val="200000"/>
            </a:pPr>
            <a:r>
              <a:rPr lang="es-VE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entre Células </a:t>
            </a:r>
            <a:endParaRPr lang="es-VE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752168" y="4544106"/>
            <a:ext cx="1034319" cy="13234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s-VE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**</a:t>
            </a:r>
            <a:r>
              <a:rPr lang="es-VE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*</a:t>
            </a:r>
          </a:p>
          <a:p>
            <a:endParaRPr lang="es-VE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" name="Abrir corchete 1"/>
          <p:cNvSpPr/>
          <p:nvPr/>
        </p:nvSpPr>
        <p:spPr>
          <a:xfrm>
            <a:off x="1786487" y="4118258"/>
            <a:ext cx="121794" cy="1563329"/>
          </a:xfrm>
          <a:prstGeom prst="leftBracket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192895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 animBg="1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053363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29" t="9737" r="17258"/>
          <a:stretch/>
        </p:blipFill>
        <p:spPr>
          <a:xfrm rot="16200000">
            <a:off x="1653929" y="846906"/>
            <a:ext cx="5836142" cy="523721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CuadroTexto 3"/>
          <p:cNvSpPr txBox="1"/>
          <p:nvPr/>
        </p:nvSpPr>
        <p:spPr>
          <a:xfrm>
            <a:off x="7410031" y="5265175"/>
            <a:ext cx="13773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VE" sz="2800" dirty="0" smtClean="0">
                <a:latin typeface="Comic Sans MS" panose="030F0702030302020204" pitchFamily="66" charset="0"/>
              </a:rPr>
              <a:t>Sigue…</a:t>
            </a:r>
            <a:endParaRPr lang="es-VE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7880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535328" y="1137198"/>
            <a:ext cx="6073344" cy="532453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Enfermedad de Parkinson. Alfa Sinucleina.</a:t>
            </a: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400" dirty="0">
                <a:solidFill>
                  <a:prstClr val="black"/>
                </a:solidFill>
                <a:latin typeface="Comic Sans MS" panose="030F0702030302020204" pitchFamily="66" charset="0"/>
              </a:rPr>
              <a:t>Intestino. Mucosa intestinal. S. Inmune Entérico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S. Endocrino Entérico. S. </a:t>
            </a:r>
            <a:r>
              <a:rPr lang="es-VE" sz="14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Endocanabinoide</a:t>
            </a:r>
            <a:r>
              <a:rPr lang="es-VE" sz="1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Células Neuropodo. SN. Entérico. Comunicación entre Células.</a:t>
            </a:r>
            <a:endParaRPr lang="es-VE" sz="16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>
              <a:buClr>
                <a:srgbClr val="5B9BD5">
                  <a:lumMod val="50000"/>
                </a:srgbClr>
              </a:buClr>
              <a:buSzPct val="200000"/>
            </a:pPr>
            <a:endParaRPr lang="es-VE" sz="16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Microbiota Intestinal. </a:t>
            </a:r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Conceptos. Funciones. Disbiosis</a:t>
            </a:r>
            <a:r>
              <a:rPr lang="es-VE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Aumento de permeabilidad intestinal. </a:t>
            </a:r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Translocación </a:t>
            </a:r>
            <a:r>
              <a:rPr lang="es-VE" sz="2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bacteriana</a:t>
            </a:r>
            <a:r>
              <a:rPr lang="es-VE" sz="20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Inflamación Intestinal. Relación Salud-Enfermedad.</a:t>
            </a: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endParaRPr lang="es-VE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SN Autónomo. 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Parasimpático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Nervio Vago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y Microbiota. </a:t>
            </a:r>
          </a:p>
          <a:p>
            <a:pPr>
              <a:buClr>
                <a:srgbClr val="5B9BD5">
                  <a:lumMod val="50000"/>
                </a:srgbClr>
              </a:buClr>
              <a:buSzPct val="200000"/>
            </a:pPr>
            <a:r>
              <a:rPr lang="es-VE" sz="10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s-VE" sz="1000" b="1" dirty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r>
              <a:rPr lang="es-VE" sz="10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 </a:t>
            </a:r>
            <a:endParaRPr lang="es-VE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Eje 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Intestino-Cerebro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 Interacciones bidireccionales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. Hipótesis desarrollo y progresión PD. Eje Sano y Alterado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  <a:endParaRPr lang="es-VE" sz="16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VE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Relación entre Inflamación Sistémica y Neuroinflamación. Neuroinflamación. Neurodegeneración (ND). </a:t>
            </a:r>
            <a:r>
              <a:rPr lang="es-VE" sz="1600" dirty="0" err="1">
                <a:solidFill>
                  <a:prstClr val="black"/>
                </a:solidFill>
                <a:latin typeface="Comic Sans MS" panose="030F0702030302020204" pitchFamily="66" charset="0"/>
              </a:rPr>
              <a:t>Enf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. ND.</a:t>
            </a: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endParaRPr lang="es-VE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Conexión Microbiota Intestinal y PD. Hipótesis de </a:t>
            </a:r>
            <a:r>
              <a:rPr lang="es-VE" sz="1600" dirty="0" err="1" smtClean="0">
                <a:solidFill>
                  <a:prstClr val="black"/>
                </a:solidFill>
                <a:latin typeface="Comic Sans MS" panose="030F0702030302020204" pitchFamily="66" charset="0"/>
              </a:rPr>
              <a:t>Braak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VE" sz="1000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285750" indent="-285750">
              <a:buClr>
                <a:srgbClr val="5B9BD5">
                  <a:lumMod val="50000"/>
                </a:srgbClr>
              </a:buClr>
              <a:buSzPct val="200000"/>
              <a:buFont typeface="Arial" panose="020B0604020202020204" pitchFamily="34" charset="0"/>
              <a:buChar char="•"/>
            </a:pP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Nuevas Posibilidades </a:t>
            </a:r>
            <a:r>
              <a:rPr lang="es-VE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T</a:t>
            </a:r>
            <a:r>
              <a:rPr lang="es-VE" sz="16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erapéuticas.</a:t>
            </a:r>
            <a:endParaRPr lang="es-VE" sz="10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2291210" y="305474"/>
            <a:ext cx="4561580" cy="7386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s-VE" sz="2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Enfermedad de Parkinson (PD) </a:t>
            </a:r>
          </a:p>
          <a:p>
            <a:pPr algn="ctr"/>
            <a:r>
              <a:rPr lang="es-VE" dirty="0">
                <a:solidFill>
                  <a:prstClr val="black"/>
                </a:solidFill>
                <a:latin typeface="Comic Sans MS" panose="030F0702030302020204" pitchFamily="66" charset="0"/>
              </a:rPr>
              <a:t>Microbiota Intestinal </a:t>
            </a:r>
            <a:r>
              <a:rPr lang="es-VE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y Nervio Vago 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054186" y="6611779"/>
            <a:ext cx="209063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</a:pPr>
            <a:r>
              <a:rPr lang="es-ES_tradnl" altLang="es-VE" sz="100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Ximena Páez Medicina ULA </a:t>
            </a:r>
            <a:r>
              <a:rPr lang="es-ES_tradnl" altLang="es-VE" sz="1000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  <a:endParaRPr lang="es-ES_tradnl" altLang="es-VE" sz="1000" dirty="0">
              <a:solidFill>
                <a:srgbClr val="80808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Flecha derecha 6"/>
          <p:cNvSpPr/>
          <p:nvPr/>
        </p:nvSpPr>
        <p:spPr>
          <a:xfrm>
            <a:off x="526448" y="2520782"/>
            <a:ext cx="871537" cy="257175"/>
          </a:xfrm>
          <a:prstGeom prst="rightArrow">
            <a:avLst/>
          </a:prstGeom>
          <a:ln w="28575">
            <a:solidFill>
              <a:schemeClr val="accent5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VE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568031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chemeClr val="tx1"/>
          </a:buClr>
          <a:buSzTx/>
          <a:buFontTx/>
          <a:buNone/>
          <a:tabLst/>
          <a:defRPr kumimoji="0" lang="es-ES_tradnl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chemeClr val="tx1"/>
          </a:buClr>
          <a:buSzTx/>
          <a:buFontTx/>
          <a:buNone/>
          <a:tabLst/>
          <a:defRPr kumimoji="0" lang="es-ES_tradnl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1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3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4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0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1_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8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altLang="es-VE" sz="1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_tradnl" altLang="es-VE" sz="1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9445</TotalTime>
  <Words>8266</Words>
  <Application>Microsoft Office PowerPoint</Application>
  <PresentationFormat>Presentación en pantalla (4:3)</PresentationFormat>
  <Paragraphs>1965</Paragraphs>
  <Slides>100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11</vt:i4>
      </vt:variant>
      <vt:variant>
        <vt:lpstr>Títulos de diapositiva</vt:lpstr>
      </vt:variant>
      <vt:variant>
        <vt:i4>100</vt:i4>
      </vt:variant>
    </vt:vector>
  </HeadingPairs>
  <TitlesOfParts>
    <vt:vector size="118" baseType="lpstr">
      <vt:lpstr>Arial</vt:lpstr>
      <vt:lpstr>Calibri</vt:lpstr>
      <vt:lpstr>Calibri Light</vt:lpstr>
      <vt:lpstr>Comic Sans MS</vt:lpstr>
      <vt:lpstr>Symbol</vt:lpstr>
      <vt:lpstr>Times New Roman</vt:lpstr>
      <vt:lpstr>Wingdings</vt:lpstr>
      <vt:lpstr>Tema de Office</vt:lpstr>
      <vt:lpstr>3_Diseño predeterminado</vt:lpstr>
      <vt:lpstr>11_Diseño predeterminado</vt:lpstr>
      <vt:lpstr>12_Diseño predeterminado</vt:lpstr>
      <vt:lpstr>2_Diseño predeterminado</vt:lpstr>
      <vt:lpstr>13_Diseño predeterminado</vt:lpstr>
      <vt:lpstr>14_Diseño predeterminado</vt:lpstr>
      <vt:lpstr>10_Tema de Office</vt:lpstr>
      <vt:lpstr>Diseño predeterminado</vt:lpstr>
      <vt:lpstr>1_Tema de Office</vt:lpstr>
      <vt:lpstr>8_Diseño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ximena</dc:creator>
  <cp:lastModifiedBy>ximena</cp:lastModifiedBy>
  <cp:revision>1051</cp:revision>
  <dcterms:created xsi:type="dcterms:W3CDTF">2021-10-12T20:47:07Z</dcterms:created>
  <dcterms:modified xsi:type="dcterms:W3CDTF">2023-03-13T15:04:47Z</dcterms:modified>
</cp:coreProperties>
</file>