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  <p:sldMasterId id="2147483709" r:id="rId2"/>
  </p:sldMasterIdLst>
  <p:notesMasterIdLst>
    <p:notesMasterId r:id="rId62"/>
  </p:notesMasterIdLst>
  <p:sldIdLst>
    <p:sldId id="256" r:id="rId3"/>
    <p:sldId id="273" r:id="rId4"/>
    <p:sldId id="266" r:id="rId5"/>
    <p:sldId id="362" r:id="rId6"/>
    <p:sldId id="363" r:id="rId7"/>
    <p:sldId id="257" r:id="rId8"/>
    <p:sldId id="278" r:id="rId9"/>
    <p:sldId id="265" r:id="rId10"/>
    <p:sldId id="267" r:id="rId11"/>
    <p:sldId id="423" r:id="rId12"/>
    <p:sldId id="427" r:id="rId13"/>
    <p:sldId id="424" r:id="rId14"/>
    <p:sldId id="428" r:id="rId15"/>
    <p:sldId id="272" r:id="rId16"/>
    <p:sldId id="421" r:id="rId17"/>
    <p:sldId id="431" r:id="rId18"/>
    <p:sldId id="429" r:id="rId19"/>
    <p:sldId id="430" r:id="rId20"/>
    <p:sldId id="289" r:id="rId21"/>
    <p:sldId id="476" r:id="rId22"/>
    <p:sldId id="477" r:id="rId23"/>
    <p:sldId id="268" r:id="rId24"/>
    <p:sldId id="270" r:id="rId25"/>
    <p:sldId id="275" r:id="rId26"/>
    <p:sldId id="288" r:id="rId27"/>
    <p:sldId id="469" r:id="rId28"/>
    <p:sldId id="489" r:id="rId29"/>
    <p:sldId id="490" r:id="rId30"/>
    <p:sldId id="491" r:id="rId31"/>
    <p:sldId id="495" r:id="rId32"/>
    <p:sldId id="478" r:id="rId33"/>
    <p:sldId id="479" r:id="rId34"/>
    <p:sldId id="480" r:id="rId35"/>
    <p:sldId id="482" r:id="rId36"/>
    <p:sldId id="492" r:id="rId37"/>
    <p:sldId id="468" r:id="rId38"/>
    <p:sldId id="483" r:id="rId39"/>
    <p:sldId id="484" r:id="rId40"/>
    <p:sldId id="335" r:id="rId41"/>
    <p:sldId id="493" r:id="rId42"/>
    <p:sldId id="459" r:id="rId43"/>
    <p:sldId id="461" r:id="rId44"/>
    <p:sldId id="460" r:id="rId45"/>
    <p:sldId id="471" r:id="rId46"/>
    <p:sldId id="472" r:id="rId47"/>
    <p:sldId id="499" r:id="rId48"/>
    <p:sldId id="475" r:id="rId49"/>
    <p:sldId id="470" r:id="rId50"/>
    <p:sldId id="474" r:id="rId51"/>
    <p:sldId id="473" r:id="rId52"/>
    <p:sldId id="340" r:id="rId53"/>
    <p:sldId id="497" r:id="rId54"/>
    <p:sldId id="496" r:id="rId55"/>
    <p:sldId id="486" r:id="rId56"/>
    <p:sldId id="487" r:id="rId57"/>
    <p:sldId id="334" r:id="rId58"/>
    <p:sldId id="488" r:id="rId59"/>
    <p:sldId id="498" r:id="rId60"/>
    <p:sldId id="279" r:id="rId61"/>
  </p:sldIdLst>
  <p:sldSz cx="9144000" cy="6858000" type="screen4x3"/>
  <p:notesSz cx="6858000" cy="9144000"/>
  <p:defaultTextStyle>
    <a:defPPr>
      <a:defRPr lang="es-V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ED6"/>
    <a:srgbClr val="FCECDC"/>
    <a:srgbClr val="78B832"/>
    <a:srgbClr val="A9CBE9"/>
    <a:srgbClr val="C9E4FF"/>
    <a:srgbClr val="DDEEFF"/>
    <a:srgbClr val="FFB7B7"/>
    <a:srgbClr val="FFC9C9"/>
    <a:srgbClr val="FBE9D7"/>
    <a:srgbClr val="D5D2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85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V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034FEC-5122-4007-8460-717E209DC4A7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V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V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238AEF-26C7-4913-8150-76F4605CBBFE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687381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820456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587264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313084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860490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793189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813755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901020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455595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87182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128541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333314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FE67B-C6D1-4296-8516-34442CA2BAEC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1022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48CFF-87CD-4E12-998E-DB0348D868AE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7927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D80F2-93B9-4E9B-B379-0C2666B8E44E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7255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4B4D5-9296-4057-9E34-970EEB51FCA3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2120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9BA7F7-8770-4959-ACD5-366F1B302F19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6385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9577-AC6C-44B5-AA3F-F3D48739E58C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2049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441EC1-267D-47A1-AD62-2628BF1F0081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9215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91C6F-FFE0-43B0-AA9D-2EDA975B666B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4180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770EF-4F1A-4D04-9949-97EC7C486041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6564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A0A677-CE06-4778-BE6D-9B813054E05B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4573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E50CA-C028-4D40-94DC-2C1A6DBC3C7A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230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658143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defRPr sz="1400" b="0" smtClean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ClrTx/>
              <a:defRPr sz="1400" b="0" smtClean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Tx/>
              <a:defRPr sz="1400" b="0" smtClean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5F5E1C-75A4-4921-B855-EA086C63277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804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34164" y="1339554"/>
            <a:ext cx="4675674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600" dirty="0" smtClean="0">
                <a:latin typeface="Comic Sans MS" panose="030F0702030302020204" pitchFamily="66" charset="0"/>
              </a:rPr>
              <a:t>Enfermedad de Parkinson</a:t>
            </a:r>
          </a:p>
          <a:p>
            <a:pPr algn="ctr"/>
            <a:r>
              <a:rPr lang="es-VE" sz="2000" dirty="0">
                <a:latin typeface="Comic Sans MS" panose="030F0702030302020204" pitchFamily="66" charset="0"/>
              </a:rPr>
              <a:t>Microbiota </a:t>
            </a:r>
            <a:r>
              <a:rPr lang="es-VE" sz="2000" dirty="0" smtClean="0">
                <a:latin typeface="Comic Sans MS" panose="030F0702030302020204" pitchFamily="66" charset="0"/>
              </a:rPr>
              <a:t>Intestinal y Nervio Vago  </a:t>
            </a:r>
            <a:r>
              <a:rPr lang="es-VE" sz="2400" dirty="0" smtClean="0">
                <a:latin typeface="Comic Sans MS" panose="030F0702030302020204" pitchFamily="66" charset="0"/>
              </a:rPr>
              <a:t>Parte I-A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2234164" y="415450"/>
            <a:ext cx="4675674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latin typeface="Comic Sans MS" panose="030F0702030302020204" pitchFamily="66" charset="0"/>
              </a:rPr>
              <a:t>Seminarios 2023</a:t>
            </a:r>
          </a:p>
          <a:p>
            <a:pPr algn="ctr"/>
            <a:r>
              <a:rPr lang="es-VE" sz="2200" dirty="0" smtClean="0">
                <a:latin typeface="Comic Sans MS" panose="030F0702030302020204" pitchFamily="66" charset="0"/>
              </a:rPr>
              <a:t>Fisiopatología Gastrointestinal</a:t>
            </a:r>
            <a:endParaRPr lang="es-VE" sz="2200" dirty="0">
              <a:latin typeface="Comic Sans MS" panose="030F0702030302020204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7651897" y="5689321"/>
            <a:ext cx="13692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VE" sz="1400" dirty="0" smtClean="0">
                <a:latin typeface="Comic Sans MS" panose="030F0702030302020204" pitchFamily="66" charset="0"/>
              </a:rPr>
              <a:t>Ximena  Páez</a:t>
            </a:r>
          </a:p>
          <a:p>
            <a:pPr algn="r"/>
            <a:r>
              <a:rPr lang="es-VE" sz="1400" dirty="0" smtClean="0">
                <a:latin typeface="Comic Sans MS" panose="030F0702030302020204" pitchFamily="66" charset="0"/>
              </a:rPr>
              <a:t>Prof. Titular</a:t>
            </a:r>
            <a:r>
              <a:rPr lang="es-VE" sz="1400" dirty="0">
                <a:latin typeface="Comic Sans MS" panose="030F0702030302020204" pitchFamily="66" charset="0"/>
              </a:rPr>
              <a:t> </a:t>
            </a:r>
            <a:endParaRPr lang="es-VE" sz="1400" dirty="0" smtClean="0">
              <a:latin typeface="Comic Sans MS" panose="030F0702030302020204" pitchFamily="66" charset="0"/>
            </a:endParaRPr>
          </a:p>
          <a:p>
            <a:pPr algn="r"/>
            <a:r>
              <a:rPr lang="es-VE" sz="1400" dirty="0" err="1" smtClean="0">
                <a:latin typeface="Comic Sans MS" panose="030F0702030302020204" pitchFamily="66" charset="0"/>
              </a:rPr>
              <a:t>Fac</a:t>
            </a:r>
            <a:r>
              <a:rPr lang="es-VE" sz="1400" dirty="0" smtClean="0">
                <a:latin typeface="Comic Sans MS" panose="030F0702030302020204" pitchFamily="66" charset="0"/>
              </a:rPr>
              <a:t>. Medicina </a:t>
            </a:r>
          </a:p>
          <a:p>
            <a:pPr algn="r"/>
            <a:r>
              <a:rPr lang="es-VE" sz="1400" dirty="0" smtClean="0">
                <a:latin typeface="Comic Sans MS" panose="030F0702030302020204" pitchFamily="66" charset="0"/>
              </a:rPr>
              <a:t>ULA 2023</a:t>
            </a:r>
          </a:p>
        </p:txBody>
      </p:sp>
      <p:grpSp>
        <p:nvGrpSpPr>
          <p:cNvPr id="29" name="Grupo 28"/>
          <p:cNvGrpSpPr/>
          <p:nvPr/>
        </p:nvGrpSpPr>
        <p:grpSpPr>
          <a:xfrm>
            <a:off x="2234163" y="2632991"/>
            <a:ext cx="4675674" cy="3381829"/>
            <a:chOff x="2234163" y="3116459"/>
            <a:chExt cx="4675674" cy="3381829"/>
          </a:xfrm>
        </p:grpSpPr>
        <p:sp>
          <p:nvSpPr>
            <p:cNvPr id="28" name="Rectángulo 27"/>
            <p:cNvSpPr/>
            <p:nvPr/>
          </p:nvSpPr>
          <p:spPr>
            <a:xfrm>
              <a:off x="2234163" y="3116459"/>
              <a:ext cx="4675674" cy="3381829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VE"/>
            </a:p>
          </p:txBody>
        </p:sp>
        <p:pic>
          <p:nvPicPr>
            <p:cNvPr id="2" name="Imagen 1"/>
            <p:cNvPicPr>
              <a:picLocks noChangeAspect="1"/>
            </p:cNvPicPr>
            <p:nvPr/>
          </p:nvPicPr>
          <p:blipFill rotWithShape="1">
            <a:blip r:embed="rId2"/>
            <a:srcRect l="17575" r="15865"/>
            <a:stretch/>
          </p:blipFill>
          <p:spPr>
            <a:xfrm>
              <a:off x="2525487" y="3554937"/>
              <a:ext cx="1125564" cy="2608466"/>
            </a:xfrm>
            <a:prstGeom prst="rect">
              <a:avLst/>
            </a:prstGeom>
            <a:effectLst/>
          </p:spPr>
        </p:pic>
        <p:pic>
          <p:nvPicPr>
            <p:cNvPr id="3" name="Imagen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38" r="17085"/>
            <a:stretch/>
          </p:blipFill>
          <p:spPr>
            <a:xfrm>
              <a:off x="3843149" y="4329047"/>
              <a:ext cx="1457702" cy="121513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7" name="Imagen 2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2243" y="3503140"/>
              <a:ext cx="1166202" cy="2608466"/>
            </a:xfrm>
            <a:prstGeom prst="rect">
              <a:avLst/>
            </a:prstGeom>
            <a:effectLst/>
          </p:spPr>
        </p:pic>
      </p:grpSp>
    </p:spTree>
    <p:extLst>
      <p:ext uri="{BB962C8B-B14F-4D97-AF65-F5344CB8AC3E}">
        <p14:creationId xmlns:p14="http://schemas.microsoft.com/office/powerpoint/2010/main" val="2281163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856341" y="1194001"/>
            <a:ext cx="287382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err="1" smtClean="0">
                <a:solidFill>
                  <a:schemeClr val="accent1"/>
                </a:solidFill>
              </a:rPr>
              <a:t>Neuroinflamación</a:t>
            </a:r>
            <a:endParaRPr lang="es-VE" sz="2800" dirty="0">
              <a:solidFill>
                <a:schemeClr val="accent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427183" y="2108523"/>
            <a:ext cx="1582058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chemeClr val="accent4"/>
                </a:solidFill>
              </a:rPr>
              <a:t>Disbiosis</a:t>
            </a:r>
            <a:endParaRPr lang="es-VE" sz="2800" dirty="0">
              <a:solidFill>
                <a:schemeClr val="accent4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191658" y="2681574"/>
            <a:ext cx="1799771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6DA945"/>
                </a:solidFill>
              </a:rPr>
              <a:t>Microbiota</a:t>
            </a:r>
            <a:endParaRPr lang="es-VE" sz="2800" dirty="0">
              <a:solidFill>
                <a:srgbClr val="6DA945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5263305" y="1327272"/>
            <a:ext cx="3461657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chemeClr val="accent2">
                    <a:lumMod val="75000"/>
                  </a:schemeClr>
                </a:solidFill>
              </a:rPr>
              <a:t>Eje intestino-cerebro</a:t>
            </a:r>
            <a:endParaRPr lang="es-VE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994133" y="1904854"/>
            <a:ext cx="1948544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00B050"/>
                </a:solidFill>
              </a:rPr>
              <a:t>Nervio vago</a:t>
            </a:r>
            <a:endParaRPr lang="es-VE" sz="2800" dirty="0">
              <a:solidFill>
                <a:srgbClr val="00B050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6294581" y="3086816"/>
            <a:ext cx="160382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err="1" smtClean="0">
                <a:solidFill>
                  <a:srgbClr val="C00000"/>
                </a:solidFill>
              </a:rPr>
              <a:t>Microglia</a:t>
            </a:r>
            <a:endParaRPr lang="es-VE" sz="2800" dirty="0">
              <a:solidFill>
                <a:srgbClr val="C00000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007756" y="3553666"/>
            <a:ext cx="2002970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chemeClr val="accent2">
                    <a:lumMod val="75000"/>
                  </a:schemeClr>
                </a:solidFill>
              </a:rPr>
              <a:t>Células “T”</a:t>
            </a:r>
            <a:endParaRPr lang="es-VE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3788227" y="3730926"/>
            <a:ext cx="1567544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FF0066"/>
                </a:solidFill>
              </a:rPr>
              <a:t>Citokinas</a:t>
            </a:r>
            <a:endParaRPr lang="es-VE" sz="2800" dirty="0">
              <a:solidFill>
                <a:srgbClr val="FF0066"/>
              </a:solidFill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1116609" y="4808563"/>
            <a:ext cx="3062516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err="1" smtClean="0">
                <a:solidFill>
                  <a:srgbClr val="CC0099"/>
                </a:solidFill>
              </a:rPr>
              <a:t>Neurodegeneración</a:t>
            </a:r>
            <a:endParaRPr lang="es-VE" sz="2800" dirty="0">
              <a:solidFill>
                <a:srgbClr val="CC0099"/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3615327" y="705243"/>
            <a:ext cx="2750457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FF0000"/>
                </a:solidFill>
              </a:rPr>
              <a:t>Barrera intestinal</a:t>
            </a:r>
            <a:endParaRPr lang="es-VE" sz="2800" dirty="0">
              <a:solidFill>
                <a:srgbClr val="FF0000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5173176" y="4263010"/>
            <a:ext cx="3978728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00B0F0"/>
                </a:solidFill>
              </a:rPr>
              <a:t>Barrera hematoencefálica</a:t>
            </a:r>
            <a:endParaRPr lang="es-VE" sz="2800" dirty="0">
              <a:solidFill>
                <a:srgbClr val="00B0F0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2647867" y="5741969"/>
            <a:ext cx="3646714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993300"/>
                </a:solidFill>
              </a:rPr>
              <a:t>Proteínas mal plegadas</a:t>
            </a:r>
            <a:endParaRPr lang="es-VE" sz="2800" dirty="0">
              <a:solidFill>
                <a:srgbClr val="993300"/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6994133" y="337387"/>
            <a:ext cx="1190535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/>
              <a:t>Genes</a:t>
            </a:r>
            <a:endParaRPr lang="es-VE" sz="2800" dirty="0"/>
          </a:p>
        </p:txBody>
      </p:sp>
      <p:sp>
        <p:nvSpPr>
          <p:cNvPr id="17" name="CuadroTexto 16"/>
          <p:cNvSpPr txBox="1"/>
          <p:nvPr/>
        </p:nvSpPr>
        <p:spPr>
          <a:xfrm>
            <a:off x="5972924" y="5134722"/>
            <a:ext cx="2750457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err="1" smtClean="0">
                <a:solidFill>
                  <a:srgbClr val="FF0000"/>
                </a:solidFill>
              </a:rPr>
              <a:t>Sist</a:t>
            </a:r>
            <a:r>
              <a:rPr lang="es-VE" sz="2800" dirty="0" smtClean="0">
                <a:solidFill>
                  <a:srgbClr val="FF0000"/>
                </a:solidFill>
              </a:rPr>
              <a:t>. Nervioso</a:t>
            </a:r>
            <a:endParaRPr lang="es-VE" sz="2800" dirty="0">
              <a:solidFill>
                <a:srgbClr val="FF0000"/>
              </a:solidFill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4241536" y="2130601"/>
            <a:ext cx="2043538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err="1" smtClean="0">
                <a:solidFill>
                  <a:srgbClr val="CC0099"/>
                </a:solidFill>
              </a:rPr>
              <a:t>Sist</a:t>
            </a:r>
            <a:r>
              <a:rPr lang="es-VE" sz="2800" dirty="0" smtClean="0">
                <a:solidFill>
                  <a:srgbClr val="CC0099"/>
                </a:solidFill>
              </a:rPr>
              <a:t>. Inmune</a:t>
            </a:r>
            <a:endParaRPr lang="es-VE" sz="2800" dirty="0">
              <a:solidFill>
                <a:srgbClr val="CC0099"/>
              </a:solidFill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1137725" y="200714"/>
            <a:ext cx="231105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err="1" smtClean="0">
                <a:solidFill>
                  <a:srgbClr val="6DA945"/>
                </a:solidFill>
              </a:rPr>
              <a:t>Sist</a:t>
            </a:r>
            <a:r>
              <a:rPr lang="es-VE" sz="2800" dirty="0" smtClean="0">
                <a:solidFill>
                  <a:srgbClr val="6DA945"/>
                </a:solidFill>
              </a:rPr>
              <a:t>. Digestivo</a:t>
            </a:r>
            <a:endParaRPr lang="es-VE" sz="2800" dirty="0">
              <a:solidFill>
                <a:srgbClr val="6DA945"/>
              </a:solidFill>
            </a:endParaRP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12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77778E-7 -1.85185E-6 L 2.77778E-7 -0.07222 " pathEditMode="relative" rAng="0" ptsTypes="AA">
                                      <p:cBhvr>
                                        <p:cTn id="12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5556E-6 -2.96296E-6 L 3.05556E-6 -0.07222 " pathEditMode="relative" rAng="0" ptsTypes="AA">
                                      <p:cBhvr>
                                        <p:cTn id="18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8.33333E-7 3.33333E-6 L -8.33333E-7 -0.07223 " pathEditMode="relative" rAng="0" ptsTypes="AA">
                                      <p:cBhvr>
                                        <p:cTn id="24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2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16667E-6 -7.40741E-7 L -4.16667E-6 -0.07222 " pathEditMode="relative" rAng="0" ptsTypes="AA">
                                      <p:cBhvr>
                                        <p:cTn id="30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2.96296E-6 L -5.55556E-7 -0.07223 " pathEditMode="relative" rAng="0" ptsTypes="AA">
                                      <p:cBhvr>
                                        <p:cTn id="3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66667E-6 0 L -1.66667E-6 -0.07222 " pathEditMode="relative" rAng="0" ptsTypes="AA">
                                      <p:cBhvr>
                                        <p:cTn id="42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4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8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2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-1.85185E-6 L -3.33333E-6 -0.07222 " pathEditMode="relative" rAng="0" ptsTypes="AA">
                                      <p:cBhvr>
                                        <p:cTn id="54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5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77778E-7 -2.22222E-6 L 2.77778E-7 -0.07222 " pathEditMode="relative" rAng="0" ptsTypes="AA">
                                      <p:cBhvr>
                                        <p:cTn id="60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6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2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3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4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1111E-6 -2.96296E-6 L 1.11111E-6 -0.07222 " pathEditMode="relative" rAng="0" ptsTypes="AA">
                                      <p:cBhvr>
                                        <p:cTn id="6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6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66667E-6 -1.11111E-6 L -1.66667E-6 -0.07222 " pathEditMode="relative" rAng="0" ptsTypes="AA">
                                      <p:cBhvr>
                                        <p:cTn id="72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4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5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6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-2.22222E-6 L -3.33333E-6 -0.07222 " pathEditMode="relative" rAng="0" ptsTypes="AA">
                                      <p:cBhvr>
                                        <p:cTn id="78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0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1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2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22222E-6 4.44444E-6 L -2.22222E-6 -0.07223 " pathEditMode="relative" rAng="0" ptsTypes="AA">
                                      <p:cBhvr>
                                        <p:cTn id="84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8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6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7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8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22222E-6 -1.11111E-6 L -2.22222E-6 -0.07222 " pathEditMode="relative" rAng="0" ptsTypes="AA">
                                      <p:cBhvr>
                                        <p:cTn id="90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9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2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3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4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72222E-6 4.44444E-6 L -4.72222E-6 -0.07223 " pathEditMode="relative" rAng="0" ptsTypes="AA">
                                      <p:cBhvr>
                                        <p:cTn id="9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9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56502" y="113524"/>
            <a:ext cx="4685563" cy="7386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latin typeface="Comic Sans MS" panose="030F0702030302020204" pitchFamily="66" charset="0"/>
              </a:rPr>
              <a:t>Enfermedad de Parkinson (PD)</a:t>
            </a:r>
          </a:p>
          <a:p>
            <a:pPr algn="ctr"/>
            <a:r>
              <a:rPr lang="es-VE" dirty="0">
                <a:latin typeface="Comic Sans MS" panose="030F0702030302020204" pitchFamily="66" charset="0"/>
              </a:rPr>
              <a:t>Microbiota </a:t>
            </a:r>
            <a:r>
              <a:rPr lang="es-VE" dirty="0" smtClean="0">
                <a:latin typeface="Comic Sans MS" panose="030F0702030302020204" pitchFamily="66" charset="0"/>
              </a:rPr>
              <a:t>Intestinal y Nervio Vago 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152591" y="961169"/>
            <a:ext cx="6895580" cy="56323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Enfermedad de Parkinson. Alfa Sinucleina.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dirty="0">
                <a:latin typeface="Comic Sans MS" panose="030F0702030302020204" pitchFamily="66" charset="0"/>
              </a:rPr>
              <a:t>Intestino. Mucosa </a:t>
            </a:r>
            <a:r>
              <a:rPr lang="es-VE" dirty="0" smtClean="0">
                <a:latin typeface="Comic Sans MS" panose="030F0702030302020204" pitchFamily="66" charset="0"/>
              </a:rPr>
              <a:t>Intestinal</a:t>
            </a:r>
            <a:r>
              <a:rPr lang="es-VE" dirty="0">
                <a:latin typeface="Comic Sans MS" panose="030F0702030302020204" pitchFamily="66" charset="0"/>
              </a:rPr>
              <a:t>. </a:t>
            </a:r>
            <a:r>
              <a:rPr lang="es-VE" dirty="0" smtClean="0">
                <a:latin typeface="Comic Sans MS" panose="030F0702030302020204" pitchFamily="66" charset="0"/>
              </a:rPr>
              <a:t>S. Inmune Entérico</a:t>
            </a:r>
            <a:r>
              <a:rPr lang="es-VE" dirty="0">
                <a:latin typeface="Comic Sans MS" panose="030F0702030302020204" pitchFamily="66" charset="0"/>
              </a:rPr>
              <a:t>. </a:t>
            </a:r>
            <a:endParaRPr lang="es-VE" dirty="0" smtClean="0">
              <a:latin typeface="Comic Sans MS" panose="030F0702030302020204" pitchFamily="66" charset="0"/>
            </a:endParaRPr>
          </a:p>
          <a:p>
            <a:pPr marL="274638"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dirty="0" smtClean="0">
                <a:latin typeface="Comic Sans MS" panose="030F0702030302020204" pitchFamily="66" charset="0"/>
              </a:rPr>
              <a:t>S</a:t>
            </a:r>
            <a:r>
              <a:rPr lang="es-VE" dirty="0">
                <a:latin typeface="Comic Sans MS" panose="030F0702030302020204" pitchFamily="66" charset="0"/>
              </a:rPr>
              <a:t>. Endocrino Entérico. </a:t>
            </a:r>
            <a:r>
              <a:rPr lang="es-VE" dirty="0" smtClean="0">
                <a:latin typeface="Comic Sans MS" panose="030F0702030302020204" pitchFamily="66" charset="0"/>
              </a:rPr>
              <a:t>S. </a:t>
            </a:r>
            <a:r>
              <a:rPr lang="es-VE" dirty="0">
                <a:latin typeface="Comic Sans MS" panose="030F0702030302020204" pitchFamily="66" charset="0"/>
              </a:rPr>
              <a:t>Nervioso Entérico. </a:t>
            </a:r>
            <a:r>
              <a:rPr lang="es-VE" dirty="0" smtClean="0">
                <a:latin typeface="Comic Sans MS" panose="030F0702030302020204" pitchFamily="66" charset="0"/>
              </a:rPr>
              <a:t>Comunicación entre células.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Microbiota Intestinal. Conceptos. Funciones. Disbiosis.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Aumento permeabilidad intestinal. Translocación bacteriana. Inflamación Intestinal. Relación Salud-Enfermedad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dirty="0" smtClean="0">
              <a:latin typeface="Comic Sans MS" panose="030F0702030302020204" pitchFamily="66" charset="0"/>
            </a:endParaRP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SN Autónomo (SNA). </a:t>
            </a:r>
            <a:r>
              <a:rPr lang="es-VE" dirty="0">
                <a:latin typeface="Comic Sans MS" panose="030F0702030302020204" pitchFamily="66" charset="0"/>
              </a:rPr>
              <a:t>Parasimpático. Nervio </a:t>
            </a:r>
            <a:r>
              <a:rPr lang="es-VE" dirty="0" smtClean="0">
                <a:latin typeface="Comic Sans MS" panose="030F0702030302020204" pitchFamily="66" charset="0"/>
              </a:rPr>
              <a:t>Vago y Microbiota.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endParaRPr lang="es-VE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Eje </a:t>
            </a:r>
            <a:r>
              <a:rPr lang="es-VE" dirty="0">
                <a:latin typeface="Comic Sans MS" panose="030F0702030302020204" pitchFamily="66" charset="0"/>
              </a:rPr>
              <a:t>Intestino-Cerebro</a:t>
            </a:r>
            <a:r>
              <a:rPr lang="es-VE" dirty="0" smtClean="0">
                <a:latin typeface="Comic Sans MS" panose="030F0702030302020204" pitchFamily="66" charset="0"/>
              </a:rPr>
              <a:t>. Interacciones Bidireccionales.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Hipótesis desarrollo y progresión PD. Eje Sano y Alterado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dirty="0" smtClean="0">
              <a:latin typeface="Comic Sans MS" panose="030F0702030302020204" pitchFamily="66" charset="0"/>
            </a:endParaRP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endParaRPr lang="es-VE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Relación entre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Inflamación 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Sistémica y Neuroinflamación. Neuroinflamación. Neurodegeneración (ND). </a:t>
            </a:r>
            <a:r>
              <a:rPr lang="es-VE" dirty="0" err="1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ND.</a:t>
            </a:r>
            <a:endParaRPr lang="es-VE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Conexión Microbiota Intestinal y PD. Hipótesis de </a:t>
            </a:r>
            <a:r>
              <a:rPr lang="es-VE" dirty="0" err="1" smtClean="0">
                <a:latin typeface="Comic Sans MS" panose="030F0702030302020204" pitchFamily="66" charset="0"/>
              </a:rPr>
              <a:t>Braak</a:t>
            </a:r>
            <a:r>
              <a:rPr lang="es-VE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mtClean="0">
                <a:latin typeface="Comic Sans MS" panose="030F0702030302020204" pitchFamily="66" charset="0"/>
              </a:rPr>
              <a:t>Nuevas Posibilidades Terapéuticas</a:t>
            </a:r>
            <a:r>
              <a:rPr lang="es-VE" dirty="0" smtClean="0">
                <a:latin typeface="Comic Sans MS" panose="030F0702030302020204" pitchFamily="66" charset="0"/>
              </a:rPr>
              <a:t>.</a:t>
            </a:r>
            <a:endParaRPr lang="es-VE" sz="1000" dirty="0" smtClean="0">
              <a:latin typeface="Comic Sans MS" panose="030F0702030302020204" pitchFamily="66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31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814675" y="1726575"/>
            <a:ext cx="5514650" cy="34778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paciente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VE" altLang="es-VE" sz="4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iempre va primero,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aún por </a:t>
            </a:r>
            <a:r>
              <a:rPr lang="es-VE" altLang="es-VE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encima de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nuestros propios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intereses. </a:t>
            </a:r>
            <a:endParaRPr lang="es-VE" altLang="es-VE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5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CuadroTexto"/>
          <p:cNvSpPr txBox="1">
            <a:spLocks noChangeArrowheads="1"/>
          </p:cNvSpPr>
          <p:nvPr/>
        </p:nvSpPr>
        <p:spPr bwMode="auto">
          <a:xfrm>
            <a:off x="4833643" y="5137355"/>
            <a:ext cx="309115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Dr. Bill Taylor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Prof. Emérito Ciencias Políticas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Oakton</a:t>
            </a:r>
            <a:r>
              <a:rPr lang="es-VE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Comunity</a:t>
            </a:r>
            <a:r>
              <a:rPr lang="es-VE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College</a:t>
            </a:r>
            <a:endParaRPr lang="es-VE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16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Una carta a mis estudiantes </a:t>
            </a:r>
            <a:r>
              <a:rPr lang="es-VE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1999.</a:t>
            </a:r>
            <a:endParaRPr lang="es-VE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379417" y="1105049"/>
            <a:ext cx="6545383" cy="3924151"/>
          </a:xfrm>
          <a:prstGeom prst="rect">
            <a:avLst/>
          </a:prstGeom>
          <a:solidFill>
            <a:srgbClr val="C6E6E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s-VE" sz="1000" b="1" dirty="0" smtClean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“</a:t>
            </a:r>
            <a:r>
              <a:rPr lang="es-VE" sz="3200" b="1" dirty="0" smtClean="0">
                <a:solidFill>
                  <a:srgbClr val="000000"/>
                </a:solidFill>
              </a:rPr>
              <a:t>…</a:t>
            </a:r>
            <a:r>
              <a:rPr lang="es-VE" sz="4000" b="1" dirty="0" smtClean="0">
                <a:solidFill>
                  <a:srgbClr val="000000"/>
                </a:solidFill>
              </a:rPr>
              <a:t>la </a:t>
            </a:r>
            <a:r>
              <a:rPr lang="es-VE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4000" b="1" dirty="0" smtClean="0">
                <a:solidFill>
                  <a:srgbClr val="000000"/>
                </a:solidFill>
              </a:rPr>
              <a:t>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es parte esencial de cualquier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 experiencia educativa verdadera,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s-VE" sz="900" b="1" dirty="0" smtClean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3000" b="1" dirty="0" smtClean="0">
                <a:solidFill>
                  <a:srgbClr val="000000"/>
                </a:solidFill>
              </a:rPr>
              <a:t> de mi parte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como </a:t>
            </a:r>
            <a:r>
              <a:rPr lang="es-VE" sz="3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profesor</a:t>
            </a:r>
            <a:r>
              <a:rPr lang="es-VE" sz="3000" b="1" dirty="0" smtClean="0">
                <a:solidFill>
                  <a:srgbClr val="000000"/>
                </a:solidFill>
              </a:rPr>
              <a:t> 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3000" b="1" dirty="0" smtClean="0">
                <a:solidFill>
                  <a:srgbClr val="000000"/>
                </a:solidFill>
              </a:rPr>
              <a:t> de su parte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como </a:t>
            </a:r>
            <a:r>
              <a:rPr lang="es-VE" sz="3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estudiantes</a:t>
            </a:r>
            <a:r>
              <a:rPr lang="es-VE" sz="3000" b="1" dirty="0" smtClean="0">
                <a:solidFill>
                  <a:srgbClr val="000000"/>
                </a:solidFill>
              </a:rPr>
              <a:t>”.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s-VE" sz="1000" b="1" dirty="0" smtClean="0">
              <a:solidFill>
                <a:srgbClr val="000000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783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344461" y="253310"/>
            <a:ext cx="4527755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smtClean="0">
                <a:latin typeface="Comic Sans MS" panose="030F0702030302020204" pitchFamily="66" charset="0"/>
              </a:rPr>
              <a:t>Enfermedad de Parkinson (PD)</a:t>
            </a:r>
            <a:endParaRPr lang="es-VE" sz="2000" dirty="0" smtClean="0">
              <a:latin typeface="Comic Sans MS" panose="030F0702030302020204" pitchFamily="66" charset="0"/>
            </a:endParaRPr>
          </a:p>
          <a:p>
            <a:pPr algn="ctr"/>
            <a:r>
              <a:rPr lang="es-VE" dirty="0">
                <a:latin typeface="Comic Sans MS" panose="030F0702030302020204" pitchFamily="66" charset="0"/>
              </a:rPr>
              <a:t>Microbiota Intestinal </a:t>
            </a:r>
            <a:r>
              <a:rPr lang="es-VE" dirty="0" smtClean="0">
                <a:latin typeface="Comic Sans MS" panose="030F0702030302020204" pitchFamily="66" charset="0"/>
              </a:rPr>
              <a:t>y Nervio Vago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226" y="1175601"/>
            <a:ext cx="3300746" cy="523928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28" t="5396" r="27287"/>
          <a:stretch/>
        </p:blipFill>
        <p:spPr>
          <a:xfrm>
            <a:off x="1967517" y="2092271"/>
            <a:ext cx="1689317" cy="4116007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5456718" y="2896799"/>
            <a:ext cx="9972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4400" dirty="0" smtClean="0"/>
              <a:t>???</a:t>
            </a:r>
            <a:endParaRPr lang="es-VE" sz="4400" dirty="0"/>
          </a:p>
        </p:txBody>
      </p:sp>
      <p:sp>
        <p:nvSpPr>
          <p:cNvPr id="9" name="Rectángulo 8"/>
          <p:cNvSpPr/>
          <p:nvPr/>
        </p:nvSpPr>
        <p:spPr>
          <a:xfrm>
            <a:off x="2959410" y="4742481"/>
            <a:ext cx="883403" cy="4494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Rectángulo 9"/>
          <p:cNvSpPr/>
          <p:nvPr/>
        </p:nvSpPr>
        <p:spPr>
          <a:xfrm>
            <a:off x="3217651" y="5482922"/>
            <a:ext cx="780535" cy="4343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3217651" y="3177153"/>
            <a:ext cx="439183" cy="2518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Elipse 11"/>
          <p:cNvSpPr/>
          <p:nvPr/>
        </p:nvSpPr>
        <p:spPr>
          <a:xfrm>
            <a:off x="3542318" y="3673945"/>
            <a:ext cx="495968" cy="457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>
            <a:off x="1750542" y="2386739"/>
            <a:ext cx="991892" cy="2944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Rectángulo 13"/>
          <p:cNvSpPr/>
          <p:nvPr/>
        </p:nvSpPr>
        <p:spPr>
          <a:xfrm>
            <a:off x="1626164" y="2929180"/>
            <a:ext cx="681931" cy="7904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Rectángulo 14"/>
          <p:cNvSpPr/>
          <p:nvPr/>
        </p:nvSpPr>
        <p:spPr>
          <a:xfrm>
            <a:off x="3542318" y="3673945"/>
            <a:ext cx="300495" cy="2781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Rectángulo 15"/>
          <p:cNvSpPr/>
          <p:nvPr/>
        </p:nvSpPr>
        <p:spPr>
          <a:xfrm>
            <a:off x="3240427" y="3619093"/>
            <a:ext cx="439183" cy="932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7" name="Rectángulo 16"/>
          <p:cNvSpPr/>
          <p:nvPr/>
        </p:nvSpPr>
        <p:spPr>
          <a:xfrm>
            <a:off x="1765068" y="5324461"/>
            <a:ext cx="340965" cy="217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Rectángulo 17"/>
          <p:cNvSpPr/>
          <p:nvPr/>
        </p:nvSpPr>
        <p:spPr>
          <a:xfrm>
            <a:off x="2959410" y="5541644"/>
            <a:ext cx="441701" cy="204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5135761" y="5446756"/>
            <a:ext cx="1166905" cy="4842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1" name="CuadroTexto 20"/>
          <p:cNvSpPr txBox="1"/>
          <p:nvPr/>
        </p:nvSpPr>
        <p:spPr>
          <a:xfrm>
            <a:off x="4562856" y="5358459"/>
            <a:ext cx="2338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Desbalance Microbiota </a:t>
            </a:r>
          </a:p>
          <a:p>
            <a:pPr algn="ctr"/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ntestinal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5046198" y="6123191"/>
            <a:ext cx="1291004" cy="2455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CuadroTexto 22"/>
          <p:cNvSpPr txBox="1"/>
          <p:nvPr/>
        </p:nvSpPr>
        <p:spPr>
          <a:xfrm>
            <a:off x="4648154" y="6076327"/>
            <a:ext cx="1964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Neuroinflamación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6842398" y="6128431"/>
            <a:ext cx="1700901" cy="2983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CuadroTexto 24"/>
          <p:cNvSpPr txBox="1"/>
          <p:nvPr/>
        </p:nvSpPr>
        <p:spPr>
          <a:xfrm>
            <a:off x="6918503" y="6019479"/>
            <a:ext cx="1469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Agregado de </a:t>
            </a:r>
          </a:p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sinucleina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7" name="Text Box 7"/>
          <p:cNvSpPr txBox="1">
            <a:spLocks noChangeArrowheads="1"/>
          </p:cNvSpPr>
          <p:nvPr/>
        </p:nvSpPr>
        <p:spPr bwMode="auto">
          <a:xfrm>
            <a:off x="4936489" y="6457791"/>
            <a:ext cx="2037737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Brain</a:t>
            </a:r>
            <a:r>
              <a:rPr lang="es-VE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es-VE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Advances</a:t>
            </a:r>
            <a:r>
              <a:rPr lang="es-VE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2019, </a:t>
            </a:r>
            <a:r>
              <a:rPr lang="es-VE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5: </a:t>
            </a:r>
            <a:r>
              <a:rPr lang="es-VE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73–81</a:t>
            </a:r>
            <a:endParaRPr lang="es-ES_tradnl" altLang="es-VE" sz="900" dirty="0">
              <a:solidFill>
                <a:srgbClr val="80808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 rot="20711554">
            <a:off x="7434494" y="3536440"/>
            <a:ext cx="202589" cy="9583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8" name="CuadroTexto 7"/>
          <p:cNvSpPr txBox="1"/>
          <p:nvPr/>
        </p:nvSpPr>
        <p:spPr>
          <a:xfrm>
            <a:off x="6831367" y="3846324"/>
            <a:ext cx="9560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ago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4611942" y="1034082"/>
            <a:ext cx="3800156" cy="56545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7053363" y="6595092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Flecha derecha 6"/>
          <p:cNvSpPr/>
          <p:nvPr/>
        </p:nvSpPr>
        <p:spPr>
          <a:xfrm>
            <a:off x="3296091" y="4379408"/>
            <a:ext cx="1036352" cy="402710"/>
          </a:xfrm>
          <a:prstGeom prst="rightArrow">
            <a:avLst/>
          </a:prstGeom>
          <a:ln w="28575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8" name="Rectángulo 27"/>
          <p:cNvSpPr/>
          <p:nvPr/>
        </p:nvSpPr>
        <p:spPr>
          <a:xfrm>
            <a:off x="888331" y="990231"/>
            <a:ext cx="3680686" cy="55964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653234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7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140842" y="479496"/>
            <a:ext cx="4862315" cy="49244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600" dirty="0" smtClean="0">
                <a:latin typeface="Comic Sans MS" panose="030F0702030302020204" pitchFamily="66" charset="0"/>
              </a:rPr>
              <a:t>Enfermedad de Parkinson (PD)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452304" y="1127691"/>
            <a:ext cx="6239392" cy="53553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Enfermedad de Parkinson. Alfa Sinucleina.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endParaRPr lang="es-VE" sz="16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latin typeface="Comic Sans MS" panose="030F0702030302020204" pitchFamily="66" charset="0"/>
              </a:rPr>
              <a:t>Intestino. Mucosa I</a:t>
            </a:r>
            <a:r>
              <a:rPr lang="es-VE" sz="1600" dirty="0" smtClean="0">
                <a:latin typeface="Comic Sans MS" panose="030F0702030302020204" pitchFamily="66" charset="0"/>
              </a:rPr>
              <a:t>ntestinal</a:t>
            </a:r>
            <a:r>
              <a:rPr lang="es-VE" sz="1600" dirty="0">
                <a:latin typeface="Comic Sans MS" panose="030F0702030302020204" pitchFamily="66" charset="0"/>
              </a:rPr>
              <a:t>. S. Inmune Entérico. </a:t>
            </a:r>
          </a:p>
          <a:p>
            <a:pPr marL="274638"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600" dirty="0">
                <a:latin typeface="Comic Sans MS" panose="030F0702030302020204" pitchFamily="66" charset="0"/>
              </a:rPr>
              <a:t>S. Endocrino Entérico. </a:t>
            </a:r>
            <a:r>
              <a:rPr lang="es-VE" sz="1600" dirty="0" smtClean="0">
                <a:latin typeface="Comic Sans MS" panose="030F0702030302020204" pitchFamily="66" charset="0"/>
              </a:rPr>
              <a:t>S. </a:t>
            </a:r>
            <a:r>
              <a:rPr lang="es-VE" sz="1600" dirty="0">
                <a:latin typeface="Comic Sans MS" panose="030F0702030302020204" pitchFamily="66" charset="0"/>
              </a:rPr>
              <a:t>Nervioso Entérico. Comunicación entre células.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latin typeface="Comic Sans MS" panose="030F0702030302020204" pitchFamily="66" charset="0"/>
              </a:rPr>
              <a:t>Microbiota Intestinal. Conceptos. Funciones. Disbiosis.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Aumento permeabilidad intestinal. Translocación bacteriana. Inflamación Intestinal. Relación Salud-Enfermedad.</a:t>
            </a:r>
            <a:endParaRPr lang="es-VE" sz="16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SN Autónomo (SNA). </a:t>
            </a:r>
            <a:r>
              <a:rPr lang="es-VE" sz="1600" dirty="0">
                <a:latin typeface="Comic Sans MS" panose="030F0702030302020204" pitchFamily="66" charset="0"/>
              </a:rPr>
              <a:t>Parasimpático. Nervio </a:t>
            </a:r>
            <a:r>
              <a:rPr lang="es-VE" sz="1600" dirty="0" smtClean="0">
                <a:latin typeface="Comic Sans MS" panose="030F0702030302020204" pitchFamily="66" charset="0"/>
              </a:rPr>
              <a:t>Vago y Microbiota.</a:t>
            </a:r>
            <a:endParaRPr lang="es-VE" sz="16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latin typeface="Comic Sans MS" panose="030F0702030302020204" pitchFamily="66" charset="0"/>
              </a:rPr>
              <a:t>Eje Intestino-Cerebro. Interacciones Bidireccionales</a:t>
            </a:r>
            <a:r>
              <a:rPr lang="es-VE" sz="1600" dirty="0" smtClean="0">
                <a:latin typeface="Comic Sans MS" panose="030F0702030302020204" pitchFamily="66" charset="0"/>
              </a:rPr>
              <a:t>.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Hipótesis desarrollo y progresión PD. Eje Sano y Alterado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600" dirty="0">
              <a:latin typeface="Comic Sans MS" panose="030F0702030302020204" pitchFamily="66" charset="0"/>
            </a:endParaRP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endParaRPr lang="es-VE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Relación entre Inflamación Sistémica y Neuroinflamación. Neuroinflamación. Neurodegeneración (ND).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 ND.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Conexión Microbiota Intestinal y PD. Hipótesis de </a:t>
            </a:r>
            <a:r>
              <a:rPr lang="es-VE" sz="1600" dirty="0" err="1" smtClean="0">
                <a:latin typeface="Comic Sans MS" panose="030F0702030302020204" pitchFamily="66" charset="0"/>
              </a:rPr>
              <a:t>Braak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Nuevas Posibilidades </a:t>
            </a:r>
            <a:r>
              <a:rPr lang="es-VE" sz="1600" dirty="0">
                <a:latin typeface="Comic Sans MS" panose="030F0702030302020204" pitchFamily="66" charset="0"/>
              </a:rPr>
              <a:t>T</a:t>
            </a:r>
            <a:r>
              <a:rPr lang="es-VE" sz="1600" dirty="0" smtClean="0">
                <a:latin typeface="Comic Sans MS" panose="030F0702030302020204" pitchFamily="66" charset="0"/>
              </a:rPr>
              <a:t>erapéuticas.</a:t>
            </a:r>
            <a:r>
              <a:rPr lang="es-VE" sz="1000" dirty="0" smtClean="0">
                <a:latin typeface="Comic Sans MS" panose="030F0702030302020204" pitchFamily="66" charset="0"/>
              </a:rPr>
              <a:t>  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echa derecha 5"/>
          <p:cNvSpPr/>
          <p:nvPr/>
        </p:nvSpPr>
        <p:spPr>
          <a:xfrm>
            <a:off x="449134" y="1265136"/>
            <a:ext cx="871537" cy="257175"/>
          </a:xfrm>
          <a:prstGeom prst="rightArrow">
            <a:avLst/>
          </a:prstGeom>
          <a:ln w="28575"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V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80081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/>
          <p:cNvSpPr/>
          <p:nvPr/>
        </p:nvSpPr>
        <p:spPr>
          <a:xfrm>
            <a:off x="4800557" y="6105268"/>
            <a:ext cx="36550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Gut–Brain Axis and Its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Relation to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Disease: A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Review. 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 </a:t>
            </a:r>
            <a:r>
              <a:rPr lang="es-VE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Aging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Neurosci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2022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;13: 782082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2153187" y="294200"/>
            <a:ext cx="4801984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latin typeface="Comic Sans MS" panose="030F0702030302020204" pitchFamily="66" charset="0"/>
              </a:rPr>
              <a:t>Enfermedad de Parkinson (PD)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58" t="8244" r="26929" b="1072"/>
          <a:stretch/>
        </p:blipFill>
        <p:spPr>
          <a:xfrm>
            <a:off x="1094578" y="1397731"/>
            <a:ext cx="2165330" cy="486156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4691099" y="1243312"/>
            <a:ext cx="4257646" cy="43396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61938" indent="-261938">
              <a:buSzPct val="200000"/>
              <a:buFont typeface="Arial" panose="020B0604020202020204" pitchFamily="34" charset="0"/>
              <a:buChar char="•"/>
            </a:pPr>
            <a:endParaRPr lang="es-VE" sz="900" b="1" dirty="0" smtClean="0">
              <a:latin typeface="Comic Sans MS" panose="030F0702030302020204" pitchFamily="66" charset="0"/>
            </a:endParaRPr>
          </a:p>
          <a:p>
            <a:pPr marL="261938" indent="-261938">
              <a:buSzPct val="200000"/>
              <a:buFont typeface="Arial" panose="020B0604020202020204" pitchFamily="34" charset="0"/>
              <a:buChar char="•"/>
            </a:pPr>
            <a:r>
              <a:rPr lang="es-VE" sz="1400" b="1" dirty="0" smtClean="0">
                <a:latin typeface="Comic Sans MS" panose="030F0702030302020204" pitchFamily="66" charset="0"/>
              </a:rPr>
              <a:t>Enfermedad crónica, neurodegenerativa, </a:t>
            </a:r>
            <a:r>
              <a:rPr lang="es-VE" sz="1400" dirty="0" smtClean="0">
                <a:latin typeface="Comic Sans MS" panose="030F0702030302020204" pitchFamily="66" charset="0"/>
              </a:rPr>
              <a:t>multifactorial, en </a:t>
            </a:r>
            <a:r>
              <a:rPr lang="es-VE" sz="1400" b="1" dirty="0" smtClean="0">
                <a:latin typeface="Comic Sans MS" panose="030F0702030302020204" pitchFamily="66" charset="0"/>
              </a:rPr>
              <a:t>rápido aumento</a:t>
            </a:r>
            <a:r>
              <a:rPr lang="es-VE" sz="1400" dirty="0" smtClean="0">
                <a:latin typeface="Comic Sans MS" panose="030F0702030302020204" pitchFamily="66" charset="0"/>
              </a:rPr>
              <a:t>, sigue en frecuencia al Alzheimer, afecta 1-2% &gt; 65 años. Riesgo mayor en </a:t>
            </a:r>
            <a:r>
              <a:rPr lang="es-VE" sz="1400" dirty="0">
                <a:latin typeface="Comic Sans MS" panose="030F0702030302020204" pitchFamily="66" charset="0"/>
              </a:rPr>
              <a:t>estreñimiento </a:t>
            </a:r>
            <a:r>
              <a:rPr lang="es-VE" sz="1400" dirty="0" smtClean="0">
                <a:latin typeface="Comic Sans MS" panose="030F0702030302020204" pitchFamily="66" charset="0"/>
              </a:rPr>
              <a:t>crónico y familiares con PD.</a:t>
            </a:r>
          </a:p>
          <a:p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es-VE" sz="1400" b="1" dirty="0" smtClean="0">
                <a:latin typeface="Comic Sans MS" panose="030F0702030302020204" pitchFamily="66" charset="0"/>
              </a:rPr>
              <a:t>Diagnóstico Clínico</a:t>
            </a:r>
            <a:r>
              <a:rPr lang="es-VE" sz="1400" dirty="0" smtClean="0">
                <a:latin typeface="Comic Sans MS" panose="030F0702030302020204" pitchFamily="66" charset="0"/>
              </a:rPr>
              <a:t>. </a:t>
            </a:r>
          </a:p>
          <a:p>
            <a:pPr marL="265113">
              <a:buSzPct val="200000"/>
            </a:pPr>
            <a:r>
              <a:rPr lang="es-VE" sz="1400" b="1" dirty="0" err="1" smtClean="0">
                <a:latin typeface="Comic Sans MS" panose="030F0702030302020204" pitchFamily="66" charset="0"/>
              </a:rPr>
              <a:t>Sínt</a:t>
            </a:r>
            <a:r>
              <a:rPr lang="es-VE" sz="1400" b="1" dirty="0" smtClean="0">
                <a:latin typeface="Comic Sans MS" panose="030F0702030302020204" pitchFamily="66" charset="0"/>
              </a:rPr>
              <a:t>. Motores</a:t>
            </a:r>
            <a:r>
              <a:rPr lang="es-VE" sz="1400" dirty="0" smtClean="0">
                <a:latin typeface="Comic Sans MS" panose="030F0702030302020204" pitchFamily="66" charset="0"/>
              </a:rPr>
              <a:t>: </a:t>
            </a:r>
            <a:r>
              <a:rPr lang="es-VE" sz="1400" dirty="0" err="1" smtClean="0">
                <a:latin typeface="Comic Sans MS" panose="030F0702030302020204" pitchFamily="66" charset="0"/>
              </a:rPr>
              <a:t>bradikinesia</a:t>
            </a:r>
            <a:r>
              <a:rPr lang="es-VE" sz="1400" dirty="0" smtClean="0">
                <a:latin typeface="Comic Sans MS" panose="030F0702030302020204" pitchFamily="66" charset="0"/>
              </a:rPr>
              <a:t>, temblor en  reposo y/o rigidez, inestabilidad postural. </a:t>
            </a:r>
          </a:p>
          <a:p>
            <a:pPr marL="265113">
              <a:buSzPct val="200000"/>
            </a:pPr>
            <a:r>
              <a:rPr lang="es-VE" sz="1400" b="1" dirty="0" err="1" smtClean="0">
                <a:latin typeface="Comic Sans MS" panose="030F0702030302020204" pitchFamily="66" charset="0"/>
              </a:rPr>
              <a:t>Sínt</a:t>
            </a:r>
            <a:r>
              <a:rPr lang="es-VE" sz="1400" b="1" dirty="0" smtClean="0">
                <a:latin typeface="Comic Sans MS" panose="030F0702030302020204" pitchFamily="66" charset="0"/>
              </a:rPr>
              <a:t>. </a:t>
            </a:r>
            <a:r>
              <a:rPr lang="es-VE" sz="1400" b="1" dirty="0">
                <a:latin typeface="Comic Sans MS" panose="030F0702030302020204" pitchFamily="66" charset="0"/>
              </a:rPr>
              <a:t>N</a:t>
            </a:r>
            <a:r>
              <a:rPr lang="es-VE" sz="1400" b="1" dirty="0" smtClean="0">
                <a:latin typeface="Comic Sans MS" panose="030F0702030302020204" pitchFamily="66" charset="0"/>
              </a:rPr>
              <a:t>o motores: </a:t>
            </a:r>
            <a:r>
              <a:rPr lang="es-VE" sz="1400" dirty="0" smtClean="0">
                <a:latin typeface="Comic Sans MS" panose="030F0702030302020204" pitchFamily="66" charset="0"/>
              </a:rPr>
              <a:t>gastrointestinales, </a:t>
            </a:r>
            <a:r>
              <a:rPr lang="es-VE" sz="1400" dirty="0" err="1" smtClean="0">
                <a:latin typeface="Comic Sans MS" panose="030F0702030302020204" pitchFamily="66" charset="0"/>
              </a:rPr>
              <a:t>urinogenitales</a:t>
            </a:r>
            <a:r>
              <a:rPr lang="es-VE" sz="1400" dirty="0" smtClean="0">
                <a:latin typeface="Comic Sans MS" panose="030F0702030302020204" pitchFamily="66" charset="0"/>
              </a:rPr>
              <a:t>, trastorno </a:t>
            </a:r>
            <a:r>
              <a:rPr lang="es-VE" sz="1400" dirty="0" err="1" smtClean="0">
                <a:latin typeface="Comic Sans MS" panose="030F0702030302020204" pitchFamily="66" charset="0"/>
              </a:rPr>
              <a:t>olfación</a:t>
            </a:r>
            <a:r>
              <a:rPr lang="es-VE" sz="1400" dirty="0" smtClean="0">
                <a:latin typeface="Comic Sans MS" panose="030F0702030302020204" pitchFamily="66" charset="0"/>
              </a:rPr>
              <a:t>, deterioro cognitivo. </a:t>
            </a:r>
            <a:r>
              <a:rPr lang="es-VE" sz="1400" dirty="0" err="1" smtClean="0">
                <a:latin typeface="Comic Sans MS" panose="030F0702030302020204" pitchFamily="66" charset="0"/>
              </a:rPr>
              <a:t>Prodromos</a:t>
            </a:r>
            <a:r>
              <a:rPr lang="es-VE" sz="1400" dirty="0" smtClean="0">
                <a:latin typeface="Comic Sans MS" panose="030F0702030302020204" pitchFamily="66" charset="0"/>
              </a:rPr>
              <a:t> muy largo.</a:t>
            </a:r>
          </a:p>
          <a:p>
            <a:endParaRPr lang="es-VE" sz="1000" dirty="0">
              <a:latin typeface="Comic Sans MS" panose="030F0702030302020204" pitchFamily="66" charset="0"/>
            </a:endParaRPr>
          </a:p>
          <a:p>
            <a:pPr marL="261938" indent="-261938">
              <a:buSzPct val="200000"/>
              <a:buFont typeface="Arial" panose="020B0604020202020204" pitchFamily="34" charset="0"/>
              <a:buChar char="•"/>
            </a:pPr>
            <a:r>
              <a:rPr lang="es-VE" sz="1400" b="1" dirty="0" smtClean="0">
                <a:latin typeface="Comic Sans MS" panose="030F0702030302020204" pitchFamily="66" charset="0"/>
              </a:rPr>
              <a:t>Tratamiento.</a:t>
            </a:r>
          </a:p>
          <a:p>
            <a:pPr marL="265113">
              <a:buSzPct val="200000"/>
            </a:pPr>
            <a:r>
              <a:rPr lang="es-VE" sz="1400" dirty="0">
                <a:latin typeface="Comic Sans MS" panose="030F0702030302020204" pitchFamily="66" charset="0"/>
              </a:rPr>
              <a:t>Multidisciplinario, personalizado, </a:t>
            </a:r>
            <a:endParaRPr lang="es-VE" sz="1400" dirty="0" smtClean="0">
              <a:latin typeface="Comic Sans MS" panose="030F0702030302020204" pitchFamily="66" charset="0"/>
            </a:endParaRPr>
          </a:p>
          <a:p>
            <a:pPr marL="265113">
              <a:buSzPct val="200000"/>
            </a:pPr>
            <a:r>
              <a:rPr lang="es-VE" sz="1400" b="1" dirty="0" err="1" smtClean="0">
                <a:latin typeface="Comic Sans MS" panose="030F0702030302020204" pitchFamily="66" charset="0"/>
              </a:rPr>
              <a:t>Levodopa</a:t>
            </a:r>
            <a:r>
              <a:rPr lang="es-VE" sz="1400" dirty="0" smtClean="0">
                <a:latin typeface="Comic Sans MS" panose="030F0702030302020204" pitchFamily="66" charset="0"/>
              </a:rPr>
              <a:t> </a:t>
            </a:r>
            <a:r>
              <a:rPr lang="es-VE" sz="1400" dirty="0">
                <a:latin typeface="Comic Sans MS" panose="030F0702030302020204" pitchFamily="66" charset="0"/>
              </a:rPr>
              <a:t>al inicio del diagnóstico</a:t>
            </a:r>
            <a:r>
              <a:rPr lang="es-VE" sz="1400" dirty="0" smtClean="0">
                <a:latin typeface="Comic Sans MS" panose="030F0702030302020204" pitchFamily="66" charset="0"/>
              </a:rPr>
              <a:t>. </a:t>
            </a:r>
          </a:p>
          <a:p>
            <a:pPr marL="265113">
              <a:buSzPct val="200000"/>
            </a:pPr>
            <a:r>
              <a:rPr lang="es-VE" sz="1400" b="1" dirty="0" smtClean="0">
                <a:latin typeface="Comic Sans MS" panose="030F0702030302020204" pitchFamily="66" charset="0"/>
              </a:rPr>
              <a:t>Hoy no hay nada que detenga o revierta la enfermedad</a:t>
            </a:r>
            <a:r>
              <a:rPr lang="es-VE" sz="1400" dirty="0" smtClean="0">
                <a:latin typeface="Comic Sans MS" panose="030F0702030302020204" pitchFamily="66" charset="0"/>
              </a:rPr>
              <a:t>, pero estrategias en prueba, buscan modificar curso de la enfermedad.</a:t>
            </a:r>
            <a:r>
              <a:rPr lang="es-VE" sz="900" dirty="0">
                <a:latin typeface="Comic Sans MS" panose="030F0702030302020204" pitchFamily="66" charset="0"/>
              </a:rPr>
              <a:t> </a:t>
            </a:r>
            <a:endParaRPr lang="es-VE" sz="900" dirty="0" smtClean="0">
              <a:latin typeface="Comic Sans MS" panose="030F0702030302020204" pitchFamily="66" charset="0"/>
            </a:endParaRPr>
          </a:p>
          <a:p>
            <a:pPr marL="265113">
              <a:buSzPct val="200000"/>
            </a:pPr>
            <a:endParaRPr lang="es-VE" sz="900" dirty="0" smtClean="0"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5060022" y="5904806"/>
            <a:ext cx="3135795" cy="256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Parkinson’s Disease</a:t>
            </a:r>
            <a:r>
              <a:rPr lang="en-US" sz="1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The </a:t>
            </a:r>
            <a:r>
              <a:rPr lang="en-US" sz="1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Lancet 2021</a:t>
            </a:r>
            <a:r>
              <a:rPr lang="en-US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397: 2284-2303.</a:t>
            </a:r>
            <a:endParaRPr lang="es-V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3169472" y="1641207"/>
            <a:ext cx="12666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Facies </a:t>
            </a:r>
          </a:p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inexpresiva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989374" y="1717803"/>
            <a:ext cx="1068416" cy="1785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CuadroTexto 10"/>
          <p:cNvSpPr txBox="1"/>
          <p:nvPr/>
        </p:nvSpPr>
        <p:spPr>
          <a:xfrm>
            <a:off x="874961" y="1568387"/>
            <a:ext cx="11480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Postura </a:t>
            </a:r>
          </a:p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encorvada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2802176" y="2546829"/>
            <a:ext cx="491700" cy="3708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CuadroTexto 13"/>
          <p:cNvSpPr txBox="1"/>
          <p:nvPr/>
        </p:nvSpPr>
        <p:spPr>
          <a:xfrm>
            <a:off x="2757218" y="2393151"/>
            <a:ext cx="17988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Tronco inclinado 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hacia adelante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935526" y="2467544"/>
            <a:ext cx="556403" cy="2646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CuadroTexto 12"/>
          <p:cNvSpPr txBox="1"/>
          <p:nvPr/>
        </p:nvSpPr>
        <p:spPr>
          <a:xfrm>
            <a:off x="730186" y="2330478"/>
            <a:ext cx="8803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Rigidez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1015052" y="2931749"/>
            <a:ext cx="444851" cy="3464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CuadroTexto 14"/>
          <p:cNvSpPr txBox="1"/>
          <p:nvPr/>
        </p:nvSpPr>
        <p:spPr>
          <a:xfrm>
            <a:off x="494589" y="2713378"/>
            <a:ext cx="11320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Codos y 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muñecas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en flexión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3048026" y="3122720"/>
            <a:ext cx="242154" cy="318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CuadroTexto 15"/>
          <p:cNvSpPr txBox="1"/>
          <p:nvPr/>
        </p:nvSpPr>
        <p:spPr>
          <a:xfrm>
            <a:off x="2966060" y="2955576"/>
            <a:ext cx="10791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Balanceo 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del </a:t>
            </a:r>
            <a:r>
              <a:rPr lang="es-VE" sz="1600" dirty="0">
                <a:latin typeface="Comic Sans MS" panose="030F0702030302020204" pitchFamily="66" charset="0"/>
              </a:rPr>
              <a:t>brazo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reducido </a:t>
            </a:r>
          </a:p>
        </p:txBody>
      </p:sp>
      <p:sp>
        <p:nvSpPr>
          <p:cNvPr id="25" name="Rectángulo 24"/>
          <p:cNvSpPr/>
          <p:nvPr/>
        </p:nvSpPr>
        <p:spPr>
          <a:xfrm>
            <a:off x="2525769" y="4567614"/>
            <a:ext cx="903883" cy="4832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7" name="CuadroTexto 16"/>
          <p:cNvSpPr txBox="1"/>
          <p:nvPr/>
        </p:nvSpPr>
        <p:spPr>
          <a:xfrm>
            <a:off x="2557479" y="4390963"/>
            <a:ext cx="19543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Rodillas y caderas 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ligeramente 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flexionadas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967411" y="5050908"/>
            <a:ext cx="217238" cy="575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CuadroTexto 17"/>
          <p:cNvSpPr txBox="1"/>
          <p:nvPr/>
        </p:nvSpPr>
        <p:spPr>
          <a:xfrm>
            <a:off x="9568" y="5065755"/>
            <a:ext cx="15007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Temblor de 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extremidades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2709926" y="5398610"/>
            <a:ext cx="719726" cy="4471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CuadroTexto 18"/>
          <p:cNvSpPr txBox="1"/>
          <p:nvPr/>
        </p:nvSpPr>
        <p:spPr>
          <a:xfrm>
            <a:off x="2657506" y="5274271"/>
            <a:ext cx="18966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Arrastre de pies, 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marcha con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pasos cortos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75570" y="1127343"/>
            <a:ext cx="4360595" cy="55246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8" name="Rectángulo 27"/>
          <p:cNvSpPr/>
          <p:nvPr/>
        </p:nvSpPr>
        <p:spPr>
          <a:xfrm>
            <a:off x="4576092" y="1044354"/>
            <a:ext cx="4499070" cy="54844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1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29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4" grpId="0"/>
      <p:bldP spid="13" grpId="0"/>
      <p:bldP spid="15" grpId="0"/>
      <p:bldP spid="16" grpId="0"/>
      <p:bldP spid="17" grpId="0"/>
      <p:bldP spid="18" grpId="0"/>
      <p:bldP spid="19" grpId="0"/>
      <p:bldP spid="2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1" r="9581"/>
          <a:stretch/>
        </p:blipFill>
        <p:spPr>
          <a:xfrm>
            <a:off x="405224" y="1923008"/>
            <a:ext cx="7910287" cy="3550024"/>
          </a:xfrm>
          <a:prstGeom prst="rect">
            <a:avLst/>
          </a:prstGeom>
          <a:ln>
            <a:noFill/>
          </a:ln>
        </p:spPr>
      </p:pic>
      <p:sp>
        <p:nvSpPr>
          <p:cNvPr id="18" name="CuadroTexto 17"/>
          <p:cNvSpPr txBox="1"/>
          <p:nvPr/>
        </p:nvSpPr>
        <p:spPr>
          <a:xfrm>
            <a:off x="2605115" y="518014"/>
            <a:ext cx="4040559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Enfermedad de Parkinson (PD)</a:t>
            </a:r>
          </a:p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Curso de la Enfermedad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5774339" y="5514420"/>
            <a:ext cx="2963348" cy="438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Adaptado de: LV.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Kalia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AE.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Lang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Parkinson´s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Lancet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2015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396:896-912 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24708" y="1510128"/>
            <a:ext cx="4040394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Período Prodrómico/Pre-motor</a:t>
            </a:r>
            <a:endParaRPr lang="es-VE" sz="2000" dirty="0"/>
          </a:p>
        </p:txBody>
      </p:sp>
      <p:sp>
        <p:nvSpPr>
          <p:cNvPr id="11" name="Rectángulo 10"/>
          <p:cNvSpPr/>
          <p:nvPr/>
        </p:nvSpPr>
        <p:spPr>
          <a:xfrm>
            <a:off x="8042674" y="2279553"/>
            <a:ext cx="1101326" cy="338554"/>
          </a:xfrm>
          <a:prstGeom prst="rect">
            <a:avLst/>
          </a:prstGeom>
          <a:solidFill>
            <a:srgbClr val="FFAFD7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Complic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257053" y="3312910"/>
            <a:ext cx="851515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8300536" y="4336997"/>
            <a:ext cx="827471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</a:t>
            </a:r>
          </a:p>
          <a:p>
            <a:pPr algn="ctr"/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ángulo 13"/>
          <p:cNvSpPr/>
          <p:nvPr/>
        </p:nvSpPr>
        <p:spPr>
          <a:xfrm rot="16200000">
            <a:off x="-858977" y="3177535"/>
            <a:ext cx="21980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Grado Incapacidad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654629" y="1993340"/>
            <a:ext cx="1785257" cy="1900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" name="Rectángulo 3"/>
          <p:cNvSpPr/>
          <p:nvPr/>
        </p:nvSpPr>
        <p:spPr>
          <a:xfrm>
            <a:off x="4572000" y="2183438"/>
            <a:ext cx="580572" cy="19223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Rectángulo 6"/>
          <p:cNvSpPr/>
          <p:nvPr/>
        </p:nvSpPr>
        <p:spPr>
          <a:xfrm>
            <a:off x="6790754" y="2183439"/>
            <a:ext cx="930518" cy="15211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Rectángulo 14"/>
          <p:cNvSpPr/>
          <p:nvPr/>
        </p:nvSpPr>
        <p:spPr>
          <a:xfrm>
            <a:off x="5256161" y="1993339"/>
            <a:ext cx="723725" cy="2307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Rectángulo 18"/>
          <p:cNvSpPr/>
          <p:nvPr/>
        </p:nvSpPr>
        <p:spPr>
          <a:xfrm>
            <a:off x="4137223" y="5314194"/>
            <a:ext cx="668545" cy="1501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Rectángulo 9"/>
          <p:cNvSpPr/>
          <p:nvPr/>
        </p:nvSpPr>
        <p:spPr>
          <a:xfrm>
            <a:off x="4752271" y="2012498"/>
            <a:ext cx="112402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Temprano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5979886" y="1953604"/>
            <a:ext cx="928914" cy="21049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8" name="Rectángulo 7"/>
          <p:cNvSpPr/>
          <p:nvPr/>
        </p:nvSpPr>
        <p:spPr>
          <a:xfrm>
            <a:off x="4471495" y="1510908"/>
            <a:ext cx="3801648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Diagnóstico</a:t>
            </a:r>
            <a:r>
              <a:rPr lang="es-VE" dirty="0" smtClean="0">
                <a:latin typeface="Comic Sans MS" panose="030F0702030302020204" pitchFamily="66" charset="0"/>
              </a:rPr>
              <a:t> PD</a:t>
            </a:r>
            <a:endParaRPr lang="es-VE" dirty="0"/>
          </a:p>
        </p:txBody>
      </p:sp>
      <p:sp>
        <p:nvSpPr>
          <p:cNvPr id="9" name="Rectángulo 8"/>
          <p:cNvSpPr/>
          <p:nvPr/>
        </p:nvSpPr>
        <p:spPr>
          <a:xfrm>
            <a:off x="6011066" y="2012498"/>
            <a:ext cx="17844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Avanzado/tardío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863963" y="4862673"/>
            <a:ext cx="742808" cy="1088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1" name="Rectángulo 20"/>
          <p:cNvSpPr/>
          <p:nvPr/>
        </p:nvSpPr>
        <p:spPr>
          <a:xfrm>
            <a:off x="555533" y="4708784"/>
            <a:ext cx="1359668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Estreñimiento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2605115" y="4862673"/>
            <a:ext cx="370314" cy="1088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2529424" y="4778622"/>
            <a:ext cx="489236" cy="2769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RBD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3417078" y="4498795"/>
            <a:ext cx="662225" cy="5145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Rectángulo 22"/>
          <p:cNvSpPr/>
          <p:nvPr/>
        </p:nvSpPr>
        <p:spPr>
          <a:xfrm>
            <a:off x="3233272" y="4397338"/>
            <a:ext cx="899605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EDS</a:t>
            </a:r>
          </a:p>
          <a:p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Hiposmia</a:t>
            </a:r>
            <a:endParaRPr lang="es-VE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Depresión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5594204" y="3193719"/>
            <a:ext cx="661453" cy="3368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2" name="Rectángulo 31"/>
          <p:cNvSpPr/>
          <p:nvPr/>
        </p:nvSpPr>
        <p:spPr>
          <a:xfrm>
            <a:off x="7213601" y="2741919"/>
            <a:ext cx="705208" cy="2949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7" name="Rectángulo 26"/>
          <p:cNvSpPr/>
          <p:nvPr/>
        </p:nvSpPr>
        <p:spPr>
          <a:xfrm>
            <a:off x="7148746" y="2734573"/>
            <a:ext cx="829073" cy="307777"/>
          </a:xfrm>
          <a:prstGeom prst="rect">
            <a:avLst/>
          </a:prstGeom>
          <a:solidFill>
            <a:srgbClr val="FFAFD7"/>
          </a:solidFill>
        </p:spPr>
        <p:txBody>
          <a:bodyPr wrap="non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Psicosis</a:t>
            </a:r>
            <a:endParaRPr lang="es-VE" sz="1400" dirty="0"/>
          </a:p>
        </p:txBody>
      </p:sp>
      <p:sp>
        <p:nvSpPr>
          <p:cNvPr id="34" name="Rectángulo 33"/>
          <p:cNvSpPr/>
          <p:nvPr/>
        </p:nvSpPr>
        <p:spPr>
          <a:xfrm rot="21318792">
            <a:off x="6625456" y="3583642"/>
            <a:ext cx="925934" cy="514211"/>
          </a:xfrm>
          <a:prstGeom prst="rect">
            <a:avLst/>
          </a:prstGeom>
          <a:solidFill>
            <a:srgbClr val="D3D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5" name="Rectángulo 34"/>
          <p:cNvSpPr/>
          <p:nvPr/>
        </p:nvSpPr>
        <p:spPr>
          <a:xfrm>
            <a:off x="6444343" y="3698020"/>
            <a:ext cx="193006" cy="442759"/>
          </a:xfrm>
          <a:prstGeom prst="rect">
            <a:avLst/>
          </a:prstGeom>
          <a:solidFill>
            <a:srgbClr val="D3D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6" name="Rectángulo 35"/>
          <p:cNvSpPr/>
          <p:nvPr/>
        </p:nvSpPr>
        <p:spPr>
          <a:xfrm rot="21329937">
            <a:off x="6577452" y="4112731"/>
            <a:ext cx="569356" cy="72191"/>
          </a:xfrm>
          <a:prstGeom prst="rect">
            <a:avLst/>
          </a:prstGeom>
          <a:solidFill>
            <a:srgbClr val="D3D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3" name="Rectángulo 32"/>
          <p:cNvSpPr/>
          <p:nvPr/>
        </p:nvSpPr>
        <p:spPr>
          <a:xfrm>
            <a:off x="6229722" y="3516087"/>
            <a:ext cx="1636987" cy="7694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Disfagia</a:t>
            </a:r>
          </a:p>
          <a:p>
            <a:pPr algn="ctr"/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Inestabilidad postural</a:t>
            </a:r>
          </a:p>
          <a:p>
            <a:pPr algn="ctr"/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Congelamiento marcha</a:t>
            </a:r>
          </a:p>
          <a:p>
            <a:pPr algn="ctr"/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Caídas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ángulo 36"/>
          <p:cNvSpPr/>
          <p:nvPr/>
        </p:nvSpPr>
        <p:spPr>
          <a:xfrm>
            <a:off x="4596772" y="3961125"/>
            <a:ext cx="650656" cy="43621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8" name="Rectángulo 37"/>
          <p:cNvSpPr/>
          <p:nvPr/>
        </p:nvSpPr>
        <p:spPr>
          <a:xfrm>
            <a:off x="4685415" y="4513943"/>
            <a:ext cx="550860" cy="4517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Rectángulo 24"/>
          <p:cNvSpPr/>
          <p:nvPr/>
        </p:nvSpPr>
        <p:spPr>
          <a:xfrm>
            <a:off x="4555567" y="4399001"/>
            <a:ext cx="631904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Dolor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Fatiga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MCI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Rectángulo 39"/>
          <p:cNvSpPr/>
          <p:nvPr/>
        </p:nvSpPr>
        <p:spPr>
          <a:xfrm>
            <a:off x="5492605" y="4513943"/>
            <a:ext cx="1474235" cy="46938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2" name="Rectángulo 41"/>
          <p:cNvSpPr/>
          <p:nvPr/>
        </p:nvSpPr>
        <p:spPr>
          <a:xfrm>
            <a:off x="3648107" y="5165125"/>
            <a:ext cx="18149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Tiempo en años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Rectángulo 42"/>
          <p:cNvSpPr/>
          <p:nvPr/>
        </p:nvSpPr>
        <p:spPr>
          <a:xfrm>
            <a:off x="286958" y="5522750"/>
            <a:ext cx="40575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RBD: </a:t>
            </a:r>
            <a:r>
              <a:rPr lang="es-VE" sz="1200" dirty="0" smtClean="0">
                <a:latin typeface="Comic Sans MS" panose="030F0702030302020204" pitchFamily="66" charset="0"/>
              </a:rPr>
              <a:t>alteración del sueño REM (</a:t>
            </a:r>
            <a:r>
              <a:rPr lang="es-VE" sz="1200" dirty="0" err="1" smtClean="0">
                <a:latin typeface="Comic Sans MS" panose="030F0702030302020204" pitchFamily="66" charset="0"/>
              </a:rPr>
              <a:t>mov</a:t>
            </a:r>
            <a:r>
              <a:rPr lang="es-VE" sz="1200" dirty="0" smtClean="0">
                <a:latin typeface="Comic Sans MS" panose="030F0702030302020204" pitchFamily="66" charset="0"/>
              </a:rPr>
              <a:t>. </a:t>
            </a:r>
            <a:r>
              <a:rPr lang="es-VE" sz="1200" dirty="0">
                <a:latin typeface="Comic Sans MS" panose="030F0702030302020204" pitchFamily="66" charset="0"/>
              </a:rPr>
              <a:t>o</a:t>
            </a:r>
            <a:r>
              <a:rPr lang="es-VE" sz="1200" dirty="0" smtClean="0">
                <a:latin typeface="Comic Sans MS" panose="030F0702030302020204" pitchFamily="66" charset="0"/>
              </a:rPr>
              <a:t>culares rápidos)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EDS: </a:t>
            </a:r>
            <a:r>
              <a:rPr lang="es-VE" sz="1200" dirty="0" smtClean="0">
                <a:latin typeface="Comic Sans MS" panose="030F0702030302020204" pitchFamily="66" charset="0"/>
              </a:rPr>
              <a:t>excesiva somnolencia durante el día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MCI: </a:t>
            </a:r>
            <a:r>
              <a:rPr lang="es-VE" sz="1200" dirty="0" smtClean="0">
                <a:latin typeface="Comic Sans MS" panose="030F0702030302020204" pitchFamily="66" charset="0"/>
              </a:rPr>
              <a:t>deterioro cognitivo leve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1606" y="172532"/>
            <a:ext cx="140471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PD.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Curso.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44" name="Conector recto 43"/>
          <p:cNvCxnSpPr/>
          <p:nvPr/>
        </p:nvCxnSpPr>
        <p:spPr>
          <a:xfrm>
            <a:off x="4465102" y="1787175"/>
            <a:ext cx="3278" cy="32684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ángulo 23"/>
          <p:cNvSpPr/>
          <p:nvPr/>
        </p:nvSpPr>
        <p:spPr>
          <a:xfrm>
            <a:off x="4498498" y="3715811"/>
            <a:ext cx="105670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Bradikinesia</a:t>
            </a:r>
            <a:endParaRPr lang="es-VE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Rigidez</a:t>
            </a:r>
          </a:p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Temblor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5" name="Conector recto 44"/>
          <p:cNvCxnSpPr/>
          <p:nvPr/>
        </p:nvCxnSpPr>
        <p:spPr>
          <a:xfrm>
            <a:off x="5979886" y="1923008"/>
            <a:ext cx="0" cy="31326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ángulo 25"/>
          <p:cNvSpPr/>
          <p:nvPr/>
        </p:nvSpPr>
        <p:spPr>
          <a:xfrm>
            <a:off x="5369787" y="3154330"/>
            <a:ext cx="1151277" cy="461665"/>
          </a:xfrm>
          <a:prstGeom prst="rect">
            <a:avLst/>
          </a:prstGeom>
          <a:solidFill>
            <a:srgbClr val="FFAFD7"/>
          </a:solidFill>
        </p:spPr>
        <p:txBody>
          <a:bodyPr wrap="none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Fluctuaciones</a:t>
            </a:r>
          </a:p>
          <a:p>
            <a:r>
              <a:rPr lang="es-VE" sz="1200" dirty="0" err="1" smtClean="0">
                <a:latin typeface="Comic Sans MS" panose="030F0702030302020204" pitchFamily="66" charset="0"/>
              </a:rPr>
              <a:t>Diskinesia</a:t>
            </a:r>
            <a:endParaRPr lang="es-VE" sz="1200" dirty="0"/>
          </a:p>
        </p:txBody>
      </p:sp>
      <p:sp>
        <p:nvSpPr>
          <p:cNvPr id="4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ángulo 38"/>
          <p:cNvSpPr/>
          <p:nvPr/>
        </p:nvSpPr>
        <p:spPr>
          <a:xfrm>
            <a:off x="5324086" y="4369620"/>
            <a:ext cx="1875835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latin typeface="Comic Sans MS" panose="030F0702030302020204" pitchFamily="66" charset="0"/>
              </a:rPr>
              <a:t>Síntomas urinarios</a:t>
            </a:r>
          </a:p>
          <a:p>
            <a:pPr algn="ctr"/>
            <a:r>
              <a:rPr lang="es-VE" sz="1200" dirty="0" smtClean="0">
                <a:latin typeface="Comic Sans MS" panose="030F0702030302020204" pitchFamily="66" charset="0"/>
              </a:rPr>
              <a:t>Hipotensión </a:t>
            </a:r>
            <a:r>
              <a:rPr lang="es-VE" sz="1200" dirty="0" err="1" smtClean="0">
                <a:latin typeface="Comic Sans MS" panose="030F0702030302020204" pitchFamily="66" charset="0"/>
              </a:rPr>
              <a:t>ortostática</a:t>
            </a:r>
            <a:endParaRPr lang="es-VE" sz="1200" dirty="0" smtClean="0">
              <a:latin typeface="Comic Sans MS" panose="030F0702030302020204" pitchFamily="66" charset="0"/>
            </a:endParaRPr>
          </a:p>
          <a:p>
            <a:pPr algn="ctr"/>
            <a:r>
              <a:rPr lang="es-VE" sz="1200" dirty="0" smtClean="0">
                <a:latin typeface="Comic Sans MS" panose="030F0702030302020204" pitchFamily="66" charset="0"/>
              </a:rPr>
              <a:t>Demencia</a:t>
            </a:r>
            <a:endParaRPr lang="es-VE" sz="120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6693367" y="614351"/>
            <a:ext cx="546945" cy="50270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baseline="-25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r>
              <a:rPr lang="es-VE" sz="4000" b="1" baseline="-25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3419903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" grpId="0" animBg="1"/>
      <p:bldP spid="11" grpId="0" animBg="1"/>
      <p:bldP spid="12" grpId="0" animBg="1"/>
      <p:bldP spid="13" grpId="0" animBg="1"/>
      <p:bldP spid="14" grpId="0"/>
      <p:bldP spid="10" grpId="0"/>
      <p:bldP spid="8" grpId="0" animBg="1"/>
      <p:bldP spid="9" grpId="0"/>
      <p:bldP spid="21" grpId="0" animBg="1"/>
      <p:bldP spid="22" grpId="0" animBg="1"/>
      <p:bldP spid="23" grpId="0" animBg="1"/>
      <p:bldP spid="27" grpId="0" animBg="1"/>
      <p:bldP spid="33" grpId="0" animBg="1"/>
      <p:bldP spid="25" grpId="0" animBg="1"/>
      <p:bldP spid="42" grpId="0"/>
      <p:bldP spid="24" grpId="0" animBg="1"/>
      <p:bldP spid="26" grpId="0" animBg="1"/>
      <p:bldP spid="39" grpId="0" animBg="1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/>
          <p:cNvSpPr txBox="1"/>
          <p:nvPr/>
        </p:nvSpPr>
        <p:spPr>
          <a:xfrm>
            <a:off x="2601039" y="295532"/>
            <a:ext cx="3941921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Enfermedad de Parkinson (PD)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Curso Inicio - Muerte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31" y="1056922"/>
            <a:ext cx="7665535" cy="4939556"/>
          </a:xfrm>
          <a:prstGeom prst="rect">
            <a:avLst/>
          </a:prstGeom>
          <a:solidFill>
            <a:srgbClr val="F0ECDC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5189352" y="5996478"/>
            <a:ext cx="321541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CH. Hawkes, K. Del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Tredici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H.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Braak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timeline for Parkinson's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n-US" sz="1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Parkinsonism &amp; Related Disorders 2010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16:79-84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571999" y="1204682"/>
            <a:ext cx="1393371" cy="217715"/>
          </a:xfrm>
          <a:prstGeom prst="rect">
            <a:avLst/>
          </a:prstGeom>
          <a:solidFill>
            <a:srgbClr val="DFD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Rectángulo 6"/>
          <p:cNvSpPr/>
          <p:nvPr/>
        </p:nvSpPr>
        <p:spPr>
          <a:xfrm>
            <a:off x="3106057" y="1204682"/>
            <a:ext cx="1465943" cy="217715"/>
          </a:xfrm>
          <a:prstGeom prst="rect">
            <a:avLst/>
          </a:prstGeom>
          <a:solidFill>
            <a:srgbClr val="F0E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8" name="Elipse 7"/>
          <p:cNvSpPr/>
          <p:nvPr/>
        </p:nvSpPr>
        <p:spPr>
          <a:xfrm>
            <a:off x="4180114" y="1654629"/>
            <a:ext cx="696686" cy="478971"/>
          </a:xfrm>
          <a:prstGeom prst="ellipse">
            <a:avLst/>
          </a:prstGeom>
          <a:solidFill>
            <a:srgbClr val="F0E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Rectángulo 8"/>
          <p:cNvSpPr/>
          <p:nvPr/>
        </p:nvSpPr>
        <p:spPr>
          <a:xfrm>
            <a:off x="3993695" y="1610380"/>
            <a:ext cx="1069524" cy="584775"/>
          </a:xfrm>
          <a:prstGeom prst="rect">
            <a:avLst/>
          </a:prstGeom>
          <a:solidFill>
            <a:srgbClr val="F0ECDC"/>
          </a:solidFill>
        </p:spPr>
        <p:txBody>
          <a:bodyPr wrap="none">
            <a:spAutoFit/>
          </a:bodyPr>
          <a:lstStyle/>
          <a:p>
            <a:pPr algn="ctr"/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Comienzo</a:t>
            </a:r>
          </a:p>
          <a:p>
            <a:pPr algn="ctr"/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Clínico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Elipse 9"/>
          <p:cNvSpPr/>
          <p:nvPr/>
        </p:nvSpPr>
        <p:spPr>
          <a:xfrm>
            <a:off x="4009205" y="1499703"/>
            <a:ext cx="1038502" cy="744573"/>
          </a:xfrm>
          <a:prstGeom prst="ellipse">
            <a:avLst/>
          </a:prstGeom>
          <a:noFill/>
          <a:ln w="38100">
            <a:solidFill>
              <a:srgbClr val="327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 rot="19516248">
            <a:off x="2185331" y="2311243"/>
            <a:ext cx="1515812" cy="217714"/>
          </a:xfrm>
          <a:prstGeom prst="rect">
            <a:avLst/>
          </a:prstGeom>
          <a:solidFill>
            <a:srgbClr val="F6F4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 rot="19481968">
            <a:off x="1926191" y="2189152"/>
            <a:ext cx="198483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20 años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prodromos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ángulo 11"/>
          <p:cNvSpPr/>
          <p:nvPr/>
        </p:nvSpPr>
        <p:spPr>
          <a:xfrm rot="1968880">
            <a:off x="5183999" y="2244968"/>
            <a:ext cx="1918941" cy="268891"/>
          </a:xfrm>
          <a:prstGeom prst="rect">
            <a:avLst/>
          </a:prstGeom>
          <a:solidFill>
            <a:srgbClr val="DFD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Rectángulo 13"/>
          <p:cNvSpPr/>
          <p:nvPr/>
        </p:nvSpPr>
        <p:spPr>
          <a:xfrm rot="1974937">
            <a:off x="4996479" y="2093324"/>
            <a:ext cx="20906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20 años estadios PD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Elipse 14"/>
          <p:cNvSpPr/>
          <p:nvPr/>
        </p:nvSpPr>
        <p:spPr>
          <a:xfrm>
            <a:off x="3993695" y="5109029"/>
            <a:ext cx="1054012" cy="707709"/>
          </a:xfrm>
          <a:prstGeom prst="ellipse">
            <a:avLst/>
          </a:prstGeom>
          <a:noFill/>
          <a:ln w="28575">
            <a:solidFill>
              <a:srgbClr val="327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Elipse 15"/>
          <p:cNvSpPr/>
          <p:nvPr/>
        </p:nvSpPr>
        <p:spPr>
          <a:xfrm>
            <a:off x="3998904" y="5101211"/>
            <a:ext cx="1038502" cy="707709"/>
          </a:xfrm>
          <a:prstGeom prst="ellipse">
            <a:avLst/>
          </a:prstGeom>
          <a:solidFill>
            <a:srgbClr val="F0ECD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7" name="Rectángulo 16"/>
          <p:cNvSpPr/>
          <p:nvPr/>
        </p:nvSpPr>
        <p:spPr>
          <a:xfrm>
            <a:off x="4012390" y="5157642"/>
            <a:ext cx="10599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Estadios </a:t>
            </a:r>
          </a:p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Braak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14018" y="6019561"/>
            <a:ext cx="24916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Comic Sans MS" panose="030F0702030302020204" pitchFamily="66" charset="0"/>
              </a:rPr>
              <a:t>CN X: </a:t>
            </a:r>
            <a:r>
              <a:rPr lang="en-US" sz="1000" dirty="0" smtClean="0">
                <a:latin typeface="Comic Sans MS" panose="030F0702030302020204" pitchFamily="66" charset="0"/>
              </a:rPr>
              <a:t>parte </a:t>
            </a:r>
            <a:r>
              <a:rPr lang="en-US" sz="1000" dirty="0" err="1" smtClean="0">
                <a:latin typeface="Comic Sans MS" panose="030F0702030302020204" pitchFamily="66" charset="0"/>
              </a:rPr>
              <a:t>motora</a:t>
            </a:r>
            <a:r>
              <a:rPr lang="en-US" sz="1000" dirty="0" smtClean="0">
                <a:latin typeface="Comic Sans MS" panose="030F0702030302020204" pitchFamily="66" charset="0"/>
              </a:rPr>
              <a:t>  n. X</a:t>
            </a:r>
            <a:endParaRPr lang="es-VE" sz="1000" dirty="0">
              <a:latin typeface="Comic Sans MS" panose="030F0702030302020204" pitchFamily="66" charset="0"/>
            </a:endParaRPr>
          </a:p>
          <a:p>
            <a:r>
              <a:rPr lang="es-VE" sz="1000" b="1" dirty="0">
                <a:latin typeface="Comic Sans MS" panose="030F0702030302020204" pitchFamily="66" charset="0"/>
              </a:rPr>
              <a:t>RF: </a:t>
            </a:r>
            <a:r>
              <a:rPr lang="es-VE" sz="1000" dirty="0" smtClean="0">
                <a:latin typeface="Comic Sans MS" panose="030F0702030302020204" pitchFamily="66" charset="0"/>
              </a:rPr>
              <a:t>formación reticular </a:t>
            </a:r>
            <a:endParaRPr lang="es-VE" sz="1000" dirty="0">
              <a:latin typeface="Comic Sans MS" panose="030F0702030302020204" pitchFamily="66" charset="0"/>
            </a:endParaRPr>
          </a:p>
          <a:p>
            <a:r>
              <a:rPr lang="es-VE" sz="1000" b="1" dirty="0">
                <a:latin typeface="Comic Sans MS" panose="030F0702030302020204" pitchFamily="66" charset="0"/>
              </a:rPr>
              <a:t>PPN: </a:t>
            </a:r>
            <a:r>
              <a:rPr lang="es-VE" sz="1000" dirty="0" smtClean="0">
                <a:latin typeface="Comic Sans MS" panose="030F0702030302020204" pitchFamily="66" charset="0"/>
              </a:rPr>
              <a:t>n. </a:t>
            </a:r>
            <a:r>
              <a:rPr lang="es-VE" sz="1000" dirty="0" err="1" smtClean="0">
                <a:latin typeface="Comic Sans MS" panose="030F0702030302020204" pitchFamily="66" charset="0"/>
              </a:rPr>
              <a:t>tegmental</a:t>
            </a:r>
            <a:r>
              <a:rPr lang="es-VE" sz="1000" dirty="0" smtClean="0">
                <a:latin typeface="Comic Sans MS" panose="030F0702030302020204" pitchFamily="66" charset="0"/>
              </a:rPr>
              <a:t>  </a:t>
            </a:r>
            <a:r>
              <a:rPr lang="es-VE" sz="1000" dirty="0" err="1" smtClean="0">
                <a:latin typeface="Comic Sans MS" panose="030F0702030302020204" pitchFamily="66" charset="0"/>
              </a:rPr>
              <a:t>pedúnculopontino</a:t>
            </a:r>
            <a:endParaRPr lang="es-VE" sz="1000" dirty="0" smtClean="0">
              <a:latin typeface="Comic Sans MS" panose="030F0702030302020204" pitchFamily="66" charset="0"/>
            </a:endParaRPr>
          </a:p>
          <a:p>
            <a:r>
              <a:rPr lang="en-US" sz="1000" b="1" dirty="0" smtClean="0">
                <a:latin typeface="Comic Sans MS" panose="030F0702030302020204" pitchFamily="66" charset="0"/>
              </a:rPr>
              <a:t>CA2</a:t>
            </a:r>
            <a:r>
              <a:rPr lang="en-US" sz="1000" dirty="0" smtClean="0">
                <a:latin typeface="Comic Sans MS" panose="030F0702030302020204" pitchFamily="66" charset="0"/>
              </a:rPr>
              <a:t>: </a:t>
            </a:r>
            <a:r>
              <a:rPr lang="en-US" sz="1000" dirty="0" err="1" smtClean="0">
                <a:latin typeface="Comic Sans MS" panose="030F0702030302020204" pitchFamily="66" charset="0"/>
              </a:rPr>
              <a:t>segunda</a:t>
            </a:r>
            <a:r>
              <a:rPr lang="en-US" sz="1000" dirty="0" smtClean="0">
                <a:latin typeface="Comic Sans MS" panose="030F0702030302020204" pitchFamily="66" charset="0"/>
              </a:rPr>
              <a:t> </a:t>
            </a:r>
            <a:r>
              <a:rPr lang="en-US" sz="1000" dirty="0" err="1" smtClean="0">
                <a:latin typeface="Comic Sans MS" panose="030F0702030302020204" pitchFamily="66" charset="0"/>
              </a:rPr>
              <a:t>sección</a:t>
            </a:r>
            <a:r>
              <a:rPr lang="en-US" sz="1000" dirty="0" smtClean="0">
                <a:latin typeface="Comic Sans MS" panose="030F0702030302020204" pitchFamily="66" charset="0"/>
              </a:rPr>
              <a:t> </a:t>
            </a:r>
            <a:r>
              <a:rPr lang="en-US" sz="1000" dirty="0" err="1" smtClean="0">
                <a:latin typeface="Comic Sans MS" panose="030F0702030302020204" pitchFamily="66" charset="0"/>
              </a:rPr>
              <a:t>Asta</a:t>
            </a:r>
            <a:r>
              <a:rPr lang="en-US" sz="1000" dirty="0">
                <a:latin typeface="Comic Sans MS" panose="030F0702030302020204" pitchFamily="66" charset="0"/>
              </a:rPr>
              <a:t> </a:t>
            </a:r>
            <a:r>
              <a:rPr lang="en-US" sz="1000" dirty="0" smtClean="0">
                <a:latin typeface="Comic Sans MS" panose="030F0702030302020204" pitchFamily="66" charset="0"/>
              </a:rPr>
              <a:t>Ammon</a:t>
            </a:r>
          </a:p>
        </p:txBody>
      </p:sp>
      <p:sp>
        <p:nvSpPr>
          <p:cNvPr id="20" name="Rectángulo 19"/>
          <p:cNvSpPr/>
          <p:nvPr/>
        </p:nvSpPr>
        <p:spPr>
          <a:xfrm>
            <a:off x="2508831" y="6051615"/>
            <a:ext cx="233131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b="1" dirty="0" smtClean="0">
                <a:latin typeface="Comic Sans MS" panose="030F0702030302020204" pitchFamily="66" charset="0"/>
              </a:rPr>
              <a:t>CN: </a:t>
            </a:r>
            <a:r>
              <a:rPr lang="es-VE" sz="1000" dirty="0" err="1" smtClean="0">
                <a:latin typeface="Comic Sans MS" panose="030F0702030302020204" pitchFamily="66" charset="0"/>
              </a:rPr>
              <a:t>subnúcleo</a:t>
            </a:r>
            <a:r>
              <a:rPr lang="es-VE" sz="1000" dirty="0" smtClean="0">
                <a:latin typeface="Comic Sans MS" panose="030F0702030302020204" pitchFamily="66" charset="0"/>
              </a:rPr>
              <a:t> central de amígdala </a:t>
            </a:r>
          </a:p>
          <a:p>
            <a:r>
              <a:rPr lang="es-VE" sz="1000" b="1" dirty="0" err="1" smtClean="0">
                <a:latin typeface="Comic Sans MS" panose="030F0702030302020204" pitchFamily="66" charset="0"/>
              </a:rPr>
              <a:t>Meynert’s</a:t>
            </a:r>
            <a:r>
              <a:rPr lang="es-VE" sz="1000" dirty="0" smtClean="0">
                <a:latin typeface="Comic Sans MS" panose="030F0702030302020204" pitchFamily="66" charset="0"/>
              </a:rPr>
              <a:t>: n.  </a:t>
            </a:r>
            <a:r>
              <a:rPr lang="es-VE" sz="1000" dirty="0">
                <a:latin typeface="Comic Sans MS" panose="030F0702030302020204" pitchFamily="66" charset="0"/>
              </a:rPr>
              <a:t>basal </a:t>
            </a:r>
            <a:r>
              <a:rPr lang="es-VE" sz="1000" dirty="0" smtClean="0">
                <a:latin typeface="Comic Sans MS" panose="030F0702030302020204" pitchFamily="66" charset="0"/>
              </a:rPr>
              <a:t>de M. </a:t>
            </a:r>
          </a:p>
          <a:p>
            <a:r>
              <a:rPr lang="es-VE" sz="1000" b="1" dirty="0" smtClean="0">
                <a:latin typeface="Comic Sans MS" panose="030F0702030302020204" pitchFamily="66" charset="0"/>
              </a:rPr>
              <a:t>TEC</a:t>
            </a:r>
            <a:r>
              <a:rPr lang="es-VE" sz="1000" dirty="0" smtClean="0">
                <a:latin typeface="Comic Sans MS" panose="030F0702030302020204" pitchFamily="66" charset="0"/>
              </a:rPr>
              <a:t>: corteza </a:t>
            </a:r>
            <a:r>
              <a:rPr lang="es-VE" sz="1000" dirty="0" err="1" smtClean="0">
                <a:latin typeface="Comic Sans MS" panose="030F0702030302020204" pitchFamily="66" charset="0"/>
              </a:rPr>
              <a:t>transentorrinal</a:t>
            </a:r>
            <a:r>
              <a:rPr lang="es-VE" sz="1000" dirty="0" smtClean="0">
                <a:latin typeface="Comic Sans MS" panose="030F0702030302020204" pitchFamily="66" charset="0"/>
              </a:rPr>
              <a:t>.</a:t>
            </a:r>
            <a:endParaRPr lang="es-VE" sz="1000" dirty="0">
              <a:latin typeface="Comic Sans MS" panose="030F0702030302020204" pitchFamily="66" charset="0"/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55375" y="97906"/>
            <a:ext cx="1743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Curso.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52079" y="3236013"/>
            <a:ext cx="770255" cy="274921"/>
          </a:xfrm>
          <a:prstGeom prst="rect">
            <a:avLst/>
          </a:prstGeom>
          <a:solidFill>
            <a:srgbClr val="F7F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782431" y="4513943"/>
            <a:ext cx="727055" cy="217714"/>
          </a:xfrm>
          <a:prstGeom prst="rect">
            <a:avLst/>
          </a:prstGeom>
          <a:solidFill>
            <a:srgbClr val="F7F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Rectángulo 22"/>
          <p:cNvSpPr/>
          <p:nvPr/>
        </p:nvSpPr>
        <p:spPr>
          <a:xfrm>
            <a:off x="673219" y="3219586"/>
            <a:ext cx="952505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U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Síntomas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655448" y="4423880"/>
            <a:ext cx="928459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US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n-U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atología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1798591" y="3243695"/>
            <a:ext cx="879352" cy="345752"/>
          </a:xfrm>
          <a:prstGeom prst="rect">
            <a:avLst/>
          </a:prstGeom>
          <a:solidFill>
            <a:srgbClr val="F7F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0" name="Rectángulo 29"/>
          <p:cNvSpPr/>
          <p:nvPr/>
        </p:nvSpPr>
        <p:spPr>
          <a:xfrm>
            <a:off x="4031343" y="3088883"/>
            <a:ext cx="876467" cy="530424"/>
          </a:xfrm>
          <a:prstGeom prst="rect">
            <a:avLst/>
          </a:prstGeom>
          <a:solidFill>
            <a:srgbClr val="F3F1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4" name="Rectángulo 33"/>
          <p:cNvSpPr/>
          <p:nvPr/>
        </p:nvSpPr>
        <p:spPr>
          <a:xfrm>
            <a:off x="4876800" y="3109523"/>
            <a:ext cx="2563718" cy="489144"/>
          </a:xfrm>
          <a:prstGeom prst="rect">
            <a:avLst/>
          </a:prstGeom>
          <a:solidFill>
            <a:srgbClr val="EBE4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5" name="Rectángulo 34"/>
          <p:cNvSpPr/>
          <p:nvPr/>
        </p:nvSpPr>
        <p:spPr>
          <a:xfrm>
            <a:off x="5965370" y="3589446"/>
            <a:ext cx="690578" cy="184268"/>
          </a:xfrm>
          <a:prstGeom prst="rect">
            <a:avLst/>
          </a:prstGeom>
          <a:solidFill>
            <a:srgbClr val="EBE4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2" name="Rectángulo 31"/>
          <p:cNvSpPr/>
          <p:nvPr/>
        </p:nvSpPr>
        <p:spPr>
          <a:xfrm>
            <a:off x="5930645" y="2998772"/>
            <a:ext cx="9733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IV</a:t>
            </a:r>
          </a:p>
          <a:p>
            <a:pPr algn="ctr"/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Caídas</a:t>
            </a:r>
            <a:endParaRPr lang="en-U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Depend.</a:t>
            </a:r>
          </a:p>
          <a:p>
            <a:pPr algn="ctr"/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Declin</a:t>
            </a:r>
            <a:r>
              <a:rPr 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cognt</a:t>
            </a:r>
            <a:r>
              <a:rPr 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Rectángulo 32"/>
          <p:cNvSpPr/>
          <p:nvPr/>
        </p:nvSpPr>
        <p:spPr>
          <a:xfrm>
            <a:off x="6702763" y="3057682"/>
            <a:ext cx="87716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</a:t>
            </a:r>
          </a:p>
          <a:p>
            <a:pPr algn="ctr"/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Silla</a:t>
            </a:r>
            <a:r>
              <a:rPr 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</a:t>
            </a:r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cama</a:t>
            </a:r>
            <a:r>
              <a:rPr 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Demencia</a:t>
            </a:r>
            <a:endParaRPr lang="es-VE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Elipse 35"/>
          <p:cNvSpPr/>
          <p:nvPr/>
        </p:nvSpPr>
        <p:spPr>
          <a:xfrm>
            <a:off x="1683657" y="3429000"/>
            <a:ext cx="119877" cy="135170"/>
          </a:xfrm>
          <a:prstGeom prst="ellipse">
            <a:avLst/>
          </a:prstGeom>
          <a:solidFill>
            <a:srgbClr val="F3F1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7" name="Rectángulo 26"/>
          <p:cNvSpPr/>
          <p:nvPr/>
        </p:nvSpPr>
        <p:spPr>
          <a:xfrm>
            <a:off x="3920416" y="2944206"/>
            <a:ext cx="11954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</a:p>
          <a:p>
            <a:pPr algn="ctr"/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Unilat.Temblor</a:t>
            </a:r>
            <a:endParaRPr lang="en-U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Rigidez</a:t>
            </a:r>
            <a:endParaRPr 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Akinesia</a:t>
            </a:r>
            <a:endParaRPr lang="es-VE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ángulo 36"/>
          <p:cNvSpPr/>
          <p:nvPr/>
        </p:nvSpPr>
        <p:spPr>
          <a:xfrm>
            <a:off x="1908393" y="3266778"/>
            <a:ext cx="879352" cy="345752"/>
          </a:xfrm>
          <a:prstGeom prst="rect">
            <a:avLst/>
          </a:prstGeom>
          <a:solidFill>
            <a:srgbClr val="F7F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8" name="Rectángulo 37"/>
          <p:cNvSpPr/>
          <p:nvPr/>
        </p:nvSpPr>
        <p:spPr>
          <a:xfrm>
            <a:off x="2909011" y="3133960"/>
            <a:ext cx="879352" cy="455485"/>
          </a:xfrm>
          <a:prstGeom prst="rect">
            <a:avLst/>
          </a:prstGeom>
          <a:solidFill>
            <a:srgbClr val="F7F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Rectángulo 24"/>
          <p:cNvSpPr/>
          <p:nvPr/>
        </p:nvSpPr>
        <p:spPr>
          <a:xfrm>
            <a:off x="1888099" y="3102388"/>
            <a:ext cx="84350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Hiposmia</a:t>
            </a:r>
            <a:endParaRPr lang="en-U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Estreñim</a:t>
            </a:r>
            <a:r>
              <a:rPr 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r>
              <a:rPr 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Alt. </a:t>
            </a:r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vesical</a:t>
            </a:r>
            <a:endParaRPr lang="es-VE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2962068" y="3057682"/>
            <a:ext cx="78098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Alt. </a:t>
            </a:r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sueño</a:t>
            </a:r>
            <a:endParaRPr lang="en-U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Obesidad</a:t>
            </a:r>
            <a:endParaRPr lang="en-U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Depresión</a:t>
            </a:r>
            <a:endParaRPr lang="es-VE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Rectángulo 39"/>
          <p:cNvSpPr/>
          <p:nvPr/>
        </p:nvSpPr>
        <p:spPr>
          <a:xfrm>
            <a:off x="5188968" y="2614593"/>
            <a:ext cx="1023558" cy="499151"/>
          </a:xfrm>
          <a:prstGeom prst="rect">
            <a:avLst/>
          </a:prstGeom>
          <a:solidFill>
            <a:srgbClr val="D5D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1" name="Rectángulo 30"/>
          <p:cNvSpPr/>
          <p:nvPr/>
        </p:nvSpPr>
        <p:spPr>
          <a:xfrm>
            <a:off x="5472114" y="2972123"/>
            <a:ext cx="6351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III</a:t>
            </a:r>
          </a:p>
          <a:p>
            <a:pPr algn="ctr"/>
            <a:r>
              <a:rPr 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Balance</a:t>
            </a:r>
          </a:p>
          <a:p>
            <a:pPr algn="ctr"/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pobre</a:t>
            </a:r>
            <a:endParaRPr lang="es-VE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5039810" y="2972123"/>
            <a:ext cx="50045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II</a:t>
            </a:r>
          </a:p>
          <a:p>
            <a:pPr algn="ctr"/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Enf</a:t>
            </a:r>
            <a:r>
              <a:rPr 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Bilat</a:t>
            </a:r>
            <a:r>
              <a:rPr 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Rectángulo 40"/>
          <p:cNvSpPr/>
          <p:nvPr/>
        </p:nvSpPr>
        <p:spPr>
          <a:xfrm>
            <a:off x="5214423" y="2587408"/>
            <a:ext cx="10038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Estadios</a:t>
            </a:r>
            <a:endParaRPr lang="en-U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Hoehn</a:t>
            </a:r>
            <a:r>
              <a:rPr 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&amp; </a:t>
            </a:r>
            <a:r>
              <a:rPr lang="en-U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Yahr</a:t>
            </a:r>
            <a:endParaRPr lang="es-VE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97885" y="3580375"/>
            <a:ext cx="609462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50" dirty="0" err="1" smtClean="0">
                <a:latin typeface="Comic Sans MS" panose="030F0702030302020204" pitchFamily="66" charset="0"/>
              </a:rPr>
              <a:t>Mutac</a:t>
            </a:r>
            <a:r>
              <a:rPr lang="es-VE" sz="1050" dirty="0" smtClean="0">
                <a:latin typeface="Comic Sans MS" panose="030F0702030302020204" pitchFamily="66" charset="0"/>
              </a:rPr>
              <a:t>.</a:t>
            </a:r>
            <a:endParaRPr lang="es-VE" sz="1050" dirty="0"/>
          </a:p>
        </p:txBody>
      </p:sp>
      <p:sp>
        <p:nvSpPr>
          <p:cNvPr id="42" name="Rectángulo 41"/>
          <p:cNvSpPr/>
          <p:nvPr/>
        </p:nvSpPr>
        <p:spPr>
          <a:xfrm>
            <a:off x="782431" y="3889428"/>
            <a:ext cx="51167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50" dirty="0" smtClean="0">
                <a:latin typeface="Comic Sans MS" panose="030F0702030302020204" pitchFamily="66" charset="0"/>
              </a:rPr>
              <a:t>Virus</a:t>
            </a:r>
            <a:endParaRPr lang="es-VE" sz="1050" dirty="0"/>
          </a:p>
        </p:txBody>
      </p:sp>
      <p:sp>
        <p:nvSpPr>
          <p:cNvPr id="43" name="Elipse 42"/>
          <p:cNvSpPr/>
          <p:nvPr/>
        </p:nvSpPr>
        <p:spPr>
          <a:xfrm>
            <a:off x="1683657" y="4291584"/>
            <a:ext cx="822036" cy="548640"/>
          </a:xfrm>
          <a:prstGeom prst="ellipse">
            <a:avLst/>
          </a:prstGeom>
          <a:noFill/>
          <a:ln w="285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4" name="Elipse 43"/>
          <p:cNvSpPr/>
          <p:nvPr/>
        </p:nvSpPr>
        <p:spPr>
          <a:xfrm>
            <a:off x="6165099" y="4291584"/>
            <a:ext cx="888263" cy="584579"/>
          </a:xfrm>
          <a:prstGeom prst="ellipse">
            <a:avLst/>
          </a:prstGeom>
          <a:noFill/>
          <a:ln w="285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173035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/>
      <p:bldP spid="14" grpId="0"/>
      <p:bldP spid="17" grpId="0"/>
      <p:bldP spid="23" grpId="0" animBg="1"/>
      <p:bldP spid="24" grpId="0" animBg="1"/>
      <p:bldP spid="32" grpId="0"/>
      <p:bldP spid="33" grpId="0"/>
      <p:bldP spid="27" grpId="0"/>
      <p:bldP spid="25" grpId="0"/>
      <p:bldP spid="26" grpId="0"/>
      <p:bldP spid="31" grpId="0"/>
      <p:bldP spid="28" grpId="0"/>
      <p:bldP spid="41" grpId="0"/>
      <p:bldP spid="6" grpId="0"/>
      <p:bldP spid="42" grpId="0"/>
      <p:bldP spid="43" grpId="0" animBg="1"/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/>
          <p:cNvSpPr txBox="1"/>
          <p:nvPr/>
        </p:nvSpPr>
        <p:spPr>
          <a:xfrm>
            <a:off x="2614049" y="1188857"/>
            <a:ext cx="3915897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Enfermedad de Parkinson (PD)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Curso de la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E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nfermedad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409323" y="5093131"/>
            <a:ext cx="432535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CH. Hawkes, K. Del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Tredici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H.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Braak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timeline for Parkinson's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disease.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Parkinsonism &amp; Related Disorders 2010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16:79-84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297335" y="1967061"/>
            <a:ext cx="4549327" cy="29238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latin typeface="Comic Sans MS" panose="030F0702030302020204" pitchFamily="66" charset="0"/>
              </a:rPr>
              <a:t>C</a:t>
            </a:r>
            <a:r>
              <a:rPr lang="en-US" sz="1600" dirty="0" err="1" smtClean="0">
                <a:latin typeface="Comic Sans MS" panose="030F0702030302020204" pitchFamily="66" charset="0"/>
              </a:rPr>
              <a:t>urso</a:t>
            </a:r>
            <a:r>
              <a:rPr lang="en-US" sz="1600" dirty="0" smtClean="0">
                <a:latin typeface="Comic Sans MS" panose="030F0702030302020204" pitchFamily="66" charset="0"/>
              </a:rPr>
              <a:t> de 40 </a:t>
            </a:r>
            <a:r>
              <a:rPr lang="en-US" sz="1600" dirty="0" err="1" smtClean="0">
                <a:latin typeface="Comic Sans MS" panose="030F0702030302020204" pitchFamily="66" charset="0"/>
              </a:rPr>
              <a:t>años</a:t>
            </a:r>
            <a:r>
              <a:rPr lang="en-US" sz="1600" dirty="0" smtClean="0">
                <a:latin typeface="Comic Sans MS" panose="030F0702030302020204" pitchFamily="66" charset="0"/>
              </a:rPr>
              <a:t>, con </a:t>
            </a:r>
            <a:r>
              <a:rPr lang="en-US" sz="1600" dirty="0" err="1" smtClean="0">
                <a:latin typeface="Comic Sans MS" panose="030F0702030302020204" pitchFamily="66" charset="0"/>
              </a:rPr>
              <a:t>variación</a:t>
            </a:r>
            <a:r>
              <a:rPr lang="en-US" sz="1600" dirty="0" smtClean="0">
                <a:latin typeface="Comic Sans MS" panose="030F0702030302020204" pitchFamily="66" charset="0"/>
              </a:rPr>
              <a:t> individual. </a:t>
            </a:r>
            <a:r>
              <a:rPr lang="en-US" sz="1600" dirty="0" err="1">
                <a:latin typeface="Comic Sans MS" panose="030F0702030302020204" pitchFamily="66" charset="0"/>
              </a:rPr>
              <a:t>E</a:t>
            </a:r>
            <a:r>
              <a:rPr lang="en-US" sz="1600" dirty="0" err="1" smtClean="0">
                <a:latin typeface="Comic Sans MS" panose="030F0702030302020204" pitchFamily="66" charset="0"/>
              </a:rPr>
              <a:t>tapas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presentadas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modo</a:t>
            </a:r>
            <a:r>
              <a:rPr lang="en-US" sz="1600" dirty="0" smtClean="0">
                <a:latin typeface="Comic Sans MS" panose="030F0702030302020204" pitchFamily="66" charset="0"/>
              </a:rPr>
              <a:t> lineal, </a:t>
            </a:r>
            <a:r>
              <a:rPr lang="en-US" sz="1600" dirty="0" err="1" smtClean="0">
                <a:latin typeface="Comic Sans MS" panose="030F0702030302020204" pitchFamily="66" charset="0"/>
              </a:rPr>
              <a:t>pero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es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probable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latin typeface="Comic Sans MS" panose="030F0702030302020204" pitchFamily="66" charset="0"/>
              </a:rPr>
              <a:t>enfermedad</a:t>
            </a:r>
            <a:r>
              <a:rPr lang="en-US" sz="1600" dirty="0" smtClean="0">
                <a:latin typeface="Comic Sans MS" panose="030F0702030302020204" pitchFamily="66" charset="0"/>
              </a:rPr>
              <a:t> se </a:t>
            </a:r>
            <a:r>
              <a:rPr lang="en-US" sz="1600" dirty="0" err="1" smtClean="0">
                <a:latin typeface="Comic Sans MS" panose="030F0702030302020204" pitchFamily="66" charset="0"/>
              </a:rPr>
              <a:t>acelere</a:t>
            </a:r>
            <a:r>
              <a:rPr lang="en-US" sz="1600" dirty="0" smtClean="0">
                <a:latin typeface="Comic Sans MS" panose="030F0702030302020204" pitchFamily="66" charset="0"/>
              </a:rPr>
              <a:t> en los </a:t>
            </a:r>
            <a:r>
              <a:rPr lang="en-US" sz="1600" dirty="0" err="1" smtClean="0">
                <a:latin typeface="Comic Sans MS" panose="030F0702030302020204" pitchFamily="66" charset="0"/>
              </a:rPr>
              <a:t>últimos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años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Síntomas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>
                <a:latin typeface="Comic Sans MS" panose="030F0702030302020204" pitchFamily="66" charset="0"/>
              </a:rPr>
              <a:t>en la </a:t>
            </a:r>
            <a:r>
              <a:rPr lang="en-US" sz="1600" dirty="0" err="1">
                <a:latin typeface="Comic Sans MS" panose="030F0702030302020204" pitchFamily="66" charset="0"/>
              </a:rPr>
              <a:t>fase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prodrómica</a:t>
            </a:r>
            <a:r>
              <a:rPr lang="en-US" sz="1600" dirty="0" smtClean="0"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latin typeface="Comic Sans MS" panose="030F0702030302020204" pitchFamily="66" charset="0"/>
              </a:rPr>
              <a:t>fase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clínica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etapas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según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Hoehn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&amp;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Yahr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n-US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buSzPct val="150000"/>
            </a:pP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r>
              <a:rPr lang="en-US" sz="1600" dirty="0" smtClean="0">
                <a:latin typeface="Comic Sans MS" panose="030F0702030302020204" pitchFamily="66" charset="0"/>
              </a:rPr>
              <a:t>(</a:t>
            </a:r>
            <a:r>
              <a:rPr lang="en-US" sz="1600" dirty="0">
                <a:latin typeface="Comic Sans MS" panose="030F0702030302020204" pitchFamily="66" charset="0"/>
              </a:rPr>
              <a:t>nº </a:t>
            </a:r>
            <a:r>
              <a:rPr lang="en-US" sz="1600" dirty="0" err="1">
                <a:latin typeface="Comic Sans MS" panose="030F0702030302020204" pitchFamily="66" charset="0"/>
              </a:rPr>
              <a:t>romanos</a:t>
            </a:r>
            <a:r>
              <a:rPr lang="en-US" sz="1600" dirty="0" smtClean="0">
                <a:latin typeface="Comic Sans MS" panose="030F0702030302020204" pitchFamily="66" charset="0"/>
              </a:rPr>
              <a:t>).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Estadíos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patológicos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Braak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>
              <a:buSzPct val="150000"/>
            </a:pP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r>
              <a:rPr lang="en-US" sz="1600" dirty="0" smtClean="0">
                <a:latin typeface="Comic Sans MS" panose="030F0702030302020204" pitchFamily="66" charset="0"/>
              </a:rPr>
              <a:t>(nº </a:t>
            </a:r>
            <a:r>
              <a:rPr lang="en-US" sz="1600" dirty="0" err="1" smtClean="0">
                <a:latin typeface="Comic Sans MS" panose="030F0702030302020204" pitchFamily="66" charset="0"/>
              </a:rPr>
              <a:t>arábicos</a:t>
            </a:r>
            <a:r>
              <a:rPr lang="en-US" sz="1600" dirty="0" smtClean="0">
                <a:latin typeface="Comic Sans MS" panose="030F0702030302020204" pitchFamily="66" charset="0"/>
              </a:rPr>
              <a:t>).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43865" y="112655"/>
            <a:ext cx="1729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Curso.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9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/>
          <p:cNvSpPr txBox="1"/>
          <p:nvPr/>
        </p:nvSpPr>
        <p:spPr>
          <a:xfrm>
            <a:off x="2484820" y="724970"/>
            <a:ext cx="4104136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Enfermedad de Parkinson (PD)</a:t>
            </a:r>
          </a:p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Curso de la Enfermedad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370888" y="5269032"/>
            <a:ext cx="440222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CH. Hawkes, K. Del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Tredici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H. </a:t>
            </a:r>
            <a:r>
              <a:rPr lang="en-US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Braa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timeline for Parkinson's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disease.</a:t>
            </a:r>
            <a:endParaRPr lang="en-US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Parkinsonism &amp; Related Disorders 2010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16:79-84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996888" y="1690062"/>
            <a:ext cx="5150224" cy="34778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2121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Parkinsoniano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típico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sus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sesenta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y </a:t>
            </a: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enfermedad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unos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40 </a:t>
            </a: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años</a:t>
            </a:r>
            <a:r>
              <a:rPr lang="en-US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desde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primeros</a:t>
            </a:r>
            <a:r>
              <a:rPr lang="en-US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síntomas</a:t>
            </a:r>
            <a:r>
              <a:rPr lang="en-US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no </a:t>
            </a: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motores</a:t>
            </a:r>
            <a:r>
              <a:rPr lang="en-US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hasta la </a:t>
            </a: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muerte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. 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2121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Luego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síntomas</a:t>
            </a:r>
            <a:r>
              <a:rPr lang="en-US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motores</a:t>
            </a:r>
            <a:r>
              <a:rPr lang="en-US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típicos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, PD continua </a:t>
            </a: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unos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20 </a:t>
            </a: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años</a:t>
            </a:r>
            <a:r>
              <a:rPr lang="en-US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más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2121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Clínica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fases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prodrómica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y </a:t>
            </a: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motora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puede</a:t>
            </a:r>
            <a:r>
              <a:rPr lang="en-US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correlacionarse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con </a:t>
            </a: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cambios</a:t>
            </a:r>
            <a:r>
              <a:rPr lang="en-US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patológicos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en SNC y SNA </a:t>
            </a: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que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muestra</a:t>
            </a:r>
            <a:r>
              <a:rPr lang="en-US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un </a:t>
            </a:r>
            <a:r>
              <a:rPr lang="en-US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plan </a:t>
            </a: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secuencial</a:t>
            </a:r>
            <a:r>
              <a:rPr lang="en-US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de </a:t>
            </a:r>
            <a:r>
              <a:rPr lang="en-US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progresión</a:t>
            </a:r>
            <a:r>
              <a:rPr lang="en-US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de PD.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b="1" dirty="0"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55375" y="97906"/>
            <a:ext cx="1714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Curso.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360915" y="4098599"/>
            <a:ext cx="635973" cy="50270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baseline="-25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baseline="-25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880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073401" y="217349"/>
            <a:ext cx="2997197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2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de Parkinson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Cambios Neuropatológicos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375694" y="1739833"/>
            <a:ext cx="2669239" cy="31393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Degeneración de neuronas </a:t>
            </a:r>
            <a:r>
              <a:rPr lang="es-VE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dopaminérgicas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(DA) 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 </a:t>
            </a:r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Sustancia </a:t>
            </a:r>
            <a:r>
              <a:rPr lang="es-VE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s-VE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s-VE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gra</a:t>
            </a:r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dirty="0" err="1">
                <a:solidFill>
                  <a:prstClr val="black"/>
                </a:solidFill>
                <a:latin typeface="Comic Sans MS" panose="030F0702030302020204" pitchFamily="66" charset="0"/>
              </a:rPr>
              <a:t>pars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 compacta (</a:t>
            </a:r>
            <a:r>
              <a:rPr lang="es-VE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SNpc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 y presencia </a:t>
            </a:r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</a:t>
            </a:r>
            <a:r>
              <a:rPr lang="es-VE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Cuerpos de </a:t>
            </a:r>
            <a:r>
              <a:rPr lang="es-VE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Lewy</a:t>
            </a:r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(LB),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inclusiones </a:t>
            </a:r>
            <a:r>
              <a:rPr lang="es-VE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intraneuronales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agregados de</a:t>
            </a:r>
            <a:r>
              <a:rPr lang="es-VE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 a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sinucleina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(</a:t>
            </a:r>
            <a:r>
              <a:rPr lang="es-VE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). 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52"/>
          <a:stretch/>
        </p:blipFill>
        <p:spPr>
          <a:xfrm>
            <a:off x="3200763" y="1340226"/>
            <a:ext cx="5788950" cy="4427825"/>
          </a:xfrm>
          <a:prstGeom prst="rect">
            <a:avLst/>
          </a:prstGeom>
        </p:spPr>
      </p:pic>
      <p:sp>
        <p:nvSpPr>
          <p:cNvPr id="28" name="Rectángulo 27"/>
          <p:cNvSpPr/>
          <p:nvPr/>
        </p:nvSpPr>
        <p:spPr>
          <a:xfrm>
            <a:off x="3356471" y="6038446"/>
            <a:ext cx="54775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dirty="0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 Mandel et al. </a:t>
            </a:r>
            <a:r>
              <a:rPr lang="en-US" sz="1000" i="1" dirty="0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Biomarkers </a:t>
            </a:r>
            <a:r>
              <a:rPr lang="en-US" sz="1000" i="1" dirty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prediction and targeted </a:t>
            </a:r>
            <a:r>
              <a:rPr lang="en-US" sz="1000" i="1" dirty="0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prevention of </a:t>
            </a:r>
            <a:r>
              <a:rPr lang="en-US" sz="1000" i="1" dirty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Alzheimer’s and Parkinson’s diseases: </a:t>
            </a:r>
            <a:r>
              <a:rPr lang="en-US" sz="1000" i="1" dirty="0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evaluation </a:t>
            </a:r>
            <a:r>
              <a:rPr lang="es-VE" sz="1000" i="1" dirty="0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s-VE" sz="1000" i="1" dirty="0" err="1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drug</a:t>
            </a:r>
            <a:r>
              <a:rPr lang="es-VE" sz="1000" i="1" dirty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clinical</a:t>
            </a:r>
            <a:r>
              <a:rPr lang="es-VE" sz="1000" i="1" dirty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efficacy</a:t>
            </a:r>
            <a:r>
              <a:rPr lang="es-VE" sz="1000" dirty="0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b="1" dirty="0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EPMA </a:t>
            </a:r>
            <a:r>
              <a:rPr lang="es-VE" sz="10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</a:t>
            </a:r>
            <a:r>
              <a:rPr lang="es-VE" sz="1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2010</a:t>
            </a:r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1:273–292.</a:t>
            </a:r>
            <a:endParaRPr lang="es-VE" sz="1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990612" y="932836"/>
            <a:ext cx="12202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Normal</a:t>
            </a:r>
            <a:endParaRPr lang="es-VE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7407818" y="808310"/>
            <a:ext cx="631904" cy="523220"/>
          </a:xfrm>
          <a:prstGeom prst="rect">
            <a:avLst/>
          </a:prstGeom>
          <a:solidFill>
            <a:srgbClr val="FFAFD7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28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</a:t>
            </a:r>
            <a:endParaRPr lang="es-VE" sz="28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444094" y="5060770"/>
            <a:ext cx="1264557" cy="4236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3347646" y="5115045"/>
            <a:ext cx="14574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SNpc</a:t>
            </a:r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Normal</a:t>
            </a:r>
          </a:p>
        </p:txBody>
      </p:sp>
      <p:sp>
        <p:nvSpPr>
          <p:cNvPr id="6" name="Rectángulo 5"/>
          <p:cNvSpPr/>
          <p:nvPr/>
        </p:nvSpPr>
        <p:spPr>
          <a:xfrm>
            <a:off x="5250469" y="5107028"/>
            <a:ext cx="1363605" cy="3621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5264132" y="5057664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SNpc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7017220" y="5598662"/>
            <a:ext cx="1832016" cy="2441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6857986" y="5598774"/>
            <a:ext cx="20986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LB</a:t>
            </a:r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neurona 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SNpc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15" name="Conector recto de flecha 14"/>
          <p:cNvCxnSpPr/>
          <p:nvPr/>
        </p:nvCxnSpPr>
        <p:spPr>
          <a:xfrm flipH="1">
            <a:off x="7933227" y="4038600"/>
            <a:ext cx="572747" cy="38100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13"/>
          <p:cNvSpPr txBox="1"/>
          <p:nvPr/>
        </p:nvSpPr>
        <p:spPr>
          <a:xfrm>
            <a:off x="150741" y="5842856"/>
            <a:ext cx="20015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TH: </a:t>
            </a:r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tirosinhidroxilasa</a:t>
            </a:r>
            <a:endParaRPr lang="es-VE" sz="1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114107" y="184061"/>
            <a:ext cx="1719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Neuropatología.</a:t>
            </a: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1323845" y="1237810"/>
            <a:ext cx="772936" cy="5027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baseline="-25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baseline="-25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7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7" grpId="0"/>
      <p:bldP spid="9" grpId="0" animBg="1"/>
      <p:bldP spid="3" grpId="0" animBg="1"/>
      <p:bldP spid="10" grpId="0"/>
      <p:bldP spid="6" grpId="0" animBg="1"/>
      <p:bldP spid="11" grpId="0"/>
      <p:bldP spid="12" grpId="0" animBg="1"/>
      <p:bldP spid="13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758680" y="359516"/>
            <a:ext cx="3626640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err="1" smtClean="0">
                <a:latin typeface="Comic Sans MS" panose="030F0702030302020204" pitchFamily="66" charset="0"/>
              </a:rPr>
              <a:t>Enf</a:t>
            </a:r>
            <a:r>
              <a:rPr lang="es-VE" sz="2000" dirty="0" smtClean="0">
                <a:latin typeface="Comic Sans MS" panose="030F0702030302020204" pitchFamily="66" charset="0"/>
              </a:rPr>
              <a:t>. de Parkinson</a:t>
            </a: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Cambios Neuropatológicos SNC</a:t>
            </a:r>
          </a:p>
        </p:txBody>
      </p:sp>
      <p:sp>
        <p:nvSpPr>
          <p:cNvPr id="28" name="Rectángulo 27"/>
          <p:cNvSpPr/>
          <p:nvPr/>
        </p:nvSpPr>
        <p:spPr>
          <a:xfrm>
            <a:off x="1895347" y="5720186"/>
            <a:ext cx="51580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 Mandel et al</a:t>
            </a:r>
            <a:r>
              <a:rPr lang="en-US" sz="1000" i="1" dirty="0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Biomarkers for prediction and targeted prevention of Alzheimer’s and Parkinson’s diseases: evaluation </a:t>
            </a:r>
            <a:r>
              <a:rPr lang="es-VE" sz="1000" i="1" dirty="0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s-VE" sz="1000" i="1" dirty="0" err="1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drug</a:t>
            </a:r>
            <a:r>
              <a:rPr lang="es-VE" sz="1000" i="1" dirty="0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clinical</a:t>
            </a:r>
            <a:r>
              <a:rPr lang="es-VE" sz="1000" i="1" dirty="0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efficacy</a:t>
            </a:r>
            <a:r>
              <a:rPr lang="es-VE" sz="1000" dirty="0" smtClean="0">
                <a:solidFill>
                  <a:srgbClr val="13131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EPMA </a:t>
            </a:r>
            <a:r>
              <a:rPr lang="es-VE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Journal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2010</a:t>
            </a:r>
            <a:r>
              <a:rPr lang="es-VE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1:273–292.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493520" y="1227608"/>
            <a:ext cx="6156960" cy="44012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1000" dirty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Afectación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neuronas</a:t>
            </a:r>
            <a:r>
              <a:rPr lang="en-US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SNpc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que producen 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DA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se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transporta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a lo largo de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sus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axones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al </a:t>
            </a:r>
            <a:r>
              <a:rPr lang="en-US" sz="1600" b="1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estriado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13131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131313"/>
                </a:solidFill>
                <a:latin typeface="Comic Sans MS" panose="030F0702030302020204" pitchFamily="66" charset="0"/>
              </a:rPr>
              <a:t>T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ríada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rigidez</a:t>
            </a:r>
            <a:r>
              <a:rPr lang="en-US" sz="1600" b="1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1600" b="1" dirty="0" err="1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bradikinesia</a:t>
            </a:r>
            <a:r>
              <a:rPr lang="en-US" sz="1600" b="1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temblor en </a:t>
            </a:r>
            <a:r>
              <a:rPr lang="en-US" sz="1600" b="1" dirty="0" err="1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reposo</a:t>
            </a:r>
            <a:r>
              <a:rPr lang="en-US" sz="1600" b="1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se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correlaciona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con </a:t>
            </a:r>
            <a:r>
              <a:rPr lang="en-US" sz="1600" dirty="0" err="1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degeneración</a:t>
            </a:r>
            <a:r>
              <a:rPr lang="en-US" sz="1600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</a:t>
            </a:r>
            <a:r>
              <a:rPr lang="en-US" sz="1600" dirty="0" err="1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ía</a:t>
            </a:r>
            <a:r>
              <a:rPr lang="en-US" sz="1600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DA </a:t>
            </a:r>
            <a:r>
              <a:rPr lang="en-US" sz="1600" dirty="0" err="1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n-US" sz="1600" dirty="0" err="1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igroestriatal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reducción</a:t>
            </a:r>
            <a:r>
              <a:rPr lang="en-US" sz="1600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DA en el </a:t>
            </a:r>
            <a:r>
              <a:rPr lang="en-US" sz="1600" dirty="0" err="1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estriado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.</a:t>
            </a:r>
            <a:endParaRPr lang="en-US" sz="1600" dirty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 smtClean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en-US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PD </a:t>
            </a:r>
            <a:r>
              <a:rPr lang="en-US" sz="1600" b="1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avanzado</a:t>
            </a:r>
            <a:r>
              <a:rPr lang="en-US" sz="1600" dirty="0">
                <a:solidFill>
                  <a:srgbClr val="131313"/>
                </a:solidFill>
                <a:latin typeface="Comic Sans MS" panose="030F0702030302020204" pitchFamily="66" charset="0"/>
              </a:rPr>
              <a:t>: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pérdida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estas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neuronas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resulta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b="1" dirty="0" err="1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despigmentación</a:t>
            </a:r>
            <a:r>
              <a:rPr lang="en-US" sz="1600" b="1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SN 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y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pérdida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srgbClr val="131313"/>
                </a:solidFill>
                <a:latin typeface="Comic Sans MS" panose="030F0702030302020204" pitchFamily="66" charset="0"/>
              </a:rPr>
              <a:t>de 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TH,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enzima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síntesis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de DA.</a:t>
            </a:r>
            <a:endParaRPr lang="en-US" sz="1600" dirty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600" dirty="0" smtClean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PD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es una </a:t>
            </a:r>
            <a:r>
              <a:rPr lang="es-VE" sz="1600" b="1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sinucleinopatía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.</a:t>
            </a:r>
            <a:r>
              <a:rPr lang="es-VE" sz="1600" dirty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Fibrillas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, 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polímeros insolubles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de </a:t>
            </a:r>
            <a:r>
              <a:rPr lang="es-VE" sz="1600" b="1" dirty="0" smtClean="0">
                <a:solidFill>
                  <a:srgbClr val="131313"/>
                </a:solidFill>
                <a:latin typeface="Symbol" panose="05050102010706020507" pitchFamily="18" charset="2"/>
              </a:rPr>
              <a:t>a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-syn,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depositados en el cuerpo neuronal formando 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inclusiones </a:t>
            </a:r>
            <a:r>
              <a:rPr lang="es-VE" sz="1600" b="1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citoplásmicas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redondeadas lameladas </a:t>
            </a:r>
            <a:r>
              <a:rPr lang="es-VE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eosinofílicas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: </a:t>
            </a:r>
            <a:r>
              <a:rPr lang="en-US" sz="1600" b="1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LB</a:t>
            </a:r>
            <a:r>
              <a:rPr lang="en-US" sz="1600" dirty="0">
                <a:solidFill>
                  <a:srgbClr val="131313"/>
                </a:solidFill>
                <a:latin typeface="Comic Sans MS" panose="030F0702030302020204" pitchFamily="66" charset="0"/>
              </a:rPr>
              <a:t>.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También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n-US" sz="2000" b="1" dirty="0" smtClean="0">
                <a:solidFill>
                  <a:srgbClr val="131313"/>
                </a:solidFill>
                <a:latin typeface="Symbol" panose="05050102010706020507" pitchFamily="18" charset="2"/>
              </a:rPr>
              <a:t>a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-</a:t>
            </a:r>
            <a:r>
              <a:rPr lang="en-US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syn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se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deposita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131313"/>
                </a:solidFill>
                <a:latin typeface="Comic Sans MS" panose="030F0702030302020204" pitchFamily="66" charset="0"/>
              </a:rPr>
              <a:t>neuritas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(</a:t>
            </a:r>
            <a:r>
              <a:rPr lang="en-US" sz="1600" b="1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LN</a:t>
            </a:r>
            <a:r>
              <a:rPr lang="en-US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).</a:t>
            </a:r>
            <a:endParaRPr lang="es-VE" sz="1600" dirty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29117" y="174850"/>
            <a:ext cx="1773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Neuropatología.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901119" y="2042494"/>
            <a:ext cx="457176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898712" y="3075057"/>
            <a:ext cx="457176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898712" y="4107620"/>
            <a:ext cx="457176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058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763193" y="223724"/>
            <a:ext cx="3794377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de Parkinson 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Vía Dopaminérgica </a:t>
            </a:r>
            <a:r>
              <a:rPr lang="es-VE" dirty="0" err="1">
                <a:solidFill>
                  <a:prstClr val="black"/>
                </a:solidFill>
                <a:latin typeface="Comic Sans MS" panose="030F0702030302020204" pitchFamily="66" charset="0"/>
              </a:rPr>
              <a:t>N</a:t>
            </a:r>
            <a:r>
              <a:rPr lang="es-VE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igroestriatal</a:t>
            </a:r>
            <a:endParaRPr lang="es-VE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444094" y="4877890"/>
            <a:ext cx="1264557" cy="4236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250469" y="4924148"/>
            <a:ext cx="1363605" cy="3621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7017220" y="5415782"/>
            <a:ext cx="1832016" cy="2441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7" r="18486"/>
          <a:stretch/>
        </p:blipFill>
        <p:spPr>
          <a:xfrm>
            <a:off x="2133600" y="1384243"/>
            <a:ext cx="4601030" cy="4726534"/>
          </a:xfrm>
          <a:prstGeom prst="rect">
            <a:avLst/>
          </a:prstGeom>
        </p:spPr>
      </p:pic>
      <p:sp>
        <p:nvSpPr>
          <p:cNvPr id="20" name="Rectángulo 19"/>
          <p:cNvSpPr/>
          <p:nvPr/>
        </p:nvSpPr>
        <p:spPr>
          <a:xfrm>
            <a:off x="2499102" y="6238761"/>
            <a:ext cx="39634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Adaptado de: https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://en.wikipedia.org/wiki/Nigrostriatal_pathway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002971" y="3392488"/>
            <a:ext cx="409295" cy="23612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Rectángulo 9"/>
          <p:cNvSpPr/>
          <p:nvPr/>
        </p:nvSpPr>
        <p:spPr>
          <a:xfrm>
            <a:off x="1045724" y="3444022"/>
            <a:ext cx="12666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Mesocortical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1399954" y="3100978"/>
            <a:ext cx="8360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444094" y="5286290"/>
            <a:ext cx="990021" cy="4674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Rectángulo 6"/>
          <p:cNvSpPr/>
          <p:nvPr/>
        </p:nvSpPr>
        <p:spPr>
          <a:xfrm>
            <a:off x="5689600" y="1348782"/>
            <a:ext cx="1101154" cy="262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8" name="Rectángulo 7"/>
          <p:cNvSpPr/>
          <p:nvPr/>
        </p:nvSpPr>
        <p:spPr>
          <a:xfrm>
            <a:off x="6342657" y="1738003"/>
            <a:ext cx="448097" cy="3080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6538644" y="2070450"/>
            <a:ext cx="252110" cy="8432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Rectángulo 22"/>
          <p:cNvSpPr/>
          <p:nvPr/>
        </p:nvSpPr>
        <p:spPr>
          <a:xfrm>
            <a:off x="6182034" y="4038719"/>
            <a:ext cx="653290" cy="4344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4" name="Rectángulo 23"/>
          <p:cNvSpPr/>
          <p:nvPr/>
        </p:nvSpPr>
        <p:spPr>
          <a:xfrm>
            <a:off x="5932271" y="4736251"/>
            <a:ext cx="932988" cy="11306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Rectángulo 24"/>
          <p:cNvSpPr/>
          <p:nvPr/>
        </p:nvSpPr>
        <p:spPr>
          <a:xfrm>
            <a:off x="4991241" y="5301588"/>
            <a:ext cx="1143630" cy="5069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Rectángulo 15"/>
          <p:cNvSpPr/>
          <p:nvPr/>
        </p:nvSpPr>
        <p:spPr>
          <a:xfrm>
            <a:off x="5820112" y="4511399"/>
            <a:ext cx="1418979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Sustancia </a:t>
            </a:r>
          </a:p>
          <a:p>
            <a:pPr algn="ctr"/>
            <a:r>
              <a:rPr lang="es-VE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Nigra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4900663" y="5271635"/>
            <a:ext cx="13195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Á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rea </a:t>
            </a:r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entral </a:t>
            </a: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Tegmental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5696882" y="1106161"/>
            <a:ext cx="1279517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Estriado </a:t>
            </a:r>
          </a:p>
          <a:p>
            <a:pPr algn="ctr"/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dorsal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Rectángulo 25"/>
          <p:cNvSpPr/>
          <p:nvPr/>
        </p:nvSpPr>
        <p:spPr>
          <a:xfrm rot="19806600">
            <a:off x="6144715" y="1955085"/>
            <a:ext cx="451753" cy="5037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7" name="CuadroTexto 26"/>
          <p:cNvSpPr txBox="1"/>
          <p:nvPr/>
        </p:nvSpPr>
        <p:spPr>
          <a:xfrm>
            <a:off x="107408" y="223724"/>
            <a:ext cx="1743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Neuropatología.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2382231" y="4389215"/>
            <a:ext cx="477083" cy="11169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>
            <a:off x="1129264" y="4319287"/>
            <a:ext cx="17892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Tuberoinfundibular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680800" y="4639894"/>
            <a:ext cx="12025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Mesolímbica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3914981" y="4443223"/>
            <a:ext cx="305560" cy="8284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Rectángulo 17"/>
          <p:cNvSpPr/>
          <p:nvPr/>
        </p:nvSpPr>
        <p:spPr>
          <a:xfrm>
            <a:off x="3422997" y="4374679"/>
            <a:ext cx="8499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Pituitaria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Conector recto 31"/>
          <p:cNvCxnSpPr/>
          <p:nvPr/>
        </p:nvCxnSpPr>
        <p:spPr>
          <a:xfrm flipV="1">
            <a:off x="2883373" y="3220973"/>
            <a:ext cx="1448818" cy="6975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ángulo 10"/>
          <p:cNvSpPr/>
          <p:nvPr/>
        </p:nvSpPr>
        <p:spPr>
          <a:xfrm>
            <a:off x="718895" y="3760830"/>
            <a:ext cx="2199641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V. </a:t>
            </a:r>
            <a:r>
              <a:rPr lang="es-VE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Nigroestriatal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Conector recto 33"/>
          <p:cNvCxnSpPr>
            <a:stCxn id="16" idx="1"/>
          </p:cNvCxnSpPr>
          <p:nvPr/>
        </p:nvCxnSpPr>
        <p:spPr>
          <a:xfrm flipH="1" flipV="1">
            <a:off x="4683493" y="3787566"/>
            <a:ext cx="1136619" cy="10777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recto 39"/>
          <p:cNvCxnSpPr/>
          <p:nvPr/>
        </p:nvCxnSpPr>
        <p:spPr>
          <a:xfrm flipV="1">
            <a:off x="4067761" y="1679197"/>
            <a:ext cx="1621839" cy="85868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ángulo 32"/>
          <p:cNvSpPr/>
          <p:nvPr/>
        </p:nvSpPr>
        <p:spPr>
          <a:xfrm>
            <a:off x="291443" y="3666793"/>
            <a:ext cx="457176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ángulo 8"/>
          <p:cNvSpPr/>
          <p:nvPr/>
        </p:nvSpPr>
        <p:spPr>
          <a:xfrm rot="367898">
            <a:off x="4551771" y="4799103"/>
            <a:ext cx="166344" cy="12454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904932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P spid="16" grpId="0" animBg="1"/>
      <p:bldP spid="17" grpId="0"/>
      <p:bldP spid="15" grpId="0" animBg="1"/>
      <p:bldP spid="13" grpId="0"/>
      <p:bldP spid="14" grpId="0"/>
      <p:bldP spid="11" grpId="0" animBg="1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535201" y="1263080"/>
            <a:ext cx="2393502" cy="95410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de Parkinson 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Cambios 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Neuropatológicos</a:t>
            </a: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746" y="211510"/>
            <a:ext cx="4773592" cy="6083161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5312229" y="2278743"/>
            <a:ext cx="827314" cy="3483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Rectángulo 6"/>
          <p:cNvSpPr/>
          <p:nvPr/>
        </p:nvSpPr>
        <p:spPr>
          <a:xfrm>
            <a:off x="4538346" y="2065003"/>
            <a:ext cx="16882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Vía </a:t>
            </a:r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Nigroestriatal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164114" y="211510"/>
            <a:ext cx="1248229" cy="2964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" name="Rectángulo 4"/>
          <p:cNvSpPr/>
          <p:nvPr/>
        </p:nvSpPr>
        <p:spPr>
          <a:xfrm>
            <a:off x="5725885" y="131681"/>
            <a:ext cx="1243645" cy="4561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8" name="Rectángulo 7"/>
          <p:cNvSpPr/>
          <p:nvPr/>
        </p:nvSpPr>
        <p:spPr>
          <a:xfrm>
            <a:off x="6008915" y="508000"/>
            <a:ext cx="781840" cy="159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2736072" y="3786817"/>
            <a:ext cx="17812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SNpc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200" dirty="0" smtClean="0">
                <a:latin typeface="Comic Sans MS" panose="030F0702030302020204" pitchFamily="66" charset="0"/>
              </a:rPr>
              <a:t>sustancia </a:t>
            </a:r>
            <a:r>
              <a:rPr lang="es-VE" sz="1200" dirty="0" err="1" smtClean="0">
                <a:latin typeface="Comic Sans MS" panose="030F0702030302020204" pitchFamily="66" charset="0"/>
              </a:rPr>
              <a:t>nigra</a:t>
            </a:r>
            <a:r>
              <a:rPr lang="es-VE" sz="12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 </a:t>
            </a:r>
            <a:r>
              <a:rPr lang="es-VE" sz="1200" dirty="0" smtClean="0">
                <a:latin typeface="Comic Sans MS" panose="030F0702030302020204" pitchFamily="66" charset="0"/>
              </a:rPr>
              <a:t>         </a:t>
            </a:r>
            <a:r>
              <a:rPr lang="es-VE" sz="1200" dirty="0" err="1" smtClean="0">
                <a:latin typeface="Comic Sans MS" panose="030F0702030302020204" pitchFamily="66" charset="0"/>
              </a:rPr>
              <a:t>pars</a:t>
            </a:r>
            <a:r>
              <a:rPr lang="es-VE" sz="1200" dirty="0" smtClean="0">
                <a:latin typeface="Comic Sans MS" panose="030F0702030302020204" pitchFamily="66" charset="0"/>
              </a:rPr>
              <a:t> compacta</a:t>
            </a:r>
            <a:endParaRPr lang="es-VE" sz="1200" dirty="0"/>
          </a:p>
        </p:txBody>
      </p:sp>
      <p:sp>
        <p:nvSpPr>
          <p:cNvPr id="12" name="Rectángulo 11"/>
          <p:cNvSpPr/>
          <p:nvPr/>
        </p:nvSpPr>
        <p:spPr>
          <a:xfrm>
            <a:off x="2928703" y="316672"/>
            <a:ext cx="1048685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Normal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6192839" y="268031"/>
            <a:ext cx="567784" cy="461665"/>
          </a:xfrm>
          <a:prstGeom prst="rect">
            <a:avLst/>
          </a:prstGeom>
          <a:solidFill>
            <a:srgbClr val="FFAFD7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</a:t>
            </a:r>
            <a:endParaRPr lang="es-VE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Elipse 8"/>
          <p:cNvSpPr/>
          <p:nvPr/>
        </p:nvSpPr>
        <p:spPr>
          <a:xfrm>
            <a:off x="3626701" y="4601028"/>
            <a:ext cx="205070" cy="12534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Rectángulo 9"/>
          <p:cNvSpPr/>
          <p:nvPr/>
        </p:nvSpPr>
        <p:spPr>
          <a:xfrm>
            <a:off x="5500914" y="4601029"/>
            <a:ext cx="812800" cy="2757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Rectángulo 17"/>
          <p:cNvSpPr/>
          <p:nvPr/>
        </p:nvSpPr>
        <p:spPr>
          <a:xfrm>
            <a:off x="4994639" y="4466810"/>
            <a:ext cx="18598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Cuerpo de </a:t>
            </a:r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Lewy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4412343" y="5871362"/>
            <a:ext cx="899886" cy="2972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Rectángulo 14"/>
          <p:cNvSpPr/>
          <p:nvPr/>
        </p:nvSpPr>
        <p:spPr>
          <a:xfrm>
            <a:off x="6790754" y="5994400"/>
            <a:ext cx="655075" cy="1886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Rectángulo 18"/>
          <p:cNvSpPr/>
          <p:nvPr/>
        </p:nvSpPr>
        <p:spPr>
          <a:xfrm>
            <a:off x="3696525" y="5866217"/>
            <a:ext cx="1260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Sinucleina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6482540" y="5914947"/>
            <a:ext cx="12715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Ubiquitina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55375" y="97906"/>
            <a:ext cx="1757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Neuropatología</a:t>
            </a:r>
            <a:r>
              <a:rPr lang="es-VE" sz="1400" dirty="0" smtClean="0">
                <a:latin typeface="Comic Sans MS" panose="030F0702030302020204" pitchFamily="66" charset="0"/>
              </a:rPr>
              <a:t>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3453045" y="4466810"/>
            <a:ext cx="4858293" cy="18278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Rectángulo 22"/>
          <p:cNvSpPr/>
          <p:nvPr/>
        </p:nvSpPr>
        <p:spPr>
          <a:xfrm>
            <a:off x="6159316" y="131681"/>
            <a:ext cx="2534739" cy="43351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4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301567" y="5818112"/>
            <a:ext cx="31514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Dauer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Przsdborski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Parkinson´s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mechanisms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Neuron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2003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;39:889-909.  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1002265" y="2273143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4284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 animBg="1"/>
      <p:bldP spid="13" grpId="0" animBg="1"/>
      <p:bldP spid="18" grpId="0"/>
      <p:bldP spid="19" grpId="0"/>
      <p:bldP spid="20" grpId="0"/>
      <p:bldP spid="22" grpId="0" animBg="1"/>
      <p:bldP spid="23" grpId="0" animBg="1"/>
      <p:bldP spid="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057525" y="766154"/>
            <a:ext cx="3028950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de Parkinson 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Cambios Neuropatológicos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650381" y="5391368"/>
            <a:ext cx="5843235" cy="266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Dauer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Przsdborski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Parkinson´s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mechanisms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Neuron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2003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;39:889-909.  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780506" y="1617114"/>
            <a:ext cx="5582983" cy="34932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363538" indent="-363538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solidFill>
                <a:srgbClr val="2E2E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363538" indent="-363538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Vía</a:t>
            </a:r>
            <a:r>
              <a:rPr lang="en-US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Nigroestriatal</a:t>
            </a:r>
            <a:r>
              <a:rPr lang="en-US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Normal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: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</a:p>
          <a:p>
            <a:pPr marL="363538" indent="-363538"/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	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Neuronas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b="1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SNpc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proyectan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a los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ganglios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basales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y sinapsan en </a:t>
            </a:r>
            <a:r>
              <a:rPr lang="en-US" sz="1600" b="1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estriado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(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caudado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y putamen). </a:t>
            </a:r>
          </a:p>
          <a:p>
            <a:pPr marL="536575" indent="-173038"/>
            <a:endParaRPr lang="en-US" sz="1000" dirty="0" smtClean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536575" indent="-173038"/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Pigmentación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normal 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de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SNpc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neuromelanina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 </a:t>
            </a:r>
          </a:p>
          <a:p>
            <a:pPr marL="536575" indent="-173038"/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dentro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neuronas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DA.</a:t>
            </a:r>
          </a:p>
          <a:p>
            <a:pPr marL="363538" indent="-363538"/>
            <a:endParaRPr lang="en-US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363538" indent="-363538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Vía</a:t>
            </a:r>
            <a:r>
              <a:rPr lang="en-US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Nigroestriatal</a:t>
            </a:r>
            <a:r>
              <a:rPr lang="en-US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PD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: </a:t>
            </a:r>
          </a:p>
          <a:p>
            <a:pPr marL="363538" indent="-363538"/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	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Marcada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pérdida</a:t>
            </a:r>
            <a:r>
              <a:rPr lang="en-US" sz="1600" b="1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n. DA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proyectan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al putamen y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pérdida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menor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al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caudado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.</a:t>
            </a:r>
          </a:p>
          <a:p>
            <a:pPr marL="363538" indent="-363538"/>
            <a:r>
              <a:rPr lang="en-US" sz="10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    </a:t>
            </a:r>
          </a:p>
          <a:p>
            <a:pPr marL="363538" indent="-363538"/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	</a:t>
            </a:r>
            <a:r>
              <a:rPr lang="en-US" sz="1600" b="1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Despigmentación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(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pérdida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neuromelanina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)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SNpc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pérdida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n. DA.</a:t>
            </a:r>
            <a:endParaRPr lang="en-US" sz="1600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363538" indent="-363538"/>
            <a:endParaRPr lang="en-US" sz="1000" dirty="0">
              <a:solidFill>
                <a:srgbClr val="2E2E2E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29117" y="69081"/>
            <a:ext cx="1729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Neuropatología</a:t>
            </a:r>
            <a:r>
              <a:rPr lang="es-VE" sz="1400" dirty="0" smtClean="0">
                <a:latin typeface="Comic Sans MS" panose="030F0702030302020204" pitchFamily="66" charset="0"/>
              </a:rPr>
              <a:t>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778309" y="3729978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0211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049979" y="1008539"/>
            <a:ext cx="3044041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de Parkinson 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Cambios Neuropatológicos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1650381" y="5173663"/>
            <a:ext cx="5843235" cy="266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Dauer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Przsdborski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Parkinson´s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mechanisms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Neuron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2003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;39:889-909.  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873045" y="1906161"/>
            <a:ext cx="5293930" cy="3046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Marcaje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inmuno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histoquímico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inclusiones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intraneuronales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LB, en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neurona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DA en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SNpc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Inmunotinción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contra </a:t>
            </a:r>
            <a:r>
              <a:rPr lang="es-VE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</a:t>
            </a:r>
            <a:r>
              <a:rPr lang="es-VE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revela LB 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con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zona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central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intensamente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inmunoreactiva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rodeada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zona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periférica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débilmente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inmunoreactiva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Inmunotinción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contra </a:t>
            </a:r>
            <a:r>
              <a:rPr lang="en-US" b="1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ubiquitin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hay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más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difusa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inmunoreactividad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dentro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LB.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b="0" i="0" dirty="0">
              <a:solidFill>
                <a:srgbClr val="2E2E2E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31730" y="161324"/>
            <a:ext cx="1741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Neuropatología</a:t>
            </a:r>
            <a:r>
              <a:rPr lang="es-VE" sz="1400" dirty="0" smtClean="0">
                <a:latin typeface="Comic Sans MS" panose="030F0702030302020204" pitchFamily="66" charset="0"/>
              </a:rPr>
              <a:t>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080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050680" y="1054334"/>
            <a:ext cx="3042634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err="1" smtClean="0">
                <a:latin typeface="Comic Sans MS" panose="030F0702030302020204" pitchFamily="66" charset="0"/>
              </a:rPr>
              <a:t>Enf</a:t>
            </a:r>
            <a:r>
              <a:rPr lang="es-VE" sz="2000" dirty="0" smtClean="0">
                <a:latin typeface="Comic Sans MS" panose="030F0702030302020204" pitchFamily="66" charset="0"/>
              </a:rPr>
              <a:t>. de Parkinson</a:t>
            </a: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Cambios Neuropatológicos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893874" y="1953778"/>
            <a:ext cx="5356251" cy="295465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SzPct val="200000"/>
            </a:pPr>
            <a:endParaRPr lang="en-US" sz="1000" dirty="0" smtClean="0">
              <a:solidFill>
                <a:srgbClr val="13131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en-US" b="1" dirty="0" err="1" smtClean="0">
                <a:latin typeface="Comic Sans MS" panose="030F0702030302020204" pitchFamily="66" charset="0"/>
              </a:rPr>
              <a:t>Pérdida</a:t>
            </a:r>
            <a:r>
              <a:rPr lang="en-US" b="1" dirty="0" smtClean="0">
                <a:latin typeface="Comic Sans MS" panose="030F0702030302020204" pitchFamily="66" charset="0"/>
              </a:rPr>
              <a:t> de n. DA </a:t>
            </a:r>
            <a:r>
              <a:rPr lang="en-US" dirty="0" err="1" smtClean="0">
                <a:latin typeface="Comic Sans MS" panose="030F0702030302020204" pitchFamily="66" charset="0"/>
              </a:rPr>
              <a:t>nigroestriatales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causa</a:t>
            </a:r>
            <a:r>
              <a:rPr lang="en-US" dirty="0" smtClean="0">
                <a:latin typeface="Comic Sans MS" panose="030F0702030302020204" pitchFamily="66" charset="0"/>
              </a:rPr>
              <a:t> un </a:t>
            </a:r>
            <a:r>
              <a:rPr lang="en-US" dirty="0" err="1" smtClean="0">
                <a:latin typeface="Comic Sans MS" panose="030F0702030302020204" pitchFamily="66" charset="0"/>
              </a:rPr>
              <a:t>gradiente</a:t>
            </a:r>
            <a:r>
              <a:rPr lang="en-US" dirty="0" smtClean="0"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reducción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DA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estriatal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que</a:t>
            </a:r>
            <a:r>
              <a:rPr lang="en-US" dirty="0" smtClean="0">
                <a:latin typeface="Comic Sans MS" panose="030F0702030302020204" pitchFamily="66" charset="0"/>
              </a:rPr>
              <a:t> produce un </a:t>
            </a:r>
            <a:r>
              <a:rPr lang="en-US" b="1" dirty="0" err="1" smtClean="0">
                <a:latin typeface="Comic Sans MS" panose="030F0702030302020204" pitchFamily="66" charset="0"/>
              </a:rPr>
              <a:t>desbalance</a:t>
            </a:r>
            <a:r>
              <a:rPr lang="en-US" dirty="0" smtClean="0"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ganglios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basales</a:t>
            </a:r>
            <a:r>
              <a:rPr lang="en-US" dirty="0" smtClean="0">
                <a:latin typeface="Comic Sans MS" panose="030F0702030302020204" pitchFamily="66" charset="0"/>
              </a:rPr>
              <a:t>, </a:t>
            </a:r>
            <a:r>
              <a:rPr lang="en-US" dirty="0" err="1" smtClean="0">
                <a:latin typeface="Comic Sans MS" panose="030F0702030302020204" pitchFamily="66" charset="0"/>
              </a:rPr>
              <a:t>que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coordinan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movimiento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smtClean="0">
                <a:latin typeface="Comic Sans MS" panose="030F0702030302020204" pitchFamily="66" charset="0"/>
              </a:rPr>
              <a:t>y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envian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señales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médula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espinal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para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controlar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contracción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muscular.</a:t>
            </a:r>
          </a:p>
          <a:p>
            <a:pPr>
              <a:buSzPct val="200000"/>
            </a:pP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en-US" dirty="0" smtClean="0">
                <a:latin typeface="Comic Sans MS" panose="030F0702030302020204" pitchFamily="66" charset="0"/>
              </a:rPr>
              <a:t>El </a:t>
            </a:r>
            <a:r>
              <a:rPr lang="en-US" dirty="0" err="1" smtClean="0">
                <a:latin typeface="Comic Sans MS" panose="030F0702030302020204" pitchFamily="66" charset="0"/>
              </a:rPr>
              <a:t>daño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resulta</a:t>
            </a:r>
            <a:r>
              <a:rPr lang="en-US" dirty="0" smtClean="0">
                <a:latin typeface="Comic Sans MS" panose="030F0702030302020204" pitchFamily="66" charset="0"/>
              </a:rPr>
              <a:t> en </a:t>
            </a:r>
            <a:r>
              <a:rPr lang="en-US" b="1" dirty="0" err="1" smtClean="0">
                <a:latin typeface="Comic Sans MS" panose="030F0702030302020204" pitchFamily="66" charset="0"/>
              </a:rPr>
              <a:t>síntomas</a:t>
            </a:r>
            <a:r>
              <a:rPr lang="en-US" b="1" dirty="0" smtClean="0"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latin typeface="Comic Sans MS" panose="030F0702030302020204" pitchFamily="66" charset="0"/>
              </a:rPr>
              <a:t>motores</a:t>
            </a:r>
            <a:r>
              <a:rPr lang="en-US" b="1" dirty="0">
                <a:latin typeface="Comic Sans MS" panose="030F0702030302020204" pitchFamily="66" charset="0"/>
              </a:rPr>
              <a:t> </a:t>
            </a:r>
            <a:r>
              <a:rPr lang="en-US" b="1" dirty="0" smtClean="0">
                <a:latin typeface="Comic Sans MS" panose="030F0702030302020204" pitchFamily="66" charset="0"/>
              </a:rPr>
              <a:t>PD </a:t>
            </a:r>
            <a:r>
              <a:rPr lang="en-US" dirty="0" err="1" smtClean="0">
                <a:latin typeface="Comic Sans MS" panose="030F0702030302020204" pitchFamily="66" charset="0"/>
              </a:rPr>
              <a:t>como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bradikinesia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n-US" sz="2000" dirty="0">
              <a:solidFill>
                <a:srgbClr val="13131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buSzPct val="200000"/>
            </a:pPr>
            <a:endParaRPr lang="en-US" sz="1000" dirty="0">
              <a:solidFill>
                <a:srgbClr val="13131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798912" y="5099991"/>
            <a:ext cx="554617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BR. </a:t>
            </a:r>
            <a:r>
              <a:rPr lang="es-V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Bloem</a:t>
            </a:r>
            <a:r>
              <a:rPr lang="es-V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MS. </a:t>
            </a:r>
            <a:r>
              <a:rPr lang="es-VE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Okun</a:t>
            </a:r>
            <a:r>
              <a:rPr lang="es-V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C. 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Klein.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V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Lancet</a:t>
            </a:r>
            <a:r>
              <a:rPr lang="es-V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397: 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2284–303.</a:t>
            </a:r>
            <a:endParaRPr lang="es-VE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55376" y="97906"/>
            <a:ext cx="1743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Neuropatología</a:t>
            </a:r>
            <a:r>
              <a:rPr lang="es-VE" sz="1400" dirty="0" smtClean="0">
                <a:latin typeface="Comic Sans MS" panose="030F0702030302020204" pitchFamily="66" charset="0"/>
              </a:rPr>
              <a:t>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783546" y="3949632"/>
            <a:ext cx="1076931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750150" y="2429832"/>
            <a:ext cx="111032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458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424194" y="249425"/>
            <a:ext cx="4280432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de Parkinson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Cambios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A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ctividad Ganglios Basales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55376" y="97906"/>
            <a:ext cx="1893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Fisiopatología.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51"/>
          <a:stretch/>
        </p:blipFill>
        <p:spPr>
          <a:xfrm>
            <a:off x="237106" y="1785938"/>
            <a:ext cx="8735443" cy="4375083"/>
          </a:xfrm>
          <a:prstGeom prst="rect">
            <a:avLst/>
          </a:prstGeom>
          <a:solidFill>
            <a:schemeClr val="bg2"/>
          </a:solidFill>
          <a:ln>
            <a:noFill/>
          </a:ln>
        </p:spPr>
      </p:pic>
      <p:sp>
        <p:nvSpPr>
          <p:cNvPr id="9" name="Rectángulo 8"/>
          <p:cNvSpPr/>
          <p:nvPr/>
        </p:nvSpPr>
        <p:spPr>
          <a:xfrm>
            <a:off x="1697112" y="1245995"/>
            <a:ext cx="1220206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Normal</a:t>
            </a:r>
            <a:endParaRPr lang="es-VE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5967311" y="1290699"/>
            <a:ext cx="2173993" cy="461665"/>
          </a:xfrm>
          <a:prstGeom prst="rect">
            <a:avLst/>
          </a:prstGeom>
          <a:solidFill>
            <a:srgbClr val="FFC9C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Parkinsonismo</a:t>
            </a:r>
            <a:endParaRPr lang="es-VE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381971" y="1880047"/>
            <a:ext cx="1803739" cy="21867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Rectángulo 13"/>
          <p:cNvSpPr/>
          <p:nvPr/>
        </p:nvSpPr>
        <p:spPr>
          <a:xfrm>
            <a:off x="6152437" y="1867966"/>
            <a:ext cx="1803739" cy="21867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1297051" y="1804720"/>
            <a:ext cx="18886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Corteza Motora</a:t>
            </a:r>
            <a:endParaRPr lang="es-VE" dirty="0"/>
          </a:p>
        </p:txBody>
      </p:sp>
      <p:sp>
        <p:nvSpPr>
          <p:cNvPr id="12" name="Rectángulo 11"/>
          <p:cNvSpPr/>
          <p:nvPr/>
        </p:nvSpPr>
        <p:spPr>
          <a:xfrm>
            <a:off x="6252645" y="1790898"/>
            <a:ext cx="18886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Corteza Motora</a:t>
            </a:r>
            <a:endParaRPr lang="es-VE" dirty="0"/>
          </a:p>
        </p:txBody>
      </p:sp>
      <p:sp>
        <p:nvSpPr>
          <p:cNvPr id="18" name="Rectángulo 17"/>
          <p:cNvSpPr/>
          <p:nvPr/>
        </p:nvSpPr>
        <p:spPr>
          <a:xfrm>
            <a:off x="1035147" y="2628452"/>
            <a:ext cx="1179416" cy="27032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Rectángulo 15"/>
          <p:cNvSpPr/>
          <p:nvPr/>
        </p:nvSpPr>
        <p:spPr>
          <a:xfrm>
            <a:off x="1085284" y="2585588"/>
            <a:ext cx="1079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Putamen</a:t>
            </a:r>
            <a:endParaRPr lang="es-VE" dirty="0"/>
          </a:p>
        </p:txBody>
      </p:sp>
      <p:sp>
        <p:nvSpPr>
          <p:cNvPr id="19" name="Rectángulo 18"/>
          <p:cNvSpPr/>
          <p:nvPr/>
        </p:nvSpPr>
        <p:spPr>
          <a:xfrm>
            <a:off x="5820300" y="2614859"/>
            <a:ext cx="1171575" cy="25825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7" name="Rectángulo 16"/>
          <p:cNvSpPr/>
          <p:nvPr/>
        </p:nvSpPr>
        <p:spPr>
          <a:xfrm>
            <a:off x="5770163" y="2550988"/>
            <a:ext cx="1079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Putamen</a:t>
            </a:r>
            <a:endParaRPr lang="es-VE" dirty="0"/>
          </a:p>
        </p:txBody>
      </p:sp>
      <p:sp>
        <p:nvSpPr>
          <p:cNvPr id="24" name="Rectángulo 23"/>
          <p:cNvSpPr/>
          <p:nvPr/>
        </p:nvSpPr>
        <p:spPr>
          <a:xfrm>
            <a:off x="1381971" y="3516605"/>
            <a:ext cx="489692" cy="42829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Rectángulo 24"/>
          <p:cNvSpPr/>
          <p:nvPr/>
        </p:nvSpPr>
        <p:spPr>
          <a:xfrm>
            <a:off x="743601" y="3727403"/>
            <a:ext cx="443190" cy="37311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6" name="Rectángulo 25"/>
          <p:cNvSpPr/>
          <p:nvPr/>
        </p:nvSpPr>
        <p:spPr>
          <a:xfrm>
            <a:off x="729312" y="4757738"/>
            <a:ext cx="491447" cy="29214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7" name="Rectángulo 26"/>
          <p:cNvSpPr/>
          <p:nvPr/>
        </p:nvSpPr>
        <p:spPr>
          <a:xfrm>
            <a:off x="1711400" y="4729163"/>
            <a:ext cx="917501" cy="32071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8" name="Rectángulo 27"/>
          <p:cNvSpPr/>
          <p:nvPr/>
        </p:nvSpPr>
        <p:spPr>
          <a:xfrm>
            <a:off x="2743200" y="5772150"/>
            <a:ext cx="442510" cy="2565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9" name="Rectángulo 28"/>
          <p:cNvSpPr/>
          <p:nvPr/>
        </p:nvSpPr>
        <p:spPr>
          <a:xfrm>
            <a:off x="3343275" y="5757863"/>
            <a:ext cx="314325" cy="31253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0" name="Rectángulo 29"/>
          <p:cNvSpPr/>
          <p:nvPr/>
        </p:nvSpPr>
        <p:spPr>
          <a:xfrm>
            <a:off x="3814763" y="5772150"/>
            <a:ext cx="300037" cy="2565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2" name="Rectángulo 31"/>
          <p:cNvSpPr/>
          <p:nvPr/>
        </p:nvSpPr>
        <p:spPr>
          <a:xfrm>
            <a:off x="135432" y="5695422"/>
            <a:ext cx="1317373" cy="527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3" name="Rectángulo 32"/>
          <p:cNvSpPr/>
          <p:nvPr/>
        </p:nvSpPr>
        <p:spPr>
          <a:xfrm>
            <a:off x="4886619" y="5716147"/>
            <a:ext cx="1349352" cy="496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4" name="Rectángulo 33"/>
          <p:cNvSpPr/>
          <p:nvPr/>
        </p:nvSpPr>
        <p:spPr>
          <a:xfrm>
            <a:off x="7529513" y="5772150"/>
            <a:ext cx="426663" cy="2565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5" name="Rectángulo 34"/>
          <p:cNvSpPr/>
          <p:nvPr/>
        </p:nvSpPr>
        <p:spPr>
          <a:xfrm>
            <a:off x="8112728" y="5757863"/>
            <a:ext cx="302609" cy="28666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6" name="Rectángulo 35"/>
          <p:cNvSpPr/>
          <p:nvPr/>
        </p:nvSpPr>
        <p:spPr>
          <a:xfrm>
            <a:off x="8529636" y="5772150"/>
            <a:ext cx="327326" cy="2565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7" name="Rectángulo 36"/>
          <p:cNvSpPr/>
          <p:nvPr/>
        </p:nvSpPr>
        <p:spPr>
          <a:xfrm>
            <a:off x="5443538" y="4729163"/>
            <a:ext cx="523773" cy="32071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8" name="Rectángulo 37"/>
          <p:cNvSpPr/>
          <p:nvPr/>
        </p:nvSpPr>
        <p:spPr>
          <a:xfrm>
            <a:off x="6443663" y="4757738"/>
            <a:ext cx="957262" cy="29214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9" name="Rectángulo 38"/>
          <p:cNvSpPr/>
          <p:nvPr/>
        </p:nvSpPr>
        <p:spPr>
          <a:xfrm>
            <a:off x="5443538" y="3727403"/>
            <a:ext cx="523773" cy="37311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1" name="Rectángulo 20"/>
          <p:cNvSpPr/>
          <p:nvPr/>
        </p:nvSpPr>
        <p:spPr>
          <a:xfrm>
            <a:off x="670884" y="3711906"/>
            <a:ext cx="5886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GPe</a:t>
            </a:r>
            <a:endParaRPr lang="es-VE" dirty="0"/>
          </a:p>
        </p:txBody>
      </p:sp>
      <p:sp>
        <p:nvSpPr>
          <p:cNvPr id="40" name="Rectángulo 39"/>
          <p:cNvSpPr/>
          <p:nvPr/>
        </p:nvSpPr>
        <p:spPr>
          <a:xfrm>
            <a:off x="5443538" y="3677967"/>
            <a:ext cx="5886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GPe</a:t>
            </a:r>
            <a:endParaRPr lang="es-VE" dirty="0"/>
          </a:p>
        </p:txBody>
      </p:sp>
      <p:sp>
        <p:nvSpPr>
          <p:cNvPr id="20" name="Rectángulo 19"/>
          <p:cNvSpPr/>
          <p:nvPr/>
        </p:nvSpPr>
        <p:spPr>
          <a:xfrm>
            <a:off x="1300888" y="3554514"/>
            <a:ext cx="6479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SNc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601064" y="4697472"/>
            <a:ext cx="686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STN</a:t>
            </a:r>
            <a:endParaRPr lang="es-VE" dirty="0"/>
          </a:p>
        </p:txBody>
      </p:sp>
      <p:sp>
        <p:nvSpPr>
          <p:cNvPr id="41" name="Rectángulo 40"/>
          <p:cNvSpPr/>
          <p:nvPr/>
        </p:nvSpPr>
        <p:spPr>
          <a:xfrm>
            <a:off x="5361973" y="4705561"/>
            <a:ext cx="686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STN</a:t>
            </a:r>
            <a:endParaRPr lang="es-VE" dirty="0"/>
          </a:p>
        </p:txBody>
      </p:sp>
      <p:sp>
        <p:nvSpPr>
          <p:cNvPr id="23" name="Rectángulo 22"/>
          <p:cNvSpPr/>
          <p:nvPr/>
        </p:nvSpPr>
        <p:spPr>
          <a:xfrm>
            <a:off x="6373885" y="4705561"/>
            <a:ext cx="110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Gpi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/</a:t>
            </a:r>
            <a:r>
              <a:rPr lang="es-VE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SNr</a:t>
            </a:r>
            <a:endParaRPr lang="es-VE" dirty="0"/>
          </a:p>
        </p:txBody>
      </p:sp>
      <p:sp>
        <p:nvSpPr>
          <p:cNvPr id="42" name="Rectángulo 41"/>
          <p:cNvSpPr/>
          <p:nvPr/>
        </p:nvSpPr>
        <p:spPr>
          <a:xfrm>
            <a:off x="1625725" y="4715883"/>
            <a:ext cx="110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Gpi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/</a:t>
            </a:r>
            <a:r>
              <a:rPr lang="es-VE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SNr</a:t>
            </a:r>
            <a:endParaRPr lang="es-VE" dirty="0"/>
          </a:p>
        </p:txBody>
      </p:sp>
      <p:sp>
        <p:nvSpPr>
          <p:cNvPr id="43" name="Rectángulo 42"/>
          <p:cNvSpPr/>
          <p:nvPr/>
        </p:nvSpPr>
        <p:spPr>
          <a:xfrm>
            <a:off x="4701934" y="567763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Tallo/médula</a:t>
            </a:r>
            <a:endParaRPr lang="es-VE" dirty="0"/>
          </a:p>
        </p:txBody>
      </p:sp>
      <p:sp>
        <p:nvSpPr>
          <p:cNvPr id="44" name="Rectángulo 43"/>
          <p:cNvSpPr/>
          <p:nvPr/>
        </p:nvSpPr>
        <p:spPr>
          <a:xfrm>
            <a:off x="2671607" y="5729176"/>
            <a:ext cx="609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PPN</a:t>
            </a:r>
            <a:endParaRPr lang="es-VE" dirty="0"/>
          </a:p>
        </p:txBody>
      </p:sp>
      <p:sp>
        <p:nvSpPr>
          <p:cNvPr id="45" name="Rectángulo 44"/>
          <p:cNvSpPr/>
          <p:nvPr/>
        </p:nvSpPr>
        <p:spPr>
          <a:xfrm>
            <a:off x="7400925" y="5729176"/>
            <a:ext cx="609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PPN</a:t>
            </a:r>
            <a:endParaRPr lang="es-VE" dirty="0"/>
          </a:p>
        </p:txBody>
      </p:sp>
      <p:sp>
        <p:nvSpPr>
          <p:cNvPr id="46" name="Rectángulo 45"/>
          <p:cNvSpPr/>
          <p:nvPr/>
        </p:nvSpPr>
        <p:spPr>
          <a:xfrm>
            <a:off x="3251754" y="5738214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SC</a:t>
            </a:r>
            <a:endParaRPr lang="es-VE" dirty="0"/>
          </a:p>
        </p:txBody>
      </p:sp>
      <p:sp>
        <p:nvSpPr>
          <p:cNvPr id="47" name="Rectángulo 46"/>
          <p:cNvSpPr/>
          <p:nvPr/>
        </p:nvSpPr>
        <p:spPr>
          <a:xfrm>
            <a:off x="7988059" y="5734174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SC</a:t>
            </a:r>
            <a:endParaRPr lang="es-VE" dirty="0"/>
          </a:p>
        </p:txBody>
      </p:sp>
      <p:sp>
        <p:nvSpPr>
          <p:cNvPr id="48" name="Rectángulo 47"/>
          <p:cNvSpPr/>
          <p:nvPr/>
        </p:nvSpPr>
        <p:spPr>
          <a:xfrm>
            <a:off x="3714749" y="5710533"/>
            <a:ext cx="4892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LH</a:t>
            </a:r>
            <a:endParaRPr lang="es-VE" dirty="0"/>
          </a:p>
        </p:txBody>
      </p:sp>
      <p:sp>
        <p:nvSpPr>
          <p:cNvPr id="49" name="Rectángulo 48"/>
          <p:cNvSpPr/>
          <p:nvPr/>
        </p:nvSpPr>
        <p:spPr>
          <a:xfrm>
            <a:off x="8474660" y="5736918"/>
            <a:ext cx="4892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LH</a:t>
            </a:r>
            <a:endParaRPr lang="es-VE" dirty="0"/>
          </a:p>
        </p:txBody>
      </p:sp>
      <p:sp>
        <p:nvSpPr>
          <p:cNvPr id="53" name="Rectángulo 52"/>
          <p:cNvSpPr/>
          <p:nvPr/>
        </p:nvSpPr>
        <p:spPr>
          <a:xfrm>
            <a:off x="2845877" y="2657028"/>
            <a:ext cx="1268923" cy="4425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0" name="Rectángulo 49"/>
          <p:cNvSpPr/>
          <p:nvPr/>
        </p:nvSpPr>
        <p:spPr>
          <a:xfrm>
            <a:off x="2760155" y="2691199"/>
            <a:ext cx="8274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CM/PF</a:t>
            </a:r>
            <a:endParaRPr lang="es-VE" sz="1600" dirty="0"/>
          </a:p>
        </p:txBody>
      </p:sp>
      <p:cxnSp>
        <p:nvCxnSpPr>
          <p:cNvPr id="57" name="Conector recto 56"/>
          <p:cNvCxnSpPr/>
          <p:nvPr/>
        </p:nvCxnSpPr>
        <p:spPr>
          <a:xfrm>
            <a:off x="3527459" y="2614859"/>
            <a:ext cx="0" cy="4846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ángulo 51"/>
          <p:cNvSpPr/>
          <p:nvPr/>
        </p:nvSpPr>
        <p:spPr>
          <a:xfrm>
            <a:off x="3455250" y="2682272"/>
            <a:ext cx="8210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VA/VL</a:t>
            </a:r>
            <a:endParaRPr lang="es-VE" sz="1600" dirty="0"/>
          </a:p>
        </p:txBody>
      </p:sp>
      <p:sp>
        <p:nvSpPr>
          <p:cNvPr id="58" name="Rectángulo 57"/>
          <p:cNvSpPr/>
          <p:nvPr/>
        </p:nvSpPr>
        <p:spPr>
          <a:xfrm>
            <a:off x="7572377" y="2657027"/>
            <a:ext cx="1327449" cy="4425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9" name="Rectángulo 58"/>
          <p:cNvSpPr/>
          <p:nvPr/>
        </p:nvSpPr>
        <p:spPr>
          <a:xfrm>
            <a:off x="7484570" y="2715007"/>
            <a:ext cx="8274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CM/PF</a:t>
            </a:r>
            <a:endParaRPr lang="es-VE" sz="1600" dirty="0"/>
          </a:p>
        </p:txBody>
      </p:sp>
      <p:sp>
        <p:nvSpPr>
          <p:cNvPr id="60" name="Rectángulo 59"/>
          <p:cNvSpPr/>
          <p:nvPr/>
        </p:nvSpPr>
        <p:spPr>
          <a:xfrm>
            <a:off x="8179665" y="2706080"/>
            <a:ext cx="8210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VA/VL</a:t>
            </a:r>
            <a:endParaRPr lang="es-VE" sz="1600" dirty="0"/>
          </a:p>
        </p:txBody>
      </p:sp>
      <p:cxnSp>
        <p:nvCxnSpPr>
          <p:cNvPr id="63" name="Conector recto 62"/>
          <p:cNvCxnSpPr/>
          <p:nvPr/>
        </p:nvCxnSpPr>
        <p:spPr>
          <a:xfrm>
            <a:off x="8244788" y="2642739"/>
            <a:ext cx="0" cy="48469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ángulo 30"/>
          <p:cNvSpPr/>
          <p:nvPr/>
        </p:nvSpPr>
        <p:spPr>
          <a:xfrm>
            <a:off x="42568" y="562564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Tallo/médula</a:t>
            </a:r>
            <a:endParaRPr lang="es-VE" dirty="0"/>
          </a:p>
        </p:txBody>
      </p:sp>
      <p:sp>
        <p:nvSpPr>
          <p:cNvPr id="64" name="Rectángulo 63"/>
          <p:cNvSpPr/>
          <p:nvPr/>
        </p:nvSpPr>
        <p:spPr>
          <a:xfrm>
            <a:off x="4633080" y="1125604"/>
            <a:ext cx="4313249" cy="54244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5" name="Rectángulo 64"/>
          <p:cNvSpPr/>
          <p:nvPr/>
        </p:nvSpPr>
        <p:spPr>
          <a:xfrm>
            <a:off x="4198870" y="2666883"/>
            <a:ext cx="942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Tálamo</a:t>
            </a:r>
            <a:endParaRPr lang="es-VE" dirty="0"/>
          </a:p>
        </p:txBody>
      </p:sp>
      <p:sp>
        <p:nvSpPr>
          <p:cNvPr id="66" name="Rectángulo 65"/>
          <p:cNvSpPr/>
          <p:nvPr/>
        </p:nvSpPr>
        <p:spPr>
          <a:xfrm>
            <a:off x="2315643" y="6271905"/>
            <a:ext cx="4426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s-VE" sz="1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Galban</a:t>
            </a:r>
            <a:r>
              <a:rPr lang="es-VE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et al.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Alterations in neuronal activity in basal ganglia-</a:t>
            </a:r>
            <a:r>
              <a:rPr lang="en-US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thalamocortical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circuits in the </a:t>
            </a:r>
            <a:r>
              <a:rPr lang="en-US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parkinsonian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state. </a:t>
            </a:r>
            <a:r>
              <a:rPr lang="en-US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Frontiers in </a:t>
            </a:r>
            <a:r>
              <a:rPr lang="en-US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Neuroanatomy</a:t>
            </a:r>
            <a:r>
              <a:rPr lang="en-US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2015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9: 5.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2903" y="1166029"/>
            <a:ext cx="5006325" cy="51463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2" name="Rectángulo 61"/>
          <p:cNvSpPr/>
          <p:nvPr/>
        </p:nvSpPr>
        <p:spPr>
          <a:xfrm>
            <a:off x="6789704" y="339039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016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64" grpId="0" animBg="1"/>
      <p:bldP spid="2" grpId="0" animBg="1"/>
      <p:bldP spid="6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456276" y="842187"/>
            <a:ext cx="4231445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de Parkinson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Cambios Actividad Ganglios Basales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55375" y="97906"/>
            <a:ext cx="1817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Fisiopatología.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07080" y="1944647"/>
            <a:ext cx="3805264" cy="25545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sz="16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uadro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amarillo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indica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núcleos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ganglios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basales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interconectados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reciben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entrada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extrínseca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corteza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motora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tálamo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endParaRPr lang="en-US" sz="1600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en-US" sz="1600" b="1" dirty="0" smtClean="0">
                <a:solidFill>
                  <a:srgbClr val="009ED6"/>
                </a:solidFill>
                <a:latin typeface="Comic Sans MS" panose="030F0702030302020204" pitchFamily="66" charset="0"/>
              </a:rPr>
              <a:t>AZUL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: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conexiones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inhibidoras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r>
              <a:rPr lang="en-US" sz="1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ROJO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: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conexiones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excitadoras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endParaRPr lang="en-US" sz="1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16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G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rosor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flechas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indica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presumida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actividad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4866531" y="1939111"/>
            <a:ext cx="274258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CM: 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Tálamo núcleo centro mediano </a:t>
            </a:r>
          </a:p>
          <a:p>
            <a:r>
              <a:rPr lang="es-VE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PF: </a:t>
            </a:r>
            <a:r>
              <a:rPr lang="es-VE" sz="1200" dirty="0">
                <a:solidFill>
                  <a:srgbClr val="000000"/>
                </a:solidFill>
                <a:latin typeface="Comic Sans MS" panose="030F0702030302020204" pitchFamily="66" charset="0"/>
              </a:rPr>
              <a:t>Tálamo núcleo </a:t>
            </a:r>
            <a:r>
              <a:rPr lang="es-VE" sz="12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parafascicular</a:t>
            </a:r>
            <a:r>
              <a:rPr lang="es-VE" sz="12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endParaRPr lang="es-VE" sz="12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s-VE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VA: </a:t>
            </a:r>
            <a:r>
              <a:rPr lang="es-VE" sz="1200" dirty="0">
                <a:solidFill>
                  <a:srgbClr val="000000"/>
                </a:solidFill>
                <a:latin typeface="Comic Sans MS" panose="030F0702030302020204" pitchFamily="66" charset="0"/>
              </a:rPr>
              <a:t>Tálamo núcleo ventral anterior </a:t>
            </a:r>
          </a:p>
          <a:p>
            <a:r>
              <a:rPr lang="es-VE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VL: </a:t>
            </a:r>
            <a:r>
              <a:rPr lang="es-VE" sz="1200" dirty="0">
                <a:solidFill>
                  <a:srgbClr val="000000"/>
                </a:solidFill>
                <a:latin typeface="Comic Sans MS" panose="030F0702030302020204" pitchFamily="66" charset="0"/>
              </a:rPr>
              <a:t>Tálamo núcleo </a:t>
            </a:r>
            <a:r>
              <a:rPr lang="es-VE" sz="12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ventrolateral</a:t>
            </a:r>
            <a:endParaRPr lang="es-VE" sz="1200" dirty="0">
              <a:latin typeface="Comic Sans MS" panose="030F0702030302020204" pitchFamily="66" charset="0"/>
            </a:endParaRPr>
          </a:p>
          <a:p>
            <a:endParaRPr lang="es-VE" sz="12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D1 y D2: 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receptores DA en </a:t>
            </a:r>
            <a:r>
              <a:rPr lang="es-VE" sz="12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putamen</a:t>
            </a:r>
            <a:endParaRPr lang="es-VE" sz="12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s-VE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SNc</a:t>
            </a:r>
            <a:r>
              <a:rPr lang="es-VE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2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Sust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  <a:r>
              <a:rPr lang="es-VE" sz="12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Nigra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s-VE" sz="12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pars</a:t>
            </a:r>
            <a:r>
              <a:rPr lang="es-VE" sz="1200" dirty="0">
                <a:solidFill>
                  <a:srgbClr val="000000"/>
                </a:solidFill>
                <a:latin typeface="Comic Sans MS" panose="030F0702030302020204" pitchFamily="66" charset="0"/>
              </a:rPr>
              <a:t> compacta</a:t>
            </a:r>
          </a:p>
          <a:p>
            <a:r>
              <a:rPr lang="es-VE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SNr</a:t>
            </a:r>
            <a:r>
              <a:rPr lang="es-VE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2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Sust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  <a:r>
              <a:rPr lang="es-VE" sz="12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Nigra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s-VE" sz="12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pars</a:t>
            </a:r>
            <a:r>
              <a:rPr lang="es-VE" sz="12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s-VE" sz="12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reticulata</a:t>
            </a:r>
            <a:r>
              <a:rPr lang="es-VE" sz="12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es-VE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Gpe</a:t>
            </a:r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 </a:t>
            </a:r>
            <a:r>
              <a:rPr lang="es-VE" sz="12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Globus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s-VE" sz="12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pallidum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externo </a:t>
            </a:r>
          </a:p>
          <a:p>
            <a:r>
              <a:rPr lang="es-VE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Gpi</a:t>
            </a:r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2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Globus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s-VE" sz="12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pallidum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interno  </a:t>
            </a:r>
          </a:p>
          <a:p>
            <a:r>
              <a:rPr lang="es-VE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STN: 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Núcleo </a:t>
            </a:r>
            <a:r>
              <a:rPr lang="es-VE" sz="12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subtalámico</a:t>
            </a:r>
            <a:r>
              <a:rPr lang="es-VE" sz="12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s-VE" sz="12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PPN: 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Núcleo pedúnculo pontino </a:t>
            </a:r>
          </a:p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SC: </a:t>
            </a:r>
            <a:r>
              <a:rPr lang="es-VE" sz="12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</a:t>
            </a:r>
            <a:r>
              <a:rPr lang="es-VE" sz="12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olículo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superior </a:t>
            </a:r>
          </a:p>
          <a:p>
            <a:r>
              <a:rPr lang="es-VE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LH: </a:t>
            </a:r>
            <a:r>
              <a:rPr lang="es-VE" sz="12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Habénula</a:t>
            </a:r>
            <a:r>
              <a:rPr lang="es-VE" sz="12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lateral</a:t>
            </a:r>
            <a:endParaRPr lang="es-VE" sz="1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1747195" y="5422522"/>
            <a:ext cx="564960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s-VE" sz="11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Galban</a:t>
            </a:r>
            <a:r>
              <a:rPr lang="es-VE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Alterations in neuronal activity in basal ganglia-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thalamocortical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circuits in the 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parkinsonian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state.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Frontiers in </a:t>
            </a:r>
            <a:r>
              <a:rPr lang="en-US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Neuroanatomy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2015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9: 5.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036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893420" y="484048"/>
            <a:ext cx="3284135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err="1" smtClean="0">
                <a:latin typeface="Comic Sans MS" panose="030F0702030302020204" pitchFamily="66" charset="0"/>
              </a:rPr>
              <a:t>Enf</a:t>
            </a:r>
            <a:r>
              <a:rPr lang="es-VE" sz="2000" dirty="0" smtClean="0">
                <a:latin typeface="Comic Sans MS" panose="030F0702030302020204" pitchFamily="66" charset="0"/>
              </a:rPr>
              <a:t>. de Parkinson</a:t>
            </a:r>
          </a:p>
          <a:p>
            <a:pPr algn="ctr"/>
            <a:r>
              <a:rPr lang="es-VE" b="1" dirty="0" smtClean="0">
                <a:latin typeface="Comic Sans MS" panose="030F0702030302020204" pitchFamily="66" charset="0"/>
              </a:rPr>
              <a:t>Otros</a:t>
            </a:r>
            <a:r>
              <a:rPr lang="es-VE" dirty="0" smtClean="0">
                <a:latin typeface="Comic Sans MS" panose="030F0702030302020204" pitchFamily="66" charset="0"/>
              </a:rPr>
              <a:t> Sistemas Afectados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40" b="13242"/>
          <a:stretch/>
        </p:blipFill>
        <p:spPr>
          <a:xfrm>
            <a:off x="614086" y="2066903"/>
            <a:ext cx="7882240" cy="306324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ángulo 6"/>
          <p:cNvSpPr/>
          <p:nvPr/>
        </p:nvSpPr>
        <p:spPr>
          <a:xfrm>
            <a:off x="1919530" y="5863431"/>
            <a:ext cx="534270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https://www.genengnews.com/news/parkinsons-disease-brain-malfunction-evident-in-scans-potentially-years-before-symptoms/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345728" y="1306461"/>
            <a:ext cx="6379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dirty="0" smtClean="0">
                <a:latin typeface="Comic Sans MS" panose="030F0702030302020204" pitchFamily="66" charset="0"/>
              </a:rPr>
              <a:t> </a:t>
            </a:r>
            <a:r>
              <a:rPr lang="es-VE" dirty="0">
                <a:latin typeface="Comic Sans MS" panose="030F0702030302020204" pitchFamily="66" charset="0"/>
              </a:rPr>
              <a:t>Ú</a:t>
            </a:r>
            <a:r>
              <a:rPr lang="es-VE" dirty="0" smtClean="0">
                <a:latin typeface="Comic Sans MS" panose="030F0702030302020204" pitchFamily="66" charset="0"/>
              </a:rPr>
              <a:t>ltimamente han reportado alteraciones en el sistema </a:t>
            </a:r>
            <a:r>
              <a:rPr lang="es-VE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serotonérgico</a:t>
            </a:r>
            <a:r>
              <a:rPr lang="es-VE" dirty="0">
                <a:latin typeface="Comic Sans MS" panose="030F0702030302020204" pitchFamily="66" charset="0"/>
              </a:rPr>
              <a:t>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ANTES</a:t>
            </a:r>
            <a:r>
              <a:rPr lang="es-VE" b="1" dirty="0" smtClean="0">
                <a:latin typeface="Comic Sans MS" panose="030F0702030302020204" pitchFamily="66" charset="0"/>
              </a:rPr>
              <a:t> </a:t>
            </a:r>
            <a:r>
              <a:rPr lang="es-VE" dirty="0">
                <a:latin typeface="Comic Sans MS" panose="030F0702030302020204" pitchFamily="66" charset="0"/>
              </a:rPr>
              <a:t>de que aparezcan </a:t>
            </a:r>
            <a:r>
              <a:rPr lang="es-VE" dirty="0" smtClean="0">
                <a:latin typeface="Comic Sans MS" panose="030F0702030302020204" pitchFamily="66" charset="0"/>
              </a:rPr>
              <a:t>síntomas.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14086" y="4120729"/>
            <a:ext cx="7882240" cy="9367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" name="CuadroTexto 1"/>
          <p:cNvSpPr txBox="1"/>
          <p:nvPr/>
        </p:nvSpPr>
        <p:spPr>
          <a:xfrm>
            <a:off x="1345728" y="4211646"/>
            <a:ext cx="705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Sano</a:t>
            </a:r>
            <a:endParaRPr lang="es-V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319829" y="4208118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PD después </a:t>
            </a:r>
          </a:p>
          <a:p>
            <a:pPr algn="ctr"/>
            <a:r>
              <a:rPr lang="es-VE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de síntomas</a:t>
            </a:r>
            <a:endParaRPr lang="es-VE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3808364" y="4246846"/>
            <a:ext cx="14542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 ANTES </a:t>
            </a:r>
          </a:p>
          <a:p>
            <a:pPr algn="ctr"/>
            <a:r>
              <a:rPr lang="es-V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síntomas</a:t>
            </a:r>
            <a:endParaRPr lang="es-V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2644875" y="5158088"/>
            <a:ext cx="389201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Neurodegeneration</a:t>
            </a:r>
            <a:r>
              <a:rPr lang="en-US" sz="11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100" dirty="0">
                <a:solidFill>
                  <a:srgbClr val="222222"/>
                </a:solidFill>
                <a:latin typeface="Comic Sans MS" panose="030F0702030302020204" pitchFamily="66" charset="0"/>
              </a:rPr>
              <a:t>Imaging Group, King’s College London.</a:t>
            </a:r>
            <a:endParaRPr lang="es-VE" sz="1100" dirty="0"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164079" y="5659964"/>
            <a:ext cx="481584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https://neurosciencenews.com/study-reveals-roots-of-parkinsons-in-the-brain/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55375" y="97906"/>
            <a:ext cx="1845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Neuropatología.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782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3" grpId="0" animBg="1"/>
      <p:bldP spid="2" grpId="0"/>
      <p:bldP spid="10" grpId="0"/>
      <p:bldP spid="9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934098" y="561895"/>
            <a:ext cx="3275804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err="1" smtClean="0">
                <a:latin typeface="Comic Sans MS" panose="030F0702030302020204" pitchFamily="66" charset="0"/>
              </a:rPr>
              <a:t>Enf</a:t>
            </a:r>
            <a:r>
              <a:rPr lang="es-VE" sz="2200" dirty="0" smtClean="0">
                <a:latin typeface="Comic Sans MS" panose="030F0702030302020204" pitchFamily="66" charset="0"/>
              </a:rPr>
              <a:t>. de </a:t>
            </a:r>
            <a:r>
              <a:rPr lang="es-VE" sz="2000" dirty="0" smtClean="0">
                <a:latin typeface="Comic Sans MS" panose="030F0702030302020204" pitchFamily="66" charset="0"/>
              </a:rPr>
              <a:t>Parkinson</a:t>
            </a: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Otros Sistemas Afectados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981889" y="1534257"/>
            <a:ext cx="5180221" cy="33239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10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174625"/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“Se ha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pensado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tradicionalmente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que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la PD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ocurre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debido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a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daño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en el sistema DA,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pero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hemos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mostrado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que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cambios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serotonina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</a:p>
          <a:p>
            <a:pPr marL="174625"/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(5-HT)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vienen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muchos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años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antes 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de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que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los pacientes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comiencen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a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mostrar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síntomas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endParaRPr lang="en-US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174625"/>
            <a:endParaRPr lang="en-US" sz="1000" dirty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174625"/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Nuestros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222222"/>
                </a:solidFill>
                <a:latin typeface="Comic Sans MS" panose="030F0702030302020204" pitchFamily="66" charset="0"/>
              </a:rPr>
              <a:t>resultados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222222"/>
                </a:solidFill>
                <a:latin typeface="Comic Sans MS" panose="030F0702030302020204" pitchFamily="66" charset="0"/>
              </a:rPr>
              <a:t>sugieren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222222"/>
                </a:solidFill>
                <a:latin typeface="Comic Sans MS" panose="030F0702030302020204" pitchFamily="66" charset="0"/>
              </a:rPr>
              <a:t>que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detección</a:t>
            </a:r>
            <a:r>
              <a:rPr lang="en-US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temprana</a:t>
            </a:r>
            <a:r>
              <a:rPr lang="en-US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de </a:t>
            </a:r>
            <a:r>
              <a:rPr lang="en-US" dirty="0" err="1">
                <a:solidFill>
                  <a:srgbClr val="222222"/>
                </a:solidFill>
                <a:latin typeface="Comic Sans MS" panose="030F0702030302020204" pitchFamily="66" charset="0"/>
              </a:rPr>
              <a:t>cambios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Sist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5-HT </a:t>
            </a:r>
            <a:r>
              <a:rPr lang="en-US" dirty="0" err="1">
                <a:solidFill>
                  <a:srgbClr val="222222"/>
                </a:solidFill>
                <a:latin typeface="Comic Sans MS" panose="030F0702030302020204" pitchFamily="66" charset="0"/>
              </a:rPr>
              <a:t>podría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222222"/>
                </a:solidFill>
                <a:latin typeface="Comic Sans MS" panose="030F0702030302020204" pitchFamily="66" charset="0"/>
              </a:rPr>
              <a:t>abrir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222222"/>
                </a:solidFill>
                <a:latin typeface="Comic Sans MS" panose="030F0702030302020204" pitchFamily="66" charset="0"/>
              </a:rPr>
              <a:t>puertas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 al </a:t>
            </a:r>
            <a:r>
              <a:rPr lang="en-US" dirty="0" err="1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desarrollo</a:t>
            </a:r>
            <a:r>
              <a:rPr lang="en-US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dirty="0" err="1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nuevas</a:t>
            </a:r>
            <a:r>
              <a:rPr lang="en-US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terapias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 para </a:t>
            </a:r>
            <a:r>
              <a:rPr lang="en-US" dirty="0" err="1">
                <a:solidFill>
                  <a:srgbClr val="222222"/>
                </a:solidFill>
                <a:latin typeface="Comic Sans MS" panose="030F0702030302020204" pitchFamily="66" charset="0"/>
              </a:rPr>
              <a:t>enlentecer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 y </a:t>
            </a:r>
            <a:r>
              <a:rPr lang="en-US" dirty="0" err="1">
                <a:solidFill>
                  <a:srgbClr val="222222"/>
                </a:solidFill>
                <a:latin typeface="Comic Sans MS" panose="030F0702030302020204" pitchFamily="66" charset="0"/>
              </a:rPr>
              <a:t>finalmente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222222"/>
                </a:solidFill>
                <a:latin typeface="Comic Sans MS" panose="030F0702030302020204" pitchFamily="66" charset="0"/>
              </a:rPr>
              <a:t>prevenir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 el </a:t>
            </a:r>
            <a:r>
              <a:rPr lang="en-US" dirty="0" err="1">
                <a:solidFill>
                  <a:srgbClr val="222222"/>
                </a:solidFill>
                <a:latin typeface="Comic Sans MS" panose="030F0702030302020204" pitchFamily="66" charset="0"/>
              </a:rPr>
              <a:t>progreso</a:t>
            </a:r>
            <a:r>
              <a:rPr lang="en-US" dirty="0">
                <a:solidFill>
                  <a:srgbClr val="222222"/>
                </a:solidFill>
                <a:latin typeface="Comic Sans MS" panose="030F0702030302020204" pitchFamily="66" charset="0"/>
              </a:rPr>
              <a:t> de la 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PD”.</a:t>
            </a:r>
            <a:endParaRPr lang="es-VE" sz="1000" dirty="0">
              <a:latin typeface="Comic Sans MS" panose="030F0702030302020204" pitchFamily="66" charset="0"/>
            </a:endParaRPr>
          </a:p>
          <a:p>
            <a:pPr marL="174625"/>
            <a:endParaRPr lang="en-US" sz="1000" dirty="0">
              <a:solidFill>
                <a:srgbClr val="222222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4392386" y="4933057"/>
            <a:ext cx="27697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dirty="0" err="1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Marios</a:t>
            </a:r>
            <a:r>
              <a:rPr lang="en-US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Politis</a:t>
            </a:r>
            <a:endParaRPr lang="en-US" dirty="0" smtClean="0"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12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rofessor </a:t>
            </a:r>
            <a:r>
              <a:rPr lang="en-US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12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Neurology </a:t>
            </a:r>
            <a:r>
              <a:rPr lang="en-US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</a:t>
            </a:r>
            <a:r>
              <a:rPr lang="en-US" sz="12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Neuroimaging </a:t>
            </a:r>
          </a:p>
          <a:p>
            <a:pPr algn="r"/>
            <a:r>
              <a:rPr lang="en-US" sz="12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 Exeter UK.</a:t>
            </a:r>
            <a:endParaRPr lang="es-VE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285999" y="5773484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https://neurosciencenews.com/study-reveals-roots-of-parkinsons-in-the-brain/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55375" y="97906"/>
            <a:ext cx="1729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Neuropatología.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912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031757" y="482627"/>
            <a:ext cx="3080486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err="1" smtClean="0">
                <a:latin typeface="Comic Sans MS" panose="030F0702030302020204" pitchFamily="66" charset="0"/>
              </a:rPr>
              <a:t>Enf</a:t>
            </a:r>
            <a:r>
              <a:rPr lang="es-VE" sz="2200" dirty="0" smtClean="0">
                <a:latin typeface="Comic Sans MS" panose="030F0702030302020204" pitchFamily="66" charset="0"/>
              </a:rPr>
              <a:t>. de Parkinson</a:t>
            </a:r>
          </a:p>
          <a:p>
            <a:pPr algn="ctr"/>
            <a:r>
              <a:rPr lang="es-VE" b="1" dirty="0">
                <a:latin typeface="Comic Sans MS" panose="030F0702030302020204" pitchFamily="66" charset="0"/>
              </a:rPr>
              <a:t>Otros </a:t>
            </a:r>
            <a:r>
              <a:rPr lang="es-VE" dirty="0">
                <a:latin typeface="Comic Sans MS" panose="030F0702030302020204" pitchFamily="66" charset="0"/>
              </a:rPr>
              <a:t>Sistemas </a:t>
            </a:r>
            <a:r>
              <a:rPr lang="es-VE" dirty="0" smtClean="0">
                <a:latin typeface="Comic Sans MS" panose="030F0702030302020204" pitchFamily="66" charset="0"/>
              </a:rPr>
              <a:t>Afectados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589870" y="5266245"/>
            <a:ext cx="596426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H. Wilson et al.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Serotonergic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pathology and disease burden in the premotor and motor phase of A53T α-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parkinsonism: a cross-sectional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study.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Lancet Neurology 2019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18: 748-759.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808852" y="1316469"/>
            <a:ext cx="5526295" cy="3908762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2121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Patología</a:t>
            </a:r>
            <a:r>
              <a:rPr lang="en-US" sz="1600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5-HT 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en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portadores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mutación</a:t>
            </a:r>
            <a:r>
              <a:rPr lang="en-US" sz="1600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puntual</a:t>
            </a:r>
            <a:r>
              <a:rPr lang="en-US" sz="1600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autosómica</a:t>
            </a:r>
            <a:r>
              <a:rPr lang="en-US" sz="1600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dominante</a:t>
            </a:r>
            <a:r>
              <a:rPr lang="en-US" sz="1600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SNCA A53T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(gen de </a:t>
            </a:r>
            <a:r>
              <a:rPr lang="en-US" sz="1600" b="1" dirty="0" smtClean="0">
                <a:solidFill>
                  <a:srgbClr val="212121"/>
                </a:solidFill>
                <a:latin typeface="Symbol" panose="05050102010706020507" pitchFamily="18" charset="2"/>
              </a:rPr>
              <a:t>a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-syn) </a:t>
            </a:r>
            <a:r>
              <a:rPr lang="en-US" sz="1600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precede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desarrollo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patología</a:t>
            </a:r>
            <a:r>
              <a:rPr lang="en-US" sz="1600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DA 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y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síntomas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motores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resaltando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rol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potencial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temprano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patología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5-HT en la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progresión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 de PD.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2121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12121"/>
                </a:solidFill>
                <a:latin typeface="Comic Sans MS" panose="030F0702030302020204" pitchFamily="66" charset="0"/>
              </a:rPr>
              <a:t>I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mágenes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moleculares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transportadores</a:t>
            </a:r>
            <a:r>
              <a:rPr lang="en-US" sz="1600" b="1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5-HT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podrían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usarse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ver</a:t>
            </a:r>
            <a:r>
              <a:rPr lang="en-US" sz="1600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patología</a:t>
            </a:r>
            <a:r>
              <a:rPr lang="en-US" sz="1600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premotora</a:t>
            </a:r>
            <a:r>
              <a:rPr lang="en-US" sz="1600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PD en vivo.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2121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Trabajo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futuro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determinará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si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</a:t>
            </a:r>
            <a:r>
              <a:rPr lang="en-US" sz="1600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transportador</a:t>
            </a:r>
            <a:r>
              <a:rPr lang="en-US" sz="1600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5-HT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es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apropiada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herramienta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adjunta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monitorear</a:t>
            </a:r>
            <a:r>
              <a:rPr lang="en-US" sz="1600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progresión</a:t>
            </a:r>
            <a:r>
              <a:rPr lang="en-US" sz="1600" dirty="0" smtClean="0">
                <a:solidFill>
                  <a:srgbClr val="21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de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individuos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riesgo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o pacientes con PD en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ensayos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12121"/>
                </a:solidFill>
                <a:latin typeface="Comic Sans MS" panose="030F0702030302020204" pitchFamily="66" charset="0"/>
              </a:rPr>
              <a:t>clínicos</a:t>
            </a:r>
            <a:r>
              <a:rPr lang="en-US" sz="16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2138547" y="5797463"/>
            <a:ext cx="4866903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Expression </a:t>
            </a:r>
            <a:r>
              <a:rPr lang="en-US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concern</a:t>
            </a:r>
            <a:r>
              <a:rPr lang="en-US" sz="1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1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Lancet Neurology 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Editors.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Lancet </a:t>
            </a:r>
            <a:r>
              <a:rPr lang="en-US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Neurol.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;21:210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Epub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 Jan 18.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69676" y="221017"/>
            <a:ext cx="17534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Neuropatología</a:t>
            </a:r>
            <a:r>
              <a:rPr lang="es-VE" sz="1400" dirty="0" smtClean="0">
                <a:latin typeface="Comic Sans MS" panose="030F0702030302020204" pitchFamily="66" charset="0"/>
              </a:rPr>
              <a:t>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246644" y="2819025"/>
            <a:ext cx="4571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403204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151946" y="471478"/>
            <a:ext cx="299955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Mutaciones Genéticas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332372" y="1024589"/>
            <a:ext cx="5491205" cy="5109091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SzPct val="150000"/>
            </a:pPr>
            <a:endParaRPr lang="es-VE" sz="1000" dirty="0" smtClean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>
                <a:solidFill>
                  <a:srgbClr val="131313"/>
                </a:solidFill>
                <a:latin typeface="Comic Sans MS" panose="030F0702030302020204" pitchFamily="66" charset="0"/>
              </a:rPr>
              <a:t>R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elación entre 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genética y PD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se descubrió en años 90 en una 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familia con PD heredado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de comienzo temprano con 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LB en autopsias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.</a:t>
            </a:r>
            <a:r>
              <a:rPr lang="es-VE" sz="1600" dirty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La mutación se encontró en el 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gen SNCA que </a:t>
            </a:r>
            <a:r>
              <a:rPr lang="es-VE" sz="1600" b="1" dirty="0">
                <a:solidFill>
                  <a:srgbClr val="131313"/>
                </a:solidFill>
                <a:latin typeface="Comic Sans MS" panose="030F0702030302020204" pitchFamily="66" charset="0"/>
              </a:rPr>
              <a:t>codifica para la proteína </a:t>
            </a:r>
            <a:r>
              <a:rPr lang="es-VE" sz="1600" b="1" dirty="0">
                <a:solidFill>
                  <a:srgbClr val="131313"/>
                </a:solidFill>
                <a:latin typeface="Symbol" panose="05050102010706020507" pitchFamily="18" charset="2"/>
              </a:rPr>
              <a:t>a</a:t>
            </a:r>
            <a:r>
              <a:rPr lang="es-VE" sz="1600" b="1" dirty="0">
                <a:solidFill>
                  <a:srgbClr val="131313"/>
                </a:solidFill>
                <a:latin typeface="Comic Sans MS" panose="030F0702030302020204" pitchFamily="66" charset="0"/>
              </a:rPr>
              <a:t>-</a:t>
            </a:r>
            <a:r>
              <a:rPr lang="es-VE" sz="1600" b="1" dirty="0" err="1">
                <a:solidFill>
                  <a:srgbClr val="131313"/>
                </a:solidFill>
                <a:latin typeface="Comic Sans MS" panose="030F0702030302020204" pitchFamily="66" charset="0"/>
              </a:rPr>
              <a:t>syn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en cromosoma 4.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Esta </a:t>
            </a:r>
            <a:r>
              <a:rPr lang="es-VE" sz="1600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mutación autosómica dominante puntual </a:t>
            </a:r>
            <a:r>
              <a:rPr lang="en-US" sz="1400" dirty="0">
                <a:latin typeface="Comic Sans MS" panose="030F0702030302020204" pitchFamily="66" charset="0"/>
                <a:cs typeface="Times New Roman" panose="02020603050405020304" pitchFamily="18" charset="0"/>
              </a:rPr>
              <a:t>(</a:t>
            </a:r>
            <a:r>
              <a:rPr lang="en-US" sz="14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cambio</a:t>
            </a:r>
            <a:r>
              <a:rPr lang="en-US" sz="1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de un solo </a:t>
            </a:r>
            <a:r>
              <a:rPr lang="en-US" sz="14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nucleótido</a:t>
            </a:r>
            <a:r>
              <a:rPr lang="en-US" sz="1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que</a:t>
            </a:r>
            <a:r>
              <a:rPr lang="en-US" sz="1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resulta</a:t>
            </a:r>
            <a:r>
              <a:rPr lang="en-US" sz="1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en un codon </a:t>
            </a:r>
            <a:r>
              <a:rPr lang="en-US" sz="14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que</a:t>
            </a:r>
            <a:r>
              <a:rPr lang="en-US" sz="1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codifica</a:t>
            </a:r>
            <a:r>
              <a:rPr lang="en-US" sz="1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para un </a:t>
            </a:r>
            <a:r>
              <a:rPr lang="en-US" sz="14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aminoácido</a:t>
            </a:r>
            <a:r>
              <a:rPr lang="en-US" sz="1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diferente</a:t>
            </a:r>
            <a:r>
              <a:rPr lang="en-US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)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cambio de un solo par de bases llevando a sustitución </a:t>
            </a:r>
            <a:r>
              <a:rPr lang="es-VE" sz="1600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A53T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en el gen.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Después se han encontrado más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mutaciones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puntuales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latin typeface="Comic Sans MS" panose="030F0702030302020204" pitchFamily="66" charset="0"/>
                <a:cs typeface="Times New Roman" panose="02020603050405020304" pitchFamily="18" charset="0"/>
              </a:rPr>
              <a:t>missense</a:t>
            </a:r>
            <a:r>
              <a:rPr lang="en-US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todas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descritas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como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responsables</a:t>
            </a:r>
            <a:r>
              <a:rPr lang="en-US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 del </a:t>
            </a:r>
            <a:r>
              <a:rPr lang="en-US" sz="16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desarrollo</a:t>
            </a:r>
            <a:r>
              <a:rPr lang="en-US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 de 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PD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autosómico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dominante</a:t>
            </a:r>
            <a:r>
              <a:rPr lang="es-VE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Estas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 mutaciones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llevan a </a:t>
            </a:r>
            <a:r>
              <a:rPr lang="es-VE" sz="1600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incremento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en 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agregación</a:t>
            </a:r>
            <a:r>
              <a:rPr lang="es-VE" sz="1600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de la proteína o </a:t>
            </a:r>
            <a:r>
              <a:rPr lang="es-VE" sz="1600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cambio de conformación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SzPct val="150000"/>
            </a:pPr>
            <a:endParaRPr lang="es-VE" sz="1000" dirty="0" smtClean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Multiplicación</a:t>
            </a:r>
            <a:r>
              <a:rPr lang="en-US" sz="1600" b="1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de </a:t>
            </a:r>
            <a:r>
              <a:rPr lang="en-US" sz="1600" b="1" dirty="0" err="1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mutaciones</a:t>
            </a:r>
            <a:r>
              <a:rPr lang="en-US" sz="1600" b="1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puntuales</a:t>
            </a:r>
            <a:r>
              <a:rPr lang="en-US" sz="1600" b="1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en gen SNCA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lleva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a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formas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de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inicio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precoz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de PD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  <a:endParaRPr lang="es-VE" sz="1000" dirty="0" smtClean="0">
              <a:solidFill>
                <a:srgbClr val="131313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42461" y="134374"/>
            <a:ext cx="1730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Mutaciones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592515" y="1540115"/>
            <a:ext cx="2107252" cy="40780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SzPct val="200000"/>
            </a:pPr>
            <a:endParaRPr lang="es-VE" sz="900" dirty="0" smtClean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>
              <a:buSzPct val="150000"/>
            </a:pP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PD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Familiar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hereditar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ia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, 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poco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frecuente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alrededor</a:t>
            </a:r>
            <a:r>
              <a:rPr lang="en-US" sz="16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10%.</a:t>
            </a:r>
          </a:p>
          <a:p>
            <a:pPr>
              <a:buSzPct val="150000"/>
            </a:pP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</a:p>
          <a:p>
            <a:pPr>
              <a:buSzPct val="150000"/>
            </a:pP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PD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Esporádica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no familiar, 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la mayoría de 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casos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90%.</a:t>
            </a:r>
          </a:p>
          <a:p>
            <a:pPr>
              <a:buSzPct val="150000"/>
            </a:pPr>
            <a:endParaRPr lang="en-US" sz="1600" dirty="0" smtClean="0">
              <a:solidFill>
                <a:prstClr val="black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>
              <a:buSzPct val="150000"/>
            </a:pP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El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rápido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crecimiento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de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población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anciana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se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correlaciona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con el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incremento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de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casos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esporádicos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  <a:endParaRPr lang="es-VE" sz="1600" dirty="0" smtClean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endParaRPr lang="es-VE" sz="1000" dirty="0" smtClean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219345" y="6133680"/>
            <a:ext cx="47053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RM.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Meade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Alpha-synuclein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structure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lessons and emerging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principles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Molecular </a:t>
            </a:r>
            <a:r>
              <a:rPr lang="es-VE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Neurodegeneration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;14:29.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2818317" y="1313629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2818317" y="4776840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6" name="Rectángulo 5"/>
          <p:cNvSpPr/>
          <p:nvPr/>
        </p:nvSpPr>
        <p:spPr>
          <a:xfrm>
            <a:off x="16789" y="1855070"/>
            <a:ext cx="4571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1076206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2" grpId="0"/>
      <p:bldP spid="13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072224" y="1358729"/>
            <a:ext cx="2999552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err="1" smtClean="0">
                <a:latin typeface="Comic Sans MS" panose="030F0702030302020204" pitchFamily="66" charset="0"/>
              </a:rPr>
              <a:t>Enf</a:t>
            </a:r>
            <a:r>
              <a:rPr lang="es-VE" sz="2200" dirty="0" smtClean="0">
                <a:latin typeface="Comic Sans MS" panose="030F0702030302020204" pitchFamily="66" charset="0"/>
              </a:rPr>
              <a:t>. de Parkinson</a:t>
            </a: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Mutaciones Genéticas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958227" y="2202889"/>
            <a:ext cx="5227546" cy="2677656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SzPct val="150000"/>
            </a:pPr>
            <a:endParaRPr lang="es-VE" sz="1000" dirty="0" smtClean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Hay otra serie de mutaciones</a:t>
            </a:r>
            <a:r>
              <a:rPr lang="es-VE" sz="1600" b="1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autosómicas dominantes</a:t>
            </a:r>
            <a:r>
              <a:rPr lang="es-VE" sz="1600" b="1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como en gen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Leucine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rich repeat Kinase 2 </a:t>
            </a:r>
            <a:r>
              <a:rPr lang="en-US" sz="1600" dirty="0">
                <a:latin typeface="Comic Sans MS" panose="030F0702030302020204" pitchFamily="66" charset="0"/>
              </a:rPr>
              <a:t>(</a:t>
            </a:r>
            <a:r>
              <a:rPr lang="en-US" sz="1600" b="1" dirty="0">
                <a:latin typeface="Comic Sans MS" panose="030F0702030302020204" pitchFamily="66" charset="0"/>
              </a:rPr>
              <a:t>LRRK2</a:t>
            </a:r>
            <a:r>
              <a:rPr lang="en-US" sz="1600" dirty="0">
                <a:latin typeface="Comic Sans MS" panose="030F0702030302020204" pitchFamily="66" charset="0"/>
              </a:rPr>
              <a:t>)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Mutaciones  en genes </a:t>
            </a:r>
            <a:r>
              <a:rPr lang="es-VE" sz="1600" b="1" dirty="0">
                <a:solidFill>
                  <a:srgbClr val="131313"/>
                </a:solidFill>
                <a:latin typeface="Comic Sans MS" panose="030F0702030302020204" pitchFamily="66" charset="0"/>
              </a:rPr>
              <a:t>recesivos</a:t>
            </a:r>
            <a:r>
              <a:rPr lang="es-VE" sz="1600" dirty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s-VE" sz="1600" b="1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PARKIN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, </a:t>
            </a:r>
            <a:r>
              <a:rPr lang="es-VE" sz="1600" dirty="0">
                <a:solidFill>
                  <a:srgbClr val="131313"/>
                </a:solidFill>
                <a:latin typeface="Comic Sans MS" panose="030F0702030302020204" pitchFamily="66" charset="0"/>
              </a:rPr>
              <a:t>PTEN-</a:t>
            </a:r>
            <a:r>
              <a:rPr lang="es-VE" sz="1600" dirty="0" err="1">
                <a:solidFill>
                  <a:srgbClr val="131313"/>
                </a:solidFill>
                <a:latin typeface="Comic Sans MS" panose="030F0702030302020204" pitchFamily="66" charset="0"/>
              </a:rPr>
              <a:t>induced</a:t>
            </a:r>
            <a:r>
              <a:rPr lang="es-VE" sz="1600" dirty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err="1">
                <a:solidFill>
                  <a:srgbClr val="131313"/>
                </a:solidFill>
                <a:latin typeface="Comic Sans MS" panose="030F0702030302020204" pitchFamily="66" charset="0"/>
              </a:rPr>
              <a:t>putative</a:t>
            </a:r>
            <a:r>
              <a:rPr lang="es-VE" sz="1600" dirty="0">
                <a:solidFill>
                  <a:srgbClr val="131313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err="1">
                <a:solidFill>
                  <a:srgbClr val="131313"/>
                </a:solidFill>
                <a:latin typeface="Comic Sans MS" panose="030F0702030302020204" pitchFamily="66" charset="0"/>
              </a:rPr>
              <a:t>kinase</a:t>
            </a:r>
            <a:r>
              <a:rPr lang="es-VE" sz="1600" dirty="0">
                <a:solidFill>
                  <a:srgbClr val="131313"/>
                </a:solidFill>
                <a:latin typeface="Comic Sans MS" panose="030F0702030302020204" pitchFamily="66" charset="0"/>
              </a:rPr>
              <a:t> 1 (</a:t>
            </a:r>
            <a:r>
              <a:rPr lang="es-VE" sz="1600" b="1" dirty="0">
                <a:solidFill>
                  <a:srgbClr val="131313"/>
                </a:solidFill>
                <a:latin typeface="Comic Sans MS" panose="030F0702030302020204" pitchFamily="66" charset="0"/>
              </a:rPr>
              <a:t>PINK1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), Daisuke-Junko-1 </a:t>
            </a:r>
            <a:r>
              <a:rPr lang="es-VE" sz="1600" dirty="0">
                <a:solidFill>
                  <a:srgbClr val="131313"/>
                </a:solidFill>
                <a:latin typeface="Comic Sans MS" panose="030F0702030302020204" pitchFamily="66" charset="0"/>
              </a:rPr>
              <a:t>(</a:t>
            </a:r>
            <a:r>
              <a:rPr lang="es-VE" sz="1600" b="1" dirty="0">
                <a:solidFill>
                  <a:srgbClr val="131313"/>
                </a:solidFill>
                <a:latin typeface="Comic Sans MS" panose="030F0702030302020204" pitchFamily="66" charset="0"/>
              </a:rPr>
              <a:t>DJ1</a:t>
            </a:r>
            <a:r>
              <a:rPr lang="es-VE" sz="1600" dirty="0">
                <a:solidFill>
                  <a:srgbClr val="131313"/>
                </a:solidFill>
                <a:latin typeface="Comic Sans MS" panose="030F0702030302020204" pitchFamily="66" charset="0"/>
              </a:rPr>
              <a:t>) 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. Estas mutaciones parecen aumentar la toxicidad de </a:t>
            </a:r>
            <a:r>
              <a:rPr lang="es-VE" sz="1600" b="1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600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-syn.</a:t>
            </a:r>
            <a:endParaRPr lang="es-VE" sz="1600" dirty="0" smtClean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Mutaciones han permitido </a:t>
            </a:r>
            <a:r>
              <a:rPr lang="es-VE" sz="1600" dirty="0" smtClean="0">
                <a:solidFill>
                  <a:srgbClr val="13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modelos animales de PD</a:t>
            </a:r>
            <a:r>
              <a:rPr lang="es-VE" sz="1600" dirty="0" smtClean="0">
                <a:solidFill>
                  <a:srgbClr val="131313"/>
                </a:solidFill>
                <a:latin typeface="Comic Sans MS" panose="030F0702030302020204" pitchFamily="66" charset="0"/>
              </a:rPr>
              <a:t>.</a:t>
            </a:r>
            <a:endParaRPr lang="es-VE" sz="1600" dirty="0">
              <a:solidFill>
                <a:srgbClr val="13131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solidFill>
                <a:srgbClr val="131313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42462" y="211525"/>
            <a:ext cx="1945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Mutaciones.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087516" y="5016820"/>
            <a:ext cx="47053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RM.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Meade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Alpha-synuclein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structure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lessons and emerging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principles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Molecular </a:t>
            </a:r>
            <a:r>
              <a:rPr lang="es-VE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Neurodegeneration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;14:29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071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846752" y="347490"/>
            <a:ext cx="3450496" cy="4308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smtClean="0">
                <a:latin typeface="Comic Sans MS" panose="030F0702030302020204" pitchFamily="66" charset="0"/>
              </a:rPr>
              <a:t>Estructura de Proteínas </a:t>
            </a:r>
            <a:endParaRPr lang="es-V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42462" y="134374"/>
            <a:ext cx="1819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Estructura de proteínas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836" y="1234440"/>
            <a:ext cx="5812715" cy="494080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810000" y="1569720"/>
            <a:ext cx="103632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" name="Rectángulo 5"/>
          <p:cNvSpPr/>
          <p:nvPr/>
        </p:nvSpPr>
        <p:spPr>
          <a:xfrm>
            <a:off x="1596572" y="1569720"/>
            <a:ext cx="1250180" cy="213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Rectángulo 8"/>
          <p:cNvSpPr/>
          <p:nvPr/>
        </p:nvSpPr>
        <p:spPr>
          <a:xfrm>
            <a:off x="1596572" y="3337560"/>
            <a:ext cx="796108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4709160" y="3002280"/>
            <a:ext cx="396240" cy="259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>
            <a:off x="525445" y="1203076"/>
            <a:ext cx="107112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Primaria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4781445" y="1154600"/>
            <a:ext cx="16722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Cadena 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de aminoácidos </a:t>
            </a:r>
            <a:endParaRPr lang="es-VE" sz="1600" dirty="0"/>
          </a:p>
        </p:txBody>
      </p:sp>
      <p:sp>
        <p:nvSpPr>
          <p:cNvPr id="15" name="Rectángulo 14"/>
          <p:cNvSpPr/>
          <p:nvPr/>
        </p:nvSpPr>
        <p:spPr>
          <a:xfrm>
            <a:off x="405779" y="2608641"/>
            <a:ext cx="1378904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Secundaria</a:t>
            </a:r>
          </a:p>
          <a:p>
            <a:r>
              <a:rPr lang="es-VE" sz="1400" dirty="0" smtClean="0">
                <a:latin typeface="Comic Sans MS" panose="030F0702030302020204" pitchFamily="66" charset="0"/>
              </a:rPr>
              <a:t>(Hoja plegada)</a:t>
            </a:r>
            <a:endParaRPr lang="es-VE" sz="1400" dirty="0"/>
          </a:p>
        </p:txBody>
      </p:sp>
      <p:sp>
        <p:nvSpPr>
          <p:cNvPr id="16" name="Rectángulo 15"/>
          <p:cNvSpPr/>
          <p:nvPr/>
        </p:nvSpPr>
        <p:spPr>
          <a:xfrm>
            <a:off x="1778935" y="3549283"/>
            <a:ext cx="11288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Alfa </a:t>
            </a:r>
            <a:r>
              <a:rPr lang="es-VE" sz="1600" dirty="0" err="1" smtClean="0">
                <a:latin typeface="Comic Sans MS" panose="030F0702030302020204" pitchFamily="66" charset="0"/>
              </a:rPr>
              <a:t>helix</a:t>
            </a:r>
            <a:endParaRPr lang="es-VE" sz="1600" dirty="0"/>
          </a:p>
        </p:txBody>
      </p:sp>
      <p:sp>
        <p:nvSpPr>
          <p:cNvPr id="17" name="Rectángulo 16"/>
          <p:cNvSpPr/>
          <p:nvPr/>
        </p:nvSpPr>
        <p:spPr>
          <a:xfrm>
            <a:off x="6953504" y="2934092"/>
            <a:ext cx="12282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Beta </a:t>
            </a:r>
            <a:r>
              <a:rPr lang="es-VE" sz="1600" i="1" dirty="0" err="1" smtClean="0">
                <a:latin typeface="Comic Sans MS" panose="030F0702030302020204" pitchFamily="66" charset="0"/>
              </a:rPr>
              <a:t>sheet</a:t>
            </a:r>
            <a:endParaRPr lang="es-VE" sz="1600" i="1" dirty="0"/>
          </a:p>
        </p:txBody>
      </p:sp>
      <p:sp>
        <p:nvSpPr>
          <p:cNvPr id="18" name="Rectángulo 17"/>
          <p:cNvSpPr/>
          <p:nvPr/>
        </p:nvSpPr>
        <p:spPr>
          <a:xfrm>
            <a:off x="3516799" y="3642360"/>
            <a:ext cx="2030561" cy="1990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Rectángulo 18"/>
          <p:cNvSpPr/>
          <p:nvPr/>
        </p:nvSpPr>
        <p:spPr>
          <a:xfrm>
            <a:off x="1596572" y="5577840"/>
            <a:ext cx="1197189" cy="396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0" name="Rectángulo 19"/>
          <p:cNvSpPr/>
          <p:nvPr/>
        </p:nvSpPr>
        <p:spPr>
          <a:xfrm>
            <a:off x="4571999" y="5893591"/>
            <a:ext cx="1295401" cy="281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1" name="Rectángulo 20"/>
          <p:cNvSpPr/>
          <p:nvPr/>
        </p:nvSpPr>
        <p:spPr>
          <a:xfrm>
            <a:off x="1023345" y="4637274"/>
            <a:ext cx="1173719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Terciaria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3700566" y="5492697"/>
            <a:ext cx="1441420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Cuaternaria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5974080" y="5893591"/>
            <a:ext cx="959236" cy="281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4" name="Rectángulo 23"/>
          <p:cNvSpPr/>
          <p:nvPr/>
        </p:nvSpPr>
        <p:spPr>
          <a:xfrm>
            <a:off x="7172259" y="4661700"/>
            <a:ext cx="138531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Hemoglobina</a:t>
            </a:r>
          </a:p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(proteína </a:t>
            </a:r>
          </a:p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globular)</a:t>
            </a:r>
            <a:endParaRPr lang="es-VE" sz="1600" dirty="0"/>
          </a:p>
        </p:txBody>
      </p:sp>
      <p:sp>
        <p:nvSpPr>
          <p:cNvPr id="25" name="Rectángulo 24"/>
          <p:cNvSpPr/>
          <p:nvPr/>
        </p:nvSpPr>
        <p:spPr>
          <a:xfrm>
            <a:off x="4328160" y="5037648"/>
            <a:ext cx="579120" cy="3828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6" name="Rectángulo 25"/>
          <p:cNvSpPr/>
          <p:nvPr/>
        </p:nvSpPr>
        <p:spPr>
          <a:xfrm>
            <a:off x="5105400" y="2346960"/>
            <a:ext cx="3048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7" name="Rectángulo 26"/>
          <p:cNvSpPr/>
          <p:nvPr/>
        </p:nvSpPr>
        <p:spPr>
          <a:xfrm>
            <a:off x="4115819" y="4955251"/>
            <a:ext cx="10038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latin typeface="Comic Sans MS" panose="030F0702030302020204" pitchFamily="66" charset="0"/>
              </a:rPr>
              <a:t>Unidades </a:t>
            </a:r>
          </a:p>
          <a:p>
            <a:pPr algn="ctr"/>
            <a:r>
              <a:rPr lang="es-VE" sz="1400" dirty="0" smtClean="0">
                <a:latin typeface="Comic Sans MS" panose="030F0702030302020204" pitchFamily="66" charset="0"/>
              </a:rPr>
              <a:t>Hem</a:t>
            </a:r>
            <a:endParaRPr lang="es-VE" sz="1400" dirty="0"/>
          </a:p>
        </p:txBody>
      </p:sp>
      <p:sp>
        <p:nvSpPr>
          <p:cNvPr id="28" name="Rectángulo 27"/>
          <p:cNvSpPr/>
          <p:nvPr/>
        </p:nvSpPr>
        <p:spPr>
          <a:xfrm>
            <a:off x="4649263" y="2335693"/>
            <a:ext cx="8114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latin typeface="Comic Sans MS" panose="030F0702030302020204" pitchFamily="66" charset="0"/>
              </a:rPr>
              <a:t>Enlaces</a:t>
            </a:r>
          </a:p>
        </p:txBody>
      </p:sp>
      <p:sp>
        <p:nvSpPr>
          <p:cNvPr id="29" name="Rectángulo 28"/>
          <p:cNvSpPr/>
          <p:nvPr/>
        </p:nvSpPr>
        <p:spPr>
          <a:xfrm>
            <a:off x="1994626" y="6126840"/>
            <a:ext cx="514437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https://en.wikipedia.org/wiki/Protein_folding#/media/File:225_Peptide_Bond-01.jpg</a:t>
            </a: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217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 animBg="1"/>
      <p:bldP spid="11" grpId="0" animBg="1"/>
      <p:bldP spid="13" grpId="0" animBg="1"/>
      <p:bldP spid="14" grpId="0"/>
      <p:bldP spid="15" grpId="0" animBg="1"/>
      <p:bldP spid="16" grpId="0"/>
      <p:bldP spid="17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 animBg="1"/>
      <p:bldP spid="26" grpId="0" animBg="1"/>
      <p:bldP spid="27" grpId="0"/>
      <p:bldP spid="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810432" y="408941"/>
            <a:ext cx="3589331" cy="4308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>
                <a:latin typeface="Comic Sans MS" panose="030F0702030302020204" pitchFamily="66" charset="0"/>
              </a:rPr>
              <a:t>P</a:t>
            </a:r>
            <a:r>
              <a:rPr lang="es-VE" sz="2200" dirty="0" smtClean="0">
                <a:latin typeface="Comic Sans MS" panose="030F0702030302020204" pitchFamily="66" charset="0"/>
              </a:rPr>
              <a:t>legamiento de Proteínas </a:t>
            </a:r>
            <a:endParaRPr lang="es-V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42461" y="134374"/>
            <a:ext cx="17895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Estructura de proteínas.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Plegamiento.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185" y="993807"/>
            <a:ext cx="5035824" cy="2229137"/>
          </a:xfrm>
          <a:prstGeom prst="rect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Rectángulo 5"/>
          <p:cNvSpPr/>
          <p:nvPr/>
        </p:nvSpPr>
        <p:spPr>
          <a:xfrm>
            <a:off x="2554460" y="3222944"/>
            <a:ext cx="40350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Proteína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antes y después </a:t>
            </a:r>
            <a:r>
              <a:rPr lang="es-VE" sz="1600" dirty="0" smtClean="0">
                <a:latin typeface="Comic Sans MS" panose="030F0702030302020204" pitchFamily="66" charset="0"/>
              </a:rPr>
              <a:t>de plegamiento</a:t>
            </a:r>
            <a:endParaRPr lang="es-VE" sz="1600" dirty="0"/>
          </a:p>
        </p:txBody>
      </p:sp>
      <p:sp>
        <p:nvSpPr>
          <p:cNvPr id="9" name="Rectángulo 8"/>
          <p:cNvSpPr/>
          <p:nvPr/>
        </p:nvSpPr>
        <p:spPr>
          <a:xfrm>
            <a:off x="2366358" y="3473717"/>
            <a:ext cx="4366309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https://en.wikipedia.org/wiki/Protein_folding#/media/File:Protein_folding.png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317568" y="3941112"/>
            <a:ext cx="4054016" cy="24929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rgbClr val="202122"/>
                </a:solidFill>
                <a:latin typeface="Comic Sans MS" panose="030F0702030302020204" pitchFamily="66" charset="0"/>
              </a:rPr>
              <a:t>P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roceso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físico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por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el 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cual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una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cadena</a:t>
            </a:r>
            <a:r>
              <a:rPr lang="en-US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polipeptídica</a:t>
            </a:r>
            <a:r>
              <a:rPr lang="en-US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se 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transforma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una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proteína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su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forma 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nativa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con </a:t>
            </a:r>
            <a:r>
              <a:rPr lang="en-US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estructura</a:t>
            </a:r>
            <a:r>
              <a:rPr lang="en-US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3D 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en 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que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la </a:t>
            </a:r>
            <a:r>
              <a:rPr lang="en-US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proteína</a:t>
            </a:r>
            <a:r>
              <a:rPr lang="en-US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</a:t>
            </a:r>
            <a:r>
              <a:rPr lang="en-US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funcionalmente</a:t>
            </a:r>
            <a:r>
              <a:rPr lang="en-US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activa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02124"/>
                </a:solidFill>
                <a:latin typeface="Comic Sans MS" panose="030F0702030302020204" pitchFamily="66" charset="0"/>
              </a:rPr>
              <a:t>Este </a:t>
            </a:r>
            <a:r>
              <a:rPr lang="en-US" dirty="0" err="1">
                <a:solidFill>
                  <a:srgbClr val="202124"/>
                </a:solidFill>
                <a:latin typeface="Comic Sans MS" panose="030F0702030302020204" pitchFamily="66" charset="0"/>
              </a:rPr>
              <a:t>proceso</a:t>
            </a:r>
            <a:r>
              <a:rPr lang="en-US" dirty="0">
                <a:solidFill>
                  <a:srgbClr val="202124"/>
                </a:solidFill>
                <a:latin typeface="Comic Sans MS" panose="030F0702030302020204" pitchFamily="66" charset="0"/>
              </a:rPr>
              <a:t> vital </a:t>
            </a:r>
            <a:r>
              <a:rPr lang="en-US" dirty="0" err="1">
                <a:solidFill>
                  <a:srgbClr val="202124"/>
                </a:solidFill>
                <a:latin typeface="Comic Sans MS" panose="030F0702030302020204" pitchFamily="66" charset="0"/>
              </a:rPr>
              <a:t>ocurre</a:t>
            </a:r>
            <a:r>
              <a:rPr lang="en-US" dirty="0">
                <a:solidFill>
                  <a:srgbClr val="202124"/>
                </a:solidFill>
                <a:latin typeface="Comic Sans MS" panose="030F0702030302020204" pitchFamily="66" charset="0"/>
              </a:rPr>
              <a:t> en el </a:t>
            </a:r>
            <a:r>
              <a:rPr lang="en-US" dirty="0" err="1">
                <a:solidFill>
                  <a:srgbClr val="202124"/>
                </a:solidFill>
                <a:latin typeface="Comic Sans MS" panose="030F0702030302020204" pitchFamily="66" charset="0"/>
              </a:rPr>
              <a:t>retículo</a:t>
            </a:r>
            <a:r>
              <a:rPr lang="en-US" dirty="0">
                <a:solidFill>
                  <a:srgbClr val="202124"/>
                </a:solidFill>
                <a:latin typeface="Comic Sans MS" panose="030F0702030302020204" pitchFamily="66" charset="0"/>
              </a:rPr>
              <a:t> endoplásmico. </a:t>
            </a:r>
          </a:p>
        </p:txBody>
      </p:sp>
      <p:sp>
        <p:nvSpPr>
          <p:cNvPr id="13" name="Rectángulo 12"/>
          <p:cNvSpPr/>
          <p:nvPr/>
        </p:nvSpPr>
        <p:spPr>
          <a:xfrm>
            <a:off x="4855101" y="3956500"/>
            <a:ext cx="3755131" cy="24622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202124"/>
                </a:solidFill>
                <a:latin typeface="Comic Sans MS" panose="030F0702030302020204" pitchFamily="66" charset="0"/>
              </a:rPr>
              <a:t>Proteínas</a:t>
            </a:r>
            <a:r>
              <a:rPr lang="en-US" dirty="0" smtClean="0">
                <a:solidFill>
                  <a:srgbClr val="202124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02124"/>
                </a:solidFill>
                <a:latin typeface="Comic Sans MS" panose="030F0702030302020204" pitchFamily="66" charset="0"/>
              </a:rPr>
              <a:t>deben</a:t>
            </a:r>
            <a:r>
              <a:rPr lang="en-US" dirty="0" smtClean="0">
                <a:solidFill>
                  <a:srgbClr val="202124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plegarse</a:t>
            </a:r>
            <a:r>
              <a:rPr lang="en-US" dirty="0" smtClean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correctamente</a:t>
            </a:r>
            <a:r>
              <a:rPr lang="en-US" dirty="0" smtClean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smtClean="0">
                <a:solidFill>
                  <a:srgbClr val="202124"/>
                </a:solidFill>
                <a:latin typeface="Comic Sans MS" panose="030F0702030302020204" pitchFamily="66" charset="0"/>
              </a:rPr>
              <a:t>para </a:t>
            </a:r>
            <a:r>
              <a:rPr lang="en-US" dirty="0" err="1" smtClean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funcionar</a:t>
            </a:r>
            <a:r>
              <a:rPr lang="en-US" dirty="0" smtClean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apropiadamente</a:t>
            </a:r>
            <a:r>
              <a:rPr lang="en-US" dirty="0" smtClean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>
              <a:solidFill>
                <a:srgbClr val="202124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Proteínas</a:t>
            </a:r>
            <a:r>
              <a:rPr lang="en-US" dirty="0" smtClean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</a:t>
            </a:r>
            <a:r>
              <a:rPr lang="en-US" dirty="0" err="1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dobladas</a:t>
            </a:r>
            <a:r>
              <a:rPr lang="en-US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 mal </a:t>
            </a:r>
            <a:r>
              <a:rPr lang="en-US" dirty="0" err="1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plegadas</a:t>
            </a:r>
            <a:r>
              <a:rPr lang="en-US" dirty="0">
                <a:solidFill>
                  <a:srgbClr val="202124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contribuyen</a:t>
            </a:r>
            <a:r>
              <a:rPr lang="en-US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</a:t>
            </a:r>
            <a:r>
              <a:rPr lang="en-US" dirty="0">
                <a:solidFill>
                  <a:srgbClr val="202124"/>
                </a:solidFill>
                <a:latin typeface="Comic Sans MS" panose="030F0702030302020204" pitchFamily="66" charset="0"/>
              </a:rPr>
              <a:t> la </a:t>
            </a:r>
            <a:r>
              <a:rPr lang="en-US" dirty="0" err="1">
                <a:solidFill>
                  <a:srgbClr val="202124"/>
                </a:solidFill>
                <a:latin typeface="Comic Sans MS" panose="030F0702030302020204" pitchFamily="66" charset="0"/>
              </a:rPr>
              <a:t>patología</a:t>
            </a:r>
            <a:r>
              <a:rPr lang="en-US" dirty="0">
                <a:solidFill>
                  <a:srgbClr val="202124"/>
                </a:solidFill>
                <a:latin typeface="Comic Sans MS" panose="030F0702030302020204" pitchFamily="66" charset="0"/>
              </a:rPr>
              <a:t> de </a:t>
            </a:r>
            <a:r>
              <a:rPr lang="en-US" dirty="0" err="1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muchas</a:t>
            </a:r>
            <a:r>
              <a:rPr lang="en-US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enfermedades</a:t>
            </a:r>
            <a:r>
              <a:rPr lang="en-US" dirty="0">
                <a:solidFill>
                  <a:srgbClr val="202124"/>
                </a:solidFill>
                <a:latin typeface="Comic Sans MS" panose="030F0702030302020204" pitchFamily="66" charset="0"/>
              </a:rPr>
              <a:t>. </a:t>
            </a:r>
            <a:endParaRPr lang="en-US" dirty="0" smtClean="0">
              <a:solidFill>
                <a:srgbClr val="202124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503416" y="6473279"/>
            <a:ext cx="397425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https://www.news-medical.net/life-sciences/Protein-Folding.aspx</a:t>
            </a: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4821205" y="4176501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4821205" y="5335859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2182140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9" grpId="0"/>
      <p:bldP spid="12" grpId="0" animBg="1"/>
      <p:bldP spid="5" grpId="0"/>
      <p:bldP spid="11" grpId="0"/>
      <p:bldP spid="1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535896" y="1287516"/>
            <a:ext cx="4072208" cy="4308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smtClean="0">
                <a:latin typeface="Comic Sans MS" panose="030F0702030302020204" pitchFamily="66" charset="0"/>
              </a:rPr>
              <a:t>Mal Plegamiento de Proteínas </a:t>
            </a:r>
            <a:endParaRPr lang="es-V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42461" y="134374"/>
            <a:ext cx="18123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latin typeface="Comic Sans MS" panose="030F0702030302020204" pitchFamily="66" charset="0"/>
              </a:rPr>
              <a:t>Estructura de proteínas.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Mal Plegado</a:t>
            </a:r>
            <a:r>
              <a:rPr lang="es-VE" sz="1400" dirty="0" smtClean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827924" y="1893725"/>
            <a:ext cx="5488149" cy="35804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800" dirty="0" smtClean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Proteína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mal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plegada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no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logra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su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estado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normal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nativo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: </a:t>
            </a:r>
          </a:p>
          <a:p>
            <a:pPr marL="514350">
              <a:buSzPct val="120000"/>
            </a:pP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-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mutaciones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en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secuencia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aminoácidos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o </a:t>
            </a:r>
          </a:p>
          <a:p>
            <a:pPr marL="628650" indent="-114300">
              <a:buSzPct val="120000"/>
            </a:pP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-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alteración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plegado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normal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por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factores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externos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2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roteína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mal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plegada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contiene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i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b</a:t>
            </a:r>
            <a:r>
              <a:rPr lang="en-US" sz="1600" i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sheets.</a:t>
            </a:r>
            <a:endParaRPr lang="en-US" sz="1600" b="1" dirty="0" smtClean="0">
              <a:solidFill>
                <a:srgbClr val="202122"/>
              </a:solidFill>
              <a:latin typeface="Symbol" panose="05050102010706020507" pitchFamily="18" charset="2"/>
            </a:endParaRPr>
          </a:p>
          <a:p>
            <a:pPr marL="285750">
              <a:buSzPct val="120000"/>
            </a:pP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Ensamblajes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ricos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</a:t>
            </a:r>
            <a:r>
              <a:rPr lang="en-US" sz="1600" i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b</a:t>
            </a:r>
            <a:r>
              <a:rPr lang="en-US" sz="1600" i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sheets 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son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muy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e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stables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insolubles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generalmente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resistentes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proteólisis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2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stabilidad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estructural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de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estos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ensamblajes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fibrilares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se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debe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interacciones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entre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monómeros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proteína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formados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puentes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hidrógeno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entre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i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b</a:t>
            </a:r>
            <a:r>
              <a:rPr lang="en-US" sz="1600" i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sheets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baseline="30000" dirty="0">
              <a:solidFill>
                <a:srgbClr val="0645AD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208485" y="5670832"/>
            <a:ext cx="27270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https://en.wikipedia.org/wiki/Protein_folding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270425" y="3429000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1270425" y="4313722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1270425" y="1922009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3620183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11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535896" y="902070"/>
            <a:ext cx="4072208" cy="4308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smtClean="0">
                <a:latin typeface="Comic Sans MS" panose="030F0702030302020204" pitchFamily="66" charset="0"/>
              </a:rPr>
              <a:t>Mal Plegamiento de Proteínas </a:t>
            </a:r>
            <a:endParaRPr lang="es-V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27729" y="163406"/>
            <a:ext cx="20550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latin typeface="Comic Sans MS" panose="030F0702030302020204" pitchFamily="66" charset="0"/>
              </a:rPr>
              <a:t>Estructura proteínas.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Mal plegado.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649761" y="1500935"/>
            <a:ext cx="5844478" cy="41395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900" baseline="30000" dirty="0">
              <a:solidFill>
                <a:srgbClr val="0645AD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M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al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plegado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disparar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adicional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mal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plegado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y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acumulación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otras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proteínas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agregados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u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oligómeros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>
              <a:buSzPct val="120000"/>
            </a:pPr>
            <a:endParaRPr lang="en-US" sz="1000" b="1" dirty="0" smtClean="0">
              <a:solidFill>
                <a:srgbClr val="2021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Aumento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proteínas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agregadas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en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las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células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lleva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 a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formación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amiloide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causar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neurodegeneración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(</a:t>
            </a:r>
            <a:r>
              <a:rPr lang="en-US" sz="1600" dirty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ND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) y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muerte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celular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2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1600" b="1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Amiloides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son 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estructuras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fibrilares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contienen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puentes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hidrógeno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intermoleculares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son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altamente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insolubles</a:t>
            </a:r>
            <a:r>
              <a:rPr lang="en-US" sz="1600" dirty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y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están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hechas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agregados</a:t>
            </a:r>
            <a:r>
              <a:rPr lang="en-US" sz="1600" dirty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proteínas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2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1600" b="1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Degradación</a:t>
            </a:r>
            <a:r>
              <a:rPr lang="en-US" sz="1600" b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proteínas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 mal 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dobladas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</a:t>
            </a:r>
            <a:r>
              <a:rPr lang="en-US" sz="1600" b="1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ía</a:t>
            </a:r>
            <a:r>
              <a:rPr lang="en-US" sz="1600" b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del </a:t>
            </a:r>
            <a:r>
              <a:rPr lang="en-US" sz="1600" b="1" dirty="0" err="1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n-US" sz="1600" b="1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roteasoma</a:t>
            </a:r>
            <a:r>
              <a:rPr lang="en-US" sz="1600" b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puede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</a:t>
            </a:r>
            <a:r>
              <a:rPr lang="en-US" sz="1600" b="1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</a:t>
            </a:r>
            <a:r>
              <a:rPr lang="en-US" sz="1600" b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eficiente</a:t>
            </a:r>
            <a:r>
              <a:rPr lang="en-US" sz="1600" b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antes de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su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agregación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 </a:t>
            </a:r>
            <a:endParaRPr lang="en-US" sz="1000" dirty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endParaRPr lang="es-VE" sz="900" dirty="0"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208485" y="5733739"/>
            <a:ext cx="27270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https://en.wikipedia.org/wiki/Protein_folding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083877" y="1652403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1083877" y="2402738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1083877" y="4517908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1083877" y="3386186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1262546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332533" y="251890"/>
            <a:ext cx="447893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Degradación de Proteínas </a:t>
            </a:r>
          </a:p>
          <a:p>
            <a:pPr algn="ctr"/>
            <a:r>
              <a:rPr lang="es-VE" dirty="0" err="1" smtClean="0">
                <a:latin typeface="Comic Sans MS" panose="030F0702030302020204" pitchFamily="66" charset="0"/>
              </a:rPr>
              <a:t>Sist</a:t>
            </a:r>
            <a:r>
              <a:rPr lang="es-VE" dirty="0" smtClean="0">
                <a:latin typeface="Comic Sans MS" panose="030F0702030302020204" pitchFamily="66" charset="0"/>
              </a:rPr>
              <a:t>. </a:t>
            </a:r>
            <a:r>
              <a:rPr lang="es-VE" dirty="0" err="1">
                <a:latin typeface="Comic Sans MS" panose="030F0702030302020204" pitchFamily="66" charset="0"/>
              </a:rPr>
              <a:t>Ubiquitina</a:t>
            </a:r>
            <a:r>
              <a:rPr lang="es-VE" dirty="0">
                <a:latin typeface="Comic Sans MS" panose="030F0702030302020204" pitchFamily="66" charset="0"/>
              </a:rPr>
              <a:t> – </a:t>
            </a:r>
            <a:r>
              <a:rPr lang="es-VE" dirty="0" err="1">
                <a:latin typeface="Comic Sans MS" panose="030F0702030302020204" pitchFamily="66" charset="0"/>
              </a:rPr>
              <a:t>Proteasoma</a:t>
            </a:r>
            <a:r>
              <a:rPr lang="es-VE" dirty="0">
                <a:latin typeface="Comic Sans MS" panose="030F0702030302020204" pitchFamily="66" charset="0"/>
              </a:rPr>
              <a:t> (UPS</a:t>
            </a:r>
            <a:r>
              <a:rPr lang="es-VE" dirty="0" smtClean="0">
                <a:latin typeface="Comic Sans MS" panose="030F0702030302020204" pitchFamily="66" charset="0"/>
              </a:rPr>
              <a:t>)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42461" y="134374"/>
            <a:ext cx="17895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Degradación Proteínas.</a:t>
            </a:r>
          </a:p>
        </p:txBody>
      </p:sp>
      <p:pic>
        <p:nvPicPr>
          <p:cNvPr id="1026" name="Picture 2" descr="fig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991"/>
          <a:stretch/>
        </p:blipFill>
        <p:spPr bwMode="auto">
          <a:xfrm>
            <a:off x="1268143" y="1026855"/>
            <a:ext cx="6524625" cy="3711575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365556" y="4811120"/>
            <a:ext cx="6468755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>
              <a:buFont typeface="Arial" panose="020B0604020202020204" pitchFamily="34" charset="0"/>
              <a:buChar char="•"/>
            </a:pP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Proteínas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van a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degradación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por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juego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tres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enzimas. </a:t>
            </a:r>
          </a:p>
          <a:p>
            <a:pPr marL="182563" indent="-182563">
              <a:buFont typeface="Arial" panose="020B0604020202020204" pitchFamily="34" charset="0"/>
              <a:buChar char="•"/>
            </a:pPr>
            <a:endParaRPr lang="en-US" sz="600" dirty="0"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en-US" sz="12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E1</a:t>
            </a:r>
            <a:r>
              <a:rPr lang="en-US" sz="12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interactúa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con </a:t>
            </a:r>
            <a:r>
              <a:rPr lang="en-US" sz="12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E2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y </a:t>
            </a:r>
            <a:r>
              <a:rPr lang="en-US" sz="12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transfiere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la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molécula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</a:t>
            </a:r>
            <a:r>
              <a:rPr lang="en-US" sz="12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Ub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a</a:t>
            </a:r>
            <a:r>
              <a:rPr lang="en-US" sz="12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E2</a:t>
            </a:r>
            <a:r>
              <a:rPr lang="en-US" sz="1200" dirty="0">
                <a:solidFill>
                  <a:srgbClr val="222222"/>
                </a:solidFill>
                <a:latin typeface="Comic Sans MS" panose="030F0702030302020204" pitchFamily="66" charset="0"/>
              </a:rPr>
              <a:t>, </a:t>
            </a:r>
            <a:endParaRPr lang="en-US" sz="12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endParaRPr lang="en-US" sz="600" b="1" dirty="0" smtClean="0"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en-US" sz="12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E2</a:t>
            </a:r>
            <a:r>
              <a:rPr lang="en-US" sz="12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interactúa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con </a:t>
            </a:r>
            <a:r>
              <a:rPr lang="en-US" sz="12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E3-enlazada a </a:t>
            </a:r>
            <a:r>
              <a:rPr lang="en-US" sz="12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sustrato</a:t>
            </a:r>
            <a:r>
              <a:rPr lang="en-US" sz="12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y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transfiere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la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molécula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</a:t>
            </a:r>
            <a:r>
              <a:rPr lang="en-US" sz="12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Ub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al </a:t>
            </a:r>
            <a:r>
              <a:rPr lang="en-US" sz="12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sustrato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</a:p>
          <a:p>
            <a:pPr marL="182563" indent="-182563">
              <a:buFont typeface="Arial" panose="020B0604020202020204" pitchFamily="34" charset="0"/>
              <a:buChar char="•"/>
            </a:pPr>
            <a:endParaRPr lang="en-US" sz="6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en-US" sz="12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Repetición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estos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procesos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resulta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en </a:t>
            </a:r>
            <a:r>
              <a:rPr lang="en-US" sz="1200" b="1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poliubiquitinación</a:t>
            </a:r>
            <a:r>
              <a:rPr lang="en-US" sz="12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del </a:t>
            </a:r>
            <a:r>
              <a:rPr lang="en-US" sz="1200" b="1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sust</a:t>
            </a:r>
            <a:r>
              <a:rPr lang="en-US" sz="12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rato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,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que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es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subsecuentemente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2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degradado</a:t>
            </a:r>
            <a:r>
              <a:rPr lang="en-US" sz="12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por</a:t>
            </a:r>
            <a:r>
              <a:rPr lang="en-US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el </a:t>
            </a:r>
            <a:r>
              <a:rPr lang="en-US" sz="1200" b="1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proteasoma</a:t>
            </a:r>
            <a:r>
              <a:rPr lang="en-US" sz="12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26</a:t>
            </a:r>
            <a:r>
              <a:rPr lang="en-US" sz="12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S.</a:t>
            </a:r>
            <a:endParaRPr lang="es-VE" sz="1200" b="1" dirty="0">
              <a:latin typeface="Comic Sans MS" panose="030F0702030302020204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961114" y="6201814"/>
            <a:ext cx="67412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L.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Zhao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Targeted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protein degradation: mechanisms, strategies and application. </a:t>
            </a:r>
            <a:r>
              <a:rPr lang="en-US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 </a:t>
            </a:r>
            <a:r>
              <a:rPr lang="en-US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Transduct</a:t>
            </a:r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Target </a:t>
            </a:r>
            <a:r>
              <a:rPr lang="en-US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Ther</a:t>
            </a:r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113. </a:t>
            </a:r>
            <a:endParaRPr lang="en-US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498284" y="4086065"/>
            <a:ext cx="948434" cy="22685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Rectángulo 8"/>
          <p:cNvSpPr/>
          <p:nvPr/>
        </p:nvSpPr>
        <p:spPr>
          <a:xfrm>
            <a:off x="2851608" y="3755246"/>
            <a:ext cx="16725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Degradación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Sustrato </a:t>
            </a:r>
          </a:p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(proteína)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436770" y="1266000"/>
            <a:ext cx="1243049" cy="2288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Rectángulo 11"/>
          <p:cNvSpPr/>
          <p:nvPr/>
        </p:nvSpPr>
        <p:spPr>
          <a:xfrm>
            <a:off x="1452544" y="1225638"/>
            <a:ext cx="10775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Citoplasma</a:t>
            </a:r>
            <a:endParaRPr lang="es-VE" sz="1400" dirty="0"/>
          </a:p>
        </p:txBody>
      </p:sp>
      <p:sp>
        <p:nvSpPr>
          <p:cNvPr id="10" name="Rectángulo 9"/>
          <p:cNvSpPr/>
          <p:nvPr/>
        </p:nvSpPr>
        <p:spPr>
          <a:xfrm>
            <a:off x="1662056" y="2839076"/>
            <a:ext cx="1248784" cy="36735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>
            <a:off x="1436770" y="2874178"/>
            <a:ext cx="15905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26S </a:t>
            </a:r>
            <a:r>
              <a:rPr lang="es-VE" sz="14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Proteasoma</a:t>
            </a:r>
            <a:endParaRPr lang="es-VE" sz="1400" b="1" dirty="0"/>
          </a:p>
        </p:txBody>
      </p:sp>
      <p:sp>
        <p:nvSpPr>
          <p:cNvPr id="14" name="Rectángulo 13"/>
          <p:cNvSpPr/>
          <p:nvPr/>
        </p:nvSpPr>
        <p:spPr>
          <a:xfrm>
            <a:off x="3699874" y="2005732"/>
            <a:ext cx="830581" cy="27394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Rectángulo 15"/>
          <p:cNvSpPr/>
          <p:nvPr/>
        </p:nvSpPr>
        <p:spPr>
          <a:xfrm>
            <a:off x="4331760" y="2639946"/>
            <a:ext cx="750125" cy="2261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7" name="Rectángulo 16"/>
          <p:cNvSpPr/>
          <p:nvPr/>
        </p:nvSpPr>
        <p:spPr>
          <a:xfrm>
            <a:off x="3699874" y="1967526"/>
            <a:ext cx="82426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Sustrato</a:t>
            </a:r>
            <a:endParaRPr lang="es-VE" sz="1200" b="1" dirty="0"/>
          </a:p>
        </p:txBody>
      </p:sp>
      <p:sp>
        <p:nvSpPr>
          <p:cNvPr id="18" name="Rectángulo 17"/>
          <p:cNvSpPr/>
          <p:nvPr/>
        </p:nvSpPr>
        <p:spPr>
          <a:xfrm>
            <a:off x="4231836" y="2586695"/>
            <a:ext cx="82426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Sustrato</a:t>
            </a:r>
            <a:endParaRPr lang="es-VE" sz="1200" b="1" dirty="0"/>
          </a:p>
        </p:txBody>
      </p:sp>
    </p:spTree>
    <p:extLst>
      <p:ext uri="{BB962C8B-B14F-4D97-AF65-F5344CB8AC3E}">
        <p14:creationId xmlns:p14="http://schemas.microsoft.com/office/powerpoint/2010/main" val="662808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9" grpId="0"/>
      <p:bldP spid="7" grpId="0" animBg="1"/>
      <p:bldP spid="12" grpId="0"/>
      <p:bldP spid="10" grpId="0" animBg="1"/>
      <p:bldP spid="13" grpId="0"/>
      <p:bldP spid="14" grpId="0" animBg="1"/>
      <p:bldP spid="16" grpId="0" animBg="1"/>
      <p:bldP spid="17" grpId="0"/>
      <p:bldP spid="1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962744" y="600541"/>
            <a:ext cx="3153767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Degradación de Proteínas </a:t>
            </a:r>
            <a:r>
              <a:rPr lang="es-VE" dirty="0" smtClean="0">
                <a:latin typeface="Comic Sans MS" panose="030F0702030302020204" pitchFamily="66" charset="0"/>
              </a:rPr>
              <a:t>Degradación Lisosomal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42462" y="134374"/>
            <a:ext cx="14541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Parkinson Generalidades.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Degradación Proteínas.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050" name="Picture 2" descr="fig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577"/>
          <a:stretch/>
        </p:blipFill>
        <p:spPr bwMode="auto">
          <a:xfrm>
            <a:off x="1883568" y="1405704"/>
            <a:ext cx="5376862" cy="4421914"/>
          </a:xfrm>
          <a:prstGeom prst="rect">
            <a:avLst/>
          </a:prstGeom>
          <a:noFill/>
          <a:ln>
            <a:solidFill>
              <a:srgbClr val="009E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/>
          <p:cNvSpPr txBox="1"/>
          <p:nvPr/>
        </p:nvSpPr>
        <p:spPr>
          <a:xfrm>
            <a:off x="2401417" y="5956394"/>
            <a:ext cx="43856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Zhao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Targeted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protein degradation: mechanisms, strategies and application. 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 </a:t>
            </a:r>
            <a:r>
              <a:rPr lang="en-US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Transduct</a:t>
            </a:r>
            <a:r>
              <a:rPr lang="en-US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Target </a:t>
            </a:r>
            <a:r>
              <a:rPr lang="en-US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Ther</a:t>
            </a:r>
            <a:r>
              <a:rPr lang="en-US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113. </a:t>
            </a:r>
            <a:endParaRPr lang="en-US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313727" y="4358504"/>
            <a:ext cx="946703" cy="13887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6232309" y="4317802"/>
            <a:ext cx="1109599" cy="15388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Receptor</a:t>
            </a:r>
          </a:p>
          <a:p>
            <a:endParaRPr lang="es-VE" sz="400" dirty="0" smtClean="0"/>
          </a:p>
          <a:p>
            <a:r>
              <a:rPr lang="es-VE" sz="1200" dirty="0" smtClean="0"/>
              <a:t>LC3</a:t>
            </a:r>
          </a:p>
          <a:p>
            <a:pPr algn="r"/>
            <a:endParaRPr lang="es-VE" sz="400" dirty="0" smtClean="0">
              <a:latin typeface="Comic Sans MS" panose="030F0702030302020204" pitchFamily="66" charset="0"/>
            </a:endParaRPr>
          </a:p>
          <a:p>
            <a:r>
              <a:rPr lang="es-VE" sz="1200" dirty="0" smtClean="0">
                <a:latin typeface="Comic Sans MS" panose="030F0702030302020204" pitchFamily="66" charset="0"/>
              </a:rPr>
              <a:t>LAMP2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Ac. hidrolasa</a:t>
            </a:r>
          </a:p>
          <a:p>
            <a:endParaRPr lang="es-VE" sz="800" dirty="0" smtClean="0">
              <a:latin typeface="Comic Sans MS" panose="030F0702030302020204" pitchFamily="66" charset="0"/>
            </a:endParaRPr>
          </a:p>
          <a:p>
            <a:r>
              <a:rPr lang="es-VE" sz="1200" dirty="0" smtClean="0">
                <a:latin typeface="Comic Sans MS" panose="030F0702030302020204" pitchFamily="66" charset="0"/>
              </a:rPr>
              <a:t>Proteínas </a:t>
            </a:r>
          </a:p>
          <a:p>
            <a:endParaRPr lang="es-VE" sz="400" dirty="0" smtClean="0">
              <a:latin typeface="Comic Sans MS" panose="030F0702030302020204" pitchFamily="66" charset="0"/>
            </a:endParaRPr>
          </a:p>
          <a:p>
            <a:r>
              <a:rPr lang="es-VE" sz="1200" dirty="0" smtClean="0">
                <a:latin typeface="Comic Sans MS" panose="030F0702030302020204" pitchFamily="66" charset="0"/>
              </a:rPr>
              <a:t>Chaperona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6" name="Rectángulo redondeado 5"/>
          <p:cNvSpPr/>
          <p:nvPr/>
        </p:nvSpPr>
        <p:spPr>
          <a:xfrm>
            <a:off x="5882325" y="3944026"/>
            <a:ext cx="1187395" cy="29343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Rectángulo redondeado 22"/>
          <p:cNvSpPr/>
          <p:nvPr/>
        </p:nvSpPr>
        <p:spPr>
          <a:xfrm>
            <a:off x="3425371" y="1880906"/>
            <a:ext cx="1533859" cy="3517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4" name="Rectángulo redondeado 23"/>
          <p:cNvSpPr/>
          <p:nvPr/>
        </p:nvSpPr>
        <p:spPr>
          <a:xfrm>
            <a:off x="3150411" y="3598539"/>
            <a:ext cx="1177750" cy="3454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Rectángulo 6"/>
          <p:cNvSpPr/>
          <p:nvPr/>
        </p:nvSpPr>
        <p:spPr>
          <a:xfrm>
            <a:off x="5239996" y="1837809"/>
            <a:ext cx="756757" cy="245707"/>
          </a:xfrm>
          <a:prstGeom prst="rect">
            <a:avLst/>
          </a:prstGeom>
          <a:solidFill>
            <a:srgbClr val="FCE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6" name="Rectángulo 25"/>
          <p:cNvSpPr/>
          <p:nvPr/>
        </p:nvSpPr>
        <p:spPr>
          <a:xfrm>
            <a:off x="6503673" y="1905393"/>
            <a:ext cx="756757" cy="245707"/>
          </a:xfrm>
          <a:prstGeom prst="rect">
            <a:avLst/>
          </a:prstGeom>
          <a:solidFill>
            <a:srgbClr val="FCE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7" name="Rectángulo 26"/>
          <p:cNvSpPr/>
          <p:nvPr/>
        </p:nvSpPr>
        <p:spPr>
          <a:xfrm>
            <a:off x="6251010" y="3281954"/>
            <a:ext cx="756757" cy="245707"/>
          </a:xfrm>
          <a:prstGeom prst="rect">
            <a:avLst/>
          </a:prstGeom>
          <a:solidFill>
            <a:srgbClr val="FCE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8" name="Rectángulo 27"/>
          <p:cNvSpPr/>
          <p:nvPr/>
        </p:nvSpPr>
        <p:spPr>
          <a:xfrm>
            <a:off x="3825396" y="5508015"/>
            <a:ext cx="1310484" cy="312269"/>
          </a:xfrm>
          <a:prstGeom prst="rect">
            <a:avLst/>
          </a:prstGeom>
          <a:solidFill>
            <a:srgbClr val="FCE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9" name="Rectángulo 28"/>
          <p:cNvSpPr/>
          <p:nvPr/>
        </p:nvSpPr>
        <p:spPr>
          <a:xfrm>
            <a:off x="1946976" y="4573204"/>
            <a:ext cx="1138573" cy="280496"/>
          </a:xfrm>
          <a:prstGeom prst="rect">
            <a:avLst/>
          </a:prstGeom>
          <a:solidFill>
            <a:srgbClr val="FCE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0" name="Rectángulo 29"/>
          <p:cNvSpPr/>
          <p:nvPr/>
        </p:nvSpPr>
        <p:spPr>
          <a:xfrm>
            <a:off x="1982314" y="5566007"/>
            <a:ext cx="913286" cy="254277"/>
          </a:xfrm>
          <a:prstGeom prst="rect">
            <a:avLst/>
          </a:prstGeom>
          <a:solidFill>
            <a:srgbClr val="FCE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Rectángulo 24"/>
          <p:cNvSpPr/>
          <p:nvPr/>
        </p:nvSpPr>
        <p:spPr>
          <a:xfrm>
            <a:off x="4297680" y="4474399"/>
            <a:ext cx="624840" cy="181727"/>
          </a:xfrm>
          <a:prstGeom prst="rect">
            <a:avLst/>
          </a:prstGeom>
          <a:solidFill>
            <a:srgbClr val="FFB7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2" name="Rectángulo 31"/>
          <p:cNvSpPr/>
          <p:nvPr/>
        </p:nvSpPr>
        <p:spPr>
          <a:xfrm>
            <a:off x="4147487" y="2482421"/>
            <a:ext cx="756757" cy="2457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Rectángulo 13"/>
          <p:cNvSpPr/>
          <p:nvPr/>
        </p:nvSpPr>
        <p:spPr>
          <a:xfrm>
            <a:off x="5157448" y="1828231"/>
            <a:ext cx="998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Endocitosis</a:t>
            </a:r>
            <a:endParaRPr lang="es-VE" sz="1200" dirty="0"/>
          </a:p>
        </p:txBody>
      </p:sp>
      <p:sp>
        <p:nvSpPr>
          <p:cNvPr id="15" name="Rectángulo 14"/>
          <p:cNvSpPr/>
          <p:nvPr/>
        </p:nvSpPr>
        <p:spPr>
          <a:xfrm>
            <a:off x="4083275" y="2455182"/>
            <a:ext cx="8851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Endosoma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375162" y="1905393"/>
            <a:ext cx="1629067" cy="27699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Reciclaje </a:t>
            </a:r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endosomal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6462877" y="1900141"/>
            <a:ext cx="986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Fagocitosis</a:t>
            </a:r>
            <a:endParaRPr lang="es-VE" sz="1200" dirty="0"/>
          </a:p>
        </p:txBody>
      </p:sp>
      <p:sp>
        <p:nvSpPr>
          <p:cNvPr id="17" name="Rectángulo 16"/>
          <p:cNvSpPr/>
          <p:nvPr/>
        </p:nvSpPr>
        <p:spPr>
          <a:xfrm>
            <a:off x="6208295" y="3266307"/>
            <a:ext cx="830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latin typeface="Comic Sans MS" panose="030F0702030302020204" pitchFamily="66" charset="0"/>
              </a:rPr>
              <a:t>Fagoforo</a:t>
            </a:r>
            <a:endParaRPr lang="es-VE" sz="1200" dirty="0"/>
          </a:p>
        </p:txBody>
      </p:sp>
      <p:sp>
        <p:nvSpPr>
          <p:cNvPr id="13" name="Rectángulo 12"/>
          <p:cNvSpPr/>
          <p:nvPr/>
        </p:nvSpPr>
        <p:spPr>
          <a:xfrm>
            <a:off x="5827927" y="3910316"/>
            <a:ext cx="1269899" cy="30777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Fagolisosoma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4015789" y="4058377"/>
            <a:ext cx="11416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Lisosoma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3036782" y="3575423"/>
            <a:ext cx="1374094" cy="30777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Autofagosoma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1967632" y="4549004"/>
            <a:ext cx="13035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latin typeface="Comic Sans MS" panose="030F0702030302020204" pitchFamily="66" charset="0"/>
              </a:rPr>
              <a:t>Macroautofagia</a:t>
            </a:r>
            <a:endParaRPr lang="es-VE" sz="1200" dirty="0"/>
          </a:p>
        </p:txBody>
      </p:sp>
      <p:sp>
        <p:nvSpPr>
          <p:cNvPr id="20" name="Rectángulo 19"/>
          <p:cNvSpPr/>
          <p:nvPr/>
        </p:nvSpPr>
        <p:spPr>
          <a:xfrm>
            <a:off x="1882114" y="5576458"/>
            <a:ext cx="12682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>
                <a:latin typeface="Comic Sans MS" panose="030F0702030302020204" pitchFamily="66" charset="0"/>
              </a:rPr>
              <a:t>M</a:t>
            </a:r>
            <a:r>
              <a:rPr lang="es-VE" sz="1200" dirty="0" err="1" smtClean="0">
                <a:latin typeface="Comic Sans MS" panose="030F0702030302020204" pitchFamily="66" charset="0"/>
              </a:rPr>
              <a:t>icroautofagia</a:t>
            </a:r>
            <a:endParaRPr lang="es-VE" sz="1200" dirty="0"/>
          </a:p>
        </p:txBody>
      </p:sp>
      <p:sp>
        <p:nvSpPr>
          <p:cNvPr id="21" name="Rectángulo 20"/>
          <p:cNvSpPr/>
          <p:nvPr/>
        </p:nvSpPr>
        <p:spPr>
          <a:xfrm>
            <a:off x="3663830" y="5386718"/>
            <a:ext cx="15680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latin typeface="Comic Sans MS" panose="030F0702030302020204" pitchFamily="66" charset="0"/>
              </a:rPr>
              <a:t>Autofagia mediada </a:t>
            </a:r>
          </a:p>
          <a:p>
            <a:pPr algn="ctr"/>
            <a:r>
              <a:rPr lang="es-VE" sz="1200" dirty="0" smtClean="0">
                <a:latin typeface="Comic Sans MS" panose="030F0702030302020204" pitchFamily="66" charset="0"/>
              </a:rPr>
              <a:t>por chaperona</a:t>
            </a:r>
            <a:endParaRPr lang="es-VE" sz="1200" dirty="0"/>
          </a:p>
        </p:txBody>
      </p:sp>
    </p:spTree>
    <p:extLst>
      <p:ext uri="{BB962C8B-B14F-4D97-AF65-F5344CB8AC3E}">
        <p14:creationId xmlns:p14="http://schemas.microsoft.com/office/powerpoint/2010/main" val="187447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2" grpId="0"/>
      <p:bldP spid="6" grpId="0" animBg="1"/>
      <p:bldP spid="23" grpId="0" animBg="1"/>
      <p:bldP spid="24" grpId="0" animBg="1"/>
      <p:bldP spid="7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25" grpId="0" animBg="1"/>
      <p:bldP spid="32" grpId="0" animBg="1"/>
      <p:bldP spid="14" grpId="0"/>
      <p:bldP spid="15" grpId="0"/>
      <p:bldP spid="2" grpId="0" animBg="1"/>
      <p:bldP spid="16" grpId="0"/>
      <p:bldP spid="17" grpId="0"/>
      <p:bldP spid="13" grpId="0" animBg="1"/>
      <p:bldP spid="18" grpId="0"/>
      <p:bldP spid="12" grpId="0" animBg="1"/>
      <p:bldP spid="19" grpId="0"/>
      <p:bldP spid="20" grpId="0"/>
      <p:bldP spid="2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142462" y="134374"/>
            <a:ext cx="14541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Parkinson Generalidades.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Degradación Proteínas.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 flipH="1">
            <a:off x="3085006" y="677520"/>
            <a:ext cx="2973987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Degradación de Proteínas</a:t>
            </a: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Degradación Lisosomal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721642" y="1474183"/>
            <a:ext cx="5700714" cy="4031873"/>
          </a:xfrm>
          <a:prstGeom prst="rect">
            <a:avLst/>
          </a:prstGeom>
          <a:solidFill>
            <a:srgbClr val="DDEE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s-VE" sz="9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Tres vías: </a:t>
            </a:r>
          </a:p>
          <a:p>
            <a:endParaRPr lang="es-VE" sz="10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30000"/>
              <a:buFont typeface="Arial" panose="020B0604020202020204" pitchFamily="34" charset="0"/>
              <a:buChar char="•"/>
            </a:pPr>
            <a:r>
              <a:rPr lang="es-VE" sz="16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Endocitosis: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proteínas de la superficie celular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llegan al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Endosoma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Pueden ser degradadas por 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lisosoma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o transportada a membrana plasmática o a otros organelos por reciclaje.</a:t>
            </a:r>
          </a:p>
          <a:p>
            <a:pPr>
              <a:buSzPct val="130000"/>
            </a:pPr>
            <a:r>
              <a:rPr lang="es-VE" sz="10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</a:p>
          <a:p>
            <a:pPr marL="363538" indent="-363538">
              <a:buSzPct val="130000"/>
              <a:buFont typeface="Arial" panose="020B0604020202020204" pitchFamily="34" charset="0"/>
              <a:buChar char="•"/>
            </a:pPr>
            <a:r>
              <a:rPr lang="es-VE" sz="16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Fagocitosis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: células engullen grandes partículas extracelulares, como patógenos invasores y células muertas y luego las degradan en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lisosomas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SzPct val="13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363538" indent="-363538">
              <a:buSzPct val="130000"/>
              <a:buFont typeface="Arial" panose="020B0604020202020204" pitchFamily="34" charset="0"/>
              <a:buChar char="•"/>
            </a:pPr>
            <a:r>
              <a:rPr lang="es-VE" sz="16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Autofagia Lisosomal: </a:t>
            </a:r>
            <a:r>
              <a:rPr lang="es-VE" sz="1600" b="1" dirty="0">
                <a:solidFill>
                  <a:srgbClr val="222222"/>
                </a:solidFill>
                <a:latin typeface="Comic Sans MS" panose="030F0702030302020204" pitchFamily="66" charset="0"/>
              </a:rPr>
              <a:t>p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roteínas </a:t>
            </a:r>
            <a:r>
              <a:rPr lang="es-VE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maldobladas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o agregadas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organelos dañados y patógenos intracelulares son removidos por autofagia lisosomal. </a:t>
            </a:r>
          </a:p>
          <a:p>
            <a:pPr marL="363538" indent="-363538"/>
            <a:r>
              <a:rPr lang="es-VE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    Hay tres formas: </a:t>
            </a:r>
            <a:r>
              <a:rPr lang="es-VE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macroautofagia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, </a:t>
            </a:r>
            <a:r>
              <a:rPr lang="es-VE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microautofagia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, autofagia mediada por chaperona. </a:t>
            </a:r>
          </a:p>
          <a:p>
            <a:pPr marL="363538" indent="-363538"/>
            <a:endParaRPr lang="es-VE" sz="9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332350" y="5628030"/>
            <a:ext cx="44792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Zhao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Targeted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protein degradation: mechanisms, strategies and application. 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 </a:t>
            </a:r>
            <a:r>
              <a:rPr lang="en-US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Transduct</a:t>
            </a:r>
            <a:r>
              <a:rPr lang="en-US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Target </a:t>
            </a:r>
            <a:r>
              <a:rPr lang="en-US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Ther</a:t>
            </a:r>
            <a:r>
              <a:rPr lang="en-US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113. </a:t>
            </a:r>
            <a:endParaRPr lang="en-US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297428" y="4074589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3992320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142461" y="134374"/>
            <a:ext cx="17600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Degradación Proteínas.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648814" y="1159545"/>
            <a:ext cx="5846369" cy="4411464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smtClean="0">
                <a:latin typeface="Comic Sans MS" panose="030F0702030302020204" pitchFamily="66" charset="0"/>
              </a:rPr>
              <a:t>Homeostasis de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proteínas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 </a:t>
            </a:r>
            <a:r>
              <a:rPr lang="en-US" sz="1600" dirty="0" err="1" smtClean="0">
                <a:latin typeface="Comic Sans MS" panose="030F0702030302020204" pitchFamily="66" charset="0"/>
              </a:rPr>
              <a:t>proceso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complejo</a:t>
            </a:r>
            <a:r>
              <a:rPr lang="en-US" sz="1600" dirty="0" smtClean="0">
                <a:latin typeface="Comic Sans MS" panose="030F0702030302020204" pitchFamily="66" charset="0"/>
              </a:rPr>
              <a:t> e </a:t>
            </a:r>
            <a:r>
              <a:rPr lang="en-US" sz="1600" dirty="0" err="1" smtClean="0">
                <a:latin typeface="Comic Sans MS" panose="030F0702030302020204" pitchFamily="66" charset="0"/>
              </a:rPr>
              <a:t>interconectado</a:t>
            </a:r>
            <a:r>
              <a:rPr lang="en-US" sz="1600" dirty="0" smtClean="0">
                <a:latin typeface="Comic Sans MS" panose="030F0702030302020204" pitchFamily="66" charset="0"/>
              </a:rPr>
              <a:t>, para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mantener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su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concentración</a:t>
            </a:r>
            <a:r>
              <a:rPr lang="en-US" sz="1600" b="1" dirty="0" smtClean="0">
                <a:latin typeface="Comic Sans MS" panose="030F0702030302020204" pitchFamily="66" charset="0"/>
              </a:rPr>
              <a:t>,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conformación</a:t>
            </a:r>
            <a:r>
              <a:rPr lang="en-US" sz="1600" b="1" dirty="0" smtClean="0">
                <a:latin typeface="Comic Sans MS" panose="030F0702030302020204" pitchFamily="66" charset="0"/>
              </a:rPr>
              <a:t> y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localización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subcelular</a:t>
            </a:r>
            <a:r>
              <a:rPr lang="en-US" sz="1600" dirty="0">
                <a:latin typeface="Comic Sans MS" panose="030F0702030302020204" pitchFamily="66" charset="0"/>
              </a:rPr>
              <a:t>,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es</a:t>
            </a:r>
            <a:r>
              <a:rPr lang="en-US" sz="1600" dirty="0" smtClean="0">
                <a:latin typeface="Comic Sans MS" panose="030F0702030302020204" pitchFamily="66" charset="0"/>
              </a:rPr>
              <a:t> un </a:t>
            </a:r>
            <a:r>
              <a:rPr lang="en-US" sz="1600" dirty="0" err="1" smtClean="0">
                <a:latin typeface="Comic Sans MS" panose="030F0702030302020204" pitchFamily="66" charset="0"/>
              </a:rPr>
              <a:t>conjunto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vías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que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controlan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síntesis</a:t>
            </a:r>
            <a:r>
              <a:rPr lang="en-US" sz="1600" b="1" dirty="0" smtClean="0">
                <a:latin typeface="Comic Sans MS" panose="030F0702030302020204" pitchFamily="66" charset="0"/>
              </a:rPr>
              <a:t>,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plegado</a:t>
            </a:r>
            <a:r>
              <a:rPr lang="en-US" sz="1600" b="1" dirty="0" smtClean="0">
                <a:latin typeface="Comic Sans MS" panose="030F0702030302020204" pitchFamily="66" charset="0"/>
              </a:rPr>
              <a:t>,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transporte</a:t>
            </a:r>
            <a:r>
              <a:rPr lang="en-US" sz="1600" b="1" dirty="0" smtClean="0">
                <a:latin typeface="Comic Sans MS" panose="030F0702030302020204" pitchFamily="66" charset="0"/>
              </a:rPr>
              <a:t> y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eliminación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 </a:t>
            </a:r>
            <a:endParaRPr lang="en-US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roteínas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u organelos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dañados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ser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limpiados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proteasomas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lisosomas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latin typeface="Comic Sans MS" panose="030F0702030302020204" pitchFamily="66" charset="0"/>
              </a:rPr>
              <a:t>vías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independientes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pero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interconectadas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Proteasomas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eliminan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proteínas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vida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corta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y </a:t>
            </a:r>
            <a:r>
              <a:rPr lang="en-US" sz="1600" dirty="0" err="1" smtClean="0">
                <a:latin typeface="Comic Sans MS" panose="030F0702030302020204" pitchFamily="66" charset="0"/>
              </a:rPr>
              <a:t>proteínas</a:t>
            </a:r>
            <a:r>
              <a:rPr lang="en-US" sz="1600" dirty="0" smtClean="0">
                <a:latin typeface="Comic Sans MS" panose="030F0702030302020204" pitchFamily="66" charset="0"/>
              </a:rPr>
              <a:t> mal </a:t>
            </a:r>
            <a:r>
              <a:rPr lang="en-US" sz="1600" dirty="0" err="1" smtClean="0">
                <a:latin typeface="Comic Sans MS" panose="030F0702030302020204" pitchFamily="66" charset="0"/>
              </a:rPr>
              <a:t>dobladas</a:t>
            </a:r>
            <a:r>
              <a:rPr lang="en-US" sz="1600" dirty="0" smtClean="0"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solubles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Sist</a:t>
            </a:r>
            <a:r>
              <a:rPr lang="en-US" sz="1600" b="1" dirty="0" smtClean="0">
                <a:latin typeface="Comic Sans MS" panose="030F0702030302020204" pitchFamily="66" charset="0"/>
              </a:rPr>
              <a:t>.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latin typeface="Comic Sans MS" panose="030F0702030302020204" pitchFamily="66" charset="0"/>
              </a:rPr>
              <a:t>Ubiquitin-</a:t>
            </a:r>
            <a:r>
              <a:rPr lang="en-US" sz="1600" b="1" dirty="0" err="1">
                <a:latin typeface="Comic Sans MS" panose="030F0702030302020204" pitchFamily="66" charset="0"/>
              </a:rPr>
              <a:t>P</a:t>
            </a:r>
            <a:r>
              <a:rPr lang="en-US" sz="1600" b="1" dirty="0" err="1" smtClean="0">
                <a:latin typeface="Comic Sans MS" panose="030F0702030302020204" pitchFamily="66" charset="0"/>
              </a:rPr>
              <a:t>roteasoma</a:t>
            </a:r>
            <a:r>
              <a:rPr lang="en-US" sz="1600" dirty="0" smtClean="0">
                <a:latin typeface="Comic Sans MS" panose="030F0702030302020204" pitchFamily="66" charset="0"/>
              </a:rPr>
              <a:t> (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UPS</a:t>
            </a:r>
            <a:r>
              <a:rPr lang="en-US" sz="1600" dirty="0" smtClean="0">
                <a:latin typeface="Comic Sans MS" panose="030F0702030302020204" pitchFamily="66" charset="0"/>
              </a:rPr>
              <a:t>).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baseline="30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Lisosomas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degradan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proteínas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vida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larga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agregados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insolubles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e </a:t>
            </a:r>
            <a:r>
              <a:rPr lang="en-US" sz="1600" dirty="0" err="1" smtClean="0">
                <a:latin typeface="Comic Sans MS" panose="030F0702030302020204" pitchFamily="66" charset="0"/>
              </a:rPr>
              <a:t>incluso</a:t>
            </a:r>
            <a:r>
              <a:rPr lang="en-US" sz="1600" dirty="0" smtClean="0">
                <a:latin typeface="Comic Sans MS" panose="030F0702030302020204" pitchFamily="66" charset="0"/>
              </a:rPr>
              <a:t> organelos </a:t>
            </a:r>
            <a:r>
              <a:rPr lang="en-US" sz="1600" dirty="0" err="1" smtClean="0">
                <a:latin typeface="Comic Sans MS" panose="030F0702030302020204" pitchFamily="66" charset="0"/>
              </a:rPr>
              <a:t>enteros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latin typeface="Comic Sans MS" panose="030F0702030302020204" pitchFamily="66" charset="0"/>
              </a:rPr>
              <a:t>compuestos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macromoleculares</a:t>
            </a:r>
            <a:r>
              <a:rPr lang="en-US" sz="1600" dirty="0" smtClean="0"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latin typeface="Comic Sans MS" panose="030F0702030302020204" pitchFamily="66" charset="0"/>
              </a:rPr>
              <a:t>parásitos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intracelulares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vía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endocitosis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fagocitosis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autofagia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903862" y="5722694"/>
            <a:ext cx="73362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Zhao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Targeted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protein degradation: mechanisms, strategies and application. </a:t>
            </a:r>
            <a:r>
              <a:rPr 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Sig </a:t>
            </a:r>
            <a:r>
              <a:rPr lang="en-US" sz="11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Transduct</a:t>
            </a:r>
            <a:r>
              <a:rPr lang="en-US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Target </a:t>
            </a:r>
            <a:r>
              <a:rPr lang="en-US" sz="11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Ther</a:t>
            </a:r>
            <a:r>
              <a:rPr lang="en-US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113. </a:t>
            </a:r>
            <a:endParaRPr lang="en-US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 flipH="1">
            <a:off x="2899587" y="607750"/>
            <a:ext cx="334482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Degradación de 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Proteínas</a:t>
            </a:r>
            <a:endParaRPr lang="es-VE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972029" y="3517711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972029" y="4343652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995231" y="2694501"/>
            <a:ext cx="433974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763215" y="1524168"/>
            <a:ext cx="874803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16817" y="6147089"/>
            <a:ext cx="12041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 </a:t>
            </a:r>
            <a:r>
              <a:rPr lang="en-US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Proteostasis</a:t>
            </a:r>
            <a:endParaRPr lang="es-VE" sz="1200" dirty="0"/>
          </a:p>
        </p:txBody>
      </p:sp>
    </p:spTree>
    <p:extLst>
      <p:ext uri="{BB962C8B-B14F-4D97-AF65-F5344CB8AC3E}">
        <p14:creationId xmlns:p14="http://schemas.microsoft.com/office/powerpoint/2010/main" val="4020529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  <p:bldP spid="1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535896" y="404454"/>
            <a:ext cx="4072208" cy="4308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smtClean="0">
                <a:latin typeface="Comic Sans MS" panose="030F0702030302020204" pitchFamily="66" charset="0"/>
              </a:rPr>
              <a:t>Mal Plegamiento y Agregación</a:t>
            </a:r>
            <a:endParaRPr lang="es-V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42461" y="134374"/>
            <a:ext cx="179518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Mal plegamiento y Agregación de proteínas</a:t>
            </a:r>
            <a:r>
              <a:rPr lang="es-VE" sz="1400" b="1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Proteína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 a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es-VE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endParaRPr lang="es-VE" sz="1400" b="1" dirty="0" smtClean="0">
              <a:latin typeface="Comic Sans MS" panose="030F0702030302020204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733" y="948382"/>
            <a:ext cx="5198534" cy="4792133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2286000" y="5783273"/>
            <a:ext cx="4572000" cy="5770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VE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https://upload.wikimedia.org/wikipedia/commons/6/67/Immunostaining_%</a:t>
            </a:r>
            <a:r>
              <a:rPr lang="es-VE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28brown%29_of_alphasynuclein_in_Lewy_Bodies_and_Lewy_Neurites_in_the_neocortex_of_a_patient_with_Lewy_Body_Disease.jpg</a:t>
            </a:r>
            <a:endParaRPr lang="es-VE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lipse 2"/>
          <p:cNvSpPr/>
          <p:nvPr/>
        </p:nvSpPr>
        <p:spPr>
          <a:xfrm>
            <a:off x="4784942" y="1640909"/>
            <a:ext cx="576198" cy="601249"/>
          </a:xfrm>
          <a:prstGeom prst="ellipse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" name="Elipse 5"/>
          <p:cNvSpPr/>
          <p:nvPr/>
        </p:nvSpPr>
        <p:spPr>
          <a:xfrm>
            <a:off x="6087649" y="3106455"/>
            <a:ext cx="613776" cy="475989"/>
          </a:xfrm>
          <a:prstGeom prst="ellipse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CuadroTexto 9"/>
          <p:cNvSpPr txBox="1"/>
          <p:nvPr/>
        </p:nvSpPr>
        <p:spPr>
          <a:xfrm>
            <a:off x="7206353" y="2921789"/>
            <a:ext cx="1688283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Cuerpos de </a:t>
            </a:r>
            <a:r>
              <a:rPr lang="es-VE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Lew</a:t>
            </a:r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LB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</a:p>
          <a:p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 agregad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dentro de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7171267" y="1449152"/>
            <a:ext cx="2074607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Neuritas de </a:t>
            </a:r>
            <a:r>
              <a:rPr lang="es-VE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Lewy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(NL)</a:t>
            </a:r>
          </a:p>
          <a:p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 agregada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dentro prolongaciones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neuronales.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14" name="Conector recto de flecha 13"/>
          <p:cNvCxnSpPr/>
          <p:nvPr/>
        </p:nvCxnSpPr>
        <p:spPr>
          <a:xfrm flipH="1">
            <a:off x="5361140" y="1926205"/>
            <a:ext cx="1810127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/>
          <p:cNvCxnSpPr>
            <a:stCxn id="2" idx="3"/>
          </p:cNvCxnSpPr>
          <p:nvPr/>
        </p:nvCxnSpPr>
        <p:spPr>
          <a:xfrm flipH="1" flipV="1">
            <a:off x="6701425" y="3344448"/>
            <a:ext cx="469842" cy="1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9665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6" grpId="0" animBg="1"/>
      <p:bldP spid="10" grpId="0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179841" y="395984"/>
            <a:ext cx="2784316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err="1" smtClean="0">
                <a:latin typeface="Comic Sans MS" panose="030F0702030302020204" pitchFamily="66" charset="0"/>
              </a:rPr>
              <a:t>Enf</a:t>
            </a:r>
            <a:r>
              <a:rPr lang="es-VE" sz="2000" dirty="0" smtClean="0">
                <a:latin typeface="Comic Sans MS" panose="030F0702030302020204" pitchFamily="66" charset="0"/>
              </a:rPr>
              <a:t>. de Parkinson </a:t>
            </a:r>
          </a:p>
          <a:p>
            <a:pPr algn="ctr"/>
            <a:r>
              <a:rPr lang="es-VE" dirty="0" err="1" smtClean="0">
                <a:latin typeface="Comic Sans MS" panose="030F0702030302020204" pitchFamily="66" charset="0"/>
              </a:rPr>
              <a:t>Alpha</a:t>
            </a:r>
            <a:r>
              <a:rPr lang="es-VE" dirty="0" smtClean="0">
                <a:latin typeface="Comic Sans MS" panose="030F0702030302020204" pitchFamily="66" charset="0"/>
              </a:rPr>
              <a:t> </a:t>
            </a:r>
            <a:r>
              <a:rPr lang="es-VE" dirty="0" err="1" smtClean="0">
                <a:latin typeface="Comic Sans MS" panose="030F0702030302020204" pitchFamily="66" charset="0"/>
              </a:rPr>
              <a:t>sinucleina</a:t>
            </a:r>
            <a:r>
              <a:rPr lang="es-VE" dirty="0" smtClean="0">
                <a:latin typeface="Comic Sans MS" panose="030F0702030302020204" pitchFamily="66" charset="0"/>
              </a:rPr>
              <a:t> (</a:t>
            </a:r>
            <a:r>
              <a:rPr lang="en-US" b="1" dirty="0" smtClean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-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syn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)</a:t>
            </a:r>
            <a:endParaRPr lang="es-VE" dirty="0" smtClean="0"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606388" y="1203527"/>
            <a:ext cx="5931223" cy="4278094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b="1" dirty="0" smtClean="0">
              <a:solidFill>
                <a:srgbClr val="131313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En 1997 se 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mostró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LB 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contenían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proteína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neuronal </a:t>
            </a:r>
          </a:p>
          <a:p>
            <a:pPr>
              <a:buSzPct val="150000"/>
            </a:pP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 </a:t>
            </a:r>
            <a:r>
              <a:rPr lang="en-US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-syn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agregada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</a:p>
          <a:p>
            <a:pPr>
              <a:buSzPct val="150000"/>
            </a:pPr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C</a:t>
            </a:r>
            <a:r>
              <a:rPr lang="es-VE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erebros </a:t>
            </a:r>
            <a:r>
              <a:rPr lang="es-VE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de pacientes con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PD </a:t>
            </a:r>
            <a:r>
              <a:rPr lang="es-VE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ideopático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(esporádico no familiar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)</a:t>
            </a:r>
            <a:r>
              <a:rPr lang="es-VE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s-VE" sz="1600" b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6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-syn</a:t>
            </a:r>
            <a:r>
              <a:rPr lang="es-VE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s-VE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es el principal componente de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LB.</a:t>
            </a:r>
            <a:endParaRPr lang="es-VE" sz="1600" dirty="0" smtClean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Mal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plegamiento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agregación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de </a:t>
            </a:r>
            <a:r>
              <a:rPr lang="es-VE" sz="1600" b="1" dirty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600" b="1" dirty="0">
                <a:latin typeface="Comic Sans MS" panose="030F0702030302020204" pitchFamily="66" charset="0"/>
                <a:cs typeface="Times New Roman" panose="02020603050405020304" pitchFamily="18" charset="0"/>
              </a:rPr>
              <a:t>-syn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se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cree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causa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primaria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de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degeneración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n. 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DA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n-US" sz="16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-syn, </a:t>
            </a:r>
            <a:r>
              <a:rPr lang="en-US" sz="1600" b="1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proteína</a:t>
            </a:r>
            <a:r>
              <a:rPr lang="en-US" sz="16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ubicada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en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sinapsis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,  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regula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el </a:t>
            </a:r>
            <a:r>
              <a:rPr lang="en-US" sz="16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tráfico</a:t>
            </a:r>
            <a:r>
              <a:rPr lang="en-US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 de </a:t>
            </a:r>
            <a:r>
              <a:rPr lang="en-US" sz="16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vesículas</a:t>
            </a:r>
            <a:r>
              <a:rPr lang="en-US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 y </a:t>
            </a:r>
            <a:r>
              <a:rPr lang="en-US" sz="16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liberación</a:t>
            </a:r>
            <a:r>
              <a:rPr lang="en-US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 de </a:t>
            </a:r>
            <a:r>
              <a:rPr lang="en-US" sz="16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neurotransmisores</a:t>
            </a:r>
            <a:r>
              <a:rPr lang="en-US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 (NT) </a:t>
            </a:r>
            <a:r>
              <a:rPr lang="en-US" sz="16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como</a:t>
            </a:r>
            <a:r>
              <a:rPr lang="en-US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DA, 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asociada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con </a:t>
            </a:r>
            <a:r>
              <a:rPr lang="en-US" sz="1600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complejos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SNAREs en terminal presináptico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Puede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ser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transferida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v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ía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terminales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sinápticos</a:t>
            </a:r>
            <a:r>
              <a:rPr lang="en-US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  <a:r>
              <a:rPr lang="es-VE" sz="1600" b="1" dirty="0">
                <a:latin typeface="Symbol" panose="05050102010706020507" pitchFamily="18" charset="2"/>
                <a:cs typeface="Times New Roman" panose="02020603050405020304" pitchFamily="18" charset="0"/>
              </a:rPr>
              <a:t> a</a:t>
            </a:r>
            <a:r>
              <a:rPr lang="es-VE" sz="1600" b="1" dirty="0">
                <a:latin typeface="Comic Sans MS" panose="030F0702030302020204" pitchFamily="66" charset="0"/>
                <a:cs typeface="Times New Roman" panose="02020603050405020304" pitchFamily="18" charset="0"/>
              </a:rPr>
              <a:t>-syn </a:t>
            </a:r>
            <a:r>
              <a:rPr lang="es-VE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neuronal </a:t>
            </a:r>
            <a:r>
              <a:rPr lang="es-VE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directamente </a:t>
            </a:r>
            <a:r>
              <a:rPr lang="es-VE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a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otras células</a:t>
            </a:r>
            <a:r>
              <a:rPr lang="es-VE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s-VE" sz="1600" dirty="0">
                <a:latin typeface="Comic Sans MS" panose="030F0702030302020204" pitchFamily="66" charset="0"/>
                <a:cs typeface="Times New Roman" panose="02020603050405020304" pitchFamily="18" charset="0"/>
              </a:rPr>
              <a:t>por secuencial exocitosis y </a:t>
            </a:r>
            <a:r>
              <a:rPr lang="es-VE" sz="1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endocitosis.</a:t>
            </a:r>
            <a:endParaRPr lang="es-VE" sz="9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b="1" dirty="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456926" y="5612056"/>
            <a:ext cx="457702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IJ.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Siddiqui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</a:t>
            </a:r>
            <a:r>
              <a:rPr lang="es-VE" sz="1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Parkinson Disease gene SNCA: Evolutionary and structural insights with pathological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impli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cation.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Sci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Rep. 2016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6:24475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42461" y="134374"/>
            <a:ext cx="1774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Proteína</a:t>
            </a:r>
            <a:r>
              <a:rPr lang="es-VE" sz="1400" b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 a</a:t>
            </a:r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-</a:t>
            </a:r>
            <a:r>
              <a:rPr lang="es-VE" sz="1400" b="1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syn</a:t>
            </a:r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  <a:endParaRPr lang="es-VE" sz="1400" dirty="0" smtClean="0"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328639" y="6060583"/>
            <a:ext cx="47053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RM.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Meade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Alpha-synuclein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structure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lessons and emerging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principles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Molecular </a:t>
            </a:r>
            <a:r>
              <a:rPr lang="es-VE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Neurodegeneration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;14:29.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024326" y="1961580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1024326" y="3283874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024326" y="1263825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1024326" y="2564364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1024326" y="4447060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0" y="5689588"/>
            <a:ext cx="23366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 SNAREs: </a:t>
            </a:r>
            <a:r>
              <a:rPr lang="en-US" sz="1200" dirty="0" err="1" smtClean="0">
                <a:latin typeface="Comic Sans MS" panose="030F0702030302020204" pitchFamily="66" charset="0"/>
              </a:rPr>
              <a:t>proteínas</a:t>
            </a:r>
            <a:r>
              <a:rPr lang="en-US" sz="1200" dirty="0" smtClean="0"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latin typeface="Comic Sans MS" panose="030F0702030302020204" pitchFamily="66" charset="0"/>
              </a:rPr>
              <a:t>que</a:t>
            </a:r>
            <a:r>
              <a:rPr lang="en-US" sz="1200" dirty="0" smtClean="0">
                <a:latin typeface="Comic Sans MS" panose="030F0702030302020204" pitchFamily="66" charset="0"/>
              </a:rPr>
              <a:t> median </a:t>
            </a:r>
            <a:r>
              <a:rPr lang="en-US" sz="1200" dirty="0" err="1" smtClean="0">
                <a:latin typeface="Comic Sans MS" panose="030F0702030302020204" pitchFamily="66" charset="0"/>
              </a:rPr>
              <a:t>fusión</a:t>
            </a:r>
            <a:r>
              <a:rPr lang="en-US" sz="1200" dirty="0" smtClean="0">
                <a:latin typeface="Comic Sans MS" panose="030F0702030302020204" pitchFamily="66" charset="0"/>
              </a:rPr>
              <a:t> de </a:t>
            </a:r>
            <a:r>
              <a:rPr lang="en-US" sz="1200" dirty="0" err="1" smtClean="0">
                <a:latin typeface="Comic Sans MS" panose="030F0702030302020204" pitchFamily="66" charset="0"/>
              </a:rPr>
              <a:t>membranas</a:t>
            </a:r>
            <a:endParaRPr lang="es-VE" sz="1200" dirty="0"/>
          </a:p>
        </p:txBody>
      </p:sp>
    </p:spTree>
    <p:extLst>
      <p:ext uri="{BB962C8B-B14F-4D97-AF65-F5344CB8AC3E}">
        <p14:creationId xmlns:p14="http://schemas.microsoft.com/office/powerpoint/2010/main" val="235712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171449" y="157451"/>
            <a:ext cx="1790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b="1" dirty="0" smtClean="0">
                <a:latin typeface="Comic Sans MS" panose="030F0702030302020204" pitchFamily="66" charset="0"/>
              </a:rPr>
              <a:t>Proteína</a:t>
            </a:r>
            <a:r>
              <a:rPr lang="es-VE" sz="1400" b="1" dirty="0" smtClean="0">
                <a:latin typeface="Symbol" panose="05050102010706020507" pitchFamily="18" charset="2"/>
              </a:rPr>
              <a:t> a</a:t>
            </a:r>
            <a:r>
              <a:rPr lang="es-VE" sz="1400" b="1" dirty="0" smtClean="0">
                <a:latin typeface="Comic Sans MS" panose="030F0702030302020204" pitchFamily="66" charset="0"/>
              </a:rPr>
              <a:t>-</a:t>
            </a:r>
            <a:r>
              <a:rPr lang="es-VE" sz="1400" b="1" dirty="0" err="1" smtClean="0">
                <a:latin typeface="Comic Sans MS" panose="030F0702030302020204" pitchFamily="66" charset="0"/>
              </a:rPr>
              <a:t>syn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135431" y="1590965"/>
            <a:ext cx="4873135" cy="3477875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smtClean="0">
                <a:latin typeface="Comic Sans MS" panose="030F0702030302020204" pitchFamily="66" charset="0"/>
              </a:rPr>
              <a:t>se </a:t>
            </a:r>
            <a:r>
              <a:rPr lang="en-US" dirty="0">
                <a:latin typeface="Comic Sans MS" panose="030F0702030302020204" pitchFamily="66" charset="0"/>
              </a:rPr>
              <a:t>ha </a:t>
            </a:r>
            <a:r>
              <a:rPr lang="en-US" dirty="0" err="1">
                <a:latin typeface="Comic Sans MS" panose="030F0702030302020204" pitchFamily="66" charset="0"/>
              </a:rPr>
              <a:t>establecido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</a:rPr>
              <a:t>como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</a:rPr>
              <a:t>posible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biomarcador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smtClean="0">
                <a:latin typeface="Comic Sans MS" panose="030F0702030302020204" pitchFamily="66" charset="0"/>
              </a:rPr>
              <a:t>y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blanco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terapéutico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dirty="0" smtClean="0">
                <a:latin typeface="Comic Sans MS" panose="030F0702030302020204" pitchFamily="66" charset="0"/>
              </a:rPr>
              <a:t>tiene </a:t>
            </a:r>
            <a:r>
              <a:rPr lang="es-VE" b="1" dirty="0" smtClean="0">
                <a:latin typeface="Comic Sans MS" panose="030F0702030302020204" pitchFamily="66" charset="0"/>
              </a:rPr>
              <a:t>gran plasticidad de conformación</a:t>
            </a:r>
            <a:r>
              <a:rPr lang="es-VE" dirty="0" smtClean="0">
                <a:latin typeface="Comic Sans MS" panose="030F0702030302020204" pitchFamily="66" charset="0"/>
              </a:rPr>
              <a:t>, puede adoptar amplio rango de conformaciones estructurales: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oligómeros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protofibrillas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fibrillas</a:t>
            </a:r>
            <a:r>
              <a:rPr lang="es-VE" dirty="0">
                <a:latin typeface="Comic Sans MS" panose="030F0702030302020204" pitchFamily="66" charset="0"/>
              </a:rPr>
              <a:t>.</a:t>
            </a:r>
            <a:endParaRPr lang="es-VE" dirty="0" smtClean="0">
              <a:latin typeface="Comic Sans MS" panose="030F0702030302020204" pitchFamily="66" charset="0"/>
            </a:endParaRP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Cada conformación muestra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diferentes</a:t>
            </a:r>
            <a:r>
              <a:rPr lang="es-VE" dirty="0" smtClean="0">
                <a:latin typeface="Comic Sans MS" panose="030F0702030302020204" pitchFamily="66" charset="0"/>
              </a:rPr>
              <a:t> propiedades en </a:t>
            </a:r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neurotoxicidad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estabilidad y habilidad de siembra y propagación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880417" y="5209693"/>
            <a:ext cx="538316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M. Gómez-Benito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 al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Modeling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Alpha-Synuclein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Protein.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Frontiers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Pharmacology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11: 356.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981707" y="988447"/>
            <a:ext cx="318058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latin typeface="Comic Sans MS" panose="030F0702030302020204" pitchFamily="66" charset="0"/>
              </a:rPr>
              <a:t>Proteína </a:t>
            </a:r>
            <a:r>
              <a:rPr lang="es-VE" sz="2400" b="1" dirty="0" smtClean="0">
                <a:latin typeface="Symbol" panose="05050102010706020507" pitchFamily="18" charset="2"/>
              </a:rPr>
              <a:t>a</a:t>
            </a:r>
            <a:r>
              <a:rPr lang="es-VE" sz="2400" dirty="0" smtClean="0">
                <a:latin typeface="Comic Sans MS" panose="030F0702030302020204" pitchFamily="66" charset="0"/>
              </a:rPr>
              <a:t>-syn en PD</a:t>
            </a:r>
            <a:endParaRPr lang="es-VE" sz="2400" dirty="0"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504359" y="3720005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1504359" y="1914443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1504359" y="2684602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42582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/>
      <p:bldP spid="11" grpId="0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62760" y="1276879"/>
            <a:ext cx="5618480" cy="4293483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Comic Sans MS" panose="030F0702030302020204" pitchFamily="66" charset="0"/>
              </a:rPr>
              <a:t>Proteína</a:t>
            </a:r>
            <a:r>
              <a:rPr lang="en-US" sz="1600" dirty="0" smtClean="0">
                <a:latin typeface="Comic Sans MS" panose="030F0702030302020204" pitchFamily="66" charset="0"/>
              </a:rPr>
              <a:t> neuronal </a:t>
            </a:r>
            <a:r>
              <a:rPr lang="en-US" sz="1600" dirty="0" err="1" smtClean="0">
                <a:latin typeface="Comic Sans MS" panose="030F0702030302020204" pitchFamily="66" charset="0"/>
              </a:rPr>
              <a:t>implicada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latin typeface="Comic Sans MS" panose="030F0702030302020204" pitchFamily="66" charset="0"/>
              </a:rPr>
              <a:t>en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plasticidad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sináptica</a:t>
            </a:r>
            <a:r>
              <a:rPr lang="en-US" sz="1600" b="1" dirty="0" smtClean="0">
                <a:latin typeface="Comic Sans MS" panose="030F0702030302020204" pitchFamily="66" charset="0"/>
              </a:rPr>
              <a:t> y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liberación</a:t>
            </a:r>
            <a:r>
              <a:rPr lang="en-US" sz="1600" b="1" dirty="0" smtClean="0">
                <a:latin typeface="Comic Sans MS" panose="030F0702030302020204" pitchFamily="66" charset="0"/>
              </a:rPr>
              <a:t> de NTs.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latin typeface="Comic Sans MS" panose="030F0702030302020204" pitchFamily="66" charset="0"/>
              </a:rPr>
              <a:t>Liberación </a:t>
            </a:r>
            <a:r>
              <a:rPr lang="es-VE" sz="1600" dirty="0">
                <a:latin typeface="Comic Sans MS" panose="030F0702030302020204" pitchFamily="66" charset="0"/>
              </a:rPr>
              <a:t>de </a:t>
            </a:r>
            <a:r>
              <a:rPr lang="es-VE" sz="1600" b="1" dirty="0">
                <a:latin typeface="Symbol" panose="05050102010706020507" pitchFamily="18" charset="2"/>
              </a:rPr>
              <a:t>a</a:t>
            </a:r>
            <a:r>
              <a:rPr lang="es-VE" sz="1600" b="1" dirty="0">
                <a:latin typeface="Comic Sans MS" panose="030F0702030302020204" pitchFamily="66" charset="0"/>
              </a:rPr>
              <a:t>-syn </a:t>
            </a:r>
            <a:r>
              <a:rPr lang="es-VE" sz="1600" b="1" dirty="0" smtClean="0">
                <a:latin typeface="Comic Sans MS" panose="030F0702030302020204" pitchFamily="66" charset="0"/>
              </a:rPr>
              <a:t>endógena </a:t>
            </a:r>
            <a:r>
              <a:rPr lang="es-VE" sz="1600" dirty="0" smtClean="0">
                <a:latin typeface="Comic Sans MS" panose="030F0702030302020204" pitchFamily="66" charset="0"/>
              </a:rPr>
              <a:t>regulada por actividad neuronal.</a:t>
            </a:r>
          </a:p>
          <a:p>
            <a:pPr>
              <a:buSzPct val="150000"/>
            </a:pPr>
            <a:endParaRPr lang="en-US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Comic Sans MS" panose="030F0702030302020204" pitchFamily="66" charset="0"/>
              </a:rPr>
              <a:t>Normalmente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b="1" dirty="0" smtClean="0">
                <a:latin typeface="Symbol" panose="05050102010706020507" pitchFamily="18" charset="2"/>
              </a:rPr>
              <a:t>a</a:t>
            </a:r>
            <a:r>
              <a:rPr lang="en-US" sz="1600" b="1" dirty="0" smtClean="0">
                <a:latin typeface="Comic Sans MS" panose="030F0702030302020204" pitchFamily="66" charset="0"/>
              </a:rPr>
              <a:t>-syn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existe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b="1" dirty="0" err="1">
                <a:latin typeface="Comic Sans MS" panose="030F0702030302020204" pitchFamily="66" charset="0"/>
              </a:rPr>
              <a:t>equilibrio</a:t>
            </a:r>
            <a:r>
              <a:rPr lang="en-US" sz="1600" b="1" dirty="0"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latin typeface="Comic Sans MS" panose="030F0702030302020204" pitchFamily="66" charset="0"/>
              </a:rPr>
              <a:t>dinámico</a:t>
            </a:r>
            <a:r>
              <a:rPr lang="en-US" sz="1600" b="1" dirty="0">
                <a:latin typeface="Comic Sans MS" panose="030F0702030302020204" pitchFamily="66" charset="0"/>
              </a:rPr>
              <a:t> </a:t>
            </a:r>
            <a:r>
              <a:rPr lang="en-US" sz="1600" dirty="0">
                <a:latin typeface="Comic Sans MS" panose="030F0702030302020204" pitchFamily="66" charset="0"/>
              </a:rPr>
              <a:t>entre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monómeros</a:t>
            </a:r>
            <a:r>
              <a:rPr lang="en-US" sz="1600" b="1" dirty="0" smtClean="0">
                <a:latin typeface="Comic Sans MS" panose="030F0702030302020204" pitchFamily="66" charset="0"/>
              </a:rPr>
              <a:t> no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plegados</a:t>
            </a:r>
            <a:r>
              <a:rPr lang="en-US" sz="1600" b="1" dirty="0" smtClean="0">
                <a:latin typeface="Comic Sans MS" panose="030F0702030302020204" pitchFamily="66" charset="0"/>
              </a:rPr>
              <a:t> y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tetrámeros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plegados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con </a:t>
            </a:r>
            <a:r>
              <a:rPr lang="en-US" sz="1600" dirty="0" err="1" smtClean="0">
                <a:latin typeface="Comic Sans MS" panose="030F0702030302020204" pitchFamily="66" charset="0"/>
              </a:rPr>
              <a:t>baja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tendencia</a:t>
            </a:r>
            <a:r>
              <a:rPr lang="en-US" sz="1600" dirty="0" smtClean="0"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latin typeface="Comic Sans MS" panose="030F0702030302020204" pitchFamily="66" charset="0"/>
              </a:rPr>
              <a:t>agregarse</a:t>
            </a:r>
            <a:r>
              <a:rPr lang="en-US" sz="1600" dirty="0">
                <a:latin typeface="Comic Sans MS" panose="030F0702030302020204" pitchFamily="66" charset="0"/>
              </a:rPr>
              <a:t>.</a:t>
            </a:r>
            <a:endParaRPr lang="en-US" sz="1600" dirty="0" smtClean="0">
              <a:latin typeface="Comic Sans MS" panose="030F0702030302020204" pitchFamily="66" charset="0"/>
            </a:endParaRP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b="1" dirty="0">
                <a:latin typeface="Comic Sans MS" panose="030F0702030302020204" pitchFamily="66" charset="0"/>
              </a:rPr>
              <a:t>P</a:t>
            </a:r>
            <a:r>
              <a:rPr lang="es-VE" sz="1600" b="1" dirty="0" smtClean="0">
                <a:latin typeface="Comic Sans MS" panose="030F0702030302020204" pitchFamily="66" charset="0"/>
              </a:rPr>
              <a:t>roceso </a:t>
            </a:r>
            <a:r>
              <a:rPr lang="es-VE" sz="1600" b="1" dirty="0">
                <a:latin typeface="Comic Sans MS" panose="030F0702030302020204" pitchFamily="66" charset="0"/>
              </a:rPr>
              <a:t>de </a:t>
            </a:r>
            <a:r>
              <a:rPr lang="es-VE" sz="1600" b="1" dirty="0" smtClean="0">
                <a:latin typeface="Comic Sans MS" panose="030F0702030302020204" pitchFamily="66" charset="0"/>
              </a:rPr>
              <a:t>agregación de </a:t>
            </a:r>
            <a:r>
              <a:rPr lang="en-US" sz="1600" b="1" dirty="0" smtClean="0">
                <a:latin typeface="Symbol" panose="05050102010706020507" pitchFamily="18" charset="2"/>
              </a:rPr>
              <a:t>a</a:t>
            </a:r>
            <a:r>
              <a:rPr lang="en-US" sz="1600" b="1" dirty="0" smtClean="0">
                <a:latin typeface="Comic Sans MS" panose="030F0702030302020204" pitchFamily="66" charset="0"/>
              </a:rPr>
              <a:t>-</a:t>
            </a:r>
            <a:r>
              <a:rPr lang="en-US" sz="1600" b="1" dirty="0" err="1" smtClean="0">
                <a:latin typeface="Comic Sans MS" panose="030F0702030302020204" pitchFamily="66" charset="0"/>
              </a:rPr>
              <a:t>syn</a:t>
            </a:r>
            <a:r>
              <a:rPr lang="es-VE" sz="1600" b="1" dirty="0" smtClean="0">
                <a:latin typeface="Comic Sans MS" panose="030F0702030302020204" pitchFamily="66" charset="0"/>
              </a:rPr>
              <a:t> implica cambio de conformaci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ón</a:t>
            </a:r>
            <a:r>
              <a:rPr lang="es-VE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latin typeface="Comic Sans MS" panose="030F0702030302020204" pitchFamily="66" charset="0"/>
              </a:rPr>
              <a:t>adopta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estructura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rica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</a:t>
            </a:r>
            <a:r>
              <a:rPr lang="en-US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b</a:t>
            </a:r>
            <a:r>
              <a:rPr lang="en-US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-sheet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que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facilita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su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agregación</a:t>
            </a:r>
            <a:r>
              <a:rPr lang="en-US" sz="1600" b="1" dirty="0" smtClean="0">
                <a:latin typeface="Comic Sans MS" panose="030F0702030302020204" pitchFamily="66" charset="0"/>
              </a:rPr>
              <a:t> en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oligómeros</a:t>
            </a:r>
            <a:r>
              <a:rPr lang="en-US" sz="1600" b="1" dirty="0" smtClean="0">
                <a:latin typeface="Comic Sans MS" panose="030F0702030302020204" pitchFamily="66" charset="0"/>
              </a:rPr>
              <a:t>,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protofibrillas</a:t>
            </a:r>
            <a:r>
              <a:rPr lang="en-US" sz="1600" b="1" dirty="0" smtClean="0">
                <a:latin typeface="Comic Sans MS" panose="030F0702030302020204" pitchFamily="66" charset="0"/>
              </a:rPr>
              <a:t> y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fibrillas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insolubles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finalmente</a:t>
            </a:r>
            <a:r>
              <a:rPr lang="en-US" sz="1600" dirty="0" smtClean="0">
                <a:latin typeface="Comic Sans MS" panose="030F0702030302020204" pitchFamily="66" charset="0"/>
              </a:rPr>
              <a:t> se </a:t>
            </a:r>
            <a:r>
              <a:rPr lang="en-US" sz="1600" dirty="0" err="1" smtClean="0">
                <a:latin typeface="Comic Sans MS" panose="030F0702030302020204" pitchFamily="66" charset="0"/>
              </a:rPr>
              <a:t>acumulan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b="1" dirty="0" smtClean="0">
                <a:latin typeface="Comic Sans MS" panose="030F0702030302020204" pitchFamily="66" charset="0"/>
              </a:rPr>
              <a:t>LB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  <a:r>
              <a:rPr lang="es-VE" sz="1600" dirty="0" smtClean="0">
                <a:latin typeface="Comic Sans MS" panose="030F0702030302020204" pitchFamily="66" charset="0"/>
              </a:rPr>
              <a:t/>
            </a:r>
            <a:br>
              <a:rPr lang="es-VE" sz="1600" dirty="0" smtClean="0">
                <a:latin typeface="Comic Sans MS" panose="030F0702030302020204" pitchFamily="66" charset="0"/>
              </a:rPr>
            </a:b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ligómeros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protofibrillas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se </a:t>
            </a:r>
            <a:r>
              <a:rPr lang="en-US" sz="1600" dirty="0" err="1" smtClean="0">
                <a:latin typeface="Comic Sans MS" panose="030F0702030302020204" pitchFamily="66" charset="0"/>
              </a:rPr>
              <a:t>forman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inicios</a:t>
            </a:r>
            <a:r>
              <a:rPr lang="en-US" sz="1600" dirty="0" smtClean="0">
                <a:latin typeface="Comic Sans MS" panose="030F0702030302020204" pitchFamily="66" charset="0"/>
              </a:rPr>
              <a:t> del </a:t>
            </a:r>
            <a:r>
              <a:rPr lang="en-US" sz="1600" dirty="0" err="1" smtClean="0">
                <a:latin typeface="Comic Sans MS" panose="030F0702030302020204" pitchFamily="66" charset="0"/>
              </a:rPr>
              <a:t>proceso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agregación</a:t>
            </a:r>
            <a:r>
              <a:rPr lang="en-US" sz="1600" dirty="0" smtClean="0">
                <a:latin typeface="Comic Sans MS" panose="030F0702030302020204" pitchFamily="66" charset="0"/>
              </a:rPr>
              <a:t> al </a:t>
            </a:r>
            <a:r>
              <a:rPr lang="en-US" sz="1600" dirty="0" err="1" smtClean="0">
                <a:latin typeface="Comic Sans MS" panose="030F0702030302020204" pitchFamily="66" charset="0"/>
              </a:rPr>
              <a:t>parecer</a:t>
            </a:r>
            <a:r>
              <a:rPr lang="en-US" sz="1600" dirty="0" smtClean="0">
                <a:latin typeface="Comic Sans MS" panose="030F0702030302020204" pitchFamily="66" charset="0"/>
              </a:rPr>
              <a:t> son </a:t>
            </a:r>
            <a:r>
              <a:rPr lang="en-US" sz="1600" dirty="0" err="1" smtClean="0">
                <a:latin typeface="Comic Sans MS" panose="030F0702030302020204" pitchFamily="66" charset="0"/>
              </a:rPr>
              <a:t>las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especies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neurotóxicas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causan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muerte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PD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  <a:endParaRPr lang="en-US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418312" y="5674219"/>
            <a:ext cx="463505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M. Gómez-Benito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 al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Modeling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Alpha-Synuclein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Protein.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Frontiers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Pharmacology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11: 356. 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111374" y="218915"/>
            <a:ext cx="1791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Proteína </a:t>
            </a:r>
            <a:r>
              <a:rPr lang="es-VE" sz="1400" b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-</a:t>
            </a:r>
            <a:r>
              <a:rPr lang="es-VE" sz="1400" b="1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syn</a:t>
            </a:r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981705" y="740202"/>
            <a:ext cx="318058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Proteína </a:t>
            </a:r>
            <a:r>
              <a:rPr lang="es-VE" sz="2000" b="1" dirty="0" smtClean="0">
                <a:latin typeface="Symbol" panose="05050102010706020507" pitchFamily="18" charset="2"/>
              </a:rPr>
              <a:t>a</a:t>
            </a:r>
            <a:r>
              <a:rPr lang="es-VE" sz="2000" dirty="0" smtClean="0">
                <a:latin typeface="Comic Sans MS" panose="030F0702030302020204" pitchFamily="66" charset="0"/>
              </a:rPr>
              <a:t>-syn en PD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137470" y="1609793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1137470" y="3147443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137470" y="4685094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425251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1" grpId="0"/>
      <p:bldP spid="1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61" y="1227165"/>
            <a:ext cx="8357475" cy="4734479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500741" y="6244903"/>
            <a:ext cx="814251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srgbClr val="505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L. </a:t>
            </a:r>
            <a:r>
              <a:rPr lang="en-US" sz="1000" dirty="0" err="1">
                <a:solidFill>
                  <a:srgbClr val="505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Ghade</a:t>
            </a:r>
            <a:r>
              <a:rPr lang="en-US" sz="1000" dirty="0">
                <a:solidFill>
                  <a:srgbClr val="505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al</a:t>
            </a:r>
            <a:r>
              <a:rPr lang="en-US" sz="1000" i="1" dirty="0">
                <a:solidFill>
                  <a:srgbClr val="505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Intermediates of α-</a:t>
            </a:r>
            <a:r>
              <a:rPr lang="en-US" sz="1000" i="1" dirty="0" err="1">
                <a:solidFill>
                  <a:srgbClr val="505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000" i="1" dirty="0">
                <a:solidFill>
                  <a:srgbClr val="505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aggregation: Implications in Parkinson's disease pathogenesis. </a:t>
            </a:r>
            <a:r>
              <a:rPr lang="en-US" sz="1000" b="1" dirty="0">
                <a:solidFill>
                  <a:srgbClr val="505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Biophysical </a:t>
            </a:r>
            <a:r>
              <a:rPr lang="en-US" sz="1000" b="1" dirty="0" smtClean="0">
                <a:solidFill>
                  <a:srgbClr val="505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Chemistry 2022</a:t>
            </a:r>
            <a:r>
              <a:rPr lang="en-US" sz="1000" dirty="0" smtClean="0">
                <a:solidFill>
                  <a:srgbClr val="505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281: 106736</a:t>
            </a:r>
            <a:endParaRPr lang="en-US" sz="1000" b="0" i="0" dirty="0">
              <a:solidFill>
                <a:srgbClr val="50505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95183" y="4150968"/>
            <a:ext cx="1748270" cy="3246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" name="CuadroTexto 1"/>
          <p:cNvSpPr txBox="1"/>
          <p:nvPr/>
        </p:nvSpPr>
        <p:spPr>
          <a:xfrm>
            <a:off x="195183" y="4113562"/>
            <a:ext cx="2066591" cy="3693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dirty="0" smtClean="0">
                <a:latin typeface="Comic Sans MS" panose="030F0702030302020204" pitchFamily="66" charset="0"/>
              </a:rPr>
              <a:t>-</a:t>
            </a:r>
            <a:r>
              <a:rPr lang="es-VE" dirty="0" err="1" smtClean="0">
                <a:latin typeface="Comic Sans MS" panose="030F0702030302020204" pitchFamily="66" charset="0"/>
              </a:rPr>
              <a:t>syn</a:t>
            </a:r>
            <a:r>
              <a:rPr lang="es-VE" dirty="0" smtClean="0">
                <a:latin typeface="Comic Sans MS" panose="030F0702030302020204" pitchFamily="66" charset="0"/>
              </a:rPr>
              <a:t> Monómeros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287485" y="4165482"/>
            <a:ext cx="994229" cy="20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dirty="0" smtClean="0"/>
              <a:t>,,,0</a:t>
            </a:r>
            <a:endParaRPr lang="es-VE" dirty="0"/>
          </a:p>
        </p:txBody>
      </p:sp>
      <p:sp>
        <p:nvSpPr>
          <p:cNvPr id="11" name="CuadroTexto 10"/>
          <p:cNvSpPr txBox="1"/>
          <p:nvPr/>
        </p:nvSpPr>
        <p:spPr>
          <a:xfrm>
            <a:off x="3181874" y="4079596"/>
            <a:ext cx="125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Oligómeros</a:t>
            </a: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187654" y="5586313"/>
            <a:ext cx="26768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LLPS: </a:t>
            </a:r>
            <a:r>
              <a:rPr lang="es-VE" sz="1200" dirty="0" smtClean="0">
                <a:latin typeface="Comic Sans MS" panose="030F0702030302020204" pitchFamily="66" charset="0"/>
              </a:rPr>
              <a:t>separación de fase líquida- 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 </a:t>
            </a:r>
            <a:r>
              <a:rPr lang="es-VE" sz="1200" dirty="0" smtClean="0">
                <a:latin typeface="Comic Sans MS" panose="030F0702030302020204" pitchFamily="66" charset="0"/>
              </a:rPr>
              <a:t>         líquida precede a agregación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2261774" y="5383363"/>
            <a:ext cx="626569" cy="2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CuadroTexto 6"/>
          <p:cNvSpPr txBox="1"/>
          <p:nvPr/>
        </p:nvSpPr>
        <p:spPr>
          <a:xfrm>
            <a:off x="2215825" y="5253495"/>
            <a:ext cx="718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latin typeface="Comic Sans MS" panose="030F0702030302020204" pitchFamily="66" charset="0"/>
              </a:rPr>
              <a:t>LLPS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18" name="Elipse 17"/>
          <p:cNvSpPr/>
          <p:nvPr/>
        </p:nvSpPr>
        <p:spPr>
          <a:xfrm>
            <a:off x="3686629" y="4896547"/>
            <a:ext cx="1070225" cy="739534"/>
          </a:xfrm>
          <a:prstGeom prst="ellipse">
            <a:avLst/>
          </a:prstGeom>
          <a:solidFill>
            <a:srgbClr val="FF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CuadroTexto 9"/>
          <p:cNvSpPr txBox="1"/>
          <p:nvPr/>
        </p:nvSpPr>
        <p:spPr>
          <a:xfrm>
            <a:off x="3801454" y="4865820"/>
            <a:ext cx="99257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Especies </a:t>
            </a:r>
          </a:p>
          <a:p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tóxicas </a:t>
            </a:r>
          </a:p>
          <a:p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potentes</a:t>
            </a:r>
            <a:endParaRPr lang="es-VE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5335662" y="5755094"/>
            <a:ext cx="1753347" cy="289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CuadroTexto 14"/>
          <p:cNvSpPr txBox="1"/>
          <p:nvPr/>
        </p:nvSpPr>
        <p:spPr>
          <a:xfrm>
            <a:off x="5005914" y="5725510"/>
            <a:ext cx="24128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Fibrillas fragmentadas</a:t>
            </a: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6517031" y="4150968"/>
            <a:ext cx="534704" cy="3008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CuadroTexto 12"/>
          <p:cNvSpPr txBox="1"/>
          <p:nvPr/>
        </p:nvSpPr>
        <p:spPr>
          <a:xfrm>
            <a:off x="6450250" y="4098173"/>
            <a:ext cx="1157689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000" dirty="0" smtClean="0">
                <a:latin typeface="Comic Sans MS" panose="030F0702030302020204" pitchFamily="66" charset="0"/>
              </a:rPr>
              <a:t>Fibrillas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6612985" y="2072239"/>
            <a:ext cx="1642708" cy="2551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CuadroTexto 11"/>
          <p:cNvSpPr txBox="1"/>
          <p:nvPr/>
        </p:nvSpPr>
        <p:spPr>
          <a:xfrm>
            <a:off x="6563748" y="1818463"/>
            <a:ext cx="17411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latin typeface="Comic Sans MS" panose="030F0702030302020204" pitchFamily="66" charset="0"/>
              </a:rPr>
              <a:t>Polimorfismos </a:t>
            </a:r>
          </a:p>
          <a:p>
            <a:r>
              <a:rPr lang="es-VE" dirty="0" smtClean="0">
                <a:latin typeface="Comic Sans MS" panose="030F0702030302020204" pitchFamily="66" charset="0"/>
              </a:rPr>
              <a:t>de fibrilla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7484528" y="4367384"/>
            <a:ext cx="1256086" cy="4900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CuadroTexto 13"/>
          <p:cNvSpPr txBox="1"/>
          <p:nvPr/>
        </p:nvSpPr>
        <p:spPr>
          <a:xfrm>
            <a:off x="7684062" y="4324660"/>
            <a:ext cx="1143262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Cuerpo </a:t>
            </a:r>
          </a:p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de </a:t>
            </a:r>
            <a:r>
              <a:rPr lang="es-VE" sz="2000" dirty="0" err="1" smtClean="0">
                <a:latin typeface="Comic Sans MS" panose="030F0702030302020204" pitchFamily="66" charset="0"/>
              </a:rPr>
              <a:t>Lewy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244238" y="386081"/>
            <a:ext cx="2655517" cy="7386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err="1" smtClean="0">
                <a:latin typeface="Comic Sans MS" panose="030F0702030302020204" pitchFamily="66" charset="0"/>
              </a:rPr>
              <a:t>Enf</a:t>
            </a:r>
            <a:r>
              <a:rPr lang="es-VE" sz="2200" dirty="0" smtClean="0">
                <a:latin typeface="Comic Sans MS" panose="030F0702030302020204" pitchFamily="66" charset="0"/>
              </a:rPr>
              <a:t>. de Parkinson</a:t>
            </a: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Agregación de </a:t>
            </a:r>
            <a:r>
              <a:rPr lang="es-VE" sz="2000" b="1" dirty="0" smtClean="0">
                <a:latin typeface="Symbol" panose="05050102010706020507" pitchFamily="18" charset="2"/>
              </a:rPr>
              <a:t>a</a:t>
            </a:r>
            <a:r>
              <a:rPr lang="es-VE" sz="2000" dirty="0" smtClean="0">
                <a:latin typeface="Comic Sans MS" panose="030F0702030302020204" pitchFamily="66" charset="0"/>
              </a:rPr>
              <a:t>-</a:t>
            </a:r>
            <a:r>
              <a:rPr lang="es-VE" sz="2000" dirty="0" err="1" smtClean="0">
                <a:latin typeface="Comic Sans MS" panose="030F0702030302020204" pitchFamily="66" charset="0"/>
              </a:rPr>
              <a:t>syn</a:t>
            </a:r>
            <a:endParaRPr lang="es-VE" sz="2000" dirty="0" smtClean="0">
              <a:latin typeface="Comic Sans MS" panose="030F0702030302020204" pitchFamily="66" charset="0"/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111373" y="189419"/>
            <a:ext cx="18320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Proteína </a:t>
            </a:r>
            <a:r>
              <a:rPr lang="es-VE" sz="1400" b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-syn.</a:t>
            </a:r>
          </a:p>
          <a:p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Agregación.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25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504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6" grpId="0"/>
      <p:bldP spid="7" grpId="0"/>
      <p:bldP spid="10" grpId="0"/>
      <p:bldP spid="15" grpId="0"/>
      <p:bldP spid="13" grpId="0"/>
      <p:bldP spid="12" grpId="0"/>
      <p:bldP spid="14" grpId="0"/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781009" y="1283903"/>
            <a:ext cx="5601737" cy="4555093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Fibrillas</a:t>
            </a:r>
            <a:r>
              <a:rPr lang="es-VE" sz="16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 a</a:t>
            </a:r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–syn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parecen ser especies 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más eficientes para propagarse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y contribuyen a </a:t>
            </a:r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difusión y progresión PD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Factores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influyen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la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tendencia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Agregación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</a:p>
          <a:p>
            <a:pPr marL="530225" indent="-176213">
              <a:buSzPct val="80000"/>
              <a:buFont typeface="Wingdings" panose="05000000000000000000" pitchFamily="2" charset="2"/>
              <a:buChar char="ü"/>
            </a:pP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Mutaciones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pPr marL="530225" indent="-176213">
              <a:buSzPct val="80000"/>
              <a:buFont typeface="Wingdings" panose="05000000000000000000" pitchFamily="2" charset="2"/>
              <a:buChar char="ü"/>
            </a:pP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Modificaciones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post-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traducción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pPr marL="530225" indent="-176213">
              <a:buSzPct val="80000"/>
              <a:buFont typeface="Wingdings" panose="05000000000000000000" pitchFamily="2" charset="2"/>
              <a:buChar char="ü"/>
            </a:pP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Desbalance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entre 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síntesis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degradación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s-VE" sz="14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–syn </a:t>
            </a:r>
          </a:p>
          <a:p>
            <a:pPr marL="530225" indent="-176213">
              <a:buSzPct val="80000"/>
              <a:buFont typeface="Wingdings" panose="05000000000000000000" pitchFamily="2" charset="2"/>
              <a:buChar char="ü"/>
            </a:pPr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F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actores ambientales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Modificaciones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Post-Traducción: </a:t>
            </a:r>
          </a:p>
          <a:p>
            <a:pPr marL="530225" indent="-176213">
              <a:buSzPct val="80000"/>
              <a:buFont typeface="Wingdings" panose="05000000000000000000" pitchFamily="2" charset="2"/>
              <a:buChar char="ü"/>
            </a:pPr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Fosforilación 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 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Ser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129 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un 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marcador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patológico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PD.  </a:t>
            </a:r>
            <a:r>
              <a:rPr lang="es-VE" sz="14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–syn </a:t>
            </a:r>
            <a:r>
              <a:rPr lang="en-US" sz="1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está</a:t>
            </a:r>
            <a:r>
              <a:rPr lang="en-US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fosforilada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90% </a:t>
            </a:r>
            <a:r>
              <a:rPr lang="en-US" sz="14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en-US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erebros</a:t>
            </a:r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PD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solo 4</a:t>
            </a:r>
            <a:r>
              <a:rPr lang="en-US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% en </a:t>
            </a:r>
            <a:r>
              <a:rPr lang="en-US" sz="1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cerebros</a:t>
            </a:r>
            <a:r>
              <a:rPr lang="en-US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sanos</a:t>
            </a:r>
            <a:r>
              <a:rPr lang="en-US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endParaRPr lang="en-US" sz="14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530225" indent="-176213">
              <a:buSzPct val="80000"/>
              <a:buFont typeface="Wingdings" panose="05000000000000000000" pitchFamily="2" charset="2"/>
              <a:buChar char="ü"/>
            </a:pP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Truncación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Ubiquitinización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Nitración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pPr>
              <a:buSzPct val="150000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¿Fosforilación ayuda a la agregación de </a:t>
            </a:r>
            <a:r>
              <a:rPr lang="es-VE" sz="16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–syn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 es respuesta</a:t>
            </a:r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para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marcar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eliminar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especies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tóxicas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s-VE" sz="16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–syn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?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397806" y="5979373"/>
            <a:ext cx="436814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M. Gómez-Benito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al</a:t>
            </a:r>
            <a:r>
              <a:rPr lang="es-VE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Modeling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endParaRPr lang="es-VE" sz="11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Alpha-Synuclein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Protein.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Frontiers</a:t>
            </a:r>
            <a:r>
              <a:rPr lang="es-VE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1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Pharmacology</a:t>
            </a:r>
            <a:r>
              <a:rPr lang="es-VE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11: 356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3253570" y="625021"/>
            <a:ext cx="2656617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Agregación </a:t>
            </a:r>
            <a:r>
              <a:rPr lang="es-VE" sz="20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-syn</a:t>
            </a:r>
            <a:endParaRPr lang="es-VE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11373" y="159922"/>
            <a:ext cx="18320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Proteína </a:t>
            </a:r>
            <a:r>
              <a:rPr lang="es-VE" sz="1400" b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-syn.</a:t>
            </a:r>
          </a:p>
          <a:p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Agregación y Propagación.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249795" y="1298366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1265897" y="2218584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249795" y="3561449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263137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/>
      <p:bldP spid="12" grpId="0"/>
      <p:bldP spid="1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iruses 13 01394 g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33" y="1153855"/>
            <a:ext cx="8782533" cy="5177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213794" y="243583"/>
            <a:ext cx="4716411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Modelo </a:t>
            </a:r>
            <a:r>
              <a:rPr lang="es-VE" sz="2000" dirty="0" err="1">
                <a:latin typeface="Comic Sans MS" panose="030F0702030302020204" pitchFamily="66" charset="0"/>
              </a:rPr>
              <a:t>A</a:t>
            </a:r>
            <a:r>
              <a:rPr lang="es-VE" sz="2000" dirty="0" err="1" smtClean="0">
                <a:latin typeface="Comic Sans MS" panose="030F0702030302020204" pitchFamily="66" charset="0"/>
              </a:rPr>
              <a:t>utoensamblaje</a:t>
            </a:r>
            <a:r>
              <a:rPr lang="es-VE" sz="2000" dirty="0" smtClean="0">
                <a:latin typeface="Comic Sans MS" panose="030F0702030302020204" pitchFamily="66" charset="0"/>
              </a:rPr>
              <a:t> y Propagación </a:t>
            </a:r>
          </a:p>
          <a:p>
            <a:pPr algn="ctr"/>
            <a:r>
              <a:rPr lang="es-VE" sz="2000" b="1" dirty="0" smtClean="0">
                <a:latin typeface="Symbol" panose="05050102010706020507" pitchFamily="18" charset="2"/>
              </a:rPr>
              <a:t>a</a:t>
            </a:r>
            <a:r>
              <a:rPr lang="es-VE" sz="2000" dirty="0" smtClean="0">
                <a:latin typeface="Comic Sans MS" panose="030F0702030302020204" pitchFamily="66" charset="0"/>
              </a:rPr>
              <a:t>-syn patológica en PD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14350" y="1153855"/>
            <a:ext cx="1343025" cy="226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" name="Rectángulo 4"/>
          <p:cNvSpPr/>
          <p:nvPr/>
        </p:nvSpPr>
        <p:spPr>
          <a:xfrm>
            <a:off x="287821" y="1122425"/>
            <a:ext cx="1957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Nucleación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primaria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705225" y="1202791"/>
            <a:ext cx="866775" cy="177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Rectángulo 6"/>
          <p:cNvSpPr/>
          <p:nvPr/>
        </p:nvSpPr>
        <p:spPr>
          <a:xfrm>
            <a:off x="6781800" y="1153855"/>
            <a:ext cx="1479537" cy="226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3611865" y="1137814"/>
            <a:ext cx="11769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Elongación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6348857" y="1124482"/>
            <a:ext cx="22958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Nucleación secundaria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382381" y="1933065"/>
            <a:ext cx="642585" cy="323850"/>
          </a:xfrm>
          <a:prstGeom prst="rect">
            <a:avLst/>
          </a:prstGeom>
          <a:solidFill>
            <a:srgbClr val="FFD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>
            <a:off x="1383997" y="1933065"/>
            <a:ext cx="651934" cy="333375"/>
          </a:xfrm>
          <a:prstGeom prst="rect">
            <a:avLst/>
          </a:prstGeom>
          <a:solidFill>
            <a:srgbClr val="FFB7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Rectángulo 14"/>
          <p:cNvSpPr/>
          <p:nvPr/>
        </p:nvSpPr>
        <p:spPr>
          <a:xfrm>
            <a:off x="287821" y="1860084"/>
            <a:ext cx="10647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b="1" dirty="0" smtClean="0">
                <a:latin typeface="Comic Sans MS" panose="030F0702030302020204" pitchFamily="66" charset="0"/>
              </a:rPr>
              <a:t>Monómeros </a:t>
            </a:r>
          </a:p>
          <a:p>
            <a:r>
              <a:rPr lang="es-VE" sz="1200" b="1" dirty="0" smtClean="0">
                <a:latin typeface="Comic Sans MS" panose="030F0702030302020204" pitchFamily="66" charset="0"/>
              </a:rPr>
              <a:t>de Proteína</a:t>
            </a:r>
            <a:endParaRPr lang="es-VE" sz="1200" b="1" dirty="0"/>
          </a:p>
        </p:txBody>
      </p:sp>
      <p:sp>
        <p:nvSpPr>
          <p:cNvPr id="16" name="Rectángulo 15"/>
          <p:cNvSpPr/>
          <p:nvPr/>
        </p:nvSpPr>
        <p:spPr>
          <a:xfrm>
            <a:off x="1276191" y="1864157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b="1" dirty="0" smtClean="0">
                <a:latin typeface="Comic Sans MS" panose="030F0702030302020204" pitchFamily="66" charset="0"/>
              </a:rPr>
              <a:t>Agregado</a:t>
            </a:r>
          </a:p>
          <a:p>
            <a:pPr algn="ctr"/>
            <a:r>
              <a:rPr lang="es-VE" sz="1200" b="1" dirty="0" smtClean="0">
                <a:latin typeface="Comic Sans MS" panose="030F0702030302020204" pitchFamily="66" charset="0"/>
              </a:rPr>
              <a:t>(semilla)</a:t>
            </a:r>
            <a:endParaRPr lang="es-VE" sz="1200" b="1" dirty="0"/>
          </a:p>
        </p:txBody>
      </p:sp>
      <p:sp>
        <p:nvSpPr>
          <p:cNvPr id="14" name="Rectángulo 13"/>
          <p:cNvSpPr/>
          <p:nvPr/>
        </p:nvSpPr>
        <p:spPr>
          <a:xfrm>
            <a:off x="3419475" y="2090227"/>
            <a:ext cx="1109511" cy="1666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Rectángulo 17"/>
          <p:cNvSpPr/>
          <p:nvPr/>
        </p:nvSpPr>
        <p:spPr>
          <a:xfrm>
            <a:off x="3392457" y="1961788"/>
            <a:ext cx="96853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latin typeface="Comic Sans MS" panose="030F0702030302020204" pitchFamily="66" charset="0"/>
              </a:rPr>
              <a:t>Monómeros 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de Proteína</a:t>
            </a:r>
            <a:endParaRPr lang="es-VE" sz="1100" dirty="0"/>
          </a:p>
        </p:txBody>
      </p:sp>
      <p:sp>
        <p:nvSpPr>
          <p:cNvPr id="17" name="Rectángulo 16"/>
          <p:cNvSpPr/>
          <p:nvPr/>
        </p:nvSpPr>
        <p:spPr>
          <a:xfrm>
            <a:off x="2686050" y="3057015"/>
            <a:ext cx="342900" cy="16192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Rectángulo 18"/>
          <p:cNvSpPr/>
          <p:nvPr/>
        </p:nvSpPr>
        <p:spPr>
          <a:xfrm>
            <a:off x="2506282" y="2999477"/>
            <a:ext cx="70243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latin typeface="Comic Sans MS" panose="030F0702030302020204" pitchFamily="66" charset="0"/>
              </a:rPr>
              <a:t>Semilla</a:t>
            </a:r>
          </a:p>
        </p:txBody>
      </p:sp>
      <p:sp>
        <p:nvSpPr>
          <p:cNvPr id="20" name="Rectángulo 19"/>
          <p:cNvSpPr/>
          <p:nvPr/>
        </p:nvSpPr>
        <p:spPr>
          <a:xfrm>
            <a:off x="3639003" y="3073703"/>
            <a:ext cx="526747" cy="2728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3474209" y="2979271"/>
            <a:ext cx="8787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Semilla</a:t>
            </a:r>
          </a:p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creciendo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5040117" y="3618990"/>
            <a:ext cx="542925" cy="4064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4" name="Rectángulo 23"/>
          <p:cNvSpPr/>
          <p:nvPr/>
        </p:nvSpPr>
        <p:spPr>
          <a:xfrm>
            <a:off x="4802490" y="3591369"/>
            <a:ext cx="8787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b="1" dirty="0" smtClean="0">
                <a:latin typeface="Comic Sans MS" panose="030F0702030302020204" pitchFamily="66" charset="0"/>
              </a:rPr>
              <a:t>Agregado</a:t>
            </a:r>
          </a:p>
          <a:p>
            <a:pPr algn="ctr"/>
            <a:r>
              <a:rPr lang="es-VE" sz="1200" b="1" dirty="0" smtClean="0">
                <a:latin typeface="Comic Sans MS" panose="030F0702030302020204" pitchFamily="66" charset="0"/>
              </a:rPr>
              <a:t>fibrilar</a:t>
            </a:r>
            <a:endParaRPr lang="es-VE" sz="1200" b="1" dirty="0"/>
          </a:p>
        </p:txBody>
      </p:sp>
      <p:sp>
        <p:nvSpPr>
          <p:cNvPr id="23" name="Rectángulo 22"/>
          <p:cNvSpPr/>
          <p:nvPr/>
        </p:nvSpPr>
        <p:spPr>
          <a:xfrm>
            <a:off x="6781800" y="2099752"/>
            <a:ext cx="1119263" cy="1666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6" name="Rectángulo 25"/>
          <p:cNvSpPr/>
          <p:nvPr/>
        </p:nvSpPr>
        <p:spPr>
          <a:xfrm>
            <a:off x="6889188" y="1983041"/>
            <a:ext cx="8996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00" dirty="0" smtClean="0">
                <a:latin typeface="Comic Sans MS" panose="030F0702030302020204" pitchFamily="66" charset="0"/>
              </a:rPr>
              <a:t>Monómeros </a:t>
            </a:r>
          </a:p>
          <a:p>
            <a:r>
              <a:rPr lang="es-VE" sz="1000" dirty="0" smtClean="0">
                <a:latin typeface="Comic Sans MS" panose="030F0702030302020204" pitchFamily="66" charset="0"/>
              </a:rPr>
              <a:t>de Proteína</a:t>
            </a:r>
            <a:endParaRPr lang="es-VE" sz="1000" dirty="0"/>
          </a:p>
        </p:txBody>
      </p:sp>
      <p:sp>
        <p:nvSpPr>
          <p:cNvPr id="27" name="Rectángulo 26"/>
          <p:cNvSpPr/>
          <p:nvPr/>
        </p:nvSpPr>
        <p:spPr>
          <a:xfrm>
            <a:off x="6473656" y="3645754"/>
            <a:ext cx="1965494" cy="3714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8" name="Rectángulo 27"/>
          <p:cNvSpPr/>
          <p:nvPr/>
        </p:nvSpPr>
        <p:spPr>
          <a:xfrm>
            <a:off x="6406436" y="3557740"/>
            <a:ext cx="203271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b="1" dirty="0" smtClean="0">
                <a:latin typeface="Comic Sans MS" panose="030F0702030302020204" pitchFamily="66" charset="0"/>
              </a:rPr>
              <a:t>Formación de agregados con  núcleos secundarios</a:t>
            </a:r>
            <a:r>
              <a:rPr lang="es-VE" sz="1000" dirty="0" smtClean="0">
                <a:latin typeface="Comic Sans MS" panose="030F0702030302020204" pitchFamily="66" charset="0"/>
              </a:rPr>
              <a:t> sobre </a:t>
            </a:r>
          </a:p>
          <a:p>
            <a:pPr algn="ctr"/>
            <a:r>
              <a:rPr lang="es-VE" sz="1000" dirty="0" smtClean="0">
                <a:latin typeface="Comic Sans MS" panose="030F0702030302020204" pitchFamily="66" charset="0"/>
              </a:rPr>
              <a:t>la </a:t>
            </a:r>
            <a:r>
              <a:rPr lang="es-VE" sz="1000" dirty="0" err="1" smtClean="0">
                <a:latin typeface="Comic Sans MS" panose="030F0702030302020204" pitchFamily="66" charset="0"/>
              </a:rPr>
              <a:t>superf</a:t>
            </a:r>
            <a:r>
              <a:rPr lang="es-VE" sz="1000" dirty="0" smtClean="0">
                <a:latin typeface="Comic Sans MS" panose="030F0702030302020204" pitchFamily="66" charset="0"/>
              </a:rPr>
              <a:t>. de la partícula</a:t>
            </a:r>
            <a:endParaRPr lang="es-VE" sz="1000" dirty="0"/>
          </a:p>
        </p:txBody>
      </p:sp>
      <p:sp>
        <p:nvSpPr>
          <p:cNvPr id="29" name="Rectángulo 28"/>
          <p:cNvSpPr/>
          <p:nvPr/>
        </p:nvSpPr>
        <p:spPr>
          <a:xfrm>
            <a:off x="6889188" y="4506023"/>
            <a:ext cx="1178487" cy="1979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1" name="Rectángulo 30"/>
          <p:cNvSpPr/>
          <p:nvPr/>
        </p:nvSpPr>
        <p:spPr>
          <a:xfrm>
            <a:off x="6796127" y="4403129"/>
            <a:ext cx="15824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Fragmentación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Rectángulo 31"/>
          <p:cNvSpPr/>
          <p:nvPr/>
        </p:nvSpPr>
        <p:spPr>
          <a:xfrm>
            <a:off x="7105650" y="6047865"/>
            <a:ext cx="795413" cy="1770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4" name="Rectángulo 33"/>
          <p:cNvSpPr/>
          <p:nvPr/>
        </p:nvSpPr>
        <p:spPr>
          <a:xfrm>
            <a:off x="6335408" y="5941230"/>
            <a:ext cx="23358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Progenie de semillas</a:t>
            </a:r>
          </a:p>
        </p:txBody>
      </p:sp>
      <p:sp>
        <p:nvSpPr>
          <p:cNvPr id="35" name="CuadroTexto 34"/>
          <p:cNvSpPr txBox="1"/>
          <p:nvPr/>
        </p:nvSpPr>
        <p:spPr>
          <a:xfrm>
            <a:off x="180733" y="182028"/>
            <a:ext cx="1546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PD. Generalidades. </a:t>
            </a:r>
          </a:p>
          <a:p>
            <a:r>
              <a:rPr lang="es-VE" sz="12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Proteína </a:t>
            </a:r>
            <a:r>
              <a:rPr lang="es-VE" sz="1200" b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2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-syn.</a:t>
            </a:r>
          </a:p>
          <a:p>
            <a:r>
              <a:rPr lang="es-VE" sz="12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Agregación y </a:t>
            </a:r>
            <a:r>
              <a:rPr lang="es-VE" sz="1200" b="1" dirty="0" err="1" smtClean="0">
                <a:latin typeface="Comic Sans MS" panose="030F0702030302020204" pitchFamily="66" charset="0"/>
                <a:cs typeface="Times New Roman" panose="02020603050405020304" pitchFamily="18" charset="0"/>
              </a:rPr>
              <a:t>Propagacioón</a:t>
            </a:r>
            <a:r>
              <a:rPr lang="es-VE" sz="12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524061" y="6333454"/>
            <a:ext cx="50800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Modificado de: M.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Beekes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Neural Gut–Brain Axis of Pathological Protein Aggregation in Parkinson’s Disease and Its Counterpart in </a:t>
            </a:r>
            <a:r>
              <a:rPr lang="en-US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Peroral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Prion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Infections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fr-FR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Viruses</a:t>
            </a:r>
            <a:r>
              <a:rPr lang="fr-FR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2021</a:t>
            </a:r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13, 1394. 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017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11" grpId="0"/>
      <p:bldP spid="12" grpId="0"/>
      <p:bldP spid="31" grpId="0"/>
      <p:bldP spid="3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969083" y="1551563"/>
            <a:ext cx="5205831" cy="375487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Comic Sans MS" panose="030F0702030302020204" pitchFamily="66" charset="0"/>
              </a:rPr>
              <a:t>En el </a:t>
            </a:r>
            <a:r>
              <a:rPr lang="en-US" sz="1600" dirty="0" err="1" smtClean="0">
                <a:latin typeface="Comic Sans MS" panose="030F0702030302020204" pitchFamily="66" charset="0"/>
              </a:rPr>
              <a:t>proceso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elongación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latin typeface="Comic Sans MS" panose="030F0702030302020204" pitchFamily="66" charset="0"/>
              </a:rPr>
              <a:t>masa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nueva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agregados</a:t>
            </a:r>
            <a:r>
              <a:rPr lang="en-US" sz="1600" dirty="0" smtClean="0">
                <a:latin typeface="Comic Sans MS" panose="030F0702030302020204" pitchFamily="66" charset="0"/>
              </a:rPr>
              <a:t> se genera </a:t>
            </a:r>
            <a:r>
              <a:rPr lang="en-US" sz="1600" dirty="0" err="1" smtClean="0"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adhesión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especies</a:t>
            </a:r>
            <a:r>
              <a:rPr lang="en-US" sz="1600" dirty="0" smtClean="0">
                <a:latin typeface="Comic Sans MS" panose="030F0702030302020204" pitchFamily="66" charset="0"/>
              </a:rPr>
              <a:t> monoméricos a los </a:t>
            </a:r>
            <a:r>
              <a:rPr lang="en-US" sz="1600" dirty="0" err="1" smtClean="0">
                <a:latin typeface="Comic Sans MS" panose="030F0702030302020204" pitchFamily="66" charset="0"/>
              </a:rPr>
              <a:t>extremos</a:t>
            </a:r>
            <a:r>
              <a:rPr lang="en-US" sz="1600" dirty="0" smtClean="0">
                <a:latin typeface="Comic Sans MS" panose="030F0702030302020204" pitchFamily="66" charset="0"/>
              </a:rPr>
              <a:t>  de </a:t>
            </a:r>
            <a:r>
              <a:rPr lang="en-US" sz="1600" dirty="0" err="1" smtClean="0">
                <a:latin typeface="Comic Sans MS" panose="030F0702030302020204" pitchFamily="66" charset="0"/>
              </a:rPr>
              <a:t>las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partículas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activas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latin typeface="Comic Sans MS" panose="030F0702030302020204" pitchFamily="66" charset="0"/>
              </a:rPr>
              <a:t>siembra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ucleación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secundaria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ocurrir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latin typeface="Comic Sans MS" panose="030F0702030302020204" pitchFamily="66" charset="0"/>
              </a:rPr>
              <a:t>formación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sitios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nucleación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nuevos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sobre</a:t>
            </a:r>
            <a:r>
              <a:rPr lang="en-US" sz="1600" dirty="0" smtClean="0"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latin typeface="Comic Sans MS" panose="030F0702030302020204" pitchFamily="66" charset="0"/>
              </a:rPr>
              <a:t>superficie</a:t>
            </a:r>
            <a:r>
              <a:rPr lang="en-US" sz="1600" dirty="0" smtClean="0">
                <a:latin typeface="Comic Sans MS" panose="030F0702030302020204" pitchFamily="66" charset="0"/>
              </a:rPr>
              <a:t> de la </a:t>
            </a:r>
            <a:r>
              <a:rPr lang="en-US" sz="1600" dirty="0" err="1" smtClean="0">
                <a:latin typeface="Comic Sans MS" panose="030F0702030302020204" pitchFamily="66" charset="0"/>
              </a:rPr>
              <a:t>partícula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Cuando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partículas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proteínas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con </a:t>
            </a:r>
            <a:r>
              <a:rPr lang="en-US" sz="1600" dirty="0" err="1" smtClean="0">
                <a:latin typeface="Comic Sans MS" panose="030F0702030302020204" pitchFamily="66" charset="0"/>
              </a:rPr>
              <a:t>sitios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nucleación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primaria</a:t>
            </a:r>
            <a:r>
              <a:rPr lang="en-US" sz="1600" dirty="0" smtClean="0">
                <a:latin typeface="Comic Sans MS" panose="030F0702030302020204" pitchFamily="66" charset="0"/>
              </a:rPr>
              <a:t> o </a:t>
            </a:r>
            <a:r>
              <a:rPr lang="en-US" sz="1600" dirty="0" err="1" smtClean="0">
                <a:latin typeface="Comic Sans MS" panose="030F0702030302020204" pitchFamily="66" charset="0"/>
              </a:rPr>
              <a:t>secundaria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latin typeface="Comic Sans MS" panose="030F0702030302020204" pitchFamily="66" charset="0"/>
              </a:rPr>
              <a:t>se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fragmentan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</a:t>
            </a:r>
            <a:r>
              <a:rPr lang="en-US" sz="1600" dirty="0" err="1" smtClean="0">
                <a:latin typeface="Comic Sans MS" panose="030F0702030302020204" pitchFamily="66" charset="0"/>
              </a:rPr>
              <a:t>pequeños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agregados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progenie</a:t>
            </a:r>
            <a:r>
              <a:rPr lang="en-US" sz="1600" b="1" dirty="0" smtClean="0"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semillas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entra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ciclo</a:t>
            </a:r>
            <a:r>
              <a:rPr lang="en-US" sz="1600" b="1" dirty="0" smtClean="0"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replicación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y además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propaga</a:t>
            </a:r>
            <a:r>
              <a:rPr lang="en-US" sz="1600" b="1" dirty="0" smtClean="0">
                <a:latin typeface="Comic Sans MS" panose="030F0702030302020204" pitchFamily="66" charset="0"/>
              </a:rPr>
              <a:t> el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estado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patológico</a:t>
            </a:r>
            <a:r>
              <a:rPr lang="en-US" sz="1600" b="1" dirty="0" smtClean="0">
                <a:latin typeface="Comic Sans MS" panose="030F0702030302020204" pitchFamily="66" charset="0"/>
              </a:rPr>
              <a:t> de la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proteína</a:t>
            </a:r>
            <a:r>
              <a:rPr lang="en-US" sz="1600" b="1" dirty="0" smtClean="0">
                <a:latin typeface="Comic Sans MS" panose="030F0702030302020204" pitchFamily="66" charset="0"/>
              </a:rPr>
              <a:t>.</a:t>
            </a:r>
            <a:endParaRPr lang="en-US" sz="900" b="1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b="1" dirty="0"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744762" y="5462506"/>
            <a:ext cx="56544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Beekes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Neural Gut–Brain Axis of Pathological Protein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Aggregation in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Disease and Its Counterpart in </a:t>
            </a:r>
            <a:r>
              <a:rPr lang="en-US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Peroral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Prion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Infections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fr-FR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Viruses</a:t>
            </a:r>
            <a:r>
              <a:rPr lang="fr-F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fr-F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13, 1394. 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188503" y="687608"/>
            <a:ext cx="4766990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Modelo para </a:t>
            </a:r>
            <a:r>
              <a:rPr lang="es-VE" sz="2000" dirty="0" err="1">
                <a:latin typeface="Comic Sans MS" panose="030F0702030302020204" pitchFamily="66" charset="0"/>
              </a:rPr>
              <a:t>A</a:t>
            </a:r>
            <a:r>
              <a:rPr lang="es-VE" sz="2000" dirty="0" err="1" smtClean="0">
                <a:latin typeface="Comic Sans MS" panose="030F0702030302020204" pitchFamily="66" charset="0"/>
              </a:rPr>
              <a:t>utoensamblaje</a:t>
            </a:r>
            <a:r>
              <a:rPr lang="es-VE" sz="2000" dirty="0" smtClean="0">
                <a:latin typeface="Comic Sans MS" panose="030F0702030302020204" pitchFamily="66" charset="0"/>
              </a:rPr>
              <a:t> y Propagación de </a:t>
            </a:r>
            <a:r>
              <a:rPr lang="es-VE" sz="2000" b="1" dirty="0" smtClean="0">
                <a:latin typeface="Symbol" panose="05050102010706020507" pitchFamily="18" charset="2"/>
              </a:rPr>
              <a:t>a</a:t>
            </a:r>
            <a:r>
              <a:rPr lang="es-VE" sz="2000" dirty="0" smtClean="0">
                <a:latin typeface="Comic Sans MS" panose="030F0702030302020204" pitchFamily="66" charset="0"/>
              </a:rPr>
              <a:t>-</a:t>
            </a:r>
            <a:r>
              <a:rPr lang="es-VE" sz="2000" dirty="0" err="1" smtClean="0">
                <a:latin typeface="Comic Sans MS" panose="030F0702030302020204" pitchFamily="66" charset="0"/>
              </a:rPr>
              <a:t>syn</a:t>
            </a:r>
            <a:r>
              <a:rPr lang="es-VE" sz="2000" dirty="0" smtClean="0">
                <a:latin typeface="Comic Sans MS" panose="030F0702030302020204" pitchFamily="66" charset="0"/>
              </a:rPr>
              <a:t> patológica en PD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55376" y="68409"/>
            <a:ext cx="1743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</a:t>
            </a:r>
          </a:p>
          <a:p>
            <a:r>
              <a:rPr lang="es-VE" sz="1400" b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-syn.</a:t>
            </a:r>
          </a:p>
          <a:p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Agregación.</a:t>
            </a:r>
          </a:p>
          <a:p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Propagación.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241960" y="3919749"/>
            <a:ext cx="727123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26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136004" y="1420420"/>
            <a:ext cx="4917359" cy="30162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Proteína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monomérica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espontáneamente</a:t>
            </a:r>
            <a:r>
              <a:rPr lang="en-US" sz="1600" dirty="0" smtClean="0">
                <a:latin typeface="Comic Sans MS" panose="030F0702030302020204" pitchFamily="66" charset="0"/>
              </a:rPr>
              <a:t> o </a:t>
            </a:r>
            <a:r>
              <a:rPr lang="en-US" sz="1600" dirty="0" err="1" smtClean="0"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factores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genéticos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ensamblarse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latin typeface="Comic Sans MS" panose="030F0702030302020204" pitchFamily="66" charset="0"/>
              </a:rPr>
              <a:t>agregados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ricos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b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-sheets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constituyen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partículas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de </a:t>
            </a:r>
            <a:r>
              <a:rPr lang="en-US" sz="1600" dirty="0" err="1" smtClean="0">
                <a:latin typeface="Comic Sans MS" panose="030F0702030302020204" pitchFamily="66" charset="0"/>
              </a:rPr>
              <a:t>proteína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autoreplicantes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semillas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>
              <a:buSzPct val="150000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>
                <a:latin typeface="Comic Sans MS" panose="030F0702030302020204" pitchFamily="66" charset="0"/>
              </a:rPr>
              <a:t>S</a:t>
            </a:r>
            <a:r>
              <a:rPr lang="en-US" sz="1600" b="1" dirty="0" err="1" smtClean="0">
                <a:latin typeface="Comic Sans MS" panose="030F0702030302020204" pitchFamily="66" charset="0"/>
              </a:rPr>
              <a:t>emillas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proteináceas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se </a:t>
            </a:r>
            <a:r>
              <a:rPr lang="en-US" sz="1600" dirty="0" err="1" smtClean="0">
                <a:latin typeface="Comic Sans MS" panose="030F0702030302020204" pitchFamily="66" charset="0"/>
              </a:rPr>
              <a:t>han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formado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endógenamente</a:t>
            </a:r>
            <a:r>
              <a:rPr lang="en-US" sz="1600" dirty="0" smtClean="0">
                <a:latin typeface="Comic Sans MS" panose="030F0702030302020204" pitchFamily="66" charset="0"/>
              </a:rPr>
              <a:t> o </a:t>
            </a:r>
            <a:r>
              <a:rPr lang="en-US" sz="1600" dirty="0" err="1" smtClean="0">
                <a:latin typeface="Comic Sans MS" panose="030F0702030302020204" pitchFamily="66" charset="0"/>
              </a:rPr>
              <a:t>han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entrado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exóg</a:t>
            </a:r>
            <a:r>
              <a:rPr lang="en-US" sz="1600" dirty="0" err="1" smtClean="0">
                <a:latin typeface="Comic Sans MS" panose="030F0702030302020204" pitchFamily="66" charset="0"/>
              </a:rPr>
              <a:t>enas</a:t>
            </a:r>
            <a:r>
              <a:rPr lang="en-US" sz="1600" dirty="0" smtClean="0">
                <a:latin typeface="Comic Sans MS" panose="030F0702030302020204" pitchFamily="66" charset="0"/>
              </a:rPr>
              <a:t> al </a:t>
            </a:r>
            <a:r>
              <a:rPr lang="en-US" sz="1600" dirty="0" err="1" smtClean="0">
                <a:latin typeface="Comic Sans MS" panose="030F0702030302020204" pitchFamily="66" charset="0"/>
              </a:rPr>
              <a:t>organismo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pueden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rápidamente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reclutar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adherir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monómeros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adicionales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sus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proteínas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constitutivas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  <a:endParaRPr lang="en-US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843548" y="4536661"/>
            <a:ext cx="553292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Beekes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Neural Gut–Brain Axis of Pathological Protein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Aggregation in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Disease and Its Counterpart in </a:t>
            </a:r>
            <a:r>
              <a:rPr lang="en-US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Peroral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Prion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Infections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fr-FR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Viruses</a:t>
            </a:r>
            <a:r>
              <a:rPr lang="fr-FR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2021</a:t>
            </a:r>
            <a:r>
              <a:rPr lang="fr-FR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13, 1394. 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188505" y="612503"/>
            <a:ext cx="4766990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Modelo </a:t>
            </a:r>
            <a:r>
              <a:rPr lang="es-VE" sz="2000" dirty="0" err="1" smtClean="0">
                <a:latin typeface="Comic Sans MS" panose="030F0702030302020204" pitchFamily="66" charset="0"/>
              </a:rPr>
              <a:t>Autoensamblaje</a:t>
            </a:r>
            <a:r>
              <a:rPr lang="es-VE" sz="2000" dirty="0" smtClean="0">
                <a:latin typeface="Comic Sans MS" panose="030F0702030302020204" pitchFamily="66" charset="0"/>
              </a:rPr>
              <a:t> y Propagación </a:t>
            </a:r>
            <a:r>
              <a:rPr lang="es-VE" sz="2000" b="1" dirty="0" smtClean="0">
                <a:latin typeface="Symbol" panose="05050102010706020507" pitchFamily="18" charset="2"/>
              </a:rPr>
              <a:t>a</a:t>
            </a:r>
            <a:r>
              <a:rPr lang="es-VE" sz="2000" dirty="0" smtClean="0">
                <a:latin typeface="Comic Sans MS" panose="030F0702030302020204" pitchFamily="66" charset="0"/>
              </a:rPr>
              <a:t>-syn patológica en PD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55376" y="97906"/>
            <a:ext cx="17881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-syn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Agregación. </a:t>
            </a:r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Propagaciión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79406" y="2409792"/>
            <a:ext cx="18565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Como infección </a:t>
            </a:r>
          </a:p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por priones*…</a:t>
            </a:r>
            <a:endParaRPr lang="es-VE" dirty="0"/>
          </a:p>
        </p:txBody>
      </p:sp>
      <p:sp>
        <p:nvSpPr>
          <p:cNvPr id="4" name="CuadroTexto 3"/>
          <p:cNvSpPr txBox="1"/>
          <p:nvPr/>
        </p:nvSpPr>
        <p:spPr>
          <a:xfrm>
            <a:off x="279406" y="5209633"/>
            <a:ext cx="34961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*Prion: </a:t>
            </a:r>
            <a:r>
              <a:rPr lang="es-VE" sz="1400" dirty="0" smtClean="0">
                <a:latin typeface="Comic Sans MS" panose="030F0702030302020204" pitchFamily="66" charset="0"/>
              </a:rPr>
              <a:t>partícula </a:t>
            </a:r>
            <a:r>
              <a:rPr lang="es-VE" sz="1400" dirty="0" err="1" smtClean="0">
                <a:latin typeface="Comic Sans MS" panose="030F0702030302020204" pitchFamily="66" charset="0"/>
              </a:rPr>
              <a:t>proteinácea</a:t>
            </a:r>
            <a:r>
              <a:rPr lang="es-VE" sz="1400" dirty="0" smtClean="0">
                <a:latin typeface="Comic Sans MS" panose="030F0702030302020204" pitchFamily="66" charset="0"/>
              </a:rPr>
              <a:t> infecciosa.</a:t>
            </a:r>
          </a:p>
          <a:p>
            <a:r>
              <a:rPr lang="es-VE" sz="1400" dirty="0" smtClean="0"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latin typeface="Comic Sans MS" panose="030F0702030302020204" pitchFamily="66" charset="0"/>
              </a:rPr>
              <a:t>Proteína</a:t>
            </a:r>
            <a:r>
              <a:rPr lang="en-US" sz="1400" dirty="0" smtClean="0">
                <a:latin typeface="Comic Sans MS" panose="030F0702030302020204" pitchFamily="66" charset="0"/>
              </a:rPr>
              <a:t> mal </a:t>
            </a:r>
            <a:r>
              <a:rPr lang="en-US" sz="1400" dirty="0" err="1" smtClean="0">
                <a:latin typeface="Comic Sans MS" panose="030F0702030302020204" pitchFamily="66" charset="0"/>
              </a:rPr>
              <a:t>plegada</a:t>
            </a:r>
            <a:r>
              <a:rPr lang="en-US" sz="1400" dirty="0" smtClean="0"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latin typeface="Comic Sans MS" panose="030F0702030302020204" pitchFamily="66" charset="0"/>
              </a:rPr>
              <a:t>que</a:t>
            </a:r>
            <a:r>
              <a:rPr lang="en-US" sz="1400" dirty="0" smtClean="0"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latin typeface="Comic Sans MS" panose="030F0702030302020204" pitchFamily="66" charset="0"/>
              </a:rPr>
              <a:t>transmite</a:t>
            </a:r>
            <a:r>
              <a:rPr lang="en-US" sz="1400" dirty="0" smtClean="0"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latin typeface="Comic Sans MS" panose="030F0702030302020204" pitchFamily="66" charset="0"/>
              </a:rPr>
              <a:t>su</a:t>
            </a:r>
            <a:r>
              <a:rPr lang="en-US" sz="1400" dirty="0" smtClean="0">
                <a:latin typeface="Comic Sans MS" panose="030F0702030302020204" pitchFamily="66" charset="0"/>
              </a:rPr>
              <a:t> forma a </a:t>
            </a:r>
            <a:r>
              <a:rPr lang="en-US" sz="1400" dirty="0" err="1" smtClean="0">
                <a:latin typeface="Comic Sans MS" panose="030F0702030302020204" pitchFamily="66" charset="0"/>
              </a:rPr>
              <a:t>variantes</a:t>
            </a:r>
            <a:r>
              <a:rPr lang="en-US" sz="1400" dirty="0" smtClean="0"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latin typeface="Comic Sans MS" panose="030F0702030302020204" pitchFamily="66" charset="0"/>
              </a:rPr>
              <a:t>normales</a:t>
            </a:r>
            <a:r>
              <a:rPr lang="en-US" sz="1400" dirty="0" smtClean="0">
                <a:latin typeface="Comic Sans MS" panose="030F0702030302020204" pitchFamily="66" charset="0"/>
              </a:rPr>
              <a:t> de la </a:t>
            </a:r>
            <a:r>
              <a:rPr lang="en-US" sz="1400" dirty="0" err="1" smtClean="0">
                <a:latin typeface="Comic Sans MS" panose="030F0702030302020204" pitchFamily="66" charset="0"/>
              </a:rPr>
              <a:t>misma</a:t>
            </a:r>
            <a:r>
              <a:rPr lang="en-US" sz="1400" dirty="0" smtClean="0"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latin typeface="Comic Sans MS" panose="030F0702030302020204" pitchFamily="66" charset="0"/>
              </a:rPr>
              <a:t>proteína</a:t>
            </a:r>
            <a:r>
              <a:rPr lang="en-US" sz="1400" dirty="0" smtClean="0">
                <a:latin typeface="Comic Sans MS" panose="030F0702030302020204" pitchFamily="66" charset="0"/>
              </a:rPr>
              <a:t> y </a:t>
            </a:r>
            <a:r>
              <a:rPr lang="en-US" sz="1400" dirty="0" err="1" smtClean="0">
                <a:latin typeface="Comic Sans MS" panose="030F0702030302020204" pitchFamily="66" charset="0"/>
              </a:rPr>
              <a:t>causa</a:t>
            </a:r>
            <a:r>
              <a:rPr lang="en-US" sz="1400" dirty="0" smtClean="0"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latin typeface="Comic Sans MS" panose="030F0702030302020204" pitchFamily="66" charset="0"/>
              </a:rPr>
              <a:t>enfermedades</a:t>
            </a:r>
            <a:r>
              <a:rPr lang="en-US" sz="1400" dirty="0" smtClean="0">
                <a:latin typeface="Comic Sans MS" panose="030F0702030302020204" pitchFamily="66" charset="0"/>
              </a:rPr>
              <a:t>. 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750529" y="2986956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1737118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4" grpId="0"/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g.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064"/>
          <a:stretch/>
        </p:blipFill>
        <p:spPr bwMode="auto">
          <a:xfrm>
            <a:off x="479280" y="1870390"/>
            <a:ext cx="8368622" cy="286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1790572" y="5415176"/>
            <a:ext cx="594660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GK. </a:t>
            </a:r>
            <a:r>
              <a:rPr lang="en-US" sz="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Tofaris</a:t>
            </a:r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.</a:t>
            </a:r>
            <a:r>
              <a:rPr lang="en-US" sz="9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Initiation </a:t>
            </a:r>
            <a:r>
              <a:rPr lang="en-US" sz="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progression of α-</a:t>
            </a:r>
            <a:r>
              <a:rPr lang="en-US" sz="9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pathology in Parkinson's </a:t>
            </a:r>
            <a:r>
              <a:rPr lang="en-US" sz="9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disease.</a:t>
            </a:r>
            <a:r>
              <a:rPr lang="en-US" sz="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</a:t>
            </a:r>
            <a:r>
              <a:rPr lang="en-US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Mol. Life Sci</a:t>
            </a:r>
            <a:r>
              <a:rPr lang="en-US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2022</a:t>
            </a:r>
            <a:r>
              <a:rPr lang="en-US" sz="9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79</a:t>
            </a:r>
            <a:r>
              <a:rPr lang="en-US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210. </a:t>
            </a:r>
            <a:endParaRPr lang="es-VE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116428" y="1039380"/>
            <a:ext cx="4621706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Equilibrio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bidireccional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entre </a:t>
            </a:r>
            <a:r>
              <a:rPr lang="en-US" sz="20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E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stados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20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C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onformación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2000" b="1" dirty="0" smtClean="0">
                <a:solidFill>
                  <a:srgbClr val="333333"/>
                </a:solidFill>
                <a:latin typeface="Symbol" panose="05050102010706020507" pitchFamily="18" charset="2"/>
              </a:rPr>
              <a:t>a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-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syn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479280" y="3628863"/>
            <a:ext cx="6096717" cy="436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7" name="Rectángulo 16"/>
          <p:cNvSpPr/>
          <p:nvPr/>
        </p:nvSpPr>
        <p:spPr>
          <a:xfrm>
            <a:off x="6646230" y="2834895"/>
            <a:ext cx="1187179" cy="2467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Rectángulo 17"/>
          <p:cNvSpPr/>
          <p:nvPr/>
        </p:nvSpPr>
        <p:spPr>
          <a:xfrm>
            <a:off x="6615187" y="4352957"/>
            <a:ext cx="1257722" cy="259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CuadroTexto 9"/>
          <p:cNvSpPr txBox="1"/>
          <p:nvPr/>
        </p:nvSpPr>
        <p:spPr>
          <a:xfrm>
            <a:off x="114403" y="3644366"/>
            <a:ext cx="1398956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Estado 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-hélix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enlazado a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membrana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790572" y="3621718"/>
            <a:ext cx="1059790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Estado nativo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plegado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2894684" y="3621718"/>
            <a:ext cx="1532597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Intermediarios parcialmente </a:t>
            </a:r>
          </a:p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plegados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4461566" y="3579758"/>
            <a:ext cx="1160083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VE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</a:t>
            </a:r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ligómeros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5548918" y="3683490"/>
            <a:ext cx="1344986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Protofibrillas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6772957" y="2870859"/>
            <a:ext cx="1425329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Tira fibrilar 1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6893904" y="4328893"/>
            <a:ext cx="1425329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Tira fibrilar 2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6" name="Elipse 5"/>
          <p:cNvSpPr/>
          <p:nvPr/>
        </p:nvSpPr>
        <p:spPr>
          <a:xfrm>
            <a:off x="339820" y="4655037"/>
            <a:ext cx="374555" cy="4253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464029" y="2319338"/>
            <a:ext cx="250346" cy="285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0869" y="129331"/>
            <a:ext cx="14994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200" b="1" dirty="0">
                <a:latin typeface="Comic Sans MS" panose="030F0702030302020204" pitchFamily="66" charset="0"/>
                <a:cs typeface="Times New Roman" panose="02020603050405020304" pitchFamily="18" charset="0"/>
              </a:rPr>
              <a:t>Proteína</a:t>
            </a:r>
            <a:r>
              <a:rPr lang="es-VE" sz="1200" b="1" dirty="0">
                <a:latin typeface="Symbol" panose="05050102010706020507" pitchFamily="18" charset="2"/>
                <a:cs typeface="Times New Roman" panose="02020603050405020304" pitchFamily="18" charset="0"/>
              </a:rPr>
              <a:t> </a:t>
            </a:r>
            <a:r>
              <a:rPr lang="es-VE" sz="1200" b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2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-syn</a:t>
            </a:r>
          </a:p>
          <a:p>
            <a:r>
              <a:rPr lang="es-VE" sz="12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Agregación.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24" name="CuadroTexto 3"/>
          <p:cNvSpPr txBox="1"/>
          <p:nvPr/>
        </p:nvSpPr>
        <p:spPr>
          <a:xfrm>
            <a:off x="114403" y="4827517"/>
            <a:ext cx="3182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PTM: 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modificaciones post-traducción 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74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55375" y="68409"/>
            <a:ext cx="174392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Proteína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  <a:cs typeface="Times New Roman" panose="02020603050405020304" pitchFamily="18" charset="0"/>
              </a:rPr>
              <a:t> 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-syn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Agregación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Diferentes conformaciones.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685761" y="1297633"/>
            <a:ext cx="5772478" cy="46782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rgbClr val="333333"/>
                </a:solidFill>
                <a:latin typeface="Georgia" panose="02040502050405020303" pitchFamily="18" charset="0"/>
              </a:rPr>
              <a:t> </a:t>
            </a:r>
            <a:r>
              <a:rPr lang="en-US" sz="9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 </a:t>
            </a:r>
            <a:endParaRPr lang="en-US" sz="900" b="1" dirty="0">
              <a:solidFill>
                <a:srgbClr val="333333"/>
              </a:solidFill>
              <a:latin typeface="Georgia" panose="02040502050405020303" pitchFamily="18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adquiere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una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estructura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i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sz="16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-helix 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parcialmente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plegada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cuando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se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enlaza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membranas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lipídicas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pero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solución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está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nativamente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no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plegada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SzPct val="150000"/>
            </a:pPr>
            <a:r>
              <a:rPr lang="en-US" sz="1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En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condiciones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favorables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se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dispara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vía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intermediarios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parcialmente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plegados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Oligómeros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convertidos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</a:t>
            </a:r>
            <a:r>
              <a:rPr lang="en-US" sz="1600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EucrosiaUPC" panose="02020603050405020304" pitchFamily="18" charset="-34"/>
              </a:rPr>
              <a:t>β-sheet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  <a:cs typeface="EucrosiaUPC" panose="02020603050405020304" pitchFamily="18" charset="-34"/>
              </a:rPr>
              <a:t>están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cs typeface="EucrosiaUPC" panose="02020603050405020304" pitchFamily="18" charset="-34"/>
              </a:rPr>
              <a:t> en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EucrosiaUPC" panose="02020603050405020304" pitchFamily="18" charset="-34"/>
              </a:rPr>
              <a:t>protofibrillas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EucrosiaUPC" panose="02020603050405020304" pitchFamily="18" charset="-34"/>
              </a:rPr>
              <a:t> 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cs typeface="EucrosiaUPC" panose="02020603050405020304" pitchFamily="18" charset="-34"/>
              </a:rPr>
              <a:t>y </a:t>
            </a:r>
            <a:r>
              <a:rPr lang="en-US" sz="1600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EucrosiaUPC" panose="02020603050405020304" pitchFamily="18" charset="-34"/>
              </a:rPr>
              <a:t>tiras</a:t>
            </a:r>
            <a:r>
              <a:rPr lang="en-US" sz="16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EucrosiaUPC" panose="02020603050405020304" pitchFamily="18" charset="-34"/>
              </a:rPr>
              <a:t> </a:t>
            </a:r>
            <a:r>
              <a:rPr lang="en-US" sz="16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β-sheet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fibrila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  <a:cs typeface="EucrosiaUPC" panose="02020603050405020304" pitchFamily="18" charset="-34"/>
              </a:rPr>
              <a:t>altamente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cs typeface="EucrosiaUPC" panose="02020603050405020304" pitchFamily="18" charset="-34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  <a:cs typeface="EucrosiaUPC" panose="02020603050405020304" pitchFamily="18" charset="-34"/>
              </a:rPr>
              <a:t>ordenadas</a:t>
            </a:r>
            <a:r>
              <a:rPr lang="en-US" sz="16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333333"/>
              </a:solidFill>
              <a:latin typeface="Georgia" panose="02040502050405020303" pitchFamily="18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Distintas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cadenas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laterales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aminoácidos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expuestas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sobre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superficie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cada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tira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llevar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modificaciones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post-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traducción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srgbClr val="333333"/>
                </a:solidFill>
                <a:latin typeface="Comic Sans MS" panose="030F0702030302020204" pitchFamily="66" charset="0"/>
              </a:rPr>
              <a:t>(PTM) 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o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interacciones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proteínas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nteracciones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explicar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variación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toxicidad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la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vulnerabilidad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celular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potencialmente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severidad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la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enfermedad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>
              <a:buSzPct val="150000"/>
            </a:pPr>
            <a:endParaRPr lang="en-US" sz="9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500383" y="6060615"/>
            <a:ext cx="414323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GK.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Tofaris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Initiation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progression of α-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pathology in Parkinson’s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Cell. Mol. Life Sci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2022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79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210. 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439544" y="437741"/>
            <a:ext cx="4264910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Equilibrio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Bidireccional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entre 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Estados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Conformación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2000" b="1" dirty="0" smtClean="0">
                <a:solidFill>
                  <a:srgbClr val="333333"/>
                </a:solidFill>
                <a:latin typeface="Symbol" panose="05050102010706020507" pitchFamily="18" charset="2"/>
              </a:rPr>
              <a:t>a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-syn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261547" y="4970982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420837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g.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284"/>
          <a:stretch/>
        </p:blipFill>
        <p:spPr bwMode="auto">
          <a:xfrm>
            <a:off x="479280" y="1847850"/>
            <a:ext cx="8368622" cy="2299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1560329" y="5490839"/>
            <a:ext cx="594660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GK. </a:t>
            </a:r>
            <a:r>
              <a:rPr lang="en-US" sz="9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Tofaris</a:t>
            </a:r>
            <a:r>
              <a:rPr lang="en-US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.</a:t>
            </a:r>
            <a:r>
              <a:rPr lang="en-US" sz="9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</a:t>
            </a:r>
            <a:r>
              <a:rPr lang="en-US" sz="9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progression of α-</a:t>
            </a:r>
            <a:r>
              <a:rPr lang="en-US" sz="9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9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pathology in Parkinson's </a:t>
            </a:r>
            <a:r>
              <a:rPr lang="en-US" sz="9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disease.</a:t>
            </a:r>
            <a:r>
              <a:rPr lang="en-US" sz="9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</a:t>
            </a:r>
            <a:r>
              <a:rPr lang="en-US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Mol. Life Sci</a:t>
            </a:r>
            <a:r>
              <a:rPr lang="en-US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2022</a:t>
            </a:r>
            <a:r>
              <a:rPr lang="en-US" sz="9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79</a:t>
            </a:r>
            <a:r>
              <a:rPr lang="en-US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210. </a:t>
            </a:r>
            <a:endParaRPr lang="es-VE" sz="9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261147" y="892309"/>
            <a:ext cx="4621706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Equilibrio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bidireccional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entre 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Estados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Conformación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2000" b="1" dirty="0" smtClean="0">
                <a:solidFill>
                  <a:srgbClr val="333333"/>
                </a:solidFill>
                <a:latin typeface="Symbol" panose="05050102010706020507" pitchFamily="18" charset="2"/>
              </a:rPr>
              <a:t>a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-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syn</a:t>
            </a:r>
            <a:endParaRPr lang="es-VE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464029" y="3671412"/>
            <a:ext cx="2078982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Acumulación </a:t>
            </a:r>
            <a:r>
              <a:rPr lang="en-US" sz="1600" b="1" dirty="0">
                <a:solidFill>
                  <a:srgbClr val="333333"/>
                </a:solidFill>
                <a:latin typeface="Symbol" panose="05050102010706020507" pitchFamily="18" charset="2"/>
              </a:rPr>
              <a:t>a</a:t>
            </a:r>
            <a:r>
              <a:rPr lang="en-US" sz="1600" b="1" dirty="0">
                <a:solidFill>
                  <a:srgbClr val="333333"/>
                </a:solidFill>
                <a:latin typeface="Comic Sans MS" panose="030F0702030302020204" pitchFamily="66" charset="0"/>
              </a:rPr>
              <a:t>-</a:t>
            </a:r>
            <a:r>
              <a:rPr lang="en-US" sz="1600" b="1" dirty="0" err="1">
                <a:solidFill>
                  <a:srgbClr val="333333"/>
                </a:solidFill>
                <a:latin typeface="Comic Sans MS" panose="030F0702030302020204" pitchFamily="66" charset="0"/>
              </a:rPr>
              <a:t>syn</a:t>
            </a:r>
            <a:endParaRPr lang="es-VE" sz="16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sobre membranas</a:t>
            </a:r>
          </a:p>
          <a:p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Inicio mal plegamiento</a:t>
            </a:r>
            <a:endParaRPr lang="es-VE" sz="16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3453351" y="4154388"/>
            <a:ext cx="2420479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VE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Oligómeros</a:t>
            </a:r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tóxicos alteran permeabilidad membrana.</a:t>
            </a:r>
            <a:r>
              <a:rPr lang="es-VE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Cambian pH y niveles Ca2</a:t>
            </a:r>
            <a:r>
              <a:rPr lang="es-VE" sz="1600" b="1" baseline="30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+</a:t>
            </a:r>
            <a:endParaRPr lang="es-VE" sz="1600" b="1" baseline="30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6677329" y="4147083"/>
            <a:ext cx="1962050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Se forman fibrillas y se dañan organelos</a:t>
            </a:r>
            <a:endParaRPr lang="es-VE" sz="16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Elipse 5"/>
          <p:cNvSpPr/>
          <p:nvPr/>
        </p:nvSpPr>
        <p:spPr>
          <a:xfrm>
            <a:off x="339820" y="1902312"/>
            <a:ext cx="374555" cy="4253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464029" y="1157288"/>
            <a:ext cx="250346" cy="285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0869" y="129331"/>
            <a:ext cx="14994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200" b="1" dirty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Proteína</a:t>
            </a:r>
            <a:r>
              <a:rPr lang="es-VE" sz="1200" b="1" dirty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 </a:t>
            </a:r>
            <a:r>
              <a:rPr lang="es-VE" sz="1200" b="1" dirty="0" smtClean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200" b="1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-syn</a:t>
            </a:r>
          </a:p>
          <a:p>
            <a:r>
              <a:rPr lang="es-VE" sz="1200" b="1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Agregación.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Elipse 1"/>
          <p:cNvSpPr/>
          <p:nvPr/>
        </p:nvSpPr>
        <p:spPr>
          <a:xfrm>
            <a:off x="1873047" y="2631431"/>
            <a:ext cx="486696" cy="438383"/>
          </a:xfrm>
          <a:prstGeom prst="ellipse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71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 animBg="1"/>
      <p:bldP spid="20" grpId="0" animBg="1"/>
      <p:bldP spid="21" grpId="0" animBg="1"/>
      <p:bldP spid="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55375" y="97906"/>
            <a:ext cx="181766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Proteína 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-syn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Agregación.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824085" y="1715855"/>
            <a:ext cx="5229278" cy="41703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sz="10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  </a:t>
            </a:r>
            <a:endParaRPr lang="en-US" sz="1000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Acumulación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focal de </a:t>
            </a:r>
            <a:r>
              <a:rPr lang="en-US" sz="1600" b="1" dirty="0" smtClean="0">
                <a:solidFill>
                  <a:srgbClr val="333333"/>
                </a:solidFill>
                <a:latin typeface="Symbol" panose="05050102010706020507" pitchFamily="18" charset="2"/>
              </a:rPr>
              <a:t>a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-syn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sobre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o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alrededor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membranas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: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530225">
              <a:buSzPct val="150000"/>
            </a:pPr>
            <a:r>
              <a:rPr lang="en-US" sz="14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R</a:t>
            </a:r>
            <a:r>
              <a:rPr lang="en-US" sz="14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ecambio</a:t>
            </a:r>
            <a:r>
              <a:rPr lang="en-US" sz="14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deteriorado</a:t>
            </a:r>
            <a:endParaRPr lang="en-US" sz="14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530225">
              <a:buSzPct val="150000"/>
            </a:pPr>
            <a:r>
              <a:rPr lang="en-US" sz="14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Mutaciones</a:t>
            </a:r>
            <a:r>
              <a:rPr lang="en-US" sz="14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</a:p>
          <a:p>
            <a:pPr marL="530225">
              <a:buSzPct val="150000"/>
            </a:pPr>
            <a:r>
              <a:rPr lang="en-US" sz="14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M</a:t>
            </a:r>
            <a:r>
              <a:rPr lang="en-US" sz="14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odificaciones</a:t>
            </a:r>
            <a:r>
              <a:rPr lang="en-US" sz="14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post-</a:t>
            </a:r>
            <a:r>
              <a:rPr lang="en-US" sz="14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traducción</a:t>
            </a:r>
            <a:r>
              <a:rPr lang="en-US" sz="14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o </a:t>
            </a:r>
          </a:p>
          <a:p>
            <a:pPr marL="530225">
              <a:buSzPct val="150000"/>
            </a:pPr>
            <a:r>
              <a:rPr lang="en-US" sz="14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C</a:t>
            </a:r>
            <a:r>
              <a:rPr lang="en-US" sz="14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ambios</a:t>
            </a:r>
            <a:r>
              <a:rPr lang="en-US" sz="14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en </a:t>
            </a:r>
            <a:r>
              <a:rPr lang="en-US" sz="14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composición</a:t>
            </a:r>
            <a:r>
              <a:rPr lang="en-US" sz="14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14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lípidos</a:t>
            </a:r>
            <a:r>
              <a:rPr lang="en-US" sz="14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,</a:t>
            </a:r>
          </a:p>
          <a:p>
            <a:pPr marL="530225">
              <a:buSzPct val="150000"/>
            </a:pPr>
            <a:r>
              <a:rPr lang="en-US" sz="9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</a:p>
          <a:p>
            <a:pPr marL="265113">
              <a:buSzPct val="150000"/>
            </a:pPr>
            <a:r>
              <a:rPr lang="en-US" sz="16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P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odría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iniciar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mal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plegamiento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y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ensamblaje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oligómeros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tóxicos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Oligómeros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amiloidogénicos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alteran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permeabilidad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membrana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: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>
              <a:buSzPct val="150000"/>
            </a:pPr>
            <a:r>
              <a:rPr lang="en-US" sz="1600" dirty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  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Cambios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locales en pH o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niveles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Ca</a:t>
            </a:r>
            <a:r>
              <a:rPr lang="en-US" sz="1600" baseline="30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2+</a:t>
            </a:r>
          </a:p>
          <a:p>
            <a:pPr>
              <a:buSzPct val="150000"/>
            </a:pPr>
            <a:r>
              <a:rPr lang="en-US" sz="9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 </a:t>
            </a:r>
          </a:p>
          <a:p>
            <a:pPr marL="265113">
              <a:buSzPct val="150000"/>
            </a:pP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promueven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formación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fibrillas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y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alteración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función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organelos.</a:t>
            </a:r>
            <a:endParaRPr lang="en-US" sz="1600" b="1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265113">
              <a:buSzPct val="150000"/>
            </a:pPr>
            <a:endParaRPr lang="en-US" sz="900" b="1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581500" y="6058852"/>
            <a:ext cx="398099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GK.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Tofaris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progression of α-</a:t>
            </a:r>
            <a:r>
              <a:rPr lang="en-US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pathology in Parkinson’s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Cell. Mol. Life Sci</a:t>
            </a:r>
            <a:r>
              <a:rPr lang="en-US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2022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79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210. 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410462" y="835344"/>
            <a:ext cx="4323074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Equilibrio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bidireccional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entre 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Estados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20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C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onformación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2000" b="1" dirty="0" smtClean="0">
                <a:solidFill>
                  <a:srgbClr val="333333"/>
                </a:solidFill>
                <a:latin typeface="Symbol" panose="05050102010706020507" pitchFamily="18" charset="2"/>
              </a:rPr>
              <a:t>a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-syn</a:t>
            </a:r>
            <a:endParaRPr lang="es-VE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358098" y="1892082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1316324" y="4183382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148693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109182" y="176132"/>
            <a:ext cx="17550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b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-syn</a:t>
            </a:r>
          </a:p>
          <a:p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Agregados solubles.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969582" y="1640230"/>
            <a:ext cx="5297044" cy="4047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Agregados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solubles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de </a:t>
            </a:r>
            <a:r>
              <a:rPr lang="es-VE" sz="1600" b="1" dirty="0">
                <a:latin typeface="Symbol" panose="05050102010706020507" pitchFamily="18" charset="2"/>
              </a:rPr>
              <a:t>a</a:t>
            </a:r>
            <a:r>
              <a:rPr lang="es-VE" sz="1600" dirty="0">
                <a:latin typeface="Comic Sans MS" panose="030F0702030302020204" pitchFamily="66" charset="0"/>
              </a:rPr>
              <a:t>-</a:t>
            </a:r>
            <a:r>
              <a:rPr lang="es-VE" sz="1600" dirty="0" err="1">
                <a:latin typeface="Comic Sans MS" panose="030F0702030302020204" pitchFamily="66" charset="0"/>
              </a:rPr>
              <a:t>syn</a:t>
            </a:r>
            <a:r>
              <a:rPr lang="es-VE" sz="1600" dirty="0"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variados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tamaño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estructura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morfología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han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sido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relacionados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con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muerte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neuronal en 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>
                <a:solidFill>
                  <a:srgbClr val="222222"/>
                </a:solidFill>
                <a:latin typeface="Comic Sans MS" panose="030F0702030302020204" pitchFamily="66" charset="0"/>
              </a:rPr>
              <a:t>H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eterogeneidad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diferentes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especies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agregados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solidFill>
                  <a:srgbClr val="222222"/>
                </a:solidFill>
                <a:latin typeface="Comic Sans MS" panose="030F0702030302020204" pitchFamily="66" charset="0"/>
              </a:rPr>
              <a:t>coexistentes</a:t>
            </a:r>
            <a:r>
              <a:rPr lang="en-US" sz="1600" b="1" dirty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22222"/>
                </a:solidFill>
                <a:latin typeface="Comic Sans MS" panose="030F0702030302020204" pitchFamily="66" charset="0"/>
              </a:rPr>
              <a:t>hace</a:t>
            </a:r>
            <a:r>
              <a:rPr lang="en-US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difícil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aislarlos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y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estudiar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toxicidades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Lograron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separarlos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tamaño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mezcla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heterogénea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agregados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Agregados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s-VE" sz="1600" b="1" dirty="0">
                <a:latin typeface="Symbol" panose="05050102010706020507" pitchFamily="18" charset="2"/>
              </a:rPr>
              <a:t>a</a:t>
            </a:r>
            <a:r>
              <a:rPr lang="es-VE" sz="1600" b="1" dirty="0">
                <a:latin typeface="Comic Sans MS" panose="030F0702030302020204" pitchFamily="66" charset="0"/>
              </a:rPr>
              <a:t>-</a:t>
            </a:r>
            <a:r>
              <a:rPr lang="es-VE" sz="1600" b="1" dirty="0" err="1">
                <a:latin typeface="Comic Sans MS" panose="030F0702030302020204" pitchFamily="66" charset="0"/>
              </a:rPr>
              <a:t>syn</a:t>
            </a:r>
            <a:r>
              <a:rPr lang="es-VE" sz="1600" dirty="0"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latin typeface="Comic Sans MS" panose="030F0702030302020204" pitchFamily="66" charset="0"/>
              </a:rPr>
              <a:t>tipo salvaje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pequeños</a:t>
            </a:r>
            <a:r>
              <a:rPr lang="es-VE" sz="1600" dirty="0" smtClean="0">
                <a:latin typeface="Comic Sans MS" panose="030F0702030302020204" pitchFamily="66" charset="0"/>
              </a:rPr>
              <a:t> de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200 nm </a:t>
            </a:r>
            <a:r>
              <a:rPr lang="es-VE" sz="1600" dirty="0" smtClean="0">
                <a:latin typeface="Comic Sans MS" panose="030F0702030302020204" pitchFamily="66" charset="0"/>
              </a:rPr>
              <a:t>formados durante reacción de </a:t>
            </a:r>
            <a:r>
              <a:rPr lang="es-VE" sz="1600" b="1" dirty="0" smtClean="0">
                <a:latin typeface="Comic Sans MS" panose="030F0702030302020204" pitchFamily="66" charset="0"/>
              </a:rPr>
              <a:t>agregación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  <a:r>
              <a:rPr lang="es-VE" sz="1600" b="1" dirty="0" smtClean="0">
                <a:latin typeface="Comic Sans MS" panose="030F0702030302020204" pitchFamily="66" charset="0"/>
              </a:rPr>
              <a:t>in vitro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,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causan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inflamación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y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permeación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membranas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de un solo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liposoma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, 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mayor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toxicidad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con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agregados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más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grandes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  <a:endParaRPr lang="en-US" sz="9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993112" y="5837169"/>
            <a:ext cx="5190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es-VE" sz="1000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Emin</a:t>
            </a:r>
            <a:r>
              <a:rPr lang="es-VE" sz="1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al.</a:t>
            </a:r>
            <a:r>
              <a:rPr lang="es-VE" sz="1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soluble </a:t>
            </a:r>
            <a:r>
              <a:rPr lang="el-GR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aggregates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are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toxic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species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s-VE" sz="1000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VE" sz="1000" b="1" i="1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Nat</a:t>
            </a:r>
            <a:r>
              <a:rPr lang="es-VE" sz="1000" b="1" i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VE" sz="1000" b="1" i="1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Commun</a:t>
            </a:r>
            <a:r>
              <a:rPr lang="es-VE" sz="1000" b="1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VE" sz="10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r>
              <a:rPr lang="es-VE" sz="1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13</a:t>
            </a:r>
            <a:r>
              <a:rPr lang="es-VE" sz="1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VE" sz="1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5512.    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188505" y="751763"/>
            <a:ext cx="4766990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>
                <a:latin typeface="Comic Sans MS" panose="030F0702030302020204" pitchFamily="66" charset="0"/>
              </a:rPr>
              <a:t>¡Agregados de </a:t>
            </a:r>
            <a:r>
              <a:rPr lang="es-VE" sz="2000" b="1" dirty="0">
                <a:latin typeface="Symbol" panose="05050102010706020507" pitchFamily="18" charset="2"/>
              </a:rPr>
              <a:t>a</a:t>
            </a:r>
            <a:r>
              <a:rPr lang="es-VE" sz="2000" dirty="0">
                <a:latin typeface="Comic Sans MS" panose="030F0702030302020204" pitchFamily="66" charset="0"/>
              </a:rPr>
              <a:t>-syn </a:t>
            </a:r>
            <a:r>
              <a:rPr lang="es-VE" sz="2000" dirty="0" smtClean="0">
                <a:latin typeface="Comic Sans MS" panose="030F0702030302020204" pitchFamily="66" charset="0"/>
              </a:rPr>
              <a:t>pequeños Solubles son los Tóxicos en PD!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146527" y="807074"/>
            <a:ext cx="15712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dirty="0" smtClean="0">
                <a:latin typeface="Comic Sans MS" panose="030F0702030302020204" pitchFamily="66" charset="0"/>
              </a:rPr>
              <a:t>¡Septiembre </a:t>
            </a: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2022!</a:t>
            </a:r>
            <a:endParaRPr lang="es-VE" dirty="0"/>
          </a:p>
        </p:txBody>
      </p:sp>
      <p:sp>
        <p:nvSpPr>
          <p:cNvPr id="10" name="CuadroTexto 9"/>
          <p:cNvSpPr txBox="1"/>
          <p:nvPr/>
        </p:nvSpPr>
        <p:spPr>
          <a:xfrm>
            <a:off x="1413202" y="4158115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3202556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181734" y="114620"/>
            <a:ext cx="1770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b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-syn agregados.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030596" y="6215233"/>
            <a:ext cx="50828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Adaptado de: D. </a:t>
            </a:r>
            <a:r>
              <a:rPr lang="es-VE" sz="1000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Emin</a:t>
            </a:r>
            <a:r>
              <a:rPr lang="es-VE" sz="1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al.</a:t>
            </a:r>
            <a:r>
              <a:rPr lang="es-VE" sz="1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soluble </a:t>
            </a:r>
            <a:r>
              <a:rPr lang="el-GR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aggregates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are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toxic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species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s-VE" sz="1000" b="1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</a:t>
            </a:r>
            <a:r>
              <a:rPr lang="es-VE" sz="1000" b="1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</a:t>
            </a:r>
            <a:r>
              <a:rPr lang="es-VE" sz="10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VE" sz="1000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r>
              <a:rPr lang="es-VE" sz="1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13</a:t>
            </a:r>
            <a:r>
              <a:rPr lang="es-VE" sz="1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VE" sz="1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5512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545681" y="588599"/>
            <a:ext cx="4052637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>
                <a:latin typeface="Comic Sans MS" panose="030F0702030302020204" pitchFamily="66" charset="0"/>
              </a:rPr>
              <a:t>¡</a:t>
            </a:r>
            <a:r>
              <a:rPr lang="es-VE" sz="2000" dirty="0" smtClean="0">
                <a:latin typeface="Comic Sans MS" panose="030F0702030302020204" pitchFamily="66" charset="0"/>
              </a:rPr>
              <a:t>Agregados </a:t>
            </a:r>
            <a:r>
              <a:rPr lang="es-VE" sz="2000" dirty="0">
                <a:latin typeface="Comic Sans MS" panose="030F0702030302020204" pitchFamily="66" charset="0"/>
              </a:rPr>
              <a:t>de </a:t>
            </a:r>
            <a:r>
              <a:rPr lang="es-VE" sz="2000" b="1" dirty="0">
                <a:latin typeface="Symbol" panose="05050102010706020507" pitchFamily="18" charset="2"/>
              </a:rPr>
              <a:t>a</a:t>
            </a:r>
            <a:r>
              <a:rPr lang="es-VE" sz="2000" dirty="0">
                <a:latin typeface="Comic Sans MS" panose="030F0702030302020204" pitchFamily="66" charset="0"/>
              </a:rPr>
              <a:t>-syn pequeños </a:t>
            </a:r>
            <a:r>
              <a:rPr lang="es-VE" sz="2000" u="sng" dirty="0" smtClean="0">
                <a:latin typeface="Comic Sans MS" panose="030F0702030302020204" pitchFamily="66" charset="0"/>
              </a:rPr>
              <a:t>S</a:t>
            </a:r>
            <a:r>
              <a:rPr lang="es-VE" sz="2000" dirty="0" smtClean="0">
                <a:latin typeface="Comic Sans MS" panose="030F0702030302020204" pitchFamily="66" charset="0"/>
              </a:rPr>
              <a:t>olubles son los Tóxicos en PD!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t="-1" b="65871"/>
          <a:stretch/>
        </p:blipFill>
        <p:spPr>
          <a:xfrm>
            <a:off x="518064" y="2150177"/>
            <a:ext cx="8107871" cy="1499805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825811" y="1526985"/>
            <a:ext cx="11977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Agregados</a:t>
            </a:r>
          </a:p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tóxicos</a:t>
            </a:r>
            <a:endParaRPr lang="es-VE" sz="1600" dirty="0"/>
          </a:p>
        </p:txBody>
      </p:sp>
      <p:sp>
        <p:nvSpPr>
          <p:cNvPr id="9" name="Rectángulo 8"/>
          <p:cNvSpPr/>
          <p:nvPr/>
        </p:nvSpPr>
        <p:spPr>
          <a:xfrm>
            <a:off x="2588764" y="3627019"/>
            <a:ext cx="19832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dirty="0" err="1" smtClean="0">
                <a:latin typeface="Comic Sans MS" panose="030F0702030302020204" pitchFamily="66" charset="0"/>
              </a:rPr>
              <a:t>Microglia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activada </a:t>
            </a:r>
          </a:p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libera </a:t>
            </a:r>
            <a:r>
              <a:rPr lang="es-VE" sz="1600" b="1" dirty="0" err="1" smtClean="0">
                <a:latin typeface="Comic Sans MS" panose="030F0702030302020204" pitchFamily="66" charset="0"/>
              </a:rPr>
              <a:t>TNF</a:t>
            </a:r>
            <a:r>
              <a:rPr lang="es-VE" sz="1600" b="1" dirty="0" err="1" smtClean="0">
                <a:latin typeface="Symbol" panose="05050102010706020507" pitchFamily="18" charset="2"/>
              </a:rPr>
              <a:t>a</a:t>
            </a:r>
            <a:endParaRPr lang="es-VE" sz="1600" b="1" dirty="0">
              <a:latin typeface="Symbol" panose="05050102010706020507" pitchFamily="18" charset="2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6356613" y="1554434"/>
            <a:ext cx="11977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Agregados</a:t>
            </a:r>
          </a:p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tóxicos</a:t>
            </a:r>
            <a:endParaRPr lang="es-VE" sz="1600" dirty="0"/>
          </a:p>
        </p:txBody>
      </p:sp>
      <p:sp>
        <p:nvSpPr>
          <p:cNvPr id="11" name="Rectángulo 10"/>
          <p:cNvSpPr/>
          <p:nvPr/>
        </p:nvSpPr>
        <p:spPr>
          <a:xfrm>
            <a:off x="7113404" y="3399612"/>
            <a:ext cx="20305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Señal fluorescente </a:t>
            </a:r>
          </a:p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en liposoma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mbol" panose="05050102010706020507" pitchFamily="18" charset="2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853021" y="4454033"/>
            <a:ext cx="1593706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Inflamación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mbol" panose="05050102010706020507" pitchFamily="18" charset="2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6224855" y="4374828"/>
            <a:ext cx="2815194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Permeación</a:t>
            </a:r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membrana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mbol" panose="05050102010706020507" pitchFamily="18" charset="2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1384213" y="5011072"/>
            <a:ext cx="3062514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sz="1600" dirty="0" err="1" smtClean="0">
                <a:latin typeface="Comic Sans MS" panose="030F0702030302020204" pitchFamily="66" charset="0"/>
              </a:rPr>
              <a:t>Luego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añadir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agregados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tóxicos</a:t>
            </a:r>
            <a:r>
              <a:rPr lang="en-US" sz="1600" dirty="0" smtClean="0">
                <a:latin typeface="Comic Sans MS" panose="030F0702030302020204" pitchFamily="66" charset="0"/>
              </a:rPr>
              <a:t> microglia BV2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libera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TNF-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al </a:t>
            </a:r>
            <a:r>
              <a:rPr lang="en-US" sz="1600" dirty="0" err="1" smtClean="0">
                <a:latin typeface="Comic Sans MS" panose="030F0702030302020204" pitchFamily="66" charset="0"/>
              </a:rPr>
              <a:t>medio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cultivo</a:t>
            </a:r>
            <a:r>
              <a:rPr lang="en-US" sz="1600" dirty="0">
                <a:latin typeface="Comic Sans MS" panose="030F0702030302020204" pitchFamily="66" charset="0"/>
              </a:rPr>
              <a:t>.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5532099" y="4956476"/>
            <a:ext cx="3507950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sz="1600" dirty="0" err="1" smtClean="0">
                <a:latin typeface="Comic Sans MS" panose="030F0702030302020204" pitchFamily="66" charset="0"/>
              </a:rPr>
              <a:t>Luego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incubación</a:t>
            </a:r>
            <a:r>
              <a:rPr lang="en-US" sz="1600" dirty="0" smtClean="0">
                <a:latin typeface="Comic Sans MS" panose="030F0702030302020204" pitchFamily="66" charset="0"/>
              </a:rPr>
              <a:t> con </a:t>
            </a:r>
            <a:r>
              <a:rPr lang="en-US" sz="1600" dirty="0" err="1" smtClean="0">
                <a:latin typeface="Comic Sans MS" panose="030F0702030302020204" pitchFamily="66" charset="0"/>
              </a:rPr>
              <a:t>agregados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tóxicos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latin typeface="Comic Sans MS" panose="030F0702030302020204" pitchFamily="66" charset="0"/>
              </a:rPr>
              <a:t>Ca</a:t>
            </a:r>
            <a:r>
              <a:rPr lang="en-US" sz="1600" baseline="30000" dirty="0" smtClean="0">
                <a:latin typeface="Comic Sans MS" panose="030F0702030302020204" pitchFamily="66" charset="0"/>
              </a:rPr>
              <a:t>++</a:t>
            </a:r>
            <a:r>
              <a:rPr lang="en-US" sz="1600" dirty="0" smtClean="0">
                <a:latin typeface="Comic Sans MS" panose="030F0702030302020204" pitchFamily="66" charset="0"/>
              </a:rPr>
              <a:t> del buffer </a:t>
            </a:r>
            <a:r>
              <a:rPr lang="en-US" sz="1600" dirty="0" err="1" smtClean="0"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entrar</a:t>
            </a:r>
            <a:r>
              <a:rPr lang="en-US" sz="1600" dirty="0" smtClean="0">
                <a:latin typeface="Comic Sans MS" panose="030F0702030302020204" pitchFamily="66" charset="0"/>
              </a:rPr>
              <a:t> al </a:t>
            </a:r>
            <a:r>
              <a:rPr lang="en-US" sz="1600" dirty="0" err="1" smtClean="0">
                <a:latin typeface="Comic Sans MS" panose="030F0702030302020204" pitchFamily="66" charset="0"/>
              </a:rPr>
              <a:t>liposoma</a:t>
            </a:r>
            <a:r>
              <a:rPr lang="en-US" sz="1600" dirty="0" smtClean="0"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latin typeface="Comic Sans MS" panose="030F0702030302020204" pitchFamily="66" charset="0"/>
              </a:rPr>
              <a:t>causar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señal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fluorescente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597775" y="3562446"/>
            <a:ext cx="11256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err="1" smtClean="0">
                <a:latin typeface="Comic Sans MS" panose="030F0702030302020204" pitchFamily="66" charset="0"/>
              </a:rPr>
              <a:t>Microglia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126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  <p:bldP spid="12" grpId="0" animBg="1"/>
      <p:bldP spid="14" grpId="0" animBg="1"/>
      <p:bldP spid="15" grpId="0" animBg="1"/>
      <p:bldP spid="16" grpId="0" animBg="1"/>
      <p:bldP spid="1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55375" y="97906"/>
            <a:ext cx="1758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b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b="1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-syn agregados.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138963" y="1720840"/>
            <a:ext cx="4959780" cy="36933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10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gregados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solubles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extraídos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cerebros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humanos post-mortem 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son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similares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tamaño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estructura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a los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pequeños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agregado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obtenidos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reacción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 vitro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>
                <a:solidFill>
                  <a:srgbClr val="222222"/>
                </a:solidFill>
                <a:latin typeface="Comic Sans MS" panose="030F0702030302020204" pitchFamily="66" charset="0"/>
              </a:rPr>
              <a:t>A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gregados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solubles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presentes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cerebros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PD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son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más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pequeños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menos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100 nm y </a:t>
            </a:r>
            <a:r>
              <a:rPr lang="en-US" sz="1600" b="1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más</a:t>
            </a:r>
            <a:r>
              <a:rPr lang="en-US" sz="16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inflamatorios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los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más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grandes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presentes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cerebros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control.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!!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Agregados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</a:t>
            </a:r>
            <a:r>
              <a:rPr lang="es-VE" sz="1600" b="1" dirty="0">
                <a:latin typeface="Symbol" panose="05050102010706020507" pitchFamily="18" charset="2"/>
              </a:rPr>
              <a:t>a</a:t>
            </a:r>
            <a:r>
              <a:rPr lang="es-VE" sz="1600" b="1" dirty="0">
                <a:latin typeface="Comic Sans MS" panose="030F0702030302020204" pitchFamily="66" charset="0"/>
              </a:rPr>
              <a:t>-</a:t>
            </a:r>
            <a:r>
              <a:rPr lang="es-VE" sz="1600" b="1" dirty="0" err="1">
                <a:latin typeface="Comic Sans MS" panose="030F0702030302020204" pitchFamily="66" charset="0"/>
              </a:rPr>
              <a:t>syn</a:t>
            </a:r>
            <a:r>
              <a:rPr lang="es-VE" sz="1600" b="1" dirty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pequeños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no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fibrilares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son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las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especies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críticas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llevan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a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>
              <a:buSzPct val="150000"/>
            </a:pP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¡</a:t>
            </a:r>
            <a:r>
              <a:rPr lang="en-US" b="1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n-US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euroinflamación </a:t>
            </a:r>
            <a:r>
              <a:rPr lang="en-US" b="1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</a:t>
            </a:r>
            <a:r>
              <a:rPr lang="en-US" b="1" dirty="0" err="1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n-US" b="1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rogresión</a:t>
            </a:r>
            <a:r>
              <a:rPr lang="en-US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b="1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</a:t>
            </a:r>
            <a:r>
              <a:rPr lang="en-US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¡¡</a:t>
            </a:r>
            <a:endParaRPr lang="es-VE" dirty="0"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926856" y="5612859"/>
            <a:ext cx="52710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es-VE" sz="1000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Emin</a:t>
            </a:r>
            <a:r>
              <a:rPr lang="es-VE" sz="1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al.</a:t>
            </a:r>
            <a:r>
              <a:rPr lang="es-VE" sz="1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soluble </a:t>
            </a:r>
            <a:r>
              <a:rPr lang="el-GR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aggregates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are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toxic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species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0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s-VE" sz="1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VE" sz="1000" b="1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</a:t>
            </a:r>
            <a:r>
              <a:rPr lang="es-VE" sz="1000" b="1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i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</a:t>
            </a:r>
            <a:r>
              <a:rPr lang="es-VE" sz="10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VE" sz="1000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r>
              <a:rPr lang="es-VE" sz="1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13</a:t>
            </a:r>
            <a:r>
              <a:rPr lang="es-VE" sz="1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VE" sz="1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5512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188505" y="939014"/>
            <a:ext cx="4766990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>
                <a:latin typeface="Comic Sans MS" panose="030F0702030302020204" pitchFamily="66" charset="0"/>
              </a:rPr>
              <a:t>¡</a:t>
            </a:r>
            <a:r>
              <a:rPr lang="es-VE" sz="2000" dirty="0" smtClean="0">
                <a:latin typeface="Comic Sans MS" panose="030F0702030302020204" pitchFamily="66" charset="0"/>
              </a:rPr>
              <a:t>Agregados </a:t>
            </a:r>
            <a:r>
              <a:rPr lang="es-VE" sz="2000" dirty="0">
                <a:latin typeface="Comic Sans MS" panose="030F0702030302020204" pitchFamily="66" charset="0"/>
              </a:rPr>
              <a:t>de </a:t>
            </a:r>
            <a:r>
              <a:rPr lang="es-VE" sz="2000" b="1" dirty="0">
                <a:latin typeface="Symbol" panose="05050102010706020507" pitchFamily="18" charset="2"/>
              </a:rPr>
              <a:t>a</a:t>
            </a:r>
            <a:r>
              <a:rPr lang="es-VE" sz="2000" dirty="0">
                <a:latin typeface="Comic Sans MS" panose="030F0702030302020204" pitchFamily="66" charset="0"/>
              </a:rPr>
              <a:t>-syn pequeños </a:t>
            </a:r>
            <a:r>
              <a:rPr lang="es-VE" sz="2000" dirty="0" smtClean="0">
                <a:latin typeface="Comic Sans MS" panose="030F0702030302020204" pitchFamily="66" charset="0"/>
              </a:rPr>
              <a:t>Solubles son los Tóxicos en PD!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714749" y="1975494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1" name="CuadroTexto 9"/>
          <p:cNvSpPr txBox="1"/>
          <p:nvPr/>
        </p:nvSpPr>
        <p:spPr>
          <a:xfrm>
            <a:off x="1714749" y="3157016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2" name="CuadroTexto 9"/>
          <p:cNvSpPr txBox="1"/>
          <p:nvPr/>
        </p:nvSpPr>
        <p:spPr>
          <a:xfrm>
            <a:off x="1714749" y="4166823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467071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  <p:bldP spid="11" grpId="0"/>
      <p:bldP spid="1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479400" y="236377"/>
            <a:ext cx="417247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latin typeface="Comic Sans MS" panose="030F0702030302020204" pitchFamily="66" charset="0"/>
              </a:rPr>
              <a:t>Modelo Transmisión </a:t>
            </a:r>
            <a:r>
              <a:rPr lang="en-US" b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-syn </a:t>
            </a:r>
            <a:r>
              <a:rPr lang="en-US" dirty="0" err="1">
                <a:solidFill>
                  <a:srgbClr val="202122"/>
                </a:solidFill>
                <a:latin typeface="Comic Sans MS" panose="030F0702030302020204" pitchFamily="66" charset="0"/>
              </a:rPr>
              <a:t>P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atológica</a:t>
            </a:r>
            <a:endParaRPr lang="es-VE" dirty="0">
              <a:latin typeface="Comic Sans MS" panose="030F0702030302020204" pitchFamily="66" charset="0"/>
            </a:endParaRPr>
          </a:p>
          <a:p>
            <a:pPr algn="ctr"/>
            <a:r>
              <a:rPr lang="es-VE" dirty="0">
                <a:latin typeface="Comic Sans MS" panose="030F0702030302020204" pitchFamily="66" charset="0"/>
              </a:rPr>
              <a:t>C</a:t>
            </a:r>
            <a:r>
              <a:rPr lang="es-VE" dirty="0" smtClean="0">
                <a:latin typeface="Comic Sans MS" panose="030F0702030302020204" pitchFamily="66" charset="0"/>
              </a:rPr>
              <a:t>élula a Célula</a:t>
            </a:r>
            <a:endParaRPr lang="es-VE" sz="2000" dirty="0" smtClean="0">
              <a:latin typeface="Comic Sans MS" panose="030F0702030302020204" pitchFamily="66" charset="0"/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3036498" y="1052423"/>
            <a:ext cx="966159" cy="258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0" name="CuadroTexto 39"/>
          <p:cNvSpPr txBox="1"/>
          <p:nvPr/>
        </p:nvSpPr>
        <p:spPr>
          <a:xfrm>
            <a:off x="55376" y="97906"/>
            <a:ext cx="24240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-syn patológica. </a:t>
            </a:r>
            <a:endParaRPr lang="es-VE" sz="1400" dirty="0">
              <a:solidFill>
                <a:prstClr val="black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Transmisión entre células.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1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" t="2150" r="1445" b="1936"/>
          <a:stretch/>
        </p:blipFill>
        <p:spPr>
          <a:xfrm>
            <a:off x="1311698" y="1007874"/>
            <a:ext cx="6520604" cy="50931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ectángulo 9"/>
          <p:cNvSpPr/>
          <p:nvPr/>
        </p:nvSpPr>
        <p:spPr>
          <a:xfrm>
            <a:off x="899275" y="6177609"/>
            <a:ext cx="733272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NC.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Prymaczok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More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Rumor Spreads in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Frontiers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Human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Neuroscience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2016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10: 608. 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566219" y="1181819"/>
            <a:ext cx="953358" cy="498728"/>
          </a:xfrm>
          <a:prstGeom prst="rect">
            <a:avLst/>
          </a:prstGeom>
          <a:solidFill>
            <a:srgbClr val="A9CB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1" name="CuadroTexto 30"/>
          <p:cNvSpPr txBox="1"/>
          <p:nvPr/>
        </p:nvSpPr>
        <p:spPr>
          <a:xfrm>
            <a:off x="2756492" y="1214660"/>
            <a:ext cx="93807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donante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6666181" y="1546843"/>
            <a:ext cx="1092289" cy="415658"/>
          </a:xfrm>
          <a:prstGeom prst="rect">
            <a:avLst/>
          </a:prstGeom>
          <a:solidFill>
            <a:srgbClr val="A9CB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CuadroTexto 11"/>
          <p:cNvSpPr txBox="1"/>
          <p:nvPr/>
        </p:nvSpPr>
        <p:spPr>
          <a:xfrm>
            <a:off x="6483014" y="1468385"/>
            <a:ext cx="101341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receptora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4002657" y="4932040"/>
            <a:ext cx="1247769" cy="3366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CuadroTexto 12"/>
          <p:cNvSpPr txBox="1"/>
          <p:nvPr/>
        </p:nvSpPr>
        <p:spPr>
          <a:xfrm>
            <a:off x="4098279" y="4899407"/>
            <a:ext cx="101341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Microglia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receptora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 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380272" y="1717216"/>
            <a:ext cx="762206" cy="267439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CuadroTexto 15"/>
          <p:cNvSpPr txBox="1"/>
          <p:nvPr/>
        </p:nvSpPr>
        <p:spPr>
          <a:xfrm>
            <a:off x="4312227" y="1697315"/>
            <a:ext cx="8963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Secreción</a:t>
            </a:r>
          </a:p>
        </p:txBody>
      </p:sp>
      <p:sp>
        <p:nvSpPr>
          <p:cNvPr id="20" name="Rectángulo 19"/>
          <p:cNvSpPr/>
          <p:nvPr/>
        </p:nvSpPr>
        <p:spPr>
          <a:xfrm>
            <a:off x="5142478" y="2336932"/>
            <a:ext cx="736219" cy="255343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1" name="Rectángulo 20"/>
          <p:cNvSpPr/>
          <p:nvPr/>
        </p:nvSpPr>
        <p:spPr>
          <a:xfrm>
            <a:off x="6005108" y="3220251"/>
            <a:ext cx="729640" cy="267484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CuadroTexto 13"/>
          <p:cNvSpPr txBox="1"/>
          <p:nvPr/>
        </p:nvSpPr>
        <p:spPr>
          <a:xfrm>
            <a:off x="5083481" y="2327068"/>
            <a:ext cx="930050" cy="286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Captación</a:t>
            </a:r>
          </a:p>
        </p:txBody>
      </p:sp>
      <p:sp>
        <p:nvSpPr>
          <p:cNvPr id="22" name="Rectángulo 21"/>
          <p:cNvSpPr/>
          <p:nvPr/>
        </p:nvSpPr>
        <p:spPr>
          <a:xfrm>
            <a:off x="4002657" y="3614813"/>
            <a:ext cx="729640" cy="267484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7" name="CuadroTexto 16"/>
          <p:cNvSpPr txBox="1"/>
          <p:nvPr/>
        </p:nvSpPr>
        <p:spPr>
          <a:xfrm>
            <a:off x="5929743" y="3212762"/>
            <a:ext cx="880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Siembra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3932101" y="3622462"/>
            <a:ext cx="8707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Captación</a:t>
            </a:r>
          </a:p>
        </p:txBody>
      </p:sp>
      <p:sp>
        <p:nvSpPr>
          <p:cNvPr id="9" name="Rectángulo 8"/>
          <p:cNvSpPr/>
          <p:nvPr/>
        </p:nvSpPr>
        <p:spPr>
          <a:xfrm>
            <a:off x="2019465" y="4653921"/>
            <a:ext cx="830863" cy="1319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8" name="Rectángulo 7"/>
          <p:cNvSpPr/>
          <p:nvPr/>
        </p:nvSpPr>
        <p:spPr>
          <a:xfrm>
            <a:off x="1930135" y="4556885"/>
            <a:ext cx="86113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Monómeros</a:t>
            </a:r>
            <a:endParaRPr lang="es-VE" sz="1000" dirty="0"/>
          </a:p>
        </p:txBody>
      </p:sp>
      <p:sp>
        <p:nvSpPr>
          <p:cNvPr id="25" name="Rectángulo 24"/>
          <p:cNvSpPr/>
          <p:nvPr/>
        </p:nvSpPr>
        <p:spPr>
          <a:xfrm>
            <a:off x="1930135" y="4792312"/>
            <a:ext cx="6767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Semillas</a:t>
            </a:r>
            <a:endParaRPr lang="es-VE" sz="1000" dirty="0"/>
          </a:p>
        </p:txBody>
      </p:sp>
      <p:sp>
        <p:nvSpPr>
          <p:cNvPr id="26" name="Rectángulo 25"/>
          <p:cNvSpPr/>
          <p:nvPr/>
        </p:nvSpPr>
        <p:spPr>
          <a:xfrm>
            <a:off x="1930135" y="5106447"/>
            <a:ext cx="66877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Fibrillas</a:t>
            </a:r>
            <a:endParaRPr lang="es-VE" sz="1000" dirty="0"/>
          </a:p>
        </p:txBody>
      </p:sp>
      <p:sp>
        <p:nvSpPr>
          <p:cNvPr id="28" name="Rectángulo 27"/>
          <p:cNvSpPr/>
          <p:nvPr/>
        </p:nvSpPr>
        <p:spPr>
          <a:xfrm>
            <a:off x="1930135" y="5726875"/>
            <a:ext cx="70243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Exosoma</a:t>
            </a:r>
            <a:endParaRPr lang="es-VE" sz="1000" dirty="0"/>
          </a:p>
        </p:txBody>
      </p:sp>
      <p:sp>
        <p:nvSpPr>
          <p:cNvPr id="27" name="Rectángulo 26"/>
          <p:cNvSpPr/>
          <p:nvPr/>
        </p:nvSpPr>
        <p:spPr>
          <a:xfrm>
            <a:off x="1914562" y="5478862"/>
            <a:ext cx="93166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Cuerpo </a:t>
            </a:r>
            <a:r>
              <a:rPr lang="es-VE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Lewy</a:t>
            </a:r>
            <a:endParaRPr lang="es-VE" sz="1000" dirty="0"/>
          </a:p>
        </p:txBody>
      </p:sp>
      <p:sp>
        <p:nvSpPr>
          <p:cNvPr id="18" name="Rectángulo 17"/>
          <p:cNvSpPr/>
          <p:nvPr/>
        </p:nvSpPr>
        <p:spPr>
          <a:xfrm>
            <a:off x="5650173" y="4086814"/>
            <a:ext cx="1562153" cy="33957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2" name="CuadroTexto 31"/>
          <p:cNvSpPr txBox="1"/>
          <p:nvPr/>
        </p:nvSpPr>
        <p:spPr>
          <a:xfrm>
            <a:off x="5580350" y="4122562"/>
            <a:ext cx="16385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Neuroinflamación</a:t>
            </a:r>
          </a:p>
        </p:txBody>
      </p:sp>
    </p:spTree>
    <p:extLst>
      <p:ext uri="{BB962C8B-B14F-4D97-AF65-F5344CB8AC3E}">
        <p14:creationId xmlns:p14="http://schemas.microsoft.com/office/powerpoint/2010/main" val="359853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31" grpId="0"/>
      <p:bldP spid="3" grpId="0" animBg="1"/>
      <p:bldP spid="12" grpId="0"/>
      <p:bldP spid="6" grpId="0" animBg="1"/>
      <p:bldP spid="13" grpId="0"/>
      <p:bldP spid="7" grpId="0" animBg="1"/>
      <p:bldP spid="16" grpId="0"/>
      <p:bldP spid="20" grpId="0" animBg="1"/>
      <p:bldP spid="21" grpId="0" animBg="1"/>
      <p:bldP spid="14" grpId="0"/>
      <p:bldP spid="22" grpId="0" animBg="1"/>
      <p:bldP spid="17" grpId="0"/>
      <p:bldP spid="15" grpId="0"/>
      <p:bldP spid="8" grpId="0"/>
      <p:bldP spid="25" grpId="0"/>
      <p:bldP spid="26" grpId="0"/>
      <p:bldP spid="28" grpId="0"/>
      <p:bldP spid="27" grpId="0"/>
      <p:bldP spid="18" grpId="0" animBg="1"/>
      <p:bldP spid="3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CuadroTexto 39"/>
          <p:cNvSpPr txBox="1"/>
          <p:nvPr/>
        </p:nvSpPr>
        <p:spPr>
          <a:xfrm>
            <a:off x="126747" y="203849"/>
            <a:ext cx="21239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-syn Transmisión </a:t>
            </a:r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entre células,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1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495112" y="1041997"/>
            <a:ext cx="5994259" cy="515525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s-VE" sz="900" b="1" dirty="0" smtClean="0">
              <a:latin typeface="Symbol" panose="05050102010706020507" pitchFamily="18" charset="2"/>
            </a:endParaRPr>
          </a:p>
          <a:p>
            <a:pPr algn="ctr"/>
            <a:r>
              <a:rPr lang="es-VE" sz="1600" b="1" dirty="0" smtClean="0">
                <a:latin typeface="Comic Sans MS" panose="030F0702030302020204" pitchFamily="66" charset="0"/>
              </a:rPr>
              <a:t>Agregados </a:t>
            </a:r>
            <a:r>
              <a:rPr lang="es-VE" sz="1600" b="1" dirty="0" smtClean="0">
                <a:latin typeface="Symbol" panose="05050102010706020507" pitchFamily="18" charset="2"/>
              </a:rPr>
              <a:t>a</a:t>
            </a:r>
            <a:r>
              <a:rPr lang="es-VE" sz="1600" b="1" dirty="0" smtClean="0">
                <a:latin typeface="Comic Sans MS" panose="030F0702030302020204" pitchFamily="66" charset="0"/>
              </a:rPr>
              <a:t>-syn patológica </a:t>
            </a:r>
            <a:r>
              <a:rPr lang="es-VE" sz="1600" dirty="0" smtClean="0">
                <a:latin typeface="Comic Sans MS" panose="030F0702030302020204" pitchFamily="66" charset="0"/>
              </a:rPr>
              <a:t>se encuentra como </a:t>
            </a:r>
          </a:p>
          <a:p>
            <a:pPr algn="ctr"/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b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sz="16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sheet</a:t>
            </a:r>
            <a:r>
              <a:rPr lang="es-VE" sz="1600" dirty="0" smtClean="0">
                <a:latin typeface="Comic Sans MS" panose="030F0702030302020204" pitchFamily="66" charset="0"/>
              </a:rPr>
              <a:t>  y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fibrillas</a:t>
            </a:r>
            <a:r>
              <a:rPr lang="es-VE" sz="1600" dirty="0" smtClean="0">
                <a:latin typeface="Comic Sans MS" panose="030F0702030302020204" pitchFamily="66" charset="0"/>
              </a:rPr>
              <a:t> en </a:t>
            </a:r>
            <a:r>
              <a:rPr lang="es-VE" sz="1600" b="1" dirty="0" smtClean="0">
                <a:latin typeface="Comic Sans MS" panose="030F0702030302020204" pitchFamily="66" charset="0"/>
              </a:rPr>
              <a:t>LB/LN</a:t>
            </a:r>
            <a:r>
              <a:rPr lang="es-VE" sz="1600" dirty="0" smtClean="0">
                <a:latin typeface="Comic Sans MS" panose="030F0702030302020204" pitchFamily="66" charset="0"/>
              </a:rPr>
              <a:t>. </a:t>
            </a:r>
          </a:p>
          <a:p>
            <a:endParaRPr lang="es-VE" sz="900" dirty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r>
              <a:rPr lang="es-VE" sz="1600" dirty="0" smtClean="0">
                <a:latin typeface="Comic Sans MS" panose="030F0702030302020204" pitchFamily="66" charset="0"/>
              </a:rPr>
              <a:t> con </a:t>
            </a:r>
            <a:r>
              <a:rPr lang="es-VE" sz="1600" b="1" dirty="0" smtClean="0">
                <a:latin typeface="Comic Sans MS" panose="030F0702030302020204" pitchFamily="66" charset="0"/>
              </a:rPr>
              <a:t>LB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  <a:r>
              <a:rPr lang="es-VE" sz="1600" b="1" dirty="0" smtClean="0">
                <a:latin typeface="Comic Sans MS" panose="030F0702030302020204" pitchFamily="66" charset="0"/>
              </a:rPr>
              <a:t>liberarían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agregados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  <a:r>
              <a:rPr lang="es-VE" sz="1600" b="1" dirty="0">
                <a:latin typeface="Symbol" panose="05050102010706020507" pitchFamily="18" charset="2"/>
              </a:rPr>
              <a:t>a</a:t>
            </a:r>
            <a:r>
              <a:rPr lang="es-VE" sz="1600" dirty="0">
                <a:latin typeface="Comic Sans MS" panose="030F0702030302020204" pitchFamily="66" charset="0"/>
              </a:rPr>
              <a:t>-syn </a:t>
            </a:r>
            <a:r>
              <a:rPr lang="es-VE" sz="1600" dirty="0" smtClean="0">
                <a:latin typeface="Comic Sans MS" panose="030F0702030302020204" pitchFamily="66" charset="0"/>
              </a:rPr>
              <a:t>y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semillas</a:t>
            </a:r>
            <a:r>
              <a:rPr lang="es-VE" sz="1600" dirty="0" smtClean="0">
                <a:latin typeface="Comic Sans MS" panose="030F0702030302020204" pitchFamily="66" charset="0"/>
              </a:rPr>
              <a:t> al medio extracelular por exocitosis no clásica o vía </a:t>
            </a:r>
            <a:r>
              <a:rPr lang="es-VE" sz="1600" b="1" dirty="0" err="1" smtClean="0">
                <a:latin typeface="Comic Sans MS" panose="030F0702030302020204" pitchFamily="66" charset="0"/>
              </a:rPr>
              <a:t>exosomas</a:t>
            </a:r>
            <a:r>
              <a:rPr lang="es-VE" sz="1600" dirty="0" smtClean="0">
                <a:latin typeface="Comic Sans MS" panose="030F0702030302020204" pitchFamily="66" charset="0"/>
              </a:rPr>
              <a:t>. </a:t>
            </a:r>
          </a:p>
          <a:p>
            <a:pPr marL="342900" indent="-342900">
              <a:buAutoNum type="arabicPeriod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355600" indent="-355600"/>
            <a:r>
              <a:rPr lang="es-VE" sz="1600" b="1" dirty="0" smtClean="0">
                <a:latin typeface="Symbol" panose="05050102010706020507" pitchFamily="18" charset="2"/>
              </a:rPr>
              <a:t>2. 	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 y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gliales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latin typeface="Comic Sans MS" panose="030F0702030302020204" pitchFamily="66" charset="0"/>
              </a:rPr>
              <a:t>vecinas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internalizan</a:t>
            </a:r>
            <a:r>
              <a:rPr lang="es-VE" sz="1600" dirty="0" smtClean="0">
                <a:latin typeface="Comic Sans MS" panose="030F0702030302020204" pitchFamily="66" charset="0"/>
              </a:rPr>
              <a:t> por endocitosis </a:t>
            </a:r>
            <a:r>
              <a:rPr lang="es-VE" sz="1600" b="1" dirty="0" smtClean="0">
                <a:latin typeface="Symbol" panose="05050102010706020507" pitchFamily="18" charset="2"/>
              </a:rPr>
              <a:t>a</a:t>
            </a:r>
            <a:r>
              <a:rPr lang="es-VE" sz="1600" dirty="0" smtClean="0">
                <a:latin typeface="Comic Sans MS" panose="030F0702030302020204" pitchFamily="66" charset="0"/>
              </a:rPr>
              <a:t>-syn extracelular</a:t>
            </a:r>
            <a:r>
              <a:rPr lang="es-VE" sz="1600" dirty="0">
                <a:latin typeface="Comic Sans MS" panose="030F0702030302020204" pitchFamily="66" charset="0"/>
              </a:rPr>
              <a:t>.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Captación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semillas exógenas</a:t>
            </a:r>
            <a:r>
              <a:rPr lang="es-VE" sz="1600" dirty="0"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latin typeface="Comic Sans MS" panose="030F0702030302020204" pitchFamily="66" charset="0"/>
              </a:rPr>
              <a:t>por su naturaleza </a:t>
            </a:r>
            <a:r>
              <a:rPr lang="es-VE" sz="1600" dirty="0" err="1" smtClean="0">
                <a:latin typeface="Comic Sans MS" panose="030F0702030302020204" pitchFamily="66" charset="0"/>
              </a:rPr>
              <a:t>amiloidogénica</a:t>
            </a:r>
            <a:r>
              <a:rPr lang="es-VE" sz="1600" dirty="0" smtClean="0">
                <a:latin typeface="Comic Sans MS" panose="030F0702030302020204" pitchFamily="66" charset="0"/>
              </a:rPr>
              <a:t>,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promueve corrupción </a:t>
            </a:r>
            <a:r>
              <a:rPr lang="es-VE" sz="1600" dirty="0" smtClean="0">
                <a:latin typeface="Comic Sans MS" panose="030F0702030302020204" pitchFamily="66" charset="0"/>
              </a:rPr>
              <a:t>estructural de </a:t>
            </a:r>
            <a:r>
              <a:rPr lang="es-VE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endógena</a:t>
            </a:r>
            <a:r>
              <a:rPr lang="es-VE" sz="1600" dirty="0" smtClean="0">
                <a:latin typeface="Comic Sans MS" panose="030F0702030302020204" pitchFamily="66" charset="0"/>
              </a:rPr>
              <a:t> en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células sanas</a:t>
            </a:r>
            <a:r>
              <a:rPr lang="es-VE" sz="1600" dirty="0" smtClean="0">
                <a:latin typeface="Comic Sans MS" panose="030F0702030302020204" pitchFamily="66" charset="0"/>
              </a:rPr>
              <a:t>. </a:t>
            </a:r>
          </a:p>
          <a:p>
            <a:endParaRPr lang="es-VE" sz="1000" dirty="0">
              <a:latin typeface="Comic Sans MS" panose="030F0702030302020204" pitchFamily="66" charset="0"/>
            </a:endParaRPr>
          </a:p>
          <a:p>
            <a:pPr marL="355600" indent="-355600"/>
            <a:r>
              <a:rPr lang="es-VE" sz="1600" dirty="0" smtClean="0">
                <a:latin typeface="Comic Sans MS" panose="030F0702030302020204" pitchFamily="66" charset="0"/>
              </a:rPr>
              <a:t>3. 	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onómeros</a:t>
            </a:r>
            <a:r>
              <a:rPr lang="es-VE" sz="1600" dirty="0" smtClean="0">
                <a:latin typeface="Comic Sans MS" panose="030F0702030302020204" pitchFamily="66" charset="0"/>
              </a:rPr>
              <a:t> en c. receptora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 convierten en agregados y fibrillas </a:t>
            </a:r>
            <a:r>
              <a:rPr lang="es-VE" sz="1600" dirty="0" smtClean="0">
                <a:latin typeface="Comic Sans MS" panose="030F0702030302020204" pitchFamily="66" charset="0"/>
              </a:rPr>
              <a:t>por acción de semillas exógenas y se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forman nuevos LB</a:t>
            </a:r>
            <a:r>
              <a:rPr lang="es-VE" sz="1600" dirty="0" smtClean="0">
                <a:latin typeface="Comic Sans MS" panose="030F0702030302020204" pitchFamily="66" charset="0"/>
              </a:rPr>
              <a:t>. </a:t>
            </a:r>
          </a:p>
          <a:p>
            <a:endParaRPr lang="es-VE" sz="1000" dirty="0" smtClean="0">
              <a:latin typeface="Comic Sans MS" panose="030F0702030302020204" pitchFamily="66" charset="0"/>
            </a:endParaRPr>
          </a:p>
          <a:p>
            <a:pPr marL="355600" indent="-355600"/>
            <a:r>
              <a:rPr lang="es-VE" sz="1600" dirty="0" smtClean="0">
                <a:latin typeface="Comic Sans MS" panose="030F0702030302020204" pitchFamily="66" charset="0"/>
              </a:rPr>
              <a:t>4. 	</a:t>
            </a:r>
            <a:r>
              <a:rPr lang="es-VE" sz="1600" b="1" dirty="0">
                <a:latin typeface="Comic Sans MS" panose="030F0702030302020204" pitchFamily="66" charset="0"/>
              </a:rPr>
              <a:t>V</a:t>
            </a:r>
            <a:r>
              <a:rPr lang="es-VE" sz="1600" b="1" dirty="0" smtClean="0">
                <a:latin typeface="Comic Sans MS" panose="030F0702030302020204" pitchFamily="66" charset="0"/>
              </a:rPr>
              <a:t>iabilidad neuronal </a:t>
            </a:r>
            <a:r>
              <a:rPr lang="es-VE" sz="1600" dirty="0" smtClean="0">
                <a:latin typeface="Comic Sans MS" panose="030F0702030302020204" pitchFamily="66" charset="0"/>
              </a:rPr>
              <a:t>se afecta gravemente por:</a:t>
            </a:r>
          </a:p>
          <a:p>
            <a:pPr marL="900113" indent="-273050">
              <a:buFont typeface="Wingdings" panose="05000000000000000000" pitchFamily="2" charset="2"/>
              <a:buChar char="ü"/>
            </a:pPr>
            <a:r>
              <a:rPr lang="es-VE" sz="1600" dirty="0" smtClean="0">
                <a:latin typeface="Comic Sans MS" panose="030F0702030302020204" pitchFamily="66" charset="0"/>
              </a:rPr>
              <a:t>	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Propiedades citotóxicas intrínsecas </a:t>
            </a:r>
            <a:r>
              <a:rPr lang="es-VE" sz="1600" dirty="0" smtClean="0">
                <a:latin typeface="Comic Sans MS" panose="030F0702030302020204" pitchFamily="66" charset="0"/>
              </a:rPr>
              <a:t>de </a:t>
            </a:r>
            <a:r>
              <a:rPr lang="es-VE" sz="1600" b="1" dirty="0" smtClean="0">
                <a:latin typeface="Comic Sans MS" panose="030F0702030302020204" pitchFamily="66" charset="0"/>
              </a:rPr>
              <a:t>agregados</a:t>
            </a:r>
            <a:r>
              <a:rPr lang="es-VE" sz="1600" dirty="0" smtClean="0">
                <a:latin typeface="Comic Sans MS" panose="030F0702030302020204" pitchFamily="66" charset="0"/>
              </a:rPr>
              <a:t>  </a:t>
            </a:r>
            <a:r>
              <a:rPr lang="es-VE" sz="1600" b="1" dirty="0" smtClean="0">
                <a:latin typeface="Symbol" panose="05050102010706020507" pitchFamily="18" charset="2"/>
              </a:rPr>
              <a:t>a</a:t>
            </a:r>
            <a:r>
              <a:rPr lang="es-VE" sz="1600" dirty="0" smtClean="0">
                <a:latin typeface="Comic Sans MS" panose="030F0702030302020204" pitchFamily="66" charset="0"/>
              </a:rPr>
              <a:t>-syn intracelulares. </a:t>
            </a:r>
          </a:p>
          <a:p>
            <a:pPr marL="804863" indent="-177800">
              <a:buFont typeface="Wingdings" panose="05000000000000000000" pitchFamily="2" charset="2"/>
              <a:buChar char="ü"/>
            </a:pPr>
            <a:r>
              <a:rPr lang="es-VE" sz="1600" dirty="0">
                <a:latin typeface="Comic Sans MS" panose="030F0702030302020204" pitchFamily="66" charset="0"/>
              </a:rPr>
              <a:t>	</a:t>
            </a:r>
            <a:r>
              <a:rPr lang="es-VE" sz="1600" dirty="0" smtClean="0">
                <a:latin typeface="Comic Sans MS" panose="030F0702030302020204" pitchFamily="66" charset="0"/>
              </a:rPr>
              <a:t>Acción </a:t>
            </a:r>
            <a:r>
              <a:rPr lang="es-VE" sz="1600" dirty="0">
                <a:latin typeface="Comic Sans MS" panose="030F0702030302020204" pitchFamily="66" charset="0"/>
              </a:rPr>
              <a:t>de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moléculas pro-inflamatorias </a:t>
            </a:r>
            <a:r>
              <a:rPr lang="es-VE" sz="1600" dirty="0">
                <a:latin typeface="Comic Sans MS" panose="030F0702030302020204" pitchFamily="66" charset="0"/>
              </a:rPr>
              <a:t>liberadas por </a:t>
            </a:r>
            <a:r>
              <a:rPr lang="es-VE" sz="1600" dirty="0" smtClean="0">
                <a:latin typeface="Comic Sans MS" panose="030F0702030302020204" pitchFamily="66" charset="0"/>
              </a:rPr>
              <a:t>	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gliales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>
                <a:latin typeface="Comic Sans MS" panose="030F0702030302020204" pitchFamily="66" charset="0"/>
              </a:rPr>
              <a:t>al exponerse a semillas </a:t>
            </a:r>
            <a:r>
              <a:rPr lang="es-VE" sz="1600" b="1" dirty="0">
                <a:latin typeface="Symbol" panose="05050102010706020507" pitchFamily="18" charset="2"/>
              </a:rPr>
              <a:t>a</a:t>
            </a:r>
            <a:r>
              <a:rPr lang="es-VE" sz="1600" dirty="0">
                <a:latin typeface="Comic Sans MS" panose="030F0702030302020204" pitchFamily="66" charset="0"/>
              </a:rPr>
              <a:t>-syn </a:t>
            </a:r>
            <a:r>
              <a:rPr lang="es-VE" sz="1600" dirty="0" smtClean="0">
                <a:latin typeface="Comic Sans MS" panose="030F0702030302020204" pitchFamily="66" charset="0"/>
              </a:rPr>
              <a:t>extracelular. </a:t>
            </a:r>
            <a:endParaRPr lang="es-VE" sz="1600" dirty="0">
              <a:latin typeface="Comic Sans MS" panose="030F0702030302020204" pitchFamily="66" charset="0"/>
            </a:endParaRPr>
          </a:p>
          <a:p>
            <a:pPr marL="723900">
              <a:buFont typeface="Wingdings" panose="05000000000000000000" pitchFamily="2" charset="2"/>
              <a:buChar char="ü"/>
            </a:pPr>
            <a:endParaRPr lang="es-VE" sz="900" dirty="0" smtClean="0">
              <a:latin typeface="Comic Sans MS" panose="030F0702030302020204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327547" y="275287"/>
            <a:ext cx="4488903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latin typeface="Comic Sans MS" panose="030F0702030302020204" pitchFamily="66" charset="0"/>
              </a:rPr>
              <a:t>Modelo de Transmisión </a:t>
            </a:r>
            <a:r>
              <a:rPr lang="en-US" b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-syn 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Patológica</a:t>
            </a:r>
            <a:endParaRPr lang="es-VE" dirty="0">
              <a:latin typeface="Comic Sans MS" panose="030F0702030302020204" pitchFamily="66" charset="0"/>
            </a:endParaRP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 Célula a Célula</a:t>
            </a:r>
            <a:endParaRPr lang="es-VE" sz="2000" dirty="0" smtClean="0"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1209926" y="6281406"/>
            <a:ext cx="672414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NC. </a:t>
            </a:r>
            <a:r>
              <a:rPr lang="en-US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Prymaczok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More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Rumor Spreads in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Frontiers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Human </a:t>
            </a:r>
            <a:r>
              <a:rPr lang="es-VE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Neuroscience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2016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10: 608. 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764049" y="5177501"/>
            <a:ext cx="94362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023755" y="2883744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943650" y="1739430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0" name="CuadroTexto 7"/>
          <p:cNvSpPr txBox="1"/>
          <p:nvPr/>
        </p:nvSpPr>
        <p:spPr>
          <a:xfrm>
            <a:off x="997819" y="3923420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704385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/>
      <p:bldP spid="8" grpId="0"/>
      <p:bldP spid="9" grpId="0"/>
      <p:bldP spid="1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746330" y="235668"/>
            <a:ext cx="384825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Agregación y Transmisión  </a:t>
            </a:r>
            <a:r>
              <a:rPr lang="en-US" b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-syn</a:t>
            </a:r>
            <a:endParaRPr lang="es-VE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45" y="851897"/>
            <a:ext cx="8937710" cy="399825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972390" y="6102557"/>
            <a:ext cx="535240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228600" algn="ctr">
              <a:lnSpc>
                <a:spcPts val="1650"/>
              </a:lnSpc>
              <a:spcAft>
                <a:spcPts val="600"/>
              </a:spcAft>
            </a:pPr>
            <a:r>
              <a:rPr lang="en-US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S. </a:t>
            </a:r>
            <a:r>
              <a:rPr lang="en-US" sz="10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Mehra</a:t>
            </a:r>
            <a:r>
              <a:rPr lang="en-US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al. </a:t>
            </a:r>
            <a:r>
              <a:rPr lang="es-VE" sz="1000" i="1" dirty="0" err="1" smtClean="0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Aggregation</a:t>
            </a:r>
            <a:r>
              <a:rPr lang="es-VE" sz="1000" i="1" dirty="0" smtClean="0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intermediates</a:t>
            </a:r>
            <a:r>
              <a:rPr lang="es-VE" sz="1000" i="1" dirty="0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α-Syn </a:t>
            </a:r>
            <a:r>
              <a:rPr lang="es-VE" sz="1000" i="1" dirty="0" err="1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r>
              <a:rPr lang="es-VE" sz="1000" i="1" dirty="0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000" i="1" dirty="0" err="1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fibril</a:t>
            </a:r>
            <a:r>
              <a:rPr lang="es-VE" sz="1000" i="1" dirty="0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polymorphs</a:t>
            </a:r>
            <a:r>
              <a:rPr lang="es-VE" sz="1000" i="1" dirty="0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s-VE" sz="1000" i="1" dirty="0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distinct</a:t>
            </a:r>
            <a:r>
              <a:rPr lang="es-VE" sz="1000" i="1" dirty="0" smtClean="0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prion-</a:t>
            </a:r>
            <a:r>
              <a:rPr lang="es-VE" sz="1000" i="1" dirty="0" err="1" smtClean="0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like</a:t>
            </a:r>
            <a:r>
              <a:rPr lang="es-VE" sz="1000" i="1" dirty="0" smtClean="0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behavior</a:t>
            </a:r>
            <a:r>
              <a:rPr lang="es-VE" sz="1000" i="1" dirty="0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000" i="1" dirty="0" err="1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es-VE" sz="1000" dirty="0" smtClean="0">
                <a:solidFill>
                  <a:srgbClr val="2E2E2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 of Molecular Biology 2022</a:t>
            </a:r>
            <a:r>
              <a:rPr lang="en-US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434, 167761.</a:t>
            </a:r>
            <a:endParaRPr lang="es-VE" sz="1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CuadroTexto 20"/>
          <p:cNvSpPr txBox="1"/>
          <p:nvPr/>
        </p:nvSpPr>
        <p:spPr>
          <a:xfrm flipH="1">
            <a:off x="303200" y="4888464"/>
            <a:ext cx="850691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Polimorfismos de fibrillas.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endParaRPr lang="es-VE" sz="9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6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HMFs</a:t>
            </a:r>
            <a:r>
              <a:rPr lang="es-VE" sz="1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fibrillas hélix </a:t>
            </a:r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maduras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internalizan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s-VE" sz="1600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transfieren</a:t>
            </a:r>
            <a:r>
              <a:rPr lang="es-VE" sz="16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de una célula a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otra.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endParaRPr lang="es-VE" sz="900" b="1" dirty="0" smtClean="0">
              <a:solidFill>
                <a:srgbClr val="78B8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600" b="1" dirty="0" err="1" smtClean="0">
                <a:solidFill>
                  <a:srgbClr val="78B8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PMFs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fibrillas 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premaduras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no transfieren, pero </a:t>
            </a:r>
            <a:r>
              <a:rPr lang="es-VE" sz="1600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inducen abundante patología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 </a:t>
            </a:r>
            <a:r>
              <a:rPr lang="es-VE" sz="16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-syn.</a:t>
            </a:r>
          </a:p>
        </p:txBody>
      </p:sp>
      <p:sp>
        <p:nvSpPr>
          <p:cNvPr id="22" name="Rectángulo 21"/>
          <p:cNvSpPr/>
          <p:nvPr/>
        </p:nvSpPr>
        <p:spPr>
          <a:xfrm>
            <a:off x="224287" y="2396601"/>
            <a:ext cx="258792" cy="14147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 rot="16200000">
            <a:off x="-590716" y="2817845"/>
            <a:ext cx="1787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Agregación</a:t>
            </a:r>
            <a:endParaRPr lang="es-VE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1155940" y="4364974"/>
            <a:ext cx="621102" cy="2264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771204" y="4264861"/>
            <a:ext cx="10438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Tiempo</a:t>
            </a:r>
            <a:endParaRPr lang="es-VE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Rectángulo 27"/>
          <p:cNvSpPr/>
          <p:nvPr/>
        </p:nvSpPr>
        <p:spPr>
          <a:xfrm rot="1029042">
            <a:off x="2025639" y="2569129"/>
            <a:ext cx="527780" cy="1456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7" name="CuadroTexto 26"/>
          <p:cNvSpPr txBox="1"/>
          <p:nvPr/>
        </p:nvSpPr>
        <p:spPr>
          <a:xfrm rot="17297722">
            <a:off x="1459562" y="2886516"/>
            <a:ext cx="175881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Estado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rico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Helix</a:t>
            </a:r>
            <a:endParaRPr lang="es-VE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Intermediarios</a:t>
            </a:r>
            <a:endParaRPr lang="es-VE" sz="1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604222" y="3966743"/>
            <a:ext cx="881975" cy="2373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486717" y="3954301"/>
            <a:ext cx="11657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Monómero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3036498" y="1188903"/>
            <a:ext cx="966159" cy="258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3152744" y="950901"/>
            <a:ext cx="9428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</a:t>
            </a:r>
            <a:r>
              <a:rPr lang="es-VE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syn</a:t>
            </a:r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s-VE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fibrillas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Elipse 5"/>
          <p:cNvSpPr/>
          <p:nvPr/>
        </p:nvSpPr>
        <p:spPr>
          <a:xfrm>
            <a:off x="5754375" y="921626"/>
            <a:ext cx="820596" cy="724093"/>
          </a:xfrm>
          <a:prstGeom prst="ellipse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9" name="Elipse 18"/>
          <p:cNvSpPr/>
          <p:nvPr/>
        </p:nvSpPr>
        <p:spPr>
          <a:xfrm>
            <a:off x="7910607" y="1144354"/>
            <a:ext cx="820596" cy="724093"/>
          </a:xfrm>
          <a:prstGeom prst="ellipse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7" name="Elipse 6"/>
          <p:cNvSpPr/>
          <p:nvPr/>
        </p:nvSpPr>
        <p:spPr>
          <a:xfrm>
            <a:off x="4533521" y="2443497"/>
            <a:ext cx="899886" cy="2605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2" name="Elipse 31"/>
          <p:cNvSpPr/>
          <p:nvPr/>
        </p:nvSpPr>
        <p:spPr>
          <a:xfrm>
            <a:off x="5714729" y="2449370"/>
            <a:ext cx="907899" cy="25464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3" name="Elipse 32"/>
          <p:cNvSpPr/>
          <p:nvPr/>
        </p:nvSpPr>
        <p:spPr>
          <a:xfrm>
            <a:off x="6850443" y="2443497"/>
            <a:ext cx="899886" cy="2605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4" name="Elipse 33"/>
          <p:cNvSpPr/>
          <p:nvPr/>
        </p:nvSpPr>
        <p:spPr>
          <a:xfrm>
            <a:off x="8009986" y="2456786"/>
            <a:ext cx="899885" cy="2605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4436183" y="2482251"/>
            <a:ext cx="11400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>
                <a:solidFill>
                  <a:prstClr val="black"/>
                </a:solidFill>
                <a:latin typeface="Comic Sans MS" panose="030F0702030302020204" pitchFamily="66" charset="0"/>
              </a:rPr>
              <a:t>C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itotoxicidad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5628616" y="2497639"/>
            <a:ext cx="110822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dirty="0">
                <a:solidFill>
                  <a:prstClr val="black"/>
                </a:solidFill>
                <a:latin typeface="Comic Sans MS" panose="030F0702030302020204" pitchFamily="66" charset="0"/>
              </a:rPr>
              <a:t>I</a:t>
            </a:r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nternalización</a:t>
            </a: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6947064" y="2443497"/>
            <a:ext cx="7841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Siembra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Rectángulo 36"/>
          <p:cNvSpPr/>
          <p:nvPr/>
        </p:nvSpPr>
        <p:spPr>
          <a:xfrm>
            <a:off x="7978144" y="2447838"/>
            <a:ext cx="10390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b="1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12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ransmisión</a:t>
            </a:r>
            <a:endParaRPr lang="es-VE" sz="12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Elipse 37"/>
          <p:cNvSpPr/>
          <p:nvPr/>
        </p:nvSpPr>
        <p:spPr>
          <a:xfrm>
            <a:off x="6958178" y="2935522"/>
            <a:ext cx="820596" cy="724093"/>
          </a:xfrm>
          <a:prstGeom prst="ellipse">
            <a:avLst/>
          </a:prstGeom>
          <a:noFill/>
          <a:ln w="28575">
            <a:solidFill>
              <a:srgbClr val="E2AC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0" name="CuadroTexto 39"/>
          <p:cNvSpPr txBox="1"/>
          <p:nvPr/>
        </p:nvSpPr>
        <p:spPr>
          <a:xfrm>
            <a:off x="111037" y="89393"/>
            <a:ext cx="19170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-syn Transmisión entre células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1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510501" y="2160904"/>
            <a:ext cx="580300" cy="2116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9" name="Rectángulo 38"/>
          <p:cNvSpPr/>
          <p:nvPr/>
        </p:nvSpPr>
        <p:spPr>
          <a:xfrm>
            <a:off x="3497251" y="4046236"/>
            <a:ext cx="580300" cy="2116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Rectángulo 8"/>
          <p:cNvSpPr/>
          <p:nvPr/>
        </p:nvSpPr>
        <p:spPr>
          <a:xfrm>
            <a:off x="3425012" y="2009943"/>
            <a:ext cx="7473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HMFs</a:t>
            </a:r>
            <a:endParaRPr lang="es-VE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3446190" y="3926307"/>
            <a:ext cx="6992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b="1" dirty="0" err="1">
                <a:solidFill>
                  <a:srgbClr val="78B832"/>
                </a:solidFill>
                <a:latin typeface="Comic Sans MS" panose="030F0702030302020204" pitchFamily="66" charset="0"/>
              </a:rPr>
              <a:t>PMFs</a:t>
            </a:r>
            <a:endParaRPr lang="es-VE" sz="1600" b="1" dirty="0">
              <a:solidFill>
                <a:srgbClr val="78B83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386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6" grpId="0"/>
      <p:bldP spid="31" grpId="0"/>
      <p:bldP spid="6" grpId="0" animBg="1"/>
      <p:bldP spid="19" grpId="0" animBg="1"/>
      <p:bldP spid="8" grpId="0"/>
      <p:bldP spid="35" grpId="0"/>
      <p:bldP spid="36" grpId="0"/>
      <p:bldP spid="37" grpId="0"/>
      <p:bldP spid="38" grpId="0" animBg="1"/>
      <p:bldP spid="9" grpId="0"/>
      <p:bldP spid="10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153777" y="283113"/>
            <a:ext cx="2836389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Propagación </a:t>
            </a:r>
            <a:r>
              <a:rPr lang="en-US" sz="2400" b="1" dirty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sz="2400" dirty="0">
                <a:solidFill>
                  <a:srgbClr val="202122"/>
                </a:solidFill>
                <a:latin typeface="Comic Sans MS" panose="030F0702030302020204" pitchFamily="66" charset="0"/>
              </a:rPr>
              <a:t>-</a:t>
            </a:r>
            <a:r>
              <a:rPr lang="en-US" sz="24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syn</a:t>
            </a:r>
            <a:endParaRPr lang="es-VE" sz="24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40" name="CuadroTexto 39"/>
          <p:cNvSpPr txBox="1"/>
          <p:nvPr/>
        </p:nvSpPr>
        <p:spPr>
          <a:xfrm>
            <a:off x="116473" y="125855"/>
            <a:ext cx="1603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200" b="1" dirty="0" smtClean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200" b="1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-syn agregada.</a:t>
            </a:r>
          </a:p>
          <a:p>
            <a:r>
              <a:rPr lang="es-VE" sz="1200" b="1" dirty="0" smtClean="0">
                <a:solidFill>
                  <a:prstClr val="black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Propagación.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048"/>
          <a:stretch/>
        </p:blipFill>
        <p:spPr>
          <a:xfrm>
            <a:off x="1283446" y="928687"/>
            <a:ext cx="7003304" cy="4615849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Rectángulo 22"/>
          <p:cNvSpPr/>
          <p:nvPr/>
        </p:nvSpPr>
        <p:spPr>
          <a:xfrm>
            <a:off x="2409430" y="5608930"/>
            <a:ext cx="4325084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1600" dirty="0" err="1" smtClean="0">
                <a:latin typeface="Comic Sans MS" panose="030F0702030302020204" pitchFamily="66" charset="0"/>
              </a:rPr>
              <a:t>Patrón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>
                <a:latin typeface="Comic Sans MS" panose="030F0702030302020204" pitchFamily="66" charset="0"/>
              </a:rPr>
              <a:t>p</a:t>
            </a:r>
            <a:r>
              <a:rPr lang="en-US" sz="1600" dirty="0" err="1" smtClean="0">
                <a:latin typeface="Comic Sans MS" panose="030F0702030302020204" pitchFamily="66" charset="0"/>
              </a:rPr>
              <a:t>ropagación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en-US" sz="1200" dirty="0" err="1" smtClean="0">
                <a:latin typeface="Comic Sans MS" panose="030F0702030302020204" pitchFamily="66" charset="0"/>
              </a:rPr>
              <a:t>Áreas</a:t>
            </a:r>
            <a:r>
              <a:rPr lang="en-US" sz="1200" dirty="0" smtClean="0">
                <a:latin typeface="Comic Sans MS" panose="030F0702030302020204" pitchFamily="66" charset="0"/>
              </a:rPr>
              <a:t> de color son </a:t>
            </a:r>
            <a:r>
              <a:rPr lang="en-US" sz="1200" dirty="0" err="1" smtClean="0">
                <a:latin typeface="Comic Sans MS" panose="030F0702030302020204" pitchFamily="66" charset="0"/>
              </a:rPr>
              <a:t>áreas</a:t>
            </a:r>
            <a:r>
              <a:rPr lang="en-US" sz="1200" dirty="0" smtClean="0"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latin typeface="Comic Sans MS" panose="030F0702030302020204" pitchFamily="66" charset="0"/>
              </a:rPr>
              <a:t>cerebrales</a:t>
            </a:r>
            <a:r>
              <a:rPr lang="en-US" sz="1200" dirty="0" smtClean="0">
                <a:latin typeface="Comic Sans MS" panose="030F0702030302020204" pitchFamily="66" charset="0"/>
              </a:rPr>
              <a:t> con </a:t>
            </a:r>
            <a:r>
              <a:rPr 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 </a:t>
            </a:r>
            <a:r>
              <a:rPr lang="en-US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patológica</a:t>
            </a:r>
            <a:r>
              <a:rPr lang="en-US" sz="1200" dirty="0">
                <a:latin typeface="Comic Sans MS" panose="030F0702030302020204" pitchFamily="66" charset="0"/>
              </a:rPr>
              <a:t>.</a:t>
            </a:r>
            <a:endParaRPr lang="en-US" sz="1200" dirty="0" smtClean="0">
              <a:latin typeface="Comic Sans MS" panose="030F0702030302020204" pitchFamily="66" charset="0"/>
            </a:endParaRPr>
          </a:p>
        </p:txBody>
      </p:sp>
      <p:sp>
        <p:nvSpPr>
          <p:cNvPr id="41" name="Rectángulo 40"/>
          <p:cNvSpPr/>
          <p:nvPr/>
        </p:nvSpPr>
        <p:spPr>
          <a:xfrm>
            <a:off x="1025100" y="6298725"/>
            <a:ext cx="70937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M. Gómez-Benito et al.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Modeling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Alpha-Synuclein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Protein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Frontiers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Pharmacology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2020;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11: 356.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CuadroTexto 38"/>
          <p:cNvSpPr txBox="1"/>
          <p:nvPr/>
        </p:nvSpPr>
        <p:spPr>
          <a:xfrm flipH="1">
            <a:off x="116473" y="1535886"/>
            <a:ext cx="1166971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buAutoNum type="alphaUcPeriod"/>
            </a:pPr>
            <a:r>
              <a:rPr lang="es-VE" sz="1400" dirty="0" smtClean="0">
                <a:latin typeface="Comic Sans MS" panose="030F0702030302020204" pitchFamily="66" charset="0"/>
              </a:rPr>
              <a:t> Modelo Inoculación cerebral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400" dirty="0" smtClean="0">
                <a:latin typeface="Comic Sans MS" panose="030F0702030302020204" pitchFamily="66" charset="0"/>
              </a:rPr>
              <a:t>-syn PFF.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42" name="Rectángulo 41"/>
          <p:cNvSpPr/>
          <p:nvPr/>
        </p:nvSpPr>
        <p:spPr>
          <a:xfrm>
            <a:off x="1283445" y="3128963"/>
            <a:ext cx="1859805" cy="336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3" name="CuadroTexto 42"/>
          <p:cNvSpPr txBox="1"/>
          <p:nvPr/>
        </p:nvSpPr>
        <p:spPr>
          <a:xfrm flipH="1">
            <a:off x="62264" y="3927178"/>
            <a:ext cx="1202449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B. </a:t>
            </a:r>
            <a:r>
              <a:rPr lang="es-VE" sz="1400" dirty="0" smtClean="0">
                <a:latin typeface="Comic Sans MS" panose="030F0702030302020204" pitchFamily="66" charset="0"/>
              </a:rPr>
              <a:t>Modelo </a:t>
            </a:r>
            <a:r>
              <a:rPr lang="es-VE" sz="1400" dirty="0" err="1" smtClean="0">
                <a:latin typeface="Comic Sans MS" panose="030F0702030302020204" pitchFamily="66" charset="0"/>
              </a:rPr>
              <a:t>Admin</a:t>
            </a:r>
            <a:r>
              <a:rPr lang="es-VE" sz="1400" dirty="0" smtClean="0">
                <a:latin typeface="Comic Sans MS" panose="030F0702030302020204" pitchFamily="66" charset="0"/>
              </a:rPr>
              <a:t>. AAV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400" dirty="0" smtClean="0">
                <a:latin typeface="Comic Sans MS" panose="030F0702030302020204" pitchFamily="66" charset="0"/>
              </a:rPr>
              <a:t>-syn.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46" name="Rectángulo 45"/>
          <p:cNvSpPr/>
          <p:nvPr/>
        </p:nvSpPr>
        <p:spPr>
          <a:xfrm>
            <a:off x="7043738" y="947681"/>
            <a:ext cx="1243012" cy="5239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7" name="Rectángulo 46"/>
          <p:cNvSpPr/>
          <p:nvPr/>
        </p:nvSpPr>
        <p:spPr>
          <a:xfrm>
            <a:off x="7729538" y="1600200"/>
            <a:ext cx="442912" cy="1784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8" name="Rectángulo 47"/>
          <p:cNvSpPr/>
          <p:nvPr/>
        </p:nvSpPr>
        <p:spPr>
          <a:xfrm>
            <a:off x="7700963" y="2657475"/>
            <a:ext cx="471487" cy="342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5" name="Rectángulo 44"/>
          <p:cNvSpPr/>
          <p:nvPr/>
        </p:nvSpPr>
        <p:spPr>
          <a:xfrm>
            <a:off x="6687828" y="1032965"/>
            <a:ext cx="15520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err="1" smtClean="0">
                <a:latin typeface="Comic Sans MS" panose="030F0702030302020204" pitchFamily="66" charset="0"/>
              </a:rPr>
              <a:t>Transp</a:t>
            </a:r>
            <a:r>
              <a:rPr lang="es-VE" sz="1200" dirty="0" smtClean="0">
                <a:latin typeface="Comic Sans MS" panose="030F0702030302020204" pitchFamily="66" charset="0"/>
              </a:rPr>
              <a:t>. retrógrado</a:t>
            </a:r>
          </a:p>
          <a:p>
            <a:pPr algn="ctr"/>
            <a:r>
              <a:rPr lang="es-VE" sz="1200" dirty="0" smtClean="0">
                <a:latin typeface="Comic Sans MS" panose="030F0702030302020204" pitchFamily="66" charset="0"/>
              </a:rPr>
              <a:t>Neuronas DA</a:t>
            </a:r>
            <a:endParaRPr lang="es-VE" sz="1200" dirty="0"/>
          </a:p>
        </p:txBody>
      </p:sp>
      <p:sp>
        <p:nvSpPr>
          <p:cNvPr id="49" name="Rectángulo 48"/>
          <p:cNvSpPr/>
          <p:nvPr/>
        </p:nvSpPr>
        <p:spPr>
          <a:xfrm>
            <a:off x="7617430" y="1633586"/>
            <a:ext cx="63671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latin typeface="Comic Sans MS" panose="030F0702030302020204" pitchFamily="66" charset="0"/>
              </a:rPr>
              <a:t>Cuerpo</a:t>
            </a:r>
            <a:endParaRPr lang="es-VE" sz="1100" dirty="0"/>
          </a:p>
        </p:txBody>
      </p:sp>
      <p:sp>
        <p:nvSpPr>
          <p:cNvPr id="50" name="Rectángulo 49"/>
          <p:cNvSpPr/>
          <p:nvPr/>
        </p:nvSpPr>
        <p:spPr>
          <a:xfrm>
            <a:off x="7588855" y="2663349"/>
            <a:ext cx="7585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latin typeface="Comic Sans MS" panose="030F0702030302020204" pitchFamily="66" charset="0"/>
              </a:rPr>
              <a:t>Terminal</a:t>
            </a:r>
            <a:endParaRPr lang="es-VE" sz="1100" dirty="0"/>
          </a:p>
        </p:txBody>
      </p:sp>
      <p:sp>
        <p:nvSpPr>
          <p:cNvPr id="52" name="Rectángulo 51"/>
          <p:cNvSpPr/>
          <p:nvPr/>
        </p:nvSpPr>
        <p:spPr>
          <a:xfrm>
            <a:off x="6929438" y="3465513"/>
            <a:ext cx="1357312" cy="5921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3" name="Rectángulo 52"/>
          <p:cNvSpPr/>
          <p:nvPr/>
        </p:nvSpPr>
        <p:spPr>
          <a:xfrm>
            <a:off x="7700963" y="4057650"/>
            <a:ext cx="471487" cy="2388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4" name="Rectángulo 53"/>
          <p:cNvSpPr/>
          <p:nvPr/>
        </p:nvSpPr>
        <p:spPr>
          <a:xfrm>
            <a:off x="7700963" y="5157788"/>
            <a:ext cx="538893" cy="285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5" name="Rectángulo 54"/>
          <p:cNvSpPr/>
          <p:nvPr/>
        </p:nvSpPr>
        <p:spPr>
          <a:xfrm>
            <a:off x="7631304" y="4157078"/>
            <a:ext cx="63671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latin typeface="Comic Sans MS" panose="030F0702030302020204" pitchFamily="66" charset="0"/>
              </a:rPr>
              <a:t>Cuerpo</a:t>
            </a:r>
            <a:endParaRPr lang="es-VE" sz="1100" dirty="0"/>
          </a:p>
        </p:txBody>
      </p:sp>
      <p:sp>
        <p:nvSpPr>
          <p:cNvPr id="56" name="Rectángulo 55"/>
          <p:cNvSpPr/>
          <p:nvPr/>
        </p:nvSpPr>
        <p:spPr>
          <a:xfrm>
            <a:off x="7593807" y="5101622"/>
            <a:ext cx="7585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latin typeface="Comic Sans MS" panose="030F0702030302020204" pitchFamily="66" charset="0"/>
              </a:rPr>
              <a:t>Terminal</a:t>
            </a:r>
            <a:endParaRPr lang="es-VE" sz="1100" dirty="0"/>
          </a:p>
        </p:txBody>
      </p:sp>
      <p:sp>
        <p:nvSpPr>
          <p:cNvPr id="51" name="Rectángulo 50"/>
          <p:cNvSpPr/>
          <p:nvPr/>
        </p:nvSpPr>
        <p:spPr>
          <a:xfrm>
            <a:off x="6666518" y="3502760"/>
            <a:ext cx="172675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100" dirty="0" err="1" smtClean="0">
                <a:latin typeface="Comic Sans MS" panose="030F0702030302020204" pitchFamily="66" charset="0"/>
              </a:rPr>
              <a:t>Transp</a:t>
            </a:r>
            <a:r>
              <a:rPr lang="es-VE" sz="1100" dirty="0" smtClean="0">
                <a:latin typeface="Comic Sans MS" panose="030F0702030302020204" pitchFamily="66" charset="0"/>
              </a:rPr>
              <a:t>. anterógrado</a:t>
            </a:r>
          </a:p>
          <a:p>
            <a:pPr algn="ctr"/>
            <a:r>
              <a:rPr lang="es-VE" sz="1100" dirty="0" smtClean="0">
                <a:latin typeface="Comic Sans MS" panose="030F0702030302020204" pitchFamily="66" charset="0"/>
              </a:rPr>
              <a:t>Neuronas Medium </a:t>
            </a:r>
            <a:r>
              <a:rPr lang="es-VE" sz="1100" dirty="0" err="1" smtClean="0">
                <a:latin typeface="Comic Sans MS" panose="030F0702030302020204" pitchFamily="66" charset="0"/>
              </a:rPr>
              <a:t>spiny</a:t>
            </a:r>
            <a:endParaRPr lang="es-VE" sz="1100" dirty="0"/>
          </a:p>
        </p:txBody>
      </p:sp>
      <p:sp>
        <p:nvSpPr>
          <p:cNvPr id="57" name="Rectángulo 56"/>
          <p:cNvSpPr/>
          <p:nvPr/>
        </p:nvSpPr>
        <p:spPr>
          <a:xfrm>
            <a:off x="5472113" y="2794154"/>
            <a:ext cx="1457325" cy="3348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8" name="Rectángulo 57"/>
          <p:cNvSpPr/>
          <p:nvPr/>
        </p:nvSpPr>
        <p:spPr>
          <a:xfrm>
            <a:off x="5514975" y="5331492"/>
            <a:ext cx="1401272" cy="2130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9" name="Rectángulo 58"/>
          <p:cNvSpPr/>
          <p:nvPr/>
        </p:nvSpPr>
        <p:spPr>
          <a:xfrm>
            <a:off x="5439408" y="2743623"/>
            <a:ext cx="1391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Acumulación </a:t>
            </a:r>
          </a:p>
          <a:p>
            <a:r>
              <a:rPr lang="es-VE" sz="1200" dirty="0" smtClean="0">
                <a:latin typeface="Symbol" panose="05050102010706020507" pitchFamily="18" charset="2"/>
              </a:rPr>
              <a:t>a</a:t>
            </a:r>
            <a:r>
              <a:rPr lang="es-VE" sz="1200" dirty="0" smtClean="0">
                <a:latin typeface="Comic Sans MS" panose="030F0702030302020204" pitchFamily="66" charset="0"/>
              </a:rPr>
              <a:t>-</a:t>
            </a:r>
            <a:r>
              <a:rPr lang="es-VE" sz="1200" dirty="0" err="1" smtClean="0">
                <a:latin typeface="Comic Sans MS" panose="030F0702030302020204" pitchFamily="66" charset="0"/>
              </a:rPr>
              <a:t>syn</a:t>
            </a:r>
            <a:r>
              <a:rPr lang="es-VE" sz="1200" dirty="0" smtClean="0">
                <a:latin typeface="Comic Sans MS" panose="030F0702030302020204" pitchFamily="66" charset="0"/>
              </a:rPr>
              <a:t> patológica </a:t>
            </a:r>
          </a:p>
        </p:txBody>
      </p:sp>
      <p:sp>
        <p:nvSpPr>
          <p:cNvPr id="60" name="Rectángulo 59"/>
          <p:cNvSpPr/>
          <p:nvPr/>
        </p:nvSpPr>
        <p:spPr>
          <a:xfrm>
            <a:off x="5417249" y="5125777"/>
            <a:ext cx="1391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Acumulación </a:t>
            </a:r>
          </a:p>
          <a:p>
            <a:r>
              <a:rPr lang="es-VE" sz="1200" dirty="0" smtClean="0">
                <a:latin typeface="Symbol" panose="05050102010706020507" pitchFamily="18" charset="2"/>
              </a:rPr>
              <a:t>a</a:t>
            </a:r>
            <a:r>
              <a:rPr lang="es-VE" sz="1200" dirty="0" smtClean="0">
                <a:latin typeface="Comic Sans MS" panose="030F0702030302020204" pitchFamily="66" charset="0"/>
              </a:rPr>
              <a:t>-</a:t>
            </a:r>
            <a:r>
              <a:rPr lang="es-VE" sz="1200" dirty="0" err="1" smtClean="0">
                <a:latin typeface="Comic Sans MS" panose="030F0702030302020204" pitchFamily="66" charset="0"/>
              </a:rPr>
              <a:t>syn</a:t>
            </a:r>
            <a:r>
              <a:rPr lang="es-VE" sz="1200" dirty="0" smtClean="0">
                <a:latin typeface="Comic Sans MS" panose="030F0702030302020204" pitchFamily="66" charset="0"/>
              </a:rPr>
              <a:t> patológica </a:t>
            </a:r>
          </a:p>
        </p:txBody>
      </p:sp>
      <p:sp>
        <p:nvSpPr>
          <p:cNvPr id="2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190806" y="911353"/>
            <a:ext cx="7156590" cy="25914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" name="Rectángulo 5"/>
          <p:cNvSpPr/>
          <p:nvPr/>
        </p:nvSpPr>
        <p:spPr>
          <a:xfrm>
            <a:off x="1190806" y="3465513"/>
            <a:ext cx="7156590" cy="21375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" name="CuadroTexto 1"/>
          <p:cNvSpPr txBox="1"/>
          <p:nvPr/>
        </p:nvSpPr>
        <p:spPr>
          <a:xfrm>
            <a:off x="83391" y="5300663"/>
            <a:ext cx="19371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PFF: </a:t>
            </a:r>
            <a:r>
              <a:rPr lang="es-VE" sz="1100" dirty="0" smtClean="0">
                <a:latin typeface="Comic Sans MS" panose="030F0702030302020204" pitchFamily="66" charset="0"/>
              </a:rPr>
              <a:t>fibrillas Preformadas</a:t>
            </a:r>
          </a:p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AAV: </a:t>
            </a:r>
            <a:r>
              <a:rPr lang="es-VE" sz="1100" dirty="0" smtClean="0">
                <a:latin typeface="Comic Sans MS" panose="030F0702030302020204" pitchFamily="66" charset="0"/>
              </a:rPr>
              <a:t>vector Adenovirus</a:t>
            </a:r>
          </a:p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s-VE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Mediun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spiny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100" dirty="0" smtClean="0">
                <a:latin typeface="Comic Sans MS" panose="030F0702030302020204" pitchFamily="66" charset="0"/>
              </a:rPr>
              <a:t>n. GABA estriado</a:t>
            </a:r>
            <a:endParaRPr lang="es-VE" sz="1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812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9" grpId="0" animBg="1"/>
      <p:bldP spid="43" grpId="0" animBg="1"/>
      <p:bldP spid="3" grpId="0" animBg="1"/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CuadroTexto 39"/>
          <p:cNvSpPr txBox="1"/>
          <p:nvPr/>
        </p:nvSpPr>
        <p:spPr>
          <a:xfrm>
            <a:off x="104353" y="133074"/>
            <a:ext cx="17834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PD. Generalidades.</a:t>
            </a:r>
          </a:p>
          <a:p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Proteína</a:t>
            </a:r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  <a:cs typeface="Times New Roman" panose="02020603050405020304" pitchFamily="18" charset="0"/>
              </a:rPr>
              <a:t> 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-syn.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Propagación.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168822" y="2045861"/>
            <a:ext cx="4806356" cy="31239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s-VE" sz="11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odelo de inoculación de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PFFs</a:t>
            </a: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dirty="0" smtClean="0">
                <a:latin typeface="Comic Sans MS" panose="030F0702030302020204" pitchFamily="66" charset="0"/>
              </a:rPr>
              <a:t>es adecuado para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estudiar la conducta </a:t>
            </a:r>
            <a:r>
              <a:rPr lang="es-VE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prion-</a:t>
            </a:r>
            <a:r>
              <a:rPr lang="es-VE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like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</a:t>
            </a:r>
            <a:r>
              <a:rPr lang="es-VE" dirty="0" smtClean="0">
                <a:latin typeface="Comic Sans MS" panose="030F0702030302020204" pitchFamily="66" charset="0"/>
              </a:rPr>
              <a:t>y su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propagación</a:t>
            </a:r>
            <a:r>
              <a:rPr lang="es-VE" dirty="0" smtClean="0">
                <a:latin typeface="Comic Sans MS" panose="030F0702030302020204" pitchFamily="66" charset="0"/>
              </a:rPr>
              <a:t> en el cerebro por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transporte retrógrado.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14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odelo de administración de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 con adenovirus vector</a:t>
            </a:r>
            <a:r>
              <a:rPr lang="es-VE" dirty="0" smtClean="0">
                <a:latin typeface="Comic Sans MS" panose="030F0702030302020204" pitchFamily="66" charset="0"/>
              </a:rPr>
              <a:t> (AAV) de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sobre-expresión</a:t>
            </a:r>
            <a:r>
              <a:rPr lang="es-VE" dirty="0" smtClean="0">
                <a:latin typeface="Comic Sans MS" panose="030F0702030302020204" pitchFamily="66" charset="0"/>
              </a:rPr>
              <a:t> es útil para determinar los </a:t>
            </a:r>
            <a:r>
              <a:rPr lang="es-VE" dirty="0">
                <a:latin typeface="Comic Sans MS" panose="030F0702030302020204" pitchFamily="66" charset="0"/>
              </a:rPr>
              <a:t>mecanismos de </a:t>
            </a: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toxicidad</a:t>
            </a:r>
            <a:r>
              <a:rPr lang="es-VE" dirty="0">
                <a:latin typeface="Comic Sans MS" panose="030F0702030302020204" pitchFamily="66" charset="0"/>
              </a:rPr>
              <a:t> </a:t>
            </a:r>
            <a:r>
              <a:rPr lang="es-VE" dirty="0" smtClean="0">
                <a:latin typeface="Comic Sans MS" panose="030F0702030302020204" pitchFamily="66" charset="0"/>
              </a:rPr>
              <a:t>inducidos </a:t>
            </a:r>
            <a:r>
              <a:rPr lang="es-VE" dirty="0">
                <a:latin typeface="Comic Sans MS" panose="030F0702030302020204" pitchFamily="66" charset="0"/>
              </a:rPr>
              <a:t>por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dirty="0" smtClean="0">
                <a:latin typeface="Comic Sans MS" panose="030F0702030302020204" pitchFamily="66" charset="0"/>
              </a:rPr>
              <a:t>-syn.</a:t>
            </a:r>
          </a:p>
          <a:p>
            <a:endParaRPr lang="es-VE" sz="1000" dirty="0"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452580" y="5329706"/>
            <a:ext cx="423883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M. Gómez-Benito et al.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Modeling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Alpha-Synuclein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Protein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Frontiers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Pharmacology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11: 356.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 flipH="1">
            <a:off x="2729265" y="1018600"/>
            <a:ext cx="3685461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Patrón de Propagación </a:t>
            </a:r>
            <a:r>
              <a:rPr lang="es-VE" sz="2000" b="1" dirty="0" smtClean="0">
                <a:latin typeface="Symbol" panose="05050102010706020507" pitchFamily="18" charset="2"/>
              </a:rPr>
              <a:t>a</a:t>
            </a:r>
            <a:r>
              <a:rPr lang="es-VE" sz="2000" b="1" dirty="0" smtClean="0">
                <a:latin typeface="Comic Sans MS" panose="030F0702030302020204" pitchFamily="66" charset="0"/>
              </a:rPr>
              <a:t>-syn</a:t>
            </a:r>
          </a:p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Modelos </a:t>
            </a:r>
            <a:r>
              <a:rPr lang="es-VE" sz="2000" dirty="0">
                <a:latin typeface="Comic Sans MS" panose="030F0702030302020204" pitchFamily="66" charset="0"/>
              </a:rPr>
              <a:t>A</a:t>
            </a:r>
            <a:r>
              <a:rPr lang="es-VE" sz="2000" dirty="0" smtClean="0">
                <a:latin typeface="Comic Sans MS" panose="030F0702030302020204" pitchFamily="66" charset="0"/>
              </a:rPr>
              <a:t>nimales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576252" y="2337970"/>
            <a:ext cx="1311542" cy="923330"/>
          </a:xfrm>
          <a:prstGeom prst="rect">
            <a:avLst/>
          </a:prstGeom>
          <a:solidFill>
            <a:srgbClr val="FCECD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dirty="0" smtClean="0">
                <a:latin typeface="Comic Sans MS" panose="030F0702030302020204" pitchFamily="66" charset="0"/>
              </a:rPr>
              <a:t>Estudio conducta </a:t>
            </a:r>
            <a:r>
              <a:rPr lang="es-VE" i="1" dirty="0" smtClean="0">
                <a:latin typeface="Comic Sans MS" panose="030F0702030302020204" pitchFamily="66" charset="0"/>
              </a:rPr>
              <a:t>prion-</a:t>
            </a:r>
            <a:r>
              <a:rPr lang="es-VE" i="1" dirty="0" err="1" smtClean="0">
                <a:latin typeface="Comic Sans MS" panose="030F0702030302020204" pitchFamily="66" charset="0"/>
              </a:rPr>
              <a:t>like</a:t>
            </a:r>
            <a:endParaRPr lang="es-VE" i="1" dirty="0">
              <a:latin typeface="Comic Sans MS" panose="030F0702030302020204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56002" y="3577049"/>
            <a:ext cx="1631792" cy="1200329"/>
          </a:xfrm>
          <a:prstGeom prst="rect">
            <a:avLst/>
          </a:prstGeom>
          <a:solidFill>
            <a:srgbClr val="FCECD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dirty="0" smtClean="0">
                <a:latin typeface="Comic Sans MS" panose="030F0702030302020204" pitchFamily="66" charset="0"/>
              </a:rPr>
              <a:t>Estudio sobre-expresión </a:t>
            </a:r>
          </a:p>
          <a:p>
            <a:r>
              <a:rPr lang="es-VE" b="1" dirty="0" smtClean="0">
                <a:latin typeface="Symbol" panose="05050102010706020507" pitchFamily="18" charset="2"/>
              </a:rPr>
              <a:t>a</a:t>
            </a:r>
            <a:r>
              <a:rPr lang="es-VE" dirty="0" smtClean="0">
                <a:latin typeface="Comic Sans MS" panose="030F0702030302020204" pitchFamily="66" charset="0"/>
              </a:rPr>
              <a:t>-syn</a:t>
            </a:r>
            <a:endParaRPr lang="es-VE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63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49"/>
          <a:stretch/>
        </p:blipFill>
        <p:spPr>
          <a:xfrm>
            <a:off x="433139" y="1420767"/>
            <a:ext cx="1840955" cy="17488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ángulo 6"/>
          <p:cNvSpPr/>
          <p:nvPr/>
        </p:nvSpPr>
        <p:spPr>
          <a:xfrm>
            <a:off x="314190" y="3243776"/>
            <a:ext cx="20649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dirty="0" err="1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Cuerpo</a:t>
            </a:r>
            <a:r>
              <a:rPr lang="en-US" sz="1200" dirty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2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Lewy</a:t>
            </a:r>
            <a:r>
              <a:rPr lang="en-US" sz="12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2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en PD</a:t>
            </a:r>
            <a:r>
              <a:rPr lang="en-US" sz="1200" dirty="0">
                <a:solidFill>
                  <a:srgbClr val="202122"/>
                </a:solidFill>
                <a:latin typeface="Comic Sans MS" panose="030F0702030302020204" pitchFamily="66" charset="0"/>
              </a:rPr>
              <a:t>.</a:t>
            </a:r>
            <a:endParaRPr lang="es-VE" sz="1200" dirty="0">
              <a:latin typeface="Comic Sans MS" panose="030F0702030302020204" pitchFamily="66" charset="0"/>
            </a:endParaRPr>
          </a:p>
          <a:p>
            <a:pPr algn="ctr"/>
            <a:r>
              <a:rPr lang="en-US" sz="12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Tinción</a:t>
            </a:r>
            <a:r>
              <a:rPr lang="en-US" sz="12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positiva</a:t>
            </a:r>
            <a:r>
              <a:rPr lang="en-US" sz="12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200" b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sz="12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-</a:t>
            </a:r>
            <a:r>
              <a:rPr lang="en-US" sz="12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syn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24839" y="3705441"/>
            <a:ext cx="255069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https://en.wikipedia.org/wiki/Alpha-synuclein</a:t>
            </a:r>
          </a:p>
        </p:txBody>
      </p:sp>
      <p:sp>
        <p:nvSpPr>
          <p:cNvPr id="9" name="Elipse 8"/>
          <p:cNvSpPr/>
          <p:nvPr/>
        </p:nvSpPr>
        <p:spPr>
          <a:xfrm>
            <a:off x="870695" y="2238334"/>
            <a:ext cx="592650" cy="623865"/>
          </a:xfrm>
          <a:prstGeom prst="ellipse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980" y="1177203"/>
            <a:ext cx="6067019" cy="525269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76979" y="2482639"/>
            <a:ext cx="649632" cy="7685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" name="CuadroTexto 1"/>
          <p:cNvSpPr txBox="1"/>
          <p:nvPr/>
        </p:nvSpPr>
        <p:spPr>
          <a:xfrm>
            <a:off x="2585573" y="2740608"/>
            <a:ext cx="1370889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Agregación 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por ROS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17" name="Elipse 16"/>
          <p:cNvSpPr/>
          <p:nvPr/>
        </p:nvSpPr>
        <p:spPr>
          <a:xfrm>
            <a:off x="4970594" y="1693925"/>
            <a:ext cx="794107" cy="50678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CuadroTexto 13"/>
          <p:cNvSpPr txBox="1"/>
          <p:nvPr/>
        </p:nvSpPr>
        <p:spPr>
          <a:xfrm>
            <a:off x="4801094" y="1763691"/>
            <a:ext cx="1271502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Disfunción</a:t>
            </a:r>
          </a:p>
          <a:p>
            <a:r>
              <a:rPr lang="es-VE" sz="1400" dirty="0" smtClean="0">
                <a:latin typeface="Comic Sans MS" panose="030F0702030302020204" pitchFamily="66" charset="0"/>
              </a:rPr>
              <a:t> mitocondrial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6428264" y="2896813"/>
            <a:ext cx="990453" cy="2569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CuadroTexto 12"/>
          <p:cNvSpPr txBox="1"/>
          <p:nvPr/>
        </p:nvSpPr>
        <p:spPr>
          <a:xfrm>
            <a:off x="6373681" y="2803923"/>
            <a:ext cx="105990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1400" dirty="0" smtClean="0">
                <a:latin typeface="Comic Sans MS" panose="030F0702030302020204" pitchFamily="66" charset="0"/>
              </a:rPr>
              <a:t>Deterioro </a:t>
            </a:r>
          </a:p>
          <a:p>
            <a:pPr algn="ctr"/>
            <a:r>
              <a:rPr lang="es-VE" sz="1400" dirty="0" smtClean="0">
                <a:latin typeface="Comic Sans MS" panose="030F0702030302020204" pitchFamily="66" charset="0"/>
              </a:rPr>
              <a:t>RE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4192438" y="4968815"/>
            <a:ext cx="720672" cy="3707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CuadroTexto 14"/>
          <p:cNvSpPr txBox="1"/>
          <p:nvPr/>
        </p:nvSpPr>
        <p:spPr>
          <a:xfrm>
            <a:off x="4032597" y="4716786"/>
            <a:ext cx="105990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Disrupción</a:t>
            </a:r>
          </a:p>
          <a:p>
            <a:r>
              <a:rPr lang="es-VE" sz="1400" dirty="0" smtClean="0">
                <a:latin typeface="Comic Sans MS" panose="030F0702030302020204" pitchFamily="66" charset="0"/>
              </a:rPr>
              <a:t> lisosomal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4855641" y="5967992"/>
            <a:ext cx="1094132" cy="4619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CuadroTexto 15"/>
          <p:cNvSpPr txBox="1"/>
          <p:nvPr/>
        </p:nvSpPr>
        <p:spPr>
          <a:xfrm>
            <a:off x="4535729" y="5881787"/>
            <a:ext cx="1377773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Inhibición </a:t>
            </a:r>
          </a:p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liberación NT</a:t>
            </a:r>
          </a:p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8022565" y="2316744"/>
            <a:ext cx="1121433" cy="25313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CuadroTexto 21"/>
          <p:cNvSpPr txBox="1"/>
          <p:nvPr/>
        </p:nvSpPr>
        <p:spPr>
          <a:xfrm>
            <a:off x="7996486" y="2340669"/>
            <a:ext cx="12586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Agregados 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8016422" y="2896813"/>
            <a:ext cx="7409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Calcio</a:t>
            </a:r>
          </a:p>
        </p:txBody>
      </p:sp>
      <p:sp>
        <p:nvSpPr>
          <p:cNvPr id="25" name="CuadroTexto 24"/>
          <p:cNvSpPr txBox="1"/>
          <p:nvPr/>
        </p:nvSpPr>
        <p:spPr>
          <a:xfrm>
            <a:off x="8070171" y="3313052"/>
            <a:ext cx="6190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ROS</a:t>
            </a:r>
          </a:p>
        </p:txBody>
      </p:sp>
      <p:sp>
        <p:nvSpPr>
          <p:cNvPr id="26" name="CuadroTexto 25"/>
          <p:cNvSpPr txBox="1"/>
          <p:nvPr/>
        </p:nvSpPr>
        <p:spPr>
          <a:xfrm>
            <a:off x="8049412" y="3872429"/>
            <a:ext cx="4828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DA</a:t>
            </a:r>
          </a:p>
        </p:txBody>
      </p:sp>
      <p:sp>
        <p:nvSpPr>
          <p:cNvPr id="27" name="CuadroTexto 26"/>
          <p:cNvSpPr txBox="1"/>
          <p:nvPr/>
        </p:nvSpPr>
        <p:spPr>
          <a:xfrm>
            <a:off x="8049412" y="4308528"/>
            <a:ext cx="1103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Complejo 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SNARE</a:t>
            </a:r>
          </a:p>
        </p:txBody>
      </p:sp>
      <p:sp>
        <p:nvSpPr>
          <p:cNvPr id="28" name="Rectángulo 27"/>
          <p:cNvSpPr/>
          <p:nvPr/>
        </p:nvSpPr>
        <p:spPr>
          <a:xfrm>
            <a:off x="7068022" y="5230425"/>
            <a:ext cx="350695" cy="2616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9" name="Elipse 28"/>
          <p:cNvSpPr/>
          <p:nvPr/>
        </p:nvSpPr>
        <p:spPr>
          <a:xfrm>
            <a:off x="6307493" y="3848982"/>
            <a:ext cx="179570" cy="20744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0" name="Elipse 29"/>
          <p:cNvSpPr/>
          <p:nvPr/>
        </p:nvSpPr>
        <p:spPr>
          <a:xfrm>
            <a:off x="5324830" y="3340597"/>
            <a:ext cx="224031" cy="12634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1" name="Rectángulo 30"/>
          <p:cNvSpPr/>
          <p:nvPr/>
        </p:nvSpPr>
        <p:spPr>
          <a:xfrm>
            <a:off x="4552774" y="2339779"/>
            <a:ext cx="330192" cy="1428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2" name="CuadroTexto 31"/>
          <p:cNvSpPr txBox="1"/>
          <p:nvPr/>
        </p:nvSpPr>
        <p:spPr>
          <a:xfrm>
            <a:off x="7192255" y="5199647"/>
            <a:ext cx="10310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Terminal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sináptico</a:t>
            </a:r>
          </a:p>
        </p:txBody>
      </p:sp>
      <p:sp>
        <p:nvSpPr>
          <p:cNvPr id="34" name="CuadroTexto 33"/>
          <p:cNvSpPr txBox="1"/>
          <p:nvPr/>
        </p:nvSpPr>
        <p:spPr>
          <a:xfrm>
            <a:off x="4717870" y="3603404"/>
            <a:ext cx="7553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Núcleo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35" name="CuadroTexto 34"/>
          <p:cNvSpPr txBox="1"/>
          <p:nvPr/>
        </p:nvSpPr>
        <p:spPr>
          <a:xfrm rot="2596228">
            <a:off x="4086683" y="2819706"/>
            <a:ext cx="1040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Mitocondria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36" name="Elipse 35"/>
          <p:cNvSpPr/>
          <p:nvPr/>
        </p:nvSpPr>
        <p:spPr>
          <a:xfrm>
            <a:off x="5056491" y="4268216"/>
            <a:ext cx="380354" cy="17131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3" name="CuadroTexto 32"/>
          <p:cNvSpPr txBox="1"/>
          <p:nvPr/>
        </p:nvSpPr>
        <p:spPr>
          <a:xfrm>
            <a:off x="4759585" y="4125439"/>
            <a:ext cx="9300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Lisosoma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37" name="Rectángulo 36"/>
          <p:cNvSpPr/>
          <p:nvPr/>
        </p:nvSpPr>
        <p:spPr>
          <a:xfrm>
            <a:off x="6239751" y="3848440"/>
            <a:ext cx="40908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>
                <a:latin typeface="Comic Sans MS" panose="030F0702030302020204" pitchFamily="66" charset="0"/>
              </a:rPr>
              <a:t>RE</a:t>
            </a:r>
          </a:p>
        </p:txBody>
      </p:sp>
      <p:sp>
        <p:nvSpPr>
          <p:cNvPr id="40" name="CuadroTexto 39"/>
          <p:cNvSpPr txBox="1"/>
          <p:nvPr/>
        </p:nvSpPr>
        <p:spPr>
          <a:xfrm>
            <a:off x="104353" y="74081"/>
            <a:ext cx="150596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err="1" smtClean="0">
                <a:latin typeface="Comic Sans MS" panose="030F0702030302020204" pitchFamily="66" charset="0"/>
              </a:rPr>
              <a:t>Enf</a:t>
            </a:r>
            <a:r>
              <a:rPr lang="es-VE" sz="1400" dirty="0" smtClean="0">
                <a:latin typeface="Comic Sans MS" panose="030F0702030302020204" pitchFamily="66" charset="0"/>
              </a:rPr>
              <a:t>. Parkinson. </a:t>
            </a:r>
          </a:p>
          <a:p>
            <a:r>
              <a:rPr lang="es-VE" sz="1400" dirty="0" smtClean="0">
                <a:latin typeface="Comic Sans MS" panose="030F0702030302020204" pitchFamily="66" charset="0"/>
              </a:rPr>
              <a:t>Generalidades.</a:t>
            </a:r>
          </a:p>
          <a:p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Proteína</a:t>
            </a:r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  <a:cs typeface="Times New Roman" panose="02020603050405020304" pitchFamily="18" charset="0"/>
              </a:rPr>
              <a:t> 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-syn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Efectos en neurona.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50854" y="5659172"/>
            <a:ext cx="364936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Srinivasan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 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Alpha-Synuclein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Aggregation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ase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b="1" dirty="0" smtClean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Front</a:t>
            </a:r>
            <a:r>
              <a:rPr lang="en-US" sz="1100" b="1" dirty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b="1" dirty="0" smtClean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Med. 2021</a:t>
            </a:r>
            <a:r>
              <a:rPr lang="en-US" sz="1100" dirty="0" smtClean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dirty="0" smtClean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8: article 736978</a:t>
            </a:r>
            <a:r>
              <a:rPr lang="en-US" sz="1100" dirty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CuadroTexto 37"/>
          <p:cNvSpPr txBox="1"/>
          <p:nvPr/>
        </p:nvSpPr>
        <p:spPr>
          <a:xfrm>
            <a:off x="2853691" y="360357"/>
            <a:ext cx="3398165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Efectos </a:t>
            </a:r>
            <a:r>
              <a:rPr lang="es-VE" sz="2000" b="1" dirty="0">
                <a:latin typeface="Symbol" panose="05050102010706020507" pitchFamily="18" charset="2"/>
              </a:rPr>
              <a:t>a</a:t>
            </a:r>
            <a:r>
              <a:rPr lang="es-VE" sz="2000" dirty="0">
                <a:latin typeface="Comic Sans MS" panose="030F0702030302020204" pitchFamily="66" charset="0"/>
              </a:rPr>
              <a:t>-syn </a:t>
            </a:r>
            <a:r>
              <a:rPr lang="es-VE" sz="2000" dirty="0" smtClean="0">
                <a:latin typeface="Comic Sans MS" panose="030F0702030302020204" pitchFamily="66" charset="0"/>
              </a:rPr>
              <a:t>Patológica</a:t>
            </a:r>
            <a:endParaRPr lang="es-VE" sz="2000" dirty="0">
              <a:latin typeface="Comic Sans MS" panose="030F0702030302020204" pitchFamily="66" charset="0"/>
            </a:endParaRPr>
          </a:p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 Neurona</a:t>
            </a:r>
          </a:p>
        </p:txBody>
      </p:sp>
    </p:spTree>
    <p:extLst>
      <p:ext uri="{BB962C8B-B14F-4D97-AF65-F5344CB8AC3E}">
        <p14:creationId xmlns:p14="http://schemas.microsoft.com/office/powerpoint/2010/main" val="3078794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2" grpId="0" animBg="1"/>
      <p:bldP spid="14" grpId="0" animBg="1"/>
      <p:bldP spid="13" grpId="0" animBg="1"/>
      <p:bldP spid="15" grpId="0" animBg="1"/>
      <p:bldP spid="16" grpId="0" animBg="1"/>
      <p:bldP spid="3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142461" y="134374"/>
            <a:ext cx="167274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Parkinson Generalidades.</a:t>
            </a:r>
          </a:p>
          <a:p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Proteína</a:t>
            </a:r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  <a:cs typeface="Times New Roman" panose="02020603050405020304" pitchFamily="18" charset="0"/>
              </a:rPr>
              <a:t> 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-syn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Efectos en neurona.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429422" y="5569341"/>
            <a:ext cx="428514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M. Gómez-Benito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 al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Modeling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endParaRPr lang="es-VE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Alpha-Synuclein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Protein.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Frontiers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Pharmacology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11: 356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872914" y="723675"/>
            <a:ext cx="3398165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Efectos </a:t>
            </a:r>
            <a:r>
              <a:rPr lang="es-VE" sz="2000" b="1" dirty="0">
                <a:latin typeface="Symbol" panose="05050102010706020507" pitchFamily="18" charset="2"/>
              </a:rPr>
              <a:t>a</a:t>
            </a:r>
            <a:r>
              <a:rPr lang="es-VE" sz="2000" dirty="0">
                <a:latin typeface="Comic Sans MS" panose="030F0702030302020204" pitchFamily="66" charset="0"/>
              </a:rPr>
              <a:t>-syn P</a:t>
            </a:r>
            <a:r>
              <a:rPr lang="es-VE" sz="2000" dirty="0" smtClean="0">
                <a:latin typeface="Comic Sans MS" panose="030F0702030302020204" pitchFamily="66" charset="0"/>
              </a:rPr>
              <a:t>atológica</a:t>
            </a:r>
            <a:endParaRPr lang="es-VE" sz="2000" dirty="0">
              <a:latin typeface="Comic Sans MS" panose="030F0702030302020204" pitchFamily="66" charset="0"/>
            </a:endParaRPr>
          </a:p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 Neurona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995827" y="1577008"/>
            <a:ext cx="4906418" cy="4478149"/>
          </a:xfrm>
          <a:prstGeom prst="rect">
            <a:avLst/>
          </a:prstGeom>
          <a:solidFill>
            <a:srgbClr val="E7F0F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SzPct val="150000"/>
            </a:pPr>
            <a:endParaRPr lang="en-US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Propagación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de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–</a:t>
            </a:r>
            <a:r>
              <a:rPr lang="es-VE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r>
              <a:rPr lang="es-VE" sz="1600" b="1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es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mecanismo</a:t>
            </a:r>
            <a:r>
              <a:rPr lang="en-US" sz="1600" dirty="0">
                <a:latin typeface="Comic Sans MS" panose="030F0702030302020204" pitchFamily="66" charset="0"/>
              </a:rPr>
              <a:t> molecular </a:t>
            </a:r>
            <a:r>
              <a:rPr lang="en-US" sz="1600" dirty="0" err="1">
                <a:latin typeface="Comic Sans MS" panose="030F0702030302020204" pitchFamily="66" charset="0"/>
              </a:rPr>
              <a:t>importante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que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endParaRPr lang="en-US" sz="1600" dirty="0" smtClean="0">
              <a:latin typeface="Comic Sans MS" panose="030F0702030302020204" pitchFamily="66" charset="0"/>
            </a:endParaRPr>
          </a:p>
          <a:p>
            <a:pPr>
              <a:buSzPct val="150000"/>
            </a:pP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    </a:t>
            </a:r>
            <a:r>
              <a:rPr lang="en-US" sz="1600" dirty="0" err="1" smtClean="0">
                <a:latin typeface="Comic Sans MS" panose="030F0702030302020204" pitchFamily="66" charset="0"/>
              </a:rPr>
              <a:t>contribuye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>
                <a:latin typeface="Comic Sans MS" panose="030F0702030302020204" pitchFamily="66" charset="0"/>
              </a:rPr>
              <a:t>a la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progresión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PD</a:t>
            </a:r>
            <a:r>
              <a:rPr lang="en-US" sz="1600" dirty="0">
                <a:latin typeface="Comic Sans MS" panose="030F0702030302020204" pitchFamily="66" charset="0"/>
              </a:rPr>
              <a:t>. </a:t>
            </a:r>
            <a:endParaRPr lang="en-US" sz="16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Inhibición de </a:t>
            </a:r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UPS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 vía autofagia lisosomal </a:t>
            </a:r>
            <a:r>
              <a:rPr lang="en-US" sz="1600" dirty="0" err="1" smtClean="0">
                <a:latin typeface="Comic Sans MS" panose="030F0702030302020204" pitchFamily="66" charset="0"/>
              </a:rPr>
              <a:t>inducen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importante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de 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fosforilada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latin typeface="Comic Sans MS" panose="030F0702030302020204" pitchFamily="66" charset="0"/>
              </a:rPr>
              <a:t>neuroblastoma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humano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sugiere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fosforilación</a:t>
            </a:r>
            <a:r>
              <a:rPr lang="en-US" sz="1600" dirty="0" smtClean="0">
                <a:latin typeface="Comic Sans MS" panose="030F0702030302020204" pitchFamily="66" charset="0"/>
              </a:rPr>
              <a:t>  </a:t>
            </a:r>
            <a:r>
              <a:rPr lang="en-US" sz="1600" dirty="0" err="1" smtClean="0">
                <a:latin typeface="Comic Sans MS" panose="030F0702030302020204" pitchFamily="66" charset="0"/>
              </a:rPr>
              <a:t>afecta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degradación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s-VE" sz="1600" b="1" dirty="0" smtClean="0">
                <a:latin typeface="Symbol" panose="05050102010706020507" pitchFamily="18" charset="2"/>
              </a:rPr>
              <a:t>a</a:t>
            </a:r>
            <a:r>
              <a:rPr lang="es-VE" sz="1600" b="1" dirty="0" smtClean="0">
                <a:latin typeface="Comic Sans MS" panose="030F0702030302020204" pitchFamily="66" charset="0"/>
              </a:rPr>
              <a:t>–</a:t>
            </a:r>
            <a:r>
              <a:rPr lang="es-VE" sz="1600" b="1" dirty="0" err="1" smtClean="0">
                <a:latin typeface="Comic Sans MS" panose="030F0702030302020204" pitchFamily="66" charset="0"/>
              </a:rPr>
              <a:t>syn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  <a:endParaRPr lang="es-VE" sz="1600" dirty="0">
              <a:latin typeface="Comic Sans MS" panose="030F0702030302020204" pitchFamily="66" charset="0"/>
            </a:endParaRPr>
          </a:p>
          <a:p>
            <a:pPr>
              <a:buSzPct val="150000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strés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oxidativo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disfunción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mitocondrial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</a:p>
          <a:p>
            <a:pPr>
              <a:buSzPct val="150000"/>
            </a:pP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falla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autofagia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lisosomal, UPS y  </a:t>
            </a:r>
          </a:p>
          <a:p>
            <a:pPr>
              <a:buSzPct val="150000"/>
            </a:pP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neuroinflamación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smtClean="0">
                <a:latin typeface="Comic Sans MS" panose="030F0702030302020204" pitchFamily="66" charset="0"/>
              </a:rPr>
              <a:t>disparar</a:t>
            </a:r>
            <a:r>
              <a:rPr lang="en-US" sz="1600" dirty="0" smtClean="0">
                <a:latin typeface="Comic Sans MS" panose="030F0702030302020204" pitchFamily="66" charset="0"/>
              </a:rPr>
              <a:t>:</a:t>
            </a:r>
          </a:p>
          <a:p>
            <a:pPr>
              <a:buSzPct val="150000"/>
            </a:pP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                          </a:t>
            </a:r>
            <a:endParaRPr lang="en-US" sz="1200" dirty="0" smtClean="0">
              <a:latin typeface="Comic Sans MS" panose="030F0702030302020204" pitchFamily="66" charset="0"/>
            </a:endParaRPr>
          </a:p>
          <a:p>
            <a:pPr algn="ctr">
              <a:buSzPct val="150000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¡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Mal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plegamiento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b="1" dirty="0" smtClean="0">
                <a:latin typeface="Symbol" panose="05050102010706020507" pitchFamily="18" charset="2"/>
              </a:rPr>
              <a:t>a</a:t>
            </a:r>
            <a:r>
              <a:rPr lang="es-VE" b="1" dirty="0" smtClean="0">
                <a:latin typeface="Comic Sans MS" panose="030F0702030302020204" pitchFamily="66" charset="0"/>
              </a:rPr>
              <a:t>–syn, </a:t>
            </a:r>
          </a:p>
          <a:p>
            <a:pPr algn="ctr">
              <a:buSzPct val="150000"/>
            </a:pP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ifusión</a:t>
            </a:r>
            <a:r>
              <a:rPr lang="es-VE" dirty="0" smtClean="0">
                <a:latin typeface="Comic Sans MS" panose="030F0702030302020204" pitchFamily="66" charset="0"/>
              </a:rPr>
              <a:t> de patología y </a:t>
            </a:r>
          </a:p>
          <a:p>
            <a:pPr algn="ctr">
              <a:buSzPct val="150000"/>
            </a:pP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rogresión</a:t>
            </a:r>
            <a:r>
              <a:rPr lang="es-VE" dirty="0" smtClean="0">
                <a:latin typeface="Comic Sans MS" panose="030F0702030302020204" pitchFamily="66" charset="0"/>
              </a:rPr>
              <a:t> de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PD!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238259" y="1628662"/>
            <a:ext cx="72968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1439426" y="2557226"/>
            <a:ext cx="424214" cy="73588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1235312" y="3957790"/>
            <a:ext cx="732634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477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" r="31760"/>
          <a:stretch/>
        </p:blipFill>
        <p:spPr>
          <a:xfrm rot="5400000">
            <a:off x="1726216" y="689693"/>
            <a:ext cx="5691566" cy="523010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7450177" y="5316097"/>
            <a:ext cx="129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2400" dirty="0" smtClean="0">
                <a:latin typeface="Comic Sans MS" panose="030F0702030302020204" pitchFamily="66" charset="0"/>
              </a:rPr>
              <a:t>Sigue…</a:t>
            </a:r>
            <a:endParaRPr lang="es-VE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43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343176" y="287730"/>
            <a:ext cx="4457647" cy="7386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err="1" smtClean="0">
                <a:latin typeface="Comic Sans MS" panose="030F0702030302020204" pitchFamily="66" charset="0"/>
              </a:rPr>
              <a:t>Enf</a:t>
            </a:r>
            <a:r>
              <a:rPr lang="es-VE" sz="2400" dirty="0" smtClean="0">
                <a:latin typeface="Comic Sans MS" panose="030F0702030302020204" pitchFamily="66" charset="0"/>
              </a:rPr>
              <a:t>. de Parkinson (PD) </a:t>
            </a:r>
          </a:p>
          <a:p>
            <a:pPr algn="ctr"/>
            <a:r>
              <a:rPr lang="es-VE" dirty="0">
                <a:latin typeface="Comic Sans MS" panose="030F0702030302020204" pitchFamily="66" charset="0"/>
              </a:rPr>
              <a:t>Microbiota </a:t>
            </a:r>
            <a:r>
              <a:rPr lang="es-VE" dirty="0" smtClean="0">
                <a:latin typeface="Comic Sans MS" panose="030F0702030302020204" pitchFamily="66" charset="0"/>
              </a:rPr>
              <a:t>Intestinal y Nervio Vago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395405" y="1133356"/>
            <a:ext cx="6353189" cy="54784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err="1" smtClean="0">
                <a:latin typeface="Comic Sans MS" panose="030F0702030302020204" pitchFamily="66" charset="0"/>
              </a:rPr>
              <a:t>Enf</a:t>
            </a:r>
            <a:r>
              <a:rPr lang="es-VE" sz="1400" dirty="0" smtClean="0">
                <a:latin typeface="Comic Sans MS" panose="030F0702030302020204" pitchFamily="66" charset="0"/>
              </a:rPr>
              <a:t>. de Parkinson. Alfa Sinucleina.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4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Mucosa intestinal.</a:t>
            </a:r>
            <a:r>
              <a:rPr lang="es-V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Inmune Entérico. S. Endocrino Entérico. Células </a:t>
            </a:r>
            <a:r>
              <a:rPr lang="es-VE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Neuropodo</a:t>
            </a:r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S. Nervioso Entérico. Comunicación entre células.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s-VE" sz="16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latin typeface="Comic Sans MS" panose="030F0702030302020204" pitchFamily="66" charset="0"/>
              </a:rPr>
              <a:t>Microbiota Intestinal. Conceptos. Funciones. Disbiosis.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Aumento permeabilidad intestinal. Translocación bacteriana. Inflamación Intestinal. Relación Salud-Enfermedad.</a:t>
            </a:r>
            <a:endParaRPr lang="es-VE" sz="16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SN Autónomo (SNA). Parasimpático.</a:t>
            </a:r>
            <a:r>
              <a:rPr lang="es-VE" sz="1600" dirty="0"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latin typeface="Comic Sans MS" panose="030F0702030302020204" pitchFamily="66" charset="0"/>
              </a:rPr>
              <a:t>Nervio Vago y microbiota.</a:t>
            </a: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latin typeface="Comic Sans MS" panose="030F0702030302020204" pitchFamily="66" charset="0"/>
              </a:rPr>
              <a:t>Eje Intestino-Cerebro</a:t>
            </a:r>
            <a:r>
              <a:rPr lang="es-VE" sz="1600" dirty="0" smtClean="0">
                <a:latin typeface="Comic Sans MS" panose="030F0702030302020204" pitchFamily="66" charset="0"/>
              </a:rPr>
              <a:t>. Interacciones Bidireccionales.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Hipótesis desarrollo y progresión PD. Eje Sano y Alterado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6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Relación entre Inflamación Sistémica y Neuroinflamación. Neuroinflamación. Neurodegeneración (ND).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 ND.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Conexión Microbiota Intestinal y PD. Hipótesis de </a:t>
            </a:r>
            <a:r>
              <a:rPr lang="es-VE" sz="1600" dirty="0" err="1" smtClean="0">
                <a:latin typeface="Comic Sans MS" panose="030F0702030302020204" pitchFamily="66" charset="0"/>
              </a:rPr>
              <a:t>Braak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 marL="274638"/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Nuevas Posibilidades terapéuticas.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53363" y="6626528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416194" y="1743967"/>
            <a:ext cx="871537" cy="257175"/>
          </a:xfrm>
          <a:prstGeom prst="rightArrow">
            <a:avLst/>
          </a:prstGeom>
          <a:ln w="28575"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V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5973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chemeClr val="tx1"/>
          </a:buClr>
          <a:buSzTx/>
          <a:buFontTx/>
          <a:buNone/>
          <a:tabLst/>
          <a:defRPr kumimoji="0" lang="es-ES_tradnl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chemeClr val="tx1"/>
          </a:buClr>
          <a:buSzTx/>
          <a:buFontTx/>
          <a:buNone/>
          <a:tabLst/>
          <a:defRPr kumimoji="0" lang="es-ES_tradnl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8911</TotalTime>
  <Words>5524</Words>
  <Application>Microsoft Office PowerPoint</Application>
  <PresentationFormat>Presentación en pantalla (4:3)</PresentationFormat>
  <Paragraphs>1135</Paragraphs>
  <Slides>59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70" baseType="lpstr">
      <vt:lpstr>Arial</vt:lpstr>
      <vt:lpstr>Calibri</vt:lpstr>
      <vt:lpstr>Calibri Light</vt:lpstr>
      <vt:lpstr>Comic Sans MS</vt:lpstr>
      <vt:lpstr>EucrosiaUPC</vt:lpstr>
      <vt:lpstr>Georgia</vt:lpstr>
      <vt:lpstr>Symbol</vt:lpstr>
      <vt:lpstr>Times New Roman</vt:lpstr>
      <vt:lpstr>Wingdings</vt:lpstr>
      <vt:lpstr>Tema de Office</vt:lpstr>
      <vt:lpstr>3_Diseño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ximena</dc:creator>
  <cp:lastModifiedBy>ximena</cp:lastModifiedBy>
  <cp:revision>968</cp:revision>
  <dcterms:created xsi:type="dcterms:W3CDTF">2021-10-12T20:47:07Z</dcterms:created>
  <dcterms:modified xsi:type="dcterms:W3CDTF">2023-03-13T15:04:20Z</dcterms:modified>
</cp:coreProperties>
</file>