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jpe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06" r:id="rId3"/>
    <p:sldId id="275" r:id="rId4"/>
    <p:sldId id="257" r:id="rId5"/>
    <p:sldId id="299" r:id="rId6"/>
    <p:sldId id="260" r:id="rId7"/>
    <p:sldId id="259" r:id="rId8"/>
    <p:sldId id="283" r:id="rId9"/>
    <p:sldId id="264" r:id="rId10"/>
    <p:sldId id="261" r:id="rId11"/>
    <p:sldId id="294" r:id="rId12"/>
    <p:sldId id="300" r:id="rId13"/>
    <p:sldId id="262" r:id="rId14"/>
    <p:sldId id="265" r:id="rId15"/>
    <p:sldId id="281" r:id="rId16"/>
    <p:sldId id="286" r:id="rId17"/>
    <p:sldId id="278" r:id="rId18"/>
    <p:sldId id="303" r:id="rId19"/>
    <p:sldId id="280" r:id="rId20"/>
    <p:sldId id="277" r:id="rId21"/>
    <p:sldId id="285" r:id="rId22"/>
    <p:sldId id="305" r:id="rId23"/>
    <p:sldId id="289" r:id="rId24"/>
    <p:sldId id="282" r:id="rId25"/>
    <p:sldId id="287" r:id="rId26"/>
    <p:sldId id="301" r:id="rId27"/>
    <p:sldId id="279" r:id="rId28"/>
    <p:sldId id="293" r:id="rId29"/>
    <p:sldId id="263" r:id="rId30"/>
    <p:sldId id="269" r:id="rId31"/>
    <p:sldId id="295" r:id="rId32"/>
    <p:sldId id="288" r:id="rId33"/>
    <p:sldId id="291" r:id="rId34"/>
    <p:sldId id="296" r:id="rId35"/>
    <p:sldId id="266" r:id="rId36"/>
    <p:sldId id="268" r:id="rId37"/>
    <p:sldId id="267" r:id="rId38"/>
  </p:sldIdLst>
  <p:sldSz cx="9144000" cy="6858000" type="screen4x3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F5E7"/>
    <a:srgbClr val="EE0060"/>
    <a:srgbClr val="AC8300"/>
    <a:srgbClr val="AC0000"/>
    <a:srgbClr val="317333"/>
    <a:srgbClr val="00A4DE"/>
    <a:srgbClr val="DF6613"/>
    <a:srgbClr val="F2F1EE"/>
    <a:srgbClr val="F8F7F6"/>
    <a:srgbClr val="EFEE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5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570" y="66"/>
      </p:cViewPr>
      <p:guideLst>
        <p:guide orient="horz" pos="220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272A6-4335-4564-B7A1-052FD11BE3AE}" type="datetimeFigureOut">
              <a:rPr lang="es-VE" smtClean="0"/>
              <a:t>21/10/2022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5882-E882-4931-B4B9-C7F54BFDE61F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49379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272A6-4335-4564-B7A1-052FD11BE3AE}" type="datetimeFigureOut">
              <a:rPr lang="es-VE" smtClean="0"/>
              <a:t>21/10/2022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5882-E882-4931-B4B9-C7F54BFDE61F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712283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272A6-4335-4564-B7A1-052FD11BE3AE}" type="datetimeFigureOut">
              <a:rPr lang="es-VE" smtClean="0"/>
              <a:t>21/10/2022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5882-E882-4931-B4B9-C7F54BFDE61F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992292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272A6-4335-4564-B7A1-052FD11BE3AE}" type="datetimeFigureOut">
              <a:rPr lang="es-VE" smtClean="0"/>
              <a:t>21/10/2022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5882-E882-4931-B4B9-C7F54BFDE61F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766260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272A6-4335-4564-B7A1-052FD11BE3AE}" type="datetimeFigureOut">
              <a:rPr lang="es-VE" smtClean="0"/>
              <a:t>21/10/2022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5882-E882-4931-B4B9-C7F54BFDE61F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188613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272A6-4335-4564-B7A1-052FD11BE3AE}" type="datetimeFigureOut">
              <a:rPr lang="es-VE" smtClean="0"/>
              <a:t>21/10/2022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5882-E882-4931-B4B9-C7F54BFDE61F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853339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272A6-4335-4564-B7A1-052FD11BE3AE}" type="datetimeFigureOut">
              <a:rPr lang="es-VE" smtClean="0"/>
              <a:t>21/10/2022</a:t>
            </a:fld>
            <a:endParaRPr lang="es-V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5882-E882-4931-B4B9-C7F54BFDE61F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609819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272A6-4335-4564-B7A1-052FD11BE3AE}" type="datetimeFigureOut">
              <a:rPr lang="es-VE" smtClean="0"/>
              <a:t>21/10/2022</a:t>
            </a:fld>
            <a:endParaRPr lang="es-V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5882-E882-4931-B4B9-C7F54BFDE61F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86173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272A6-4335-4564-B7A1-052FD11BE3AE}" type="datetimeFigureOut">
              <a:rPr lang="es-VE" smtClean="0"/>
              <a:t>21/10/2022</a:t>
            </a:fld>
            <a:endParaRPr lang="es-V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5882-E882-4931-B4B9-C7F54BFDE61F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987589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272A6-4335-4564-B7A1-052FD11BE3AE}" type="datetimeFigureOut">
              <a:rPr lang="es-VE" smtClean="0"/>
              <a:t>21/10/2022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5882-E882-4931-B4B9-C7F54BFDE61F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714280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272A6-4335-4564-B7A1-052FD11BE3AE}" type="datetimeFigureOut">
              <a:rPr lang="es-VE" smtClean="0"/>
              <a:t>21/10/2022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5882-E882-4931-B4B9-C7F54BFDE61F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68608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4272A6-4335-4564-B7A1-052FD11BE3AE}" type="datetimeFigureOut">
              <a:rPr lang="es-VE" smtClean="0"/>
              <a:t>21/10/2022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15882-E882-4931-B4B9-C7F54BFDE61F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604323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s://i0.wp.com/retractionwatch.com/wp-content/uploads/2022/03/paul-mccrory.jpeg?ssl=1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mobile.twitter.com/franklyphysiol/status/1405305715649126413" TargetMode="External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link.springer.com/article/10.1007/s10531-021-02316-2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 flipH="1">
            <a:off x="2572891" y="636407"/>
            <a:ext cx="41032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2000" dirty="0" smtClean="0">
                <a:latin typeface="Comic Sans MS" panose="030F0702030302020204" pitchFamily="66" charset="0"/>
              </a:rPr>
              <a:t>Día Mundial de la Bioética</a:t>
            </a:r>
          </a:p>
          <a:p>
            <a:pPr algn="ctr"/>
            <a:r>
              <a:rPr lang="es-VE" sz="2000" dirty="0" smtClean="0">
                <a:latin typeface="Comic Sans MS" panose="030F0702030302020204" pitchFamily="66" charset="0"/>
              </a:rPr>
              <a:t>Día Anual de la Ética en Medicina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4229" y="1485254"/>
            <a:ext cx="5451438" cy="41594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8" name="CuadroTexto 7"/>
          <p:cNvSpPr txBox="1"/>
          <p:nvPr/>
        </p:nvSpPr>
        <p:spPr>
          <a:xfrm>
            <a:off x="2032430" y="5894439"/>
            <a:ext cx="5295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Facultad de Medicina, Universidad de los Andes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2683730" y="5304232"/>
            <a:ext cx="39924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Hippocrates</a:t>
            </a:r>
            <a:r>
              <a:rPr lang="es-VE" sz="1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VE" sz="14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examining</a:t>
            </a:r>
            <a:r>
              <a:rPr lang="es-VE" sz="1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</a:t>
            </a:r>
            <a:r>
              <a:rPr lang="es-VE" sz="14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child</a:t>
            </a:r>
            <a:r>
              <a:rPr lang="es-VE" sz="1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Robert </a:t>
            </a:r>
            <a:r>
              <a:rPr lang="es-VE" sz="14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Thom</a:t>
            </a:r>
            <a:r>
              <a:rPr lang="es-VE" sz="1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1950’s </a:t>
            </a:r>
            <a:endParaRPr lang="es-VE" sz="14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8665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6664661" y="6473170"/>
            <a:ext cx="2374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Ximena Páez </a:t>
            </a:r>
            <a:r>
              <a:rPr lang="es-V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Fac</a:t>
            </a:r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Medicina ULA 2022</a:t>
            </a:r>
            <a:endParaRPr lang="es-V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033793" y="5816379"/>
            <a:ext cx="307641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https://in.pinterest.com/pin/376261743845612837/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826"/>
          <a:stretch/>
        </p:blipFill>
        <p:spPr>
          <a:xfrm>
            <a:off x="1861383" y="990306"/>
            <a:ext cx="5348209" cy="3572557"/>
          </a:xfrm>
          <a:prstGeom prst="rect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CuadroTexto 5"/>
          <p:cNvSpPr txBox="1"/>
          <p:nvPr/>
        </p:nvSpPr>
        <p:spPr>
          <a:xfrm>
            <a:off x="1523313" y="4559424"/>
            <a:ext cx="60973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“Usted es completamente libre de llevar a cabo</a:t>
            </a:r>
          </a:p>
          <a:p>
            <a:pPr algn="ctr"/>
            <a:r>
              <a:rPr lang="es-VE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la investigación que quiera, </a:t>
            </a:r>
            <a:r>
              <a:rPr lang="es-VE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siempre y cuando </a:t>
            </a:r>
          </a:p>
          <a:p>
            <a:pPr algn="ctr"/>
            <a:r>
              <a:rPr lang="es-VE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llegue a estas conclusiones”.</a:t>
            </a:r>
            <a:endParaRPr lang="es-VE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73339" y="191875"/>
            <a:ext cx="30373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Fabricación</a:t>
            </a:r>
            <a:endParaRPr lang="es-VE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7656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uadroTexto 17"/>
          <p:cNvSpPr txBox="1"/>
          <p:nvPr/>
        </p:nvSpPr>
        <p:spPr>
          <a:xfrm>
            <a:off x="6664661" y="6473170"/>
            <a:ext cx="2374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Ximena Páez </a:t>
            </a:r>
            <a:r>
              <a:rPr lang="es-V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Fac</a:t>
            </a:r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Medicina ULA 2022</a:t>
            </a:r>
            <a:endParaRPr lang="es-V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883077" y="786162"/>
            <a:ext cx="7593746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3600" dirty="0" smtClean="0">
                <a:latin typeface="Comic Sans MS" panose="030F0702030302020204" pitchFamily="66" charset="0"/>
              </a:rPr>
              <a:t>Pecados </a:t>
            </a:r>
            <a:r>
              <a:rPr lang="es-V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gravísimos</a:t>
            </a:r>
            <a:r>
              <a:rPr lang="es-VE" sz="3600" dirty="0" smtClean="0">
                <a:latin typeface="Comic Sans MS" panose="030F0702030302020204" pitchFamily="66" charset="0"/>
              </a:rPr>
              <a:t> en la Academia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843002" y="1846878"/>
            <a:ext cx="7673896" cy="2693045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txBody>
          <a:bodyPr wrap="none" rtlCol="0">
            <a:spAutoFit/>
          </a:bodyPr>
          <a:lstStyle/>
          <a:p>
            <a:r>
              <a:rPr lang="es-VE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El Trío</a:t>
            </a:r>
            <a:endParaRPr lang="es-VE" sz="3600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endParaRPr lang="es-VE" sz="900" dirty="0" smtClean="0">
              <a:latin typeface="Comic Sans MS" panose="030F0702030302020204" pitchFamily="66" charset="0"/>
            </a:endParaRPr>
          </a:p>
          <a:p>
            <a:r>
              <a:rPr lang="es-VE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Plagio</a:t>
            </a:r>
            <a:r>
              <a:rPr lang="es-VE" sz="2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:</a:t>
            </a:r>
            <a:r>
              <a:rPr lang="es-VE" sz="2400" dirty="0" smtClean="0">
                <a:latin typeface="Comic Sans MS" panose="030F0702030302020204" pitchFamily="66" charset="0"/>
              </a:rPr>
              <a:t> robo de ideas, textos, gráficos etc.</a:t>
            </a:r>
          </a:p>
          <a:p>
            <a:endParaRPr lang="es-VE" sz="1200" dirty="0" smtClean="0">
              <a:latin typeface="Comic Sans MS" panose="030F0702030302020204" pitchFamily="66" charset="0"/>
            </a:endParaRPr>
          </a:p>
          <a:p>
            <a:r>
              <a:rPr lang="es-VE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Falsificación</a:t>
            </a:r>
            <a:r>
              <a:rPr lang="es-VE" sz="2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:</a:t>
            </a:r>
            <a:r>
              <a:rPr lang="es-VE" sz="2400" dirty="0" smtClean="0">
                <a:latin typeface="Comic Sans MS" panose="030F0702030302020204" pitchFamily="66" charset="0"/>
              </a:rPr>
              <a:t> manipulación de datos, imágenes etc.</a:t>
            </a:r>
          </a:p>
          <a:p>
            <a:endParaRPr lang="es-VE" sz="1400" dirty="0" smtClean="0">
              <a:latin typeface="Comic Sans MS" panose="030F0702030302020204" pitchFamily="66" charset="0"/>
            </a:endParaRPr>
          </a:p>
          <a:p>
            <a:r>
              <a:rPr lang="es-VE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Fabricación</a:t>
            </a:r>
            <a:r>
              <a:rPr lang="es-VE" sz="2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:</a:t>
            </a:r>
            <a:r>
              <a:rPr lang="es-VE" sz="2400" dirty="0" smtClean="0">
                <a:latin typeface="Comic Sans MS" panose="030F0702030302020204" pitchFamily="66" charset="0"/>
              </a:rPr>
              <a:t> inventos de citas, artículos etc.</a:t>
            </a:r>
            <a:endParaRPr lang="es-VE" sz="1200" dirty="0" smtClean="0">
              <a:latin typeface="Comic Sans MS" panose="030F0702030302020204" pitchFamily="66" charset="0"/>
            </a:endParaRPr>
          </a:p>
          <a:p>
            <a:endParaRPr lang="es-VE" sz="1000" dirty="0">
              <a:latin typeface="Comic Sans MS" panose="030F0702030302020204" pitchFamily="66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090906" y="4849131"/>
            <a:ext cx="5178085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¡I-</a:t>
            </a:r>
            <a:r>
              <a:rPr lang="es-VE" sz="4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na</a:t>
            </a:r>
            <a:r>
              <a:rPr lang="es-VE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-</a:t>
            </a:r>
            <a:r>
              <a:rPr lang="es-VE" sz="4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cep-ta-ble</a:t>
            </a:r>
            <a:r>
              <a:rPr lang="es-VE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!</a:t>
            </a:r>
            <a:endParaRPr lang="es-VE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7166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uadroTexto 17"/>
          <p:cNvSpPr txBox="1"/>
          <p:nvPr/>
        </p:nvSpPr>
        <p:spPr>
          <a:xfrm>
            <a:off x="6664661" y="6473170"/>
            <a:ext cx="2374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Ximena Páez </a:t>
            </a:r>
            <a:r>
              <a:rPr lang="es-V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Fac</a:t>
            </a:r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Medicina ULA 2022</a:t>
            </a:r>
            <a:endParaRPr lang="es-V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15" r="29458"/>
          <a:stretch/>
        </p:blipFill>
        <p:spPr>
          <a:xfrm>
            <a:off x="2727960" y="1455659"/>
            <a:ext cx="3611880" cy="3600205"/>
          </a:xfrm>
          <a:prstGeom prst="rect">
            <a:avLst/>
          </a:prstGeom>
          <a:ln w="28575"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Rectángulo 5"/>
          <p:cNvSpPr/>
          <p:nvPr/>
        </p:nvSpPr>
        <p:spPr>
          <a:xfrm>
            <a:off x="2247900" y="5179358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https://www.timetoast.com/timelines/origen-de-la-etica-02ed8a36-fdb3-4205-ac1a-a00718a1cc13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757853" y="708917"/>
            <a:ext cx="7723588" cy="49244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600" dirty="0" smtClean="0">
                <a:latin typeface="Comic Sans MS" panose="030F0702030302020204" pitchFamily="66" charset="0"/>
              </a:rPr>
              <a:t>¿¿No sabemos qué hacer, estamos presionados??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757853" y="5657178"/>
            <a:ext cx="7555274" cy="49244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600" dirty="0" smtClean="0">
                <a:latin typeface="Comic Sans MS" panose="030F0702030302020204" pitchFamily="66" charset="0"/>
              </a:rPr>
              <a:t>0… tal vez sí sabemos lo que estamos haciendo…</a:t>
            </a:r>
            <a:endParaRPr lang="es-VE" sz="2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8017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uadroTexto 14"/>
          <p:cNvSpPr txBox="1"/>
          <p:nvPr/>
        </p:nvSpPr>
        <p:spPr>
          <a:xfrm>
            <a:off x="2020888" y="1752120"/>
            <a:ext cx="5029200" cy="286232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marL="93663"/>
            <a:endParaRPr lang="es-VE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3663" algn="ctr"/>
            <a:r>
              <a:rPr lang="es-VE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Integridad es hacer </a:t>
            </a:r>
          </a:p>
          <a:p>
            <a:pPr marL="93663" algn="ctr"/>
            <a:r>
              <a:rPr lang="es-VE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 correcto aún </a:t>
            </a:r>
          </a:p>
          <a:p>
            <a:pPr marL="93663" algn="ctr"/>
            <a:r>
              <a:rPr lang="es-VE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cuando nadie esté </a:t>
            </a:r>
          </a:p>
          <a:p>
            <a:pPr marL="93663" algn="ctr"/>
            <a:r>
              <a:rPr lang="es-VE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mirando.</a:t>
            </a:r>
          </a:p>
          <a:p>
            <a:pPr marL="93663"/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4307346" y="4789352"/>
            <a:ext cx="27427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CS. Lewis</a:t>
            </a:r>
          </a:p>
          <a:p>
            <a:pPr algn="r"/>
            <a:r>
              <a:rPr lang="es-VE" sz="1400" dirty="0" smtClean="0">
                <a:latin typeface="Comic Sans MS" panose="030F0702030302020204" pitchFamily="66" charset="0"/>
              </a:rPr>
              <a:t>Escritor y teólogo</a:t>
            </a:r>
          </a:p>
          <a:p>
            <a:pPr algn="r"/>
            <a:r>
              <a:rPr lang="es-VE" sz="1400" dirty="0">
                <a:latin typeface="Comic Sans MS" panose="030F0702030302020204" pitchFamily="66" charset="0"/>
              </a:rPr>
              <a:t>A</a:t>
            </a:r>
            <a:r>
              <a:rPr lang="es-VE" sz="1400" dirty="0" smtClean="0">
                <a:latin typeface="Comic Sans MS" panose="030F0702030302020204" pitchFamily="66" charset="0"/>
              </a:rPr>
              <a:t>utor </a:t>
            </a:r>
            <a:r>
              <a:rPr lang="es-VE" sz="1400" i="1" dirty="0" err="1" smtClean="0">
                <a:latin typeface="Comic Sans MS" panose="030F0702030302020204" pitchFamily="66" charset="0"/>
              </a:rPr>
              <a:t>Chronicles</a:t>
            </a:r>
            <a:r>
              <a:rPr lang="es-VE" sz="1400" i="1" dirty="0" smtClean="0">
                <a:latin typeface="Comic Sans MS" panose="030F0702030302020204" pitchFamily="66" charset="0"/>
              </a:rPr>
              <a:t> of </a:t>
            </a:r>
            <a:r>
              <a:rPr lang="es-VE" sz="1400" i="1" dirty="0" err="1" smtClean="0">
                <a:latin typeface="Comic Sans MS" panose="030F0702030302020204" pitchFamily="66" charset="0"/>
              </a:rPr>
              <a:t>Narnia</a:t>
            </a:r>
            <a:endParaRPr lang="es-VE" sz="1400" i="1" dirty="0" smtClean="0">
              <a:latin typeface="Comic Sans MS" panose="030F0702030302020204" pitchFamily="66" charset="0"/>
            </a:endParaRPr>
          </a:p>
          <a:p>
            <a:pPr algn="r"/>
            <a:r>
              <a:rPr lang="es-VE" sz="1400" dirty="0" smtClean="0">
                <a:latin typeface="Comic Sans MS" panose="030F0702030302020204" pitchFamily="66" charset="0"/>
              </a:rPr>
              <a:t>1898-1963 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6664661" y="6473170"/>
            <a:ext cx="2374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Ximena Páez </a:t>
            </a:r>
            <a:r>
              <a:rPr lang="es-V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Fac</a:t>
            </a:r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Medicina ULA 2022</a:t>
            </a:r>
            <a:endParaRPr lang="es-V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2045510" y="787503"/>
            <a:ext cx="5052986" cy="5847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3200" dirty="0" smtClean="0">
                <a:latin typeface="Comic Sans MS" panose="030F0702030302020204" pitchFamily="66" charset="0"/>
              </a:rPr>
              <a:t>Pero se pretende ignorar,</a:t>
            </a:r>
            <a:endParaRPr lang="es-VE" sz="3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220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32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uadroTexto 17"/>
          <p:cNvSpPr txBox="1"/>
          <p:nvPr/>
        </p:nvSpPr>
        <p:spPr>
          <a:xfrm>
            <a:off x="6664661" y="6473170"/>
            <a:ext cx="2374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Ximena Páez </a:t>
            </a:r>
            <a:r>
              <a:rPr lang="es-V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Fac</a:t>
            </a:r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Medicina ULA 2022</a:t>
            </a:r>
            <a:endParaRPr lang="es-V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2299940" y="1014364"/>
            <a:ext cx="4471096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3600" dirty="0" smtClean="0">
                <a:latin typeface="Comic Sans MS" panose="030F0702030302020204" pitchFamily="66" charset="0"/>
              </a:rPr>
              <a:t>¿Qué está pasando?</a:t>
            </a:r>
            <a:endParaRPr lang="es-VE" sz="3600" dirty="0">
              <a:latin typeface="Comic Sans MS" panose="030F0702030302020204" pitchFamily="66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 flipH="1">
            <a:off x="2522000" y="2059245"/>
            <a:ext cx="4793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 smtClean="0">
                <a:latin typeface="Comic Sans MS" panose="030F0702030302020204" pitchFamily="66" charset="0"/>
              </a:rPr>
              <a:t>Reportes recientes en revistas como </a:t>
            </a:r>
            <a:r>
              <a:rPr lang="es-VE" sz="2800" dirty="0" err="1" smtClean="0">
                <a:latin typeface="Comic Sans MS" panose="030F0702030302020204" pitchFamily="66" charset="0"/>
              </a:rPr>
              <a:t>Science</a:t>
            </a:r>
            <a:r>
              <a:rPr lang="es-VE" sz="2800" dirty="0" smtClean="0">
                <a:latin typeface="Comic Sans MS" panose="030F0702030302020204" pitchFamily="66" charset="0"/>
              </a:rPr>
              <a:t>, </a:t>
            </a:r>
            <a:r>
              <a:rPr lang="es-VE" sz="2800" dirty="0" err="1" smtClean="0">
                <a:latin typeface="Comic Sans MS" panose="030F0702030302020204" pitchFamily="66" charset="0"/>
              </a:rPr>
              <a:t>Nature</a:t>
            </a:r>
            <a:r>
              <a:rPr lang="es-VE" sz="2800" dirty="0" smtClean="0">
                <a:latin typeface="Comic Sans MS" panose="030F0702030302020204" pitchFamily="66" charset="0"/>
              </a:rPr>
              <a:t>, </a:t>
            </a:r>
            <a:r>
              <a:rPr lang="es-VE" sz="2800" dirty="0" err="1" smtClean="0">
                <a:latin typeface="Comic Sans MS" panose="030F0702030302020204" pitchFamily="66" charset="0"/>
              </a:rPr>
              <a:t>Retraction</a:t>
            </a:r>
            <a:r>
              <a:rPr lang="es-VE" sz="2800" dirty="0" smtClean="0">
                <a:latin typeface="Comic Sans MS" panose="030F0702030302020204" pitchFamily="66" charset="0"/>
              </a:rPr>
              <a:t> </a:t>
            </a:r>
            <a:r>
              <a:rPr lang="es-VE" sz="2800" dirty="0" err="1" smtClean="0">
                <a:latin typeface="Comic Sans MS" panose="030F0702030302020204" pitchFamily="66" charset="0"/>
              </a:rPr>
              <a:t>Watch</a:t>
            </a:r>
            <a:r>
              <a:rPr lang="es-VE" sz="2800" dirty="0" smtClean="0">
                <a:latin typeface="Comic Sans MS" panose="030F0702030302020204" pitchFamily="66" charset="0"/>
              </a:rPr>
              <a:t>…</a:t>
            </a:r>
            <a:endParaRPr lang="es-VE" sz="2800" dirty="0">
              <a:latin typeface="Comic Sans MS" panose="030F0702030302020204" pitchFamily="66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522000" y="4005590"/>
            <a:ext cx="50064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smtClean="0">
                <a:latin typeface="Comic Sans MS" panose="030F0702030302020204" pitchFamily="66" charset="0"/>
              </a:rPr>
              <a:t>Ejemplos de malas conductas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4" name="Flecha derecha 3"/>
          <p:cNvSpPr/>
          <p:nvPr/>
        </p:nvSpPr>
        <p:spPr>
          <a:xfrm>
            <a:off x="6486831" y="4869180"/>
            <a:ext cx="1219200" cy="441960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20198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uadroTexto 17"/>
          <p:cNvSpPr txBox="1"/>
          <p:nvPr/>
        </p:nvSpPr>
        <p:spPr>
          <a:xfrm>
            <a:off x="6828990" y="6605783"/>
            <a:ext cx="2374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Ximena Páez </a:t>
            </a:r>
            <a:r>
              <a:rPr lang="es-V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Fac</a:t>
            </a:r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Medicina ULA 2022</a:t>
            </a:r>
            <a:endParaRPr lang="es-V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422724" y="571814"/>
            <a:ext cx="2353510" cy="10772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3200" dirty="0" smtClean="0">
                <a:latin typeface="Comic Sans MS" panose="030F0702030302020204" pitchFamily="66" charset="0"/>
              </a:rPr>
              <a:t>Arbitrajes Falsos  </a:t>
            </a:r>
            <a:endParaRPr lang="es-VE" sz="3200" dirty="0">
              <a:latin typeface="Comic Sans MS" panose="030F0702030302020204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500501" y="4907128"/>
            <a:ext cx="367230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M. Banks.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University of Fukui Professor Called Out for Fake Peer Review, Loses 'Love Hormone'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Article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Retraction Watch. Medscape July 27, 2022.  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https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://www.medscape.com/viewarticle/978123</a:t>
            </a:r>
          </a:p>
        </p:txBody>
      </p:sp>
      <p:sp>
        <p:nvSpPr>
          <p:cNvPr id="6" name="Rectángulo 5"/>
          <p:cNvSpPr/>
          <p:nvPr/>
        </p:nvSpPr>
        <p:spPr>
          <a:xfrm>
            <a:off x="422724" y="2425819"/>
            <a:ext cx="363111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¡</a:t>
            </a:r>
            <a:r>
              <a:rPr lang="en-US" sz="2200" dirty="0">
                <a:solidFill>
                  <a:srgbClr val="222222"/>
                </a:solidFill>
                <a:latin typeface="Comic Sans MS" panose="030F0702030302020204" pitchFamily="66" charset="0"/>
              </a:rPr>
              <a:t>E</a:t>
            </a:r>
            <a:r>
              <a:rPr lang="en-US" sz="2200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l autor </a:t>
            </a:r>
            <a:r>
              <a:rPr lang="en-US" sz="2200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escribió</a:t>
            </a:r>
            <a:r>
              <a:rPr lang="en-US" sz="2200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sz="2200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comentarios</a:t>
            </a:r>
            <a:r>
              <a:rPr lang="en-US" sz="2200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sz="2200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elegiosos</a:t>
            </a:r>
            <a:r>
              <a:rPr lang="en-US" sz="2200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sz="2200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sobre</a:t>
            </a:r>
            <a:r>
              <a:rPr lang="en-US" sz="2200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sz="2200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su</a:t>
            </a:r>
            <a:r>
              <a:rPr lang="en-US" sz="2200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sz="2200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artículo</a:t>
            </a:r>
            <a:r>
              <a:rPr lang="en-US" sz="2200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, </a:t>
            </a:r>
          </a:p>
          <a:p>
            <a:r>
              <a:rPr lang="en-US" sz="2200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el </a:t>
            </a:r>
            <a:r>
              <a:rPr lang="en-US" sz="2200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colega</a:t>
            </a:r>
            <a:r>
              <a:rPr lang="en-US" sz="2200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los </a:t>
            </a:r>
            <a:r>
              <a:rPr lang="en-US" sz="2200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pasó</a:t>
            </a:r>
            <a:r>
              <a:rPr lang="en-US" sz="2200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sz="2200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como</a:t>
            </a:r>
            <a:r>
              <a:rPr lang="en-US" sz="2200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parte de </a:t>
            </a:r>
            <a:r>
              <a:rPr lang="en-US" sz="2200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su</a:t>
            </a:r>
            <a:r>
              <a:rPr lang="en-US" sz="2200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sz="2200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revisión</a:t>
            </a:r>
            <a:r>
              <a:rPr lang="en-US" sz="2200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, </a:t>
            </a:r>
          </a:p>
          <a:p>
            <a:r>
              <a:rPr lang="en-US" sz="2200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y el </a:t>
            </a:r>
            <a:r>
              <a:rPr lang="en-US" sz="2200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trabajo</a:t>
            </a:r>
            <a:r>
              <a:rPr lang="en-US" sz="2200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sz="2200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fue</a:t>
            </a:r>
            <a:r>
              <a:rPr lang="en-US" sz="2200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sz="2200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publicado</a:t>
            </a:r>
            <a:r>
              <a:rPr lang="en-US" sz="2200" dirty="0">
                <a:solidFill>
                  <a:srgbClr val="222222"/>
                </a:solidFill>
                <a:latin typeface="Comic Sans MS" panose="030F0702030302020204" pitchFamily="66" charset="0"/>
              </a:rPr>
              <a:t>!</a:t>
            </a:r>
            <a:endParaRPr lang="en-US" sz="2200" dirty="0" smtClean="0">
              <a:solidFill>
                <a:srgbClr val="222222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945382" y="571814"/>
            <a:ext cx="2844047" cy="10365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1200"/>
              </a:spcAft>
            </a:pPr>
            <a:r>
              <a:rPr lang="en-US" sz="2400" kern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Retraction Watch</a:t>
            </a:r>
          </a:p>
          <a:p>
            <a:pPr algn="ctr">
              <a:lnSpc>
                <a:spcPct val="107000"/>
              </a:lnSpc>
              <a:spcAft>
                <a:spcPts val="1200"/>
              </a:spcAft>
            </a:pPr>
            <a:r>
              <a:rPr lang="en-US" sz="2400" kern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Julio 27, 2022</a:t>
            </a:r>
            <a:endParaRPr lang="en-US" sz="2400" kern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4981" y="626470"/>
            <a:ext cx="2369025" cy="159087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ctángulo 2"/>
          <p:cNvSpPr/>
          <p:nvPr/>
        </p:nvSpPr>
        <p:spPr>
          <a:xfrm>
            <a:off x="5049178" y="4919170"/>
            <a:ext cx="36833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https://www.sciencedirect.com/science/article/pii/S0306453020304492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5049178" y="4026257"/>
            <a:ext cx="32648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Psychoneuroendocrinology</a:t>
            </a:r>
            <a:endParaRPr lang="es-VE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VE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Volume</a:t>
            </a:r>
            <a:r>
              <a:rPr lang="es-V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144, </a:t>
            </a:r>
            <a:r>
              <a:rPr lang="es-VE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October</a:t>
            </a:r>
            <a:r>
              <a:rPr lang="es-V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</a:t>
            </a:r>
            <a:r>
              <a:rPr lang="es-V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VE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pages</a:t>
            </a:r>
            <a:r>
              <a:rPr lang="es-VE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105860</a:t>
            </a:r>
            <a:endParaRPr lang="es-V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5789429" y="2225097"/>
            <a:ext cx="272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r>
              <a:rPr lang="es-V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s-V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Fukui,Japón</a:t>
            </a:r>
            <a:endParaRPr lang="es-V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1671206" y="5667142"/>
            <a:ext cx="580158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Mentira, engaño, conflicto de intereses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5049178" y="3096102"/>
            <a:ext cx="383354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Nota de </a:t>
            </a:r>
            <a:r>
              <a:rPr lang="en-US" sz="1400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retractación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Epigenetic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modification of the oxytocin gene is associated with gray matter volume and trait empathy in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mothers. </a:t>
            </a:r>
            <a:r>
              <a:rPr lang="es-VE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Psychoneuroendocrinology</a:t>
            </a:r>
            <a:r>
              <a:rPr lang="es-VE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</a:t>
            </a:r>
            <a:r>
              <a:rPr lang="es-VE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;123,  </a:t>
            </a:r>
            <a:r>
              <a:rPr lang="es-V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105026</a:t>
            </a:r>
            <a:endParaRPr lang="en-US" sz="1400" b="0" i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5049178" y="2742236"/>
            <a:ext cx="30889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El </a:t>
            </a:r>
            <a:r>
              <a:rPr lang="en-US" dirty="0" err="1">
                <a:solidFill>
                  <a:srgbClr val="222222"/>
                </a:solidFill>
                <a:latin typeface="Comic Sans MS" panose="030F0702030302020204" pitchFamily="66" charset="0"/>
              </a:rPr>
              <a:t>artículo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fue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retractado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. </a:t>
            </a:r>
            <a:endParaRPr lang="en-US" dirty="0">
              <a:solidFill>
                <a:srgbClr val="222222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7623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8" grpId="0"/>
      <p:bldP spid="3" grpId="0"/>
      <p:bldP spid="7" grpId="0"/>
      <p:bldP spid="9" grpId="0"/>
      <p:bldP spid="10" grpId="0" animBg="1"/>
      <p:bldP spid="12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uadroTexto 17"/>
          <p:cNvSpPr txBox="1"/>
          <p:nvPr/>
        </p:nvSpPr>
        <p:spPr>
          <a:xfrm>
            <a:off x="6654989" y="6471753"/>
            <a:ext cx="2374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Ximena Páez </a:t>
            </a:r>
            <a:r>
              <a:rPr lang="es-V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Fac</a:t>
            </a:r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Medicina ULA 2022</a:t>
            </a:r>
            <a:endParaRPr lang="es-V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95463" y="677501"/>
            <a:ext cx="2235355" cy="10772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3200" dirty="0">
                <a:latin typeface="Comic Sans MS" panose="030F0702030302020204" pitchFamily="66" charset="0"/>
              </a:rPr>
              <a:t>Arbitrajes</a:t>
            </a:r>
          </a:p>
          <a:p>
            <a:pPr algn="ctr"/>
            <a:r>
              <a:rPr lang="es-VE" sz="3200" dirty="0" smtClean="0">
                <a:latin typeface="Comic Sans MS" panose="030F0702030302020204" pitchFamily="66" charset="0"/>
              </a:rPr>
              <a:t>Falsos</a:t>
            </a:r>
            <a:endParaRPr lang="es-VE" sz="3200" dirty="0">
              <a:latin typeface="Comic Sans MS" panose="030F0702030302020204" pitchFamily="66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3212240" y="677501"/>
            <a:ext cx="29354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Retraction</a:t>
            </a:r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VE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Watch</a:t>
            </a:r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</a:p>
          <a:p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Marzo 23,  2021</a:t>
            </a:r>
            <a:endParaRPr lang="es-VE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311514" y="5199350"/>
            <a:ext cx="395085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Retraction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Watch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staff.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Meet the Medical Resident Who Had His Wife Peer Review Five of His Papers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Medscape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 23, 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2021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https://www.medscape.com/viewarticle/947957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56717" y="2277693"/>
            <a:ext cx="4083591" cy="2068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sz="2000" dirty="0" smtClean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Un </a:t>
            </a:r>
            <a:r>
              <a:rPr lang="en-US" sz="2000" dirty="0" err="1" smtClean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residente</a:t>
            </a:r>
            <a:r>
              <a:rPr lang="en-US" sz="2000" dirty="0" smtClean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en </a:t>
            </a:r>
            <a:r>
              <a:rPr lang="en-US" sz="2000" dirty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St. Francis Medical Center, in Trenton, </a:t>
            </a:r>
            <a:r>
              <a:rPr lang="en-US" sz="2000" dirty="0" smtClean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N.J, autor de 5 </a:t>
            </a:r>
            <a:r>
              <a:rPr lang="en-US" sz="2000" dirty="0" err="1" smtClean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artículos</a:t>
            </a:r>
            <a:r>
              <a:rPr lang="en-US" sz="2000" dirty="0" smtClean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dirty="0" err="1" smtClean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publicados</a:t>
            </a:r>
            <a:r>
              <a:rPr lang="en-US" sz="2000" dirty="0" smtClean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en 2020 en </a:t>
            </a:r>
            <a:r>
              <a:rPr lang="en-US" sz="2000" dirty="0" err="1" smtClean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Cureus</a:t>
            </a:r>
            <a:r>
              <a:rPr lang="en-US" sz="2000" dirty="0" smtClean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US" sz="2000" b="1" dirty="0" err="1" smtClean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invitó</a:t>
            </a:r>
            <a:r>
              <a:rPr lang="en-US" sz="2000" b="1" dirty="0" smtClean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a </a:t>
            </a:r>
            <a:r>
              <a:rPr lang="en-US" sz="2000" b="1" dirty="0" err="1" smtClean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su</a:t>
            </a:r>
            <a:r>
              <a:rPr lang="en-US" sz="2000" b="1" dirty="0" smtClean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 smtClean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esposa</a:t>
            </a:r>
            <a:r>
              <a:rPr lang="en-US" sz="2000" b="1" dirty="0" smtClean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 smtClean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como</a:t>
            </a:r>
            <a:r>
              <a:rPr lang="en-US" sz="2000" b="1" dirty="0" smtClean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err="1" smtClean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árbitro</a:t>
            </a:r>
            <a:r>
              <a:rPr lang="en-US" sz="2000" b="1" dirty="0" smtClean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dirty="0" smtClean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sin </a:t>
            </a:r>
            <a:r>
              <a:rPr lang="en-US" sz="2000" dirty="0" err="1" smtClean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informar</a:t>
            </a:r>
            <a:r>
              <a:rPr lang="en-US" sz="2000" dirty="0" smtClean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dirty="0" err="1" smtClean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su</a:t>
            </a:r>
            <a:r>
              <a:rPr lang="en-US" sz="2000" dirty="0" smtClean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dirty="0" err="1" smtClean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relación</a:t>
            </a:r>
            <a:r>
              <a:rPr lang="en-US" sz="2000" dirty="0" smtClean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</a:p>
        </p:txBody>
      </p:sp>
      <p:sp>
        <p:nvSpPr>
          <p:cNvPr id="8" name="Rectángulo 7"/>
          <p:cNvSpPr/>
          <p:nvPr/>
        </p:nvSpPr>
        <p:spPr>
          <a:xfrm>
            <a:off x="311514" y="5753348"/>
            <a:ext cx="36263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https://retractionwatch.com/2021/03/19/meet-the-medical-resident-who-had-his-wife-peer-review-five-of-his-papers/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4798816" y="4769560"/>
            <a:ext cx="3091947" cy="12926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Nota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</a:p>
          <a:p>
            <a:r>
              <a:rPr lang="es-VE" dirty="0" smtClean="0"/>
              <a:t>El </a:t>
            </a:r>
            <a:r>
              <a:rPr lang="es-VE" dirty="0"/>
              <a:t>nombre del </a:t>
            </a:r>
            <a:r>
              <a:rPr lang="es-VE" dirty="0" smtClean="0"/>
              <a:t>médico  </a:t>
            </a:r>
            <a:r>
              <a:rPr lang="es-VE" b="1" dirty="0" smtClean="0"/>
              <a:t>no aparece </a:t>
            </a:r>
            <a:r>
              <a:rPr lang="es-VE" dirty="0" smtClean="0"/>
              <a:t>en el centro médico. </a:t>
            </a:r>
          </a:p>
          <a:p>
            <a:endParaRPr lang="es-VE" sz="1000" dirty="0" smtClean="0"/>
          </a:p>
          <a:p>
            <a:pPr algn="r"/>
            <a:r>
              <a:rPr lang="es-VE" sz="1400" dirty="0" smtClean="0"/>
              <a:t>XP 09/09/2022. </a:t>
            </a:r>
            <a:endParaRPr lang="es-VE" sz="1400" dirty="0"/>
          </a:p>
        </p:txBody>
      </p:sp>
      <p:sp>
        <p:nvSpPr>
          <p:cNvPr id="3" name="Rectángulo 2"/>
          <p:cNvSpPr/>
          <p:nvPr/>
        </p:nvSpPr>
        <p:spPr>
          <a:xfrm>
            <a:off x="4780658" y="3283720"/>
            <a:ext cx="3748663" cy="1277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También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b="1" dirty="0" err="1" smtClean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notificó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 </a:t>
            </a:r>
            <a:r>
              <a:rPr lang="en-US" dirty="0" err="1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su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b="1" dirty="0" err="1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programa</a:t>
            </a:r>
            <a:r>
              <a:rPr lang="en-US" b="1" dirty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de </a:t>
            </a:r>
            <a:r>
              <a:rPr lang="en-US" b="1" dirty="0" err="1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residencia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siguiendo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guías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de 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Committee on Publication Ethics COPE.</a:t>
            </a:r>
            <a:endParaRPr lang="en-US" sz="1600" dirty="0">
              <a:solidFill>
                <a:srgbClr val="222222"/>
              </a:solidFill>
              <a:latin typeface="Comic Sans MS" panose="030F0702030302020204" pitchFamily="66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4798816" y="2277693"/>
            <a:ext cx="3712349" cy="981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La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revista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b="1" dirty="0" err="1" smtClean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retractó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en </a:t>
            </a:r>
            <a:r>
              <a:rPr lang="en-US" b="1" dirty="0" smtClean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2021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b="1" dirty="0" err="1" smtClean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todos</a:t>
            </a:r>
            <a:r>
              <a:rPr lang="en-US" b="1" dirty="0" smtClean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los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artículos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por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conducta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deshonesta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del autor.  </a:t>
            </a:r>
          </a:p>
        </p:txBody>
      </p:sp>
    </p:spTree>
    <p:extLst>
      <p:ext uri="{BB962C8B-B14F-4D97-AF65-F5344CB8AC3E}">
        <p14:creationId xmlns:p14="http://schemas.microsoft.com/office/powerpoint/2010/main" val="198621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/>
      <p:bldP spid="6" grpId="0"/>
      <p:bldP spid="8" grpId="0"/>
      <p:bldP spid="9" grpId="0" animBg="1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uadroTexto 17"/>
          <p:cNvSpPr txBox="1"/>
          <p:nvPr/>
        </p:nvSpPr>
        <p:spPr>
          <a:xfrm>
            <a:off x="6664661" y="6473170"/>
            <a:ext cx="2374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Ximena Páez </a:t>
            </a:r>
            <a:r>
              <a:rPr lang="es-V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Fac</a:t>
            </a:r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Medicina ULA 2022</a:t>
            </a:r>
            <a:endParaRPr lang="es-V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616827" y="676932"/>
            <a:ext cx="2579898" cy="138499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800" b="1" u="sng" dirty="0" smtClean="0">
                <a:latin typeface="Comic Sans MS" panose="030F0702030302020204" pitchFamily="66" charset="0"/>
              </a:rPr>
              <a:t>No</a:t>
            </a:r>
            <a:r>
              <a:rPr lang="es-VE" sz="2800" dirty="0" smtClean="0">
                <a:latin typeface="Comic Sans MS" panose="030F0702030302020204" pitchFamily="66" charset="0"/>
              </a:rPr>
              <a:t> corregir Conductas Deshonestas</a:t>
            </a:r>
            <a:endParaRPr lang="es-VE" sz="2800" dirty="0">
              <a:latin typeface="Comic Sans MS" panose="030F0702030302020204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717704" y="4862610"/>
            <a:ext cx="44178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R. Van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Noorden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Scientific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isconduct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found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prominent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cancer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lab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2022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601: 651-52. https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://www.nature.com/articles/d41586-022-02002-5</a:t>
            </a:r>
          </a:p>
        </p:txBody>
      </p:sp>
      <p:pic>
        <p:nvPicPr>
          <p:cNvPr id="8" name="Imagen 7" descr="C:\Users\ximena\Desktop\CARLO CROCE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83" y="2149131"/>
            <a:ext cx="2236587" cy="179527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CuadroTexto 6"/>
          <p:cNvSpPr txBox="1"/>
          <p:nvPr/>
        </p:nvSpPr>
        <p:spPr>
          <a:xfrm>
            <a:off x="888714" y="4031613"/>
            <a:ext cx="20361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Dr. Carlo </a:t>
            </a:r>
            <a:r>
              <a:rPr lang="es-VE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Croce</a:t>
            </a:r>
            <a:r>
              <a:rPr lang="es-VE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ctr"/>
            <a:r>
              <a:rPr lang="es-VE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VE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nvestigador en cáncer</a:t>
            </a:r>
          </a:p>
          <a:p>
            <a:pPr algn="ctr"/>
            <a:r>
              <a:rPr lang="es-VE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Ohio </a:t>
            </a:r>
            <a:r>
              <a:rPr lang="es-VE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State</a:t>
            </a:r>
            <a:r>
              <a:rPr lang="es-VE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endParaRPr lang="es-VE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717704" y="1610506"/>
            <a:ext cx="4417891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La </a:t>
            </a:r>
            <a:r>
              <a:rPr lang="en-US" dirty="0" err="1" smtClean="0">
                <a:latin typeface="Comic Sans MS" panose="030F0702030302020204" pitchFamily="66" charset="0"/>
              </a:rPr>
              <a:t>institució</a:t>
            </a:r>
            <a:r>
              <a:rPr lang="en-US" dirty="0" err="1">
                <a:latin typeface="Comic Sans MS" panose="030F0702030302020204" pitchFamily="66" charset="0"/>
              </a:rPr>
              <a:t>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encontró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plagio</a:t>
            </a:r>
            <a:r>
              <a:rPr lang="en-US" b="1" dirty="0" smtClean="0">
                <a:latin typeface="Comic Sans MS" panose="030F0702030302020204" pitchFamily="66" charset="0"/>
              </a:rPr>
              <a:t> y </a:t>
            </a:r>
            <a:r>
              <a:rPr lang="en-US" b="1" dirty="0" err="1" smtClean="0">
                <a:latin typeface="Comic Sans MS" panose="030F0702030302020204" pitchFamily="66" charset="0"/>
              </a:rPr>
              <a:t>falsificación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en </a:t>
            </a:r>
            <a:r>
              <a:rPr lang="en-US" dirty="0" err="1" smtClean="0">
                <a:latin typeface="Comic Sans MS" panose="030F0702030302020204" pitchFamily="66" charset="0"/>
              </a:rPr>
              <a:t>trabajos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miembros</a:t>
            </a:r>
            <a:r>
              <a:rPr lang="en-US" dirty="0" smtClean="0">
                <a:latin typeface="Comic Sans MS" panose="030F0702030302020204" pitchFamily="66" charset="0"/>
              </a:rPr>
              <a:t> del lab. de Croce.</a:t>
            </a:r>
          </a:p>
          <a:p>
            <a:endParaRPr lang="en-US" sz="1000" dirty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No </a:t>
            </a:r>
            <a:r>
              <a:rPr lang="en-US" dirty="0" err="1" smtClean="0">
                <a:latin typeface="Comic Sans MS" panose="030F0702030302020204" pitchFamily="66" charset="0"/>
              </a:rPr>
              <a:t>hallaron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faltas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integridad</a:t>
            </a:r>
            <a:r>
              <a:rPr lang="en-US" dirty="0" smtClean="0">
                <a:latin typeface="Comic Sans MS" panose="030F0702030302020204" pitchFamily="66" charset="0"/>
              </a:rPr>
              <a:t> en Croce, </a:t>
            </a:r>
            <a:r>
              <a:rPr lang="en-US" dirty="0" err="1" smtClean="0">
                <a:latin typeface="Comic Sans MS" panose="030F0702030302020204" pitchFamily="66" charset="0"/>
              </a:rPr>
              <a:t>pero</a:t>
            </a:r>
            <a:r>
              <a:rPr lang="en-US" dirty="0" smtClean="0">
                <a:latin typeface="Comic Sans MS" panose="030F0702030302020204" pitchFamily="66" charset="0"/>
              </a:rPr>
              <a:t> lo </a:t>
            </a:r>
            <a:r>
              <a:rPr lang="en-US" b="1" dirty="0" err="1" smtClean="0">
                <a:latin typeface="Comic Sans MS" panose="030F0702030302020204" pitchFamily="66" charset="0"/>
              </a:rPr>
              <a:t>sancionaron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</a:rPr>
              <a:t>el </a:t>
            </a:r>
            <a:r>
              <a:rPr lang="en-US" b="1" dirty="0" err="1" smtClean="0">
                <a:latin typeface="Comic Sans MS" panose="030F0702030302020204" pitchFamily="66" charset="0"/>
              </a:rPr>
              <a:t>manejo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inadecuado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infracciones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sus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investigadores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3717704" y="585649"/>
            <a:ext cx="3361191" cy="48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en-US" sz="2400" kern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Nature Julio 20, </a:t>
            </a:r>
            <a:r>
              <a:rPr lang="en-US" sz="2400" kern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2022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1453064" y="5698529"/>
            <a:ext cx="6453772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Falla en obligación de actuar frente al Trío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3717704" y="3795720"/>
            <a:ext cx="49013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dirty="0" smtClean="0">
                <a:solidFill>
                  <a:srgbClr val="1D1D1B"/>
                </a:solidFill>
                <a:latin typeface="Comic Sans MS" panose="030F0702030302020204" pitchFamily="66" charset="0"/>
              </a:rPr>
              <a:t>…</a:t>
            </a:r>
            <a:r>
              <a:rPr lang="en-US" dirty="0" smtClean="0">
                <a:solidFill>
                  <a:srgbClr val="1D1D1B"/>
                </a:solidFill>
                <a:latin typeface="Comic Sans MS" panose="030F0702030302020204" pitchFamily="66" charset="0"/>
              </a:rPr>
              <a:t>La </a:t>
            </a:r>
            <a:r>
              <a:rPr lang="en-US" dirty="0" err="1" smtClean="0">
                <a:solidFill>
                  <a:srgbClr val="1D1D1B"/>
                </a:solidFill>
                <a:latin typeface="Comic Sans MS" panose="030F0702030302020204" pitchFamily="66" charset="0"/>
              </a:rPr>
              <a:t>universidad</a:t>
            </a:r>
            <a:r>
              <a:rPr lang="en-US" dirty="0" smtClean="0">
                <a:solidFill>
                  <a:srgbClr val="1D1D1B"/>
                </a:solidFill>
                <a:latin typeface="Comic Sans MS" panose="030F0702030302020204" pitchFamily="66" charset="0"/>
              </a:rPr>
              <a:t> le </a:t>
            </a:r>
            <a:r>
              <a:rPr lang="en-US" dirty="0" err="1" smtClean="0">
                <a:solidFill>
                  <a:srgbClr val="1D1D1B"/>
                </a:solidFill>
                <a:latin typeface="Comic Sans MS" panose="030F0702030302020204" pitchFamily="66" charset="0"/>
              </a:rPr>
              <a:t>pidió</a:t>
            </a:r>
            <a:r>
              <a:rPr lang="en-US" dirty="0">
                <a:solidFill>
                  <a:srgbClr val="1D1D1B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1D1D1B"/>
                </a:solidFill>
                <a:latin typeface="Comic Sans MS" panose="030F0702030302020204" pitchFamily="66" charset="0"/>
              </a:rPr>
              <a:t>retractar</a:t>
            </a:r>
            <a:r>
              <a:rPr lang="en-US" dirty="0" smtClean="0">
                <a:solidFill>
                  <a:srgbClr val="1D1D1B"/>
                </a:solidFill>
                <a:latin typeface="Comic Sans MS" panose="030F0702030302020204" pitchFamily="66" charset="0"/>
              </a:rPr>
              <a:t> o </a:t>
            </a:r>
            <a:r>
              <a:rPr lang="en-US" dirty="0" err="1" smtClean="0">
                <a:solidFill>
                  <a:srgbClr val="1D1D1B"/>
                </a:solidFill>
                <a:latin typeface="Comic Sans MS" panose="030F0702030302020204" pitchFamily="66" charset="0"/>
              </a:rPr>
              <a:t>corregir</a:t>
            </a:r>
            <a:r>
              <a:rPr lang="en-US" dirty="0" smtClean="0">
                <a:solidFill>
                  <a:srgbClr val="1D1D1B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1D1D1B"/>
                </a:solidFill>
                <a:latin typeface="Comic Sans MS" panose="030F0702030302020204" pitchFamily="66" charset="0"/>
              </a:rPr>
              <a:t>más</a:t>
            </a:r>
            <a:r>
              <a:rPr lang="en-US" dirty="0" smtClean="0">
                <a:solidFill>
                  <a:srgbClr val="1D1D1B"/>
                </a:solidFill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solidFill>
                  <a:srgbClr val="1D1D1B"/>
                </a:solidFill>
                <a:latin typeface="Comic Sans MS" panose="030F0702030302020204" pitchFamily="66" charset="0"/>
              </a:rPr>
              <a:t>doce</a:t>
            </a:r>
            <a:r>
              <a:rPr lang="en-US" dirty="0" smtClean="0">
                <a:solidFill>
                  <a:srgbClr val="1D1D1B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1D1D1B"/>
                </a:solidFill>
                <a:latin typeface="Comic Sans MS" panose="030F0702030302020204" pitchFamily="66" charset="0"/>
              </a:rPr>
              <a:t>artículos</a:t>
            </a:r>
            <a:r>
              <a:rPr lang="en-US" dirty="0" smtClean="0">
                <a:solidFill>
                  <a:srgbClr val="1D1D1B"/>
                </a:solidFill>
                <a:latin typeface="Comic Sans MS" panose="030F0702030302020204" pitchFamily="66" charset="0"/>
              </a:rPr>
              <a:t> con </a:t>
            </a:r>
            <a:r>
              <a:rPr lang="en-US" b="1" dirty="0" err="1" smtClean="0">
                <a:solidFill>
                  <a:srgbClr val="1D1D1B"/>
                </a:solidFill>
                <a:latin typeface="Comic Sans MS" panose="030F0702030302020204" pitchFamily="66" charset="0"/>
              </a:rPr>
              <a:t>textos</a:t>
            </a:r>
            <a:r>
              <a:rPr lang="en-US" b="1" dirty="0" smtClean="0">
                <a:solidFill>
                  <a:srgbClr val="1D1D1B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1D1D1B"/>
                </a:solidFill>
                <a:latin typeface="Comic Sans MS" panose="030F0702030302020204" pitchFamily="66" charset="0"/>
              </a:rPr>
              <a:t>plagiados</a:t>
            </a:r>
            <a:r>
              <a:rPr lang="en-US" b="1" dirty="0" smtClean="0">
                <a:solidFill>
                  <a:srgbClr val="1D1D1B"/>
                </a:solidFill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srgbClr val="1D1D1B"/>
                </a:solidFill>
                <a:latin typeface="Comic Sans MS" panose="030F0702030302020204" pitchFamily="66" charset="0"/>
              </a:rPr>
              <a:t>o </a:t>
            </a:r>
            <a:r>
              <a:rPr lang="en-US" b="1" dirty="0" err="1" smtClean="0">
                <a:solidFill>
                  <a:srgbClr val="1D1D1B"/>
                </a:solidFill>
                <a:latin typeface="Comic Sans MS" panose="030F0702030302020204" pitchFamily="66" charset="0"/>
              </a:rPr>
              <a:t>imágenes</a:t>
            </a:r>
            <a:r>
              <a:rPr lang="en-US" b="1" dirty="0" smtClean="0">
                <a:solidFill>
                  <a:srgbClr val="1D1D1B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1D1D1B"/>
                </a:solidFill>
                <a:latin typeface="Comic Sans MS" panose="030F0702030302020204" pitchFamily="66" charset="0"/>
              </a:rPr>
              <a:t>falsificada</a:t>
            </a:r>
            <a:r>
              <a:rPr lang="en-US" dirty="0" err="1" smtClean="0">
                <a:solidFill>
                  <a:srgbClr val="1D1D1B"/>
                </a:solidFill>
                <a:latin typeface="Comic Sans MS" panose="030F0702030302020204" pitchFamily="66" charset="0"/>
              </a:rPr>
              <a:t>s</a:t>
            </a:r>
            <a:r>
              <a:rPr lang="en-US" dirty="0" smtClean="0">
                <a:solidFill>
                  <a:srgbClr val="1D1D1B"/>
                </a:solidFill>
                <a:latin typeface="Comic Sans MS" panose="030F0702030302020204" pitchFamily="66" charset="0"/>
              </a:rPr>
              <a:t> </a:t>
            </a:r>
            <a:r>
              <a:rPr lang="es-VE" dirty="0" smtClean="0">
                <a:solidFill>
                  <a:srgbClr val="1D1D1B"/>
                </a:solidFill>
                <a:latin typeface="Comic Sans MS" panose="030F0702030302020204" pitchFamily="66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988349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/>
      <p:bldP spid="7" grpId="0"/>
      <p:bldP spid="10" grpId="0"/>
      <p:bldP spid="11" grpId="0" animBg="1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uadroTexto 17"/>
          <p:cNvSpPr txBox="1"/>
          <p:nvPr/>
        </p:nvSpPr>
        <p:spPr>
          <a:xfrm>
            <a:off x="6664661" y="6473170"/>
            <a:ext cx="2374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Ximena Páez </a:t>
            </a:r>
            <a:r>
              <a:rPr lang="es-V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Fac</a:t>
            </a:r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Medicina ULA 2022</a:t>
            </a:r>
            <a:endParaRPr lang="es-V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551591" y="4619113"/>
            <a:ext cx="439193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R. Van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Noorden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Scientific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isconduct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found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prominent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cancer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lab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2022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601: 651-52. https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://www.nature.com/articles/d41586-022-02002-5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710073" y="3620200"/>
            <a:ext cx="19784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Dr. Carlo </a:t>
            </a:r>
            <a:r>
              <a:rPr lang="es-VE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Croce</a:t>
            </a:r>
            <a:endParaRPr lang="es-VE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VE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Ohio </a:t>
            </a:r>
            <a:r>
              <a:rPr lang="es-VE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State</a:t>
            </a:r>
            <a:r>
              <a:rPr lang="es-VE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endParaRPr lang="es-VE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451232" y="1878768"/>
            <a:ext cx="433520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i="1" dirty="0" smtClean="0">
                <a:latin typeface="Comic Sans MS" panose="030F0702030302020204" pitchFamily="66" charset="0"/>
              </a:rPr>
              <a:t>“</a:t>
            </a:r>
            <a:r>
              <a:rPr lang="en-US" sz="2000" i="1" dirty="0" err="1" smtClean="0">
                <a:latin typeface="Comic Sans MS" panose="030F0702030302020204" pitchFamily="66" charset="0"/>
              </a:rPr>
              <a:t>Parece</a:t>
            </a:r>
            <a:r>
              <a:rPr lang="en-US" sz="2000" i="1" dirty="0" smtClean="0">
                <a:latin typeface="Comic Sans MS" panose="030F0702030302020204" pitchFamily="66" charset="0"/>
              </a:rPr>
              <a:t> </a:t>
            </a:r>
            <a:r>
              <a:rPr lang="en-US" sz="2000" i="1" dirty="0" err="1" smtClean="0">
                <a:latin typeface="Comic Sans MS" panose="030F0702030302020204" pitchFamily="66" charset="0"/>
              </a:rPr>
              <a:t>ser</a:t>
            </a:r>
            <a:r>
              <a:rPr lang="en-US" sz="2000" i="1" dirty="0" smtClean="0">
                <a:latin typeface="Comic Sans MS" panose="030F0702030302020204" pitchFamily="66" charset="0"/>
              </a:rPr>
              <a:t> un lab. </a:t>
            </a:r>
            <a:r>
              <a:rPr lang="en-US" sz="2000" i="1" dirty="0" err="1" smtClean="0">
                <a:latin typeface="Comic Sans MS" panose="030F0702030302020204" pitchFamily="66" charset="0"/>
              </a:rPr>
              <a:t>donde</a:t>
            </a:r>
            <a:r>
              <a:rPr lang="en-US" sz="2000" i="1" dirty="0" smtClean="0">
                <a:latin typeface="Comic Sans MS" panose="030F0702030302020204" pitchFamily="66" charset="0"/>
              </a:rPr>
              <a:t> hay </a:t>
            </a:r>
            <a:r>
              <a:rPr lang="en-US" sz="2000" b="1" i="1" dirty="0" smtClean="0">
                <a:latin typeface="Comic Sans MS" panose="030F0702030302020204" pitchFamily="66" charset="0"/>
              </a:rPr>
              <a:t>gran </a:t>
            </a:r>
            <a:r>
              <a:rPr lang="en-US" sz="2000" b="1" i="1" dirty="0" err="1" smtClean="0">
                <a:latin typeface="Comic Sans MS" panose="030F0702030302020204" pitchFamily="66" charset="0"/>
              </a:rPr>
              <a:t>presión</a:t>
            </a:r>
            <a:r>
              <a:rPr lang="en-US" sz="2000" i="1" dirty="0" smtClean="0">
                <a:latin typeface="Comic Sans MS" panose="030F0702030302020204" pitchFamily="66" charset="0"/>
              </a:rPr>
              <a:t> </a:t>
            </a:r>
            <a:r>
              <a:rPr lang="en-US" sz="2000" i="1" dirty="0" err="1" smtClean="0">
                <a:latin typeface="Comic Sans MS" panose="030F0702030302020204" pitchFamily="66" charset="0"/>
              </a:rPr>
              <a:t>sobre</a:t>
            </a:r>
            <a:r>
              <a:rPr lang="en-US" sz="2000" i="1" dirty="0" smtClean="0">
                <a:latin typeface="Comic Sans MS" panose="030F0702030302020204" pitchFamily="66" charset="0"/>
              </a:rPr>
              <a:t> </a:t>
            </a:r>
            <a:r>
              <a:rPr lang="en-US" sz="2000" i="1" dirty="0" err="1" smtClean="0">
                <a:latin typeface="Comic Sans MS" panose="030F0702030302020204" pitchFamily="66" charset="0"/>
              </a:rPr>
              <a:t>sus</a:t>
            </a:r>
            <a:r>
              <a:rPr lang="en-US" sz="2000" i="1" dirty="0" smtClean="0">
                <a:latin typeface="Comic Sans MS" panose="030F0702030302020204" pitchFamily="66" charset="0"/>
              </a:rPr>
              <a:t> </a:t>
            </a:r>
            <a:r>
              <a:rPr lang="en-US" sz="2000" i="1" dirty="0" err="1" smtClean="0">
                <a:latin typeface="Comic Sans MS" panose="030F0702030302020204" pitchFamily="66" charset="0"/>
              </a:rPr>
              <a:t>investigadores</a:t>
            </a:r>
            <a:r>
              <a:rPr lang="en-US" sz="2000" i="1" dirty="0" smtClean="0">
                <a:latin typeface="Comic Sans MS" panose="030F0702030302020204" pitchFamily="66" charset="0"/>
              </a:rPr>
              <a:t> </a:t>
            </a:r>
            <a:r>
              <a:rPr lang="en-US" sz="2000" b="1" i="1" dirty="0" smtClean="0">
                <a:latin typeface="Comic Sans MS" panose="030F0702030302020204" pitchFamily="66" charset="0"/>
              </a:rPr>
              <a:t>para </a:t>
            </a:r>
            <a:r>
              <a:rPr lang="en-US" sz="2000" b="1" i="1" dirty="0" err="1" smtClean="0">
                <a:latin typeface="Comic Sans MS" panose="030F0702030302020204" pitchFamily="66" charset="0"/>
              </a:rPr>
              <a:t>producir</a:t>
            </a:r>
            <a:r>
              <a:rPr lang="en-US" sz="2000" b="1" i="1" dirty="0" smtClean="0">
                <a:latin typeface="Comic Sans MS" panose="030F0702030302020204" pitchFamily="66" charset="0"/>
              </a:rPr>
              <a:t> </a:t>
            </a:r>
            <a:r>
              <a:rPr lang="en-US" sz="2000" b="1" i="1" dirty="0" err="1" smtClean="0">
                <a:latin typeface="Comic Sans MS" panose="030F0702030302020204" pitchFamily="66" charset="0"/>
              </a:rPr>
              <a:t>ciertos</a:t>
            </a:r>
            <a:r>
              <a:rPr lang="en-US" sz="2000" b="1" i="1" dirty="0" smtClean="0">
                <a:latin typeface="Comic Sans MS" panose="030F0702030302020204" pitchFamily="66" charset="0"/>
              </a:rPr>
              <a:t> </a:t>
            </a:r>
            <a:r>
              <a:rPr lang="en-US" sz="2000" b="1" i="1" dirty="0" err="1" smtClean="0">
                <a:latin typeface="Comic Sans MS" panose="030F0702030302020204" pitchFamily="66" charset="0"/>
              </a:rPr>
              <a:t>resultados</a:t>
            </a:r>
            <a:r>
              <a:rPr lang="en-US" sz="2000" i="1" dirty="0" smtClean="0">
                <a:latin typeface="Comic Sans MS" panose="030F0702030302020204" pitchFamily="66" charset="0"/>
              </a:rPr>
              <a:t>, con </a:t>
            </a:r>
            <a:r>
              <a:rPr lang="en-US" sz="2000" b="1" i="1" dirty="0" err="1" smtClean="0">
                <a:latin typeface="Comic Sans MS" panose="030F0702030302020204" pitchFamily="66" charset="0"/>
              </a:rPr>
              <a:t>poca</a:t>
            </a:r>
            <a:r>
              <a:rPr lang="en-US" sz="2000" b="1" i="1" dirty="0" smtClean="0">
                <a:latin typeface="Comic Sans MS" panose="030F0702030302020204" pitchFamily="66" charset="0"/>
              </a:rPr>
              <a:t> </a:t>
            </a:r>
            <a:r>
              <a:rPr lang="en-US" sz="2000" b="1" i="1" dirty="0" err="1" smtClean="0">
                <a:latin typeface="Comic Sans MS" panose="030F0702030302020204" pitchFamily="66" charset="0"/>
              </a:rPr>
              <a:t>tutoría</a:t>
            </a:r>
            <a:r>
              <a:rPr lang="en-US" sz="2000" b="1" i="1" dirty="0" smtClean="0">
                <a:latin typeface="Comic Sans MS" panose="030F0702030302020204" pitchFamily="66" charset="0"/>
              </a:rPr>
              <a:t> y </a:t>
            </a:r>
            <a:r>
              <a:rPr lang="en-US" sz="2000" b="1" i="1" dirty="0" err="1" smtClean="0">
                <a:latin typeface="Comic Sans MS" panose="030F0702030302020204" pitchFamily="66" charset="0"/>
              </a:rPr>
              <a:t>supervisión</a:t>
            </a:r>
            <a:r>
              <a:rPr lang="en-US" sz="2000" b="1" i="1" dirty="0" smtClean="0">
                <a:latin typeface="Comic Sans MS" panose="030F0702030302020204" pitchFamily="66" charset="0"/>
              </a:rPr>
              <a:t> </a:t>
            </a:r>
            <a:r>
              <a:rPr lang="en-US" sz="2000" i="1" dirty="0" smtClean="0">
                <a:latin typeface="Comic Sans MS" panose="030F0702030302020204" pitchFamily="66" charset="0"/>
              </a:rPr>
              <a:t>de</a:t>
            </a:r>
            <a:r>
              <a:rPr lang="en-US" sz="2000" i="1" dirty="0">
                <a:latin typeface="Comic Sans MS" panose="030F0702030302020204" pitchFamily="66" charset="0"/>
              </a:rPr>
              <a:t> </a:t>
            </a:r>
            <a:r>
              <a:rPr lang="en-US" sz="2000" i="1" dirty="0" err="1" smtClean="0">
                <a:latin typeface="Comic Sans MS" panose="030F0702030302020204" pitchFamily="66" charset="0"/>
              </a:rPr>
              <a:t>integridad</a:t>
            </a:r>
            <a:r>
              <a:rPr lang="en-US" sz="2000" i="1" dirty="0" smtClean="0">
                <a:latin typeface="Comic Sans MS" panose="030F0702030302020204" pitchFamily="66" charset="0"/>
              </a:rPr>
              <a:t> de los </a:t>
            </a:r>
            <a:r>
              <a:rPr lang="en-US" sz="2000" i="1" dirty="0" err="1" smtClean="0">
                <a:latin typeface="Comic Sans MS" panose="030F0702030302020204" pitchFamily="66" charset="0"/>
              </a:rPr>
              <a:t>datos</a:t>
            </a:r>
            <a:r>
              <a:rPr lang="en-US" sz="2000" i="1" dirty="0" smtClean="0">
                <a:latin typeface="Comic Sans MS" panose="030F0702030302020204" pitchFamily="66" charset="0"/>
              </a:rPr>
              <a:t>”. 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3551591" y="965461"/>
            <a:ext cx="3552343" cy="48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en-US" sz="2400" kern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Nature  Julio 20, 2022</a:t>
            </a:r>
            <a:endParaRPr lang="en-US" sz="2400" kern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521310" y="3766169"/>
            <a:ext cx="326512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VE" sz="1600" dirty="0">
                <a:solidFill>
                  <a:srgbClr val="1D1D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Elisabeth </a:t>
            </a:r>
            <a:r>
              <a:rPr lang="es-VE" sz="1600" dirty="0" err="1" smtClean="0">
                <a:solidFill>
                  <a:srgbClr val="1D1D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Bik</a:t>
            </a:r>
            <a:endParaRPr lang="es-VE" sz="1600" dirty="0">
              <a:solidFill>
                <a:srgbClr val="1D1D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es-VE" sz="1400" dirty="0" smtClean="0">
                <a:solidFill>
                  <a:srgbClr val="1D1D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Consultante Integridad de la Investigación.</a:t>
            </a:r>
            <a:endParaRPr lang="es-V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669700" y="670605"/>
            <a:ext cx="2059172" cy="10772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3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Tutoría Impropia</a:t>
            </a:r>
            <a:endParaRPr lang="es-VE" sz="3200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pic>
        <p:nvPicPr>
          <p:cNvPr id="12" name="Imagen 11" descr="C:\Users\ximena\Desktop\CARLO CROCE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074" y="1886283"/>
            <a:ext cx="1978425" cy="159545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CuadroTexto 10"/>
          <p:cNvSpPr txBox="1"/>
          <p:nvPr/>
        </p:nvSpPr>
        <p:spPr>
          <a:xfrm>
            <a:off x="1607373" y="5543281"/>
            <a:ext cx="6145153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Grave falta en responsabilidad como tutor </a:t>
            </a:r>
            <a:endParaRPr lang="es-VE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9270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0" grpId="0"/>
      <p:bldP spid="2" grpId="0"/>
      <p:bldP spid="4" grpId="0" animBg="1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uadroTexto 17"/>
          <p:cNvSpPr txBox="1"/>
          <p:nvPr/>
        </p:nvSpPr>
        <p:spPr>
          <a:xfrm>
            <a:off x="6664661" y="6473170"/>
            <a:ext cx="2374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Ximena Páez </a:t>
            </a:r>
            <a:r>
              <a:rPr lang="es-V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Fac</a:t>
            </a:r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Medicina ULA 2022</a:t>
            </a:r>
            <a:endParaRPr lang="es-V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677454" y="844308"/>
            <a:ext cx="2615012" cy="10772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3200" dirty="0" smtClean="0">
                <a:latin typeface="Comic Sans MS" panose="030F0702030302020204" pitchFamily="66" charset="0"/>
              </a:rPr>
              <a:t>Problemas en Autoría</a:t>
            </a:r>
            <a:endParaRPr lang="es-VE" sz="3200" dirty="0">
              <a:latin typeface="Comic Sans MS" panose="030F0702030302020204" pitchFamily="66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3760728" y="850159"/>
            <a:ext cx="3453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Nature</a:t>
            </a:r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Junio 17, 2021</a:t>
            </a:r>
            <a:endParaRPr lang="es-VE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530541" y="4235295"/>
            <a:ext cx="45743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N. Fleming.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Sidelined: how to tackle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authorship disputes.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2021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594:459-61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677454" y="2350164"/>
            <a:ext cx="353129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Comic Sans MS" panose="030F0702030302020204" pitchFamily="66" charset="0"/>
              </a:rPr>
              <a:t>“</a:t>
            </a:r>
            <a:r>
              <a:rPr lang="en-US" sz="2000" dirty="0" err="1">
                <a:latin typeface="Comic Sans MS" panose="030F0702030302020204" pitchFamily="66" charset="0"/>
              </a:rPr>
              <a:t>Sentí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latin typeface="Comic Sans MS" panose="030F0702030302020204" pitchFamily="66" charset="0"/>
              </a:rPr>
              <a:t>como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latin typeface="Comic Sans MS" panose="030F0702030302020204" pitchFamily="66" charset="0"/>
              </a:rPr>
              <a:t>una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latin typeface="Comic Sans MS" panose="030F0702030302020204" pitchFamily="66" charset="0"/>
              </a:rPr>
              <a:t>bofetada</a:t>
            </a:r>
            <a:r>
              <a:rPr lang="en-US" sz="2000" dirty="0">
                <a:latin typeface="Comic Sans MS" panose="030F0702030302020204" pitchFamily="66" charset="0"/>
              </a:rPr>
              <a:t>. Era </a:t>
            </a:r>
            <a:r>
              <a:rPr lang="en-US" sz="2000" dirty="0" err="1">
                <a:latin typeface="Comic Sans MS" panose="030F0702030302020204" pitchFamily="66" charset="0"/>
              </a:rPr>
              <a:t>como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latin typeface="Comic Sans MS" panose="030F0702030302020204" pitchFamily="66" charset="0"/>
              </a:rPr>
              <a:t>que</a:t>
            </a:r>
            <a:r>
              <a:rPr lang="en-US" sz="2000" dirty="0">
                <a:latin typeface="Comic Sans MS" panose="030F0702030302020204" pitchFamily="66" charset="0"/>
              </a:rPr>
              <a:t> el </a:t>
            </a:r>
            <a:r>
              <a:rPr lang="en-US" sz="2000" dirty="0" err="1">
                <a:latin typeface="Comic Sans MS" panose="030F0702030302020204" pitchFamily="66" charset="0"/>
              </a:rPr>
              <a:t>crédito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latin typeface="Comic Sans MS" panose="030F0702030302020204" pitchFamily="66" charset="0"/>
              </a:rPr>
              <a:t>por</a:t>
            </a:r>
            <a:r>
              <a:rPr lang="en-US" sz="2000" dirty="0">
                <a:latin typeface="Comic Sans MS" panose="030F0702030302020204" pitchFamily="66" charset="0"/>
              </a:rPr>
              <a:t> la </a:t>
            </a:r>
            <a:r>
              <a:rPr lang="en-US" sz="2000" dirty="0" err="1">
                <a:latin typeface="Comic Sans MS" panose="030F0702030302020204" pitchFamily="66" charset="0"/>
              </a:rPr>
              <a:t>mitad</a:t>
            </a:r>
            <a:r>
              <a:rPr lang="en-US" sz="2000" dirty="0">
                <a:latin typeface="Comic Sans MS" panose="030F0702030302020204" pitchFamily="66" charset="0"/>
              </a:rPr>
              <a:t> de mi PhD </a:t>
            </a:r>
            <a:r>
              <a:rPr lang="en-US" sz="2000" dirty="0" err="1">
                <a:latin typeface="Comic Sans MS" panose="030F0702030302020204" pitchFamily="66" charset="0"/>
              </a:rPr>
              <a:t>estaba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latin typeface="Comic Sans MS" panose="030F0702030302020204" pitchFamily="66" charset="0"/>
              </a:rPr>
              <a:t>siendo</a:t>
            </a:r>
            <a:r>
              <a:rPr lang="en-US" sz="2000" dirty="0">
                <a:latin typeface="Comic Sans MS" panose="030F0702030302020204" pitchFamily="66" charset="0"/>
              </a:rPr>
              <a:t> dado a </a:t>
            </a:r>
            <a:r>
              <a:rPr lang="en-US" sz="2000" dirty="0" err="1">
                <a:latin typeface="Comic Sans MS" panose="030F0702030302020204" pitchFamily="66" charset="0"/>
              </a:rPr>
              <a:t>alguien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latin typeface="Comic Sans MS" panose="030F0702030302020204" pitchFamily="66" charset="0"/>
              </a:rPr>
              <a:t>más</a:t>
            </a:r>
            <a:r>
              <a:rPr lang="en-US" sz="2000" dirty="0">
                <a:latin typeface="Comic Sans MS" panose="030F0702030302020204" pitchFamily="66" charset="0"/>
              </a:rPr>
              <a:t>”. </a:t>
            </a:r>
          </a:p>
        </p:txBody>
      </p:sp>
      <p:sp>
        <p:nvSpPr>
          <p:cNvPr id="9" name="Rectángulo 8"/>
          <p:cNvSpPr/>
          <p:nvPr/>
        </p:nvSpPr>
        <p:spPr>
          <a:xfrm>
            <a:off x="4898302" y="2113886"/>
            <a:ext cx="36319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 smtClean="0">
                <a:latin typeface="Comic Sans MS" panose="030F0702030302020204" pitchFamily="66" charset="0"/>
              </a:rPr>
              <a:t>Investigadores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jóvenes</a:t>
            </a:r>
            <a:r>
              <a:rPr lang="en-US" sz="2000" dirty="0" smtClean="0">
                <a:latin typeface="Comic Sans MS" panose="030F0702030302020204" pitchFamily="66" charset="0"/>
              </a:rPr>
              <a:t> con </a:t>
            </a:r>
            <a:r>
              <a:rPr lang="en-US" sz="2000" dirty="0" err="1" smtClean="0">
                <a:latin typeface="Comic Sans MS" panose="030F0702030302020204" pitchFamily="66" charset="0"/>
              </a:rPr>
              <a:t>frecuencia</a:t>
            </a:r>
            <a:r>
              <a:rPr lang="en-US" sz="2000" dirty="0" smtClean="0">
                <a:latin typeface="Comic Sans MS" panose="030F0702030302020204" pitchFamily="66" charset="0"/>
              </a:rPr>
              <a:t> son </a:t>
            </a:r>
            <a:r>
              <a:rPr lang="en-US" sz="2000" dirty="0" err="1" smtClean="0">
                <a:latin typeface="Comic Sans MS" panose="030F0702030302020204" pitchFamily="66" charset="0"/>
              </a:rPr>
              <a:t>injustamente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relegados</a:t>
            </a:r>
            <a:r>
              <a:rPr lang="en-US" sz="2000" dirty="0" smtClean="0">
                <a:latin typeface="Comic Sans MS" panose="030F0702030302020204" pitchFamily="66" charset="0"/>
              </a:rPr>
              <a:t> en la </a:t>
            </a:r>
            <a:r>
              <a:rPr lang="en-US" sz="2000" dirty="0" err="1" smtClean="0">
                <a:latin typeface="Comic Sans MS" panose="030F0702030302020204" pitchFamily="66" charset="0"/>
              </a:rPr>
              <a:t>lista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latin typeface="Comic Sans MS" panose="030F0702030302020204" pitchFamily="66" charset="0"/>
              </a:rPr>
              <a:t>autores</a:t>
            </a:r>
            <a:r>
              <a:rPr lang="en-US" sz="2000" dirty="0" smtClean="0">
                <a:latin typeface="Comic Sans MS" panose="030F0702030302020204" pitchFamily="66" charset="0"/>
              </a:rPr>
              <a:t> y a </a:t>
            </a:r>
            <a:r>
              <a:rPr lang="en-US" sz="2000" dirty="0" err="1" smtClean="0">
                <a:latin typeface="Comic Sans MS" panose="030F0702030302020204" pitchFamily="66" charset="0"/>
              </a:rPr>
              <a:t>veces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ni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siquiera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aparecen</a:t>
            </a:r>
            <a:r>
              <a:rPr lang="en-US" sz="2000" dirty="0" smtClean="0">
                <a:latin typeface="Comic Sans MS" panose="030F0702030302020204" pitchFamily="66" charset="0"/>
              </a:rPr>
              <a:t>, </a:t>
            </a:r>
            <a:r>
              <a:rPr lang="en-US" sz="2000" dirty="0" err="1" smtClean="0">
                <a:latin typeface="Comic Sans MS" panose="030F0702030302020204" pitchFamily="66" charset="0"/>
              </a:rPr>
              <a:t>convirtiéndose</a:t>
            </a:r>
            <a:r>
              <a:rPr lang="en-US" sz="2000" dirty="0" smtClean="0">
                <a:latin typeface="Comic Sans MS" panose="030F0702030302020204" pitchFamily="66" charset="0"/>
              </a:rPr>
              <a:t>  en “</a:t>
            </a:r>
            <a:r>
              <a:rPr lang="en-US" sz="2000" dirty="0" err="1" smtClean="0">
                <a:latin typeface="Comic Sans MS" panose="030F0702030302020204" pitchFamily="66" charset="0"/>
              </a:rPr>
              <a:t>autores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fantasma</a:t>
            </a:r>
            <a:r>
              <a:rPr lang="en-US" sz="2000" dirty="0" smtClean="0">
                <a:latin typeface="Comic Sans MS" panose="030F0702030302020204" pitchFamily="66" charset="0"/>
              </a:rPr>
              <a:t>”.</a:t>
            </a:r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273383" y="4942775"/>
            <a:ext cx="6453202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Ignorancia sobre autoría, mala comunicación en el trabajo, conflicto de intereses</a:t>
            </a:r>
            <a:endParaRPr lang="es-VE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3654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/>
      <p:bldP spid="6" grpId="0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2369808" y="6153920"/>
            <a:ext cx="46202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Rafael. </a:t>
            </a:r>
            <a:r>
              <a:rPr lang="es-VE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La Escuela de Atenas.</a:t>
            </a:r>
            <a:r>
              <a:rPr lang="es-VE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1509-1511.</a:t>
            </a:r>
            <a:endParaRPr lang="es-VE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6769632" y="6581299"/>
            <a:ext cx="2374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Ximena Páez </a:t>
            </a:r>
            <a:r>
              <a:rPr lang="es-V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Fac</a:t>
            </a:r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Medicina ULA 2022</a:t>
            </a:r>
            <a:endParaRPr lang="es-V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7520"/>
            <a:ext cx="9144000" cy="5486400"/>
          </a:xfrm>
          <a:prstGeom prst="rect">
            <a:avLst/>
          </a:prstGeom>
          <a:noFill/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76025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uadroTexto 17"/>
          <p:cNvSpPr txBox="1"/>
          <p:nvPr/>
        </p:nvSpPr>
        <p:spPr>
          <a:xfrm>
            <a:off x="6664661" y="6452679"/>
            <a:ext cx="2374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Ximena Páez </a:t>
            </a:r>
            <a:r>
              <a:rPr lang="es-V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Fac</a:t>
            </a:r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Medicina ULA 2022</a:t>
            </a:r>
            <a:endParaRPr lang="es-V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243894" y="1728140"/>
            <a:ext cx="34369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¡Resultados sobre lo que pudieran ser </a:t>
            </a:r>
            <a:r>
              <a:rPr lang="es-VE" b="1" dirty="0" smtClean="0">
                <a:latin typeface="Comic Sans MS" panose="030F0702030302020204" pitchFamily="66" charset="0"/>
              </a:rPr>
              <a:t>imágenes sospechosas</a:t>
            </a:r>
            <a:r>
              <a:rPr lang="es-VE" dirty="0" smtClean="0">
                <a:latin typeface="Comic Sans MS" panose="030F0702030302020204" pitchFamily="66" charset="0"/>
              </a:rPr>
              <a:t> sobre </a:t>
            </a:r>
            <a:r>
              <a:rPr lang="es-VE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</a:t>
            </a: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roteína </a:t>
            </a:r>
          </a:p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b</a:t>
            </a: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Amiloide </a:t>
            </a:r>
            <a:r>
              <a:rPr lang="es-VE" dirty="0" smtClean="0">
                <a:latin typeface="Comic Sans MS" panose="030F0702030302020204" pitchFamily="66" charset="0"/>
              </a:rPr>
              <a:t>en docenas de artículos sobre 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Alzheimer</a:t>
            </a:r>
            <a:r>
              <a:rPr lang="es-VE" b="1" dirty="0" smtClean="0">
                <a:latin typeface="Comic Sans MS" panose="030F0702030302020204" pitchFamily="66" charset="0"/>
              </a:rPr>
              <a:t> </a:t>
            </a:r>
            <a:r>
              <a:rPr lang="es-VE" dirty="0" smtClean="0">
                <a:latin typeface="Comic Sans MS" panose="030F0702030302020204" pitchFamily="66" charset="0"/>
              </a:rPr>
              <a:t>desde </a:t>
            </a:r>
            <a:r>
              <a:rPr lang="es-VE" b="1" dirty="0" smtClean="0">
                <a:latin typeface="Comic Sans MS" panose="030F0702030302020204" pitchFamily="66" charset="0"/>
              </a:rPr>
              <a:t>2006</a:t>
            </a:r>
            <a:r>
              <a:rPr lang="es-VE" dirty="0" smtClean="0">
                <a:latin typeface="Comic Sans MS" panose="030F0702030302020204" pitchFamily="66" charset="0"/>
              </a:rPr>
              <a:t>!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7893" y="3389185"/>
            <a:ext cx="4453496" cy="92732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7893" y="4851258"/>
            <a:ext cx="4453496" cy="460722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3712" y="2478406"/>
            <a:ext cx="4397676" cy="31535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6753" y="2899448"/>
            <a:ext cx="4414635" cy="302742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4398277" y="5642473"/>
            <a:ext cx="45255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Extracto de la figura tomada de: C. </a:t>
            </a:r>
            <a:r>
              <a:rPr lang="es-VE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Piller</a:t>
            </a:r>
            <a:r>
              <a:rPr lang="es-VE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Blots</a:t>
            </a:r>
            <a:r>
              <a:rPr lang="es-VE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es-VE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s-VE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filed</a:t>
            </a:r>
            <a:r>
              <a:rPr lang="es-VE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fr-FR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Science 2022</a:t>
            </a:r>
            <a:r>
              <a:rPr lang="fr-F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377:358-363.</a:t>
            </a: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50844" y="1151904"/>
            <a:ext cx="4420544" cy="101625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</p:pic>
      <p:sp>
        <p:nvSpPr>
          <p:cNvPr id="12" name="CuadroTexto 11"/>
          <p:cNvSpPr txBox="1"/>
          <p:nvPr/>
        </p:nvSpPr>
        <p:spPr>
          <a:xfrm>
            <a:off x="4906082" y="4341993"/>
            <a:ext cx="36827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“Bandas </a:t>
            </a:r>
            <a:r>
              <a:rPr lang="es-VE" sz="1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coloreadas</a:t>
            </a:r>
            <a:r>
              <a:rPr lang="es-VE" sz="1200" b="1" dirty="0" smtClean="0">
                <a:latin typeface="Comic Sans MS" panose="030F0702030302020204" pitchFamily="66" charset="0"/>
              </a:rPr>
              <a:t> posiblemente duplicadas”.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305415" y="269217"/>
            <a:ext cx="2605425" cy="10772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3200" dirty="0" smtClean="0">
                <a:latin typeface="Comic Sans MS" panose="030F0702030302020204" pitchFamily="66" charset="0"/>
              </a:rPr>
              <a:t>Imágenes</a:t>
            </a:r>
            <a:endParaRPr lang="es-VE" sz="3200" dirty="0">
              <a:latin typeface="Comic Sans MS" panose="030F0702030302020204" pitchFamily="66" charset="0"/>
            </a:endParaRPr>
          </a:p>
          <a:p>
            <a:pPr algn="ctr"/>
            <a:r>
              <a:rPr lang="es-VE" sz="3200" dirty="0" smtClean="0">
                <a:latin typeface="Comic Sans MS" panose="030F0702030302020204" pitchFamily="66" charset="0"/>
              </a:rPr>
              <a:t>Manipuladas</a:t>
            </a:r>
            <a:endParaRPr lang="es-VE" sz="3200" dirty="0">
              <a:latin typeface="Comic Sans MS" panose="030F0702030302020204" pitchFamily="66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3066176" y="269217"/>
            <a:ext cx="3518912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1200"/>
              </a:spcAft>
            </a:pPr>
            <a:r>
              <a:rPr lang="en-US" sz="2400" kern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Science Julio 21, 2022</a:t>
            </a:r>
            <a:endParaRPr lang="en-US" sz="2400" kern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243894" y="3618718"/>
            <a:ext cx="36275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¡El </a:t>
            </a:r>
            <a:r>
              <a:rPr lang="es-VE" dirty="0" err="1" smtClean="0">
                <a:latin typeface="Comic Sans MS" panose="030F0702030302020204" pitchFamily="66" charset="0"/>
              </a:rPr>
              <a:t>neurocientífico</a:t>
            </a:r>
            <a:r>
              <a:rPr lang="es-VE" dirty="0" smtClean="0">
                <a:latin typeface="Comic Sans MS" panose="030F0702030302020204" pitchFamily="66" charset="0"/>
              </a:rPr>
              <a:t> encargado de revisar las imágenes, siente que</a:t>
            </a:r>
            <a:r>
              <a:rPr lang="es-VE" dirty="0">
                <a:latin typeface="Comic Sans MS" panose="030F0702030302020204" pitchFamily="66" charset="0"/>
              </a:rPr>
              <a:t> </a:t>
            </a:r>
            <a:r>
              <a:rPr lang="es-VE" dirty="0" smtClean="0">
                <a:latin typeface="Comic Sans MS" panose="030F0702030302020204" pitchFamily="66" charset="0"/>
              </a:rPr>
              <a:t>no se puede engañar a voluntarios en ensayos clínicos con la esperanza de falsos tratamientos! 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305415" y="5373044"/>
            <a:ext cx="3375427" cy="126188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000" dirty="0" smtClean="0"/>
              <a:t>“…figuras hechas con partes de fotos de diferentes experimentos”.  </a:t>
            </a:r>
          </a:p>
          <a:p>
            <a:pPr algn="r"/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Elisabeth </a:t>
            </a:r>
            <a:r>
              <a:rPr lang="es-VE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Bik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4906082" y="5254471"/>
            <a:ext cx="36022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“Bandas coloreadas </a:t>
            </a:r>
            <a:r>
              <a:rPr lang="es-VE" sz="1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fundidas</a:t>
            </a:r>
            <a:r>
              <a:rPr lang="es-VE" sz="1200" b="1" dirty="0" smtClean="0">
                <a:latin typeface="Comic Sans MS" panose="030F0702030302020204" pitchFamily="66" charset="0"/>
              </a:rPr>
              <a:t> son idénticas”.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4277455" y="3153367"/>
            <a:ext cx="50135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“Nivel de </a:t>
            </a:r>
            <a:r>
              <a:rPr lang="es-VE" sz="1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contraste igualado </a:t>
            </a:r>
            <a:r>
              <a:rPr lang="es-VE" sz="1200" b="1" dirty="0" smtClean="0">
                <a:latin typeface="Comic Sans MS" panose="030F0702030302020204" pitchFamily="66" charset="0"/>
              </a:rPr>
              <a:t>en bandas que lucen similares”.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4825632" y="2161122"/>
            <a:ext cx="37631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“Bandas que lucen </a:t>
            </a:r>
            <a:r>
              <a:rPr lang="es-VE" sz="1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anormalmente similares</a:t>
            </a:r>
            <a:r>
              <a:rPr lang="es-VE" sz="1200" b="1" dirty="0" smtClean="0">
                <a:latin typeface="Comic Sans MS" panose="030F0702030302020204" pitchFamily="66" charset="0"/>
              </a:rPr>
              <a:t>”.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2999096">
            <a:off x="4575417" y="2619218"/>
            <a:ext cx="4439036" cy="769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¿</a:t>
            </a:r>
            <a:r>
              <a:rPr lang="es-E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Falsificación…?</a:t>
            </a:r>
            <a:endParaRPr lang="en-US" sz="4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357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2" grpId="0"/>
      <p:bldP spid="13" grpId="0" animBg="1"/>
      <p:bldP spid="14" grpId="0"/>
      <p:bldP spid="2" grpId="0"/>
      <p:bldP spid="3" grpId="0" animBg="1"/>
      <p:bldP spid="16" grpId="0"/>
      <p:bldP spid="17" grpId="0"/>
      <p:bldP spid="19" grpId="0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6769632" y="6538633"/>
            <a:ext cx="2374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Ximena Páez </a:t>
            </a:r>
            <a:r>
              <a:rPr lang="es-V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Fac</a:t>
            </a:r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Medicina ULA 2022</a:t>
            </a:r>
            <a:endParaRPr lang="es-V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1742643" y="5027529"/>
            <a:ext cx="587461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kern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D. </a:t>
            </a:r>
            <a:r>
              <a:rPr lang="en-US" sz="1000" kern="18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Normile</a:t>
            </a:r>
            <a:r>
              <a:rPr lang="en-US" sz="1000" kern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00" i="1" kern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Big-name </a:t>
            </a:r>
            <a:r>
              <a:rPr lang="en-US" sz="1000" i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scientists surprised to find themselves on journal </a:t>
            </a:r>
            <a:r>
              <a:rPr lang="en-US" sz="1000" i="1" kern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board. </a:t>
            </a:r>
            <a:r>
              <a:rPr lang="en-US" sz="1000" kern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Science April </a:t>
            </a:r>
            <a:r>
              <a:rPr lang="en-US" sz="1000" b="1" kern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2021</a:t>
            </a:r>
            <a:r>
              <a:rPr lang="en-US" sz="1000" kern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doi:10.1126/</a:t>
            </a:r>
            <a:r>
              <a:rPr lang="es-VE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science.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abj2074 https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://www.science.org/content/article/big-name-scientists-surprised-find-themselves-journal-board</a:t>
            </a:r>
            <a:endParaRPr lang="es-VE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3090547" y="2069876"/>
            <a:ext cx="558418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262626"/>
                </a:solidFill>
                <a:latin typeface="Comic Sans MS" panose="030F0702030302020204" pitchFamily="66" charset="0"/>
              </a:rPr>
              <a:t>Paul Ehrlich, insigne </a:t>
            </a:r>
            <a:r>
              <a:rPr lang="en-US" sz="2000" dirty="0" err="1" smtClean="0">
                <a:solidFill>
                  <a:srgbClr val="262626"/>
                </a:solidFill>
                <a:latin typeface="Comic Sans MS" panose="030F0702030302020204" pitchFamily="66" charset="0"/>
              </a:rPr>
              <a:t>biólogo</a:t>
            </a:r>
            <a:r>
              <a:rPr lang="en-US" sz="2000" dirty="0" smtClean="0">
                <a:solidFill>
                  <a:srgbClr val="262626"/>
                </a:solidFill>
                <a:latin typeface="Comic Sans MS" panose="030F0702030302020204" pitchFamily="66" charset="0"/>
              </a:rPr>
              <a:t>, </a:t>
            </a:r>
            <a:r>
              <a:rPr lang="en-US" sz="2000" dirty="0" err="1" smtClean="0">
                <a:solidFill>
                  <a:srgbClr val="262626"/>
                </a:solidFill>
                <a:latin typeface="Comic Sans MS" panose="030F0702030302020204" pitchFamily="66" charset="0"/>
              </a:rPr>
              <a:t>profesor</a:t>
            </a:r>
            <a:r>
              <a:rPr lang="en-US" sz="2000" dirty="0" smtClean="0">
                <a:solidFill>
                  <a:srgbClr val="262626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solidFill>
                  <a:srgbClr val="262626"/>
                </a:solidFill>
                <a:latin typeface="Comic Sans MS" panose="030F0702030302020204" pitchFamily="66" charset="0"/>
              </a:rPr>
              <a:t>emérito</a:t>
            </a:r>
            <a:r>
              <a:rPr lang="en-US" sz="2000" dirty="0">
                <a:solidFill>
                  <a:srgbClr val="262626"/>
                </a:solidFill>
                <a:latin typeface="Comic Sans MS" panose="030F0702030302020204" pitchFamily="66" charset="0"/>
              </a:rPr>
              <a:t> de Stanford </a:t>
            </a:r>
            <a:r>
              <a:rPr lang="en-US" sz="2000" dirty="0" err="1" smtClean="0">
                <a:solidFill>
                  <a:srgbClr val="262626"/>
                </a:solidFill>
                <a:latin typeface="Comic Sans MS" panose="030F0702030302020204" pitchFamily="66" charset="0"/>
              </a:rPr>
              <a:t>aparece</a:t>
            </a:r>
            <a:r>
              <a:rPr lang="en-US" sz="2000" dirty="0" smtClean="0">
                <a:solidFill>
                  <a:srgbClr val="262626"/>
                </a:solidFill>
                <a:latin typeface="Comic Sans MS" panose="030F0702030302020204" pitchFamily="66" charset="0"/>
              </a:rPr>
              <a:t> en el </a:t>
            </a:r>
            <a:r>
              <a:rPr lang="en-US" sz="2000" dirty="0" err="1" smtClean="0">
                <a:solidFill>
                  <a:srgbClr val="262626"/>
                </a:solidFill>
                <a:latin typeface="Comic Sans MS" panose="030F0702030302020204" pitchFamily="66" charset="0"/>
              </a:rPr>
              <a:t>comité</a:t>
            </a:r>
            <a:r>
              <a:rPr lang="en-US" sz="2000" dirty="0" smtClean="0">
                <a:solidFill>
                  <a:srgbClr val="262626"/>
                </a:solidFill>
                <a:latin typeface="Comic Sans MS" panose="030F0702030302020204" pitchFamily="66" charset="0"/>
              </a:rPr>
              <a:t> editorial de </a:t>
            </a:r>
            <a:r>
              <a:rPr lang="en-US" sz="2000" dirty="0" err="1" smtClean="0">
                <a:solidFill>
                  <a:srgbClr val="262626"/>
                </a:solidFill>
                <a:latin typeface="Comic Sans MS" panose="030F0702030302020204" pitchFamily="66" charset="0"/>
              </a:rPr>
              <a:t>una</a:t>
            </a:r>
            <a:r>
              <a:rPr lang="en-US" sz="2000" dirty="0" smtClean="0">
                <a:solidFill>
                  <a:srgbClr val="262626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262626"/>
                </a:solidFill>
                <a:latin typeface="Comic Sans MS" panose="030F0702030302020204" pitchFamily="66" charset="0"/>
              </a:rPr>
              <a:t>revista</a:t>
            </a:r>
            <a:r>
              <a:rPr lang="en-US" sz="2000" dirty="0" smtClean="0">
                <a:solidFill>
                  <a:srgbClr val="262626"/>
                </a:solidFill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solidFill>
                  <a:srgbClr val="262626"/>
                </a:solidFill>
                <a:latin typeface="Comic Sans MS" panose="030F0702030302020204" pitchFamily="66" charset="0"/>
              </a:rPr>
              <a:t>ecología</a:t>
            </a:r>
            <a:r>
              <a:rPr lang="en-US" sz="2000" dirty="0" smtClean="0">
                <a:solidFill>
                  <a:srgbClr val="262626"/>
                </a:solidFill>
                <a:latin typeface="Comic Sans MS" panose="030F0702030302020204" pitchFamily="66" charset="0"/>
              </a:rPr>
              <a:t>…</a:t>
            </a:r>
          </a:p>
          <a:p>
            <a:endParaRPr lang="en-US" sz="1000" dirty="0" smtClean="0">
              <a:latin typeface="Comic Sans MS" panose="030F0702030302020204" pitchFamily="66" charset="0"/>
            </a:endParaRPr>
          </a:p>
          <a:p>
            <a:r>
              <a:rPr lang="en-US" sz="2000" dirty="0" smtClean="0">
                <a:latin typeface="Comic Sans MS" panose="030F0702030302020204" pitchFamily="66" charset="0"/>
              </a:rPr>
              <a:t>“No </a:t>
            </a:r>
            <a:r>
              <a:rPr lang="en-US" sz="2000" dirty="0" err="1" smtClean="0">
                <a:latin typeface="Comic Sans MS" panose="030F0702030302020204" pitchFamily="66" charset="0"/>
              </a:rPr>
              <a:t>recuerdo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ningún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contacto</a:t>
            </a:r>
            <a:r>
              <a:rPr lang="en-US" sz="2000" dirty="0" smtClean="0">
                <a:latin typeface="Comic Sans MS" panose="030F0702030302020204" pitchFamily="66" charset="0"/>
              </a:rPr>
              <a:t> con la </a:t>
            </a:r>
            <a:r>
              <a:rPr lang="en-US" sz="2000" dirty="0" err="1" smtClean="0">
                <a:latin typeface="Comic Sans MS" panose="030F0702030302020204" pitchFamily="66" charset="0"/>
              </a:rPr>
              <a:t>revista</a:t>
            </a:r>
            <a:r>
              <a:rPr lang="en-US" sz="2000" dirty="0" smtClean="0">
                <a:latin typeface="Comic Sans MS" panose="030F0702030302020204" pitchFamily="66" charset="0"/>
              </a:rPr>
              <a:t>  en </a:t>
            </a:r>
            <a:r>
              <a:rPr lang="en-US" sz="2000" dirty="0" err="1" smtClean="0">
                <a:latin typeface="Comic Sans MS" panose="030F0702030302020204" pitchFamily="66" charset="0"/>
              </a:rPr>
              <a:t>años</a:t>
            </a:r>
            <a:r>
              <a:rPr lang="en-US" sz="2000" dirty="0" smtClean="0">
                <a:latin typeface="Comic Sans MS" panose="030F0702030302020204" pitchFamily="66" charset="0"/>
              </a:rPr>
              <a:t>, </a:t>
            </a:r>
            <a:r>
              <a:rPr lang="en-US" sz="2000" dirty="0" err="1" smtClean="0">
                <a:latin typeface="Comic Sans MS" panose="030F0702030302020204" pitchFamily="66" charset="0"/>
              </a:rPr>
              <a:t>si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es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que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alguna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vez</a:t>
            </a:r>
            <a:r>
              <a:rPr lang="en-US" sz="2000" dirty="0" smtClean="0">
                <a:latin typeface="Comic Sans MS" panose="030F0702030302020204" pitchFamily="66" charset="0"/>
              </a:rPr>
              <a:t> lo </a:t>
            </a:r>
            <a:r>
              <a:rPr lang="en-US" sz="2000" dirty="0" err="1" smtClean="0">
                <a:latin typeface="Comic Sans MS" panose="030F0702030302020204" pitchFamily="66" charset="0"/>
              </a:rPr>
              <a:t>hubo</a:t>
            </a:r>
            <a:r>
              <a:rPr lang="en-US" sz="2000" dirty="0" smtClean="0">
                <a:latin typeface="Comic Sans MS" panose="030F0702030302020204" pitchFamily="66" charset="0"/>
              </a:rPr>
              <a:t>”. </a:t>
            </a:r>
          </a:p>
          <a:p>
            <a:endParaRPr lang="en-US" sz="1000" dirty="0" smtClean="0">
              <a:solidFill>
                <a:srgbClr val="262626"/>
              </a:solidFill>
              <a:latin typeface="Comic Sans MS" panose="030F0702030302020204" pitchFamily="66" charset="0"/>
            </a:endParaRPr>
          </a:p>
          <a:p>
            <a:r>
              <a:rPr lang="en-US" sz="2000" dirty="0" err="1">
                <a:latin typeface="Comic Sans MS" panose="030F0702030302020204" pitchFamily="66" charset="0"/>
              </a:rPr>
              <a:t>R</a:t>
            </a:r>
            <a:r>
              <a:rPr lang="en-US" sz="2000" dirty="0" err="1" smtClean="0">
                <a:latin typeface="Comic Sans MS" panose="030F0702030302020204" pitchFamily="66" charset="0"/>
              </a:rPr>
              <a:t>evistas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predadoras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incorporan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científicos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como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miembros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latin typeface="Comic Sans MS" panose="030F0702030302020204" pitchFamily="66" charset="0"/>
              </a:rPr>
              <a:t>comités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sin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que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lo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sepan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</a:t>
            </a:r>
            <a:endParaRPr lang="en-US" sz="2000" dirty="0" smtClean="0">
              <a:solidFill>
                <a:srgbClr val="26262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21684" y="420272"/>
            <a:ext cx="3373702" cy="138499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800" dirty="0" smtClean="0">
                <a:latin typeface="Comic Sans MS" panose="030F0702030302020204" pitchFamily="66" charset="0"/>
              </a:rPr>
              <a:t>Inclusión de investigadores en listas sin saberlo</a:t>
            </a:r>
            <a:endParaRPr lang="es-VE" sz="2800" dirty="0">
              <a:latin typeface="Comic Sans MS" panose="030F0702030302020204" pitchFamily="66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4152038" y="564821"/>
            <a:ext cx="3461204" cy="466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1200"/>
              </a:spcAft>
            </a:pPr>
            <a:r>
              <a:rPr lang="en-US" sz="2400" kern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Science Abril 28, 2021</a:t>
            </a:r>
            <a:endParaRPr lang="en-US" sz="2400" kern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2436777" y="5719591"/>
            <a:ext cx="4270445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Mentir, engañar al público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0" r="24857" b="47241"/>
          <a:stretch/>
        </p:blipFill>
        <p:spPr>
          <a:xfrm>
            <a:off x="974038" y="2033033"/>
            <a:ext cx="1933629" cy="22796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CuadroTexto 2"/>
          <p:cNvSpPr txBox="1"/>
          <p:nvPr/>
        </p:nvSpPr>
        <p:spPr>
          <a:xfrm>
            <a:off x="902035" y="4312308"/>
            <a:ext cx="2077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Paul </a:t>
            </a:r>
            <a:r>
              <a:rPr lang="es-V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Ehrlich</a:t>
            </a:r>
            <a:endParaRPr lang="es-V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V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Stanford </a:t>
            </a:r>
            <a:r>
              <a:rPr lang="es-V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endParaRPr lang="es-V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8278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 animBg="1"/>
      <p:bldP spid="7" grpId="0"/>
      <p:bldP spid="8" grpId="0" animBg="1"/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6769632" y="6595450"/>
            <a:ext cx="2374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Ximena Páez </a:t>
            </a:r>
            <a:r>
              <a:rPr lang="es-V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Fac</a:t>
            </a:r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Medicina ULA 2022</a:t>
            </a:r>
            <a:endParaRPr lang="es-V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3393091" y="2018986"/>
            <a:ext cx="5281642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262626"/>
                </a:solidFill>
                <a:latin typeface="Comic Sans MS" panose="030F0702030302020204" pitchFamily="66" charset="0"/>
              </a:rPr>
              <a:t>BJSM y casa editorial BMJ </a:t>
            </a:r>
            <a:r>
              <a:rPr lang="en-US" sz="2000" dirty="0" err="1" smtClean="0">
                <a:solidFill>
                  <a:srgbClr val="262626"/>
                </a:solidFill>
                <a:latin typeface="Comic Sans MS" panose="030F0702030302020204" pitchFamily="66" charset="0"/>
              </a:rPr>
              <a:t>retractaron</a:t>
            </a:r>
            <a:r>
              <a:rPr lang="en-US" sz="2000" dirty="0" smtClean="0">
                <a:solidFill>
                  <a:srgbClr val="262626"/>
                </a:solidFill>
                <a:latin typeface="Comic Sans MS" panose="030F0702030302020204" pitchFamily="66" charset="0"/>
              </a:rPr>
              <a:t> un </a:t>
            </a:r>
            <a:r>
              <a:rPr lang="en-US" sz="2000" dirty="0" err="1" smtClean="0">
                <a:solidFill>
                  <a:srgbClr val="262626"/>
                </a:solidFill>
                <a:latin typeface="Comic Sans MS" panose="030F0702030302020204" pitchFamily="66" charset="0"/>
              </a:rPr>
              <a:t>trabajo</a:t>
            </a:r>
            <a:r>
              <a:rPr lang="en-US" sz="2000" dirty="0" smtClean="0">
                <a:solidFill>
                  <a:srgbClr val="262626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262626"/>
                </a:solidFill>
                <a:latin typeface="Comic Sans MS" panose="030F0702030302020204" pitchFamily="66" charset="0"/>
              </a:rPr>
              <a:t>por</a:t>
            </a:r>
            <a:r>
              <a:rPr lang="en-US" sz="2000" dirty="0" smtClean="0">
                <a:solidFill>
                  <a:srgbClr val="262626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262626"/>
                </a:solidFill>
                <a:latin typeface="Comic Sans MS" panose="030F0702030302020204" pitchFamily="66" charset="0"/>
              </a:rPr>
              <a:t>plagio</a:t>
            </a:r>
            <a:r>
              <a:rPr lang="en-US" sz="2000" dirty="0" smtClean="0">
                <a:solidFill>
                  <a:srgbClr val="262626"/>
                </a:solidFill>
                <a:latin typeface="Comic Sans MS" panose="030F0702030302020204" pitchFamily="66" charset="0"/>
              </a:rPr>
              <a:t>, </a:t>
            </a:r>
            <a:r>
              <a:rPr lang="en-US" sz="2000" dirty="0" err="1" smtClean="0">
                <a:solidFill>
                  <a:srgbClr val="262626"/>
                </a:solidFill>
                <a:latin typeface="Comic Sans MS" panose="030F0702030302020204" pitchFamily="66" charset="0"/>
              </a:rPr>
              <a:t>casi</a:t>
            </a:r>
            <a:r>
              <a:rPr lang="en-US" sz="2000" dirty="0" smtClean="0">
                <a:solidFill>
                  <a:srgbClr val="262626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262626"/>
                </a:solidFill>
                <a:latin typeface="Comic Sans MS" panose="030F0702030302020204" pitchFamily="66" charset="0"/>
              </a:rPr>
              <a:t>inmediatamente</a:t>
            </a:r>
            <a:r>
              <a:rPr lang="en-US" sz="2000" dirty="0" smtClean="0">
                <a:solidFill>
                  <a:srgbClr val="262626"/>
                </a:solidFill>
                <a:latin typeface="Comic Sans MS" panose="030F0702030302020204" pitchFamily="66" charset="0"/>
              </a:rPr>
              <a:t> van 9 </a:t>
            </a:r>
            <a:r>
              <a:rPr lang="en-US" sz="2000" dirty="0" err="1" smtClean="0">
                <a:solidFill>
                  <a:srgbClr val="262626"/>
                </a:solidFill>
                <a:latin typeface="Comic Sans MS" panose="030F0702030302020204" pitchFamily="66" charset="0"/>
              </a:rPr>
              <a:t>retractaciones</a:t>
            </a:r>
            <a:r>
              <a:rPr lang="en-US" sz="2000" dirty="0" smtClean="0">
                <a:solidFill>
                  <a:srgbClr val="262626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262626"/>
                </a:solidFill>
                <a:latin typeface="Comic Sans MS" panose="030F0702030302020204" pitchFamily="66" charset="0"/>
              </a:rPr>
              <a:t>más</a:t>
            </a:r>
            <a:r>
              <a:rPr lang="en-US" sz="2000" dirty="0" smtClean="0">
                <a:solidFill>
                  <a:srgbClr val="262626"/>
                </a:solidFill>
                <a:latin typeface="Comic Sans MS" panose="030F0702030302020204" pitchFamily="66" charset="0"/>
              </a:rPr>
              <a:t>, y 40 </a:t>
            </a:r>
            <a:r>
              <a:rPr lang="en-US" sz="2000" dirty="0" err="1" smtClean="0">
                <a:solidFill>
                  <a:srgbClr val="262626"/>
                </a:solidFill>
                <a:latin typeface="Comic Sans MS" panose="030F0702030302020204" pitchFamily="66" charset="0"/>
              </a:rPr>
              <a:t>artículos</a:t>
            </a:r>
            <a:r>
              <a:rPr lang="en-US" sz="2000" dirty="0" smtClean="0">
                <a:solidFill>
                  <a:srgbClr val="262626"/>
                </a:solidFill>
                <a:latin typeface="Comic Sans MS" panose="030F0702030302020204" pitchFamily="66" charset="0"/>
              </a:rPr>
              <a:t> en </a:t>
            </a:r>
            <a:r>
              <a:rPr lang="en-US" sz="2000" dirty="0" err="1" smtClean="0">
                <a:solidFill>
                  <a:srgbClr val="262626"/>
                </a:solidFill>
                <a:latin typeface="Comic Sans MS" panose="030F0702030302020204" pitchFamily="66" charset="0"/>
              </a:rPr>
              <a:t>revisión</a:t>
            </a:r>
            <a:r>
              <a:rPr lang="en-US" sz="2000" dirty="0" smtClean="0">
                <a:solidFill>
                  <a:srgbClr val="262626"/>
                </a:solidFill>
                <a:latin typeface="Comic Sans MS" panose="030F0702030302020204" pitchFamily="66" charset="0"/>
              </a:rPr>
              <a:t>!!!</a:t>
            </a:r>
          </a:p>
          <a:p>
            <a:endParaRPr lang="en-US" sz="1000" dirty="0" smtClean="0">
              <a:solidFill>
                <a:srgbClr val="262626"/>
              </a:solidFill>
              <a:latin typeface="Comic Sans MS" panose="030F0702030302020204" pitchFamily="66" charset="0"/>
            </a:endParaRPr>
          </a:p>
          <a:p>
            <a:r>
              <a:rPr lang="en-US" sz="2000" dirty="0" err="1" smtClean="0">
                <a:solidFill>
                  <a:srgbClr val="262626"/>
                </a:solidFill>
                <a:latin typeface="Comic Sans MS" panose="030F0702030302020204" pitchFamily="66" charset="0"/>
              </a:rPr>
              <a:t>Conducta</a:t>
            </a:r>
            <a:r>
              <a:rPr lang="en-US" sz="2000" dirty="0" smtClean="0">
                <a:solidFill>
                  <a:srgbClr val="262626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262626"/>
                </a:solidFill>
                <a:latin typeface="Comic Sans MS" panose="030F0702030302020204" pitchFamily="66" charset="0"/>
              </a:rPr>
              <a:t>reiterada</a:t>
            </a:r>
            <a:r>
              <a:rPr lang="en-US" sz="2000" dirty="0" smtClean="0">
                <a:solidFill>
                  <a:srgbClr val="262626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solidFill>
                  <a:srgbClr val="262626"/>
                </a:solidFill>
                <a:latin typeface="Comic Sans MS" panose="030F0702030302020204" pitchFamily="66" charset="0"/>
              </a:rPr>
              <a:t>plagio</a:t>
            </a:r>
            <a:r>
              <a:rPr lang="en-US" sz="2000" dirty="0">
                <a:solidFill>
                  <a:srgbClr val="262626"/>
                </a:solidFill>
                <a:latin typeface="Comic Sans MS" panose="030F0702030302020204" pitchFamily="66" charset="0"/>
              </a:rPr>
              <a:t> y </a:t>
            </a:r>
            <a:r>
              <a:rPr lang="en-US" sz="2000" dirty="0" err="1" smtClean="0">
                <a:solidFill>
                  <a:srgbClr val="262626"/>
                </a:solidFill>
                <a:latin typeface="Comic Sans MS" panose="030F0702030302020204" pitchFamily="66" charset="0"/>
              </a:rPr>
              <a:t>duplicación</a:t>
            </a:r>
            <a:r>
              <a:rPr lang="en-US" sz="2000" dirty="0" smtClean="0">
                <a:solidFill>
                  <a:srgbClr val="262626"/>
                </a:solidFill>
                <a:latin typeface="Comic Sans MS" panose="030F0702030302020204" pitchFamily="66" charset="0"/>
              </a:rPr>
              <a:t>, autor </a:t>
            </a:r>
            <a:r>
              <a:rPr lang="en-US" sz="2000" dirty="0" err="1" smtClean="0">
                <a:solidFill>
                  <a:srgbClr val="262626"/>
                </a:solidFill>
                <a:latin typeface="Comic Sans MS" panose="030F0702030302020204" pitchFamily="66" charset="0"/>
              </a:rPr>
              <a:t>único</a:t>
            </a:r>
            <a:r>
              <a:rPr lang="en-US" sz="2000" dirty="0" smtClean="0">
                <a:solidFill>
                  <a:srgbClr val="262626"/>
                </a:solidFill>
                <a:latin typeface="Comic Sans MS" panose="030F0702030302020204" pitchFamily="66" charset="0"/>
              </a:rPr>
              <a:t> en la mayoría de </a:t>
            </a:r>
            <a:r>
              <a:rPr lang="en-US" sz="2000" dirty="0" err="1" smtClean="0">
                <a:solidFill>
                  <a:srgbClr val="262626"/>
                </a:solidFill>
                <a:latin typeface="Comic Sans MS" panose="030F0702030302020204" pitchFamily="66" charset="0"/>
              </a:rPr>
              <a:t>publicaciones</a:t>
            </a:r>
            <a:r>
              <a:rPr lang="en-US" sz="2000" dirty="0" smtClean="0">
                <a:solidFill>
                  <a:srgbClr val="262626"/>
                </a:solidFill>
                <a:latin typeface="Comic Sans MS" panose="030F0702030302020204" pitchFamily="66" charset="0"/>
              </a:rPr>
              <a:t>. </a:t>
            </a:r>
          </a:p>
          <a:p>
            <a:endParaRPr lang="en-US" sz="1000" dirty="0">
              <a:solidFill>
                <a:srgbClr val="262626"/>
              </a:solidFill>
              <a:latin typeface="Comic Sans MS" panose="030F0702030302020204" pitchFamily="66" charset="0"/>
            </a:endParaRPr>
          </a:p>
          <a:p>
            <a:r>
              <a:rPr lang="en-US" sz="2000" dirty="0" smtClean="0">
                <a:solidFill>
                  <a:srgbClr val="262626"/>
                </a:solidFill>
                <a:latin typeface="Comic Sans MS" panose="030F0702030302020204" pitchFamily="66" charset="0"/>
              </a:rPr>
              <a:t>La </a:t>
            </a:r>
            <a:r>
              <a:rPr lang="en-US" sz="2000" dirty="0" err="1" smtClean="0">
                <a:solidFill>
                  <a:srgbClr val="262626"/>
                </a:solidFill>
                <a:latin typeface="Comic Sans MS" panose="030F0702030302020204" pitchFamily="66" charset="0"/>
              </a:rPr>
              <a:t>investigación</a:t>
            </a:r>
            <a:r>
              <a:rPr lang="en-US" sz="2000" dirty="0" smtClean="0">
                <a:solidFill>
                  <a:srgbClr val="262626"/>
                </a:solidFill>
                <a:latin typeface="Comic Sans MS" panose="030F0702030302020204" pitchFamily="66" charset="0"/>
              </a:rPr>
              <a:t> continua en BMJ y </a:t>
            </a:r>
            <a:r>
              <a:rPr lang="en-US" sz="2000" dirty="0" err="1" smtClean="0">
                <a:solidFill>
                  <a:srgbClr val="262626"/>
                </a:solidFill>
                <a:latin typeface="Comic Sans MS" panose="030F0702030302020204" pitchFamily="66" charset="0"/>
              </a:rPr>
              <a:t>otras</a:t>
            </a:r>
            <a:r>
              <a:rPr lang="en-US" sz="2000" dirty="0" smtClean="0">
                <a:solidFill>
                  <a:srgbClr val="262626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262626"/>
                </a:solidFill>
                <a:latin typeface="Comic Sans MS" panose="030F0702030302020204" pitchFamily="66" charset="0"/>
              </a:rPr>
              <a:t>revistas</a:t>
            </a:r>
            <a:r>
              <a:rPr lang="en-US" sz="2000" dirty="0" smtClean="0">
                <a:solidFill>
                  <a:srgbClr val="262626"/>
                </a:solidFill>
                <a:latin typeface="Comic Sans MS" panose="030F0702030302020204" pitchFamily="66" charset="0"/>
              </a:rPr>
              <a:t> y en </a:t>
            </a:r>
            <a:r>
              <a:rPr lang="en-US" sz="2000" dirty="0" err="1" smtClean="0">
                <a:solidFill>
                  <a:srgbClr val="262626"/>
                </a:solidFill>
                <a:latin typeface="Comic Sans MS" panose="030F0702030302020204" pitchFamily="66" charset="0"/>
              </a:rPr>
              <a:t>su</a:t>
            </a:r>
            <a:r>
              <a:rPr lang="en-US" sz="2000" dirty="0" smtClean="0">
                <a:solidFill>
                  <a:srgbClr val="262626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262626"/>
                </a:solidFill>
                <a:latin typeface="Comic Sans MS" panose="030F0702030302020204" pitchFamily="66" charset="0"/>
              </a:rPr>
              <a:t>institución</a:t>
            </a:r>
            <a:r>
              <a:rPr lang="en-US" sz="2000" dirty="0" smtClean="0">
                <a:solidFill>
                  <a:srgbClr val="262626"/>
                </a:solidFill>
                <a:latin typeface="Comic Sans MS" panose="030F0702030302020204" pitchFamily="66" charset="0"/>
              </a:rPr>
              <a:t>.</a:t>
            </a:r>
          </a:p>
          <a:p>
            <a:endParaRPr lang="en-US" sz="1000" dirty="0" smtClean="0">
              <a:latin typeface="Comic Sans MS" panose="030F0702030302020204" pitchFamily="66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647153" y="440730"/>
            <a:ext cx="2947937" cy="138499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800" dirty="0" smtClean="0">
                <a:latin typeface="Comic Sans MS" panose="030F0702030302020204" pitchFamily="66" charset="0"/>
              </a:rPr>
              <a:t>Conducta Deshonesta en Editores</a:t>
            </a:r>
            <a:endParaRPr lang="es-VE" sz="2800" dirty="0">
              <a:latin typeface="Comic Sans MS" panose="030F0702030302020204" pitchFamily="66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648998" y="474240"/>
            <a:ext cx="5025735" cy="9707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1200"/>
              </a:spcAft>
            </a:pPr>
            <a:r>
              <a:rPr lang="en-US" sz="2000" kern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British Journal Sports Medicine (BJSM)</a:t>
            </a:r>
          </a:p>
          <a:p>
            <a:pPr algn="ctr">
              <a:lnSpc>
                <a:spcPct val="107000"/>
              </a:lnSpc>
              <a:spcAft>
                <a:spcPts val="1200"/>
              </a:spcAft>
            </a:pPr>
            <a:r>
              <a:rPr lang="en-US" sz="2400" kern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Octubre</a:t>
            </a:r>
            <a:r>
              <a:rPr lang="en-US" sz="2400" kern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10, 2022</a:t>
            </a:r>
            <a:endParaRPr lang="en-US" sz="2400" kern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393091" y="5372508"/>
            <a:ext cx="4546949" cy="61555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000" dirty="0" smtClean="0">
                <a:latin typeface="Comic Sans MS" panose="030F0702030302020204" pitchFamily="66" charset="0"/>
              </a:rPr>
              <a:t>“Esto es francamente insultante”</a:t>
            </a:r>
          </a:p>
          <a:p>
            <a:pPr algn="r"/>
            <a:r>
              <a:rPr lang="es-VE" sz="1400" dirty="0" smtClean="0">
                <a:latin typeface="Comic Sans MS" panose="030F0702030302020204" pitchFamily="66" charset="0"/>
              </a:rPr>
              <a:t>                       S. </a:t>
            </a:r>
            <a:r>
              <a:rPr lang="es-VE" sz="1400" dirty="0" err="1" smtClean="0">
                <a:latin typeface="Comic Sans MS" panose="030F0702030302020204" pitchFamily="66" charset="0"/>
              </a:rPr>
              <a:t>Haake</a:t>
            </a:r>
            <a:r>
              <a:rPr lang="es-VE" sz="1400" dirty="0" smtClean="0">
                <a:latin typeface="Comic Sans MS" panose="030F0702030302020204" pitchFamily="66" charset="0"/>
              </a:rPr>
              <a:t>, autor plagiado por el editor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820463" y="4083793"/>
            <a:ext cx="20776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Dr. Paul </a:t>
            </a:r>
            <a:r>
              <a:rPr lang="es-V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McCrory</a:t>
            </a:r>
            <a:endParaRPr lang="es-V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V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Antiguo Editor de BJSM</a:t>
            </a:r>
          </a:p>
          <a:p>
            <a:pPr algn="ctr"/>
            <a:r>
              <a:rPr lang="es-V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Especialista en concusión</a:t>
            </a:r>
            <a:endParaRPr lang="es-V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Imagen 9" descr="https://i0.wp.com/retractionwatch.com/wp-content/uploads/2022/03/paul-mccrory.jpeg?resize=214%2C300&amp;ssl=1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" y="1942925"/>
            <a:ext cx="1524000" cy="205279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uadroTexto 4"/>
          <p:cNvSpPr txBox="1"/>
          <p:nvPr/>
        </p:nvSpPr>
        <p:spPr>
          <a:xfrm>
            <a:off x="3393091" y="4951450"/>
            <a:ext cx="49519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Macdonald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al. Br. J.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Sports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Doi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10.1136/bjsports-2022-106408- 10October.2022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393091" y="6136882"/>
            <a:ext cx="5425439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https://retractionwatch.com/2022/02/28/this-is-frankly-insulting-an-author-plagiarized-by-a-journal-editor-speaks/</a:t>
            </a:r>
          </a:p>
        </p:txBody>
      </p:sp>
    </p:spTree>
    <p:extLst>
      <p:ext uri="{BB962C8B-B14F-4D97-AF65-F5344CB8AC3E}">
        <p14:creationId xmlns:p14="http://schemas.microsoft.com/office/powerpoint/2010/main" val="3693600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3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uadroTexto 17"/>
          <p:cNvSpPr txBox="1"/>
          <p:nvPr/>
        </p:nvSpPr>
        <p:spPr>
          <a:xfrm>
            <a:off x="6664661" y="6473170"/>
            <a:ext cx="2374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Ximena Páez </a:t>
            </a:r>
            <a:r>
              <a:rPr lang="es-V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Fac</a:t>
            </a:r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Medicina ULA 2022</a:t>
            </a:r>
            <a:endParaRPr lang="es-V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845628" y="1020222"/>
            <a:ext cx="5835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VE" dirty="0" smtClean="0">
              <a:latin typeface="Comic Sans MS" panose="030F0702030302020204" pitchFamily="66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3301048" y="1755252"/>
            <a:ext cx="2468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 smtClean="0">
                <a:latin typeface="Comic Sans MS" panose="030F0702030302020204" pitchFamily="66" charset="0"/>
              </a:rPr>
              <a:t>Sin embargo,</a:t>
            </a:r>
            <a:endParaRPr lang="es-VE" sz="2800" dirty="0">
              <a:latin typeface="Comic Sans MS" panose="030F0702030302020204" pitchFamily="66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768957" y="2644170"/>
            <a:ext cx="3606085" cy="156966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3200" dirty="0" smtClean="0">
                <a:latin typeface="Comic Sans MS" panose="030F0702030302020204" pitchFamily="66" charset="0"/>
              </a:rPr>
              <a:t>Cosas buenas </a:t>
            </a:r>
            <a:r>
              <a:rPr lang="es-VE" sz="3200" dirty="0">
                <a:latin typeface="Comic Sans MS" panose="030F0702030302020204" pitchFamily="66" charset="0"/>
              </a:rPr>
              <a:t>afortunadamente</a:t>
            </a:r>
          </a:p>
          <a:p>
            <a:pPr algn="ctr"/>
            <a:r>
              <a:rPr lang="es-VE" sz="3200" dirty="0" smtClean="0">
                <a:latin typeface="Comic Sans MS" panose="030F0702030302020204" pitchFamily="66" charset="0"/>
              </a:rPr>
              <a:t>también pasan…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4535487" y="4991392"/>
            <a:ext cx="17678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 smtClean="0">
                <a:latin typeface="Comic Sans MS" panose="030F0702030302020204" pitchFamily="66" charset="0"/>
              </a:rPr>
              <a:t>Algunos Ejemplos</a:t>
            </a:r>
            <a:endParaRPr lang="es-VE" sz="2800" dirty="0">
              <a:latin typeface="Comic Sans MS" panose="030F0702030302020204" pitchFamily="66" charset="0"/>
            </a:endParaRPr>
          </a:p>
        </p:txBody>
      </p:sp>
      <p:sp>
        <p:nvSpPr>
          <p:cNvPr id="9" name="Flecha derecha 8"/>
          <p:cNvSpPr/>
          <p:nvPr/>
        </p:nvSpPr>
        <p:spPr>
          <a:xfrm>
            <a:off x="6535817" y="5280010"/>
            <a:ext cx="1219200" cy="441960"/>
          </a:xfrm>
          <a:prstGeom prst="rightArrow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829508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uadroTexto 17"/>
          <p:cNvSpPr txBox="1"/>
          <p:nvPr/>
        </p:nvSpPr>
        <p:spPr>
          <a:xfrm>
            <a:off x="6664661" y="6473170"/>
            <a:ext cx="2374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Ximena Páez </a:t>
            </a:r>
            <a:r>
              <a:rPr lang="es-V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Fac</a:t>
            </a:r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Medicina ULA 2022</a:t>
            </a:r>
            <a:endParaRPr lang="es-V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203709" y="530191"/>
            <a:ext cx="3433952" cy="466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1200"/>
              </a:spcAft>
            </a:pPr>
            <a:r>
              <a:rPr lang="en-US" sz="2400" kern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Science Julio 13, 2022</a:t>
            </a:r>
            <a:endParaRPr lang="en-US" sz="2400" kern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267343" y="5754482"/>
            <a:ext cx="49606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Rabesandratana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France will require </a:t>
            </a:r>
            <a:r>
              <a:rPr lang="en-US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Ph.D.s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 take a research ethics oath.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https://www.science.org/content/article/france-will-require-ph-d-s-take-research-ethics-oath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3718626" y="4323504"/>
            <a:ext cx="39623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262626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Este </a:t>
            </a:r>
            <a:r>
              <a:rPr lang="en-US" dirty="0" err="1" smtClean="0">
                <a:solidFill>
                  <a:srgbClr val="262626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juramento</a:t>
            </a:r>
            <a:r>
              <a:rPr lang="en-US" dirty="0" smtClean="0">
                <a:solidFill>
                  <a:srgbClr val="262626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262626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será</a:t>
            </a:r>
            <a:r>
              <a:rPr lang="en-US" dirty="0" smtClean="0">
                <a:solidFill>
                  <a:srgbClr val="262626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262626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obligatorio</a:t>
            </a:r>
            <a:r>
              <a:rPr lang="en-US" dirty="0">
                <a:solidFill>
                  <a:srgbClr val="262626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en </a:t>
            </a:r>
            <a:r>
              <a:rPr lang="en-US" dirty="0" err="1">
                <a:solidFill>
                  <a:srgbClr val="262626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todas</a:t>
            </a:r>
            <a:r>
              <a:rPr lang="en-US" dirty="0">
                <a:solidFill>
                  <a:srgbClr val="262626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62626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las</a:t>
            </a:r>
            <a:r>
              <a:rPr lang="en-US" dirty="0">
                <a:solidFill>
                  <a:srgbClr val="262626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262626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disciplinas</a:t>
            </a:r>
            <a:r>
              <a:rPr lang="en-US" dirty="0" smtClean="0">
                <a:solidFill>
                  <a:srgbClr val="262626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, </a:t>
            </a:r>
            <a:r>
              <a:rPr lang="en-US" dirty="0">
                <a:solidFill>
                  <a:srgbClr val="262626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para </a:t>
            </a:r>
            <a:r>
              <a:rPr lang="en-US" dirty="0" smtClean="0">
                <a:solidFill>
                  <a:srgbClr val="262626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los </a:t>
            </a:r>
            <a:r>
              <a:rPr lang="en-US" dirty="0" err="1" smtClean="0">
                <a:solidFill>
                  <a:srgbClr val="262626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estudiantes</a:t>
            </a:r>
            <a:r>
              <a:rPr lang="en-US" dirty="0" smtClean="0">
                <a:solidFill>
                  <a:srgbClr val="262626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al </a:t>
            </a:r>
            <a:r>
              <a:rPr lang="en-US" dirty="0" err="1" smtClean="0">
                <a:solidFill>
                  <a:srgbClr val="262626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comenzar</a:t>
            </a:r>
            <a:r>
              <a:rPr lang="en-US" dirty="0" smtClean="0">
                <a:solidFill>
                  <a:srgbClr val="262626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262626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sus</a:t>
            </a:r>
            <a:r>
              <a:rPr lang="en-US" dirty="0" smtClean="0">
                <a:solidFill>
                  <a:srgbClr val="262626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PhDs. 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75715" y="360324"/>
            <a:ext cx="2476739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Cosas buenas también pasan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923780" y="1597225"/>
            <a:ext cx="5304219" cy="769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2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Francia</a:t>
            </a:r>
            <a:r>
              <a:rPr lang="en-US" sz="2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exigirá</a:t>
            </a:r>
            <a:r>
              <a:rPr lang="en-US" sz="2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a los PhDs </a:t>
            </a:r>
            <a:r>
              <a:rPr lang="en-US" sz="22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tomar</a:t>
            </a:r>
            <a:r>
              <a:rPr lang="en-US" sz="2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un </a:t>
            </a:r>
            <a:r>
              <a:rPr lang="en-US" sz="22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juramento</a:t>
            </a:r>
            <a:r>
              <a:rPr lang="en-US" sz="2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de </a:t>
            </a:r>
            <a:r>
              <a:rPr lang="en-US" sz="22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Ética</a:t>
            </a:r>
            <a:r>
              <a:rPr lang="en-US" sz="2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en la </a:t>
            </a:r>
            <a:r>
              <a:rPr lang="en-US" sz="22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Investigación</a:t>
            </a:r>
            <a:endParaRPr lang="es-VE" sz="2200" dirty="0">
              <a:latin typeface="Comic Sans MS" panose="030F0702030302020204" pitchFamily="66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718626" y="2598947"/>
            <a:ext cx="3696329" cy="1574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 smtClean="0"/>
              <a:t>“</a:t>
            </a:r>
            <a:r>
              <a:rPr lang="en-US" i="1" dirty="0" err="1" smtClean="0">
                <a:latin typeface="Comic Sans MS" panose="030F0702030302020204" pitchFamily="66" charset="0"/>
              </a:rPr>
              <a:t>Prometo</a:t>
            </a:r>
            <a:r>
              <a:rPr lang="en-US" i="1" dirty="0" smtClean="0">
                <a:latin typeface="Comic Sans MS" panose="030F0702030302020204" pitchFamily="66" charset="0"/>
              </a:rPr>
              <a:t>, con lo </a:t>
            </a:r>
            <a:r>
              <a:rPr lang="en-US" i="1" dirty="0" err="1" smtClean="0">
                <a:latin typeface="Comic Sans MS" panose="030F0702030302020204" pitchFamily="66" charset="0"/>
              </a:rPr>
              <a:t>mejor</a:t>
            </a:r>
            <a:r>
              <a:rPr lang="en-US" i="1" dirty="0" smtClean="0">
                <a:latin typeface="Comic Sans MS" panose="030F0702030302020204" pitchFamily="66" charset="0"/>
              </a:rPr>
              <a:t> de mi </a:t>
            </a:r>
            <a:r>
              <a:rPr lang="en-US" i="1" dirty="0" err="1" smtClean="0">
                <a:latin typeface="Comic Sans MS" panose="030F0702030302020204" pitchFamily="66" charset="0"/>
              </a:rPr>
              <a:t>habilidad</a:t>
            </a:r>
            <a:r>
              <a:rPr lang="en-US" i="1" dirty="0" smtClean="0">
                <a:latin typeface="Comic Sans MS" panose="030F0702030302020204" pitchFamily="66" charset="0"/>
              </a:rPr>
              <a:t>, </a:t>
            </a:r>
            <a:r>
              <a:rPr lang="en-US" i="1" dirty="0" err="1" smtClean="0">
                <a:latin typeface="Comic Sans MS" panose="030F0702030302020204" pitchFamily="66" charset="0"/>
              </a:rPr>
              <a:t>mantener</a:t>
            </a:r>
            <a:r>
              <a:rPr lang="en-US" i="1" dirty="0" smtClean="0">
                <a:latin typeface="Comic Sans MS" panose="030F0702030302020204" pitchFamily="66" charset="0"/>
              </a:rPr>
              <a:t> </a:t>
            </a:r>
            <a:r>
              <a:rPr lang="en-US" i="1" dirty="0" err="1" smtClean="0">
                <a:latin typeface="Comic Sans MS" panose="030F0702030302020204" pitchFamily="66" charset="0"/>
              </a:rPr>
              <a:t>continuamente</a:t>
            </a:r>
            <a:r>
              <a:rPr lang="en-US" i="1" dirty="0" smtClean="0">
                <a:latin typeface="Comic Sans MS" panose="030F0702030302020204" pitchFamily="66" charset="0"/>
              </a:rPr>
              <a:t> mi </a:t>
            </a:r>
            <a:r>
              <a:rPr lang="en-US" i="1" dirty="0" err="1" smtClean="0">
                <a:latin typeface="Comic Sans MS" panose="030F0702030302020204" pitchFamily="66" charset="0"/>
              </a:rPr>
              <a:t>integridad</a:t>
            </a:r>
            <a:r>
              <a:rPr lang="en-US" i="1" dirty="0" smtClean="0">
                <a:latin typeface="Comic Sans MS" panose="030F0702030302020204" pitchFamily="66" charset="0"/>
              </a:rPr>
              <a:t> en </a:t>
            </a:r>
            <a:r>
              <a:rPr lang="en-US" i="1" dirty="0" err="1" smtClean="0">
                <a:latin typeface="Comic Sans MS" panose="030F0702030302020204" pitchFamily="66" charset="0"/>
              </a:rPr>
              <a:t>relación</a:t>
            </a:r>
            <a:r>
              <a:rPr lang="en-US" i="1" dirty="0" smtClean="0">
                <a:latin typeface="Comic Sans MS" panose="030F0702030302020204" pitchFamily="66" charset="0"/>
              </a:rPr>
              <a:t> al </a:t>
            </a:r>
            <a:r>
              <a:rPr lang="en-US" i="1" dirty="0" err="1" smtClean="0">
                <a:latin typeface="Comic Sans MS" panose="030F0702030302020204" pitchFamily="66" charset="0"/>
              </a:rPr>
              <a:t>conocimiento</a:t>
            </a:r>
            <a:r>
              <a:rPr lang="en-US" i="1" dirty="0" smtClean="0">
                <a:latin typeface="Comic Sans MS" panose="030F0702030302020204" pitchFamily="66" charset="0"/>
              </a:rPr>
              <a:t>, a </a:t>
            </a:r>
            <a:r>
              <a:rPr lang="en-US" i="1" dirty="0" err="1" smtClean="0">
                <a:latin typeface="Comic Sans MS" panose="030F0702030302020204" pitchFamily="66" charset="0"/>
              </a:rPr>
              <a:t>mis</a:t>
            </a:r>
            <a:r>
              <a:rPr lang="en-US" i="1" dirty="0" smtClean="0">
                <a:latin typeface="Comic Sans MS" panose="030F0702030302020204" pitchFamily="66" charset="0"/>
              </a:rPr>
              <a:t> </a:t>
            </a:r>
            <a:r>
              <a:rPr lang="en-US" i="1" dirty="0" err="1" smtClean="0">
                <a:latin typeface="Comic Sans MS" panose="030F0702030302020204" pitchFamily="66" charset="0"/>
              </a:rPr>
              <a:t>métodos</a:t>
            </a:r>
            <a:r>
              <a:rPr lang="en-US" i="1" dirty="0" smtClean="0">
                <a:latin typeface="Comic Sans MS" panose="030F0702030302020204" pitchFamily="66" charset="0"/>
              </a:rPr>
              <a:t> y a </a:t>
            </a:r>
            <a:r>
              <a:rPr lang="en-US" i="1" dirty="0" err="1" smtClean="0">
                <a:latin typeface="Comic Sans MS" panose="030F0702030302020204" pitchFamily="66" charset="0"/>
              </a:rPr>
              <a:t>mis</a:t>
            </a:r>
            <a:r>
              <a:rPr lang="en-US" i="1" dirty="0" smtClean="0">
                <a:latin typeface="Comic Sans MS" panose="030F0702030302020204" pitchFamily="66" charset="0"/>
              </a:rPr>
              <a:t> </a:t>
            </a:r>
            <a:r>
              <a:rPr lang="en-US" i="1" dirty="0" err="1" smtClean="0">
                <a:latin typeface="Comic Sans MS" panose="030F0702030302020204" pitchFamily="66" charset="0"/>
              </a:rPr>
              <a:t>resultados</a:t>
            </a:r>
            <a:r>
              <a:rPr lang="en-US" dirty="0" smtClean="0"/>
              <a:t>”.</a:t>
            </a:r>
            <a:endParaRPr lang="es-VE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746" r="23579" b="9045"/>
          <a:stretch/>
        </p:blipFill>
        <p:spPr>
          <a:xfrm>
            <a:off x="1271244" y="2599377"/>
            <a:ext cx="2005247" cy="25405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Rectángulo 10"/>
          <p:cNvSpPr/>
          <p:nvPr/>
        </p:nvSpPr>
        <p:spPr>
          <a:xfrm>
            <a:off x="1414359" y="5193312"/>
            <a:ext cx="172576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900" dirty="0"/>
              <a:t>https://sp.depositphotos.com/vector-images/gesto-de-juramento-de-honestidad.html</a:t>
            </a:r>
          </a:p>
        </p:txBody>
      </p:sp>
    </p:spTree>
    <p:extLst>
      <p:ext uri="{BB962C8B-B14F-4D97-AF65-F5344CB8AC3E}">
        <p14:creationId xmlns:p14="http://schemas.microsoft.com/office/powerpoint/2010/main" val="1967790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  <p:bldP spid="6" grpId="0"/>
      <p:bldP spid="7" grpId="0" animBg="1"/>
      <p:bldP spid="9" grpId="0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uadroTexto 17"/>
          <p:cNvSpPr txBox="1"/>
          <p:nvPr/>
        </p:nvSpPr>
        <p:spPr>
          <a:xfrm>
            <a:off x="6769632" y="6611779"/>
            <a:ext cx="2374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Ximena Páez </a:t>
            </a:r>
            <a:r>
              <a:rPr lang="es-V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Fac</a:t>
            </a:r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Medicina ULA 2022</a:t>
            </a:r>
            <a:endParaRPr lang="es-V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3844636" y="3348554"/>
            <a:ext cx="4112180" cy="75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en-US" sz="20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“…</a:t>
            </a:r>
            <a:r>
              <a:rPr lang="en-US" sz="20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siento</a:t>
            </a:r>
            <a:r>
              <a:rPr lang="en-US" sz="20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</a:t>
            </a:r>
            <a:r>
              <a:rPr lang="en-US" sz="20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no </a:t>
            </a:r>
            <a:r>
              <a:rPr lang="en-US" sz="20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puedo</a:t>
            </a:r>
            <a:r>
              <a:rPr lang="en-US" sz="20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mantener</a:t>
            </a:r>
            <a:r>
              <a:rPr lang="en-US" sz="20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los </a:t>
            </a:r>
            <a:r>
              <a:rPr lang="en-US" sz="20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resultados</a:t>
            </a:r>
            <a:r>
              <a:rPr lang="en-US" sz="20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del </a:t>
            </a:r>
            <a:r>
              <a:rPr lang="en-US" sz="20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estudio</a:t>
            </a:r>
            <a:r>
              <a:rPr lang="en-US" sz="20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”. </a:t>
            </a:r>
          </a:p>
        </p:txBody>
      </p:sp>
      <p:sp>
        <p:nvSpPr>
          <p:cNvPr id="5" name="Rectángulo 4"/>
          <p:cNvSpPr/>
          <p:nvPr/>
        </p:nvSpPr>
        <p:spPr>
          <a:xfrm>
            <a:off x="3454402" y="4050476"/>
            <a:ext cx="4687003" cy="4546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https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://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www.sciencemag.org/news/2021/06/when-his-suspicions-went-unanswered-biologist-decided-disavow-his-own-study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395652" y="414000"/>
            <a:ext cx="2216920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Cosas buenas también pasan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3454402" y="1374865"/>
            <a:ext cx="542131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 smtClean="0">
                <a:latin typeface="Comic Sans MS" panose="030F0702030302020204" pitchFamily="66" charset="0"/>
              </a:rPr>
              <a:t>Cuando </a:t>
            </a:r>
            <a:r>
              <a:rPr lang="es-VE" sz="1600" dirty="0">
                <a:latin typeface="Comic Sans MS" panose="030F0702030302020204" pitchFamily="66" charset="0"/>
              </a:rPr>
              <a:t>era </a:t>
            </a:r>
            <a:r>
              <a:rPr lang="es-VE" sz="1600" dirty="0" smtClean="0">
                <a:latin typeface="Comic Sans MS" panose="030F0702030302020204" pitchFamily="66" charset="0"/>
              </a:rPr>
              <a:t>estudiante tuvo </a:t>
            </a:r>
            <a:r>
              <a:rPr lang="es-VE" sz="1600" dirty="0">
                <a:latin typeface="Comic Sans MS" panose="030F0702030302020204" pitchFamily="66" charset="0"/>
              </a:rPr>
              <a:t>su primera </a:t>
            </a:r>
            <a:r>
              <a:rPr lang="es-VE" sz="1600" dirty="0" smtClean="0">
                <a:latin typeface="Comic Sans MS" panose="030F0702030302020204" pitchFamily="66" charset="0"/>
              </a:rPr>
              <a:t>publicación como primer autor. Pero tenía sospechas en los datos aportados por el </a:t>
            </a:r>
            <a:r>
              <a:rPr lang="es-VE" sz="1600" dirty="0">
                <a:latin typeface="Comic Sans MS" panose="030F0702030302020204" pitchFamily="66" charset="0"/>
              </a:rPr>
              <a:t>segundo </a:t>
            </a:r>
            <a:r>
              <a:rPr lang="es-VE" sz="1600" dirty="0" smtClean="0">
                <a:latin typeface="Comic Sans MS" panose="030F0702030302020204" pitchFamily="66" charset="0"/>
              </a:rPr>
              <a:t>autor, importante </a:t>
            </a:r>
            <a:r>
              <a:rPr lang="es-VE" sz="1600" dirty="0">
                <a:latin typeface="Comic Sans MS" panose="030F0702030302020204" pitchFamily="66" charset="0"/>
              </a:rPr>
              <a:t>colaborador de la misma </a:t>
            </a:r>
            <a:r>
              <a:rPr lang="es-VE" sz="1600" dirty="0" smtClean="0">
                <a:latin typeface="Comic Sans MS" panose="030F0702030302020204" pitchFamily="66" charset="0"/>
              </a:rPr>
              <a:t>universidad. </a:t>
            </a:r>
          </a:p>
          <a:p>
            <a:endParaRPr lang="es-VE" sz="1200" dirty="0">
              <a:latin typeface="Comic Sans MS" panose="030F0702030302020204" pitchFamily="66" charset="0"/>
            </a:endParaRPr>
          </a:p>
          <a:p>
            <a:r>
              <a:rPr lang="es-VE" sz="1600" dirty="0" smtClean="0">
                <a:latin typeface="Comic Sans MS" panose="030F0702030302020204" pitchFamily="66" charset="0"/>
              </a:rPr>
              <a:t>Años después decidió </a:t>
            </a:r>
            <a:r>
              <a:rPr lang="es-VE" sz="1600" b="1" dirty="0" smtClean="0">
                <a:latin typeface="Comic Sans MS" panose="030F0702030302020204" pitchFamily="66" charset="0"/>
              </a:rPr>
              <a:t>denunciar su propio trabajo </a:t>
            </a:r>
            <a:r>
              <a:rPr lang="es-VE" sz="1600" dirty="0" smtClean="0">
                <a:latin typeface="Comic Sans MS" panose="030F0702030302020204" pitchFamily="66" charset="0"/>
              </a:rPr>
              <a:t>porque sus  </a:t>
            </a:r>
            <a:r>
              <a:rPr lang="es-VE" sz="1600" dirty="0">
                <a:latin typeface="Comic Sans MS" panose="030F0702030302020204" pitchFamily="66" charset="0"/>
              </a:rPr>
              <a:t>quejas no fueron atendidas por la revista ni la institución. </a:t>
            </a:r>
            <a:endParaRPr lang="es-VE" sz="1600" dirty="0" smtClean="0">
              <a:latin typeface="Comic Sans MS" panose="030F0702030302020204" pitchFamily="66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651" y="1802463"/>
            <a:ext cx="2976913" cy="167670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CuadroTexto 6"/>
          <p:cNvSpPr txBox="1"/>
          <p:nvPr/>
        </p:nvSpPr>
        <p:spPr>
          <a:xfrm>
            <a:off x="230225" y="4017618"/>
            <a:ext cx="3061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2000" dirty="0" smtClean="0">
                <a:latin typeface="Comic Sans MS" panose="030F0702030302020204" pitchFamily="66" charset="0"/>
              </a:rPr>
              <a:t>Ken Thompson</a:t>
            </a:r>
          </a:p>
          <a:p>
            <a:pPr algn="ctr"/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University </a:t>
            </a:r>
            <a:r>
              <a:rPr lang="en-US" sz="1600" dirty="0">
                <a:latin typeface="Comic Sans MS" panose="030F0702030302020204" pitchFamily="66" charset="0"/>
                <a:ea typeface="Times New Roman" panose="02020603050405020304" pitchFamily="18" charset="0"/>
              </a:rPr>
              <a:t>of 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Guelph, 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Canadá</a:t>
            </a:r>
            <a:endParaRPr lang="es-VE" sz="1600" dirty="0" smtClean="0">
              <a:latin typeface="Comic Sans MS" panose="030F0702030302020204" pitchFamily="66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395651" y="3555903"/>
            <a:ext cx="283905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100" dirty="0">
                <a:hlinkClick r:id="rId3"/>
              </a:rPr>
              <a:t>https://</a:t>
            </a:r>
            <a:r>
              <a:rPr lang="es-VE" sz="1100" dirty="0" smtClean="0">
                <a:hlinkClick r:id="rId3"/>
              </a:rPr>
              <a:t>mobile.twitter.com/franklyphysiol/status/1405305715649126413</a:t>
            </a:r>
            <a:r>
              <a:rPr lang="es-VE" sz="1100" dirty="0" smtClean="0"/>
              <a:t>  16 julio 2021</a:t>
            </a:r>
            <a:endParaRPr lang="es-VE" sz="1100" dirty="0"/>
          </a:p>
        </p:txBody>
      </p:sp>
      <p:sp>
        <p:nvSpPr>
          <p:cNvPr id="9" name="CuadroTexto 8"/>
          <p:cNvSpPr txBox="1"/>
          <p:nvPr/>
        </p:nvSpPr>
        <p:spPr>
          <a:xfrm>
            <a:off x="3454402" y="414000"/>
            <a:ext cx="35102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Science</a:t>
            </a:r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VE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J</a:t>
            </a:r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unio 15, 2021</a:t>
            </a:r>
            <a:endParaRPr lang="es-VE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3475832" y="4542919"/>
            <a:ext cx="50342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 smtClean="0">
                <a:latin typeface="Comic Sans MS" panose="030F0702030302020204" pitchFamily="66" charset="0"/>
              </a:rPr>
              <a:t>El editor consideró las denuncias del Dr. Thompson y </a:t>
            </a:r>
            <a:r>
              <a:rPr lang="es-VE" sz="1600" b="1" dirty="0" smtClean="0">
                <a:latin typeface="Comic Sans MS" panose="030F0702030302020204" pitchFamily="66" charset="0"/>
              </a:rPr>
              <a:t>retractó</a:t>
            </a:r>
            <a:r>
              <a:rPr lang="es-VE" sz="1600" dirty="0" smtClean="0">
                <a:latin typeface="Comic Sans MS" panose="030F0702030302020204" pitchFamily="66" charset="0"/>
              </a:rPr>
              <a:t> el artículo en octubre 2021. </a:t>
            </a:r>
            <a:r>
              <a:rPr lang="es-VE" sz="1600" dirty="0">
                <a:latin typeface="Comic Sans MS" panose="030F0702030302020204" pitchFamily="66" charset="0"/>
              </a:rPr>
              <a:t>E</a:t>
            </a:r>
            <a:r>
              <a:rPr lang="es-VE" sz="1600" dirty="0" smtClean="0">
                <a:latin typeface="Comic Sans MS" panose="030F0702030302020204" pitchFamily="66" charset="0"/>
              </a:rPr>
              <a:t>l segundo autor no respondió a la revista.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3475832" y="5470618"/>
            <a:ext cx="4855367" cy="4154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VE" sz="1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Nota de Retractación: 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://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link.springer.com/article/10.1007/s10531-021-02316-2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Publicada 27 octubre 2021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1102941" y="5982818"/>
            <a:ext cx="693811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Ejemplo de Coraje para mantener la Integridad</a:t>
            </a:r>
            <a:endParaRPr lang="es-VE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9103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" grpId="0"/>
      <p:bldP spid="7" grpId="0"/>
      <p:bldP spid="8" grpId="0"/>
      <p:bldP spid="9" grpId="0"/>
      <p:bldP spid="10" grpId="0"/>
      <p:bldP spid="11" grpId="0"/>
      <p:bldP spid="1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uadroTexto 17"/>
          <p:cNvSpPr txBox="1"/>
          <p:nvPr/>
        </p:nvSpPr>
        <p:spPr>
          <a:xfrm>
            <a:off x="6664661" y="6473170"/>
            <a:ext cx="2374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Ximena Páez </a:t>
            </a:r>
            <a:r>
              <a:rPr lang="es-V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Fac</a:t>
            </a:r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Medicina ULA 2022</a:t>
            </a:r>
            <a:endParaRPr lang="es-V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391087" y="371571"/>
            <a:ext cx="2260674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Cosas buenas también pasan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71792" y="5554221"/>
            <a:ext cx="42367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JE.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Strassman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Retraction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ho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nor. 16 julio 2022 https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://sociobiology.wordpress.com/2022/07/16/retraction-with-honor/</a:t>
            </a:r>
          </a:p>
        </p:txBody>
      </p:sp>
      <p:sp>
        <p:nvSpPr>
          <p:cNvPr id="8" name="Rectángulo 7"/>
          <p:cNvSpPr/>
          <p:nvPr/>
        </p:nvSpPr>
        <p:spPr>
          <a:xfrm>
            <a:off x="4786345" y="2421136"/>
            <a:ext cx="420624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1C1D1E"/>
                </a:solidFill>
                <a:latin typeface="Comic Sans MS" panose="030F0702030302020204" pitchFamily="66" charset="0"/>
              </a:rPr>
              <a:t>“La </a:t>
            </a:r>
            <a:r>
              <a:rPr lang="en-US" dirty="0" err="1" smtClean="0">
                <a:solidFill>
                  <a:srgbClr val="1C1D1E"/>
                </a:solidFill>
                <a:latin typeface="Comic Sans MS" panose="030F0702030302020204" pitchFamily="66" charset="0"/>
              </a:rPr>
              <a:t>retractación</a:t>
            </a:r>
            <a:r>
              <a:rPr lang="en-US" dirty="0" smtClean="0">
                <a:solidFill>
                  <a:srgbClr val="1C1D1E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1C1D1E"/>
                </a:solidFill>
                <a:latin typeface="Comic Sans MS" panose="030F0702030302020204" pitchFamily="66" charset="0"/>
              </a:rPr>
              <a:t>fue</a:t>
            </a:r>
            <a:r>
              <a:rPr lang="en-US" dirty="0" smtClean="0">
                <a:solidFill>
                  <a:srgbClr val="1C1D1E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1C1D1E"/>
                </a:solidFill>
                <a:latin typeface="Comic Sans MS" panose="030F0702030302020204" pitchFamily="66" charset="0"/>
              </a:rPr>
              <a:t>por</a:t>
            </a:r>
            <a:r>
              <a:rPr lang="en-US" b="1" dirty="0" smtClean="0">
                <a:solidFill>
                  <a:srgbClr val="1C1D1E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1C1D1E"/>
                </a:solidFill>
                <a:latin typeface="Comic Sans MS" panose="030F0702030302020204" pitchFamily="66" charset="0"/>
              </a:rPr>
              <a:t>acuerdo</a:t>
            </a:r>
            <a:r>
              <a:rPr lang="en-US" b="1" dirty="0" smtClean="0">
                <a:solidFill>
                  <a:srgbClr val="1C1D1E"/>
                </a:solidFill>
                <a:latin typeface="Comic Sans MS" panose="030F0702030302020204" pitchFamily="66" charset="0"/>
              </a:rPr>
              <a:t> entre </a:t>
            </a:r>
            <a:r>
              <a:rPr lang="en-US" b="1" dirty="0" err="1" smtClean="0">
                <a:solidFill>
                  <a:srgbClr val="1C1D1E"/>
                </a:solidFill>
                <a:latin typeface="Comic Sans MS" panose="030F0702030302020204" pitchFamily="66" charset="0"/>
              </a:rPr>
              <a:t>autores</a:t>
            </a:r>
            <a:r>
              <a:rPr lang="en-US" b="1" dirty="0" smtClean="0">
                <a:solidFill>
                  <a:srgbClr val="1C1D1E"/>
                </a:solidFill>
                <a:latin typeface="Comic Sans MS" panose="030F0702030302020204" pitchFamily="66" charset="0"/>
              </a:rPr>
              <a:t>, Editor, Society </a:t>
            </a:r>
            <a:r>
              <a:rPr lang="en-US" b="1" dirty="0">
                <a:solidFill>
                  <a:srgbClr val="1C1D1E"/>
                </a:solidFill>
                <a:latin typeface="Comic Sans MS" panose="030F0702030302020204" pitchFamily="66" charset="0"/>
              </a:rPr>
              <a:t>for the Study of Evolution, </a:t>
            </a:r>
            <a:r>
              <a:rPr lang="en-US" dirty="0" smtClean="0">
                <a:solidFill>
                  <a:srgbClr val="1C1D1E"/>
                </a:solidFill>
                <a:latin typeface="Comic Sans MS" panose="030F0702030302020204" pitchFamily="66" charset="0"/>
              </a:rPr>
              <a:t>y</a:t>
            </a:r>
            <a:r>
              <a:rPr lang="en-US" b="1" dirty="0" smtClean="0">
                <a:solidFill>
                  <a:srgbClr val="1C1D1E"/>
                </a:solidFill>
                <a:latin typeface="Comic Sans MS" panose="030F0702030302020204" pitchFamily="66" charset="0"/>
              </a:rPr>
              <a:t> Casa </a:t>
            </a:r>
            <a:r>
              <a:rPr lang="en-US" b="1" dirty="0">
                <a:solidFill>
                  <a:srgbClr val="1C1D1E"/>
                </a:solidFill>
                <a:latin typeface="Comic Sans MS" panose="030F0702030302020204" pitchFamily="66" charset="0"/>
              </a:rPr>
              <a:t>E</a:t>
            </a:r>
            <a:r>
              <a:rPr lang="en-US" b="1" dirty="0" smtClean="0">
                <a:solidFill>
                  <a:srgbClr val="1C1D1E"/>
                </a:solidFill>
                <a:latin typeface="Comic Sans MS" panose="030F0702030302020204" pitchFamily="66" charset="0"/>
              </a:rPr>
              <a:t>ditorial</a:t>
            </a:r>
            <a:r>
              <a:rPr lang="en-US" dirty="0" smtClean="0">
                <a:solidFill>
                  <a:srgbClr val="1C1D1E"/>
                </a:solidFill>
                <a:latin typeface="Comic Sans MS" panose="030F0702030302020204" pitchFamily="66" charset="0"/>
              </a:rPr>
              <a:t>. </a:t>
            </a:r>
          </a:p>
          <a:p>
            <a:endParaRPr lang="en-US" sz="1000" dirty="0" smtClean="0">
              <a:solidFill>
                <a:srgbClr val="1C1D1E"/>
              </a:solidFill>
              <a:latin typeface="Comic Sans MS" panose="030F0702030302020204" pitchFamily="66" charset="0"/>
            </a:endParaRPr>
          </a:p>
          <a:p>
            <a:r>
              <a:rPr lang="en-US" dirty="0" smtClean="0">
                <a:solidFill>
                  <a:srgbClr val="1C1D1E"/>
                </a:solidFill>
                <a:latin typeface="Comic Sans MS" panose="030F0702030302020204" pitchFamily="66" charset="0"/>
              </a:rPr>
              <a:t>El </a:t>
            </a:r>
            <a:r>
              <a:rPr lang="en-US" dirty="0" err="1" smtClean="0">
                <a:solidFill>
                  <a:srgbClr val="1C1D1E"/>
                </a:solidFill>
                <a:latin typeface="Comic Sans MS" panose="030F0702030302020204" pitchFamily="66" charset="0"/>
              </a:rPr>
              <a:t>retiro</a:t>
            </a:r>
            <a:r>
              <a:rPr lang="en-US" dirty="0" smtClean="0">
                <a:solidFill>
                  <a:srgbClr val="1C1D1E"/>
                </a:solidFill>
                <a:latin typeface="Comic Sans MS" panose="030F0702030302020204" pitchFamily="66" charset="0"/>
              </a:rPr>
              <a:t> del </a:t>
            </a:r>
            <a:r>
              <a:rPr lang="en-US" dirty="0" err="1" smtClean="0">
                <a:solidFill>
                  <a:srgbClr val="1C1D1E"/>
                </a:solidFill>
                <a:latin typeface="Comic Sans MS" panose="030F0702030302020204" pitchFamily="66" charset="0"/>
              </a:rPr>
              <a:t>artículo</a:t>
            </a:r>
            <a:r>
              <a:rPr lang="en-US" dirty="0" smtClean="0">
                <a:solidFill>
                  <a:srgbClr val="1C1D1E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1C1D1E"/>
                </a:solidFill>
                <a:latin typeface="Comic Sans MS" panose="030F0702030302020204" pitchFamily="66" charset="0"/>
              </a:rPr>
              <a:t>fue</a:t>
            </a:r>
            <a:r>
              <a:rPr lang="en-US" dirty="0" smtClean="0">
                <a:solidFill>
                  <a:srgbClr val="1C1D1E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1C1D1E"/>
                </a:solidFill>
                <a:latin typeface="Comic Sans MS" panose="030F0702030302020204" pitchFamily="66" charset="0"/>
              </a:rPr>
              <a:t>debido</a:t>
            </a:r>
            <a:r>
              <a:rPr lang="en-US" dirty="0" smtClean="0">
                <a:solidFill>
                  <a:srgbClr val="1C1D1E"/>
                </a:solidFill>
                <a:latin typeface="Comic Sans MS" panose="030F0702030302020204" pitchFamily="66" charset="0"/>
              </a:rPr>
              <a:t> a error …</a:t>
            </a:r>
            <a:r>
              <a:rPr lang="en-US" dirty="0" err="1" smtClean="0">
                <a:solidFill>
                  <a:srgbClr val="1C1D1E"/>
                </a:solidFill>
                <a:latin typeface="Comic Sans MS" panose="030F0702030302020204" pitchFamily="66" charset="0"/>
              </a:rPr>
              <a:t>ocurrido</a:t>
            </a:r>
            <a:r>
              <a:rPr lang="en-US" dirty="0" smtClean="0">
                <a:solidFill>
                  <a:srgbClr val="1C1D1E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1C1D1E"/>
                </a:solidFill>
                <a:latin typeface="Comic Sans MS" panose="030F0702030302020204" pitchFamily="66" charset="0"/>
              </a:rPr>
              <a:t>durante</a:t>
            </a:r>
            <a:r>
              <a:rPr lang="en-US" dirty="0" smtClean="0">
                <a:solidFill>
                  <a:srgbClr val="1C1D1E"/>
                </a:solidFill>
                <a:latin typeface="Comic Sans MS" panose="030F0702030302020204" pitchFamily="66" charset="0"/>
              </a:rPr>
              <a:t>… el </a:t>
            </a:r>
            <a:r>
              <a:rPr lang="en-US" dirty="0" err="1" smtClean="0">
                <a:solidFill>
                  <a:srgbClr val="1C1D1E"/>
                </a:solidFill>
                <a:latin typeface="Comic Sans MS" panose="030F0702030302020204" pitchFamily="66" charset="0"/>
              </a:rPr>
              <a:t>experimento</a:t>
            </a:r>
            <a:r>
              <a:rPr lang="en-US" dirty="0" smtClean="0">
                <a:solidFill>
                  <a:srgbClr val="1C1D1E"/>
                </a:solidFill>
                <a:latin typeface="Comic Sans MS" panose="030F0702030302020204" pitchFamily="66" charset="0"/>
              </a:rPr>
              <a:t>…”.</a:t>
            </a:r>
          </a:p>
        </p:txBody>
      </p:sp>
      <p:sp>
        <p:nvSpPr>
          <p:cNvPr id="9" name="Rectángulo 8"/>
          <p:cNvSpPr/>
          <p:nvPr/>
        </p:nvSpPr>
        <p:spPr>
          <a:xfrm>
            <a:off x="4833396" y="4689320"/>
            <a:ext cx="338136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1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Nota de Retractación</a:t>
            </a:r>
            <a:r>
              <a:rPr lang="es-VE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s-VE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https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://onlinelibrary.wiley.com/doi/10.1111/evo.14551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2787877" y="1413520"/>
            <a:ext cx="3641271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Retractación </a:t>
            </a:r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con honor</a:t>
            </a:r>
            <a:endParaRPr lang="es-VE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137620" y="2418562"/>
            <a:ext cx="4236720" cy="2759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07000"/>
              </a:lnSpc>
              <a:spcAft>
                <a:spcPts val="0"/>
              </a:spcAft>
            </a:pPr>
            <a:r>
              <a:rPr lang="en-US" dirty="0" smtClean="0">
                <a:solidFill>
                  <a:srgbClr val="333333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“El 2 de </a:t>
            </a:r>
            <a:r>
              <a:rPr lang="en-US" dirty="0" err="1" smtClean="0">
                <a:solidFill>
                  <a:srgbClr val="333333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julio</a:t>
            </a:r>
            <a:r>
              <a:rPr lang="en-US" dirty="0" smtClean="0">
                <a:solidFill>
                  <a:srgbClr val="333333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2022, </a:t>
            </a:r>
            <a:r>
              <a:rPr lang="en-US" dirty="0" err="1" smtClean="0">
                <a:solidFill>
                  <a:srgbClr val="333333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retractamos</a:t>
            </a:r>
            <a:r>
              <a:rPr lang="en-US" dirty="0" smtClean="0">
                <a:solidFill>
                  <a:srgbClr val="333333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un </a:t>
            </a:r>
            <a:r>
              <a:rPr lang="en-US" dirty="0" err="1" smtClean="0">
                <a:solidFill>
                  <a:srgbClr val="333333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artículo</a:t>
            </a:r>
            <a:r>
              <a:rPr lang="en-US" dirty="0" smtClean="0">
                <a:solidFill>
                  <a:srgbClr val="333333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333333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</a:t>
            </a:r>
            <a:r>
              <a:rPr lang="en-US" dirty="0" smtClean="0">
                <a:solidFill>
                  <a:srgbClr val="333333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333333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publicamos</a:t>
            </a:r>
            <a:r>
              <a:rPr lang="en-US" dirty="0" smtClean="0">
                <a:solidFill>
                  <a:srgbClr val="333333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el </a:t>
            </a:r>
            <a:r>
              <a:rPr lang="en-US" dirty="0" err="1" smtClean="0">
                <a:solidFill>
                  <a:srgbClr val="333333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año</a:t>
            </a:r>
            <a:r>
              <a:rPr lang="en-US" dirty="0" smtClean="0">
                <a:solidFill>
                  <a:srgbClr val="333333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333333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pasado</a:t>
            </a:r>
            <a:r>
              <a:rPr lang="en-US" dirty="0" smtClean="0">
                <a:solidFill>
                  <a:srgbClr val="333333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en </a:t>
            </a:r>
            <a:r>
              <a:rPr lang="en-US" b="1" dirty="0" smtClean="0">
                <a:solidFill>
                  <a:srgbClr val="333333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Evolution.</a:t>
            </a:r>
          </a:p>
          <a:p>
            <a:pPr fontAlgn="base">
              <a:lnSpc>
                <a:spcPct val="107000"/>
              </a:lnSpc>
              <a:spcAft>
                <a:spcPts val="0"/>
              </a:spcAft>
            </a:pPr>
            <a:r>
              <a:rPr lang="en-US" b="1" dirty="0" smtClean="0">
                <a:solidFill>
                  <a:srgbClr val="333333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VE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</a:pPr>
            <a:r>
              <a:rPr lang="en-US" dirty="0" smtClean="0">
                <a:solidFill>
                  <a:srgbClr val="333333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en-US" dirty="0" err="1" smtClean="0">
                <a:solidFill>
                  <a:srgbClr val="333333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quise</a:t>
            </a:r>
            <a:r>
              <a:rPr lang="en-US" dirty="0" smtClean="0">
                <a:solidFill>
                  <a:srgbClr val="333333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333333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escribir</a:t>
            </a:r>
            <a:r>
              <a:rPr lang="en-US" dirty="0" smtClean="0">
                <a:solidFill>
                  <a:srgbClr val="333333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…para </a:t>
            </a:r>
            <a:r>
              <a:rPr lang="en-US" b="1" dirty="0" err="1" smtClean="0">
                <a:solidFill>
                  <a:srgbClr val="333333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explicar</a:t>
            </a:r>
            <a:r>
              <a:rPr lang="en-US" b="1" dirty="0" smtClean="0">
                <a:solidFill>
                  <a:srgbClr val="333333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solidFill>
                  <a:srgbClr val="333333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qué</a:t>
            </a:r>
            <a:r>
              <a:rPr lang="en-US" b="1" dirty="0" smtClean="0">
                <a:solidFill>
                  <a:srgbClr val="333333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solidFill>
                  <a:srgbClr val="333333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sucedió</a:t>
            </a:r>
            <a:r>
              <a:rPr lang="en-US" b="1" dirty="0" smtClean="0">
                <a:solidFill>
                  <a:srgbClr val="333333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y </a:t>
            </a:r>
            <a:r>
              <a:rPr lang="en-US" b="1" dirty="0" err="1" smtClean="0">
                <a:solidFill>
                  <a:srgbClr val="333333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cómo</a:t>
            </a:r>
            <a:r>
              <a:rPr lang="en-US" b="1" dirty="0" smtClean="0">
                <a:solidFill>
                  <a:srgbClr val="333333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lo </a:t>
            </a:r>
            <a:r>
              <a:rPr lang="en-US" b="1" dirty="0" err="1" smtClean="0">
                <a:solidFill>
                  <a:srgbClr val="333333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manejamos</a:t>
            </a:r>
            <a:r>
              <a:rPr lang="en-US" dirty="0" smtClean="0">
                <a:solidFill>
                  <a:srgbClr val="333333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y para </a:t>
            </a:r>
            <a:r>
              <a:rPr lang="en-US" b="1" dirty="0" err="1" smtClean="0">
                <a:solidFill>
                  <a:srgbClr val="333333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ayudar</a:t>
            </a:r>
            <a:r>
              <a:rPr lang="en-US" b="1" dirty="0" smtClean="0">
                <a:solidFill>
                  <a:srgbClr val="333333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regular </a:t>
            </a:r>
            <a:r>
              <a:rPr lang="en-US" b="1" dirty="0" err="1" smtClean="0">
                <a:solidFill>
                  <a:srgbClr val="333333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retractaciones</a:t>
            </a:r>
            <a:r>
              <a:rPr lang="en-US" b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333333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honestas</a:t>
            </a:r>
            <a:r>
              <a:rPr lang="en-US" b="1" dirty="0">
                <a:solidFill>
                  <a:srgbClr val="333333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dirty="0" smtClean="0">
                <a:solidFill>
                  <a:srgbClr val="333333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lo </a:t>
            </a:r>
            <a:r>
              <a:rPr lang="en-US" dirty="0" err="1" smtClean="0">
                <a:solidFill>
                  <a:srgbClr val="333333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</a:t>
            </a:r>
            <a:r>
              <a:rPr lang="en-US" dirty="0" smtClean="0">
                <a:solidFill>
                  <a:srgbClr val="333333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333333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debería</a:t>
            </a:r>
            <a:r>
              <a:rPr lang="en-US" dirty="0" smtClean="0">
                <a:solidFill>
                  <a:srgbClr val="333333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333333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ser</a:t>
            </a:r>
            <a:r>
              <a:rPr lang="en-US" dirty="0" smtClean="0">
                <a:solidFill>
                  <a:srgbClr val="333333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… </a:t>
            </a:r>
            <a:r>
              <a:rPr lang="en-US" dirty="0" err="1" smtClean="0">
                <a:solidFill>
                  <a:srgbClr val="333333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más</a:t>
            </a:r>
            <a:r>
              <a:rPr lang="en-US" dirty="0" smtClean="0">
                <a:solidFill>
                  <a:srgbClr val="333333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333333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frecuente</a:t>
            </a:r>
            <a:r>
              <a:rPr lang="en-US" dirty="0" smtClean="0">
                <a:solidFill>
                  <a:srgbClr val="333333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”. 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3451453" y="1896567"/>
            <a:ext cx="22171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Joan E. </a:t>
            </a:r>
            <a:r>
              <a:rPr lang="es-VE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Strassman</a:t>
            </a:r>
            <a:endParaRPr lang="es-VE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4786345" y="5300049"/>
            <a:ext cx="4206240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07000"/>
              </a:lnSpc>
            </a:pPr>
            <a:r>
              <a:rPr lang="en-US" dirty="0" smtClean="0">
                <a:solidFill>
                  <a:srgbClr val="1C1D1E"/>
                </a:solidFill>
                <a:latin typeface="Comic Sans MS" panose="030F0702030302020204" pitchFamily="66" charset="0"/>
              </a:rPr>
              <a:t>El </a:t>
            </a:r>
            <a:r>
              <a:rPr lang="en-US" dirty="0">
                <a:solidFill>
                  <a:srgbClr val="1C1D1E"/>
                </a:solidFill>
                <a:latin typeface="Comic Sans MS" panose="030F0702030302020204" pitchFamily="66" charset="0"/>
              </a:rPr>
              <a:t>error </a:t>
            </a:r>
            <a:r>
              <a:rPr lang="en-US" dirty="0" err="1">
                <a:solidFill>
                  <a:srgbClr val="1C1D1E"/>
                </a:solidFill>
                <a:latin typeface="Comic Sans MS" panose="030F0702030302020204" pitchFamily="66" charset="0"/>
              </a:rPr>
              <a:t>fue</a:t>
            </a:r>
            <a:r>
              <a:rPr lang="en-US" dirty="0">
                <a:solidFill>
                  <a:srgbClr val="1C1D1E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>
                <a:solidFill>
                  <a:srgbClr val="1C1D1E"/>
                </a:solidFill>
                <a:latin typeface="Comic Sans MS" panose="030F0702030302020204" pitchFamily="66" charset="0"/>
              </a:rPr>
              <a:t>encontrado</a:t>
            </a:r>
            <a:r>
              <a:rPr lang="en-US" dirty="0">
                <a:solidFill>
                  <a:srgbClr val="1C1D1E"/>
                </a:solidFill>
                <a:latin typeface="Comic Sans MS" panose="030F0702030302020204" pitchFamily="66" charset="0"/>
              </a:rPr>
              <a:t> y </a:t>
            </a:r>
            <a:r>
              <a:rPr lang="en-US" dirty="0" err="1">
                <a:solidFill>
                  <a:srgbClr val="1C1D1E"/>
                </a:solidFill>
                <a:latin typeface="Comic Sans MS" panose="030F0702030302020204" pitchFamily="66" charset="0"/>
              </a:rPr>
              <a:t>notificado</a:t>
            </a:r>
            <a:r>
              <a:rPr lang="en-US" dirty="0">
                <a:solidFill>
                  <a:srgbClr val="1C1D1E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>
                <a:solidFill>
                  <a:srgbClr val="1C1D1E"/>
                </a:solidFill>
                <a:latin typeface="Comic Sans MS" panose="030F0702030302020204" pitchFamily="66" charset="0"/>
              </a:rPr>
              <a:t>por</a:t>
            </a:r>
            <a:r>
              <a:rPr lang="en-US" dirty="0">
                <a:solidFill>
                  <a:srgbClr val="1C1D1E"/>
                </a:solidFill>
                <a:latin typeface="Comic Sans MS" panose="030F0702030302020204" pitchFamily="66" charset="0"/>
              </a:rPr>
              <a:t> un </a:t>
            </a:r>
            <a:r>
              <a:rPr lang="en-US" b="1" dirty="0" err="1">
                <a:solidFill>
                  <a:srgbClr val="1C1D1E"/>
                </a:solidFill>
                <a:latin typeface="Comic Sans MS" panose="030F0702030302020204" pitchFamily="66" charset="0"/>
              </a:rPr>
              <a:t>estudiante</a:t>
            </a:r>
            <a:r>
              <a:rPr lang="en-US" dirty="0">
                <a:solidFill>
                  <a:srgbClr val="1C1D1E"/>
                </a:solidFill>
                <a:latin typeface="Comic Sans MS" panose="030F0702030302020204" pitchFamily="66" charset="0"/>
              </a:rPr>
              <a:t>.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2718330" y="374173"/>
            <a:ext cx="41198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Sociobiology</a:t>
            </a:r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Julio 16, 2022</a:t>
            </a:r>
            <a:endParaRPr lang="es-VE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0811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 animBg="1"/>
      <p:bldP spid="2" grpId="0"/>
      <p:bldP spid="3" grpId="0"/>
      <p:bldP spid="1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uadroTexto 17"/>
          <p:cNvSpPr txBox="1"/>
          <p:nvPr/>
        </p:nvSpPr>
        <p:spPr>
          <a:xfrm>
            <a:off x="6664661" y="6473170"/>
            <a:ext cx="2374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Ximena Páez </a:t>
            </a:r>
            <a:r>
              <a:rPr lang="es-V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Fac</a:t>
            </a:r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Medicina ULA 2022</a:t>
            </a:r>
            <a:endParaRPr lang="es-V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319887" y="481280"/>
            <a:ext cx="2476739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Cosas buenas también pasan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162485" y="1681609"/>
            <a:ext cx="5463454" cy="3816429"/>
          </a:xfrm>
          <a:prstGeom prst="rect">
            <a:avLst/>
          </a:prstGeom>
          <a:ln>
            <a:solidFill>
              <a:schemeClr val="accent1"/>
            </a:solidFill>
          </a:ln>
          <a:effectLst/>
        </p:spPr>
        <p:txBody>
          <a:bodyPr wrap="square">
            <a:spAutoFit/>
          </a:bodyPr>
          <a:lstStyle/>
          <a:p>
            <a:pPr fontAlgn="base"/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“…¿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Cuál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la moral de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esta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historia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? </a:t>
            </a:r>
          </a:p>
          <a:p>
            <a:pPr fontAlgn="base"/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fontAlgn="base"/>
            <a:r>
              <a:rPr lang="en-US" dirty="0" smtClean="0">
                <a:latin typeface="Comic Sans MS" panose="030F0702030302020204" pitchFamily="66" charset="0"/>
              </a:rPr>
              <a:t>…</a:t>
            </a:r>
            <a:r>
              <a:rPr lang="en-US" dirty="0" err="1" smtClean="0">
                <a:latin typeface="Comic Sans MS" panose="030F0702030302020204" pitchFamily="66" charset="0"/>
              </a:rPr>
              <a:t>Pensar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muy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bien</a:t>
            </a:r>
            <a:r>
              <a:rPr lang="en-US" dirty="0" smtClean="0">
                <a:latin typeface="Comic Sans MS" panose="030F0702030302020204" pitchFamily="66" charset="0"/>
              </a:rPr>
              <a:t> en </a:t>
            </a:r>
            <a:r>
              <a:rPr lang="en-US" dirty="0" err="1" smtClean="0">
                <a:latin typeface="Comic Sans MS" panose="030F0702030302020204" pitchFamily="66" charset="0"/>
              </a:rPr>
              <a:t>las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formas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verificar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su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experimento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muestre</a:t>
            </a:r>
            <a:r>
              <a:rPr lang="en-US" dirty="0" smtClean="0">
                <a:latin typeface="Comic Sans MS" panose="030F0702030302020204" pitchFamily="66" charset="0"/>
              </a:rPr>
              <a:t> lo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usted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cree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muestra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pPr fontAlgn="base"/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fontAlgn="base"/>
            <a:r>
              <a:rPr lang="en-US" dirty="0" smtClean="0">
                <a:latin typeface="Comic Sans MS" panose="030F0702030302020204" pitchFamily="66" charset="0"/>
              </a:rPr>
              <a:t>…</a:t>
            </a:r>
            <a:r>
              <a:rPr lang="en-US" dirty="0" err="1" smtClean="0">
                <a:latin typeface="Comic Sans MS" panose="030F0702030302020204" pitchFamily="66" charset="0"/>
              </a:rPr>
              <a:t>Cuando</a:t>
            </a:r>
            <a:r>
              <a:rPr lang="en-US" dirty="0" smtClean="0">
                <a:latin typeface="Comic Sans MS" panose="030F0702030302020204" pitchFamily="66" charset="0"/>
              </a:rPr>
              <a:t> los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problemas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son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descubiertos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después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de la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publicación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, hay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que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retractar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el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artículo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repetir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el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experimento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... </a:t>
            </a:r>
          </a:p>
          <a:p>
            <a:pPr fontAlgn="base"/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fontAlgn="base"/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…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Apreciar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y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apoyar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a los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estudiantes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que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muestran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honestidad</a:t>
            </a:r>
            <a:r>
              <a:rPr lang="en-US" sz="2000" dirty="0" smtClean="0">
                <a:latin typeface="Comic Sans MS" panose="030F0702030302020204" pitchFamily="66" charset="0"/>
              </a:rPr>
              <a:t> y </a:t>
            </a:r>
            <a:r>
              <a:rPr lang="en-US" sz="2000" dirty="0" err="1" smtClean="0">
                <a:latin typeface="Comic Sans MS" panose="030F0702030302020204" pitchFamily="66" charset="0"/>
              </a:rPr>
              <a:t>convicción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cuando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señalan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sus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propios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errores</a:t>
            </a:r>
            <a:r>
              <a:rPr lang="en-US" sz="2000" dirty="0" smtClean="0">
                <a:latin typeface="Comic Sans MS" panose="030F0702030302020204" pitchFamily="66" charset="0"/>
              </a:rPr>
              <a:t>...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”.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4021047" y="963211"/>
            <a:ext cx="3472010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Retractación con honor</a:t>
            </a:r>
            <a:endParaRPr lang="es-VE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319887" y="5923760"/>
            <a:ext cx="42367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JE.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Strassman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Retraction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ho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nor. 16 julio 2022 https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://sociobiology.wordpress.com/2022/07/16/retraction-with-honor/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547754" y="3315772"/>
            <a:ext cx="2021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Joan E.  </a:t>
            </a:r>
            <a:r>
              <a:rPr lang="es-V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Strassman</a:t>
            </a:r>
            <a:endParaRPr lang="es-V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280" y="1681609"/>
            <a:ext cx="1599951" cy="1599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515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uadroTexto 14"/>
          <p:cNvSpPr txBox="1"/>
          <p:nvPr/>
        </p:nvSpPr>
        <p:spPr>
          <a:xfrm>
            <a:off x="2247885" y="1669885"/>
            <a:ext cx="4633994" cy="286232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marL="93663" algn="ctr"/>
            <a:endParaRPr lang="es-VE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3663" algn="ctr"/>
            <a:r>
              <a:rPr lang="es-VE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Integridad es hacer </a:t>
            </a:r>
          </a:p>
          <a:p>
            <a:pPr marL="93663" algn="ctr"/>
            <a:r>
              <a:rPr lang="es-VE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 correcto aún </a:t>
            </a:r>
          </a:p>
          <a:p>
            <a:pPr marL="93663" algn="ctr"/>
            <a:r>
              <a:rPr lang="es-VE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cuando </a:t>
            </a:r>
            <a:r>
              <a:rPr lang="es-VE" sz="4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nadie esté </a:t>
            </a:r>
            <a:endParaRPr lang="es-VE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3663" algn="ctr"/>
            <a:r>
              <a:rPr lang="es-VE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mirando.</a:t>
            </a:r>
          </a:p>
          <a:p>
            <a:pPr marL="93663" algn="ctr"/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6664661" y="6473170"/>
            <a:ext cx="2374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Ximena Páez </a:t>
            </a:r>
            <a:r>
              <a:rPr lang="es-V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Fac</a:t>
            </a:r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Medicina ULA 2022</a:t>
            </a:r>
            <a:endParaRPr lang="es-V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2255002" y="745262"/>
            <a:ext cx="47950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000" dirty="0" smtClean="0">
                <a:latin typeface="Comic Sans MS" panose="030F0702030302020204" pitchFamily="66" charset="0"/>
              </a:rPr>
              <a:t>Entonces de nuevo,</a:t>
            </a:r>
            <a:endParaRPr lang="es-VE" sz="4000" dirty="0">
              <a:latin typeface="Comic Sans MS" panose="030F0702030302020204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4307346" y="4789352"/>
            <a:ext cx="27427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CS. Lewis</a:t>
            </a:r>
          </a:p>
          <a:p>
            <a:pPr algn="r"/>
            <a:r>
              <a:rPr lang="es-VE" sz="1400" dirty="0" smtClean="0">
                <a:latin typeface="Comic Sans MS" panose="030F0702030302020204" pitchFamily="66" charset="0"/>
              </a:rPr>
              <a:t>Escritor y teólogo</a:t>
            </a:r>
          </a:p>
          <a:p>
            <a:pPr algn="r"/>
            <a:r>
              <a:rPr lang="es-VE" sz="1400" dirty="0">
                <a:latin typeface="Comic Sans MS" panose="030F0702030302020204" pitchFamily="66" charset="0"/>
              </a:rPr>
              <a:t>A</a:t>
            </a:r>
            <a:r>
              <a:rPr lang="es-VE" sz="1400" dirty="0" smtClean="0">
                <a:latin typeface="Comic Sans MS" panose="030F0702030302020204" pitchFamily="66" charset="0"/>
              </a:rPr>
              <a:t>utor </a:t>
            </a:r>
            <a:r>
              <a:rPr lang="es-VE" sz="1400" i="1" dirty="0" err="1" smtClean="0">
                <a:latin typeface="Comic Sans MS" panose="030F0702030302020204" pitchFamily="66" charset="0"/>
              </a:rPr>
              <a:t>Chronicles</a:t>
            </a:r>
            <a:r>
              <a:rPr lang="es-VE" sz="1400" i="1" dirty="0" smtClean="0">
                <a:latin typeface="Comic Sans MS" panose="030F0702030302020204" pitchFamily="66" charset="0"/>
              </a:rPr>
              <a:t> of </a:t>
            </a:r>
            <a:r>
              <a:rPr lang="es-VE" sz="1400" i="1" dirty="0" err="1" smtClean="0">
                <a:latin typeface="Comic Sans MS" panose="030F0702030302020204" pitchFamily="66" charset="0"/>
              </a:rPr>
              <a:t>Narnia</a:t>
            </a:r>
            <a:endParaRPr lang="es-VE" sz="1400" i="1" dirty="0" smtClean="0">
              <a:latin typeface="Comic Sans MS" panose="030F0702030302020204" pitchFamily="66" charset="0"/>
            </a:endParaRPr>
          </a:p>
          <a:p>
            <a:pPr algn="r"/>
            <a:r>
              <a:rPr lang="es-VE" sz="1400" dirty="0" smtClean="0">
                <a:latin typeface="Comic Sans MS" panose="030F0702030302020204" pitchFamily="66" charset="0"/>
              </a:rPr>
              <a:t>1898-1963 </a:t>
            </a:r>
            <a:endParaRPr lang="es-VE" sz="1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7794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/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uadroTexto 17"/>
          <p:cNvSpPr txBox="1"/>
          <p:nvPr/>
        </p:nvSpPr>
        <p:spPr>
          <a:xfrm>
            <a:off x="6664661" y="6473170"/>
            <a:ext cx="2374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Ximena Páez </a:t>
            </a:r>
            <a:r>
              <a:rPr lang="es-V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Fac</a:t>
            </a:r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Medicina ULA 2022</a:t>
            </a:r>
            <a:endParaRPr lang="es-V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923544" y="1661831"/>
            <a:ext cx="7296911" cy="4124206"/>
          </a:xfrm>
          <a:prstGeom prst="rect">
            <a:avLst/>
          </a:prstGeom>
          <a:solidFill>
            <a:srgbClr val="ECF5E7"/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s-VE" sz="12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Ignorancia</a:t>
            </a:r>
            <a:r>
              <a:rPr lang="es-VE" sz="2400" dirty="0" smtClean="0">
                <a:latin typeface="Comic Sans MS" panose="030F0702030302020204" pitchFamily="66" charset="0"/>
              </a:rPr>
              <a:t> </a:t>
            </a:r>
            <a:r>
              <a:rPr lang="es-VE" sz="2000" dirty="0" smtClean="0">
                <a:latin typeface="Comic Sans MS" panose="030F0702030302020204" pitchFamily="66" charset="0"/>
              </a:rPr>
              <a:t>de principios, valores y deberes. 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     </a:t>
            </a:r>
            <a:r>
              <a:rPr lang="es-VE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Creer que lo frecuente es lo normal.</a:t>
            </a:r>
          </a:p>
          <a:p>
            <a:endParaRPr lang="es-VE" sz="12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Enseñanza</a:t>
            </a:r>
            <a:r>
              <a:rPr lang="es-VE" sz="2000" dirty="0" smtClean="0">
                <a:latin typeface="Comic Sans MS" panose="030F0702030302020204" pitchFamily="66" charset="0"/>
              </a:rPr>
              <a:t>,</a:t>
            </a:r>
            <a:r>
              <a:rPr lang="es-VE" sz="2400" dirty="0" smtClean="0">
                <a:latin typeface="Comic Sans MS" panose="030F0702030302020204" pitchFamily="66" charset="0"/>
              </a:rPr>
              <a:t> </a:t>
            </a:r>
            <a:r>
              <a:rPr lang="es-VE" sz="2000" dirty="0" smtClean="0">
                <a:latin typeface="Comic Sans MS" panose="030F0702030302020204" pitchFamily="66" charset="0"/>
              </a:rPr>
              <a:t>supervisión deficientes o ausentes. 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    </a:t>
            </a:r>
            <a:r>
              <a:rPr lang="es-VE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Aceptarlo como usual.</a:t>
            </a:r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</a:p>
          <a:p>
            <a:endParaRPr lang="es-VE" sz="12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Trato</a:t>
            </a:r>
            <a:r>
              <a:rPr lang="es-VE" sz="2000" dirty="0" smtClean="0">
                <a:latin typeface="Comic Sans MS" panose="030F0702030302020204" pitchFamily="66" charset="0"/>
              </a:rPr>
              <a:t>,</a:t>
            </a:r>
            <a:r>
              <a:rPr lang="es-VE" sz="2400" dirty="0" smtClean="0">
                <a:latin typeface="Comic Sans MS" panose="030F0702030302020204" pitchFamily="66" charset="0"/>
              </a:rPr>
              <a:t> </a:t>
            </a:r>
            <a:r>
              <a:rPr lang="es-VE" sz="2000" dirty="0" smtClean="0">
                <a:latin typeface="Comic Sans MS" panose="030F0702030302020204" pitchFamily="66" charset="0"/>
              </a:rPr>
              <a:t>presiones y evaluaciones inadecuados.</a:t>
            </a:r>
          </a:p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  </a:t>
            </a:r>
            <a:r>
              <a:rPr lang="es-VE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Creer que la jerarquía se </a:t>
            </a:r>
            <a:r>
              <a:rPr lang="es-VE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lo </a:t>
            </a:r>
            <a:r>
              <a:rPr lang="es-VE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permite</a:t>
            </a:r>
            <a:r>
              <a:rPr lang="es-VE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VE" sz="12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Políticas </a:t>
            </a:r>
            <a:r>
              <a:rPr lang="es-VE" sz="2000" dirty="0" smtClean="0">
                <a:latin typeface="Comic Sans MS" panose="030F0702030302020204" pitchFamily="66" charset="0"/>
              </a:rPr>
              <a:t>institucionales que no se cumplen o no existen. </a:t>
            </a:r>
          </a:p>
          <a:p>
            <a:r>
              <a:rPr lang="es-VE" dirty="0">
                <a:latin typeface="Comic Sans MS" panose="030F0702030302020204" pitchFamily="66" charset="0"/>
              </a:rPr>
              <a:t> </a:t>
            </a:r>
            <a:r>
              <a:rPr lang="es-VE" dirty="0" smtClean="0">
                <a:latin typeface="Comic Sans MS" panose="030F0702030302020204" pitchFamily="66" charset="0"/>
              </a:rPr>
              <a:t>   </a:t>
            </a:r>
            <a:r>
              <a:rPr lang="es-VE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Creer que son innecesarias.</a:t>
            </a:r>
          </a:p>
          <a:p>
            <a:endParaRPr lang="es-VE" sz="12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Problemas</a:t>
            </a:r>
            <a:r>
              <a:rPr lang="es-VE" sz="2400" dirty="0" smtClean="0">
                <a:latin typeface="Comic Sans MS" panose="030F0702030302020204" pitchFamily="66" charset="0"/>
              </a:rPr>
              <a:t> </a:t>
            </a:r>
            <a:r>
              <a:rPr lang="es-VE" sz="2000" dirty="0" smtClean="0">
                <a:latin typeface="Comic Sans MS" panose="030F0702030302020204" pitchFamily="66" charset="0"/>
              </a:rPr>
              <a:t>individuales.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VE" sz="1000" dirty="0" smtClean="0">
              <a:latin typeface="Comic Sans MS" panose="030F0702030302020204" pitchFamily="66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153436" y="862404"/>
            <a:ext cx="6837128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VE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¿Por qué ocurren estas Conductas?</a:t>
            </a:r>
            <a:endParaRPr lang="es-VE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2585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1948964" y="2300109"/>
            <a:ext cx="5246071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es-VE" sz="3600" dirty="0" smtClean="0">
                <a:latin typeface="Comic Sans MS" panose="030F0702030302020204" pitchFamily="66" charset="0"/>
              </a:rPr>
              <a:t>¿Por qué esta Conducta </a:t>
            </a:r>
          </a:p>
          <a:p>
            <a:pPr algn="ctr"/>
            <a:r>
              <a:rPr lang="es-VE" sz="3600" dirty="0" smtClean="0">
                <a:latin typeface="Comic Sans MS" panose="030F0702030302020204" pitchFamily="66" charset="0"/>
              </a:rPr>
              <a:t>en la Academia? </a:t>
            </a:r>
            <a:endParaRPr lang="es-VE" sz="3600" dirty="0">
              <a:latin typeface="Comic Sans MS" panose="030F0702030302020204" pitchFamily="66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6096000" y="5205069"/>
            <a:ext cx="26365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VE" dirty="0" smtClean="0">
                <a:latin typeface="Comic Sans MS" panose="030F0702030302020204" pitchFamily="66" charset="0"/>
              </a:rPr>
              <a:t>Ximena Páez</a:t>
            </a:r>
          </a:p>
          <a:p>
            <a:pPr algn="r"/>
            <a:r>
              <a:rPr lang="es-VE" sz="1600" dirty="0" smtClean="0">
                <a:latin typeface="Comic Sans MS" panose="030F0702030302020204" pitchFamily="66" charset="0"/>
              </a:rPr>
              <a:t>Prof. Titular</a:t>
            </a:r>
          </a:p>
          <a:p>
            <a:pPr algn="r"/>
            <a:r>
              <a:rPr lang="es-VE" sz="1600" dirty="0" smtClean="0">
                <a:latin typeface="Comic Sans MS" panose="030F0702030302020204" pitchFamily="66" charset="0"/>
              </a:rPr>
              <a:t>Facultad de Medicina Universidad de los Andes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3418479" y="3798755"/>
            <a:ext cx="23070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VE" dirty="0">
                <a:latin typeface="Comic Sans MS" panose="030F0702030302020204" pitchFamily="66" charset="0"/>
              </a:rPr>
              <a:t>21 de octubre 2022</a:t>
            </a:r>
          </a:p>
        </p:txBody>
      </p:sp>
    </p:spTree>
    <p:extLst>
      <p:ext uri="{BB962C8B-B14F-4D97-AF65-F5344CB8AC3E}">
        <p14:creationId xmlns:p14="http://schemas.microsoft.com/office/powerpoint/2010/main" val="2368897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uadroTexto 17"/>
          <p:cNvSpPr txBox="1"/>
          <p:nvPr/>
        </p:nvSpPr>
        <p:spPr>
          <a:xfrm>
            <a:off x="6664661" y="6473170"/>
            <a:ext cx="2374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Ximena Páez </a:t>
            </a:r>
            <a:r>
              <a:rPr lang="es-V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Fac</a:t>
            </a:r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Medicina ULA 2022</a:t>
            </a:r>
            <a:endParaRPr lang="es-V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2514299" y="1053053"/>
            <a:ext cx="4115395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4800" dirty="0" smtClean="0">
                <a:latin typeface="Comic Sans MS" panose="030F0702030302020204" pitchFamily="66" charset="0"/>
              </a:rPr>
              <a:t>¿ Qué hacer?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2847489" y="3506052"/>
            <a:ext cx="34490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2800" dirty="0" smtClean="0">
                <a:latin typeface="Comic Sans MS" panose="030F0702030302020204" pitchFamily="66" charset="0"/>
              </a:rPr>
              <a:t>¿Qué se hace </a:t>
            </a:r>
            <a:r>
              <a:rPr lang="es-V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aquí</a:t>
            </a:r>
            <a:r>
              <a:rPr lang="es-VE" sz="2800" dirty="0" smtClean="0">
                <a:latin typeface="Comic Sans MS" panose="030F0702030302020204" pitchFamily="66" charset="0"/>
              </a:rPr>
              <a:t>?</a:t>
            </a:r>
            <a:endParaRPr lang="es-VE" sz="2800" dirty="0">
              <a:latin typeface="Comic Sans MS" panose="030F0702030302020204" pitchFamily="66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514299" y="2226897"/>
            <a:ext cx="40835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¿Qué se está haciendo globalmente?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1764289" y="4477430"/>
            <a:ext cx="56154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4000" dirty="0" smtClean="0">
                <a:latin typeface="Comic Sans MS" panose="030F0702030302020204" pitchFamily="66" charset="0"/>
              </a:rPr>
              <a:t>¿Qué puedo hacer </a:t>
            </a:r>
            <a:r>
              <a:rPr lang="es-VE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yo</a:t>
            </a:r>
            <a:r>
              <a:rPr lang="es-VE" sz="4000" dirty="0" smtClean="0">
                <a:latin typeface="Comic Sans MS" panose="030F0702030302020204" pitchFamily="66" charset="0"/>
              </a:rPr>
              <a:t>?</a:t>
            </a:r>
            <a:endParaRPr lang="es-VE" sz="4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8504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uadroTexto 17"/>
          <p:cNvSpPr txBox="1"/>
          <p:nvPr/>
        </p:nvSpPr>
        <p:spPr>
          <a:xfrm>
            <a:off x="6664661" y="6473170"/>
            <a:ext cx="2374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Ximena Páez </a:t>
            </a:r>
            <a:r>
              <a:rPr lang="es-V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Fac</a:t>
            </a:r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Medicina ULA 2022</a:t>
            </a:r>
            <a:endParaRPr lang="es-V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263"/>
          <a:stretch/>
        </p:blipFill>
        <p:spPr>
          <a:xfrm>
            <a:off x="399851" y="355638"/>
            <a:ext cx="2614058" cy="1414078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4933962" y="1888174"/>
            <a:ext cx="2831224" cy="3939540"/>
          </a:xfrm>
          <a:prstGeom prst="rect">
            <a:avLst/>
          </a:prstGeom>
          <a:noFill/>
          <a:ln w="28575">
            <a:solidFill>
              <a:srgbClr val="0070C0"/>
            </a:solidFill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pPr algn="ctr"/>
            <a:endParaRPr lang="es-VE" sz="1200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VE" sz="2800" dirty="0" smtClean="0">
                <a:solidFill>
                  <a:srgbClr val="DF66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Honestidad</a:t>
            </a:r>
          </a:p>
          <a:p>
            <a:pPr algn="ctr"/>
            <a:r>
              <a:rPr lang="es-VE" sz="2800" dirty="0" smtClean="0">
                <a:solidFill>
                  <a:srgbClr val="00A4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Confianza</a:t>
            </a:r>
          </a:p>
          <a:p>
            <a:pPr algn="ctr"/>
            <a:r>
              <a:rPr lang="es-VE" sz="2800" dirty="0" smtClean="0">
                <a:solidFill>
                  <a:srgbClr val="317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Equidad</a:t>
            </a:r>
          </a:p>
          <a:p>
            <a:pPr algn="ctr"/>
            <a:r>
              <a:rPr lang="es-VE" sz="2800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Respeto</a:t>
            </a:r>
          </a:p>
          <a:p>
            <a:pPr algn="ctr"/>
            <a:r>
              <a:rPr lang="es-VE" sz="2800" dirty="0" smtClean="0">
                <a:solidFill>
                  <a:srgbClr val="AC8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Responsabilidad</a:t>
            </a:r>
          </a:p>
          <a:p>
            <a:pPr algn="ctr"/>
            <a:r>
              <a:rPr lang="es-VE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+</a:t>
            </a:r>
            <a:endParaRPr lang="es-VE" sz="4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VE" sz="5400" dirty="0" smtClean="0">
                <a:solidFill>
                  <a:srgbClr val="EE0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Coraje</a:t>
            </a:r>
            <a:endParaRPr lang="es-VE" sz="5400" dirty="0">
              <a:solidFill>
                <a:srgbClr val="EE0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3136574" y="6048471"/>
            <a:ext cx="28708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Center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Academic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Integrity</a:t>
            </a:r>
            <a:endParaRPr lang="es-VE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https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://academicintegrity.org/</a:t>
            </a:r>
          </a:p>
        </p:txBody>
      </p:sp>
      <p:sp>
        <p:nvSpPr>
          <p:cNvPr id="5" name="Rectángulo 4"/>
          <p:cNvSpPr/>
          <p:nvPr/>
        </p:nvSpPr>
        <p:spPr>
          <a:xfrm>
            <a:off x="642602" y="2380616"/>
            <a:ext cx="3486349" cy="273921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ctr"/>
            <a:r>
              <a:rPr lang="es-VE" sz="3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Valores </a:t>
            </a:r>
            <a:endParaRPr lang="es-VE" sz="3600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lvl="0" algn="ctr"/>
            <a:r>
              <a:rPr lang="es-VE" sz="3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Fundamentales</a:t>
            </a:r>
          </a:p>
          <a:p>
            <a:pPr lvl="0" algn="ctr"/>
            <a:r>
              <a:rPr lang="es-VE" sz="28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para la</a:t>
            </a:r>
          </a:p>
          <a:p>
            <a:pPr lvl="0" algn="ctr"/>
            <a:r>
              <a:rPr lang="es-VE" sz="3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Integridad Académica</a:t>
            </a:r>
          </a:p>
        </p:txBody>
      </p:sp>
    </p:spTree>
    <p:extLst>
      <p:ext uri="{BB962C8B-B14F-4D97-AF65-F5344CB8AC3E}">
        <p14:creationId xmlns:p14="http://schemas.microsoft.com/office/powerpoint/2010/main" val="1588416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uadroTexto 17"/>
          <p:cNvSpPr txBox="1"/>
          <p:nvPr/>
        </p:nvSpPr>
        <p:spPr>
          <a:xfrm>
            <a:off x="6664661" y="6473170"/>
            <a:ext cx="2374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Ximena Páez </a:t>
            </a:r>
            <a:r>
              <a:rPr lang="es-V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Fac</a:t>
            </a:r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Medicina ULA 2022</a:t>
            </a:r>
            <a:endParaRPr lang="es-V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2055674" y="2345234"/>
            <a:ext cx="5105678" cy="276998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V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Convirtiendo</a:t>
            </a:r>
          </a:p>
          <a:p>
            <a:pPr algn="ctr"/>
            <a:r>
              <a:rPr lang="es-V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Valores en Conductas</a:t>
            </a:r>
          </a:p>
          <a:p>
            <a:pPr algn="ctr"/>
            <a:endParaRPr lang="es-VE" sz="2000" dirty="0" smtClean="0">
              <a:latin typeface="Comic Sans MS" panose="030F0702030302020204" pitchFamily="66" charset="0"/>
            </a:endParaRPr>
          </a:p>
          <a:p>
            <a:pPr algn="ctr"/>
            <a:r>
              <a:rPr lang="es-VE" sz="2000" dirty="0">
                <a:latin typeface="Comic Sans MS" panose="030F0702030302020204" pitchFamily="66" charset="0"/>
              </a:rPr>
              <a:t>Declaraciones sobre Integridad, </a:t>
            </a:r>
          </a:p>
          <a:p>
            <a:pPr algn="ctr"/>
            <a:r>
              <a:rPr lang="es-VE" sz="2000" dirty="0" smtClean="0">
                <a:latin typeface="Comic Sans MS" panose="030F0702030302020204" pitchFamily="66" charset="0"/>
              </a:rPr>
              <a:t>Artículos </a:t>
            </a:r>
            <a:r>
              <a:rPr lang="es-VE" sz="2000" dirty="0">
                <a:latin typeface="Comic Sans MS" panose="030F0702030302020204" pitchFamily="66" charset="0"/>
              </a:rPr>
              <a:t>sobre </a:t>
            </a:r>
            <a:r>
              <a:rPr lang="es-VE" sz="2000" dirty="0" smtClean="0">
                <a:latin typeface="Comic Sans MS" panose="030F0702030302020204" pitchFamily="66" charset="0"/>
              </a:rPr>
              <a:t>Fraude </a:t>
            </a:r>
          </a:p>
          <a:p>
            <a:pPr algn="ctr"/>
            <a:r>
              <a:rPr lang="es-VE" sz="2000" dirty="0" smtClean="0">
                <a:latin typeface="Comic Sans MS" panose="030F0702030302020204" pitchFamily="66" charset="0"/>
              </a:rPr>
              <a:t>¡No son suficientes! </a:t>
            </a:r>
          </a:p>
          <a:p>
            <a:endParaRPr lang="es-VE" sz="1000" dirty="0" smtClean="0">
              <a:latin typeface="Comic Sans MS" panose="030F0702030302020204" pitchFamily="66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 flipH="1">
            <a:off x="1578382" y="1665471"/>
            <a:ext cx="6060262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¿Cómo lograr Conductas Honestas?</a:t>
            </a:r>
          </a:p>
        </p:txBody>
      </p:sp>
    </p:spTree>
    <p:extLst>
      <p:ext uri="{BB962C8B-B14F-4D97-AF65-F5344CB8AC3E}">
        <p14:creationId xmlns:p14="http://schemas.microsoft.com/office/powerpoint/2010/main" val="3141604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uadroTexto 17"/>
          <p:cNvSpPr txBox="1"/>
          <p:nvPr/>
        </p:nvSpPr>
        <p:spPr>
          <a:xfrm>
            <a:off x="6769632" y="6611779"/>
            <a:ext cx="2374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Ximena Páez </a:t>
            </a:r>
            <a:r>
              <a:rPr lang="es-V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Fac</a:t>
            </a:r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Medicina ULA 2022</a:t>
            </a:r>
            <a:endParaRPr lang="es-V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664013" y="437496"/>
            <a:ext cx="4031874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VE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Conductas Honestas</a:t>
            </a:r>
            <a:endParaRPr lang="es-VE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743680" y="1274021"/>
            <a:ext cx="7872539" cy="508600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342900" indent="-342900">
              <a:buClr>
                <a:schemeClr val="accent6">
                  <a:lumMod val="50000"/>
                </a:schemeClr>
              </a:buClr>
              <a:buSzPct val="150000"/>
              <a:buFont typeface="Arial" panose="020B0604020202020204" pitchFamily="34" charset="0"/>
              <a:buChar char="•"/>
            </a:pPr>
            <a:endParaRPr lang="es-VE" sz="1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342900" indent="-342900">
              <a:buClr>
                <a:srgbClr val="3A68BC"/>
              </a:buClr>
              <a:buSzPct val="170000"/>
              <a:buFont typeface="Arial" panose="020B0604020202020204" pitchFamily="34" charset="0"/>
              <a:buChar char="•"/>
            </a:pP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Conocer responsabilidades </a:t>
            </a:r>
            <a:r>
              <a:rPr lang="es-VE" sz="2000" dirty="0" smtClean="0">
                <a:latin typeface="Comic Sans MS" panose="030F0702030302020204" pitchFamily="66" charset="0"/>
              </a:rPr>
              <a:t>como profesores, investigadores, estudiantes, médicos etc. y </a:t>
            </a: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actuar en consecuencia.</a:t>
            </a:r>
          </a:p>
          <a:p>
            <a:pPr marL="171450" indent="-171450">
              <a:buClr>
                <a:schemeClr val="accent6">
                  <a:lumMod val="50000"/>
                </a:schemeClr>
              </a:buClr>
              <a:buSzPct val="150000"/>
              <a:buFont typeface="Arial" panose="020B0604020202020204" pitchFamily="34" charset="0"/>
              <a:buChar char="•"/>
            </a:pPr>
            <a:endParaRPr lang="es-VE" sz="1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358775" indent="-358775">
              <a:buClr>
                <a:srgbClr val="3A68BC"/>
              </a:buClr>
              <a:buSzPct val="170000"/>
              <a:buFont typeface="Arial" panose="020B0604020202020204" pitchFamily="34" charset="0"/>
              <a:buChar char="•"/>
            </a:pPr>
            <a:r>
              <a:rPr lang="es-VE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Educar </a:t>
            </a: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sobre integridad y ser buenos modelos. </a:t>
            </a:r>
          </a:p>
          <a:p>
            <a:pPr marL="358775" indent="-358775">
              <a:buClr>
                <a:schemeClr val="accent6">
                  <a:lumMod val="50000"/>
                </a:schemeClr>
              </a:buClr>
              <a:buSzPct val="150000"/>
            </a:pPr>
            <a:r>
              <a:rPr lang="es-VE" sz="2000" dirty="0" smtClean="0">
                <a:latin typeface="Comic Sans MS" panose="030F0702030302020204" pitchFamily="66" charset="0"/>
              </a:rPr>
              <a:t>    </a:t>
            </a:r>
            <a:r>
              <a:rPr lang="es-VE" sz="2000" dirty="0">
                <a:latin typeface="Comic Sans MS" panose="030F0702030302020204" pitchFamily="66" charset="0"/>
              </a:rPr>
              <a:t>	</a:t>
            </a:r>
            <a:r>
              <a:rPr lang="es-VE" sz="2000" dirty="0" smtClean="0">
                <a:latin typeface="Comic Sans MS" panose="030F0702030302020204" pitchFamily="66" charset="0"/>
              </a:rPr>
              <a:t>Dar entrenamiento, supervisión y evaluación adecuados.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358775" indent="-358775">
              <a:buClr>
                <a:srgbClr val="3A68BC"/>
              </a:buClr>
              <a:buSzPct val="170000"/>
            </a:pPr>
            <a:r>
              <a:rPr lang="es-VE" sz="10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VE" sz="10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	</a:t>
            </a:r>
            <a:r>
              <a:rPr lang="es-VE" sz="2000" dirty="0" smtClean="0">
                <a:latin typeface="Comic Sans MS" panose="030F0702030302020204" pitchFamily="66" charset="0"/>
              </a:rPr>
              <a:t>No permitir: </a:t>
            </a:r>
            <a:r>
              <a:rPr lang="es-VE" sz="2000" dirty="0">
                <a:latin typeface="Comic Sans MS" panose="030F0702030302020204" pitchFamily="66" charset="0"/>
              </a:rPr>
              <a:t>abusos, </a:t>
            </a:r>
            <a:r>
              <a:rPr lang="es-VE" sz="2000" dirty="0" smtClean="0">
                <a:latin typeface="Comic Sans MS" panose="030F0702030302020204" pitchFamily="66" charset="0"/>
              </a:rPr>
              <a:t>competencia excesiva, presión </a:t>
            </a:r>
            <a:r>
              <a:rPr lang="es-VE" sz="2000" dirty="0">
                <a:latin typeface="Comic Sans MS" panose="030F0702030302020204" pitchFamily="66" charset="0"/>
              </a:rPr>
              <a:t>por </a:t>
            </a:r>
            <a:r>
              <a:rPr lang="es-VE" sz="2000" dirty="0" smtClean="0">
                <a:latin typeface="Comic Sans MS" panose="030F0702030302020204" pitchFamily="66" charset="0"/>
              </a:rPr>
              <a:t>publicar</a:t>
            </a: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171450" indent="-171450">
              <a:buClr>
                <a:schemeClr val="accent6">
                  <a:lumMod val="50000"/>
                </a:schemeClr>
              </a:buClr>
              <a:buSzPct val="150000"/>
              <a:buFont typeface="Arial" panose="020B0604020202020204" pitchFamily="34" charset="0"/>
              <a:buChar char="•"/>
            </a:pPr>
            <a:endParaRPr lang="es-VE" sz="1100" dirty="0" smtClean="0">
              <a:latin typeface="Comic Sans MS" panose="030F0702030302020204" pitchFamily="66" charset="0"/>
            </a:endParaRPr>
          </a:p>
          <a:p>
            <a:pPr marL="342900" indent="-342900">
              <a:buClr>
                <a:srgbClr val="3A68BC"/>
              </a:buClr>
              <a:buSzPct val="170000"/>
              <a:buFont typeface="Arial" panose="020B0604020202020204" pitchFamily="34" charset="0"/>
              <a:buChar char="•"/>
            </a:pP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Exigir educación</a:t>
            </a:r>
            <a:r>
              <a:rPr lang="es-VE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, </a:t>
            </a: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guía y supervisión </a:t>
            </a:r>
            <a:r>
              <a:rPr lang="es-VE" sz="2000" dirty="0" smtClean="0">
                <a:latin typeface="Comic Sans MS" panose="030F0702030302020204" pitchFamily="66" charset="0"/>
              </a:rPr>
              <a:t>en el trabajo honesto.</a:t>
            </a:r>
          </a:p>
          <a:p>
            <a:pPr marL="342900" indent="-342900">
              <a:buClr>
                <a:schemeClr val="accent6">
                  <a:lumMod val="50000"/>
                </a:schemeClr>
              </a:buClr>
              <a:buSzPct val="150000"/>
              <a:buFont typeface="Arial" panose="020B0604020202020204" pitchFamily="34" charset="0"/>
              <a:buChar char="•"/>
            </a:pPr>
            <a:endParaRPr lang="es-VE" sz="1100" b="1" dirty="0">
              <a:latin typeface="Comic Sans MS" panose="030F0702030302020204" pitchFamily="66" charset="0"/>
            </a:endParaRPr>
          </a:p>
          <a:p>
            <a:pPr marL="342900" indent="-342900">
              <a:buClr>
                <a:srgbClr val="3A68BC"/>
              </a:buClr>
              <a:buSzPct val="170000"/>
              <a:buFont typeface="Arial" panose="020B0604020202020204" pitchFamily="34" charset="0"/>
              <a:buChar char="•"/>
            </a:pPr>
            <a:r>
              <a:rPr lang="es-VE" sz="2000" b="1" dirty="0" smtClean="0">
                <a:latin typeface="Comic Sans MS" panose="030F0702030302020204" pitchFamily="66" charset="0"/>
              </a:rPr>
              <a:t>Desarrollar </a:t>
            </a:r>
            <a:r>
              <a:rPr lang="es-VE" sz="2000" b="1" dirty="0">
                <a:latin typeface="Comic Sans MS" panose="030F0702030302020204" pitchFamily="66" charset="0"/>
              </a:rPr>
              <a:t>políticas </a:t>
            </a:r>
            <a:r>
              <a:rPr lang="es-VE" sz="2000" dirty="0" smtClean="0">
                <a:latin typeface="Comic Sans MS" panose="030F0702030302020204" pitchFamily="66" charset="0"/>
              </a:rPr>
              <a:t>para fomentar integridad y evitar deshonestidad. </a:t>
            </a:r>
          </a:p>
          <a:p>
            <a:pPr marL="342900" indent="-342900">
              <a:buClr>
                <a:srgbClr val="3A68BC"/>
              </a:buClr>
              <a:buSzPct val="170000"/>
              <a:buFont typeface="Arial" panose="020B0604020202020204" pitchFamily="34" charset="0"/>
              <a:buChar char="•"/>
            </a:pPr>
            <a:endParaRPr lang="es-VE" sz="1100" dirty="0">
              <a:latin typeface="Comic Sans MS" panose="030F0702030302020204" pitchFamily="66" charset="0"/>
            </a:endParaRPr>
          </a:p>
          <a:p>
            <a:pPr marL="342900" indent="-342900">
              <a:buClr>
                <a:srgbClr val="3A68BC"/>
              </a:buClr>
              <a:buSzPct val="170000"/>
              <a:buFont typeface="Arial" panose="020B0604020202020204" pitchFamily="34" charset="0"/>
              <a:buChar char="•"/>
            </a:pPr>
            <a:r>
              <a:rPr lang="es-VE" sz="2000" b="1" dirty="0">
                <a:latin typeface="Comic Sans MS" panose="030F0702030302020204" pitchFamily="66" charset="0"/>
              </a:rPr>
              <a:t>Recompensar y sancionar </a:t>
            </a:r>
            <a:r>
              <a:rPr lang="es-VE" sz="2000" dirty="0">
                <a:latin typeface="Comic Sans MS" panose="030F0702030302020204" pitchFamily="66" charset="0"/>
              </a:rPr>
              <a:t>cuando </a:t>
            </a:r>
            <a:r>
              <a:rPr lang="es-VE" sz="2000" dirty="0" smtClean="0">
                <a:latin typeface="Comic Sans MS" panose="030F0702030302020204" pitchFamily="66" charset="0"/>
              </a:rPr>
              <a:t>corresponda</a:t>
            </a:r>
            <a:r>
              <a:rPr lang="es-VE" sz="2000" dirty="0">
                <a:latin typeface="Comic Sans MS" panose="030F0702030302020204" pitchFamily="66" charset="0"/>
              </a:rPr>
              <a:t>. Atender denuncias y dar protección a denunciantes y acusados</a:t>
            </a:r>
            <a:r>
              <a:rPr lang="es-VE" sz="2000" dirty="0" smtClean="0">
                <a:latin typeface="Comic Sans MS" panose="030F0702030302020204" pitchFamily="66" charset="0"/>
              </a:rPr>
              <a:t>. </a:t>
            </a:r>
            <a:r>
              <a:rPr lang="es-VE" sz="2000" dirty="0">
                <a:latin typeface="Comic Sans MS" panose="030F0702030302020204" pitchFamily="66" charset="0"/>
              </a:rPr>
              <a:t>M</a:t>
            </a:r>
            <a:r>
              <a:rPr lang="es-VE" sz="2000" dirty="0" smtClean="0">
                <a:latin typeface="Comic Sans MS" panose="030F0702030302020204" pitchFamily="66" charset="0"/>
              </a:rPr>
              <a:t>antener </a:t>
            </a:r>
            <a:r>
              <a:rPr lang="es-VE" sz="2000" dirty="0">
                <a:latin typeface="Comic Sans MS" panose="030F0702030302020204" pitchFamily="66" charset="0"/>
              </a:rPr>
              <a:t>la confianza </a:t>
            </a:r>
            <a:r>
              <a:rPr lang="es-VE" sz="2000" dirty="0" smtClean="0">
                <a:latin typeface="Comic Sans MS" panose="030F0702030302020204" pitchFamily="66" charset="0"/>
              </a:rPr>
              <a:t>del público. </a:t>
            </a:r>
            <a:endParaRPr lang="es-VE" sz="2000" dirty="0">
              <a:latin typeface="Comic Sans MS" panose="030F0702030302020204" pitchFamily="66" charset="0"/>
            </a:endParaRPr>
          </a:p>
          <a:p>
            <a:pPr>
              <a:buClr>
                <a:srgbClr val="3A68BC"/>
              </a:buClr>
              <a:buSzPct val="170000"/>
            </a:pPr>
            <a:endParaRPr lang="es-VE" sz="1050" dirty="0" smtClean="0">
              <a:latin typeface="Comic Sans MS" panose="030F0702030302020204" pitchFamily="66" charset="0"/>
            </a:endParaRPr>
          </a:p>
          <a:p>
            <a:pPr marL="342900" indent="-342900">
              <a:buClr>
                <a:srgbClr val="3A68BC"/>
              </a:buClr>
              <a:buSzPct val="170000"/>
              <a:buFont typeface="Arial" panose="020B0604020202020204" pitchFamily="34" charset="0"/>
              <a:buChar char="•"/>
            </a:pPr>
            <a:r>
              <a:rPr lang="es-VE" sz="2000" dirty="0" smtClean="0">
                <a:latin typeface="Comic Sans MS" panose="030F0702030302020204" pitchFamily="66" charset="0"/>
              </a:rPr>
              <a:t>Etc. etc.</a:t>
            </a:r>
            <a:endParaRPr lang="es-VE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3335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uadroTexto 17"/>
          <p:cNvSpPr txBox="1"/>
          <p:nvPr/>
        </p:nvSpPr>
        <p:spPr>
          <a:xfrm>
            <a:off x="6664661" y="6473170"/>
            <a:ext cx="2374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Ximena Páez </a:t>
            </a:r>
            <a:r>
              <a:rPr lang="es-V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Fac</a:t>
            </a:r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Medicina ULA 2022</a:t>
            </a:r>
            <a:endParaRPr lang="es-V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949895" y="1327964"/>
            <a:ext cx="7460109" cy="190821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endParaRPr lang="es-VE" sz="1200" dirty="0" smtClean="0">
              <a:latin typeface="Comic Sans MS" panose="030F0702030302020204" pitchFamily="66" charset="0"/>
            </a:endParaRPr>
          </a:p>
          <a:p>
            <a:pPr marL="176213" algn="ctr"/>
            <a:r>
              <a:rPr lang="es-VE" sz="3200" dirty="0" smtClean="0">
                <a:latin typeface="Comic Sans MS" panose="030F0702030302020204" pitchFamily="66" charset="0"/>
              </a:rPr>
              <a:t>Participación</a:t>
            </a:r>
            <a:r>
              <a:rPr lang="es-VE" sz="3200" dirty="0">
                <a:latin typeface="Comic Sans MS" panose="030F0702030302020204" pitchFamily="66" charset="0"/>
              </a:rPr>
              <a:t> </a:t>
            </a:r>
            <a:r>
              <a:rPr lang="es-VE" sz="3200" dirty="0" smtClean="0">
                <a:latin typeface="Comic Sans MS" panose="030F0702030302020204" pitchFamily="66" charset="0"/>
              </a:rPr>
              <a:t>y Persistencia</a:t>
            </a:r>
          </a:p>
          <a:p>
            <a:pPr marL="176213" algn="ctr"/>
            <a:r>
              <a:rPr lang="es-VE" sz="3200" dirty="0" smtClean="0">
                <a:latin typeface="Comic Sans MS" panose="030F0702030302020204" pitchFamily="66" charset="0"/>
              </a:rPr>
              <a:t>de</a:t>
            </a:r>
          </a:p>
          <a:p>
            <a:pPr marL="176213" algn="ctr"/>
            <a:r>
              <a:rPr lang="es-VE" sz="3200" dirty="0" smtClean="0">
                <a:latin typeface="Comic Sans MS" panose="030F0702030302020204" pitchFamily="66" charset="0"/>
              </a:rPr>
              <a:t>Colectividad, Institución e </a:t>
            </a:r>
            <a:r>
              <a:rPr lang="es-VE" sz="3200" u="sng" dirty="0" smtClean="0">
                <a:latin typeface="Comic Sans MS" panose="030F0702030302020204" pitchFamily="66" charset="0"/>
              </a:rPr>
              <a:t>Individuos</a:t>
            </a:r>
            <a:r>
              <a:rPr lang="es-VE" sz="3200" dirty="0" smtClean="0">
                <a:latin typeface="Comic Sans MS" panose="030F0702030302020204" pitchFamily="66" charset="0"/>
              </a:rPr>
              <a:t> </a:t>
            </a:r>
            <a:endParaRPr lang="es-VE" sz="3200" dirty="0">
              <a:latin typeface="Comic Sans MS" panose="030F0702030302020204" pitchFamily="66" charset="0"/>
            </a:endParaRPr>
          </a:p>
          <a:p>
            <a:pPr algn="ctr"/>
            <a:endParaRPr lang="es-VE" sz="1000" dirty="0">
              <a:latin typeface="Comic Sans MS" panose="030F0702030302020204" pitchFamily="66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885593" y="4779982"/>
            <a:ext cx="5588710" cy="707886"/>
          </a:xfrm>
          <a:prstGeom prst="rect">
            <a:avLst/>
          </a:prstGeom>
          <a:ln w="28575">
            <a:solidFill>
              <a:schemeClr val="accent5"/>
            </a:solidFill>
          </a:ln>
        </p:spPr>
        <p:txBody>
          <a:bodyPr wrap="none">
            <a:spAutoFit/>
          </a:bodyPr>
          <a:lstStyle/>
          <a:p>
            <a:pPr marL="176213" algn="ctr"/>
            <a:r>
              <a:rPr lang="es-VE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Cultura de Integridad</a:t>
            </a:r>
          </a:p>
        </p:txBody>
      </p:sp>
      <p:sp>
        <p:nvSpPr>
          <p:cNvPr id="3" name="Flecha abajo 2"/>
          <p:cNvSpPr/>
          <p:nvPr/>
        </p:nvSpPr>
        <p:spPr>
          <a:xfrm>
            <a:off x="4409015" y="3302298"/>
            <a:ext cx="541867" cy="1301788"/>
          </a:xfrm>
          <a:prstGeom prst="downArrow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" name="CuadroTexto 3"/>
          <p:cNvSpPr txBox="1"/>
          <p:nvPr/>
        </p:nvSpPr>
        <p:spPr>
          <a:xfrm>
            <a:off x="2568016" y="5663764"/>
            <a:ext cx="43059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smtClean="0">
                <a:latin typeface="Comic Sans MS" panose="030F0702030302020204" pitchFamily="66" charset="0"/>
              </a:rPr>
              <a:t>Todos se portan bien </a:t>
            </a:r>
            <a:endParaRPr lang="es-VE" sz="3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809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uadroTexto 17"/>
          <p:cNvSpPr txBox="1"/>
          <p:nvPr/>
        </p:nvSpPr>
        <p:spPr>
          <a:xfrm>
            <a:off x="6664661" y="6473170"/>
            <a:ext cx="2374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Ximena Páez </a:t>
            </a:r>
            <a:r>
              <a:rPr lang="es-V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Fac</a:t>
            </a:r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Medicina ULA 2022</a:t>
            </a:r>
            <a:endParaRPr lang="es-V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02" t="8444" r="2667" b="77229"/>
          <a:stretch/>
        </p:blipFill>
        <p:spPr>
          <a:xfrm>
            <a:off x="4918197" y="928264"/>
            <a:ext cx="2407171" cy="1423278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1191896" y="1697757"/>
            <a:ext cx="30620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29 septiembre 2021</a:t>
            </a:r>
            <a:endParaRPr lang="es-VE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99" t="29111" r="4001" b="6222"/>
          <a:stretch/>
        </p:blipFill>
        <p:spPr>
          <a:xfrm>
            <a:off x="1190308" y="2346764"/>
            <a:ext cx="2825431" cy="398924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CuadroTexto 11"/>
          <p:cNvSpPr txBox="1"/>
          <p:nvPr/>
        </p:nvSpPr>
        <p:spPr>
          <a:xfrm>
            <a:off x="4572000" y="2869278"/>
            <a:ext cx="32898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dirty="0">
                <a:latin typeface="Comic Sans MS" panose="030F0702030302020204" pitchFamily="66" charset="0"/>
              </a:rPr>
              <a:t>R</a:t>
            </a:r>
            <a:r>
              <a:rPr lang="es-VE" sz="2000" dirty="0" smtClean="0">
                <a:latin typeface="Comic Sans MS" panose="030F0702030302020204" pitchFamily="66" charset="0"/>
              </a:rPr>
              <a:t>evista en la </a:t>
            </a:r>
            <a:r>
              <a:rPr lang="es-VE" sz="2000" dirty="0">
                <a:latin typeface="Comic Sans MS" panose="030F0702030302020204" pitchFamily="66" charset="0"/>
              </a:rPr>
              <a:t> </a:t>
            </a:r>
            <a:r>
              <a:rPr lang="es-VE" sz="2000" dirty="0" smtClean="0">
                <a:latin typeface="Comic Sans MS" panose="030F0702030302020204" pitchFamily="66" charset="0"/>
              </a:rPr>
              <a:t>Facultad de Medicina UCV por iniciativa de estudiantes con el apoyo de profesores y del Centro Nacional de Bioética CENABI</a:t>
            </a:r>
            <a:r>
              <a:rPr lang="es-VE" sz="2000" dirty="0">
                <a:latin typeface="Comic Sans MS" panose="030F0702030302020204" pitchFamily="66" charset="0"/>
              </a:rPr>
              <a:t>.</a:t>
            </a:r>
            <a:endParaRPr lang="es-VE" sz="2000" dirty="0" smtClean="0">
              <a:latin typeface="Comic Sans MS" panose="030F0702030302020204" pitchFamily="66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846813" y="762472"/>
            <a:ext cx="2071401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Buen ejemplo</a:t>
            </a:r>
            <a:endParaRPr lang="es-VE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0667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2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uadroTexto 17"/>
          <p:cNvSpPr txBox="1"/>
          <p:nvPr/>
        </p:nvSpPr>
        <p:spPr>
          <a:xfrm>
            <a:off x="6769632" y="6485770"/>
            <a:ext cx="2374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Ximena Páez </a:t>
            </a:r>
            <a:r>
              <a:rPr lang="es-V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Fac</a:t>
            </a:r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Medicina ULA 2022</a:t>
            </a:r>
            <a:endParaRPr lang="es-V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3893854" y="684181"/>
            <a:ext cx="1572192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accent5"/>
            </a:solidFill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s-VE" sz="3200" dirty="0" smtClean="0">
                <a:latin typeface="Comic Sans MS" panose="030F0702030302020204" pitchFamily="66" charset="0"/>
              </a:rPr>
              <a:t>Epílogo</a:t>
            </a:r>
            <a:endParaRPr lang="es-VE" sz="3200" dirty="0">
              <a:latin typeface="Comic Sans MS" panose="030F0702030302020204" pitchFamily="66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743529" y="1514238"/>
            <a:ext cx="5872842" cy="44012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s-VE" sz="1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342900" indent="-342900">
              <a:buClr>
                <a:srgbClr val="3A68BC"/>
              </a:buClr>
              <a:buSzPct val="150000"/>
              <a:buFont typeface="Arial" panose="020B0604020202020204" pitchFamily="34" charset="0"/>
              <a:buChar char="•"/>
            </a:pPr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Promover</a:t>
            </a:r>
            <a:r>
              <a:rPr lang="es-VE" sz="2400" dirty="0" smtClean="0">
                <a:latin typeface="Comic Sans MS" panose="030F0702030302020204" pitchFamily="66" charset="0"/>
              </a:rPr>
              <a:t> </a:t>
            </a:r>
            <a:r>
              <a:rPr lang="es-VE" sz="2200" dirty="0" smtClean="0">
                <a:latin typeface="Comic Sans MS" panose="030F0702030302020204" pitchFamily="66" charset="0"/>
              </a:rPr>
              <a:t>cultura de integridad al educar a todos en la comunidad académica, y desarrollar políticas institucionales con este propósito.</a:t>
            </a:r>
          </a:p>
          <a:p>
            <a:pPr marL="285750" indent="-285750">
              <a:buClr>
                <a:schemeClr val="accent6">
                  <a:lumMod val="50000"/>
                </a:schemeClr>
              </a:buClr>
              <a:buSzPct val="150000"/>
              <a:buFont typeface="Arial" panose="020B0604020202020204" pitchFamily="34" charset="0"/>
              <a:buChar char="•"/>
            </a:pPr>
            <a:endParaRPr lang="es-VE" sz="1600" dirty="0" smtClean="0">
              <a:latin typeface="Comic Sans MS" panose="030F0702030302020204" pitchFamily="66" charset="0"/>
            </a:endParaRPr>
          </a:p>
          <a:p>
            <a:pPr marL="342900" indent="-342900">
              <a:buClr>
                <a:srgbClr val="3A68BC"/>
              </a:buClr>
              <a:buSzPct val="150000"/>
              <a:buFont typeface="Arial" panose="020B0604020202020204" pitchFamily="34" charset="0"/>
              <a:buChar char="•"/>
            </a:pPr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Recompensar</a:t>
            </a:r>
            <a:r>
              <a:rPr lang="es-VE" sz="2400" dirty="0" smtClean="0">
                <a:latin typeface="Comic Sans MS" panose="030F0702030302020204" pitchFamily="66" charset="0"/>
              </a:rPr>
              <a:t> </a:t>
            </a:r>
            <a:r>
              <a:rPr lang="es-VE" sz="2200" dirty="0" smtClean="0">
                <a:latin typeface="Comic Sans MS" panose="030F0702030302020204" pitchFamily="66" charset="0"/>
              </a:rPr>
              <a:t>las conductas beneficiosas en estudiantes, profesores, investigadores, profesionales y resto de la comunidad.</a:t>
            </a:r>
          </a:p>
          <a:p>
            <a:pPr marL="285750" indent="-285750">
              <a:buClr>
                <a:schemeClr val="accent6">
                  <a:lumMod val="50000"/>
                </a:schemeClr>
              </a:buClr>
              <a:buSzPct val="150000"/>
              <a:buFont typeface="Arial" panose="020B0604020202020204" pitchFamily="34" charset="0"/>
              <a:buChar char="•"/>
            </a:pPr>
            <a:endParaRPr lang="es-VE" sz="1600" dirty="0" smtClean="0">
              <a:latin typeface="Comic Sans MS" panose="030F0702030302020204" pitchFamily="66" charset="0"/>
            </a:endParaRPr>
          </a:p>
          <a:p>
            <a:pPr marL="342900" indent="-342900">
              <a:buClr>
                <a:srgbClr val="3A68BC"/>
              </a:buClr>
              <a:buSzPct val="150000"/>
              <a:buFont typeface="Arial" panose="020B0604020202020204" pitchFamily="34" charset="0"/>
              <a:buChar char="•"/>
            </a:pPr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Corregir</a:t>
            </a:r>
            <a:r>
              <a:rPr lang="es-VE" sz="2400" dirty="0" smtClean="0">
                <a:latin typeface="Comic Sans MS" panose="030F0702030302020204" pitchFamily="66" charset="0"/>
              </a:rPr>
              <a:t> </a:t>
            </a:r>
            <a:r>
              <a:rPr lang="es-VE" sz="2200" dirty="0" smtClean="0">
                <a:latin typeface="Comic Sans MS" panose="030F0702030302020204" pitchFamily="66" charset="0"/>
              </a:rPr>
              <a:t>conductas inapropiadas, deshonestas, delictivas en cualquiera.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VE" sz="1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7444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84" y="50060"/>
            <a:ext cx="8086408" cy="6534692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CuadroTexto 3"/>
          <p:cNvSpPr txBox="1"/>
          <p:nvPr/>
        </p:nvSpPr>
        <p:spPr>
          <a:xfrm>
            <a:off x="738303" y="1773474"/>
            <a:ext cx="1959177" cy="33855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600" dirty="0" smtClean="0">
                <a:latin typeface="Comic Sans MS" panose="030F0702030302020204" pitchFamily="66" charset="0"/>
              </a:rPr>
              <a:t>pacaps@gmail.com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725882" y="472441"/>
            <a:ext cx="1971598" cy="120032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VE" sz="3600" dirty="0" smtClean="0">
                <a:latin typeface="Comic Sans MS" panose="030F0702030302020204" pitchFamily="66" charset="0"/>
              </a:rPr>
              <a:t>Muchas </a:t>
            </a:r>
          </a:p>
          <a:p>
            <a:r>
              <a:rPr lang="es-VE" sz="3600" dirty="0" smtClean="0">
                <a:latin typeface="Comic Sans MS" panose="030F0702030302020204" pitchFamily="66" charset="0"/>
              </a:rPr>
              <a:t>gracias</a:t>
            </a:r>
            <a:endParaRPr lang="es-VE" sz="3600" dirty="0">
              <a:latin typeface="Comic Sans MS" panose="030F0702030302020204" pitchFamily="66" charset="0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6769632" y="6611779"/>
            <a:ext cx="2374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Ximena Páez </a:t>
            </a:r>
            <a:r>
              <a:rPr lang="es-V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Fac</a:t>
            </a:r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Medicina ULA 2022</a:t>
            </a:r>
            <a:endParaRPr lang="es-V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596640" y="6111358"/>
            <a:ext cx="40219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H. Fantin-Latour. </a:t>
            </a:r>
            <a:r>
              <a:rPr lang="fr-FR" sz="1200" i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Nature </a:t>
            </a:r>
            <a:r>
              <a:rPr lang="fr-FR" sz="1200" i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morte avec fleurs, fruits, quartiers de grenades et d'oranges et carafe</a:t>
            </a:r>
            <a:r>
              <a:rPr lang="fr-FR" sz="1200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, </a:t>
            </a:r>
            <a:r>
              <a:rPr lang="fr-FR" sz="12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1865.</a:t>
            </a:r>
            <a:endParaRPr lang="es-VE" sz="1200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9358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/>
          <p:cNvSpPr txBox="1"/>
          <p:nvPr/>
        </p:nvSpPr>
        <p:spPr>
          <a:xfrm>
            <a:off x="6769632" y="6611779"/>
            <a:ext cx="2374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Ximena Páez </a:t>
            </a:r>
            <a:r>
              <a:rPr lang="es-V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Fac</a:t>
            </a:r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Medicina ULA 2022</a:t>
            </a:r>
            <a:endParaRPr lang="es-V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34"/>
          <a:stretch/>
        </p:blipFill>
        <p:spPr>
          <a:xfrm>
            <a:off x="1716505" y="2528215"/>
            <a:ext cx="3457861" cy="2834133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Rectángulo 1"/>
          <p:cNvSpPr/>
          <p:nvPr/>
        </p:nvSpPr>
        <p:spPr>
          <a:xfrm>
            <a:off x="1881593" y="5446184"/>
            <a:ext cx="312768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https://www.dreamstime.com/royalty-free-stock-images-cookie-jar-image8194279</a:t>
            </a:r>
          </a:p>
        </p:txBody>
      </p:sp>
      <p:sp>
        <p:nvSpPr>
          <p:cNvPr id="7" name="CuadroTexto 6"/>
          <p:cNvSpPr txBox="1"/>
          <p:nvPr/>
        </p:nvSpPr>
        <p:spPr>
          <a:xfrm flipH="1">
            <a:off x="1247199" y="1268929"/>
            <a:ext cx="6649601" cy="10772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3200" dirty="0" smtClean="0">
                <a:latin typeface="Comic Sans MS" panose="030F0702030302020204" pitchFamily="66" charset="0"/>
              </a:rPr>
              <a:t>¿Por qué nos comportamos así, </a:t>
            </a:r>
          </a:p>
          <a:p>
            <a:pPr algn="ctr"/>
            <a:r>
              <a:rPr lang="es-VE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VE" sz="3200" dirty="0" smtClean="0">
                <a:latin typeface="Comic Sans MS" panose="030F0702030302020204" pitchFamily="66" charset="0"/>
              </a:rPr>
              <a:t>en especial cuando </a:t>
            </a:r>
            <a:r>
              <a:rPr lang="es-VE" sz="3200" u="sng" dirty="0" smtClean="0">
                <a:latin typeface="Comic Sans MS" panose="030F0702030302020204" pitchFamily="66" charset="0"/>
              </a:rPr>
              <a:t>NO</a:t>
            </a:r>
            <a:r>
              <a:rPr lang="es-VE" sz="3200" dirty="0" smtClean="0">
                <a:latin typeface="Comic Sans MS" panose="030F0702030302020204" pitchFamily="66" charset="0"/>
              </a:rPr>
              <a:t> </a:t>
            </a:r>
            <a:r>
              <a:rPr lang="es-VE" sz="3200" dirty="0">
                <a:latin typeface="Comic Sans MS" panose="030F0702030302020204" pitchFamily="66" charset="0"/>
              </a:rPr>
              <a:t>nos ven</a:t>
            </a:r>
            <a:r>
              <a:rPr lang="es-VE" sz="3200" dirty="0" smtClean="0">
                <a:latin typeface="Comic Sans MS" panose="030F0702030302020204" pitchFamily="66" charset="0"/>
              </a:rPr>
              <a:t>?</a:t>
            </a:r>
            <a:endParaRPr lang="es-VE" sz="3200" dirty="0">
              <a:latin typeface="Comic Sans MS" panose="030F0702030302020204" pitchFamily="66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5576126" y="2574857"/>
            <a:ext cx="1991251" cy="24622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“ Ayer, sin que 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me vieran,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cogí un rosquillo 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de la despensa…</a:t>
            </a:r>
          </a:p>
          <a:p>
            <a:endParaRPr lang="es-VE" sz="1000" dirty="0" smtClean="0">
              <a:latin typeface="Comic Sans MS" panose="030F0702030302020204" pitchFamily="66" charset="0"/>
            </a:endParaRPr>
          </a:p>
          <a:p>
            <a:r>
              <a:rPr lang="es-VE" dirty="0" smtClean="0">
                <a:latin typeface="Comic Sans MS" panose="030F0702030302020204" pitchFamily="66" charset="0"/>
              </a:rPr>
              <a:t>Nadie lo sabe, 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nadie lo vio, solo 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el gusanillo de 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la conciencia”.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5454179" y="5084547"/>
            <a:ext cx="2630905" cy="761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J. Rivadeneira,  20 octubre 2022.</a:t>
            </a:r>
          </a:p>
          <a:p>
            <a:pPr algn="r"/>
            <a:r>
              <a:rPr lang="es-V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Adaptado de: </a:t>
            </a:r>
            <a:r>
              <a:rPr lang="es-VE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gusanillo de la conciencia</a:t>
            </a:r>
            <a:r>
              <a:rPr lang="es-V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r"/>
            <a:r>
              <a:rPr lang="es-V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G. Fernández. Los niños: revista de educación y recreo. Madrid octubre </a:t>
            </a:r>
            <a:r>
              <a:rPr lang="es-VE" sz="10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1871.</a:t>
            </a:r>
            <a:endParaRPr lang="es-VE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0052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uadroTexto 17"/>
          <p:cNvSpPr txBox="1"/>
          <p:nvPr/>
        </p:nvSpPr>
        <p:spPr>
          <a:xfrm>
            <a:off x="6664661" y="6473170"/>
            <a:ext cx="2374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Ximena Páez </a:t>
            </a:r>
            <a:r>
              <a:rPr lang="es-V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Fac</a:t>
            </a:r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Medicina ULA 2022</a:t>
            </a:r>
            <a:endParaRPr lang="es-V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995047" y="5101329"/>
            <a:ext cx="315390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https://www.uml.edu/Research/Integrity/misconduct/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4" t="8937" r="11089" b="4291"/>
          <a:stretch/>
        </p:blipFill>
        <p:spPr>
          <a:xfrm>
            <a:off x="2869123" y="1086598"/>
            <a:ext cx="3405752" cy="3852137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CuadroTexto 5"/>
          <p:cNvSpPr txBox="1"/>
          <p:nvPr/>
        </p:nvSpPr>
        <p:spPr>
          <a:xfrm>
            <a:off x="604987" y="573248"/>
            <a:ext cx="169625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Plagio</a:t>
            </a:r>
            <a:endParaRPr lang="es-VE" sz="4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6797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6664661" y="6473170"/>
            <a:ext cx="2374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Ximena Páez </a:t>
            </a:r>
            <a:r>
              <a:rPr lang="es-V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Fac</a:t>
            </a:r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Medicina ULA 2022</a:t>
            </a:r>
            <a:endParaRPr lang="es-V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600200"/>
            <a:ext cx="7620000" cy="3657600"/>
          </a:xfrm>
          <a:prstGeom prst="rect">
            <a:avLst/>
          </a:prstGeom>
          <a:ln>
            <a:solidFill>
              <a:schemeClr val="accent5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ctángulo 2"/>
          <p:cNvSpPr/>
          <p:nvPr/>
        </p:nvSpPr>
        <p:spPr>
          <a:xfrm>
            <a:off x="3146770" y="5495836"/>
            <a:ext cx="273023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https://gradcoach.com/academic-misconduct/</a:t>
            </a:r>
          </a:p>
        </p:txBody>
      </p:sp>
      <p:sp>
        <p:nvSpPr>
          <p:cNvPr id="7" name="Elipse 6"/>
          <p:cNvSpPr/>
          <p:nvPr/>
        </p:nvSpPr>
        <p:spPr>
          <a:xfrm>
            <a:off x="3591439" y="1699658"/>
            <a:ext cx="3460289" cy="115849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" name="CuadroTexto 4"/>
          <p:cNvSpPr txBox="1"/>
          <p:nvPr/>
        </p:nvSpPr>
        <p:spPr>
          <a:xfrm>
            <a:off x="3475202" y="1868925"/>
            <a:ext cx="36927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¿Qué quiere decir, que todo lo que hice esta </a:t>
            </a:r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mal</a:t>
            </a:r>
            <a:r>
              <a:rPr lang="es-VE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?!?</a:t>
            </a:r>
            <a:endParaRPr lang="es-VE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Elipse 7"/>
          <p:cNvSpPr/>
          <p:nvPr/>
        </p:nvSpPr>
        <p:spPr>
          <a:xfrm>
            <a:off x="3068665" y="3177153"/>
            <a:ext cx="2123268" cy="141034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6" name="CuadroTexto 5"/>
          <p:cNvSpPr txBox="1"/>
          <p:nvPr/>
        </p:nvSpPr>
        <p:spPr>
          <a:xfrm>
            <a:off x="3196526" y="3146931"/>
            <a:ext cx="186754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¡Copié </a:t>
            </a:r>
            <a:r>
              <a:rPr lang="es-VE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todo</a:t>
            </a:r>
            <a:r>
              <a:rPr lang="es-VE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s-VE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exactamente </a:t>
            </a:r>
          </a:p>
          <a:p>
            <a:pPr algn="ctr"/>
            <a:r>
              <a:rPr lang="es-VE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es-VE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Internet</a:t>
            </a:r>
            <a:r>
              <a:rPr lang="es-VE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!!</a:t>
            </a:r>
            <a:endParaRPr lang="es-VE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681186" y="732816"/>
            <a:ext cx="186389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Plagio</a:t>
            </a:r>
            <a:endParaRPr lang="es-VE" sz="4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013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6664661" y="6473170"/>
            <a:ext cx="2374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Ximena Páez </a:t>
            </a:r>
            <a:r>
              <a:rPr lang="es-V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Fac</a:t>
            </a:r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Medicina ULA 2022</a:t>
            </a:r>
            <a:endParaRPr lang="es-V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3923" y="1620023"/>
            <a:ext cx="5276153" cy="4009877"/>
          </a:xfrm>
          <a:prstGeom prst="rect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ctángulo 2"/>
          <p:cNvSpPr/>
          <p:nvPr/>
        </p:nvSpPr>
        <p:spPr>
          <a:xfrm>
            <a:off x="2545595" y="5888395"/>
            <a:ext cx="405280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https://ori.hhs.gov/education/products/RIandImages/default.html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2741883" y="5241131"/>
            <a:ext cx="1830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el microscopio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4761147" y="5241131"/>
            <a:ext cx="2000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la computadora</a:t>
            </a:r>
            <a:endParaRPr lang="es-VE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681186" y="732816"/>
            <a:ext cx="34640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Falsificació</a:t>
            </a:r>
            <a:r>
              <a:rPr lang="es-VE" sz="4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2413716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6664661" y="6473170"/>
            <a:ext cx="2374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Ximena Páez </a:t>
            </a:r>
            <a:r>
              <a:rPr lang="es-V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Fac</a:t>
            </a:r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Medicina ULA 2022</a:t>
            </a:r>
            <a:endParaRPr lang="es-V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753" y="870593"/>
            <a:ext cx="6142494" cy="4606871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Rectángulo 8"/>
          <p:cNvSpPr/>
          <p:nvPr/>
        </p:nvSpPr>
        <p:spPr>
          <a:xfrm>
            <a:off x="2558289" y="5569227"/>
            <a:ext cx="402742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1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M. Baker.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Problematic images found in 4% of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biomedical papers.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April 22, </a:t>
            </a:r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s-VE" sz="1100" b="1" dirty="0" err="1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1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doi:10.1038/nature.2016.19802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1986117" y="6012689"/>
            <a:ext cx="515077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Shen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Meet this super-spotter of duplicated images in science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papers.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May 13, </a:t>
            </a:r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2020</a:t>
            </a:r>
            <a:endParaRPr lang="es-VE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VE" sz="1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https:// doi.org/10.1038/d41586-020-01363-z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066885" y="889804"/>
            <a:ext cx="4246536" cy="787726"/>
          </a:xfrm>
          <a:prstGeom prst="rect">
            <a:avLst/>
          </a:prstGeom>
          <a:solidFill>
            <a:srgbClr val="F2F1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CuadroTexto 1"/>
          <p:cNvSpPr txBox="1"/>
          <p:nvPr/>
        </p:nvSpPr>
        <p:spPr>
          <a:xfrm>
            <a:off x="2066885" y="879934"/>
            <a:ext cx="17684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VIENDO DOBLE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066885" y="1169069"/>
            <a:ext cx="49892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 smtClean="0"/>
              <a:t>Un análisis de 20.000 artículos biomédicos encontró que el </a:t>
            </a:r>
            <a:r>
              <a:rPr lang="es-VE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4%</a:t>
            </a:r>
            <a:r>
              <a:rPr lang="es-VE" sz="1600" dirty="0" smtClean="0"/>
              <a:t> contiene </a:t>
            </a:r>
            <a:r>
              <a:rPr lang="es-VE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imágenes duplicadas inapropiadamente </a:t>
            </a:r>
            <a:endParaRPr lang="es-VE" sz="1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ángulo 9"/>
          <p:cNvSpPr/>
          <p:nvPr/>
        </p:nvSpPr>
        <p:spPr>
          <a:xfrm rot="16200000">
            <a:off x="285846" y="3141019"/>
            <a:ext cx="3562075" cy="787726"/>
          </a:xfrm>
          <a:prstGeom prst="rect">
            <a:avLst/>
          </a:prstGeom>
          <a:solidFill>
            <a:srgbClr val="F2F1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CuadroTexto 7"/>
          <p:cNvSpPr txBox="1"/>
          <p:nvPr/>
        </p:nvSpPr>
        <p:spPr>
          <a:xfrm rot="16200000">
            <a:off x="600316" y="3038999"/>
            <a:ext cx="2933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600" dirty="0"/>
              <a:t>A</a:t>
            </a:r>
            <a:r>
              <a:rPr lang="es-VE" sz="1600" dirty="0" smtClean="0"/>
              <a:t>rtículos con inapropiadas duplicaciones de imágenes  (%)</a:t>
            </a:r>
            <a:endParaRPr lang="es-VE" sz="1600" dirty="0"/>
          </a:p>
        </p:txBody>
      </p:sp>
      <p:sp>
        <p:nvSpPr>
          <p:cNvPr id="12" name="CuadroTexto 11"/>
          <p:cNvSpPr txBox="1"/>
          <p:nvPr/>
        </p:nvSpPr>
        <p:spPr>
          <a:xfrm>
            <a:off x="311047" y="132499"/>
            <a:ext cx="29268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Falsificació</a:t>
            </a:r>
            <a:r>
              <a:rPr lang="es-VE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1339749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/>
      <p:bldP spid="7" grpId="0"/>
      <p:bldP spid="10" grpId="0" animBg="1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uadroTexto 17"/>
          <p:cNvSpPr txBox="1"/>
          <p:nvPr/>
        </p:nvSpPr>
        <p:spPr>
          <a:xfrm>
            <a:off x="6664661" y="6473170"/>
            <a:ext cx="2374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Ximena Páez </a:t>
            </a:r>
            <a:r>
              <a:rPr lang="es-V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Fac</a:t>
            </a:r>
            <a:r>
              <a:rPr lang="es-V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Medicina ULA 2022</a:t>
            </a:r>
            <a:endParaRPr lang="es-V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93" r="8068"/>
          <a:stretch/>
        </p:blipFill>
        <p:spPr>
          <a:xfrm>
            <a:off x="2039428" y="1630679"/>
            <a:ext cx="5302348" cy="3742587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4" name="Rectángulo 3"/>
          <p:cNvSpPr/>
          <p:nvPr/>
        </p:nvSpPr>
        <p:spPr>
          <a:xfrm>
            <a:off x="3779512" y="5513693"/>
            <a:ext cx="151195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https://shorturl.at/egnrS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590860" y="498637"/>
            <a:ext cx="31886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Falsificación</a:t>
            </a:r>
            <a:endParaRPr lang="es-VE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332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3426</TotalTime>
  <Words>2260</Words>
  <Application>Microsoft Office PowerPoint</Application>
  <PresentationFormat>Presentación en pantalla (4:3)</PresentationFormat>
  <Paragraphs>340</Paragraphs>
  <Slides>37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37</vt:i4>
      </vt:variant>
    </vt:vector>
  </HeadingPairs>
  <TitlesOfParts>
    <vt:vector size="46" baseType="lpstr">
      <vt:lpstr>Arial Unicode MS</vt:lpstr>
      <vt:lpstr>Arial</vt:lpstr>
      <vt:lpstr>Bookman Old Style</vt:lpstr>
      <vt:lpstr>Calibri</vt:lpstr>
      <vt:lpstr>Calibri Light</vt:lpstr>
      <vt:lpstr>Comic Sans MS</vt:lpstr>
      <vt:lpstr>Symbol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ximena</dc:creator>
  <cp:lastModifiedBy>ximena</cp:lastModifiedBy>
  <cp:revision>385</cp:revision>
  <dcterms:created xsi:type="dcterms:W3CDTF">2022-08-22T01:26:06Z</dcterms:created>
  <dcterms:modified xsi:type="dcterms:W3CDTF">2022-10-21T10:08:15Z</dcterms:modified>
</cp:coreProperties>
</file>