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27" r:id="rId2"/>
    <p:sldId id="428" r:id="rId3"/>
    <p:sldId id="434" r:id="rId4"/>
    <p:sldId id="443" r:id="rId5"/>
    <p:sldId id="452" r:id="rId6"/>
    <p:sldId id="441" r:id="rId7"/>
    <p:sldId id="433" r:id="rId8"/>
    <p:sldId id="435" r:id="rId9"/>
    <p:sldId id="442" r:id="rId10"/>
    <p:sldId id="446" r:id="rId11"/>
    <p:sldId id="447" r:id="rId12"/>
    <p:sldId id="449" r:id="rId13"/>
    <p:sldId id="448" r:id="rId14"/>
    <p:sldId id="451" r:id="rId15"/>
    <p:sldId id="453" r:id="rId16"/>
    <p:sldId id="429" r:id="rId17"/>
    <p:sldId id="444" r:id="rId18"/>
    <p:sldId id="450" r:id="rId19"/>
    <p:sldId id="436" r:id="rId20"/>
    <p:sldId id="437" r:id="rId21"/>
  </p:sldIdLst>
  <p:sldSz cx="9144000" cy="6858000" type="screen4x3"/>
  <p:notesSz cx="6858000" cy="90773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5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94FF"/>
    <a:srgbClr val="EFD7B3"/>
    <a:srgbClr val="0A63F4"/>
    <a:srgbClr val="99CCFF"/>
    <a:srgbClr val="FFFF99"/>
    <a:srgbClr val="FFCC00"/>
    <a:srgbClr val="D6AD00"/>
    <a:srgbClr val="FFCC66"/>
    <a:srgbClr val="F5E6CF"/>
    <a:srgbClr val="CC5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00" autoAdjust="0"/>
    <p:restoredTop sz="93981" autoAdjust="0"/>
  </p:normalViewPr>
  <p:slideViewPr>
    <p:cSldViewPr showGuides="1">
      <p:cViewPr varScale="1">
        <p:scale>
          <a:sx n="63" d="100"/>
          <a:sy n="63" d="100"/>
        </p:scale>
        <p:origin x="750" y="66"/>
      </p:cViewPr>
      <p:guideLst>
        <p:guide orient="horz" pos="225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128"/>
    </p:cViewPr>
  </p:sorterViewPr>
  <p:notesViewPr>
    <p:cSldViewPr showGuides="1">
      <p:cViewPr varScale="1">
        <p:scale>
          <a:sx n="40" d="100"/>
          <a:sy n="40" d="100"/>
        </p:scale>
        <p:origin x="-1488" y="-96"/>
      </p:cViewPr>
      <p:guideLst>
        <p:guide orient="horz" pos="2859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785CDEA3-ED21-4168-B01D-97DF3561791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0350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8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81038"/>
            <a:ext cx="4538662" cy="3403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11650"/>
            <a:ext cx="5029200" cy="408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BCF120AC-0217-41D2-8A1C-3B257EC1614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63258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120AC-0217-41D2-8A1C-3B257EC1614D}" type="slidenum">
              <a:rPr lang="es-ES_tradnl" smtClean="0"/>
              <a:pPr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3237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120AC-0217-41D2-8A1C-3B257EC1614D}" type="slidenum">
              <a:rPr lang="es-ES_tradnl" smtClean="0"/>
              <a:pPr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1119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120AC-0217-41D2-8A1C-3B257EC1614D}" type="slidenum">
              <a:rPr lang="es-ES_tradnl" smtClean="0">
                <a:solidFill>
                  <a:srgbClr val="000000"/>
                </a:solidFill>
              </a:rPr>
              <a:pPr/>
              <a:t>15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839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AB0FF-BF58-4497-95C9-3B0182820E0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3044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AAC02-90AC-4806-A859-41255471BAD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715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5C036-7D21-48B0-B6E3-B45B2F3E204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5553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5469268-07A8-46AD-B9E7-2ECC83BCCD1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5558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A1D44-D678-46E1-BF34-69E107B85D7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2411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B9E00-C099-4297-8134-837181CAF39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110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E8339-7A9A-4E6D-A44E-47C8530D818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0076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A87C8-5B69-415E-AC87-03F2B2012AE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2476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1C2A9-904E-43BE-9C28-45BE54AC0E3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36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DED00-B6E9-4413-BE57-E5FCBE274C1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588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D6DDC-89E7-4734-AD88-77A90C3545D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309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47697-5C8A-45AB-B48D-9B951741E5C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672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CC"/>
            </a:gs>
            <a:gs pos="100000">
              <a:srgbClr val="3333CC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+mn-lt"/>
              </a:defRPr>
            </a:lvl1pPr>
          </a:lstStyle>
          <a:p>
            <a:fld id="{7C2C4F99-F1EA-47A8-AFA5-1CB26F038A1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g"/><Relationship Id="rId7" Type="http://schemas.microsoft.com/office/2007/relationships/hdphoto" Target="../media/hdphoto1.wdp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LOGO_ULA"/>
          <p:cNvPicPr/>
          <p:nvPr/>
        </p:nvPicPr>
        <p:blipFill>
          <a:blip r:embed="rId3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6" t="7967" r="6857" b="12425"/>
          <a:stretch>
            <a:fillRect/>
          </a:stretch>
        </p:blipFill>
        <p:spPr bwMode="auto">
          <a:xfrm>
            <a:off x="7431647" y="3050793"/>
            <a:ext cx="1126894" cy="1450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 descr="FD6284E5"/>
          <p:cNvPicPr/>
          <p:nvPr/>
        </p:nvPicPr>
        <p:blipFill>
          <a:blip r:embed="rId4" cstate="print">
            <a:lum bright="-2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646" y="4606583"/>
            <a:ext cx="1126895" cy="1247462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</p:pic>
      <p:sp>
        <p:nvSpPr>
          <p:cNvPr id="3" name="CuadroTexto 2"/>
          <p:cNvSpPr txBox="1"/>
          <p:nvPr/>
        </p:nvSpPr>
        <p:spPr>
          <a:xfrm>
            <a:off x="7132674" y="5908028"/>
            <a:ext cx="19527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solidFill>
                  <a:schemeClr val="bg1"/>
                </a:solidFill>
              </a:rPr>
              <a:t>Grupo Multidisciplinario de </a:t>
            </a:r>
          </a:p>
          <a:p>
            <a:pPr algn="ctr"/>
            <a:r>
              <a:rPr lang="es-VE" sz="1000" dirty="0" smtClean="0">
                <a:solidFill>
                  <a:schemeClr val="bg1"/>
                </a:solidFill>
              </a:rPr>
              <a:t>Bioética con Interés en Salud</a:t>
            </a:r>
          </a:p>
          <a:p>
            <a:pPr algn="ctr"/>
            <a:r>
              <a:rPr lang="es-VE" sz="1000" dirty="0" smtClean="0">
                <a:solidFill>
                  <a:schemeClr val="bg1"/>
                </a:solidFill>
              </a:rPr>
              <a:t>Establecido 2003</a:t>
            </a:r>
            <a:endParaRPr lang="es-VE" sz="1000" dirty="0">
              <a:solidFill>
                <a:schemeClr val="bg1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141529" y="6524322"/>
            <a:ext cx="200247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1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1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1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75409" y="187300"/>
            <a:ext cx="8175814" cy="1323439"/>
          </a:xfrm>
          <a:prstGeom prst="rect">
            <a:avLst/>
          </a:prstGeom>
          <a:solidFill>
            <a:srgbClr val="0A63F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s-VE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Día Mundial de la Bioética</a:t>
            </a:r>
          </a:p>
          <a:p>
            <a:pPr algn="ctr"/>
            <a:r>
              <a:rPr lang="es-VE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Día de la Ética en Medicina</a:t>
            </a:r>
          </a:p>
          <a:p>
            <a:pPr algn="ctr"/>
            <a:r>
              <a:rPr lang="es-VE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Mérida, 21 de octubre 2022</a:t>
            </a:r>
            <a:endParaRPr lang="es-VE" sz="24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6" t="10531" r="14148" b="11951"/>
          <a:stretch/>
        </p:blipFill>
        <p:spPr>
          <a:xfrm>
            <a:off x="7393899" y="1663803"/>
            <a:ext cx="1184652" cy="129885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09" y="1663059"/>
            <a:ext cx="6650841" cy="5006617"/>
          </a:xfrm>
          <a:prstGeom prst="rect">
            <a:avLst/>
          </a:prstGeom>
          <a:ln>
            <a:solidFill>
              <a:srgbClr val="0A63F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CuadroTexto 3"/>
          <p:cNvSpPr txBox="1"/>
          <p:nvPr/>
        </p:nvSpPr>
        <p:spPr>
          <a:xfrm>
            <a:off x="2267744" y="6347350"/>
            <a:ext cx="44887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i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Hippocrates</a:t>
            </a:r>
            <a:r>
              <a:rPr lang="es-VE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i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examining</a:t>
            </a:r>
            <a:r>
              <a:rPr lang="es-VE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s-VE" i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child</a:t>
            </a:r>
            <a:r>
              <a:rPr lang="es-VE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VE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Robert </a:t>
            </a:r>
            <a:r>
              <a:rPr lang="es-VE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Thom</a:t>
            </a:r>
            <a:r>
              <a:rPr lang="es-VE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1950’s</a:t>
            </a:r>
            <a:endParaRPr lang="es-VE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582" y="-5460"/>
            <a:ext cx="9144000" cy="707886"/>
          </a:xfrm>
          <a:prstGeom prst="rect">
            <a:avLst/>
          </a:prstGeom>
          <a:solidFill>
            <a:srgbClr val="0A63F4"/>
          </a:solidFill>
          <a:ln w="28575">
            <a:solidFill>
              <a:srgbClr val="D6AD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2000" dirty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 </a:t>
            </a:r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2000" dirty="0">
              <a:solidFill>
                <a:srgbClr val="FFFFFF">
                  <a:lumMod val="85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745" y="6633502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rgbClr val="80808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2" t="6048" r="11385" b="13312"/>
          <a:stretch/>
        </p:blipFill>
        <p:spPr>
          <a:xfrm>
            <a:off x="427033" y="1931518"/>
            <a:ext cx="2400361" cy="17401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57" y="1952311"/>
            <a:ext cx="2737924" cy="2943268"/>
          </a:xfrm>
          <a:prstGeom prst="rect">
            <a:avLst/>
          </a:prstGeom>
          <a:ln>
            <a:solidFill>
              <a:srgbClr val="0A63F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0" t="5760" r="31575" b="5320"/>
          <a:stretch/>
        </p:blipFill>
        <p:spPr>
          <a:xfrm>
            <a:off x="3871030" y="4974066"/>
            <a:ext cx="1362578" cy="18365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00" y="3845505"/>
            <a:ext cx="1933635" cy="2787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ángulo 7"/>
          <p:cNvSpPr/>
          <p:nvPr/>
        </p:nvSpPr>
        <p:spPr>
          <a:xfrm>
            <a:off x="3046729" y="768533"/>
            <a:ext cx="301118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Memoriam </a:t>
            </a:r>
          </a:p>
          <a:p>
            <a:pPr algn="ctr"/>
            <a:r>
              <a:rPr lang="es-E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C.K. </a:t>
            </a:r>
            <a:r>
              <a:rPr lang="es-E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Meador</a:t>
            </a:r>
          </a:p>
          <a:p>
            <a:pPr algn="ctr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1931-2021</a:t>
            </a:r>
            <a:endParaRPr lang="es-ES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7801" b="3800"/>
          <a:stretch/>
        </p:blipFill>
        <p:spPr>
          <a:xfrm>
            <a:off x="6548602" y="3845505"/>
            <a:ext cx="2127853" cy="28644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6" t="6951" r="5901" b="15350"/>
          <a:stretch/>
        </p:blipFill>
        <p:spPr>
          <a:xfrm>
            <a:off x="6257446" y="1931517"/>
            <a:ext cx="2687244" cy="17401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uadroTexto 8"/>
          <p:cNvSpPr txBox="1"/>
          <p:nvPr/>
        </p:nvSpPr>
        <p:spPr>
          <a:xfrm>
            <a:off x="6504692" y="1108454"/>
            <a:ext cx="22156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0070C0"/>
                </a:solidFill>
              </a:rPr>
              <a:t>Educador y Líder</a:t>
            </a:r>
            <a:endParaRPr lang="es-VE" sz="2000" dirty="0">
              <a:solidFill>
                <a:srgbClr val="0070C0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51784" y="1108454"/>
            <a:ext cx="1957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Médico, Clínico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154458" y="4703991"/>
            <a:ext cx="27366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900" dirty="0">
                <a:solidFill>
                  <a:schemeClr val="bg1"/>
                </a:solidFill>
              </a:rPr>
              <a:t>http://www.healthcarehof.org/clifton-meador/</a:t>
            </a:r>
          </a:p>
        </p:txBody>
      </p:sp>
    </p:spTree>
    <p:extLst>
      <p:ext uri="{BB962C8B-B14F-4D97-AF65-F5344CB8AC3E}">
        <p14:creationId xmlns:p14="http://schemas.microsoft.com/office/powerpoint/2010/main" val="131954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582" y="-5460"/>
            <a:ext cx="9144000" cy="707886"/>
          </a:xfrm>
          <a:prstGeom prst="rect">
            <a:avLst/>
          </a:prstGeom>
          <a:solidFill>
            <a:srgbClr val="0A63F4"/>
          </a:solidFill>
          <a:ln w="28575">
            <a:solidFill>
              <a:srgbClr val="D6AD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2000" dirty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 </a:t>
            </a:r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2000" dirty="0">
              <a:solidFill>
                <a:srgbClr val="FFFFFF">
                  <a:lumMod val="85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164288" y="6525344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rgbClr val="80808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046729" y="768533"/>
            <a:ext cx="301118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Memoriam </a:t>
            </a:r>
          </a:p>
          <a:p>
            <a:pPr algn="ctr"/>
            <a:r>
              <a:rPr lang="es-E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C.K. </a:t>
            </a:r>
            <a:r>
              <a:rPr lang="es-E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Meador</a:t>
            </a:r>
          </a:p>
          <a:p>
            <a:pPr algn="ctr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1931-2021</a:t>
            </a:r>
            <a:endParaRPr lang="es-ES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7" t="3704" r="2871" b="3704"/>
          <a:stretch/>
        </p:blipFill>
        <p:spPr>
          <a:xfrm>
            <a:off x="755576" y="2031553"/>
            <a:ext cx="3452573" cy="401461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716016" y="2809289"/>
            <a:ext cx="4094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 smtClean="0"/>
              <a:t>“Un hospital es un lugar peligroso. Úselo tan rápida y sabiamente como sea posible”.</a:t>
            </a:r>
            <a:endParaRPr lang="es-VE" sz="3200" dirty="0"/>
          </a:p>
        </p:txBody>
      </p:sp>
      <p:sp>
        <p:nvSpPr>
          <p:cNvPr id="4" name="CuadroTexto 3"/>
          <p:cNvSpPr txBox="1"/>
          <p:nvPr/>
        </p:nvSpPr>
        <p:spPr>
          <a:xfrm>
            <a:off x="649469" y="6125234"/>
            <a:ext cx="3664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/>
              <a:t>Dr. CK. Meador </a:t>
            </a:r>
            <a:r>
              <a:rPr lang="es-VE" dirty="0" err="1" smtClean="0"/>
              <a:t>Dean</a:t>
            </a:r>
            <a:r>
              <a:rPr lang="es-VE" dirty="0" smtClean="0"/>
              <a:t> School of Medicine. </a:t>
            </a:r>
            <a:endParaRPr lang="es-VE" dirty="0"/>
          </a:p>
          <a:p>
            <a:pPr algn="ctr"/>
            <a:r>
              <a:rPr lang="es-VE" dirty="0" err="1" smtClean="0"/>
              <a:t>University</a:t>
            </a:r>
            <a:r>
              <a:rPr lang="es-VE" dirty="0" smtClean="0"/>
              <a:t> of Alabama in </a:t>
            </a:r>
            <a:r>
              <a:rPr lang="es-VE" dirty="0" err="1" smtClean="0"/>
              <a:t>Birmigham</a:t>
            </a:r>
            <a:r>
              <a:rPr lang="es-VE" dirty="0" smtClean="0"/>
              <a:t>.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231874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582" y="-5460"/>
            <a:ext cx="9144000" cy="707886"/>
          </a:xfrm>
          <a:prstGeom prst="rect">
            <a:avLst/>
          </a:prstGeom>
          <a:solidFill>
            <a:srgbClr val="0A63F4"/>
          </a:solidFill>
          <a:ln w="28575">
            <a:solidFill>
              <a:srgbClr val="D6AD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2000" dirty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 </a:t>
            </a:r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2000" dirty="0">
              <a:solidFill>
                <a:srgbClr val="FFFFFF">
                  <a:lumMod val="85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164288" y="6525344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rgbClr val="80808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046729" y="768533"/>
            <a:ext cx="301118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Memoriam </a:t>
            </a:r>
          </a:p>
          <a:p>
            <a:pPr algn="ctr"/>
            <a:r>
              <a:rPr lang="es-E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C.K. </a:t>
            </a:r>
            <a:r>
              <a:rPr lang="es-E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Meador</a:t>
            </a:r>
          </a:p>
          <a:p>
            <a:pPr algn="ctr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1931-2021</a:t>
            </a:r>
            <a:endParaRPr lang="es-ES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529760" y="3181507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 smtClean="0">
                <a:solidFill>
                  <a:srgbClr val="000000"/>
                </a:solidFill>
              </a:rPr>
              <a:t>“Los ojos no pueden reconocer lo que la mente no sabe…”.</a:t>
            </a:r>
            <a:endParaRPr lang="es-VE" sz="3200" dirty="0">
              <a:solidFill>
                <a:srgbClr val="00000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072751" y="5532925"/>
            <a:ext cx="3062057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solidFill>
                  <a:srgbClr val="000000"/>
                </a:solidFill>
              </a:rPr>
              <a:t>Dr. CK. Meador </a:t>
            </a:r>
          </a:p>
          <a:p>
            <a:pPr algn="ctr"/>
            <a:r>
              <a:rPr lang="es-VE" dirty="0" smtClean="0">
                <a:solidFill>
                  <a:srgbClr val="000000"/>
                </a:solidFill>
              </a:rPr>
              <a:t>VUMC Vanderbilt </a:t>
            </a:r>
            <a:r>
              <a:rPr lang="es-VE" dirty="0" err="1" smtClean="0">
                <a:solidFill>
                  <a:srgbClr val="000000"/>
                </a:solidFill>
              </a:rPr>
              <a:t>Reporter</a:t>
            </a:r>
            <a:endParaRPr lang="es-VE" dirty="0" smtClean="0">
              <a:solidFill>
                <a:srgbClr val="000000"/>
              </a:solidFill>
            </a:endParaRPr>
          </a:p>
          <a:p>
            <a:pPr algn="ctr"/>
            <a:r>
              <a:rPr lang="es-VE" dirty="0" smtClean="0">
                <a:solidFill>
                  <a:srgbClr val="000000"/>
                </a:solidFill>
              </a:rPr>
              <a:t>Vanderbilt </a:t>
            </a:r>
            <a:r>
              <a:rPr lang="es-VE" dirty="0" err="1" smtClean="0">
                <a:solidFill>
                  <a:srgbClr val="000000"/>
                </a:solidFill>
              </a:rPr>
              <a:t>University</a:t>
            </a:r>
            <a:endParaRPr lang="es-VE" dirty="0">
              <a:solidFill>
                <a:srgbClr val="000000"/>
              </a:solidFill>
            </a:endParaRPr>
          </a:p>
          <a:p>
            <a:pPr algn="ctr"/>
            <a:r>
              <a:rPr lang="es-VE" sz="1100" dirty="0">
                <a:solidFill>
                  <a:srgbClr val="000000"/>
                </a:solidFill>
              </a:rPr>
              <a:t>https://news.vumc.org/tag/clifton-meador/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4" y="2441121"/>
            <a:ext cx="2976332" cy="30504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77042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582" y="-5460"/>
            <a:ext cx="9144000" cy="707886"/>
          </a:xfrm>
          <a:prstGeom prst="rect">
            <a:avLst/>
          </a:prstGeom>
          <a:solidFill>
            <a:srgbClr val="0A63F4"/>
          </a:solidFill>
          <a:ln w="28575">
            <a:solidFill>
              <a:srgbClr val="D6AD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2000" dirty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 </a:t>
            </a:r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2000" dirty="0">
              <a:solidFill>
                <a:srgbClr val="FFFFFF">
                  <a:lumMod val="85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234948" y="6537650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rgbClr val="80808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267587" y="959933"/>
            <a:ext cx="251349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Memoriam </a:t>
            </a:r>
          </a:p>
          <a:p>
            <a:pPr algn="ctr"/>
            <a:r>
              <a:rPr lang="es-E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C.K. </a:t>
            </a:r>
            <a:r>
              <a:rPr lang="es-E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Meador</a:t>
            </a:r>
          </a:p>
          <a:p>
            <a:pPr algn="ctr"/>
            <a:r>
              <a:rPr lang="es-ES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1931-2021</a:t>
            </a:r>
            <a:endParaRPr lang="es-ES" sz="1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53703" y="3616965"/>
            <a:ext cx="2831224" cy="1446550"/>
          </a:xfrm>
          <a:prstGeom prst="rect">
            <a:avLst/>
          </a:prstGeom>
          <a:solidFill>
            <a:srgbClr val="0594FF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s-VE" sz="1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sucesión de libros </a:t>
            </a:r>
          </a:p>
          <a:p>
            <a:pPr algn="ctr"/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 medicina*</a:t>
            </a:r>
          </a:p>
          <a:p>
            <a:pPr algn="ctr"/>
            <a:r>
              <a:rPr lang="es-VE" sz="1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Video edición y traducción: </a:t>
            </a:r>
          </a:p>
          <a:p>
            <a:pPr algn="ctr"/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Bohórquez, X. Páez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553703" y="2657426"/>
            <a:ext cx="2831224" cy="707886"/>
          </a:xfrm>
          <a:prstGeom prst="rect">
            <a:avLst/>
          </a:prstGeom>
          <a:solidFill>
            <a:srgbClr val="99C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Día </a:t>
            </a:r>
            <a:r>
              <a:rPr lang="es-VE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Ética </a:t>
            </a:r>
            <a:r>
              <a:rPr lang="es-VE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Medicina </a:t>
            </a:r>
            <a:endParaRPr lang="es-VE" sz="2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VE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Septiembre </a:t>
            </a:r>
            <a:r>
              <a:rPr lang="es-VE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316378" y="6238386"/>
            <a:ext cx="45304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 smtClean="0">
                <a:solidFill>
                  <a:srgbClr val="000000"/>
                </a:solidFill>
              </a:rPr>
              <a:t>* https</a:t>
            </a:r>
            <a:r>
              <a:rPr lang="es-VE" dirty="0">
                <a:solidFill>
                  <a:srgbClr val="000000"/>
                </a:solidFill>
              </a:rPr>
              <a:t>://www.youtube.com/watch?v=pBrDa098A80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442" y="2637860"/>
            <a:ext cx="1481192" cy="24659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664985"/>
            <a:ext cx="1573457" cy="243885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ectángulo 11"/>
          <p:cNvSpPr/>
          <p:nvPr/>
        </p:nvSpPr>
        <p:spPr>
          <a:xfrm>
            <a:off x="5442644" y="5192471"/>
            <a:ext cx="1622560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Síntomas </a:t>
            </a:r>
          </a:p>
          <a:p>
            <a:pPr algn="ctr"/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Rompecabezas </a:t>
            </a:r>
          </a:p>
          <a:p>
            <a:pPr algn="ctr"/>
            <a:r>
              <a:rPr lang="es-VE" dirty="0" smtClean="0">
                <a:solidFill>
                  <a:srgbClr val="000000"/>
                </a:solidFill>
              </a:rPr>
              <a:t>2008</a:t>
            </a:r>
            <a:endParaRPr lang="es-VE" dirty="0">
              <a:solidFill>
                <a:srgbClr val="000000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854746" y="5144473"/>
            <a:ext cx="1423788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Síntomas de</a:t>
            </a:r>
          </a:p>
          <a:p>
            <a:pPr algn="ctr"/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Origen </a:t>
            </a:r>
          </a:p>
          <a:p>
            <a:pPr algn="ctr"/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Desconocido</a:t>
            </a:r>
            <a:r>
              <a:rPr lang="es-VE" sz="16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s-VE" dirty="0" smtClean="0">
                <a:solidFill>
                  <a:srgbClr val="000000"/>
                </a:solidFill>
              </a:rPr>
              <a:t>2005</a:t>
            </a:r>
            <a:endParaRPr lang="es-VE" dirty="0">
              <a:solidFill>
                <a:srgbClr val="00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794" y="2620027"/>
            <a:ext cx="1586584" cy="2483816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7241151" y="5192471"/>
            <a:ext cx="1253869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Escuela de </a:t>
            </a:r>
          </a:p>
          <a:p>
            <a:pPr algn="ctr"/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Medicina</a:t>
            </a:r>
          </a:p>
          <a:p>
            <a:pPr algn="ctr"/>
            <a:r>
              <a:rPr lang="es-VE" dirty="0" smtClean="0">
                <a:solidFill>
                  <a:srgbClr val="000000"/>
                </a:solidFill>
              </a:rPr>
              <a:t>2010</a:t>
            </a:r>
            <a:endParaRPr lang="es-V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99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582" y="-5460"/>
            <a:ext cx="9144000" cy="707886"/>
          </a:xfrm>
          <a:prstGeom prst="rect">
            <a:avLst/>
          </a:prstGeom>
          <a:solidFill>
            <a:srgbClr val="0A63F4"/>
          </a:solidFill>
          <a:ln w="28575">
            <a:solidFill>
              <a:srgbClr val="D6AD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2000" dirty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 </a:t>
            </a:r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2000" dirty="0">
              <a:solidFill>
                <a:srgbClr val="FFFFFF">
                  <a:lumMod val="85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207149" y="6495147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rgbClr val="80808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066409" y="1025209"/>
            <a:ext cx="301118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Memoriam </a:t>
            </a:r>
          </a:p>
          <a:p>
            <a:pPr algn="ctr"/>
            <a:r>
              <a:rPr lang="es-E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C.K. </a:t>
            </a:r>
            <a:r>
              <a:rPr lang="es-E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Meador</a:t>
            </a:r>
          </a:p>
          <a:p>
            <a:pPr algn="ctr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1931-2021</a:t>
            </a:r>
            <a:endParaRPr lang="es-ES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3000"/>
                    </a14:imgEffect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12201" r="3800" b="18501"/>
          <a:stretch/>
        </p:blipFill>
        <p:spPr>
          <a:xfrm>
            <a:off x="827584" y="2492896"/>
            <a:ext cx="3240360" cy="3564398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6" name="CuadroTexto 15"/>
          <p:cNvSpPr txBox="1"/>
          <p:nvPr/>
        </p:nvSpPr>
        <p:spPr>
          <a:xfrm>
            <a:off x="4536976" y="3057008"/>
            <a:ext cx="42236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>
                <a:solidFill>
                  <a:srgbClr val="000000"/>
                </a:solidFill>
              </a:rPr>
              <a:t>“Evitar dar diagnósticos específicos o </a:t>
            </a:r>
            <a:r>
              <a:rPr lang="es-VE" sz="2800" b="1" u="sng" dirty="0" smtClean="0">
                <a:solidFill>
                  <a:srgbClr val="000000"/>
                </a:solidFill>
              </a:rPr>
              <a:t>etiquetas</a:t>
            </a:r>
            <a:r>
              <a:rPr lang="es-VE" sz="2800" dirty="0" smtClean="0">
                <a:solidFill>
                  <a:srgbClr val="000000"/>
                </a:solidFill>
              </a:rPr>
              <a:t> de enfermedad hasta no estar seguro”.</a:t>
            </a:r>
            <a:endParaRPr lang="es-VE" sz="2800" dirty="0">
              <a:solidFill>
                <a:srgbClr val="000000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457319" y="5360733"/>
            <a:ext cx="43829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i="1" dirty="0" smtClean="0">
                <a:solidFill>
                  <a:srgbClr val="000000"/>
                </a:solidFill>
              </a:rPr>
              <a:t>A progresión of </a:t>
            </a:r>
            <a:r>
              <a:rPr lang="es-VE" i="1" dirty="0" err="1" smtClean="0">
                <a:solidFill>
                  <a:srgbClr val="000000"/>
                </a:solidFill>
              </a:rPr>
              <a:t>books</a:t>
            </a:r>
            <a:r>
              <a:rPr lang="es-VE" i="1" dirty="0" smtClean="0">
                <a:solidFill>
                  <a:srgbClr val="000000"/>
                </a:solidFill>
              </a:rPr>
              <a:t> </a:t>
            </a:r>
            <a:r>
              <a:rPr lang="es-VE" i="1" dirty="0" err="1" smtClean="0">
                <a:solidFill>
                  <a:srgbClr val="000000"/>
                </a:solidFill>
              </a:rPr>
              <a:t>about</a:t>
            </a:r>
            <a:r>
              <a:rPr lang="es-VE" i="1" dirty="0" smtClean="0">
                <a:solidFill>
                  <a:srgbClr val="000000"/>
                </a:solidFill>
              </a:rPr>
              <a:t> medicine </a:t>
            </a:r>
          </a:p>
          <a:p>
            <a:pPr algn="ctr"/>
            <a:r>
              <a:rPr lang="es-VE" dirty="0" smtClean="0">
                <a:solidFill>
                  <a:srgbClr val="000000"/>
                </a:solidFill>
              </a:rPr>
              <a:t>https</a:t>
            </a:r>
            <a:r>
              <a:rPr lang="es-VE" dirty="0">
                <a:solidFill>
                  <a:srgbClr val="000000"/>
                </a:solidFill>
              </a:rPr>
              <a:t>://www.youtube.com/watch?v=pBrDa098A80</a:t>
            </a:r>
          </a:p>
        </p:txBody>
      </p:sp>
    </p:spTree>
    <p:extLst>
      <p:ext uri="{BB962C8B-B14F-4D97-AF65-F5344CB8AC3E}">
        <p14:creationId xmlns:p14="http://schemas.microsoft.com/office/powerpoint/2010/main" val="29362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582" y="-5460"/>
            <a:ext cx="9144000" cy="707886"/>
          </a:xfrm>
          <a:prstGeom prst="rect">
            <a:avLst/>
          </a:prstGeom>
          <a:solidFill>
            <a:srgbClr val="0A63F4"/>
          </a:solidFill>
          <a:ln w="28575">
            <a:solidFill>
              <a:srgbClr val="D6AD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2000" dirty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 </a:t>
            </a:r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2000" dirty="0">
              <a:solidFill>
                <a:srgbClr val="FFFFFF">
                  <a:lumMod val="85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207149" y="6495147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rgbClr val="80808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261399" y="756820"/>
            <a:ext cx="301118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Memoriam </a:t>
            </a:r>
          </a:p>
          <a:p>
            <a:pPr algn="ctr"/>
            <a:r>
              <a:rPr lang="es-E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C.K. </a:t>
            </a:r>
            <a:r>
              <a:rPr lang="es-E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Meador</a:t>
            </a:r>
          </a:p>
          <a:p>
            <a:pPr algn="ctr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1931-2021</a:t>
            </a:r>
            <a:endParaRPr lang="es-ES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766989" y="3018321"/>
            <a:ext cx="35752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s-VE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Meador, </a:t>
            </a:r>
            <a:endParaRPr lang="es-VE" sz="3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VE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</a:t>
            </a:r>
          </a:p>
          <a:p>
            <a:pPr algn="ctr"/>
            <a:r>
              <a:rPr lang="es-VE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</a:t>
            </a:r>
          </a:p>
          <a:p>
            <a:pPr algn="ctr"/>
            <a:r>
              <a:rPr lang="es-VE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 enseñanzas.</a:t>
            </a:r>
            <a:endParaRPr lang="es-VE" sz="3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76872"/>
            <a:ext cx="2735312" cy="3791223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tángulo 3"/>
          <p:cNvSpPr/>
          <p:nvPr/>
        </p:nvSpPr>
        <p:spPr>
          <a:xfrm>
            <a:off x="1007108" y="6187370"/>
            <a:ext cx="30963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/>
              <a:t>http://www.anncowden.com/portraits/2021/2/12/120idluyn7m2frs6wx8b8v78pbkudh</a:t>
            </a:r>
          </a:p>
        </p:txBody>
      </p:sp>
    </p:spTree>
    <p:extLst>
      <p:ext uri="{BB962C8B-B14F-4D97-AF65-F5344CB8AC3E}">
        <p14:creationId xmlns:p14="http://schemas.microsoft.com/office/powerpoint/2010/main" val="11428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822885" y="2060848"/>
            <a:ext cx="7498230" cy="4278094"/>
          </a:xfrm>
          <a:prstGeom prst="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endParaRPr lang="es-ES" sz="1200" dirty="0" smtClean="0">
              <a:solidFill>
                <a:srgbClr val="FFFF99"/>
              </a:solidFill>
            </a:endParaRPr>
          </a:p>
          <a:p>
            <a:r>
              <a:rPr lang="es-E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ES" sz="2400" dirty="0" smtClean="0">
                <a:solidFill>
                  <a:srgbClr val="FFCC00"/>
                </a:solidFill>
              </a:rPr>
              <a:t> </a:t>
            </a:r>
            <a:r>
              <a:rPr lang="es-E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Charlas</a:t>
            </a:r>
          </a:p>
          <a:p>
            <a:pPr marL="354013" indent="-177800"/>
            <a:endParaRPr lang="es-VE" sz="18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4013" lvl="0" indent="-177800"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Agotamiento como </a:t>
            </a:r>
            <a:r>
              <a:rPr lang="es-VE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V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ausa de Error en la Práctica Médica.</a:t>
            </a:r>
            <a:r>
              <a:rPr lang="es-VE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VE" sz="2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4013" indent="-177800"/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Ángela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Mercado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Egresada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ULA,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anestesiólogo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Hospital Municipal Diego Thompson,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Provincia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Buenos Aires, Argentina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4013" indent="-177800"/>
            <a:endParaRPr lang="es-VE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4013" indent="-177800"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Futilidad en la práctica en Cuidados Intensivos.</a:t>
            </a:r>
          </a:p>
          <a:p>
            <a:pPr marL="354013" indent="-177800"/>
            <a:r>
              <a:rPr lang="es-VE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s-VE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Gabriel</a:t>
            </a: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Bohórquez.</a:t>
            </a: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Egresado ULA, residente anestesia en Hospital Universitario Aquisgrán, Alemania.</a:t>
            </a:r>
          </a:p>
          <a:p>
            <a:pPr marL="354013" indent="-177800"/>
            <a:endParaRPr lang="es-VE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4013" lvl="0" indent="-177800"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Presión Inapropiada </a:t>
            </a:r>
            <a:r>
              <a:rPr lang="es-VE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 I</a:t>
            </a:r>
            <a:r>
              <a:rPr lang="es-V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nvestigadores </a:t>
            </a:r>
            <a:r>
              <a:rPr lang="es-VE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r>
              <a:rPr lang="es-V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óvenes</a:t>
            </a:r>
            <a:r>
              <a:rPr lang="es-V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.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176213" lvl="0"/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  Dr</a:t>
            </a:r>
            <a:r>
              <a:rPr lang="es-VE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. </a:t>
            </a:r>
            <a:r>
              <a:rPr lang="es-VE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Juan Carlos </a:t>
            </a:r>
            <a:r>
              <a:rPr lang="es-VE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Gabaldón</a:t>
            </a:r>
            <a:r>
              <a:rPr lang="es-VE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. </a:t>
            </a: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Egresado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ULA, investigador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predoctoral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 </a:t>
            </a:r>
          </a:p>
          <a:p>
            <a:pPr marL="176213" lvl="0"/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  en  Instituto de Salud Global, Universidad Barcelona, España. </a:t>
            </a:r>
          </a:p>
          <a:p>
            <a:pPr marL="176213" lvl="0"/>
            <a:endParaRPr lang="es-VE" sz="16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-30504"/>
            <a:ext cx="9144000" cy="830997"/>
          </a:xfrm>
          <a:prstGeom prst="rect">
            <a:avLst/>
          </a:prstGeom>
          <a:solidFill>
            <a:srgbClr val="0A63F4"/>
          </a:solidFill>
          <a:ln w="28575">
            <a:solidFill>
              <a:srgbClr val="D6AD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4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2400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 </a:t>
            </a:r>
            <a:r>
              <a:rPr lang="es-ES" sz="24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24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236296" y="6525344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355760" y="1324013"/>
            <a:ext cx="2432480" cy="584775"/>
          </a:xfrm>
          <a:prstGeom prst="rect">
            <a:avLst/>
          </a:prstGeom>
          <a:solidFill>
            <a:srgbClr val="0A63F4"/>
          </a:solidFill>
          <a:ln>
            <a:solidFill>
              <a:srgbClr val="FFC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Programa</a:t>
            </a:r>
            <a:endParaRPr lang="es-ES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14653" y="6666023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rgbClr val="80808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913093" y="1916832"/>
            <a:ext cx="7317813" cy="4308872"/>
          </a:xfrm>
          <a:prstGeom prst="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endParaRPr lang="es-ES" sz="1200" dirty="0" smtClean="0">
              <a:solidFill>
                <a:srgbClr val="FFFF99"/>
              </a:solidFill>
            </a:endParaRPr>
          </a:p>
          <a:p>
            <a:r>
              <a:rPr lang="es-E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ES" sz="2400" dirty="0" smtClean="0">
                <a:solidFill>
                  <a:srgbClr val="FFCC00"/>
                </a:solidFill>
              </a:rPr>
              <a:t> </a:t>
            </a:r>
            <a:r>
              <a:rPr lang="es-E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Charlas</a:t>
            </a:r>
          </a:p>
          <a:p>
            <a:pPr marL="176213" lvl="0"/>
            <a:r>
              <a:rPr lang="es-VE" sz="1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54013" lvl="0" indent="-17780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Conflictos Éticos de la </a:t>
            </a:r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“Revolución Digital”</a:t>
            </a:r>
            <a:r>
              <a:rPr lang="es-E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2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7188" lvl="0"/>
            <a:r>
              <a:rPr lang="es-E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Dra. </a:t>
            </a:r>
            <a:r>
              <a:rPr lang="es-VE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Maritza Padrón.</a:t>
            </a:r>
            <a:r>
              <a:rPr lang="es-VE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Biólogo, Doctorado en Ciencias, Prof. Farmacología y Toxicología, </a:t>
            </a:r>
            <a:r>
              <a:rPr lang="es-VE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</a:t>
            </a:r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Medicina </a:t>
            </a:r>
            <a:r>
              <a:rPr lang="es-VE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UCV, </a:t>
            </a:r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Maestría Bioética CENABI Caracas.</a:t>
            </a:r>
            <a:endParaRPr lang="es-VE" sz="1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6213" lvl="0"/>
            <a:endParaRPr lang="es-VE" sz="20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4013" lvl="0" indent="-177800"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es la Ética que se deriva de la Teoría Evolutiva</a:t>
            </a:r>
            <a:r>
              <a:rPr lang="es-VE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es-V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VE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7188" lvl="0"/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Dr</a:t>
            </a:r>
            <a:r>
              <a:rPr lang="es-VE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. </a:t>
            </a:r>
            <a:r>
              <a:rPr lang="es-VE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Trino Baptista</a:t>
            </a:r>
            <a:r>
              <a:rPr lang="es-VE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. </a:t>
            </a:r>
            <a:r>
              <a:rPr lang="es-VE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Prof. </a:t>
            </a:r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Jubilado Dpto. Fisiología </a:t>
            </a:r>
            <a:r>
              <a:rPr lang="es-VE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Fac</a:t>
            </a:r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. Medicina ULA. Prof. Psiquiatría, Escuela Medicina Querétaro, México</a:t>
            </a:r>
            <a:r>
              <a:rPr lang="es-VE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s-VE" sz="1600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16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6213" lvl="0"/>
            <a:r>
              <a:rPr lang="es-ES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VE" sz="20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4013" lvl="0" indent="-177800"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 esta Conducta en la Academia? </a:t>
            </a:r>
          </a:p>
          <a:p>
            <a:pPr marL="354013" lvl="0" indent="-177800"/>
            <a:r>
              <a:rPr lang="es-VE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Prof. </a:t>
            </a:r>
            <a:r>
              <a:rPr lang="es-VE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Ximena</a:t>
            </a: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es-VE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Páez</a:t>
            </a: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. </a:t>
            </a:r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Facultad de Medicina, ULA.</a:t>
            </a:r>
          </a:p>
          <a:p>
            <a:pPr marL="354013" lvl="0" indent="-177800"/>
            <a:endParaRPr lang="es-VE" sz="1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solidFill>
            <a:srgbClr val="0A63F4"/>
          </a:solidFill>
          <a:ln w="28575">
            <a:solidFill>
              <a:srgbClr val="D6AD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4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2400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 </a:t>
            </a:r>
            <a:r>
              <a:rPr lang="es-ES" sz="24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24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354179" y="1153535"/>
            <a:ext cx="2432480" cy="584775"/>
          </a:xfrm>
          <a:prstGeom prst="rect">
            <a:avLst/>
          </a:prstGeom>
          <a:solidFill>
            <a:srgbClr val="0A63F4"/>
          </a:solidFill>
          <a:ln>
            <a:solidFill>
              <a:srgbClr val="FFC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Programa</a:t>
            </a:r>
            <a:endParaRPr lang="es-ES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55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151764" y="2060848"/>
            <a:ext cx="6840472" cy="4001095"/>
          </a:xfrm>
          <a:prstGeom prst="rect">
            <a:avLst/>
          </a:prstGeom>
          <a:solidFill>
            <a:schemeClr val="bg1"/>
          </a:solidFill>
          <a:ln w="19050">
            <a:solidFill>
              <a:srgbClr val="FFCC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marL="354013" indent="-177800"/>
            <a:endParaRPr lang="es-ES" sz="12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ES" sz="24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Sociodramas</a:t>
            </a:r>
            <a:r>
              <a:rPr lang="es-E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s-E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marL="365125" indent="-182563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Teatralización de Casos Reales en la Práctica Médica</a:t>
            </a:r>
            <a:endParaRPr lang="es-VE" sz="2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/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Cursantes de “Como </a:t>
            </a:r>
            <a:r>
              <a:rPr lang="es-VE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mejorar la práctica </a:t>
            </a: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médica” </a:t>
            </a:r>
          </a:p>
          <a:p>
            <a:pPr marL="365125"/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3er</a:t>
            </a:r>
            <a:r>
              <a:rPr lang="es-VE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año de M</a:t>
            </a: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edicina </a:t>
            </a:r>
            <a:r>
              <a:rPr lang="es-VE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ULA </a:t>
            </a: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Mérida</a:t>
            </a:r>
            <a:r>
              <a:rPr lang="es-VE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2022.</a:t>
            </a:r>
          </a:p>
          <a:p>
            <a:pPr marL="546100"/>
            <a:endParaRPr lang="es-VE" sz="1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6100"/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Patricia Dávila, </a:t>
            </a:r>
            <a:r>
              <a:rPr lang="es-VE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Romario </a:t>
            </a:r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García, </a:t>
            </a:r>
          </a:p>
          <a:p>
            <a:pPr marL="546100"/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María Gabriela Gómez, Paola Guerrero, </a:t>
            </a:r>
          </a:p>
          <a:p>
            <a:pPr marL="546100"/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Sthefany Guillén, </a:t>
            </a:r>
            <a:r>
              <a:rPr lang="es-VE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Daniela Pineda, </a:t>
            </a:r>
          </a:p>
          <a:p>
            <a:pPr marL="546100"/>
            <a:r>
              <a:rPr lang="es-VE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Luciano Ragusa, Antonio Sosa. </a:t>
            </a:r>
            <a:endParaRPr lang="es-VE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/>
            <a:endParaRPr lang="es-VE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/>
            <a:r>
              <a:rPr lang="es-VE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V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X. Páez.  Casos 93 y 96. </a:t>
            </a:r>
            <a:r>
              <a:rPr lang="es-VE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Discusiones </a:t>
            </a:r>
            <a:r>
              <a:rPr lang="es-VE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 la Buena Práctica Médica</a:t>
            </a:r>
            <a:r>
              <a:rPr lang="es-VE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Colección de Casos. </a:t>
            </a:r>
            <a:r>
              <a:rPr lang="es-V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Vol. II Facultad de Medicina ULA, Mérida, 2016.</a:t>
            </a:r>
            <a:endParaRPr lang="es-V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/>
            <a:endParaRPr lang="es-VE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275728" y="6525344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rgbClr val="80808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rgbClr val="80808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solidFill>
            <a:srgbClr val="0A63F4"/>
          </a:solidFill>
          <a:ln w="28575">
            <a:solidFill>
              <a:srgbClr val="D6AD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4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2400" dirty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 </a:t>
            </a:r>
            <a:r>
              <a:rPr lang="es-ES" sz="24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2400" dirty="0">
              <a:solidFill>
                <a:srgbClr val="FFFFFF">
                  <a:lumMod val="85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365050" y="1262587"/>
            <a:ext cx="2432480" cy="584775"/>
          </a:xfrm>
          <a:prstGeom prst="rect">
            <a:avLst/>
          </a:prstGeom>
          <a:solidFill>
            <a:srgbClr val="0A63F4"/>
          </a:solidFill>
          <a:ln>
            <a:solidFill>
              <a:srgbClr val="FFC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Programa</a:t>
            </a:r>
            <a:endParaRPr lang="es-ES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802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6" y="262579"/>
            <a:ext cx="8496945" cy="637270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1767959" y="2420888"/>
            <a:ext cx="5608082" cy="2708434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</a:ln>
          <a:effectLst>
            <a:glow rad="101600">
              <a:srgbClr val="EFE2B3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buSzPct val="200000"/>
            </a:pPr>
            <a:endParaRPr lang="es-ES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SzPct val="150000"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a todos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SzPct val="150000"/>
            </a:pP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fomentar</a:t>
            </a:r>
          </a:p>
          <a:p>
            <a:pPr algn="ctr">
              <a:buSzPct val="150000"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buSzPct val="200000"/>
            </a:pPr>
            <a:r>
              <a:rPr lang="es-E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 en la Academi</a:t>
            </a:r>
            <a:r>
              <a:rPr lang="es-E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  <a:p>
            <a:pPr algn="ctr">
              <a:buSzPct val="200000"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</a:p>
          <a:p>
            <a:pPr algn="ctr"/>
            <a:r>
              <a:rPr lang="es-E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Buena Práctica en la Medicina</a:t>
            </a:r>
            <a:endParaRPr lang="es-E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95838" y="6665286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04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04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04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204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204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2048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4541358" y="720281"/>
            <a:ext cx="3995549" cy="17543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ANUAL DE </a:t>
            </a:r>
            <a:r>
              <a:rPr lang="es-ES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</a:t>
            </a:r>
            <a:r>
              <a:rPr lang="es-E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ÉTICA EN MEDICINA</a:t>
            </a:r>
            <a:endParaRPr lang="es-ES" sz="36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2075147" y="3609922"/>
            <a:ext cx="4932421" cy="17543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s-ES" sz="1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“Considerando que </a:t>
            </a:r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Asociación tiene foco y función específicos en el campo de la </a:t>
            </a:r>
          </a:p>
          <a:p>
            <a:pPr algn="ctr"/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ética </a:t>
            </a:r>
            <a:r>
              <a:rPr lang="es-E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la </a:t>
            </a:r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medicina</a:t>
            </a:r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”</a:t>
            </a:r>
            <a:endParaRPr lang="es-E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4438852" y="2530465"/>
            <a:ext cx="4126451" cy="95410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 de </a:t>
            </a:r>
            <a:r>
              <a:rPr lang="es-E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septiembre</a:t>
            </a:r>
          </a:p>
          <a:p>
            <a:pPr algn="ctr"/>
            <a:r>
              <a:rPr lang="es-ES" sz="2000" dirty="0" smtClean="0">
                <a:solidFill>
                  <a:srgbClr val="EFD7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1era. Asamblea 1947 París</a:t>
            </a:r>
            <a:endParaRPr lang="es-ES" sz="2000" dirty="0">
              <a:solidFill>
                <a:srgbClr val="EFD7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164288" y="6502239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20281"/>
            <a:ext cx="4072902" cy="2116697"/>
          </a:xfrm>
          <a:prstGeom prst="rect">
            <a:avLst/>
          </a:prstGeom>
          <a:ln w="28575">
            <a:solidFill>
              <a:srgbClr val="0A63F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693649" y="5550210"/>
            <a:ext cx="5756705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Asamblea 54  Helsinki 2003 Resolución</a:t>
            </a:r>
            <a:endParaRPr lang="es-ES" sz="2400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3" grpId="0"/>
      <p:bldP spid="196614" grpId="0"/>
      <p:bldP spid="196615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2333847" y="4598987"/>
            <a:ext cx="4503156" cy="95410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 dirty="0"/>
              <a:t>Grupo Multidisciplinario de Bioética </a:t>
            </a:r>
          </a:p>
          <a:p>
            <a:pPr algn="ctr"/>
            <a:r>
              <a:rPr lang="es-ES" sz="2000" dirty="0"/>
              <a:t>con interés en salud</a:t>
            </a:r>
          </a:p>
          <a:p>
            <a:pPr algn="ctr"/>
            <a:r>
              <a:rPr lang="es-ES" sz="1600" dirty="0"/>
              <a:t>Establecido en 2003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3275856" y="1252971"/>
            <a:ext cx="2879762" cy="3078341"/>
            <a:chOff x="2555777" y="692697"/>
            <a:chExt cx="3959324" cy="4465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5826" name="Rectangle 2"/>
            <p:cNvSpPr>
              <a:spLocks noChangeArrowheads="1"/>
            </p:cNvSpPr>
            <p:nvPr/>
          </p:nvSpPr>
          <p:spPr bwMode="auto">
            <a:xfrm>
              <a:off x="2627313" y="836613"/>
              <a:ext cx="3887787" cy="410368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  <a:scene3d>
              <a:camera prst="orthographicFront"/>
              <a:lightRig rig="threePt" dir="t"/>
            </a:scene3d>
            <a:sp3d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838" name="Rectangle 14"/>
            <p:cNvSpPr>
              <a:spLocks noChangeArrowheads="1"/>
            </p:cNvSpPr>
            <p:nvPr/>
          </p:nvSpPr>
          <p:spPr bwMode="auto">
            <a:xfrm>
              <a:off x="2555777" y="692697"/>
              <a:ext cx="3959324" cy="446509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  <a:scene3d>
              <a:camera prst="orthographicFront"/>
              <a:lightRig rig="threePt" dir="t"/>
            </a:scene3d>
            <a:sp3d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05840" name="Group 16"/>
            <p:cNvGrpSpPr>
              <a:grpSpLocks/>
            </p:cNvGrpSpPr>
            <p:nvPr/>
          </p:nvGrpSpPr>
          <p:grpSpPr bwMode="auto">
            <a:xfrm>
              <a:off x="2772234" y="907975"/>
              <a:ext cx="3528095" cy="4031695"/>
              <a:chOff x="1704" y="866"/>
              <a:chExt cx="2352" cy="2622"/>
            </a:xfrm>
          </p:grpSpPr>
          <p:sp>
            <p:nvSpPr>
              <p:cNvPr id="205841" name="Oval 17"/>
              <p:cNvSpPr>
                <a:spLocks noChangeArrowheads="1"/>
              </p:cNvSpPr>
              <p:nvPr/>
            </p:nvSpPr>
            <p:spPr bwMode="auto">
              <a:xfrm>
                <a:off x="1704" y="866"/>
                <a:ext cx="2352" cy="2622"/>
              </a:xfrm>
              <a:prstGeom prst="ellipse">
                <a:avLst/>
              </a:prstGeom>
              <a:solidFill>
                <a:srgbClr val="333399"/>
              </a:solidFill>
              <a:ln w="28575">
                <a:solidFill>
                  <a:srgbClr val="404040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243F6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2" name="Oval 18"/>
              <p:cNvSpPr>
                <a:spLocks noChangeArrowheads="1"/>
              </p:cNvSpPr>
              <p:nvPr/>
            </p:nvSpPr>
            <p:spPr bwMode="auto">
              <a:xfrm>
                <a:off x="2016" y="1188"/>
                <a:ext cx="1728" cy="194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40404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3" name="WordArt 19"/>
              <p:cNvSpPr>
                <a:spLocks noChangeArrowheads="1" noChangeShapeType="1" noTextEdit="1"/>
              </p:cNvSpPr>
              <p:nvPr/>
            </p:nvSpPr>
            <p:spPr bwMode="auto">
              <a:xfrm>
                <a:off x="2160" y="1344"/>
                <a:ext cx="1440" cy="144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/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3358057"/>
                  </a:avLst>
                </a:prstTxWarp>
              </a:bodyPr>
              <a:lstStyle/>
              <a:p>
                <a:pPr algn="ctr"/>
                <a:r>
                  <a:rPr lang="es-ES" sz="3600" kern="10">
                    <a:ln w="9525">
                      <a:solidFill>
                        <a:srgbClr val="0D0D0D"/>
                      </a:solidFill>
                      <a:round/>
                      <a:headEnd/>
                      <a:tailEnd/>
                    </a:ln>
                    <a:solidFill>
                      <a:srgbClr val="938953"/>
                    </a:solidFill>
                    <a:latin typeface="Perpetua"/>
                  </a:rPr>
                  <a:t>Grupo de Bioética</a:t>
                </a:r>
              </a:p>
            </p:txBody>
          </p:sp>
          <p:sp>
            <p:nvSpPr>
              <p:cNvPr id="205844" name="WordArt 20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04" y="2160"/>
                <a:ext cx="1152" cy="86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/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Down">
                  <a:avLst>
                    <a:gd name="adj" fmla="val 1409477"/>
                  </a:avLst>
                </a:prstTxWarp>
              </a:bodyPr>
              <a:lstStyle/>
              <a:p>
                <a:pPr algn="ctr"/>
                <a:r>
                  <a:rPr lang="es-ES" sz="3200" kern="10">
                    <a:ln w="9525">
                      <a:solidFill>
                        <a:srgbClr val="0D0D0D"/>
                      </a:solidFill>
                      <a:round/>
                      <a:headEnd/>
                      <a:tailEnd/>
                    </a:ln>
                    <a:solidFill>
                      <a:srgbClr val="938953"/>
                    </a:solidFill>
                    <a:latin typeface="Perpetua"/>
                  </a:rPr>
                  <a:t>Medicina ULA</a:t>
                </a:r>
              </a:p>
            </p:txBody>
          </p:sp>
          <p:pic>
            <p:nvPicPr>
              <p:cNvPr id="205845" name="Imagen 2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6" y="1635"/>
                <a:ext cx="500" cy="1142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846" name="Imagen 2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60" y="1642"/>
                <a:ext cx="500" cy="1142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847" name="Imagen 1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13" y="1560"/>
                <a:ext cx="304" cy="1152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5848" name="AutoShape 24"/>
              <p:cNvSpPr>
                <a:spLocks noChangeArrowheads="1"/>
              </p:cNvSpPr>
              <p:nvPr/>
            </p:nvSpPr>
            <p:spPr bwMode="auto">
              <a:xfrm>
                <a:off x="1872" y="2160"/>
                <a:ext cx="109" cy="118"/>
              </a:xfrm>
              <a:prstGeom prst="octagon">
                <a:avLst>
                  <a:gd name="adj" fmla="val 29287"/>
                </a:avLst>
              </a:prstGeom>
              <a:solidFill>
                <a:srgbClr val="FFCC00"/>
              </a:solidFill>
              <a:ln w="22225">
                <a:solidFill>
                  <a:srgbClr val="333333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9" name="AutoShape 25"/>
              <p:cNvSpPr>
                <a:spLocks noChangeArrowheads="1"/>
              </p:cNvSpPr>
              <p:nvPr/>
            </p:nvSpPr>
            <p:spPr bwMode="auto">
              <a:xfrm>
                <a:off x="3792" y="2139"/>
                <a:ext cx="109" cy="118"/>
              </a:xfrm>
              <a:prstGeom prst="octagon">
                <a:avLst>
                  <a:gd name="adj" fmla="val 29287"/>
                </a:avLst>
              </a:prstGeom>
              <a:solidFill>
                <a:srgbClr val="FFCC00"/>
              </a:solidFill>
              <a:ln w="22225">
                <a:solidFill>
                  <a:srgbClr val="333333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0" name="WordArt 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21" y="1180"/>
                <a:ext cx="2029" cy="215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/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Down">
                  <a:avLst>
                    <a:gd name="adj" fmla="val 1403437"/>
                  </a:avLst>
                </a:prstTxWarp>
              </a:bodyPr>
              <a:lstStyle/>
              <a:p>
                <a:pPr algn="ctr"/>
                <a:r>
                  <a:rPr lang="es-ES" sz="3600" b="1" kern="10" dirty="0">
                    <a:ln w="9525">
                      <a:solidFill>
                        <a:srgbClr val="0F243E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Primum non tacere</a:t>
                </a:r>
              </a:p>
            </p:txBody>
          </p:sp>
          <p:sp>
            <p:nvSpPr>
              <p:cNvPr id="205851" name="WordArt 27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44" y="1035"/>
                <a:ext cx="1919" cy="1778"/>
              </a:xfrm>
              <a:prstGeom prst="rect">
                <a:avLst/>
              </a:prstGeom>
              <a:ln>
                <a:noFill/>
              </a:ln>
              <a:scene3d>
                <a:camera prst="orthographicFront"/>
                <a:lightRig rig="threePt" dir="t"/>
              </a:scene3d>
              <a:sp3d/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1118165"/>
                  </a:avLst>
                </a:prstTxWarp>
              </a:bodyPr>
              <a:lstStyle/>
              <a:p>
                <a:pPr algn="ctr"/>
                <a:r>
                  <a:rPr lang="es-ES" sz="3600" b="1" kern="10" dirty="0" err="1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Primum</a:t>
                </a:r>
                <a:r>
                  <a:rPr lang="es-ES" sz="3600" b="1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 non </a:t>
                </a:r>
                <a:r>
                  <a:rPr lang="es-ES" sz="3600" b="1" kern="10" dirty="0" err="1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nocere</a:t>
                </a:r>
                <a:endParaRPr lang="es-ES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</p:grpSp>
      </p:grp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7173101" y="6542793"/>
            <a:ext cx="177805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1752157" y="5680802"/>
            <a:ext cx="5639685" cy="4308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invitación a Profesores y Estudiantes</a:t>
            </a:r>
            <a:endParaRPr lang="es-E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884398" y="3307056"/>
            <a:ext cx="3570015" cy="3016210"/>
          </a:xfrm>
          <a:prstGeom prst="rect">
            <a:avLst/>
          </a:prstGeom>
          <a:solidFill>
            <a:srgbClr val="F5E6C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s-ES_tradnl" sz="6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¡Primero </a:t>
            </a:r>
          </a:p>
          <a:p>
            <a:pPr algn="ctr"/>
            <a:r>
              <a:rPr lang="es-ES_tradnl" sz="6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 </a:t>
            </a:r>
          </a:p>
          <a:p>
            <a:pPr algn="ctr"/>
            <a:r>
              <a:rPr lang="es-ES_tradnl" sz="6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paciente</a:t>
            </a:r>
            <a:r>
              <a:rPr lang="es-ES_tradnl" sz="6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!</a:t>
            </a:r>
          </a:p>
          <a:p>
            <a:pPr algn="ctr"/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02763" name="Picture 11" descr="cartel_1_particip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4" t="37653" r="12633" b="25349"/>
          <a:stretch>
            <a:fillRect/>
          </a:stretch>
        </p:blipFill>
        <p:spPr bwMode="auto">
          <a:xfrm>
            <a:off x="4788024" y="3307056"/>
            <a:ext cx="3516940" cy="3018263"/>
          </a:xfrm>
          <a:prstGeom prst="rect">
            <a:avLst/>
          </a:prstGeom>
          <a:solidFill>
            <a:srgbClr val="F5E6C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173101" y="6525344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126853" y="481550"/>
            <a:ext cx="3085107" cy="2492990"/>
          </a:xfrm>
          <a:prstGeom prst="rect">
            <a:avLst/>
          </a:prstGeom>
          <a:solidFill>
            <a:srgbClr val="0A63F4"/>
          </a:solidFill>
          <a:ln>
            <a:solidFill>
              <a:srgbClr val="A44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endParaRPr lang="es-ES" sz="3200" dirty="0" smtClean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28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</a:t>
            </a:r>
          </a:p>
          <a:p>
            <a:pPr algn="ctr"/>
            <a:r>
              <a:rPr lang="es-E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ÉTICA </a:t>
            </a:r>
          </a:p>
          <a:p>
            <a:pPr algn="ctr"/>
            <a:r>
              <a:rPr lang="es-E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 MEDICINA  </a:t>
            </a:r>
            <a:endParaRPr lang="es-ES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858" y="481550"/>
            <a:ext cx="3267378" cy="24929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0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4860030" y="485148"/>
            <a:ext cx="3694447" cy="17543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</a:t>
            </a:r>
          </a:p>
          <a:p>
            <a:pPr algn="ctr"/>
            <a:r>
              <a:rPr lang="es-E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</a:t>
            </a:r>
          </a:p>
          <a:p>
            <a:pPr algn="ctr"/>
            <a:r>
              <a:rPr lang="es-E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BIOÉTICA</a:t>
            </a:r>
            <a:endParaRPr lang="es-ES" sz="36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5022336" y="2238085"/>
            <a:ext cx="3369833" cy="64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3600" b="1" dirty="0" smtClean="0">
                <a:solidFill>
                  <a:srgbClr val="00B0F0"/>
                </a:solidFill>
              </a:rPr>
              <a:t>19 </a:t>
            </a:r>
            <a:r>
              <a:rPr lang="es-ES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</a:t>
            </a:r>
            <a:r>
              <a:rPr lang="es-ES" sz="3600" b="1" dirty="0">
                <a:solidFill>
                  <a:srgbClr val="00B0F0"/>
                </a:solidFill>
              </a:rPr>
              <a:t> </a:t>
            </a:r>
            <a:r>
              <a:rPr lang="es-ES" sz="3600" b="1" dirty="0" smtClean="0">
                <a:solidFill>
                  <a:srgbClr val="00B0F0"/>
                </a:solidFill>
              </a:rPr>
              <a:t>octubre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290626" y="6571674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95"/>
          <a:stretch/>
        </p:blipFill>
        <p:spPr>
          <a:xfrm>
            <a:off x="395536" y="764704"/>
            <a:ext cx="3973087" cy="5158898"/>
          </a:xfrm>
          <a:prstGeom prst="rect">
            <a:avLst/>
          </a:prstGeom>
          <a:ln w="28575">
            <a:solidFill>
              <a:srgbClr val="0A63F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878386" y="5092605"/>
            <a:ext cx="3308827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UNESCO Chair in Bioethics 2016</a:t>
            </a:r>
            <a:endParaRPr lang="es-ES" sz="2400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173101" y="6567155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chemeClr val="bg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720708" y="3231765"/>
            <a:ext cx="3973088" cy="144655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2200" dirty="0" smtClean="0">
                <a:solidFill>
                  <a:srgbClr val="EFD7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UNESCO </a:t>
            </a:r>
          </a:p>
          <a:p>
            <a:pPr algn="ctr"/>
            <a:r>
              <a:rPr lang="es-ES" sz="2200" dirty="0" smtClean="0">
                <a:solidFill>
                  <a:srgbClr val="EFD7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“Declaración Universal sobre Bioética y Derechos Humanos</a:t>
            </a:r>
            <a:r>
              <a:rPr lang="es-ES" sz="2200" dirty="0">
                <a:solidFill>
                  <a:srgbClr val="EFD7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” París 2005 </a:t>
            </a:r>
          </a:p>
        </p:txBody>
      </p:sp>
    </p:spTree>
    <p:extLst>
      <p:ext uri="{BB962C8B-B14F-4D97-AF65-F5344CB8AC3E}">
        <p14:creationId xmlns:p14="http://schemas.microsoft.com/office/powerpoint/2010/main" val="138264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3" grpId="0"/>
      <p:bldP spid="196615" grpId="0"/>
      <p:bldP spid="9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290626" y="6571674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33" y="175999"/>
            <a:ext cx="4479867" cy="483884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ectángulo 11"/>
          <p:cNvSpPr/>
          <p:nvPr/>
        </p:nvSpPr>
        <p:spPr>
          <a:xfrm>
            <a:off x="92133" y="4881613"/>
            <a:ext cx="4479868" cy="1892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Celebrated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 </a:t>
            </a:r>
            <a:r>
              <a:rPr lang="es-VE" sz="900" i="1" dirty="0" err="1" smtClean="0">
                <a:solidFill>
                  <a:srgbClr val="0012CD"/>
                </a:solidFill>
                <a:latin typeface="Helvetica-Oblique"/>
              </a:rPr>
              <a:t>by</a:t>
            </a:r>
            <a:r>
              <a:rPr lang="es-VE" sz="900" i="1" dirty="0" smtClean="0">
                <a:solidFill>
                  <a:srgbClr val="0012CD"/>
                </a:solidFill>
                <a:latin typeface="Helvetica-Oblique"/>
              </a:rPr>
              <a:t> </a:t>
            </a:r>
            <a:r>
              <a:rPr lang="en-US" sz="900" i="1" dirty="0" smtClean="0">
                <a:solidFill>
                  <a:srgbClr val="0012CD"/>
                </a:solidFill>
                <a:latin typeface="Helvetica-Oblique"/>
              </a:rPr>
              <a:t>257 </a:t>
            </a:r>
            <a:r>
              <a:rPr lang="en-US" sz="900" i="1" dirty="0">
                <a:solidFill>
                  <a:srgbClr val="0012CD"/>
                </a:solidFill>
                <a:latin typeface="Helvetica-Oblique"/>
              </a:rPr>
              <a:t>International Chair in Bioethics Units </a:t>
            </a:r>
            <a:r>
              <a:rPr lang="en-US" sz="900" i="1" dirty="0" smtClean="0">
                <a:solidFill>
                  <a:srgbClr val="0012CD"/>
                </a:solidFill>
                <a:latin typeface="Helvetica-Oblique"/>
              </a:rPr>
              <a:t>from </a:t>
            </a:r>
            <a:r>
              <a:rPr lang="es-VE" sz="900" i="1" dirty="0" err="1" smtClean="0">
                <a:solidFill>
                  <a:srgbClr val="0012CD"/>
                </a:solidFill>
                <a:latin typeface="Helvetica-Oblique"/>
              </a:rPr>
              <a:t>Afghanistan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Albania, Argentina, Armenia, Australia, Austria,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Azerbaijan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Belgium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Bosnia and </a:t>
            </a:r>
            <a:r>
              <a:rPr lang="es-VE" sz="900" i="1" dirty="0" smtClean="0">
                <a:solidFill>
                  <a:srgbClr val="0012CD"/>
                </a:solidFill>
                <a:latin typeface="Helvetica-Oblique"/>
              </a:rPr>
              <a:t>Herzegovina, </a:t>
            </a:r>
            <a:r>
              <a:rPr lang="es-VE" sz="900" i="1" dirty="0" err="1" smtClean="0">
                <a:solidFill>
                  <a:srgbClr val="0012CD"/>
                </a:solidFill>
                <a:latin typeface="Helvetica-Oblique"/>
              </a:rPr>
              <a:t>Brazil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Bulgaria,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Cameroon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Canada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China, Colombia, Congo,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Croatia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Cuba,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Cyprus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Czech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 </a:t>
            </a:r>
            <a:r>
              <a:rPr lang="es-VE" sz="900" i="1" dirty="0" err="1" smtClean="0">
                <a:solidFill>
                  <a:srgbClr val="0012CD"/>
                </a:solidFill>
                <a:latin typeface="Helvetica-Oblique"/>
              </a:rPr>
              <a:t>Republic</a:t>
            </a:r>
            <a:r>
              <a:rPr lang="es-VE" sz="900" i="1" dirty="0" smtClean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 smtClean="0">
                <a:solidFill>
                  <a:srgbClr val="0012CD"/>
                </a:solidFill>
                <a:latin typeface="Helvetica-Oblique"/>
              </a:rPr>
              <a:t>Denmark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Fiji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Finland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France,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Gabon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Georgia, Ghana,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Greece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Iceland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India, Indonesia, Iraq, </a:t>
            </a:r>
            <a:r>
              <a:rPr lang="es-VE" sz="900" i="1" dirty="0" err="1" smtClean="0">
                <a:solidFill>
                  <a:srgbClr val="0012CD"/>
                </a:solidFill>
                <a:latin typeface="Helvetica-Oblique"/>
              </a:rPr>
              <a:t>Ireland</a:t>
            </a:r>
            <a:r>
              <a:rPr lang="es-VE" sz="900" i="1" dirty="0" smtClean="0">
                <a:solidFill>
                  <a:srgbClr val="0012CD"/>
                </a:solidFill>
                <a:latin typeface="Helvetica-Oblique"/>
              </a:rPr>
              <a:t>, Israel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Italy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Japan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Kazakhstan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Kenya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Hospital and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University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Clinical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 Center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Kosova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Kyrgyz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Republic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 smtClean="0">
                <a:solidFill>
                  <a:srgbClr val="0012CD"/>
                </a:solidFill>
                <a:latin typeface="Helvetica-Oblique"/>
              </a:rPr>
              <a:t>Latvia</a:t>
            </a:r>
            <a:r>
              <a:rPr lang="es-VE" sz="900" i="1" dirty="0" smtClean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 smtClean="0">
                <a:solidFill>
                  <a:srgbClr val="0012CD"/>
                </a:solidFill>
                <a:latin typeface="Helvetica-Oblique"/>
              </a:rPr>
              <a:t>Lithuania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Republic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 of North Macedonia, Malaysia, Malawi,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Mexico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Moldova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Montenegro, Mozambique, </a:t>
            </a:r>
            <a:r>
              <a:rPr lang="es-VE" sz="900" i="1" dirty="0" smtClean="0">
                <a:solidFill>
                  <a:srgbClr val="0012CD"/>
                </a:solidFill>
                <a:latin typeface="Helvetica-Oblique"/>
              </a:rPr>
              <a:t>Nepal, Nigeria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Netherland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Pakistan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Philippines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Poland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Portugal, Romania,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Russia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Serbia,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Slovakia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 smtClean="0">
                <a:solidFill>
                  <a:srgbClr val="0012CD"/>
                </a:solidFill>
                <a:latin typeface="Helvetica-Oblique"/>
              </a:rPr>
              <a:t>Slovenia</a:t>
            </a:r>
            <a:r>
              <a:rPr lang="es-VE" sz="900" i="1" dirty="0" smtClean="0">
                <a:solidFill>
                  <a:srgbClr val="0012CD"/>
                </a:solidFill>
                <a:latin typeface="Helvetica-Oblique"/>
              </a:rPr>
              <a:t>, South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Africa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Spain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Sri Lanka, Sudan,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Taiwan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Turkey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Uganda,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Ukraine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s-VE" sz="900" i="1" dirty="0" err="1">
                <a:solidFill>
                  <a:srgbClr val="0012CD"/>
                </a:solidFill>
                <a:latin typeface="Helvetica-Oblique"/>
              </a:rPr>
              <a:t>United</a:t>
            </a:r>
            <a:r>
              <a:rPr lang="es-VE" sz="900" i="1" dirty="0">
                <a:solidFill>
                  <a:srgbClr val="0012CD"/>
                </a:solidFill>
                <a:latin typeface="Helvetica-Oblique"/>
              </a:rPr>
              <a:t> </a:t>
            </a:r>
            <a:r>
              <a:rPr lang="es-VE" sz="900" i="1" dirty="0" err="1" smtClean="0">
                <a:solidFill>
                  <a:srgbClr val="0012CD"/>
                </a:solidFill>
                <a:latin typeface="Helvetica-Oblique"/>
              </a:rPr>
              <a:t>Kingdom</a:t>
            </a:r>
            <a:r>
              <a:rPr lang="es-VE" sz="900" i="1" dirty="0" smtClean="0">
                <a:solidFill>
                  <a:srgbClr val="0012CD"/>
                </a:solidFill>
                <a:latin typeface="Helvetica-Oblique"/>
              </a:rPr>
              <a:t>, </a:t>
            </a:r>
            <a:r>
              <a:rPr lang="en-US" sz="900" i="1" dirty="0" smtClean="0">
                <a:solidFill>
                  <a:srgbClr val="0012CD"/>
                </a:solidFill>
                <a:latin typeface="Helvetica-Oblique"/>
              </a:rPr>
              <a:t>United </a:t>
            </a:r>
            <a:r>
              <a:rPr lang="en-US" sz="900" i="1" dirty="0">
                <a:solidFill>
                  <a:srgbClr val="0012CD"/>
                </a:solidFill>
                <a:latin typeface="Helvetica-Oblique"/>
              </a:rPr>
              <a:t>States of America, Uzbekistan, Venezuela, Vietnam, </a:t>
            </a:r>
            <a:r>
              <a:rPr lang="en-US" sz="900" i="1" dirty="0" smtClean="0">
                <a:solidFill>
                  <a:srgbClr val="0012CD"/>
                </a:solidFill>
                <a:latin typeface="Helvetica-Oblique"/>
              </a:rPr>
              <a:t>Zambia</a:t>
            </a:r>
          </a:p>
          <a:p>
            <a:endParaRPr lang="en-US" sz="800" i="1" dirty="0" smtClean="0">
              <a:solidFill>
                <a:srgbClr val="0012CD"/>
              </a:solidFill>
              <a:latin typeface="Helvetica-Oblique"/>
            </a:endParaRPr>
          </a:p>
          <a:p>
            <a:pPr algn="ctr"/>
            <a:r>
              <a:rPr lang="es-VE" sz="900" dirty="0" smtClean="0">
                <a:solidFill>
                  <a:srgbClr val="0012CD"/>
                </a:solidFill>
                <a:latin typeface="Helvetica" panose="020B0604020202020204" pitchFamily="34" charset="0"/>
              </a:rPr>
              <a:t>worldbioethicsday2022@gmail.com</a:t>
            </a:r>
            <a:endParaRPr lang="es-VE" sz="900" dirty="0">
              <a:solidFill>
                <a:srgbClr val="000000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5055805" y="919756"/>
            <a:ext cx="3384376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6" t="10531" r="14148" b="11951"/>
          <a:stretch/>
        </p:blipFill>
        <p:spPr>
          <a:xfrm>
            <a:off x="251520" y="3433512"/>
            <a:ext cx="1474623" cy="1474623"/>
          </a:xfrm>
          <a:prstGeom prst="rect">
            <a:avLst/>
          </a:prstGeom>
        </p:spPr>
      </p:pic>
      <p:sp>
        <p:nvSpPr>
          <p:cNvPr id="2" name="Elipse 1"/>
          <p:cNvSpPr/>
          <p:nvPr/>
        </p:nvSpPr>
        <p:spPr>
          <a:xfrm>
            <a:off x="2123728" y="6227701"/>
            <a:ext cx="561590" cy="297643"/>
          </a:xfrm>
          <a:prstGeom prst="ellipse">
            <a:avLst/>
          </a:prstGeom>
          <a:noFill/>
          <a:ln>
            <a:solidFill>
              <a:srgbClr val="CC5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rgbClr val="FFFFFF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850489" y="692696"/>
            <a:ext cx="3612005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14. </a:t>
            </a:r>
          </a:p>
          <a:p>
            <a:pPr algn="ctr"/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Declaración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Universal </a:t>
            </a:r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Bioética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Derechos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Humanos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VE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VE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“Responsabilidad Social y Salud”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92133" y="175999"/>
            <a:ext cx="4479867" cy="659844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4523" y="319591"/>
            <a:ext cx="2050561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Día Mundial </a:t>
            </a:r>
          </a:p>
          <a:p>
            <a:pPr algn="ctr"/>
            <a:r>
              <a:rPr lang="es-E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Bioética </a:t>
            </a:r>
          </a:p>
          <a:p>
            <a:pPr algn="ctr"/>
            <a:r>
              <a:rPr lang="es-E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</a:t>
            </a:r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65293" y="2833347"/>
            <a:ext cx="36036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800" dirty="0" smtClean="0">
                <a:solidFill>
                  <a:srgbClr val="000000"/>
                </a:solidFill>
              </a:rPr>
              <a:t>…</a:t>
            </a:r>
            <a:r>
              <a:rPr lang="es-VE" sz="1800" dirty="0" smtClean="0">
                <a:solidFill>
                  <a:srgbClr val="000000"/>
                </a:solidFill>
              </a:rPr>
              <a:t>Conductas responsables de individuos hacia sus sociedades durante la pandemia COVID-19 en el mundo.</a:t>
            </a:r>
            <a:r>
              <a:rPr lang="en-US" sz="1800" dirty="0">
                <a:solidFill>
                  <a:srgbClr val="000000"/>
                </a:solidFill>
              </a:rPr>
              <a:t>…</a:t>
            </a:r>
            <a:endParaRPr lang="es-VE" sz="1800" dirty="0">
              <a:solidFill>
                <a:srgbClr val="0000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984431" y="5057923"/>
            <a:ext cx="3565400" cy="129266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Venezuela</a:t>
            </a:r>
          </a:p>
          <a:p>
            <a:pPr algn="ctr"/>
            <a:r>
              <a:rPr lang="es-VE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</a:t>
            </a:r>
            <a:r>
              <a:rPr lang="es-VE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Chair in Bioethics</a:t>
            </a:r>
          </a:p>
          <a:p>
            <a:pPr algn="ctr"/>
            <a:r>
              <a:rPr lang="es-VE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Establecida 2016 </a:t>
            </a:r>
          </a:p>
          <a:p>
            <a:pPr algn="ctr"/>
            <a:r>
              <a:rPr lang="es-VE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Facultad Medicina ULA</a:t>
            </a:r>
          </a:p>
        </p:txBody>
      </p:sp>
    </p:spTree>
    <p:extLst>
      <p:ext uri="{BB962C8B-B14F-4D97-AF65-F5344CB8AC3E}">
        <p14:creationId xmlns:p14="http://schemas.microsoft.com/office/powerpoint/2010/main" val="326922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796556" y="3932760"/>
            <a:ext cx="2303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Rensselaer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Potter</a:t>
            </a: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1911-2001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" t="3322" r="2923" b="1644"/>
          <a:stretch/>
        </p:blipFill>
        <p:spPr>
          <a:xfrm>
            <a:off x="5780764" y="867738"/>
            <a:ext cx="2314919" cy="30992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CuadroTexto 5"/>
          <p:cNvSpPr txBox="1"/>
          <p:nvPr/>
        </p:nvSpPr>
        <p:spPr>
          <a:xfrm>
            <a:off x="755576" y="1504784"/>
            <a:ext cx="3960440" cy="1877437"/>
          </a:xfrm>
          <a:prstGeom prst="rect">
            <a:avLst/>
          </a:prstGeom>
          <a:solidFill>
            <a:schemeClr val="bg1"/>
          </a:solidFill>
          <a:ln>
            <a:solidFill>
              <a:srgbClr val="0594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2563"/>
            <a:r>
              <a:rPr lang="es-VE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1970 	“Bioética: la ciencia </a:t>
            </a:r>
          </a:p>
          <a:p>
            <a:pPr marL="182563"/>
            <a:r>
              <a:rPr lang="es-VE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de la supervivencia”</a:t>
            </a:r>
          </a:p>
          <a:p>
            <a:pPr marL="182563"/>
            <a:endParaRPr lang="es-VE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2563"/>
            <a:r>
              <a:rPr lang="es-VE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1971</a:t>
            </a:r>
            <a:r>
              <a:rPr lang="es-VE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“Puente al futuro”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2563"/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2563"/>
            <a:r>
              <a:rPr lang="es-VE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1998</a:t>
            </a:r>
            <a:r>
              <a:rPr lang="es-VE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“Bioética global”</a:t>
            </a:r>
          </a:p>
          <a:p>
            <a:pPr algn="ctr"/>
            <a:endParaRPr lang="es-VE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71366" y="3429000"/>
            <a:ext cx="3960440" cy="1015663"/>
          </a:xfrm>
          <a:prstGeom prst="rect">
            <a:avLst/>
          </a:prstGeom>
          <a:solidFill>
            <a:schemeClr val="bg1"/>
          </a:solidFill>
          <a:ln>
            <a:solidFill>
              <a:srgbClr val="0594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Integración de biología, ecología, medicina y valores humanos.</a:t>
            </a:r>
            <a:endParaRPr lang="es-V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55576" y="836712"/>
            <a:ext cx="3944648" cy="584775"/>
          </a:xfrm>
          <a:prstGeom prst="rect">
            <a:avLst/>
          </a:prstGeom>
          <a:solidFill>
            <a:srgbClr val="0A63F4"/>
          </a:solidFill>
          <a:ln>
            <a:solidFill>
              <a:srgbClr val="FFC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BIOÉTICA</a:t>
            </a:r>
            <a:endParaRPr lang="es-ES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7373206" y="6637309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 flipH="1">
            <a:off x="787157" y="4586725"/>
            <a:ext cx="3944649" cy="1938992"/>
          </a:xfrm>
          <a:prstGeom prst="rect">
            <a:avLst/>
          </a:prstGeom>
          <a:solidFill>
            <a:schemeClr val="bg1"/>
          </a:solidFill>
          <a:ln w="28575">
            <a:solidFill>
              <a:srgbClr val="0594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es-VE" sz="1000" dirty="0" smtClean="0"/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“Nuestro futuro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una carrera </a:t>
            </a:r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ntre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creciente poder de la tecnología y la sabiduría con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cual nosotros la usemos”.</a:t>
            </a:r>
          </a:p>
          <a:p>
            <a:pPr algn="ctr"/>
            <a:endParaRPr lang="es-VE" sz="1000" dirty="0"/>
          </a:p>
        </p:txBody>
      </p:sp>
      <p:sp>
        <p:nvSpPr>
          <p:cNvPr id="9" name="CuadroTexto 8"/>
          <p:cNvSpPr txBox="1"/>
          <p:nvPr/>
        </p:nvSpPr>
        <p:spPr>
          <a:xfrm>
            <a:off x="6074127" y="624095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Stephen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Hawking</a:t>
            </a:r>
            <a:endPara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1942-2018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0" y="-25463"/>
            <a:ext cx="9144000" cy="707886"/>
          </a:xfrm>
          <a:prstGeom prst="rect">
            <a:avLst/>
          </a:prstGeom>
          <a:solidFill>
            <a:srgbClr val="0A63F4"/>
          </a:solidFill>
          <a:ln w="28575">
            <a:solidFill>
              <a:srgbClr val="D6AD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2000" dirty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 </a:t>
            </a:r>
            <a:r>
              <a:rPr lang="es-ES" sz="2000" dirty="0" smtClean="0">
                <a:solidFill>
                  <a:srgbClr val="FFFFFF">
                    <a:lumMod val="8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2000" dirty="0">
              <a:solidFill>
                <a:srgbClr val="FFFFFF">
                  <a:lumMod val="85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115" y="4543598"/>
            <a:ext cx="1152128" cy="16573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18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10" grpId="0" animBg="1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29305" y="1314556"/>
            <a:ext cx="6685390" cy="4678204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endParaRPr lang="es-ES" sz="10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11213" indent="-811213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2003</a:t>
            </a:r>
            <a:r>
              <a:rPr lang="es-E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s-E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Encuentro Bioética y Derecho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Médico.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11213" indent="-811213"/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Creación </a:t>
            </a:r>
            <a:r>
              <a:rPr lang="es-E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 Grupo </a:t>
            </a:r>
            <a:r>
              <a:rPr lang="es-ES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Multidisciplinario de Bioética </a:t>
            </a:r>
            <a:r>
              <a:rPr lang="es-E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ULA.</a:t>
            </a:r>
            <a:endParaRPr lang="es-ES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1200" b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2004.</a:t>
            </a:r>
            <a:r>
              <a:rPr lang="es-ES" sz="2000" dirty="0" smtClean="0">
                <a:solidFill>
                  <a:srgbClr val="FFFF99"/>
                </a:solidFill>
              </a:rPr>
              <a:t>.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Encuentro Bioética y Derecho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Médico.</a:t>
            </a:r>
          </a:p>
          <a:p>
            <a:pPr marL="811213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ULA en Red Universidades UNESCO Enseñanza de Ética.</a:t>
            </a:r>
          </a:p>
          <a:p>
            <a:endParaRPr lang="es-ES" sz="1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indent="-990600"/>
            <a:r>
              <a:rPr lang="es-E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2006. </a:t>
            </a:r>
            <a:r>
              <a:rPr lang="es-E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Primera </a:t>
            </a:r>
            <a:r>
              <a:rPr lang="es-ES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celebración Día Ética en Medicina </a:t>
            </a:r>
            <a:r>
              <a:rPr lang="es-E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ULA.</a:t>
            </a:r>
            <a:endParaRPr lang="es-ES" sz="1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indent="-990600"/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Establecimiento</a:t>
            </a:r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 Comité de Bioética en la ULA</a:t>
            </a:r>
            <a:r>
              <a:rPr lang="es-ES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990600" indent="-990600"/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Códigos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Ética en la Universidad de los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Andes.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indent="-990600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Campaña de Educación Paciente.</a:t>
            </a:r>
          </a:p>
          <a:p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90600" indent="-990600"/>
            <a:r>
              <a:rPr lang="es-E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2007. </a:t>
            </a:r>
            <a:r>
              <a:rPr lang="es-E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Incorporación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Electiva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3er. Año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Medicina</a:t>
            </a:r>
            <a:r>
              <a:rPr lang="es-E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990600" indent="-990600"/>
            <a:r>
              <a:rPr lang="es-ES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“Cómo </a:t>
            </a:r>
            <a:r>
              <a:rPr lang="es-ES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mejorar la práctica médica</a:t>
            </a:r>
            <a:r>
              <a:rPr lang="es-E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”.</a:t>
            </a:r>
          </a:p>
          <a:p>
            <a:endParaRPr lang="es-E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2008.</a:t>
            </a:r>
            <a:r>
              <a:rPr lang="es-ES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Campaña de Educación 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Paciente.</a:t>
            </a:r>
            <a:endPara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11213" indent="-811213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Discusiones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 la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Buena 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Práctica Médica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Vol. I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11213" indent="-811213"/>
            <a:endParaRPr lang="es-ES" sz="1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1229302" y="767365"/>
            <a:ext cx="6685391" cy="523220"/>
          </a:xfrm>
          <a:prstGeom prst="rect">
            <a:avLst/>
          </a:prstGeom>
          <a:solidFill>
            <a:srgbClr val="0A63F4"/>
          </a:solidFill>
          <a:ln>
            <a:solidFill>
              <a:srgbClr val="D6AD00"/>
            </a:solidFill>
          </a:ln>
          <a:effectLst>
            <a:outerShdw dist="35921" dir="2700000" algn="ctr" rotWithShape="0">
              <a:schemeClr val="tx1"/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Historia Actividades</a:t>
            </a:r>
            <a:endParaRPr lang="es-ES" sz="28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173101" y="6542793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Text Box 3"/>
          <p:cNvSpPr txBox="1">
            <a:spLocks noChangeArrowheads="1"/>
          </p:cNvSpPr>
          <p:nvPr/>
        </p:nvSpPr>
        <p:spPr bwMode="auto">
          <a:xfrm>
            <a:off x="1271328" y="1290585"/>
            <a:ext cx="6617469" cy="4555093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/>
            <a:endParaRPr lang="es-ES" sz="10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90600" lvl="0" indent="-990600"/>
            <a:r>
              <a:rPr lang="es-E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2009.</a:t>
            </a:r>
            <a:r>
              <a:rPr lang="es-ES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Galería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Auditorio A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“Primero el Paciente”.</a:t>
            </a:r>
          </a:p>
          <a:p>
            <a:pPr marL="990600" lvl="0" indent="-990600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	 I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Ciclo </a:t>
            </a:r>
            <a:r>
              <a:rPr lang="es-E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Conducta Responsable en la </a:t>
            </a:r>
            <a:r>
              <a:rPr lang="es-E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Investigación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CDCHT</a:t>
            </a:r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  <a:p>
            <a:pPr marL="0" indent="0"/>
            <a:endParaRPr lang="es-ES" sz="12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90600" indent="-990600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2010.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Incorporación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Materia Electiva 6to.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Año Medicina </a:t>
            </a:r>
          </a:p>
          <a:p>
            <a:pPr marL="990600" indent="-990600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	“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Cómo mejorar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práctica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médica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II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”.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ES" sz="12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90600" indent="-990600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2011.  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Creación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Comité Bioética División Posgrado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Medicina.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ES" sz="12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811213" indent="-811213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2012.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II Ciclo </a:t>
            </a:r>
            <a:r>
              <a:rPr lang="es-E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Conducta Responsable en la Investigación. </a:t>
            </a: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CDCHT.</a:t>
            </a:r>
          </a:p>
          <a:p>
            <a:endParaRPr lang="es-E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90600" indent="-990600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2013.</a:t>
            </a:r>
            <a:r>
              <a:rPr lang="es-ES" sz="2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Creación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Comité Bioética en la Academia de Mérida</a:t>
            </a:r>
          </a:p>
          <a:p>
            <a:pPr marL="990600" indent="-990600"/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Promoción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la Integridad Académica en la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ULA.</a:t>
            </a:r>
          </a:p>
          <a:p>
            <a:pPr marL="0" indent="0"/>
            <a:endParaRPr lang="es-E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811213" indent="-811213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2014.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	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Integridad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la Academia y la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Investigación.</a:t>
            </a:r>
            <a:endParaRPr lang="es-E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ES" sz="1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811213" indent="-811213">
              <a:buClr>
                <a:srgbClr val="FFFF99"/>
              </a:buClr>
            </a:pPr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2015.  	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Discusiones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sobre la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Buena Práctica en la 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Investigación 	y la Docencia. </a:t>
            </a:r>
            <a:endParaRPr lang="es-ES" sz="1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173101" y="6542793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1229302" y="767365"/>
            <a:ext cx="6685391" cy="523220"/>
          </a:xfrm>
          <a:prstGeom prst="rect">
            <a:avLst/>
          </a:prstGeom>
          <a:solidFill>
            <a:srgbClr val="0A63F4"/>
          </a:solidFill>
          <a:ln>
            <a:solidFill>
              <a:srgbClr val="D6AD00"/>
            </a:solidFill>
          </a:ln>
          <a:effectLst>
            <a:outerShdw dist="35921" dir="2700000" algn="ctr" rotWithShape="0">
              <a:schemeClr val="tx1"/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Historia Actividades</a:t>
            </a:r>
            <a:endParaRPr lang="es-ES" sz="28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Text Box 3"/>
          <p:cNvSpPr txBox="1">
            <a:spLocks noChangeArrowheads="1"/>
          </p:cNvSpPr>
          <p:nvPr/>
        </p:nvSpPr>
        <p:spPr bwMode="auto">
          <a:xfrm>
            <a:off x="1280837" y="1143211"/>
            <a:ext cx="6638238" cy="5293757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S" sz="1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90600" indent="-990600"/>
            <a:r>
              <a:rPr lang="es-E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2016. </a:t>
            </a:r>
            <a:r>
              <a:rPr lang="es-E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UNESCO </a:t>
            </a:r>
            <a:r>
              <a:rPr lang="es-ES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Bioethics Chair </a:t>
            </a:r>
            <a:r>
              <a:rPr lang="es-E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Establecimiento en Venezuela de Unidad </a:t>
            </a:r>
            <a:r>
              <a:rPr lang="es-ES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Local</a:t>
            </a:r>
            <a:r>
              <a:rPr lang="es-ES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ULA Facultad de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Medicina. </a:t>
            </a:r>
            <a:endParaRPr lang="es-E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90600" indent="-990600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Discusiones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sobre la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Buena Práctica Médica. Vol. II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</a:p>
          <a:p>
            <a:pPr marL="811213" indent="-811213"/>
            <a:endParaRPr lang="es-E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90600" indent="-990600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2017.  	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Primera celebración </a:t>
            </a:r>
            <a:r>
              <a:rPr lang="es-E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Día Mundial Bioética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ULA</a:t>
            </a:r>
          </a:p>
          <a:p>
            <a:pPr marL="990600" indent="-990600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 Curso para Profesores y I Curso para Residentes </a:t>
            </a:r>
          </a:p>
          <a:p>
            <a:pPr marL="990600" indent="-990600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	 “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Cómo mejorar la práctica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médica”.</a:t>
            </a:r>
          </a:p>
          <a:p>
            <a:endParaRPr lang="es-ES" sz="12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90600" indent="-990600"/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2018.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Dilemas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academia y práctica médica</a:t>
            </a:r>
          </a:p>
          <a:p>
            <a:pPr marL="990600" indent="-990600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    	Dramatización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casos. Estudiantes 3er. año </a:t>
            </a:r>
          </a:p>
          <a:p>
            <a:pPr marL="990600" indent="-990600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   	“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Cómo mejorar la práctica médica I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”.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ES" sz="12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990600" indent="-990600"/>
            <a:r>
              <a:rPr lang="es-E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2021. </a:t>
            </a:r>
            <a:r>
              <a:rPr lang="es-E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International Chair in Bioethics</a:t>
            </a:r>
            <a:r>
              <a:rPr lang="es-ES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World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Medical</a:t>
            </a:r>
          </a:p>
          <a:p>
            <a:pPr marL="990600" indent="-990600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Association WMA. </a:t>
            </a:r>
            <a:r>
              <a:rPr lang="es-E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Cooperating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Centre.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811213" indent="-811213"/>
            <a:endParaRPr lang="es-ES" sz="12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811213" indent="-811213"/>
            <a:r>
              <a:rPr lang="es-E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2022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s-E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 Memoriam Dr. Clifton K. Meador</a:t>
            </a:r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</a:p>
          <a:p>
            <a:pPr marL="990600" indent="-990600"/>
            <a:r>
              <a:rPr lang="es-E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	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Autor del libro </a:t>
            </a:r>
            <a:r>
              <a:rPr lang="es-E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Escuela de Medicina.</a:t>
            </a:r>
            <a:endParaRPr lang="es-ES" sz="1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811213" indent="-811213"/>
            <a:endParaRPr lang="es-ES" sz="1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14653" y="6641641"/>
            <a:ext cx="182934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Medicina ULA </a:t>
            </a:r>
            <a:r>
              <a:rPr lang="es-ES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es-ES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257261" y="619991"/>
            <a:ext cx="6685391" cy="523220"/>
          </a:xfrm>
          <a:prstGeom prst="rect">
            <a:avLst/>
          </a:prstGeom>
          <a:solidFill>
            <a:srgbClr val="0A63F4"/>
          </a:solidFill>
          <a:ln>
            <a:solidFill>
              <a:srgbClr val="D6AD00"/>
            </a:solidFill>
          </a:ln>
          <a:effectLst>
            <a:outerShdw dist="35921" dir="2700000" algn="ctr" rotWithShape="0">
              <a:schemeClr val="tx1"/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Historia Actividades</a:t>
            </a:r>
            <a:endParaRPr lang="es-ES" sz="28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085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8304</TotalTime>
  <Words>1133</Words>
  <Application>Microsoft Office PowerPoint</Application>
  <PresentationFormat>Presentación en pantalla (4:3)</PresentationFormat>
  <Paragraphs>269</Paragraphs>
  <Slides>20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Arial</vt:lpstr>
      <vt:lpstr>Comic Sans MS</vt:lpstr>
      <vt:lpstr>Helvetica</vt:lpstr>
      <vt:lpstr>Helvetica-Oblique</vt:lpstr>
      <vt:lpstr>Perpetua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18/06/2002.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SOBRE MEDICINA, MÉDICOS Y  PACIENTES</dc:title>
  <dc:creator>.</dc:creator>
  <cp:lastModifiedBy>ximena</cp:lastModifiedBy>
  <cp:revision>582</cp:revision>
  <dcterms:created xsi:type="dcterms:W3CDTF">2002-10-20T16:00:31Z</dcterms:created>
  <dcterms:modified xsi:type="dcterms:W3CDTF">2022-10-21T09:03:38Z</dcterms:modified>
</cp:coreProperties>
</file>