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5"/>
  </p:handoutMasterIdLst>
  <p:sldIdLst>
    <p:sldId id="257" r:id="rId2"/>
    <p:sldId id="362" r:id="rId3"/>
    <p:sldId id="305" r:id="rId4"/>
    <p:sldId id="363" r:id="rId5"/>
    <p:sldId id="256" r:id="rId6"/>
    <p:sldId id="263" r:id="rId7"/>
    <p:sldId id="360" r:id="rId8"/>
    <p:sldId id="361" r:id="rId9"/>
    <p:sldId id="347" r:id="rId10"/>
    <p:sldId id="266" r:id="rId11"/>
    <p:sldId id="268" r:id="rId12"/>
    <p:sldId id="272" r:id="rId13"/>
    <p:sldId id="278" r:id="rId14"/>
    <p:sldId id="287" r:id="rId15"/>
    <p:sldId id="288" r:id="rId16"/>
    <p:sldId id="273" r:id="rId17"/>
    <p:sldId id="276" r:id="rId18"/>
    <p:sldId id="293" r:id="rId19"/>
    <p:sldId id="336" r:id="rId20"/>
    <p:sldId id="337" r:id="rId21"/>
    <p:sldId id="366" r:id="rId22"/>
    <p:sldId id="350" r:id="rId23"/>
    <p:sldId id="351" r:id="rId24"/>
    <p:sldId id="326" r:id="rId25"/>
    <p:sldId id="316" r:id="rId26"/>
    <p:sldId id="349" r:id="rId27"/>
    <p:sldId id="327" r:id="rId28"/>
    <p:sldId id="309" r:id="rId29"/>
    <p:sldId id="317" r:id="rId30"/>
    <p:sldId id="318" r:id="rId31"/>
    <p:sldId id="319" r:id="rId32"/>
    <p:sldId id="320" r:id="rId33"/>
    <p:sldId id="321" r:id="rId34"/>
    <p:sldId id="323" r:id="rId35"/>
    <p:sldId id="345" r:id="rId36"/>
    <p:sldId id="348" r:id="rId37"/>
    <p:sldId id="329" r:id="rId38"/>
    <p:sldId id="328" r:id="rId39"/>
    <p:sldId id="322" r:id="rId40"/>
    <p:sldId id="312" r:id="rId41"/>
    <p:sldId id="332" r:id="rId42"/>
    <p:sldId id="353" r:id="rId43"/>
    <p:sldId id="354" r:id="rId44"/>
    <p:sldId id="335" r:id="rId45"/>
    <p:sldId id="333" r:id="rId46"/>
    <p:sldId id="359" r:id="rId47"/>
    <p:sldId id="365" r:id="rId48"/>
    <p:sldId id="343" r:id="rId49"/>
    <p:sldId id="339" r:id="rId50"/>
    <p:sldId id="356" r:id="rId51"/>
    <p:sldId id="355" r:id="rId52"/>
    <p:sldId id="341" r:id="rId53"/>
    <p:sldId id="340" r:id="rId54"/>
    <p:sldId id="334" r:id="rId55"/>
    <p:sldId id="294" r:id="rId56"/>
    <p:sldId id="291" r:id="rId57"/>
    <p:sldId id="344" r:id="rId58"/>
    <p:sldId id="286" r:id="rId59"/>
    <p:sldId id="290" r:id="rId60"/>
    <p:sldId id="303" r:id="rId61"/>
    <p:sldId id="296" r:id="rId62"/>
    <p:sldId id="299" r:id="rId63"/>
    <p:sldId id="301" r:id="rId64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9BBCFF"/>
    <a:srgbClr val="FFE1FF"/>
    <a:srgbClr val="F0F9E7"/>
    <a:srgbClr val="E5F4D4"/>
    <a:srgbClr val="CFDDF9"/>
    <a:srgbClr val="FFCDF2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9" autoAdjust="0"/>
    <p:restoredTop sz="98004" autoAdjust="0"/>
  </p:normalViewPr>
  <p:slideViewPr>
    <p:cSldViewPr showGuides="1">
      <p:cViewPr varScale="1">
        <p:scale>
          <a:sx n="62" d="100"/>
          <a:sy n="62" d="100"/>
        </p:scale>
        <p:origin x="576" y="36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82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7CFEB0E-CDD2-41E7-B254-BF11AB9690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59792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3E846-CC0C-4CF2-B08A-E02D402D729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69075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3D7D5-E8BE-4A58-A633-0EA2F70B23C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124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6D13B-12D0-4093-B003-2BD85B1EC13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6586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313DB-AEED-4A3E-91F9-F123A2917E3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68781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9EA86-4758-4C76-B367-597681F0E4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24725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27003-F06E-4B31-89D2-542652CD57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4273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1C58D-6E7A-4293-A57A-937306E6C6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22833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00129-C32D-4ED5-88BC-6A99EEE3E6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4577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B80D57-CF9A-4C10-9C9C-CB47A24151C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99311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42B25-D446-4C3C-9F89-11B105F10F2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78092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6FAB9-2A81-40EF-9D10-C1F460CDC0A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46870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3F233E9-91C7-43B8-84F7-F9FE07FFA2F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quire.com/cm/esquire/images/cheating-md-97297921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grizzlymedia.files.wordpress.com/2008/03/cheating.jpg" TargetMode="Externa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411288" y="1796256"/>
            <a:ext cx="6175375" cy="2200275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es-ES_tradnl" sz="9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_tradnl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DESHONESTIDAD en la ACADEMIA</a:t>
            </a:r>
          </a:p>
          <a:p>
            <a:pPr algn="ctr" eaLnBrk="1" hangingPunct="1">
              <a:defRPr/>
            </a:pPr>
            <a:r>
              <a:rPr lang="es-ES_tradnl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Actualización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411288" y="4168775"/>
            <a:ext cx="6330950" cy="10763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000" dirty="0" smtClean="0">
                <a:latin typeface="Comic Sans MS" panose="030F0702030302020204" pitchFamily="66" charset="0"/>
              </a:rPr>
              <a:t>Jornada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latin typeface="Comic Sans MS" panose="030F0702030302020204" pitchFamily="66" charset="0"/>
              </a:rPr>
              <a:t>Aniversario 165 de la Facultad de Medicina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000" dirty="0" smtClean="0">
                <a:latin typeface="Comic Sans MS" panose="030F0702030302020204" pitchFamily="66" charset="0"/>
              </a:rPr>
              <a:t>31 de julio de 2018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973388" y="609600"/>
            <a:ext cx="3206750" cy="1016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Universidad de los Andes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Facultad de Medicina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latin typeface="Comic Sans MS" panose="030F0702030302020204" pitchFamily="66" charset="0"/>
              </a:rPr>
              <a:t>Comisión Ambiental </a:t>
            </a:r>
          </a:p>
        </p:txBody>
      </p:sp>
      <p:sp>
        <p:nvSpPr>
          <p:cNvPr id="3079" name="Text Box 5"/>
          <p:cNvSpPr txBox="1">
            <a:spLocks noChangeArrowheads="1"/>
          </p:cNvSpPr>
          <p:nvPr/>
        </p:nvSpPr>
        <p:spPr bwMode="auto">
          <a:xfrm>
            <a:off x="6040438" y="5589588"/>
            <a:ext cx="272415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600">
                <a:latin typeface="Comic Sans MS" panose="030F0702030302020204" pitchFamily="66" charset="0"/>
              </a:rPr>
              <a:t>Ximena Páez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600">
                <a:latin typeface="Comic Sans MS" panose="030F0702030302020204" pitchFamily="66" charset="0"/>
              </a:rPr>
              <a:t>Lab. de Fisiología Conducta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600">
                <a:latin typeface="Comic Sans MS" panose="030F0702030302020204" pitchFamily="66" charset="0"/>
              </a:rPr>
              <a:t>Facultad Medicina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30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>
            <a:spLocks noChangeArrowheads="1"/>
          </p:cNvSpPr>
          <p:nvPr/>
        </p:nvSpPr>
        <p:spPr bwMode="auto">
          <a:xfrm>
            <a:off x="1755775" y="2997200"/>
            <a:ext cx="5632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VE" sz="4000">
                <a:latin typeface="Comic Sans MS" panose="030F0702030302020204" pitchFamily="66" charset="0"/>
              </a:rPr>
              <a:t>¿De qué se trata esto?</a:t>
            </a:r>
          </a:p>
        </p:txBody>
      </p:sp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6981825" y="6519863"/>
            <a:ext cx="2162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-4445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400"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1870075" y="1601788"/>
            <a:ext cx="5402263" cy="1373187"/>
          </a:xfrm>
          <a:prstGeom prst="rect">
            <a:avLst/>
          </a:prstGeom>
          <a:solidFill>
            <a:srgbClr val="FFB7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_tradnl" sz="2800"/>
              <a:t>“si los datos no están copiados, </a:t>
            </a:r>
          </a:p>
          <a:p>
            <a:pPr algn="ctr" eaLnBrk="1" hangingPunct="1">
              <a:defRPr/>
            </a:pPr>
            <a:r>
              <a:rPr lang="es-ES_tradnl" sz="2800"/>
              <a:t>no importa el resto, </a:t>
            </a:r>
          </a:p>
          <a:p>
            <a:pPr algn="ctr" eaLnBrk="1" hangingPunct="1">
              <a:defRPr/>
            </a:pPr>
            <a:r>
              <a:rPr lang="es-ES_tradnl" sz="2800"/>
              <a:t>para mí,  el estudiante trabajó”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1957388" y="3136900"/>
            <a:ext cx="5314950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es-ES_tradnl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comentario de un educador supervisor respecto al</a:t>
            </a:r>
          </a:p>
          <a:p>
            <a:pPr algn="r" eaLnBrk="1" hangingPunct="1">
              <a:defRPr/>
            </a:pPr>
            <a:r>
              <a:rPr lang="es-ES_tradnl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plagio encontrado en una tesis  (ULA Medicina)</a:t>
            </a:r>
          </a:p>
        </p:txBody>
      </p:sp>
      <p:sp>
        <p:nvSpPr>
          <p:cNvPr id="5125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624013" y="4308475"/>
            <a:ext cx="5895975" cy="954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Arial" pitchFamily="34" charset="0"/>
              </a:rPr>
              <a:t>“la tarea la saqué de Internet, ¿cuál es el problema?”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3359150" y="5397500"/>
            <a:ext cx="4173538" cy="369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_tradnl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un estudiante de último año al profesor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4" grpId="0" animBg="1"/>
      <p:bldP spid="52235" grpId="0"/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72" name="Text Box 8"/>
          <p:cNvSpPr txBox="1">
            <a:spLocks noChangeArrowheads="1"/>
          </p:cNvSpPr>
          <p:nvPr/>
        </p:nvSpPr>
        <p:spPr bwMode="auto">
          <a:xfrm>
            <a:off x="2117725" y="2387600"/>
            <a:ext cx="4908550" cy="1076325"/>
          </a:xfrm>
          <a:prstGeom prst="rect">
            <a:avLst/>
          </a:prstGeom>
          <a:solidFill>
            <a:srgbClr val="FFFFCC"/>
          </a:solidFill>
          <a:ln w="28575" algn="ctr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>
                <a:latin typeface="Comic Sans MS" panose="030F0702030302020204" pitchFamily="66" charset="0"/>
              </a:rPr>
              <a:t>www. monografías. com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>
                <a:latin typeface="Comic Sans MS" panose="030F0702030302020204" pitchFamily="66" charset="0"/>
              </a:rPr>
              <a:t>www.elrincondelvago.com</a:t>
            </a:r>
          </a:p>
        </p:txBody>
      </p:sp>
      <p:sp>
        <p:nvSpPr>
          <p:cNvPr id="113673" name="Text Box 9"/>
          <p:cNvSpPr txBox="1">
            <a:spLocks noChangeArrowheads="1"/>
          </p:cNvSpPr>
          <p:nvPr/>
        </p:nvSpPr>
        <p:spPr bwMode="auto">
          <a:xfrm>
            <a:off x="2619375" y="3733800"/>
            <a:ext cx="3903663" cy="2111375"/>
          </a:xfrm>
          <a:prstGeom prst="rect">
            <a:avLst/>
          </a:prstGeom>
          <a:solidFill>
            <a:srgbClr val="FFFFCC"/>
          </a:solidFill>
          <a:ln w="3810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000">
                <a:latin typeface="Comic Sans MS" panose="030F0702030302020204" pitchFamily="66" charset="0"/>
              </a:rPr>
              <a:t>En: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ES_tradnl" sz="100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000">
                <a:latin typeface="Comic Sans MS" panose="030F0702030302020204" pitchFamily="66" charset="0"/>
              </a:rPr>
              <a:t>* Tesis de pregrado, postgrado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000">
                <a:latin typeface="Comic Sans MS" panose="030F0702030302020204" pitchFamily="66" charset="0"/>
              </a:rPr>
              <a:t>* Proyectos de investigación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000">
                <a:latin typeface="Comic Sans MS" panose="030F0702030302020204" pitchFamily="66" charset="0"/>
              </a:rPr>
              <a:t>* Ascensos de profesores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000">
                <a:latin typeface="Comic Sans MS" panose="030F0702030302020204" pitchFamily="66" charset="0"/>
              </a:rPr>
              <a:t>* Guías de profesores para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000">
                <a:latin typeface="Comic Sans MS" panose="030F0702030302020204" pitchFamily="66" charset="0"/>
              </a:rPr>
              <a:t>   estudiantes</a:t>
            </a:r>
            <a:endParaRPr lang="es-ES_tradnl" sz="2000" i="1">
              <a:latin typeface="Comic Sans MS" panose="030F0702030302020204" pitchFamily="66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208713" y="6383338"/>
            <a:ext cx="28003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200">
                <a:solidFill>
                  <a:schemeClr val="bg2"/>
                </a:solidFill>
              </a:rPr>
              <a:t>X. Páez Facultad Medicina ULA 2018</a:t>
            </a:r>
          </a:p>
        </p:txBody>
      </p:sp>
      <p:sp>
        <p:nvSpPr>
          <p:cNvPr id="6149" name="Rectangle 2"/>
          <p:cNvSpPr>
            <a:spLocks noChangeArrowheads="1"/>
          </p:cNvSpPr>
          <p:nvPr/>
        </p:nvSpPr>
        <p:spPr bwMode="auto">
          <a:xfrm>
            <a:off x="0" y="-8890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400">
                <a:latin typeface="Comic Sans MS" panose="030F0702030302020204" pitchFamily="66" charset="0"/>
              </a:rPr>
              <a:t>DESHONESTIDAD en la ACADEMIA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2" grpId="0" animBg="1"/>
      <p:bldP spid="1136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Collegium Sapientiae Freiburg Uni 1497"/>
          <p:cNvPicPr>
            <a:picLocks noChangeAspect="1" noChangeArrowheads="1"/>
          </p:cNvPicPr>
          <p:nvPr/>
        </p:nvPicPr>
        <p:blipFill>
          <a:blip r:embed="rId2">
            <a:lum bright="-6000" contrast="12000"/>
          </a:blip>
          <a:srcRect/>
          <a:stretch>
            <a:fillRect/>
          </a:stretch>
        </p:blipFill>
        <p:spPr bwMode="auto">
          <a:xfrm>
            <a:off x="1010818" y="1429541"/>
            <a:ext cx="6967538" cy="44973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1668463" y="5959475"/>
            <a:ext cx="5807075" cy="5794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_tradnl" sz="12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Collegium Sapientiae, Freiburg University, 1497</a:t>
            </a:r>
          </a:p>
          <a:p>
            <a:pPr algn="ctr" eaLnBrk="1" hangingPunct="1">
              <a:defRPr/>
            </a:pPr>
            <a:r>
              <a:rPr lang="en-GB" sz="1000"/>
              <a:t>En: H.L. Fred</a:t>
            </a:r>
            <a:r>
              <a:rPr lang="es-ES_tradnl" sz="1000"/>
              <a:t>. </a:t>
            </a:r>
            <a:r>
              <a:rPr lang="en-GB" sz="1000" i="1"/>
              <a:t>Dishonesty in Medicine Revisited</a:t>
            </a:r>
            <a:r>
              <a:rPr lang="en-GB" sz="1000" b="1"/>
              <a:t>.</a:t>
            </a:r>
            <a:r>
              <a:rPr lang="es-ES_tradnl" sz="1000"/>
              <a:t> </a:t>
            </a:r>
            <a:r>
              <a:rPr lang="en-GB" sz="1000"/>
              <a:t>Texas Heart Institute Journal 35:6-13, 2008</a:t>
            </a:r>
            <a:r>
              <a:rPr lang="es-ES_tradnl" sz="1000"/>
              <a:t> </a:t>
            </a:r>
          </a:p>
          <a:p>
            <a:pPr algn="ctr" eaLnBrk="1" hangingPunct="1">
              <a:defRPr/>
            </a:pPr>
            <a:r>
              <a:rPr lang="en-GB" sz="1000"/>
              <a:t>http://texasheart.org/Education/THIJournal/upload/351_Fred.pdf</a:t>
            </a:r>
            <a:r>
              <a:rPr lang="es-ES_tradnl" sz="1000"/>
              <a:t> </a:t>
            </a:r>
            <a:r>
              <a:rPr lang="es-ES_tradnl" sz="1000" i="1"/>
              <a:t>:</a:t>
            </a:r>
          </a:p>
        </p:txBody>
      </p:sp>
      <p:sp>
        <p:nvSpPr>
          <p:cNvPr id="7172" name="Text Box 15"/>
          <p:cNvSpPr txBox="1">
            <a:spLocks noChangeArrowheads="1"/>
          </p:cNvSpPr>
          <p:nvPr/>
        </p:nvSpPr>
        <p:spPr bwMode="auto">
          <a:xfrm>
            <a:off x="1016000" y="549275"/>
            <a:ext cx="3849688" cy="769938"/>
          </a:xfrm>
          <a:prstGeom prst="rect">
            <a:avLst/>
          </a:prstGeom>
          <a:solidFill>
            <a:srgbClr val="9BBCFF"/>
          </a:solidFill>
          <a:ln>
            <a:noFill/>
          </a:ln>
          <a:effectLst>
            <a:outerShdw dist="25400" dir="54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4400">
                <a:latin typeface="Comic Sans MS" panose="030F0702030302020204" pitchFamily="66" charset="0"/>
              </a:rPr>
              <a:t>La Academia…</a:t>
            </a:r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6973888" y="6567488"/>
            <a:ext cx="2162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787650" y="1141413"/>
            <a:ext cx="35687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latin typeface="Comic Sans MS" panose="030F0702030302020204" pitchFamily="66" charset="0"/>
              </a:rPr>
              <a:t>Propósito fundamental: </a:t>
            </a:r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6910388" y="6453188"/>
            <a:ext cx="2162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1889125" y="1890713"/>
            <a:ext cx="5468938" cy="38163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_tradnl" sz="800" dirty="0" smtClean="0">
              <a:solidFill>
                <a:srgbClr val="0000CC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4800" dirty="0" smtClean="0">
                <a:latin typeface="Comic Sans MS" panose="030F0702030302020204" pitchFamily="66" charset="0"/>
              </a:rPr>
              <a:t>Búsqueda</a:t>
            </a:r>
            <a:endParaRPr lang="es-ES_tradnl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_tradnl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la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_tradnl" sz="1000" dirty="0" smtClean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¡VERDAD! </a:t>
            </a:r>
            <a:endParaRPr lang="es-ES" sz="8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165475" y="2809875"/>
            <a:ext cx="28130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HONESTA</a:t>
            </a:r>
            <a:endParaRPr lang="es-VE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6"/>
          <p:cNvSpPr txBox="1">
            <a:spLocks noChangeArrowheads="1"/>
          </p:cNvSpPr>
          <p:nvPr/>
        </p:nvSpPr>
        <p:spPr bwMode="auto">
          <a:xfrm>
            <a:off x="6981825" y="6519863"/>
            <a:ext cx="2162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4" name="1 Rectángulo"/>
          <p:cNvSpPr/>
          <p:nvPr/>
        </p:nvSpPr>
        <p:spPr>
          <a:xfrm>
            <a:off x="1409700" y="1703388"/>
            <a:ext cx="6324600" cy="323215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dirty="0"/>
              <a:t> </a:t>
            </a:r>
          </a:p>
          <a:p>
            <a:pPr algn="ctr">
              <a:defRPr/>
            </a:pP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usted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correcto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</a:p>
          <a:p>
            <a:pPr algn="ctr">
              <a:defRPr/>
            </a:pPr>
            <a:r>
              <a:rPr lang="en-US" sz="1400" dirty="0"/>
              <a:t>  </a:t>
            </a:r>
            <a:endParaRPr lang="es-ES" sz="1400" dirty="0"/>
          </a:p>
        </p:txBody>
      </p:sp>
      <p:sp>
        <p:nvSpPr>
          <p:cNvPr id="9220" name="2 Rectángulo"/>
          <p:cNvSpPr>
            <a:spLocks noChangeArrowheads="1"/>
          </p:cNvSpPr>
          <p:nvPr/>
        </p:nvSpPr>
        <p:spPr bwMode="auto">
          <a:xfrm>
            <a:off x="6242050" y="5024438"/>
            <a:ext cx="14779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2400" i="1">
                <a:solidFill>
                  <a:srgbClr val="000000"/>
                </a:solidFill>
                <a:latin typeface="Comic Sans MS" panose="030F0702030302020204" pitchFamily="66" charset="0"/>
              </a:rPr>
              <a:t>Anónimo</a:t>
            </a:r>
            <a:endParaRPr lang="es-ES" sz="240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221" name="4 Rectángulo"/>
          <p:cNvSpPr>
            <a:spLocks noChangeArrowheads="1"/>
          </p:cNvSpPr>
          <p:nvPr/>
        </p:nvSpPr>
        <p:spPr bwMode="auto">
          <a:xfrm>
            <a:off x="4006850" y="5495925"/>
            <a:ext cx="373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s-ES" sz="1000">
                <a:latin typeface="Comic Sans MS" panose="030F0702030302020204" pitchFamily="66" charset="0"/>
              </a:rPr>
              <a:t>CENTER FOR ACADEMIC INTEGRITY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s-ES" sz="1000">
                <a:latin typeface="Comic Sans MS" panose="030F0702030302020204" pitchFamily="66" charset="0"/>
              </a:rPr>
              <a:t>http://www.academicintegrity.org/icai/assets/FV2013.pdf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63687" y="1831251"/>
            <a:ext cx="6016625" cy="2816156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>
            <a:spAutoFit/>
          </a:bodyPr>
          <a:lstStyle/>
          <a:p>
            <a:pPr algn="ctr">
              <a:defRPr/>
            </a:pPr>
            <a:endParaRPr lang="en-US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preferible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fallar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honor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tener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éxito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fraude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</a:p>
          <a:p>
            <a:pPr algn="ctr">
              <a:defRPr/>
            </a:pP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E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5" name="2 Rectángulo"/>
          <p:cNvSpPr>
            <a:spLocks noChangeArrowheads="1"/>
          </p:cNvSpPr>
          <p:nvPr/>
        </p:nvSpPr>
        <p:spPr bwMode="auto">
          <a:xfrm>
            <a:off x="5940425" y="4749800"/>
            <a:ext cx="14398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sz="2400" i="1">
                <a:solidFill>
                  <a:srgbClr val="000000"/>
                </a:solidFill>
                <a:latin typeface="Comic Sans MS" panose="030F0702030302020204" pitchFamily="66" charset="0"/>
              </a:rPr>
              <a:t>Sófocles</a:t>
            </a:r>
            <a:endParaRPr lang="es-ES" sz="240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6" name="4 Rectángulo"/>
          <p:cNvSpPr>
            <a:spLocks noChangeArrowheads="1"/>
          </p:cNvSpPr>
          <p:nvPr/>
        </p:nvSpPr>
        <p:spPr bwMode="auto">
          <a:xfrm>
            <a:off x="3494088" y="5268913"/>
            <a:ext cx="388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s-ES" sz="1000">
                <a:latin typeface="Comic Sans MS" panose="030F0702030302020204" pitchFamily="66" charset="0"/>
              </a:rPr>
              <a:t>CENTER FOR ACADEMIC INTEGRITY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s-ES" sz="1000">
                <a:latin typeface="Comic Sans MS" panose="030F0702030302020204" pitchFamily="66" charset="0"/>
              </a:rPr>
              <a:t>http://www.academicintegrity.org/icai/assets/FV2013.pdf</a:t>
            </a:r>
          </a:p>
        </p:txBody>
      </p:sp>
      <p:sp>
        <p:nvSpPr>
          <p:cNvPr id="10247" name="Text Box 6"/>
          <p:cNvSpPr txBox="1">
            <a:spLocks noChangeArrowheads="1"/>
          </p:cNvSpPr>
          <p:nvPr/>
        </p:nvSpPr>
        <p:spPr bwMode="auto">
          <a:xfrm>
            <a:off x="6845300" y="652462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6" name="Text Box 4"/>
          <p:cNvSpPr txBox="1">
            <a:spLocks noChangeArrowheads="1"/>
          </p:cNvSpPr>
          <p:nvPr/>
        </p:nvSpPr>
        <p:spPr bwMode="auto">
          <a:xfrm>
            <a:off x="1990725" y="2274888"/>
            <a:ext cx="51625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sz="4800">
                <a:latin typeface="Comic Sans MS" panose="030F0702030302020204" pitchFamily="66" charset="0"/>
              </a:rPr>
              <a:t>¡Veamos </a:t>
            </a:r>
            <a:r>
              <a:rPr lang="es-ES" sz="4800" u="sng">
                <a:latin typeface="Comic Sans MS" panose="030F0702030302020204" pitchFamily="66" charset="0"/>
              </a:rPr>
              <a:t>qué</a:t>
            </a:r>
            <a:r>
              <a:rPr lang="es-ES" sz="4800">
                <a:latin typeface="Comic Sans MS" panose="030F0702030302020204" pitchFamily="66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sz="4800">
                <a:latin typeface="Comic Sans MS" panose="030F0702030302020204" pitchFamily="66" charset="0"/>
              </a:rPr>
              <a:t>nos aleja de esto!</a:t>
            </a:r>
          </a:p>
        </p:txBody>
      </p:sp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6981825" y="6519863"/>
            <a:ext cx="2162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036763" y="554038"/>
            <a:ext cx="5070475" cy="1384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Conductas frecuentes</a:t>
            </a:r>
          </a:p>
          <a:p>
            <a:pPr algn="ctr" eaLnBrk="1" hangingPunct="1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“</a:t>
            </a:r>
            <a:r>
              <a:rPr lang="es-ES_tradnl" sz="28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normales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” </a:t>
            </a:r>
          </a:p>
          <a:p>
            <a:pPr algn="ctr" eaLnBrk="1" hangingPunct="1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desde inicio de la escolaridad</a:t>
            </a:r>
          </a:p>
        </p:txBody>
      </p:sp>
      <p:pic>
        <p:nvPicPr>
          <p:cNvPr id="12295" name="Picture 7" descr="vsh0181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" t="1256" r="4759" b="21703"/>
          <a:stretch>
            <a:fillRect/>
          </a:stretch>
        </p:blipFill>
        <p:spPr bwMode="auto">
          <a:xfrm>
            <a:off x="2447925" y="2225675"/>
            <a:ext cx="4248150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2627313" y="5591175"/>
            <a:ext cx="4441825" cy="641350"/>
          </a:xfrm>
          <a:prstGeom prst="rect">
            <a:avLst/>
          </a:prstGeom>
          <a:solidFill>
            <a:srgbClr val="FFFFB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1800" b="1" dirty="0" smtClean="0">
                <a:solidFill>
                  <a:srgbClr val="CC0000"/>
                </a:solidFill>
                <a:latin typeface="Comic Sans MS" panose="030F0702030302020204" pitchFamily="66" charset="0"/>
              </a:rPr>
              <a:t>“Por favor baja el volumen.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1800" b="1" dirty="0" smtClean="0">
                <a:solidFill>
                  <a:srgbClr val="CC0000"/>
                </a:solidFill>
                <a:latin typeface="Comic Sans MS" panose="030F0702030302020204" pitchFamily="66" charset="0"/>
              </a:rPr>
              <a:t>Papi está tratando de hacer tu tarea”</a:t>
            </a:r>
            <a:endParaRPr lang="es-ES_tradnl" sz="1800" dirty="0" smtClean="0">
              <a:solidFill>
                <a:srgbClr val="CC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293" name="Rectangle 10"/>
          <p:cNvSpPr>
            <a:spLocks noChangeArrowheads="1"/>
          </p:cNvSpPr>
          <p:nvPr/>
        </p:nvSpPr>
        <p:spPr bwMode="auto">
          <a:xfrm>
            <a:off x="2814638" y="6396038"/>
            <a:ext cx="35131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000">
                <a:latin typeface="Comic Sans MS" panose="030F0702030302020204" pitchFamily="66" charset="0"/>
              </a:rPr>
              <a:t>http://www.cartoonstock.com/directory/C/Cheating.asp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339975" y="2416175"/>
            <a:ext cx="2508250" cy="6064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6981825" y="6519863"/>
            <a:ext cx="2162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22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846388" y="1196975"/>
            <a:ext cx="3451225" cy="711200"/>
          </a:xfrm>
          <a:prstGeom prst="rect">
            <a:avLst/>
          </a:prstGeom>
          <a:solidFill>
            <a:srgbClr val="FFFF6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400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Hacer trampa</a:t>
            </a:r>
          </a:p>
        </p:txBody>
      </p:sp>
      <p:pic>
        <p:nvPicPr>
          <p:cNvPr id="14341" name="Picture 5" descr="cheating-md-972979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52" y="2060848"/>
            <a:ext cx="4137670" cy="31028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952500" y="5164138"/>
            <a:ext cx="37877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900">
                <a:hlinkClick r:id="rId3"/>
              </a:rPr>
              <a:t>http://www.esquire.com/cm/esquire/images/cheating-md-97297921.jpg</a:t>
            </a:r>
            <a:endParaRPr lang="es-ES_tradnl" sz="900"/>
          </a:p>
        </p:txBody>
      </p:sp>
      <p:pic>
        <p:nvPicPr>
          <p:cNvPr id="14344" name="Picture 8" descr="cheating"/>
          <p:cNvPicPr>
            <a:picLocks noChangeAspect="1" noChangeArrowheads="1"/>
          </p:cNvPicPr>
          <p:nvPr/>
        </p:nvPicPr>
        <p:blipFill>
          <a:blip r:embed="rId4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813" y="2015677"/>
            <a:ext cx="2810024" cy="421963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5199063" y="6235700"/>
            <a:ext cx="3565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900">
                <a:latin typeface="Comic Sans MS" panose="030F0702030302020204" pitchFamily="66" charset="0"/>
                <a:hlinkClick r:id="rId5"/>
              </a:rPr>
              <a:t>http://grizzlymedia.files.wordpress.com/2008/03/cheating.jpg</a:t>
            </a:r>
            <a:endParaRPr lang="es-ES_tradnl" sz="900">
              <a:latin typeface="Comic Sans MS" panose="030F0702030302020204" pitchFamily="66" charset="0"/>
            </a:endParaRPr>
          </a:p>
        </p:txBody>
      </p:sp>
      <p:sp>
        <p:nvSpPr>
          <p:cNvPr id="13320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876300" y="5468938"/>
            <a:ext cx="3497263" cy="1200150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VE" sz="2400" dirty="0">
                <a:solidFill>
                  <a:srgbClr val="C00000"/>
                </a:solidFill>
              </a:rPr>
              <a:t>Confusión peligrosa</a:t>
            </a:r>
          </a:p>
          <a:p>
            <a:pPr algn="ctr">
              <a:defRPr/>
            </a:pPr>
            <a:r>
              <a:rPr lang="es-VE" sz="2400" dirty="0">
                <a:solidFill>
                  <a:srgbClr val="C00000"/>
                </a:solidFill>
              </a:rPr>
              <a:t>entre </a:t>
            </a:r>
          </a:p>
          <a:p>
            <a:pPr algn="ctr">
              <a:defRPr/>
            </a:pPr>
            <a:r>
              <a:rPr lang="es-VE" sz="2400" dirty="0">
                <a:solidFill>
                  <a:srgbClr val="C00000"/>
                </a:solidFill>
              </a:rPr>
              <a:t>lo </a:t>
            </a:r>
            <a:r>
              <a:rPr lang="es-VE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frecuente</a:t>
            </a:r>
            <a:r>
              <a:rPr lang="es-VE" sz="2400" dirty="0">
                <a:solidFill>
                  <a:srgbClr val="C00000"/>
                </a:solidFill>
              </a:rPr>
              <a:t> y </a:t>
            </a:r>
            <a:r>
              <a:rPr lang="es-VE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“normal”</a:t>
            </a:r>
            <a:endParaRPr lang="es-VE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  <p:bldP spid="14342" grpId="0"/>
      <p:bldP spid="14345" grpId="0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725488" y="3381375"/>
            <a:ext cx="3581400" cy="1108075"/>
          </a:xfrm>
          <a:prstGeom prst="rect">
            <a:avLst/>
          </a:prstGeom>
          <a:solidFill>
            <a:srgbClr val="FFFF69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66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TRÍO</a:t>
            </a:r>
            <a:endParaRPr lang="es-ES_tradnl" sz="66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716463" y="2781300"/>
            <a:ext cx="2946400" cy="2308225"/>
          </a:xfrm>
          <a:prstGeom prst="rect">
            <a:avLst/>
          </a:prstGeom>
          <a:solidFill>
            <a:srgbClr val="FFFFBD"/>
          </a:solidFill>
          <a:ln>
            <a:solidFill>
              <a:srgbClr val="FFC000"/>
            </a:solidFill>
          </a:ln>
          <a:effectLst>
            <a:glow rad="139700">
              <a:srgbClr val="FFC000">
                <a:alpha val="40000"/>
              </a:srgbClr>
            </a:glow>
          </a:effectLst>
          <a:extLst/>
        </p:spPr>
        <p:txBody>
          <a:bodyPr wrap="none">
            <a:spAutoFit/>
          </a:bodyPr>
          <a:lstStyle/>
          <a:p>
            <a:pPr eaLnBrk="1" hangingPunct="1">
              <a:buClr>
                <a:srgbClr val="CC0000"/>
              </a:buClr>
              <a:buFontTx/>
              <a:buChar char="•"/>
              <a:defRPr/>
            </a:pPr>
            <a:r>
              <a:rPr lang="es-ES_tradnl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Plagio</a:t>
            </a:r>
          </a:p>
          <a:p>
            <a:pPr eaLnBrk="1" hangingPunct="1">
              <a:buClr>
                <a:srgbClr val="CC0000"/>
              </a:buClr>
              <a:buFontTx/>
              <a:buChar char="•"/>
              <a:defRPr/>
            </a:pPr>
            <a:endParaRPr lang="es-ES_tradnl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Clr>
                <a:srgbClr val="CC0000"/>
              </a:buClr>
              <a:buFontTx/>
              <a:buChar char="•"/>
              <a:defRPr/>
            </a:pPr>
            <a:r>
              <a:rPr lang="es-ES_tradnl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Fabricación</a:t>
            </a:r>
          </a:p>
          <a:p>
            <a:pPr eaLnBrk="1" hangingPunct="1">
              <a:buClr>
                <a:srgbClr val="CC0000"/>
              </a:buClr>
              <a:buFontTx/>
              <a:buChar char="•"/>
              <a:defRPr/>
            </a:pPr>
            <a:endParaRPr lang="es-ES_tradnl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Clr>
                <a:srgbClr val="CC0000"/>
              </a:buClr>
              <a:buFontTx/>
              <a:buChar char="•"/>
              <a:defRPr/>
            </a:pPr>
            <a:r>
              <a:rPr lang="es-ES_tradnl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Falsificación</a:t>
            </a:r>
          </a:p>
        </p:txBody>
      </p:sp>
      <p:sp>
        <p:nvSpPr>
          <p:cNvPr id="14343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2895600" y="14319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sz="1800"/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3719513" y="1484313"/>
            <a:ext cx="1703387" cy="771525"/>
          </a:xfrm>
          <a:prstGeom prst="rect">
            <a:avLst/>
          </a:prstGeom>
          <a:solidFill>
            <a:srgbClr val="FFFFBD"/>
          </a:solidFill>
          <a:ln w="28575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_tradnl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Plagio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574800" y="2636838"/>
            <a:ext cx="5994400" cy="16922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Apropiación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ideas, palabras, imágenes etc. sin dar el crédito debido al autor</a:t>
            </a:r>
          </a:p>
          <a:p>
            <a:pPr eaLnBrk="1" hangingPunct="1">
              <a:defRPr/>
            </a:pPr>
            <a:endParaRPr lang="es-ES_tradnl" sz="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 </a:t>
            </a:r>
            <a:r>
              <a:rPr lang="es-ES_tradnl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hacer creer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al lector que el material es propio</a:t>
            </a:r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4183063" y="4437063"/>
            <a:ext cx="2952750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n-US" sz="1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Texas Heart Institute. CME Ethics: Copyright, Plagiarism and the Internet.2009 </a:t>
            </a: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395288" y="1171575"/>
            <a:ext cx="1471612" cy="523875"/>
          </a:xfrm>
          <a:prstGeom prst="rect">
            <a:avLst/>
          </a:prstGeom>
          <a:solidFill>
            <a:srgbClr val="FFFF8F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2800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</a:t>
            </a:r>
            <a:r>
              <a:rPr lang="es-ES_tradnl" sz="2800" dirty="0" err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TRíO</a:t>
            </a:r>
            <a:endParaRPr lang="es-ES_tradnl" sz="2800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2555875" y="4797425"/>
            <a:ext cx="4030663" cy="14335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8800" b="1">
                <a:solidFill>
                  <a:srgbClr val="CC0000"/>
                </a:solidFill>
                <a:latin typeface="Comic Sans MS" panose="030F0702030302020204" pitchFamily="66" charset="0"/>
              </a:rPr>
              <a:t>ROBAR</a:t>
            </a:r>
          </a:p>
        </p:txBody>
      </p:sp>
      <p:sp>
        <p:nvSpPr>
          <p:cNvPr id="15369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  <p:bldP spid="24584" grpId="0"/>
      <p:bldP spid="24589" grpId="0"/>
      <p:bldP spid="245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2955925" y="1989138"/>
            <a:ext cx="3230563" cy="771525"/>
          </a:xfrm>
          <a:prstGeom prst="rect">
            <a:avLst/>
          </a:prstGeom>
          <a:solidFill>
            <a:srgbClr val="FFFFBD"/>
          </a:solidFill>
          <a:ln w="28575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44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Fabricación</a:t>
            </a: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1833563" y="3008313"/>
            <a:ext cx="5476875" cy="14779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Fabricar resultados de experimentos</a:t>
            </a:r>
          </a:p>
          <a:p>
            <a:pPr eaLnBrk="1" hangingPunct="1">
              <a:defRPr/>
            </a:pPr>
            <a:endParaRPr lang="es-ES_tradnl" sz="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Fabricar citas inexistentes</a:t>
            </a:r>
          </a:p>
          <a:p>
            <a:pPr eaLnBrk="1" hangingPunct="1">
              <a:defRPr/>
            </a:pPr>
            <a:endParaRPr lang="es-ES_tradnl" sz="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Fabricar artículos inexistentes</a:t>
            </a: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1665288" y="4581525"/>
            <a:ext cx="5811837" cy="13112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8000" b="1">
                <a:solidFill>
                  <a:srgbClr val="CC0000"/>
                </a:solidFill>
                <a:latin typeface="Comic Sans MS" panose="030F0702030302020204" pitchFamily="66" charset="0"/>
              </a:rPr>
              <a:t>INVENTAR</a:t>
            </a:r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350838" y="1206500"/>
            <a:ext cx="1471612" cy="523875"/>
          </a:xfrm>
          <a:prstGeom prst="rect">
            <a:avLst/>
          </a:prstGeom>
          <a:solidFill>
            <a:srgbClr val="FFFF8F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2800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</a:t>
            </a:r>
            <a:r>
              <a:rPr lang="es-ES_tradnl" sz="2800" dirty="0" err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TRíO</a:t>
            </a:r>
            <a:endParaRPr lang="es-ES_tradnl" sz="2800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91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6" grpId="0" animBg="1"/>
      <p:bldP spid="3380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824163" y="2001838"/>
            <a:ext cx="3495675" cy="771525"/>
          </a:xfrm>
          <a:prstGeom prst="rect">
            <a:avLst/>
          </a:prstGeom>
          <a:solidFill>
            <a:srgbClr val="FFFFBD"/>
          </a:solidFill>
          <a:ln w="28575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44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Falsificación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571625" y="3103563"/>
            <a:ext cx="6224588" cy="1354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Falsificar textos, documentos, CV, notas</a:t>
            </a:r>
          </a:p>
          <a:p>
            <a:pPr eaLnBrk="1" hangingPunct="1"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Falsificar investigaciones:</a:t>
            </a:r>
          </a:p>
          <a:p>
            <a:pPr eaLnBrk="1" hangingPunct="1"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eliminar o agregar puntos en gráficos etc. 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1346200" y="4797425"/>
            <a:ext cx="6450013" cy="13112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8000" b="1">
                <a:solidFill>
                  <a:srgbClr val="CC0000"/>
                </a:solidFill>
                <a:latin typeface="Comic Sans MS" panose="030F0702030302020204" pitchFamily="66" charset="0"/>
              </a:rPr>
              <a:t>MANIPULAR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395288" y="1171575"/>
            <a:ext cx="1471612" cy="523875"/>
          </a:xfrm>
          <a:prstGeom prst="rect">
            <a:avLst/>
          </a:prstGeom>
          <a:solidFill>
            <a:srgbClr val="FFFF8F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2800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</a:t>
            </a:r>
            <a:r>
              <a:rPr lang="es-ES_tradnl" sz="2800" dirty="0" err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TRíO</a:t>
            </a:r>
            <a:endParaRPr lang="es-ES_tradnl" sz="2800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493963" y="2578100"/>
            <a:ext cx="41560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800">
                <a:latin typeface="Comic Sans MS" panose="030F0702030302020204" pitchFamily="66" charset="0"/>
              </a:rPr>
              <a:t>Pequeño o grande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800">
                <a:latin typeface="Comic Sans MS" panose="030F0702030302020204" pitchFamily="66" charset="0"/>
              </a:rPr>
              <a:t>Accidental o intencional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3346450" y="1619250"/>
            <a:ext cx="2449513" cy="769938"/>
          </a:xfrm>
          <a:prstGeom prst="rect">
            <a:avLst/>
          </a:prstGeom>
          <a:solidFill>
            <a:srgbClr val="FFFF69"/>
          </a:solidFill>
          <a:ln w="28575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_tradnl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TRÍO</a:t>
            </a: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2020888" y="3933825"/>
            <a:ext cx="5100637" cy="1662113"/>
          </a:xfrm>
          <a:prstGeom prst="rect">
            <a:avLst/>
          </a:prstGeom>
          <a:solidFill>
            <a:srgbClr val="FFFFBD"/>
          </a:solidFill>
          <a:ln w="28575">
            <a:solidFill>
              <a:schemeClr val="bg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defRPr/>
            </a:pPr>
            <a:r>
              <a:rPr lang="es-ES_tradnl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INACEPTABLE</a:t>
            </a:r>
          </a:p>
          <a:p>
            <a:pPr algn="ctr" eaLnBrk="1" hangingPunct="1">
              <a:defRPr/>
            </a:pPr>
            <a:r>
              <a:rPr lang="es-ES_tradnl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academia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194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3779912" y="3352924"/>
            <a:ext cx="5078634" cy="2308324"/>
          </a:xfrm>
          <a:prstGeom prst="rect">
            <a:avLst/>
          </a:prstGeom>
          <a:solidFill>
            <a:srgbClr val="B7FFF1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endParaRPr lang="es-ES_tradnl" sz="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No se copia</a:t>
            </a:r>
          </a:p>
          <a:p>
            <a:pPr algn="ctr" eaLnBrk="1" hangingPunct="1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No plagia</a:t>
            </a:r>
          </a:p>
          <a:p>
            <a:pPr algn="ctr" eaLnBrk="1" hangingPunct="1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No falsifica</a:t>
            </a:r>
          </a:p>
          <a:p>
            <a:pPr algn="ctr" eaLnBrk="1" hangingPunct="1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No forja </a:t>
            </a:r>
            <a:r>
              <a:rPr lang="es-ES_tradnl" sz="3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documentos etc.</a:t>
            </a:r>
            <a:endParaRPr lang="es-ES_tradnl" sz="3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1" hangingPunct="1">
              <a:defRPr/>
            </a:pPr>
            <a:endParaRPr lang="es-ES_tradnl" sz="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9220" name="Picture 8" descr="180px-Cheat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81075"/>
            <a:ext cx="3240088" cy="21542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221" name="Group 9"/>
          <p:cNvGrpSpPr>
            <a:grpSpLocks/>
          </p:cNvGrpSpPr>
          <p:nvPr/>
        </p:nvGrpSpPr>
        <p:grpSpPr bwMode="auto">
          <a:xfrm>
            <a:off x="251892" y="3357785"/>
            <a:ext cx="3240087" cy="2303463"/>
            <a:chOff x="3288" y="2931"/>
            <a:chExt cx="1452" cy="108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9224" name="Picture 10" descr="I chea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8" y="2931"/>
              <a:ext cx="1452" cy="1089"/>
            </a:xfrm>
            <a:prstGeom prst="rect">
              <a:avLst/>
            </a:prstGeom>
            <a:noFill/>
            <a:ln w="9525">
              <a:solidFill>
                <a:schemeClr val="accent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225" name="Text Box 11"/>
            <p:cNvSpPr txBox="1">
              <a:spLocks noChangeArrowheads="1"/>
            </p:cNvSpPr>
            <p:nvPr/>
          </p:nvSpPr>
          <p:spPr bwMode="auto">
            <a:xfrm>
              <a:off x="3830" y="3648"/>
              <a:ext cx="356" cy="250"/>
            </a:xfrm>
            <a:prstGeom prst="rect">
              <a:avLst/>
            </a:prstGeom>
            <a:solidFill>
              <a:srgbClr val="E4E4F8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s-ES_tradnl" sz="1400" b="1" smtClean="0">
                  <a:solidFill>
                    <a:schemeClr val="accent2"/>
                  </a:solidFill>
                  <a:latin typeface="Comic Sans MS" panose="030F0702030302020204" pitchFamily="66" charset="0"/>
                </a:rPr>
                <a:t>Yo me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s-ES_tradnl" sz="1400" b="1" smtClean="0">
                  <a:solidFill>
                    <a:schemeClr val="accent2"/>
                  </a:solidFill>
                  <a:latin typeface="Comic Sans MS" panose="030F0702030302020204" pitchFamily="66" charset="0"/>
                </a:rPr>
                <a:t>copio</a:t>
              </a:r>
            </a:p>
          </p:txBody>
        </p:sp>
      </p:grpSp>
      <p:sp>
        <p:nvSpPr>
          <p:cNvPr id="19463" name="1 CuadroTexto"/>
          <p:cNvSpPr txBox="1">
            <a:spLocks noChangeArrowheads="1"/>
          </p:cNvSpPr>
          <p:nvPr/>
        </p:nvSpPr>
        <p:spPr bwMode="auto">
          <a:xfrm>
            <a:off x="4611688" y="981075"/>
            <a:ext cx="35909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sz="4400">
                <a:latin typeface="Comic Sans MS" panose="030F0702030302020204" pitchFamily="66" charset="0"/>
              </a:rPr>
              <a:t>Sin embargo,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sz="4400">
                <a:latin typeface="Comic Sans MS" panose="030F0702030302020204" pitchFamily="66" charset="0"/>
              </a:rPr>
              <a:t> se supone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sz="4400">
                <a:latin typeface="Comic Sans MS" panose="030F0702030302020204" pitchFamily="66" charset="0"/>
              </a:rPr>
              <a:t>que usted: </a:t>
            </a:r>
          </a:p>
        </p:txBody>
      </p:sp>
      <p:sp>
        <p:nvSpPr>
          <p:cNvPr id="19464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3" name="Text Box 17"/>
          <p:cNvSpPr txBox="1">
            <a:spLocks noChangeArrowheads="1"/>
          </p:cNvSpPr>
          <p:nvPr/>
        </p:nvSpPr>
        <p:spPr bwMode="auto">
          <a:xfrm>
            <a:off x="2119313" y="1423988"/>
            <a:ext cx="4905375" cy="41544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sz="8800">
                <a:solidFill>
                  <a:srgbClr val="A50021"/>
                </a:solidFill>
                <a:latin typeface="Comic Sans MS" panose="030F0702030302020204" pitchFamily="66" charset="0"/>
              </a:rPr>
              <a:t>¿Y qué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sz="8800">
                <a:solidFill>
                  <a:srgbClr val="A50021"/>
                </a:solidFill>
                <a:latin typeface="Comic Sans MS" panose="030F0702030302020204" pitchFamily="66" charset="0"/>
              </a:rPr>
              <a:t>tenemos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sz="8800">
                <a:solidFill>
                  <a:srgbClr val="A50021"/>
                </a:solidFill>
                <a:latin typeface="Comic Sans MS" panose="030F0702030302020204" pitchFamily="66" charset="0"/>
              </a:rPr>
              <a:t>aquí?</a:t>
            </a:r>
          </a:p>
        </p:txBody>
      </p:sp>
      <p:sp>
        <p:nvSpPr>
          <p:cNvPr id="20483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aviso tutorias fisiopatologia  h"/>
          <p:cNvPicPr>
            <a:picLocks noChangeAspect="1" noChangeArrowheads="1"/>
          </p:cNvPicPr>
          <p:nvPr/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008188"/>
            <a:ext cx="5189537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1208088" y="765175"/>
            <a:ext cx="6726237" cy="954088"/>
          </a:xfrm>
          <a:prstGeom prst="rect">
            <a:avLst/>
          </a:prstGeom>
          <a:solidFill>
            <a:srgbClr val="D0B3FB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Aviso en la puerta de un departamento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la Escuela de Medicina…</a:t>
            </a:r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1871663" y="1963738"/>
            <a:ext cx="5400675" cy="4103687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ES" sz="1800" smtClean="0">
              <a:latin typeface="Comic Sans MS" panose="030F0702030302020204" pitchFamily="66" charset="0"/>
            </a:endParaRPr>
          </a:p>
        </p:txBody>
      </p:sp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1714500" y="1125538"/>
            <a:ext cx="5776913" cy="522287"/>
          </a:xfrm>
          <a:prstGeom prst="rect">
            <a:avLst/>
          </a:prstGeom>
          <a:solidFill>
            <a:srgbClr val="D0B3FB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Avisos en Foro Profesoral ULA…</a:t>
            </a:r>
          </a:p>
        </p:txBody>
      </p:sp>
      <p:sp>
        <p:nvSpPr>
          <p:cNvPr id="94218" name="Text Box 10"/>
          <p:cNvSpPr txBox="1">
            <a:spLocks noChangeArrowheads="1"/>
          </p:cNvSpPr>
          <p:nvPr/>
        </p:nvSpPr>
        <p:spPr bwMode="auto">
          <a:xfrm>
            <a:off x="2465388" y="1906588"/>
            <a:ext cx="4213225" cy="3908425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sz="1000" dirty="0" smtClean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Ofertas de profesores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Ayuda para hacer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trabajos: ascensos,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publicaciones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cambio de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autoría y/o recompensa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monetaria</a:t>
            </a:r>
          </a:p>
        </p:txBody>
      </p:sp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5" name="CuadroTexto 4"/>
          <p:cNvSpPr txBox="1">
            <a:spLocks noChangeArrowheads="1"/>
          </p:cNvSpPr>
          <p:nvPr/>
        </p:nvSpPr>
        <p:spPr bwMode="auto">
          <a:xfrm>
            <a:off x="1289050" y="2997200"/>
            <a:ext cx="6565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VE" sz="4000">
                <a:latin typeface="Comic Sans MS" panose="030F0702030302020204" pitchFamily="66" charset="0"/>
              </a:rPr>
              <a:t>¿Qué significa lo anterior?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2073275" y="742950"/>
            <a:ext cx="5006975" cy="1200150"/>
          </a:xfrm>
          <a:prstGeom prst="rect">
            <a:avLst/>
          </a:prstGeom>
          <a:solidFill>
            <a:srgbClr val="FFD7AF"/>
          </a:solidFill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VE" sz="4000" dirty="0"/>
              <a:t>Deshonestidad </a:t>
            </a:r>
          </a:p>
          <a:p>
            <a:pPr algn="ctr">
              <a:defRPr/>
            </a:pPr>
            <a:r>
              <a:rPr lang="es-VE" sz="3200" dirty="0"/>
              <a:t>Estudiantes y Profesores</a:t>
            </a:r>
            <a:endParaRPr lang="es-VE" sz="2400" dirty="0"/>
          </a:p>
        </p:txBody>
      </p:sp>
      <p:sp>
        <p:nvSpPr>
          <p:cNvPr id="9" name="CuadroTexto 8"/>
          <p:cNvSpPr txBox="1">
            <a:spLocks noChangeArrowheads="1"/>
          </p:cNvSpPr>
          <p:nvPr/>
        </p:nvSpPr>
        <p:spPr bwMode="auto">
          <a:xfrm>
            <a:off x="2073275" y="2276475"/>
            <a:ext cx="5006975" cy="3524250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s-VE" dirty="0" smtClean="0">
                <a:latin typeface="Comic Sans MS" panose="030F0702030302020204" pitchFamily="66" charset="0"/>
              </a:rPr>
              <a:t>Lista sin límites…</a:t>
            </a:r>
            <a:endParaRPr lang="es-VE" sz="1400" dirty="0" smtClean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es-VE" sz="1200" dirty="0" smtClean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s-VE" sz="2800" dirty="0" smtClean="0">
                <a:latin typeface="Comic Sans MS" panose="030F0702030302020204" pitchFamily="66" charset="0"/>
              </a:rPr>
              <a:t>Ejemplos</a:t>
            </a:r>
            <a:r>
              <a:rPr lang="es-VE" dirty="0" smtClean="0">
                <a:latin typeface="Comic Sans MS" panose="030F0702030302020204" pitchFamily="66" charset="0"/>
              </a:rPr>
              <a:t>: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s-VE" sz="1000" dirty="0" smtClean="0">
                <a:latin typeface="Comic Sans MS" panose="030F0702030302020204" pitchFamily="66" charset="0"/>
              </a:rPr>
              <a:t> 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s-VE" sz="2400" dirty="0" smtClean="0">
                <a:latin typeface="Comic Sans MS" panose="030F0702030302020204" pitchFamily="66" charset="0"/>
              </a:rPr>
              <a:t>Copias, pedir “ayuda”, dar “ayuda”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s-VE" sz="2400" dirty="0" smtClean="0">
                <a:latin typeface="Comic Sans MS" panose="030F0702030302020204" pitchFamily="66" charset="0"/>
              </a:rPr>
              <a:t>Compra de exámenes, de trabajos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s-VE" sz="2400" dirty="0" smtClean="0">
                <a:latin typeface="Comic Sans MS" panose="030F0702030302020204" pitchFamily="66" charset="0"/>
              </a:rPr>
              <a:t>No dar créditos a los autores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s-VE" sz="2400" dirty="0" smtClean="0">
                <a:latin typeface="Comic Sans MS" panose="030F0702030302020204" pitchFamily="66" charset="0"/>
              </a:rPr>
              <a:t>Presentar por otros.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s-VE" sz="2400" dirty="0" smtClean="0">
                <a:latin typeface="Comic Sans MS" panose="030F0702030302020204" pitchFamily="66" charset="0"/>
              </a:rPr>
              <a:t>Robos, daños, acosar etc.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s-VE" sz="800" dirty="0" smtClean="0">
              <a:latin typeface="Comic Sans MS" panose="030F0702030302020204" pitchFamily="66" charset="0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200">
                <a:solidFill>
                  <a:schemeClr val="bg2"/>
                </a:solidFill>
              </a:rPr>
              <a:t>X. Páez Facultad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7" name="Text Box 9"/>
          <p:cNvSpPr txBox="1">
            <a:spLocks noChangeArrowheads="1"/>
          </p:cNvSpPr>
          <p:nvPr/>
        </p:nvSpPr>
        <p:spPr bwMode="auto">
          <a:xfrm>
            <a:off x="468313" y="536575"/>
            <a:ext cx="23876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400">
                <a:solidFill>
                  <a:srgbClr val="000000"/>
                </a:solidFill>
                <a:latin typeface="Comic Sans MS" panose="030F0702030302020204" pitchFamily="66" charset="0"/>
              </a:rPr>
              <a:t>Lo que se oye …</a:t>
            </a:r>
          </a:p>
        </p:txBody>
      </p:sp>
      <p:sp>
        <p:nvSpPr>
          <p:cNvPr id="160778" name="Text Box 10"/>
          <p:cNvSpPr txBox="1">
            <a:spLocks noChangeArrowheads="1"/>
          </p:cNvSpPr>
          <p:nvPr/>
        </p:nvSpPr>
        <p:spPr bwMode="auto">
          <a:xfrm>
            <a:off x="1008063" y="1125538"/>
            <a:ext cx="7127875" cy="498475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endParaRPr lang="es-ES" sz="8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El profesor envía al estudiante de posgrado 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FontTx/>
              <a:buNone/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 a ocuparse de sus alumnos de pregrado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endParaRPr lang="es-ES" sz="1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Los estudiantes de pregrado no hacen preguntas  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FontTx/>
              <a:buNone/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 por miedo a los de posgrado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endParaRPr lang="es-ES" sz="1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El profesor insulta a los estudiantes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endParaRPr lang="es-ES" sz="1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Los estudiantes engañan al profesor al entregar tareas  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FontTx/>
              <a:buNone/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 no hechas por ellos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endParaRPr lang="es-ES" sz="1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El profesor intenta avances con los estudiantes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endParaRPr lang="es-ES" sz="1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El estudiante paga para que le hagan la tesis o tarea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FontTx/>
              <a:buNone/>
            </a:pPr>
            <a:endParaRPr lang="es-ES" sz="1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El profesor no es imparcial con el alumno preferido 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FontTx/>
              <a:buNone/>
            </a:pPr>
            <a:endParaRPr lang="es-ES" sz="1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Los estudiantes agreden al profesor si no aprueban   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FontTx/>
              <a:buNone/>
            </a:pPr>
            <a:r>
              <a:rPr lang="es-ES" sz="2000">
                <a:solidFill>
                  <a:srgbClr val="000000"/>
                </a:solidFill>
                <a:latin typeface="Comic Sans MS" panose="030F0702030302020204" pitchFamily="66" charset="0"/>
              </a:rPr>
              <a:t>   exámenes o tesis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842125" y="6611938"/>
            <a:ext cx="2301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chemeClr val="bg2"/>
                </a:solidFill>
              </a:rPr>
              <a:t>X. Páez Facultad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2373313" y="1735138"/>
            <a:ext cx="4395787" cy="3386137"/>
          </a:xfrm>
          <a:prstGeom prst="rect">
            <a:avLst/>
          </a:prstGeom>
          <a:solidFill>
            <a:srgbClr val="FFFF99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endParaRPr lang="es-ES" sz="1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" sz="3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Encuesta</a:t>
            </a:r>
            <a:r>
              <a:rPr lang="es-E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*</a:t>
            </a:r>
            <a:r>
              <a:rPr lang="es-E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sz="3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anónima</a:t>
            </a:r>
            <a:r>
              <a:rPr lang="es-E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es-E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Estudiantes de Medicina ULA</a:t>
            </a:r>
          </a:p>
          <a:p>
            <a:pPr algn="ctr" eaLnBrk="1" hangingPunct="1">
              <a:defRPr/>
            </a:pPr>
            <a:r>
              <a:rPr lang="es-E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1ero. a 4to. año</a:t>
            </a: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es-E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Mayo 2012</a:t>
            </a:r>
          </a:p>
          <a:p>
            <a:pPr algn="ctr" eaLnBrk="1" hangingPunct="1">
              <a:defRPr/>
            </a:pPr>
            <a:endParaRPr lang="es-ES" sz="2000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Resultados</a:t>
            </a:r>
          </a:p>
          <a:p>
            <a:pPr algn="ctr" eaLnBrk="1" hangingPunct="1">
              <a:defRPr/>
            </a:pPr>
            <a:endParaRPr lang="es-ES" sz="1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1295400" y="5300663"/>
            <a:ext cx="6551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sz="1000">
                <a:latin typeface="Times New Roman" panose="02020603050405020304" pitchFamily="18" charset="0"/>
              </a:rPr>
              <a:t>* R. Comas y J. Sureda. </a:t>
            </a:r>
            <a:r>
              <a:rPr lang="es-ES" sz="1000" i="1">
                <a:latin typeface="Times New Roman" panose="02020603050405020304" pitchFamily="18" charset="0"/>
              </a:rPr>
              <a:t>El plagio y otras formas de deshonestidad académica entre el   alumnado universitario</a:t>
            </a:r>
            <a:r>
              <a:rPr lang="es-ES" sz="1000">
                <a:latin typeface="Times New Roman" panose="02020603050405020304" pitchFamily="18" charset="0"/>
              </a:rPr>
              <a:t>. 21 de abril 2008. Disponible en: http://www.ciberplagio.com/universidad/attachment.php?key=41.  Acceso: 8/01/2012.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68957" name="Text Box 349"/>
          <p:cNvSpPr txBox="1">
            <a:spLocks noChangeArrowheads="1"/>
          </p:cNvSpPr>
          <p:nvPr/>
        </p:nvSpPr>
        <p:spPr bwMode="auto">
          <a:xfrm>
            <a:off x="6443663" y="1066800"/>
            <a:ext cx="2338387" cy="1401763"/>
          </a:xfrm>
          <a:prstGeom prst="rect">
            <a:avLst/>
          </a:prstGeom>
          <a:solidFill>
            <a:srgbClr val="FFFFB3"/>
          </a:solidFill>
          <a:ln w="28575">
            <a:solidFill>
              <a:srgbClr val="A5002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smtClean="0">
                <a:latin typeface="Comic Sans MS" panose="030F0702030302020204" pitchFamily="66" charset="0"/>
              </a:rPr>
              <a:t>Conductas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smtClean="0">
                <a:latin typeface="Comic Sans MS" panose="030F0702030302020204" pitchFamily="66" charset="0"/>
              </a:rPr>
              <a:t>Deshonestas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smtClean="0">
                <a:latin typeface="Comic Sans MS" panose="030F0702030302020204" pitchFamily="66" charset="0"/>
              </a:rPr>
              <a:t>Investigadas</a:t>
            </a:r>
          </a:p>
        </p:txBody>
      </p:sp>
      <p:sp>
        <p:nvSpPr>
          <p:cNvPr id="68960" name="Rectangle 352"/>
          <p:cNvSpPr>
            <a:spLocks noChangeArrowheads="1"/>
          </p:cNvSpPr>
          <p:nvPr/>
        </p:nvSpPr>
        <p:spPr bwMode="auto">
          <a:xfrm>
            <a:off x="971550" y="2452688"/>
            <a:ext cx="3960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1. </a:t>
            </a:r>
            <a:r>
              <a:rPr lang="es-ES" sz="2000" b="1" u="sng">
                <a:latin typeface="Comic Sans MS" panose="030F0702030302020204" pitchFamily="66" charset="0"/>
              </a:rPr>
              <a:t>Presentar examen por otro</a:t>
            </a:r>
          </a:p>
        </p:txBody>
      </p:sp>
      <p:sp>
        <p:nvSpPr>
          <p:cNvPr id="68961" name="Rectangle 353"/>
          <p:cNvSpPr>
            <a:spLocks noChangeArrowheads="1"/>
          </p:cNvSpPr>
          <p:nvPr/>
        </p:nvSpPr>
        <p:spPr bwMode="auto">
          <a:xfrm>
            <a:off x="971550" y="2884488"/>
            <a:ext cx="5006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2. </a:t>
            </a:r>
            <a:r>
              <a:rPr lang="es-ES" sz="2000" b="1" u="sng">
                <a:latin typeface="Comic Sans MS" panose="030F0702030302020204" pitchFamily="66" charset="0"/>
              </a:rPr>
              <a:t>Falsear datos</a:t>
            </a:r>
            <a:r>
              <a:rPr lang="es-ES" sz="2000" b="1">
                <a:latin typeface="Comic Sans MS" panose="030F0702030302020204" pitchFamily="66" charset="0"/>
              </a:rPr>
              <a:t> </a:t>
            </a:r>
            <a:r>
              <a:rPr lang="es-ES" sz="2000">
                <a:latin typeface="Comic Sans MS" panose="030F0702030302020204" pitchFamily="66" charset="0"/>
              </a:rPr>
              <a:t>en trabajo académico</a:t>
            </a:r>
          </a:p>
        </p:txBody>
      </p:sp>
      <p:sp>
        <p:nvSpPr>
          <p:cNvPr id="68962" name="Rectangle 354"/>
          <p:cNvSpPr>
            <a:spLocks noChangeArrowheads="1"/>
          </p:cNvSpPr>
          <p:nvPr/>
        </p:nvSpPr>
        <p:spPr bwMode="auto">
          <a:xfrm>
            <a:off x="971550" y="3389313"/>
            <a:ext cx="6505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3.Uso de celulares u otros artefactos en exámenes </a:t>
            </a:r>
          </a:p>
        </p:txBody>
      </p:sp>
      <p:sp>
        <p:nvSpPr>
          <p:cNvPr id="68965" name="Rectangle 357"/>
          <p:cNvSpPr>
            <a:spLocks noChangeArrowheads="1"/>
          </p:cNvSpPr>
          <p:nvPr/>
        </p:nvSpPr>
        <p:spPr bwMode="auto">
          <a:xfrm>
            <a:off x="952500" y="3892550"/>
            <a:ext cx="2755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4. Uso de “chuletas”</a:t>
            </a:r>
          </a:p>
        </p:txBody>
      </p:sp>
      <p:sp>
        <p:nvSpPr>
          <p:cNvPr id="68966" name="Rectangle 358"/>
          <p:cNvSpPr>
            <a:spLocks noChangeArrowheads="1"/>
          </p:cNvSpPr>
          <p:nvPr/>
        </p:nvSpPr>
        <p:spPr bwMode="auto">
          <a:xfrm>
            <a:off x="976313" y="4397375"/>
            <a:ext cx="5022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5. </a:t>
            </a:r>
            <a:r>
              <a:rPr lang="es-ES" sz="2000" b="1" u="sng">
                <a:latin typeface="Comic Sans MS" panose="030F0702030302020204" pitchFamily="66" charset="0"/>
              </a:rPr>
              <a:t>Pagar </a:t>
            </a:r>
            <a:r>
              <a:rPr lang="es-ES" sz="2000">
                <a:latin typeface="Comic Sans MS" panose="030F0702030302020204" pitchFamily="66" charset="0"/>
              </a:rPr>
              <a:t>a alguien por hacer un trabajo</a:t>
            </a:r>
          </a:p>
        </p:txBody>
      </p:sp>
      <p:sp>
        <p:nvSpPr>
          <p:cNvPr id="68967" name="Rectangle 359"/>
          <p:cNvSpPr>
            <a:spLocks noChangeArrowheads="1"/>
          </p:cNvSpPr>
          <p:nvPr/>
        </p:nvSpPr>
        <p:spPr bwMode="auto">
          <a:xfrm>
            <a:off x="942975" y="4900613"/>
            <a:ext cx="4924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6. Entregar un trabajo propio anterior</a:t>
            </a:r>
          </a:p>
        </p:txBody>
      </p:sp>
      <p:sp>
        <p:nvSpPr>
          <p:cNvPr id="68968" name="Rectangle 360"/>
          <p:cNvSpPr>
            <a:spLocks noChangeArrowheads="1"/>
          </p:cNvSpPr>
          <p:nvPr/>
        </p:nvSpPr>
        <p:spPr bwMode="auto">
          <a:xfrm>
            <a:off x="942975" y="5405438"/>
            <a:ext cx="55006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7. Dar a compañero trabajo propio anterior</a:t>
            </a:r>
          </a:p>
        </p:txBody>
      </p:sp>
      <p:sp>
        <p:nvSpPr>
          <p:cNvPr id="27659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8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957" grpId="0" animBg="1"/>
      <p:bldP spid="68960" grpId="0"/>
      <p:bldP spid="68961" grpId="0"/>
      <p:bldP spid="68962" grpId="0"/>
      <p:bldP spid="68965" grpId="0"/>
      <p:bldP spid="68966" grpId="0"/>
      <p:bldP spid="68967" grpId="0"/>
      <p:bldP spid="689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26628" name="Text Box 349"/>
          <p:cNvSpPr txBox="1">
            <a:spLocks noChangeArrowheads="1"/>
          </p:cNvSpPr>
          <p:nvPr/>
        </p:nvSpPr>
        <p:spPr bwMode="auto">
          <a:xfrm>
            <a:off x="6443663" y="1125538"/>
            <a:ext cx="2338387" cy="1401762"/>
          </a:xfrm>
          <a:prstGeom prst="rect">
            <a:avLst/>
          </a:prstGeom>
          <a:solidFill>
            <a:srgbClr val="FFFFB3"/>
          </a:solidFill>
          <a:ln w="28575">
            <a:solidFill>
              <a:srgbClr val="A5002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smtClean="0">
                <a:latin typeface="Comic Sans MS" panose="030F0702030302020204" pitchFamily="66" charset="0"/>
              </a:rPr>
              <a:t>Conductas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smtClean="0">
                <a:latin typeface="Comic Sans MS" panose="030F0702030302020204" pitchFamily="66" charset="0"/>
              </a:rPr>
              <a:t>Deshonestas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2800" smtClean="0">
                <a:latin typeface="Comic Sans MS" panose="030F0702030302020204" pitchFamily="66" charset="0"/>
              </a:rPr>
              <a:t>Investigadas</a:t>
            </a:r>
          </a:p>
        </p:txBody>
      </p:sp>
      <p:sp>
        <p:nvSpPr>
          <p:cNvPr id="68970" name="Rectangle 362"/>
          <p:cNvSpPr>
            <a:spLocks noChangeArrowheads="1"/>
          </p:cNvSpPr>
          <p:nvPr/>
        </p:nvSpPr>
        <p:spPr bwMode="auto">
          <a:xfrm>
            <a:off x="347663" y="1984375"/>
            <a:ext cx="5191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8. Hacer un trabajo para otro estudiante</a:t>
            </a:r>
          </a:p>
        </p:txBody>
      </p:sp>
      <p:sp>
        <p:nvSpPr>
          <p:cNvPr id="68972" name="Rectangle 364"/>
          <p:cNvSpPr>
            <a:spLocks noChangeArrowheads="1"/>
          </p:cNvSpPr>
          <p:nvPr/>
        </p:nvSpPr>
        <p:spPr bwMode="auto">
          <a:xfrm>
            <a:off x="347663" y="2487613"/>
            <a:ext cx="61737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 9. Insertar en bibliografía referencias NO leídas</a:t>
            </a:r>
          </a:p>
        </p:txBody>
      </p:sp>
      <p:sp>
        <p:nvSpPr>
          <p:cNvPr id="68974" name="Rectangle 366"/>
          <p:cNvSpPr>
            <a:spLocks noChangeArrowheads="1"/>
          </p:cNvSpPr>
          <p:nvPr/>
        </p:nvSpPr>
        <p:spPr bwMode="auto">
          <a:xfrm>
            <a:off x="347663" y="2992438"/>
            <a:ext cx="5054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10. Copiarse de un compañero en examen</a:t>
            </a:r>
          </a:p>
        </p:txBody>
      </p:sp>
      <p:sp>
        <p:nvSpPr>
          <p:cNvPr id="68975" name="Rectangle 367"/>
          <p:cNvSpPr>
            <a:spLocks noChangeArrowheads="1"/>
          </p:cNvSpPr>
          <p:nvPr/>
        </p:nvSpPr>
        <p:spPr bwMode="auto">
          <a:xfrm>
            <a:off x="336550" y="3476625"/>
            <a:ext cx="71294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11. Entregar trabajo con fragmentos copiados de fuentes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Tx/>
              <a:buNone/>
            </a:pPr>
            <a:r>
              <a:rPr lang="es-ES" sz="2000">
                <a:latin typeface="Comic Sans MS" panose="030F0702030302020204" pitchFamily="66" charset="0"/>
              </a:rPr>
              <a:t>      impresas NO citadas</a:t>
            </a:r>
          </a:p>
        </p:txBody>
      </p:sp>
      <p:sp>
        <p:nvSpPr>
          <p:cNvPr id="68977" name="Rectangle 369"/>
          <p:cNvSpPr>
            <a:spLocks noChangeArrowheads="1"/>
          </p:cNvSpPr>
          <p:nvPr/>
        </p:nvSpPr>
        <p:spPr bwMode="auto">
          <a:xfrm>
            <a:off x="347663" y="4268788"/>
            <a:ext cx="75485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12. Entregar trabajo </a:t>
            </a:r>
            <a:r>
              <a:rPr lang="es-ES" sz="2000" b="1" u="sng">
                <a:latin typeface="Comic Sans MS" panose="030F0702030302020204" pitchFamily="66" charset="0"/>
              </a:rPr>
              <a:t>copia íntegra</a:t>
            </a:r>
            <a:r>
              <a:rPr lang="es-ES" sz="2000" b="1">
                <a:latin typeface="Comic Sans MS" panose="030F0702030302020204" pitchFamily="66" charset="0"/>
              </a:rPr>
              <a:t> </a:t>
            </a:r>
            <a:r>
              <a:rPr lang="es-ES" sz="2000">
                <a:latin typeface="Comic Sans MS" panose="030F0702030302020204" pitchFamily="66" charset="0"/>
              </a:rPr>
              <a:t>de páginas </a:t>
            </a:r>
            <a:r>
              <a:rPr lang="es-ES" sz="2000" i="1">
                <a:latin typeface="Comic Sans MS" panose="030F0702030302020204" pitchFamily="66" charset="0"/>
              </a:rPr>
              <a:t>web</a:t>
            </a:r>
            <a:r>
              <a:rPr lang="es-ES" sz="2000">
                <a:latin typeface="Comic Sans MS" panose="030F0702030302020204" pitchFamily="66" charset="0"/>
              </a:rPr>
              <a:t> o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Tx/>
              <a:buNone/>
            </a:pPr>
            <a:r>
              <a:rPr lang="es-ES" sz="2000">
                <a:latin typeface="Comic Sans MS" panose="030F0702030302020204" pitchFamily="66" charset="0"/>
              </a:rPr>
              <a:t>       artículos de </a:t>
            </a:r>
            <a:r>
              <a:rPr lang="es-ES" sz="2000" i="1">
                <a:latin typeface="Comic Sans MS" panose="030F0702030302020204" pitchFamily="66" charset="0"/>
              </a:rPr>
              <a:t>Internet</a:t>
            </a:r>
          </a:p>
        </p:txBody>
      </p:sp>
      <p:sp>
        <p:nvSpPr>
          <p:cNvPr id="68980" name="Rectangle 372"/>
          <p:cNvSpPr>
            <a:spLocks noChangeArrowheads="1"/>
          </p:cNvSpPr>
          <p:nvPr/>
        </p:nvSpPr>
        <p:spPr bwMode="auto">
          <a:xfrm>
            <a:off x="323850" y="5553075"/>
            <a:ext cx="49450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14. Dejarse copiar  de otro estudiante </a:t>
            </a:r>
          </a:p>
        </p:txBody>
      </p:sp>
      <p:sp>
        <p:nvSpPr>
          <p:cNvPr id="68981" name="Rectangle 373"/>
          <p:cNvSpPr>
            <a:spLocks noChangeArrowheads="1"/>
          </p:cNvSpPr>
          <p:nvPr/>
        </p:nvSpPr>
        <p:spPr bwMode="auto">
          <a:xfrm>
            <a:off x="323850" y="5080000"/>
            <a:ext cx="75549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2000">
                <a:latin typeface="Comic Sans MS" panose="030F0702030302020204" pitchFamily="66" charset="0"/>
              </a:rPr>
              <a:t>13. Entregar trabajo con fragmentos copiados de páginas </a:t>
            </a:r>
            <a:r>
              <a:rPr lang="es-ES" sz="2000" i="1">
                <a:latin typeface="Comic Sans MS" panose="030F0702030302020204" pitchFamily="66" charset="0"/>
              </a:rPr>
              <a:t>web</a:t>
            </a:r>
          </a:p>
        </p:txBody>
      </p:sp>
      <p:sp>
        <p:nvSpPr>
          <p:cNvPr id="28683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19653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9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8684" name="Rectangle 5"/>
          <p:cNvSpPr>
            <a:spLocks noChangeArrowheads="1"/>
          </p:cNvSpPr>
          <p:nvPr/>
        </p:nvSpPr>
        <p:spPr bwMode="auto">
          <a:xfrm>
            <a:off x="1060450" y="5984875"/>
            <a:ext cx="6551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sz="1000">
                <a:latin typeface="Times New Roman" panose="02020603050405020304" pitchFamily="18" charset="0"/>
              </a:rPr>
              <a:t>* R. Comas y J. Sureda. </a:t>
            </a:r>
            <a:r>
              <a:rPr lang="es-ES" sz="1000" i="1">
                <a:latin typeface="Times New Roman" panose="02020603050405020304" pitchFamily="18" charset="0"/>
              </a:rPr>
              <a:t>El plagio y otras formas de deshonestidad académica entre el   alumnado universitario</a:t>
            </a:r>
            <a:r>
              <a:rPr lang="es-ES" sz="1000">
                <a:latin typeface="Times New Roman" panose="02020603050405020304" pitchFamily="18" charset="0"/>
              </a:rPr>
              <a:t>. 21 de abril 2008. Disponible en: http://www.ciberplagio.com/universidad/attachment.php?key=41.  Acceso: 8/01/2012.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970" grpId="0"/>
      <p:bldP spid="68972" grpId="0"/>
      <p:bldP spid="68974" grpId="0"/>
      <p:bldP spid="68975" grpId="0"/>
      <p:bldP spid="68977" grpId="0"/>
      <p:bldP spid="68980" grpId="0"/>
      <p:bldP spid="6898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3302000" y="1876425"/>
            <a:ext cx="253841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400" dirty="0">
                <a:latin typeface="Comic Sans MS" panose="030F0702030302020204" pitchFamily="66" charset="0"/>
              </a:rPr>
              <a:t>La encuesta fue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400" dirty="0">
                <a:latin typeface="Comic Sans MS" panose="030F0702030302020204" pitchFamily="66" charset="0"/>
              </a:rPr>
              <a:t>respondida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400" dirty="0">
                <a:latin typeface="Comic Sans MS" panose="030F0702030302020204" pitchFamily="66" charset="0"/>
              </a:rPr>
              <a:t>por el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75%</a:t>
            </a:r>
            <a:r>
              <a:rPr lang="es-ES" sz="2400" dirty="0">
                <a:latin typeface="Comic Sans MS" panose="030F0702030302020204" pitchFamily="66" charset="0"/>
              </a:rPr>
              <a:t> de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400" dirty="0">
                <a:latin typeface="Comic Sans MS" panose="030F0702030302020204" pitchFamily="66" charset="0"/>
              </a:rPr>
              <a:t>los estudiantes </a:t>
            </a:r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6097588" y="1909763"/>
            <a:ext cx="2460625" cy="2755900"/>
          </a:xfrm>
          <a:prstGeom prst="rect">
            <a:avLst/>
          </a:prstGeom>
          <a:solidFill>
            <a:srgbClr val="FFFFB3"/>
          </a:solidFill>
          <a:ln w="952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400">
                <a:latin typeface="Comic Sans MS" panose="030F0702030302020204" pitchFamily="66" charset="0"/>
              </a:rPr>
              <a:t>       </a:t>
            </a:r>
            <a:r>
              <a:rPr lang="es-ES" sz="2800" b="1">
                <a:latin typeface="Comic Sans MS" panose="030F0702030302020204" pitchFamily="66" charset="0"/>
              </a:rPr>
              <a:t>Edad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Años          %    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&lt;20           36,0  (27)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20-25   56,0</a:t>
            </a:r>
            <a:r>
              <a:rPr lang="es-ES" sz="1800">
                <a:latin typeface="Comic Sans MS" panose="030F0702030302020204" pitchFamily="66" charset="0"/>
              </a:rPr>
              <a:t>  (42)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&gt;25             4,0   (3)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NC              4,0  (3)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sz="180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Total       100,0 (75)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3154363" y="4206875"/>
            <a:ext cx="2835275" cy="2297113"/>
          </a:xfrm>
          <a:prstGeom prst="rect">
            <a:avLst/>
          </a:prstGeom>
          <a:solidFill>
            <a:srgbClr val="FFCCCC"/>
          </a:solidFill>
          <a:ln w="9525">
            <a:solidFill>
              <a:srgbClr val="FF6699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400">
                <a:latin typeface="Comic Sans MS" panose="030F0702030302020204" pitchFamily="66" charset="0"/>
              </a:rPr>
              <a:t>         </a:t>
            </a:r>
            <a:r>
              <a:rPr lang="es-ES" sz="2800" b="1">
                <a:latin typeface="Comic Sans MS" panose="030F0702030302020204" pitchFamily="66" charset="0"/>
              </a:rPr>
              <a:t>Sexo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sz="240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%       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Hombres    37,3  (28)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Mujeres  62,7</a:t>
            </a:r>
            <a:r>
              <a:rPr lang="es-ES" sz="1800">
                <a:latin typeface="Comic Sans MS" panose="030F0702030302020204" pitchFamily="66" charset="0"/>
              </a:rPr>
              <a:t>  (47)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sz="180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Total      100,0   (75)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479425" y="1876425"/>
            <a:ext cx="2670175" cy="2206625"/>
          </a:xfrm>
          <a:prstGeom prst="rect">
            <a:avLst/>
          </a:prstGeom>
          <a:solidFill>
            <a:srgbClr val="CCCCFF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800" b="1">
                <a:latin typeface="Comic Sans MS" panose="030F0702030302020204" pitchFamily="66" charset="0"/>
              </a:rPr>
              <a:t>Año carrera</a:t>
            </a:r>
            <a:r>
              <a:rPr lang="es-ES" sz="1800">
                <a:latin typeface="Comic Sans MS" panose="030F0702030302020204" pitchFamily="66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  %    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1ero 2do  54,7</a:t>
            </a:r>
            <a:r>
              <a:rPr lang="es-ES" sz="1800">
                <a:latin typeface="Comic Sans MS" panose="030F0702030302020204" pitchFamily="66" charset="0"/>
              </a:rPr>
              <a:t>  (41)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3ero 4to       42,7  (32)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NC                  2,6  (2)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sz="180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Total          100,0  (75)</a:t>
            </a:r>
          </a:p>
        </p:txBody>
      </p:sp>
      <p:sp>
        <p:nvSpPr>
          <p:cNvPr id="29703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5" grpId="0"/>
      <p:bldP spid="83976" grpId="0" animBg="1"/>
      <p:bldP spid="83977" grpId="0" animBg="1"/>
      <p:bldP spid="8397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73" name="Rectangle 1885"/>
          <p:cNvSpPr>
            <a:spLocks noChangeArrowheads="1"/>
          </p:cNvSpPr>
          <p:nvPr/>
        </p:nvSpPr>
        <p:spPr bwMode="auto">
          <a:xfrm>
            <a:off x="2232025" y="1054100"/>
            <a:ext cx="4686300" cy="768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1</a:t>
            </a:r>
            <a:endParaRPr lang="es-ES" sz="2000" b="1" dirty="0"/>
          </a:p>
          <a:p>
            <a:pPr algn="ctr">
              <a:defRPr/>
            </a:pPr>
            <a:r>
              <a:rPr lang="es-ES" sz="24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Frecuencia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de Conductas Deshonestas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23" name="Rectangle 1894"/>
          <p:cNvSpPr>
            <a:spLocks noChangeArrowheads="1"/>
          </p:cNvSpPr>
          <p:nvPr/>
        </p:nvSpPr>
        <p:spPr bwMode="auto">
          <a:xfrm>
            <a:off x="755650" y="1965325"/>
            <a:ext cx="7364413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</a:t>
            </a:r>
            <a:r>
              <a:rPr lang="es-ES" sz="2000">
                <a:latin typeface="Comic Sans MS" panose="030F0702030302020204" pitchFamily="66" charset="0"/>
              </a:rPr>
              <a:t>Conductas </a:t>
            </a:r>
            <a:r>
              <a:rPr lang="es-ES" sz="1800">
                <a:latin typeface="Comic Sans MS" panose="030F0702030302020204" pitchFamily="66" charset="0"/>
              </a:rPr>
              <a:t>                                           </a:t>
            </a: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Propias</a:t>
            </a:r>
            <a:r>
              <a:rPr lang="es-ES" sz="1600" b="1">
                <a:latin typeface="Comic Sans MS" panose="030F0702030302020204" pitchFamily="66" charset="0"/>
              </a:rPr>
              <a:t>  </a:t>
            </a:r>
            <a:r>
              <a:rPr lang="es-ES" sz="1800">
                <a:latin typeface="Comic Sans MS" panose="030F0702030302020204" pitchFamily="66" charset="0"/>
              </a:rPr>
              <a:t>        </a:t>
            </a:r>
            <a:r>
              <a:rPr lang="es-ES" sz="2000" b="1">
                <a:solidFill>
                  <a:srgbClr val="A50021"/>
                </a:solidFill>
                <a:latin typeface="Comic Sans MS" panose="030F0702030302020204" pitchFamily="66" charset="0"/>
              </a:rPr>
              <a:t>En Otros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                                                % (n)                % (n)</a:t>
            </a:r>
          </a:p>
        </p:txBody>
      </p:sp>
      <p:sp>
        <p:nvSpPr>
          <p:cNvPr id="65384" name="Rectangle 1896"/>
          <p:cNvSpPr>
            <a:spLocks noChangeArrowheads="1"/>
          </p:cNvSpPr>
          <p:nvPr/>
        </p:nvSpPr>
        <p:spPr bwMode="auto">
          <a:xfrm>
            <a:off x="755650" y="2968625"/>
            <a:ext cx="2644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800" dirty="0">
                <a:latin typeface="Comic Sans MS" panose="030F0702030302020204" pitchFamily="66" charset="0"/>
              </a:rPr>
              <a:t> </a:t>
            </a:r>
            <a:r>
              <a:rPr lang="es-ES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Presentar</a:t>
            </a:r>
            <a:r>
              <a:rPr lang="es-ES" sz="1800" dirty="0">
                <a:latin typeface="Comic Sans MS" panose="030F0702030302020204" pitchFamily="66" charset="0"/>
              </a:rPr>
              <a:t> un examen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por </a:t>
            </a:r>
            <a:r>
              <a:rPr lang="es-ES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otra</a:t>
            </a:r>
            <a:r>
              <a:rPr lang="es-ES" sz="1800" dirty="0">
                <a:latin typeface="Comic Sans MS" panose="030F0702030302020204" pitchFamily="66" charset="0"/>
              </a:rPr>
              <a:t> persona</a:t>
            </a:r>
            <a:endParaRPr lang="es-ES" sz="1800" dirty="0"/>
          </a:p>
        </p:txBody>
      </p:sp>
      <p:sp>
        <p:nvSpPr>
          <p:cNvPr id="65506" name="Rectangle 2018"/>
          <p:cNvSpPr>
            <a:spLocks noChangeArrowheads="1"/>
          </p:cNvSpPr>
          <p:nvPr/>
        </p:nvSpPr>
        <p:spPr bwMode="auto">
          <a:xfrm>
            <a:off x="3635375" y="2876550"/>
            <a:ext cx="4516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</a:t>
            </a:r>
            <a:r>
              <a:rPr lang="es-ES" sz="1600">
                <a:latin typeface="Comic Sans MS" panose="030F0702030302020204" pitchFamily="66" charset="0"/>
              </a:rPr>
              <a:t>                </a:t>
            </a:r>
            <a:r>
              <a:rPr lang="es-ES" sz="2000" b="1">
                <a:latin typeface="Comic Sans MS" panose="030F0702030302020204" pitchFamily="66" charset="0"/>
              </a:rPr>
              <a:t>89,3</a:t>
            </a: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(67)          </a:t>
            </a:r>
            <a:r>
              <a:rPr lang="es-ES" sz="2000" b="1">
                <a:latin typeface="Comic Sans MS" panose="030F0702030302020204" pitchFamily="66" charset="0"/>
              </a:rPr>
              <a:t>54,7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(41)</a:t>
            </a:r>
          </a:p>
        </p:txBody>
      </p:sp>
      <p:sp>
        <p:nvSpPr>
          <p:cNvPr id="65507" name="Rectangle 2019"/>
          <p:cNvSpPr>
            <a:spLocks noChangeArrowheads="1"/>
          </p:cNvSpPr>
          <p:nvPr/>
        </p:nvSpPr>
        <p:spPr bwMode="auto">
          <a:xfrm>
            <a:off x="3619500" y="3163888"/>
            <a:ext cx="45942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10,7   </a:t>
            </a:r>
            <a:r>
              <a:rPr lang="es-ES" sz="1400">
                <a:latin typeface="Comic Sans MS" panose="030F0702030302020204" pitchFamily="66" charset="0"/>
              </a:rPr>
              <a:t>(8)</a:t>
            </a:r>
            <a:r>
              <a:rPr lang="es-ES" sz="1600">
                <a:latin typeface="Comic Sans MS" panose="030F0702030302020204" pitchFamily="66" charset="0"/>
              </a:rPr>
              <a:t>            </a:t>
            </a:r>
            <a:r>
              <a:rPr lang="es-ES" sz="1600" b="1">
                <a:latin typeface="Comic Sans MS" panose="030F0702030302020204" pitchFamily="66" charset="0"/>
              </a:rPr>
              <a:t>36,0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(27) </a:t>
            </a:r>
          </a:p>
        </p:txBody>
      </p:sp>
      <p:sp>
        <p:nvSpPr>
          <p:cNvPr id="65508" name="Rectangle 2020"/>
          <p:cNvSpPr>
            <a:spLocks noChangeArrowheads="1"/>
          </p:cNvSpPr>
          <p:nvPr/>
        </p:nvSpPr>
        <p:spPr bwMode="auto">
          <a:xfrm>
            <a:off x="3614738" y="3452813"/>
            <a:ext cx="45005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0,0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  <a:r>
              <a:rPr lang="es-ES" sz="1600">
                <a:latin typeface="Comic Sans MS" panose="030F0702030302020204" pitchFamily="66" charset="0"/>
              </a:rPr>
              <a:t>              </a:t>
            </a:r>
            <a:r>
              <a:rPr lang="es-ES" sz="1600" b="1">
                <a:latin typeface="Comic Sans MS" panose="030F0702030302020204" pitchFamily="66" charset="0"/>
              </a:rPr>
              <a:t>9,3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(7</a:t>
            </a:r>
            <a:r>
              <a:rPr lang="es-ES" sz="160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65509" name="Rectangle 2021"/>
          <p:cNvSpPr>
            <a:spLocks noChangeArrowheads="1"/>
          </p:cNvSpPr>
          <p:nvPr/>
        </p:nvSpPr>
        <p:spPr bwMode="auto">
          <a:xfrm>
            <a:off x="3590925" y="3740150"/>
            <a:ext cx="44275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 NC                          0,0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  <a:r>
              <a:rPr lang="es-ES" sz="1600">
                <a:latin typeface="Comic Sans MS" panose="030F0702030302020204" pitchFamily="66" charset="0"/>
              </a:rPr>
              <a:t>              0,0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</a:p>
        </p:txBody>
      </p:sp>
      <p:sp>
        <p:nvSpPr>
          <p:cNvPr id="65510" name="Rectangle 2022"/>
          <p:cNvSpPr>
            <a:spLocks noChangeArrowheads="1"/>
          </p:cNvSpPr>
          <p:nvPr/>
        </p:nvSpPr>
        <p:spPr bwMode="auto">
          <a:xfrm>
            <a:off x="3605213" y="4003675"/>
            <a:ext cx="45180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 </a:t>
            </a:r>
            <a:r>
              <a:rPr lang="es-ES" sz="1400">
                <a:latin typeface="Comic Sans MS" panose="030F0702030302020204" pitchFamily="66" charset="0"/>
              </a:rPr>
              <a:t>(75</a:t>
            </a:r>
            <a:r>
              <a:rPr lang="es-ES" sz="1600">
                <a:latin typeface="Comic Sans MS" panose="030F0702030302020204" pitchFamily="66" charset="0"/>
              </a:rPr>
              <a:t>)        100,0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65530" name="Rectangle 2042"/>
          <p:cNvSpPr>
            <a:spLocks noChangeArrowheads="1"/>
          </p:cNvSpPr>
          <p:nvPr/>
        </p:nvSpPr>
        <p:spPr bwMode="auto">
          <a:xfrm>
            <a:off x="755650" y="4695825"/>
            <a:ext cx="2349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800" dirty="0">
                <a:latin typeface="Comic Sans MS" panose="030F0702030302020204" pitchFamily="66" charset="0"/>
              </a:rPr>
              <a:t> </a:t>
            </a:r>
            <a:r>
              <a:rPr lang="es-ES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Falsear</a:t>
            </a:r>
            <a:r>
              <a:rPr lang="es-ES" sz="1800" dirty="0">
                <a:latin typeface="Comic Sans MS" panose="030F0702030302020204" pitchFamily="66" charset="0"/>
              </a:rPr>
              <a:t> datos en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trabajo académico </a:t>
            </a:r>
          </a:p>
        </p:txBody>
      </p:sp>
      <p:sp>
        <p:nvSpPr>
          <p:cNvPr id="65531" name="Rectangle 2043"/>
          <p:cNvSpPr>
            <a:spLocks noChangeArrowheads="1"/>
          </p:cNvSpPr>
          <p:nvPr/>
        </p:nvSpPr>
        <p:spPr bwMode="auto">
          <a:xfrm>
            <a:off x="3632200" y="4629150"/>
            <a:ext cx="45577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</a:t>
            </a:r>
            <a:r>
              <a:rPr lang="es-ES" sz="2000">
                <a:latin typeface="Comic Sans MS" panose="030F0702030302020204" pitchFamily="66" charset="0"/>
              </a:rPr>
              <a:t>            </a:t>
            </a:r>
            <a:r>
              <a:rPr lang="es-ES" sz="2000" b="1">
                <a:latin typeface="Comic Sans MS" panose="030F0702030302020204" pitchFamily="66" charset="0"/>
              </a:rPr>
              <a:t>88,0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(66)          </a:t>
            </a:r>
            <a:r>
              <a:rPr lang="es-ES" sz="2000" b="1">
                <a:latin typeface="Comic Sans MS" panose="030F0702030302020204" pitchFamily="66" charset="0"/>
              </a:rPr>
              <a:t>38,7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(29)</a:t>
            </a:r>
          </a:p>
        </p:txBody>
      </p:sp>
      <p:sp>
        <p:nvSpPr>
          <p:cNvPr id="65532" name="Rectangle 2044"/>
          <p:cNvSpPr>
            <a:spLocks noChangeArrowheads="1"/>
          </p:cNvSpPr>
          <p:nvPr/>
        </p:nvSpPr>
        <p:spPr bwMode="auto">
          <a:xfrm>
            <a:off x="3621088" y="4916488"/>
            <a:ext cx="45339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12,0  </a:t>
            </a:r>
            <a:r>
              <a:rPr lang="es-ES" sz="1400">
                <a:latin typeface="Comic Sans MS" panose="030F0702030302020204" pitchFamily="66" charset="0"/>
              </a:rPr>
              <a:t>(9)</a:t>
            </a:r>
            <a:r>
              <a:rPr lang="es-ES" sz="1600">
                <a:latin typeface="Comic Sans MS" panose="030F0702030302020204" pitchFamily="66" charset="0"/>
              </a:rPr>
              <a:t>            </a:t>
            </a:r>
            <a:r>
              <a:rPr lang="es-ES" sz="1600" b="1">
                <a:latin typeface="Comic Sans MS" panose="030F0702030302020204" pitchFamily="66" charset="0"/>
              </a:rPr>
              <a:t>45,3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(34) </a:t>
            </a:r>
          </a:p>
        </p:txBody>
      </p:sp>
      <p:sp>
        <p:nvSpPr>
          <p:cNvPr id="65533" name="Rectangle 2045"/>
          <p:cNvSpPr>
            <a:spLocks noChangeArrowheads="1"/>
          </p:cNvSpPr>
          <p:nvPr/>
        </p:nvSpPr>
        <p:spPr bwMode="auto">
          <a:xfrm>
            <a:off x="3611563" y="5205413"/>
            <a:ext cx="44608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0,0  </a:t>
            </a:r>
            <a:r>
              <a:rPr lang="es-ES" sz="1400">
                <a:latin typeface="Comic Sans MS" panose="030F0702030302020204" pitchFamily="66" charset="0"/>
              </a:rPr>
              <a:t>(0</a:t>
            </a:r>
            <a:r>
              <a:rPr lang="es-ES" sz="1600">
                <a:latin typeface="Comic Sans MS" panose="030F0702030302020204" pitchFamily="66" charset="0"/>
              </a:rPr>
              <a:t>)            </a:t>
            </a:r>
            <a:r>
              <a:rPr lang="es-ES" sz="1600" b="1">
                <a:latin typeface="Comic Sans MS" panose="030F0702030302020204" pitchFamily="66" charset="0"/>
              </a:rPr>
              <a:t>16,0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(12)</a:t>
            </a:r>
          </a:p>
        </p:txBody>
      </p:sp>
      <p:sp>
        <p:nvSpPr>
          <p:cNvPr id="65534" name="Rectangle 2046"/>
          <p:cNvSpPr>
            <a:spLocks noChangeArrowheads="1"/>
          </p:cNvSpPr>
          <p:nvPr/>
        </p:nvSpPr>
        <p:spPr bwMode="auto">
          <a:xfrm>
            <a:off x="3632200" y="5492750"/>
            <a:ext cx="44132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0,0  </a:t>
            </a:r>
            <a:r>
              <a:rPr lang="es-ES" sz="1400">
                <a:latin typeface="Comic Sans MS" panose="030F0702030302020204" pitchFamily="66" charset="0"/>
              </a:rPr>
              <a:t>(0)                </a:t>
            </a:r>
            <a:r>
              <a:rPr lang="es-ES" sz="1600">
                <a:latin typeface="Comic Sans MS" panose="030F0702030302020204" pitchFamily="66" charset="0"/>
              </a:rPr>
              <a:t>0,0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</a:p>
        </p:txBody>
      </p:sp>
      <p:sp>
        <p:nvSpPr>
          <p:cNvPr id="65535" name="Rectangle 2047"/>
          <p:cNvSpPr>
            <a:spLocks noChangeArrowheads="1"/>
          </p:cNvSpPr>
          <p:nvPr/>
        </p:nvSpPr>
        <p:spPr bwMode="auto">
          <a:xfrm>
            <a:off x="3605213" y="5756275"/>
            <a:ext cx="45339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100,0  </a:t>
            </a:r>
            <a:r>
              <a:rPr lang="es-ES" sz="1400">
                <a:latin typeface="Comic Sans MS" panose="030F0702030302020204" pitchFamily="66" charset="0"/>
              </a:rPr>
              <a:t>(75)          </a:t>
            </a:r>
            <a:r>
              <a:rPr lang="es-ES" sz="1600">
                <a:latin typeface="Comic Sans MS" panose="030F0702030302020204" pitchFamily="66" charset="0"/>
              </a:rPr>
              <a:t>100,0 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30736" name="Line 2049"/>
          <p:cNvSpPr>
            <a:spLocks noChangeShapeType="1"/>
          </p:cNvSpPr>
          <p:nvPr/>
        </p:nvSpPr>
        <p:spPr bwMode="auto">
          <a:xfrm>
            <a:off x="827088" y="27082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0737" name="Line 2050"/>
          <p:cNvSpPr>
            <a:spLocks noChangeShapeType="1"/>
          </p:cNvSpPr>
          <p:nvPr/>
        </p:nvSpPr>
        <p:spPr bwMode="auto">
          <a:xfrm>
            <a:off x="827088" y="623728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0738" name="Line 2051"/>
          <p:cNvSpPr>
            <a:spLocks noChangeShapeType="1"/>
          </p:cNvSpPr>
          <p:nvPr/>
        </p:nvSpPr>
        <p:spPr bwMode="auto">
          <a:xfrm>
            <a:off x="827088" y="1917700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0739" name="Rectangle 2053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400"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744538" y="6234113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73" grpId="0"/>
      <p:bldP spid="65384" grpId="0"/>
      <p:bldP spid="65506" grpId="0"/>
      <p:bldP spid="65507" grpId="0"/>
      <p:bldP spid="65508" grpId="0"/>
      <p:bldP spid="65509" grpId="0"/>
      <p:bldP spid="65510" grpId="0"/>
      <p:bldP spid="65530" grpId="0"/>
      <p:bldP spid="65531" grpId="0"/>
      <p:bldP spid="65532" grpId="0"/>
      <p:bldP spid="65533" grpId="0"/>
      <p:bldP spid="65534" grpId="0"/>
      <p:bldP spid="6553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2381250" y="1084263"/>
            <a:ext cx="4387850" cy="708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1</a:t>
            </a:r>
            <a:endParaRPr lang="es-ES" sz="2000" b="1" dirty="0"/>
          </a:p>
          <a:p>
            <a:pPr algn="ctr">
              <a:defRPr/>
            </a:pPr>
            <a:r>
              <a:rPr lang="es-ES" sz="20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Frecuencia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de Conductas Deshonestas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755650" y="1965325"/>
            <a:ext cx="76993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>
                <a:latin typeface="Comic Sans MS" panose="030F0702030302020204" pitchFamily="66" charset="0"/>
              </a:rPr>
              <a:t>   Conductas </a:t>
            </a:r>
            <a:r>
              <a:rPr lang="es-ES" sz="1800">
                <a:latin typeface="Comic Sans MS" panose="030F0702030302020204" pitchFamily="66" charset="0"/>
              </a:rPr>
              <a:t>                                           </a:t>
            </a: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Propias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800">
                <a:latin typeface="Comic Sans MS" panose="030F0702030302020204" pitchFamily="66" charset="0"/>
              </a:rPr>
              <a:t>          </a:t>
            </a:r>
            <a:r>
              <a:rPr lang="es-ES" sz="2000" b="1">
                <a:solidFill>
                  <a:srgbClr val="A50021"/>
                </a:solidFill>
                <a:latin typeface="Comic Sans MS" panose="030F0702030302020204" pitchFamily="66" charset="0"/>
              </a:rPr>
              <a:t>En Otros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                                                % (n)                  % (n)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3635375" y="2876550"/>
            <a:ext cx="4416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 </a:t>
            </a:r>
            <a:r>
              <a:rPr lang="es-ES" sz="2000">
                <a:latin typeface="Comic Sans MS" panose="030F0702030302020204" pitchFamily="66" charset="0"/>
              </a:rPr>
              <a:t>           </a:t>
            </a:r>
            <a:r>
              <a:rPr lang="es-ES" sz="2000" b="1">
                <a:latin typeface="Comic Sans MS" panose="030F0702030302020204" pitchFamily="66" charset="0"/>
              </a:rPr>
              <a:t>88,0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(66)        </a:t>
            </a:r>
            <a:r>
              <a:rPr lang="es-ES" sz="2000" b="1">
                <a:latin typeface="Comic Sans MS" panose="030F0702030302020204" pitchFamily="66" charset="0"/>
              </a:rPr>
              <a:t>44,0 </a:t>
            </a:r>
            <a:r>
              <a:rPr lang="es-ES" sz="1400">
                <a:latin typeface="Comic Sans MS" panose="030F0702030302020204" pitchFamily="66" charset="0"/>
              </a:rPr>
              <a:t>(33)</a:t>
            </a:r>
          </a:p>
        </p:txBody>
      </p:sp>
      <p:sp>
        <p:nvSpPr>
          <p:cNvPr id="70663" name="Rectangle 7"/>
          <p:cNvSpPr>
            <a:spLocks noChangeArrowheads="1"/>
          </p:cNvSpPr>
          <p:nvPr/>
        </p:nvSpPr>
        <p:spPr bwMode="auto">
          <a:xfrm>
            <a:off x="3619500" y="3163888"/>
            <a:ext cx="44402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  2,7   </a:t>
            </a:r>
            <a:r>
              <a:rPr lang="es-ES" sz="1400">
                <a:latin typeface="Comic Sans MS" panose="030F0702030302020204" pitchFamily="66" charset="0"/>
              </a:rPr>
              <a:t>(6)</a:t>
            </a:r>
            <a:r>
              <a:rPr lang="es-ES" sz="1600">
                <a:latin typeface="Comic Sans MS" panose="030F0702030302020204" pitchFamily="66" charset="0"/>
              </a:rPr>
              <a:t>         </a:t>
            </a:r>
            <a:r>
              <a:rPr lang="es-ES" sz="1600" b="1">
                <a:latin typeface="Comic Sans MS" panose="030F0702030302020204" pitchFamily="66" charset="0"/>
              </a:rPr>
              <a:t>37,3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(28) </a:t>
            </a:r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3614738" y="3452813"/>
            <a:ext cx="4445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 1,7   </a:t>
            </a:r>
            <a:r>
              <a:rPr lang="es-ES" sz="1400">
                <a:latin typeface="Comic Sans MS" panose="030F0702030302020204" pitchFamily="66" charset="0"/>
              </a:rPr>
              <a:t>(2)</a:t>
            </a:r>
            <a:r>
              <a:rPr lang="es-ES" sz="1600">
                <a:latin typeface="Comic Sans MS" panose="030F0702030302020204" pitchFamily="66" charset="0"/>
              </a:rPr>
              <a:t>         </a:t>
            </a:r>
            <a:r>
              <a:rPr lang="es-ES" sz="1600" b="1">
                <a:latin typeface="Comic Sans MS" panose="030F0702030302020204" pitchFamily="66" charset="0"/>
              </a:rPr>
              <a:t>18,7  </a:t>
            </a:r>
            <a:r>
              <a:rPr lang="es-ES" sz="1400">
                <a:latin typeface="Comic Sans MS" panose="030F0702030302020204" pitchFamily="66" charset="0"/>
              </a:rPr>
              <a:t>(14)</a:t>
            </a:r>
          </a:p>
        </p:txBody>
      </p:sp>
      <p:sp>
        <p:nvSpPr>
          <p:cNvPr id="70665" name="Rectangle 9"/>
          <p:cNvSpPr>
            <a:spLocks noChangeArrowheads="1"/>
          </p:cNvSpPr>
          <p:nvPr/>
        </p:nvSpPr>
        <p:spPr bwMode="auto">
          <a:xfrm>
            <a:off x="3590925" y="3740150"/>
            <a:ext cx="43053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 1,3   </a:t>
            </a:r>
            <a:r>
              <a:rPr lang="es-ES" sz="1400">
                <a:latin typeface="Comic Sans MS" panose="030F0702030302020204" pitchFamily="66" charset="0"/>
              </a:rPr>
              <a:t>(1)</a:t>
            </a:r>
            <a:r>
              <a:rPr lang="es-ES" sz="1600">
                <a:latin typeface="Comic Sans MS" panose="030F0702030302020204" pitchFamily="66" charset="0"/>
              </a:rPr>
              <a:t>            0,0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</a:p>
        </p:txBody>
      </p:sp>
      <p:sp>
        <p:nvSpPr>
          <p:cNvPr id="70666" name="Rectangle 10"/>
          <p:cNvSpPr>
            <a:spLocks noChangeArrowheads="1"/>
          </p:cNvSpPr>
          <p:nvPr/>
        </p:nvSpPr>
        <p:spPr bwMode="auto">
          <a:xfrm>
            <a:off x="3529013" y="4003675"/>
            <a:ext cx="4505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  </a:t>
            </a:r>
            <a:r>
              <a:rPr lang="es-ES" sz="1400">
                <a:latin typeface="Comic Sans MS" panose="030F0702030302020204" pitchFamily="66" charset="0"/>
              </a:rPr>
              <a:t>(75)        </a:t>
            </a:r>
            <a:r>
              <a:rPr lang="es-ES" sz="1600">
                <a:latin typeface="Comic Sans MS" panose="030F0702030302020204" pitchFamily="66" charset="0"/>
              </a:rPr>
              <a:t>100,0 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3632200" y="4629150"/>
            <a:ext cx="4403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</a:t>
            </a:r>
            <a:r>
              <a:rPr lang="es-ES" sz="2000">
                <a:latin typeface="Comic Sans MS" panose="030F0702030302020204" pitchFamily="66" charset="0"/>
              </a:rPr>
              <a:t>            </a:t>
            </a:r>
            <a:r>
              <a:rPr lang="es-ES" sz="2000" b="1">
                <a:latin typeface="Comic Sans MS" panose="030F0702030302020204" pitchFamily="66" charset="0"/>
              </a:rPr>
              <a:t>82,0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(62)          </a:t>
            </a:r>
            <a:r>
              <a:rPr lang="es-ES" sz="2000" b="1">
                <a:latin typeface="Comic Sans MS" panose="030F0702030302020204" pitchFamily="66" charset="0"/>
              </a:rPr>
              <a:t>48,0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(36)</a:t>
            </a:r>
          </a:p>
        </p:txBody>
      </p:sp>
      <p:sp>
        <p:nvSpPr>
          <p:cNvPr id="70669" name="Rectangle 13"/>
          <p:cNvSpPr>
            <a:spLocks noChangeArrowheads="1"/>
          </p:cNvSpPr>
          <p:nvPr/>
        </p:nvSpPr>
        <p:spPr bwMode="auto">
          <a:xfrm>
            <a:off x="3621088" y="4916488"/>
            <a:ext cx="46561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14,7  </a:t>
            </a:r>
            <a:r>
              <a:rPr lang="es-ES" sz="1400">
                <a:latin typeface="Comic Sans MS" panose="030F0702030302020204" pitchFamily="66" charset="0"/>
              </a:rPr>
              <a:t>(11)             </a:t>
            </a:r>
            <a:r>
              <a:rPr lang="es-ES" sz="1600" b="1">
                <a:latin typeface="Comic Sans MS" panose="030F0702030302020204" pitchFamily="66" charset="0"/>
              </a:rPr>
              <a:t>33,3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(25) </a:t>
            </a:r>
          </a:p>
        </p:txBody>
      </p:sp>
      <p:sp>
        <p:nvSpPr>
          <p:cNvPr id="70670" name="Rectangle 14"/>
          <p:cNvSpPr>
            <a:spLocks noChangeArrowheads="1"/>
          </p:cNvSpPr>
          <p:nvPr/>
        </p:nvSpPr>
        <p:spPr bwMode="auto">
          <a:xfrm>
            <a:off x="3611563" y="5205413"/>
            <a:ext cx="4451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2,7  </a:t>
            </a:r>
            <a:r>
              <a:rPr lang="es-ES" sz="1400">
                <a:latin typeface="Comic Sans MS" panose="030F0702030302020204" pitchFamily="66" charset="0"/>
              </a:rPr>
              <a:t>(2)</a:t>
            </a:r>
            <a:r>
              <a:rPr lang="es-ES" sz="1600">
                <a:latin typeface="Comic Sans MS" panose="030F0702030302020204" pitchFamily="66" charset="0"/>
              </a:rPr>
              <a:t>            </a:t>
            </a:r>
            <a:r>
              <a:rPr lang="es-ES" sz="1600" b="1">
                <a:latin typeface="Comic Sans MS" panose="030F0702030302020204" pitchFamily="66" charset="0"/>
              </a:rPr>
              <a:t>17,3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(13)</a:t>
            </a:r>
          </a:p>
        </p:txBody>
      </p:sp>
      <p:sp>
        <p:nvSpPr>
          <p:cNvPr id="70671" name="Rectangle 15"/>
          <p:cNvSpPr>
            <a:spLocks noChangeArrowheads="1"/>
          </p:cNvSpPr>
          <p:nvPr/>
        </p:nvSpPr>
        <p:spPr bwMode="auto">
          <a:xfrm>
            <a:off x="3632200" y="5492750"/>
            <a:ext cx="42624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0,0  </a:t>
            </a:r>
            <a:r>
              <a:rPr lang="es-ES" sz="1400">
                <a:latin typeface="Comic Sans MS" panose="030F0702030302020204" pitchFamily="66" charset="0"/>
              </a:rPr>
              <a:t>(0)                 </a:t>
            </a:r>
            <a:r>
              <a:rPr lang="es-ES" sz="1600">
                <a:latin typeface="Comic Sans MS" panose="030F0702030302020204" pitchFamily="66" charset="0"/>
              </a:rPr>
              <a:t>1,3   </a:t>
            </a:r>
            <a:r>
              <a:rPr lang="es-ES" sz="1400">
                <a:latin typeface="Comic Sans MS" panose="030F0702030302020204" pitchFamily="66" charset="0"/>
              </a:rPr>
              <a:t>(1)</a:t>
            </a:r>
          </a:p>
        </p:txBody>
      </p:sp>
      <p:sp>
        <p:nvSpPr>
          <p:cNvPr id="70672" name="Rectangle 16"/>
          <p:cNvSpPr>
            <a:spLocks noChangeArrowheads="1"/>
          </p:cNvSpPr>
          <p:nvPr/>
        </p:nvSpPr>
        <p:spPr bwMode="auto">
          <a:xfrm>
            <a:off x="3605213" y="5756275"/>
            <a:ext cx="4470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</a:t>
            </a:r>
            <a:r>
              <a:rPr lang="es-ES" sz="1400">
                <a:latin typeface="Comic Sans MS" panose="030F0702030302020204" pitchFamily="66" charset="0"/>
              </a:rPr>
              <a:t>(75)           </a:t>
            </a:r>
            <a:r>
              <a:rPr lang="es-ES" sz="1600">
                <a:latin typeface="Comic Sans MS" panose="030F0702030302020204" pitchFamily="66" charset="0"/>
              </a:rPr>
              <a:t>100,0  </a:t>
            </a:r>
            <a:r>
              <a:rPr lang="es-ES" sz="1400">
                <a:latin typeface="Comic Sans MS" panose="030F0702030302020204" pitchFamily="66" charset="0"/>
              </a:rPr>
              <a:t>(75</a:t>
            </a:r>
            <a:r>
              <a:rPr lang="es-ES" sz="160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31758" name="Line 17"/>
          <p:cNvSpPr>
            <a:spLocks noChangeShapeType="1"/>
          </p:cNvSpPr>
          <p:nvPr/>
        </p:nvSpPr>
        <p:spPr bwMode="auto">
          <a:xfrm>
            <a:off x="827088" y="27082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1759" name="Line 18"/>
          <p:cNvSpPr>
            <a:spLocks noChangeShapeType="1"/>
          </p:cNvSpPr>
          <p:nvPr/>
        </p:nvSpPr>
        <p:spPr bwMode="auto">
          <a:xfrm>
            <a:off x="827088" y="623728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1760" name="Line 19"/>
          <p:cNvSpPr>
            <a:spLocks noChangeShapeType="1"/>
          </p:cNvSpPr>
          <p:nvPr/>
        </p:nvSpPr>
        <p:spPr bwMode="auto">
          <a:xfrm>
            <a:off x="827088" y="1917700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8689" name="Rectangle 20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70893" name="Rectangle 237"/>
          <p:cNvSpPr>
            <a:spLocks noChangeArrowheads="1"/>
          </p:cNvSpPr>
          <p:nvPr/>
        </p:nvSpPr>
        <p:spPr bwMode="auto">
          <a:xfrm>
            <a:off x="827088" y="2970213"/>
            <a:ext cx="2359025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800">
                <a:latin typeface="Comic Sans MS" panose="030F0702030302020204" pitchFamily="66" charset="0"/>
              </a:rPr>
              <a:t> Uso de celulares u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otros artefactos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en exámenes </a:t>
            </a:r>
          </a:p>
        </p:txBody>
      </p:sp>
      <p:sp>
        <p:nvSpPr>
          <p:cNvPr id="71009" name="Rectangle 353"/>
          <p:cNvSpPr>
            <a:spLocks noChangeArrowheads="1"/>
          </p:cNvSpPr>
          <p:nvPr/>
        </p:nvSpPr>
        <p:spPr bwMode="auto">
          <a:xfrm>
            <a:off x="827088" y="4700588"/>
            <a:ext cx="2227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800">
                <a:latin typeface="Comic Sans MS" panose="030F0702030302020204" pitchFamily="66" charset="0"/>
              </a:rPr>
              <a:t> Uso de “chuletas”</a:t>
            </a:r>
          </a:p>
        </p:txBody>
      </p:sp>
      <p:sp>
        <p:nvSpPr>
          <p:cNvPr id="31764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2" name="Rectángulo 21"/>
          <p:cNvSpPr/>
          <p:nvPr/>
        </p:nvSpPr>
        <p:spPr>
          <a:xfrm>
            <a:off x="744538" y="6234113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  <p:bldP spid="70663" grpId="0"/>
      <p:bldP spid="70664" grpId="0"/>
      <p:bldP spid="70665" grpId="0"/>
      <p:bldP spid="70666" grpId="0"/>
      <p:bldP spid="70668" grpId="0"/>
      <p:bldP spid="70669" grpId="0"/>
      <p:bldP spid="70670" grpId="0"/>
      <p:bldP spid="70671" grpId="0"/>
      <p:bldP spid="70672" grpId="0"/>
      <p:bldP spid="70893" grpId="0"/>
      <p:bldP spid="7100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2371725" y="1108075"/>
            <a:ext cx="4389438" cy="708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1</a:t>
            </a:r>
            <a:endParaRPr lang="es-ES" sz="2000" b="1" dirty="0"/>
          </a:p>
          <a:p>
            <a:pPr algn="ctr">
              <a:defRPr/>
            </a:pPr>
            <a:r>
              <a:rPr lang="es-ES" sz="20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Frecuencia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de Conductas Deshonestas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1686" name="Rectangle 6"/>
          <p:cNvSpPr>
            <a:spLocks noChangeArrowheads="1"/>
          </p:cNvSpPr>
          <p:nvPr/>
        </p:nvSpPr>
        <p:spPr bwMode="auto">
          <a:xfrm>
            <a:off x="3635375" y="2876550"/>
            <a:ext cx="4514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 </a:t>
            </a:r>
            <a:r>
              <a:rPr lang="es-ES" sz="2000">
                <a:latin typeface="Comic Sans MS" panose="030F0702030302020204" pitchFamily="66" charset="0"/>
              </a:rPr>
              <a:t>           </a:t>
            </a:r>
            <a:r>
              <a:rPr lang="es-ES" sz="2000" b="1">
                <a:latin typeface="Comic Sans MS" panose="030F0702030302020204" pitchFamily="66" charset="0"/>
              </a:rPr>
              <a:t>81,3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(61)           </a:t>
            </a:r>
            <a:r>
              <a:rPr lang="es-ES" sz="2000" b="1">
                <a:latin typeface="Comic Sans MS" panose="030F0702030302020204" pitchFamily="66" charset="0"/>
              </a:rPr>
              <a:t>21,3 </a:t>
            </a:r>
            <a:r>
              <a:rPr lang="es-ES" sz="1400">
                <a:latin typeface="Comic Sans MS" panose="030F0702030302020204" pitchFamily="66" charset="0"/>
              </a:rPr>
              <a:t>(16)</a:t>
            </a:r>
          </a:p>
        </p:txBody>
      </p:sp>
      <p:sp>
        <p:nvSpPr>
          <p:cNvPr id="71687" name="Rectangle 7"/>
          <p:cNvSpPr>
            <a:spLocks noChangeArrowheads="1"/>
          </p:cNvSpPr>
          <p:nvPr/>
        </p:nvSpPr>
        <p:spPr bwMode="auto">
          <a:xfrm>
            <a:off x="3619500" y="3163888"/>
            <a:ext cx="46847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17,3   </a:t>
            </a:r>
            <a:r>
              <a:rPr lang="es-ES" sz="1400">
                <a:latin typeface="Comic Sans MS" panose="030F0702030302020204" pitchFamily="66" charset="0"/>
              </a:rPr>
              <a:t>(13</a:t>
            </a:r>
            <a:r>
              <a:rPr lang="es-ES" sz="1600">
                <a:latin typeface="Comic Sans MS" panose="030F0702030302020204" pitchFamily="66" charset="0"/>
              </a:rPr>
              <a:t>)          </a:t>
            </a:r>
            <a:r>
              <a:rPr lang="es-ES" sz="1600" b="1">
                <a:latin typeface="Comic Sans MS" panose="030F0702030302020204" pitchFamily="66" charset="0"/>
              </a:rPr>
              <a:t>52,0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(39) </a:t>
            </a:r>
          </a:p>
        </p:txBody>
      </p:sp>
      <p:sp>
        <p:nvSpPr>
          <p:cNvPr id="71688" name="Rectangle 8"/>
          <p:cNvSpPr>
            <a:spLocks noChangeArrowheads="1"/>
          </p:cNvSpPr>
          <p:nvPr/>
        </p:nvSpPr>
        <p:spPr bwMode="auto">
          <a:xfrm>
            <a:off x="3614738" y="3452813"/>
            <a:ext cx="4572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1,3    </a:t>
            </a:r>
            <a:r>
              <a:rPr lang="es-ES" sz="1400">
                <a:latin typeface="Comic Sans MS" panose="030F0702030302020204" pitchFamily="66" charset="0"/>
              </a:rPr>
              <a:t>(1)            </a:t>
            </a:r>
            <a:r>
              <a:rPr lang="es-ES" sz="1400" b="1">
                <a:latin typeface="Comic Sans MS" panose="030F0702030302020204" pitchFamily="66" charset="0"/>
              </a:rPr>
              <a:t> </a:t>
            </a:r>
            <a:r>
              <a:rPr lang="es-ES" sz="1600" b="1">
                <a:latin typeface="Comic Sans MS" panose="030F0702030302020204" pitchFamily="66" charset="0"/>
              </a:rPr>
              <a:t>26,6  </a:t>
            </a:r>
            <a:r>
              <a:rPr lang="es-ES" sz="1400">
                <a:latin typeface="Comic Sans MS" panose="030F0702030302020204" pitchFamily="66" charset="0"/>
              </a:rPr>
              <a:t>(20)</a:t>
            </a:r>
          </a:p>
        </p:txBody>
      </p:sp>
      <p:sp>
        <p:nvSpPr>
          <p:cNvPr id="71689" name="Rectangle 9"/>
          <p:cNvSpPr>
            <a:spLocks noChangeArrowheads="1"/>
          </p:cNvSpPr>
          <p:nvPr/>
        </p:nvSpPr>
        <p:spPr bwMode="auto">
          <a:xfrm>
            <a:off x="3590925" y="3740150"/>
            <a:ext cx="44211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0,0   </a:t>
            </a:r>
            <a:r>
              <a:rPr lang="es-ES" sz="1400">
                <a:latin typeface="Comic Sans MS" panose="030F0702030302020204" pitchFamily="66" charset="0"/>
              </a:rPr>
              <a:t>(0)                </a:t>
            </a:r>
            <a:r>
              <a:rPr lang="es-ES" sz="1600">
                <a:latin typeface="Comic Sans MS" panose="030F0702030302020204" pitchFamily="66" charset="0"/>
              </a:rPr>
              <a:t>0,0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</a:p>
        </p:txBody>
      </p:sp>
      <p:sp>
        <p:nvSpPr>
          <p:cNvPr id="71690" name="Rectangle 10"/>
          <p:cNvSpPr>
            <a:spLocks noChangeArrowheads="1"/>
          </p:cNvSpPr>
          <p:nvPr/>
        </p:nvSpPr>
        <p:spPr bwMode="auto">
          <a:xfrm>
            <a:off x="3576638" y="4005263"/>
            <a:ext cx="4578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  <a:r>
              <a:rPr lang="es-ES" sz="1600">
                <a:latin typeface="Comic Sans MS" panose="030F0702030302020204" pitchFamily="66" charset="0"/>
              </a:rPr>
              <a:t>         100,0   </a:t>
            </a:r>
            <a:r>
              <a:rPr lang="es-ES" sz="1400">
                <a:latin typeface="Comic Sans MS" panose="030F0702030302020204" pitchFamily="66" charset="0"/>
              </a:rPr>
              <a:t>(75</a:t>
            </a:r>
            <a:r>
              <a:rPr lang="es-ES" sz="160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71692" name="Rectangle 12"/>
          <p:cNvSpPr>
            <a:spLocks noChangeArrowheads="1"/>
          </p:cNvSpPr>
          <p:nvPr/>
        </p:nvSpPr>
        <p:spPr bwMode="auto">
          <a:xfrm>
            <a:off x="3632200" y="4629150"/>
            <a:ext cx="4479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</a:t>
            </a:r>
            <a:r>
              <a:rPr lang="es-ES" sz="2000">
                <a:latin typeface="Comic Sans MS" panose="030F0702030302020204" pitchFamily="66" charset="0"/>
              </a:rPr>
              <a:t>             </a:t>
            </a:r>
            <a:r>
              <a:rPr lang="es-ES" sz="2000" b="1">
                <a:latin typeface="Comic Sans MS" panose="030F0702030302020204" pitchFamily="66" charset="0"/>
              </a:rPr>
              <a:t>70,7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(53)          </a:t>
            </a:r>
            <a:r>
              <a:rPr lang="es-ES" sz="2000" b="1">
                <a:latin typeface="Comic Sans MS" panose="030F0702030302020204" pitchFamily="66" charset="0"/>
              </a:rPr>
              <a:t>38,7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(29)</a:t>
            </a:r>
          </a:p>
        </p:txBody>
      </p:sp>
      <p:sp>
        <p:nvSpPr>
          <p:cNvPr id="71693" name="Rectangle 13"/>
          <p:cNvSpPr>
            <a:spLocks noChangeArrowheads="1"/>
          </p:cNvSpPr>
          <p:nvPr/>
        </p:nvSpPr>
        <p:spPr bwMode="auto">
          <a:xfrm>
            <a:off x="3621088" y="4916488"/>
            <a:ext cx="45418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22,7   </a:t>
            </a:r>
            <a:r>
              <a:rPr lang="es-ES" sz="1400">
                <a:latin typeface="Comic Sans MS" panose="030F0702030302020204" pitchFamily="66" charset="0"/>
              </a:rPr>
              <a:t>(17</a:t>
            </a:r>
            <a:r>
              <a:rPr lang="es-ES" sz="1600">
                <a:latin typeface="Comic Sans MS" panose="030F0702030302020204" pitchFamily="66" charset="0"/>
              </a:rPr>
              <a:t>)          </a:t>
            </a:r>
            <a:r>
              <a:rPr lang="es-ES" sz="1600" b="1">
                <a:latin typeface="Comic Sans MS" panose="030F0702030302020204" pitchFamily="66" charset="0"/>
              </a:rPr>
              <a:t>48,0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(36)</a:t>
            </a:r>
            <a:r>
              <a:rPr lang="es-ES" sz="160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71694" name="Rectangle 14"/>
          <p:cNvSpPr>
            <a:spLocks noChangeArrowheads="1"/>
          </p:cNvSpPr>
          <p:nvPr/>
        </p:nvSpPr>
        <p:spPr bwMode="auto">
          <a:xfrm>
            <a:off x="3611563" y="5205413"/>
            <a:ext cx="45894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 1,3    </a:t>
            </a:r>
            <a:r>
              <a:rPr lang="es-ES" sz="1400">
                <a:latin typeface="Comic Sans MS" panose="030F0702030302020204" pitchFamily="66" charset="0"/>
              </a:rPr>
              <a:t>(1</a:t>
            </a:r>
            <a:r>
              <a:rPr lang="es-ES" sz="1600">
                <a:latin typeface="Comic Sans MS" panose="030F0702030302020204" pitchFamily="66" charset="0"/>
              </a:rPr>
              <a:t>)           </a:t>
            </a:r>
            <a:r>
              <a:rPr lang="es-ES" sz="1600" b="1">
                <a:latin typeface="Comic Sans MS" panose="030F0702030302020204" pitchFamily="66" charset="0"/>
              </a:rPr>
              <a:t>10,7 </a:t>
            </a: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(8</a:t>
            </a:r>
            <a:r>
              <a:rPr lang="es-ES" sz="160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71695" name="Rectangle 15"/>
          <p:cNvSpPr>
            <a:spLocks noChangeArrowheads="1"/>
          </p:cNvSpPr>
          <p:nvPr/>
        </p:nvSpPr>
        <p:spPr bwMode="auto">
          <a:xfrm>
            <a:off x="3632200" y="5492750"/>
            <a:ext cx="4367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5,3   </a:t>
            </a:r>
            <a:r>
              <a:rPr lang="es-ES" sz="1400">
                <a:latin typeface="Comic Sans MS" panose="030F0702030302020204" pitchFamily="66" charset="0"/>
              </a:rPr>
              <a:t>(4)</a:t>
            </a:r>
            <a:r>
              <a:rPr lang="es-ES" sz="1600">
                <a:latin typeface="Comic Sans MS" panose="030F0702030302020204" pitchFamily="66" charset="0"/>
              </a:rPr>
              <a:t>             2,7   </a:t>
            </a:r>
            <a:r>
              <a:rPr lang="es-ES" sz="1400">
                <a:latin typeface="Comic Sans MS" panose="030F0702030302020204" pitchFamily="66" charset="0"/>
              </a:rPr>
              <a:t>(2)</a:t>
            </a:r>
          </a:p>
        </p:txBody>
      </p:sp>
      <p:sp>
        <p:nvSpPr>
          <p:cNvPr id="71696" name="Rectangle 16"/>
          <p:cNvSpPr>
            <a:spLocks noChangeArrowheads="1"/>
          </p:cNvSpPr>
          <p:nvPr/>
        </p:nvSpPr>
        <p:spPr bwMode="auto">
          <a:xfrm>
            <a:off x="3605213" y="5756275"/>
            <a:ext cx="45926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 </a:t>
            </a:r>
            <a:r>
              <a:rPr lang="es-ES" sz="1400">
                <a:latin typeface="Comic Sans MS" panose="030F0702030302020204" pitchFamily="66" charset="0"/>
              </a:rPr>
              <a:t>(75)         </a:t>
            </a:r>
            <a:r>
              <a:rPr lang="es-ES" sz="1600">
                <a:latin typeface="Comic Sans MS" panose="030F0702030302020204" pitchFamily="66" charset="0"/>
              </a:rPr>
              <a:t>100,0   </a:t>
            </a:r>
            <a:r>
              <a:rPr lang="es-ES" sz="1400">
                <a:latin typeface="Comic Sans MS" panose="030F0702030302020204" pitchFamily="66" charset="0"/>
              </a:rPr>
              <a:t>(75</a:t>
            </a:r>
            <a:r>
              <a:rPr lang="es-ES" sz="160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32781" name="Line 17"/>
          <p:cNvSpPr>
            <a:spLocks noChangeShapeType="1"/>
          </p:cNvSpPr>
          <p:nvPr/>
        </p:nvSpPr>
        <p:spPr bwMode="auto">
          <a:xfrm>
            <a:off x="827088" y="27082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2782" name="Line 18"/>
          <p:cNvSpPr>
            <a:spLocks noChangeShapeType="1"/>
          </p:cNvSpPr>
          <p:nvPr/>
        </p:nvSpPr>
        <p:spPr bwMode="auto">
          <a:xfrm>
            <a:off x="827088" y="623728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2783" name="Line 19"/>
          <p:cNvSpPr>
            <a:spLocks noChangeShapeType="1"/>
          </p:cNvSpPr>
          <p:nvPr/>
        </p:nvSpPr>
        <p:spPr bwMode="auto">
          <a:xfrm>
            <a:off x="827088" y="1917700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9712" name="Rectangle 20"/>
          <p:cNvSpPr>
            <a:spLocks noChangeArrowheads="1"/>
          </p:cNvSpPr>
          <p:nvPr/>
        </p:nvSpPr>
        <p:spPr bwMode="auto">
          <a:xfrm>
            <a:off x="-22225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71701" name="Rectangle 21"/>
          <p:cNvSpPr>
            <a:spLocks noChangeArrowheads="1"/>
          </p:cNvSpPr>
          <p:nvPr/>
        </p:nvSpPr>
        <p:spPr bwMode="auto">
          <a:xfrm>
            <a:off x="900113" y="2895600"/>
            <a:ext cx="2486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800" dirty="0">
                <a:latin typeface="Comic Sans MS" panose="030F0702030302020204" pitchFamily="66" charset="0"/>
              </a:rPr>
              <a:t> </a:t>
            </a:r>
            <a:r>
              <a:rPr lang="es-ES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Pagar</a:t>
            </a:r>
            <a:r>
              <a:rPr lang="es-ES" sz="1800" b="1" dirty="0">
                <a:latin typeface="Comic Sans MS" panose="030F0702030302020204" pitchFamily="66" charset="0"/>
              </a:rPr>
              <a:t> </a:t>
            </a:r>
            <a:r>
              <a:rPr lang="es-ES" sz="1800" dirty="0">
                <a:latin typeface="Comic Sans MS" panose="030F0702030302020204" pitchFamily="66" charset="0"/>
              </a:rPr>
              <a:t>a alguien por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hacer un trabajo</a:t>
            </a:r>
          </a:p>
        </p:txBody>
      </p:sp>
      <p:sp>
        <p:nvSpPr>
          <p:cNvPr id="71852" name="Rectangle 172"/>
          <p:cNvSpPr>
            <a:spLocks noChangeArrowheads="1"/>
          </p:cNvSpPr>
          <p:nvPr/>
        </p:nvSpPr>
        <p:spPr bwMode="auto">
          <a:xfrm>
            <a:off x="827088" y="4700588"/>
            <a:ext cx="24844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800">
                <a:latin typeface="Comic Sans MS" panose="030F0702030302020204" pitchFamily="66" charset="0"/>
              </a:rPr>
              <a:t> Entregar un trabajo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 propio anterior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8207375" y="3097213"/>
            <a:ext cx="430213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</p:txBody>
      </p:sp>
      <p:sp>
        <p:nvSpPr>
          <p:cNvPr id="32788" name="Rectangle 4"/>
          <p:cNvSpPr>
            <a:spLocks noChangeArrowheads="1"/>
          </p:cNvSpPr>
          <p:nvPr/>
        </p:nvSpPr>
        <p:spPr bwMode="auto">
          <a:xfrm>
            <a:off x="971550" y="1965325"/>
            <a:ext cx="73310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>
                <a:latin typeface="Comic Sans MS" panose="030F0702030302020204" pitchFamily="66" charset="0"/>
              </a:rPr>
              <a:t>Conductas </a:t>
            </a:r>
            <a:r>
              <a:rPr lang="es-ES" sz="1800">
                <a:latin typeface="Comic Sans MS" panose="030F0702030302020204" pitchFamily="66" charset="0"/>
              </a:rPr>
              <a:t>                                             </a:t>
            </a: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Propias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800">
                <a:latin typeface="Comic Sans MS" panose="030F0702030302020204" pitchFamily="66" charset="0"/>
              </a:rPr>
              <a:t>          </a:t>
            </a:r>
            <a:r>
              <a:rPr lang="es-ES" sz="2000" b="1">
                <a:solidFill>
                  <a:srgbClr val="A50021"/>
                </a:solidFill>
                <a:latin typeface="Comic Sans MS" panose="030F0702030302020204" pitchFamily="66" charset="0"/>
              </a:rPr>
              <a:t>En Otros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                                              % (n)                  % (n)</a:t>
            </a:r>
          </a:p>
        </p:txBody>
      </p:sp>
      <p:sp>
        <p:nvSpPr>
          <p:cNvPr id="32789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3" name="Rectángulo 22"/>
          <p:cNvSpPr/>
          <p:nvPr/>
        </p:nvSpPr>
        <p:spPr>
          <a:xfrm>
            <a:off x="744538" y="6234113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/>
      <p:bldP spid="71687" grpId="0"/>
      <p:bldP spid="71688" grpId="0"/>
      <p:bldP spid="71689" grpId="0"/>
      <p:bldP spid="71690" grpId="0"/>
      <p:bldP spid="71692" grpId="0"/>
      <p:bldP spid="71693" grpId="0"/>
      <p:bldP spid="71694" grpId="0"/>
      <p:bldP spid="71695" grpId="0"/>
      <p:bldP spid="71696" grpId="0"/>
      <p:bldP spid="71701" grpId="0"/>
      <p:bldP spid="71852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2381250" y="1084263"/>
            <a:ext cx="4387850" cy="708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1</a:t>
            </a:r>
            <a:endParaRPr lang="es-ES" sz="2000" b="1" dirty="0"/>
          </a:p>
          <a:p>
            <a:pPr algn="ctr">
              <a:defRPr/>
            </a:pPr>
            <a:r>
              <a:rPr lang="es-ES" sz="20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Frecuencia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de Conductas Deshonestas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2716" name="Rectangle 12"/>
          <p:cNvSpPr>
            <a:spLocks noChangeArrowheads="1"/>
          </p:cNvSpPr>
          <p:nvPr/>
        </p:nvSpPr>
        <p:spPr bwMode="auto">
          <a:xfrm>
            <a:off x="3632200" y="4629150"/>
            <a:ext cx="46021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</a:t>
            </a:r>
            <a:r>
              <a:rPr lang="es-ES" sz="2000">
                <a:latin typeface="Comic Sans MS" panose="030F0702030302020204" pitchFamily="66" charset="0"/>
              </a:rPr>
              <a:t>             </a:t>
            </a:r>
            <a:r>
              <a:rPr lang="es-ES" sz="2000" b="1">
                <a:latin typeface="Comic Sans MS" panose="030F0702030302020204" pitchFamily="66" charset="0"/>
              </a:rPr>
              <a:t>65,3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(49)         </a:t>
            </a:r>
            <a:r>
              <a:rPr lang="es-ES" sz="2000" b="1">
                <a:latin typeface="Comic Sans MS" panose="030F0702030302020204" pitchFamily="66" charset="0"/>
              </a:rPr>
              <a:t>30,7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(23)</a:t>
            </a:r>
          </a:p>
        </p:txBody>
      </p:sp>
      <p:sp>
        <p:nvSpPr>
          <p:cNvPr id="72717" name="Rectangle 13"/>
          <p:cNvSpPr>
            <a:spLocks noChangeArrowheads="1"/>
          </p:cNvSpPr>
          <p:nvPr/>
        </p:nvSpPr>
        <p:spPr bwMode="auto">
          <a:xfrm>
            <a:off x="3621088" y="4916488"/>
            <a:ext cx="45577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</a:t>
            </a:r>
            <a:r>
              <a:rPr lang="es-ES" sz="1600" b="1">
                <a:latin typeface="Comic Sans MS" panose="030F0702030302020204" pitchFamily="66" charset="0"/>
              </a:rPr>
              <a:t>28,0 </a:t>
            </a: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(21)           </a:t>
            </a:r>
            <a:r>
              <a:rPr lang="es-ES" sz="1600" b="1">
                <a:latin typeface="Comic Sans MS" panose="030F0702030302020204" pitchFamily="66" charset="0"/>
              </a:rPr>
              <a:t>45,3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(34) </a:t>
            </a:r>
          </a:p>
        </p:txBody>
      </p:sp>
      <p:sp>
        <p:nvSpPr>
          <p:cNvPr id="72718" name="Rectangle 14"/>
          <p:cNvSpPr>
            <a:spLocks noChangeArrowheads="1"/>
          </p:cNvSpPr>
          <p:nvPr/>
        </p:nvSpPr>
        <p:spPr bwMode="auto">
          <a:xfrm>
            <a:off x="3611563" y="5205413"/>
            <a:ext cx="44529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</a:t>
            </a:r>
            <a:r>
              <a:rPr lang="es-ES" sz="1600" b="1">
                <a:latin typeface="Comic Sans MS" panose="030F0702030302020204" pitchFamily="66" charset="0"/>
              </a:rPr>
              <a:t>6,7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(5)</a:t>
            </a:r>
            <a:r>
              <a:rPr lang="es-ES" sz="1600">
                <a:latin typeface="Comic Sans MS" panose="030F0702030302020204" pitchFamily="66" charset="0"/>
              </a:rPr>
              <a:t>           </a:t>
            </a:r>
            <a:r>
              <a:rPr lang="es-ES" sz="1600" b="1">
                <a:latin typeface="Comic Sans MS" panose="030F0702030302020204" pitchFamily="66" charset="0"/>
              </a:rPr>
              <a:t>20,0 </a:t>
            </a:r>
            <a:r>
              <a:rPr lang="es-ES" sz="1400">
                <a:latin typeface="Comic Sans MS" panose="030F0702030302020204" pitchFamily="66" charset="0"/>
              </a:rPr>
              <a:t>(15)</a:t>
            </a:r>
          </a:p>
        </p:txBody>
      </p:sp>
      <p:sp>
        <p:nvSpPr>
          <p:cNvPr id="72719" name="Rectangle 15"/>
          <p:cNvSpPr>
            <a:spLocks noChangeArrowheads="1"/>
          </p:cNvSpPr>
          <p:nvPr/>
        </p:nvSpPr>
        <p:spPr bwMode="auto">
          <a:xfrm>
            <a:off x="3632200" y="5492750"/>
            <a:ext cx="44211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0,0   </a:t>
            </a:r>
            <a:r>
              <a:rPr lang="es-ES" sz="1400">
                <a:latin typeface="Comic Sans MS" panose="030F0702030302020204" pitchFamily="66" charset="0"/>
              </a:rPr>
              <a:t>(0)               </a:t>
            </a:r>
            <a:r>
              <a:rPr lang="es-ES" sz="1600">
                <a:latin typeface="Comic Sans MS" panose="030F0702030302020204" pitchFamily="66" charset="0"/>
              </a:rPr>
              <a:t>4,0  </a:t>
            </a:r>
            <a:r>
              <a:rPr lang="es-ES" sz="1400">
                <a:latin typeface="Comic Sans MS" panose="030F0702030302020204" pitchFamily="66" charset="0"/>
              </a:rPr>
              <a:t>(3)</a:t>
            </a:r>
          </a:p>
        </p:txBody>
      </p:sp>
      <p:sp>
        <p:nvSpPr>
          <p:cNvPr id="72720" name="Rectangle 16"/>
          <p:cNvSpPr>
            <a:spLocks noChangeArrowheads="1"/>
          </p:cNvSpPr>
          <p:nvPr/>
        </p:nvSpPr>
        <p:spPr bwMode="auto">
          <a:xfrm>
            <a:off x="3605213" y="5756275"/>
            <a:ext cx="4508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  <a:r>
              <a:rPr lang="es-ES" sz="1600">
                <a:latin typeface="Comic Sans MS" panose="030F0702030302020204" pitchFamily="66" charset="0"/>
              </a:rPr>
              <a:t>        100,0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33800" name="Line 17"/>
          <p:cNvSpPr>
            <a:spLocks noChangeShapeType="1"/>
          </p:cNvSpPr>
          <p:nvPr/>
        </p:nvSpPr>
        <p:spPr bwMode="auto">
          <a:xfrm>
            <a:off x="827088" y="27082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3801" name="Line 18"/>
          <p:cNvSpPr>
            <a:spLocks noChangeShapeType="1"/>
          </p:cNvSpPr>
          <p:nvPr/>
        </p:nvSpPr>
        <p:spPr bwMode="auto">
          <a:xfrm>
            <a:off x="827088" y="623728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3802" name="Line 19"/>
          <p:cNvSpPr>
            <a:spLocks noChangeShapeType="1"/>
          </p:cNvSpPr>
          <p:nvPr/>
        </p:nvSpPr>
        <p:spPr bwMode="auto">
          <a:xfrm>
            <a:off x="827088" y="1917700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0731" name="Rectangle 20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72726" name="Rectangle 22"/>
          <p:cNvSpPr>
            <a:spLocks noChangeArrowheads="1"/>
          </p:cNvSpPr>
          <p:nvPr/>
        </p:nvSpPr>
        <p:spPr bwMode="auto">
          <a:xfrm>
            <a:off x="900113" y="4652963"/>
            <a:ext cx="2514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800">
                <a:latin typeface="Comic Sans MS" panose="030F0702030302020204" pitchFamily="66" charset="0"/>
              </a:rPr>
              <a:t> Hacer un trabajo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para otro estudiante</a:t>
            </a:r>
          </a:p>
        </p:txBody>
      </p:sp>
      <p:sp>
        <p:nvSpPr>
          <p:cNvPr id="72727" name="Rectangle 23"/>
          <p:cNvSpPr>
            <a:spLocks noChangeArrowheads="1"/>
          </p:cNvSpPr>
          <p:nvPr/>
        </p:nvSpPr>
        <p:spPr bwMode="auto">
          <a:xfrm>
            <a:off x="900113" y="2898775"/>
            <a:ext cx="27892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800">
                <a:latin typeface="Comic Sans MS" panose="030F0702030302020204" pitchFamily="66" charset="0"/>
              </a:rPr>
              <a:t> Dar a un compañero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trabajo propio anterior</a:t>
            </a:r>
          </a:p>
        </p:txBody>
      </p:sp>
      <p:sp>
        <p:nvSpPr>
          <p:cNvPr id="72728" name="Rectangle 24"/>
          <p:cNvSpPr>
            <a:spLocks noChangeArrowheads="1"/>
          </p:cNvSpPr>
          <p:nvPr/>
        </p:nvSpPr>
        <p:spPr bwMode="auto">
          <a:xfrm>
            <a:off x="3662363" y="2852738"/>
            <a:ext cx="45132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</a:t>
            </a:r>
            <a:r>
              <a:rPr lang="es-ES" sz="2000">
                <a:latin typeface="Comic Sans MS" panose="030F0702030302020204" pitchFamily="66" charset="0"/>
              </a:rPr>
              <a:t>            </a:t>
            </a:r>
            <a:r>
              <a:rPr lang="es-ES" sz="2000" b="1">
                <a:latin typeface="Comic Sans MS" panose="030F0702030302020204" pitchFamily="66" charset="0"/>
              </a:rPr>
              <a:t>68,0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(51)           </a:t>
            </a:r>
            <a:r>
              <a:rPr lang="es-ES" sz="2000" b="1">
                <a:latin typeface="Comic Sans MS" panose="030F0702030302020204" pitchFamily="66" charset="0"/>
              </a:rPr>
              <a:t>30,7 </a:t>
            </a:r>
            <a:r>
              <a:rPr lang="es-ES" sz="1400">
                <a:latin typeface="Comic Sans MS" panose="030F0702030302020204" pitchFamily="66" charset="0"/>
              </a:rPr>
              <a:t>(23)</a:t>
            </a:r>
          </a:p>
        </p:txBody>
      </p:sp>
      <p:sp>
        <p:nvSpPr>
          <p:cNvPr id="72729" name="Rectangle 25"/>
          <p:cNvSpPr>
            <a:spLocks noChangeArrowheads="1"/>
          </p:cNvSpPr>
          <p:nvPr/>
        </p:nvSpPr>
        <p:spPr bwMode="auto">
          <a:xfrm>
            <a:off x="3651250" y="3140075"/>
            <a:ext cx="4498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</a:t>
            </a:r>
            <a:r>
              <a:rPr lang="es-ES" sz="1600" b="1">
                <a:latin typeface="Comic Sans MS" panose="030F0702030302020204" pitchFamily="66" charset="0"/>
              </a:rPr>
              <a:t>30,7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(33)           </a:t>
            </a:r>
            <a:r>
              <a:rPr lang="es-ES" sz="1600" b="1">
                <a:latin typeface="Comic Sans MS" panose="030F0702030302020204" pitchFamily="66" charset="0"/>
              </a:rPr>
              <a:t>45,3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(34) </a:t>
            </a:r>
          </a:p>
        </p:txBody>
      </p:sp>
      <p:sp>
        <p:nvSpPr>
          <p:cNvPr id="72730" name="Rectangle 26"/>
          <p:cNvSpPr>
            <a:spLocks noChangeArrowheads="1"/>
          </p:cNvSpPr>
          <p:nvPr/>
        </p:nvSpPr>
        <p:spPr bwMode="auto">
          <a:xfrm>
            <a:off x="3641725" y="3429000"/>
            <a:ext cx="4460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1,3   </a:t>
            </a:r>
            <a:r>
              <a:rPr lang="es-ES" sz="1400">
                <a:latin typeface="Comic Sans MS" panose="030F0702030302020204" pitchFamily="66" charset="0"/>
              </a:rPr>
              <a:t>(1)             </a:t>
            </a:r>
            <a:r>
              <a:rPr lang="es-ES" sz="1600" b="1">
                <a:latin typeface="Comic Sans MS" panose="030F0702030302020204" pitchFamily="66" charset="0"/>
              </a:rPr>
              <a:t>22,7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(17)</a:t>
            </a:r>
          </a:p>
        </p:txBody>
      </p:sp>
      <p:sp>
        <p:nvSpPr>
          <p:cNvPr id="72731" name="Rectangle 27"/>
          <p:cNvSpPr>
            <a:spLocks noChangeArrowheads="1"/>
          </p:cNvSpPr>
          <p:nvPr/>
        </p:nvSpPr>
        <p:spPr bwMode="auto">
          <a:xfrm>
            <a:off x="3662363" y="3716338"/>
            <a:ext cx="43053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0,0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  <a:r>
              <a:rPr lang="es-ES" sz="1600">
                <a:latin typeface="Comic Sans MS" panose="030F0702030302020204" pitchFamily="66" charset="0"/>
              </a:rPr>
              <a:t>              1,3    </a:t>
            </a:r>
            <a:r>
              <a:rPr lang="es-ES" sz="1400">
                <a:latin typeface="Comic Sans MS" panose="030F0702030302020204" pitchFamily="66" charset="0"/>
              </a:rPr>
              <a:t>(1)</a:t>
            </a:r>
          </a:p>
        </p:txBody>
      </p:sp>
      <p:sp>
        <p:nvSpPr>
          <p:cNvPr id="72732" name="Rectangle 28"/>
          <p:cNvSpPr>
            <a:spLocks noChangeArrowheads="1"/>
          </p:cNvSpPr>
          <p:nvPr/>
        </p:nvSpPr>
        <p:spPr bwMode="auto">
          <a:xfrm>
            <a:off x="3635375" y="3979863"/>
            <a:ext cx="44656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100,0   </a:t>
            </a:r>
            <a:r>
              <a:rPr lang="es-ES" sz="1400">
                <a:latin typeface="Comic Sans MS" panose="030F0702030302020204" pitchFamily="66" charset="0"/>
              </a:rPr>
              <a:t>(75</a:t>
            </a:r>
            <a:r>
              <a:rPr lang="es-ES" sz="1600">
                <a:latin typeface="Comic Sans MS" panose="030F0702030302020204" pitchFamily="66" charset="0"/>
              </a:rPr>
              <a:t>)        100,0    </a:t>
            </a:r>
            <a:r>
              <a:rPr lang="es-ES" sz="1400">
                <a:latin typeface="Comic Sans MS" panose="030F0702030302020204" pitchFamily="66" charset="0"/>
              </a:rPr>
              <a:t>(75</a:t>
            </a:r>
            <a:r>
              <a:rPr lang="es-ES" sz="160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33811" name="Rectangle 4"/>
          <p:cNvSpPr>
            <a:spLocks noChangeArrowheads="1"/>
          </p:cNvSpPr>
          <p:nvPr/>
        </p:nvSpPr>
        <p:spPr bwMode="auto">
          <a:xfrm>
            <a:off x="971550" y="1965325"/>
            <a:ext cx="73310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>
                <a:latin typeface="Comic Sans MS" panose="030F0702030302020204" pitchFamily="66" charset="0"/>
              </a:rPr>
              <a:t>Conductas </a:t>
            </a:r>
            <a:r>
              <a:rPr lang="es-ES" sz="1800">
                <a:latin typeface="Comic Sans MS" panose="030F0702030302020204" pitchFamily="66" charset="0"/>
              </a:rPr>
              <a:t>                                             </a:t>
            </a: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Propias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800">
                <a:latin typeface="Comic Sans MS" panose="030F0702030302020204" pitchFamily="66" charset="0"/>
              </a:rPr>
              <a:t>          </a:t>
            </a:r>
            <a:r>
              <a:rPr lang="es-ES" sz="2000" b="1">
                <a:solidFill>
                  <a:srgbClr val="A50021"/>
                </a:solidFill>
                <a:latin typeface="Comic Sans MS" panose="030F0702030302020204" pitchFamily="66" charset="0"/>
              </a:rPr>
              <a:t>En Otros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                                              % (n)                  % (n)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744538" y="6234113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6" grpId="0"/>
      <p:bldP spid="72717" grpId="0"/>
      <p:bldP spid="72718" grpId="0"/>
      <p:bldP spid="72719" grpId="0"/>
      <p:bldP spid="72720" grpId="0"/>
      <p:bldP spid="72726" grpId="0"/>
      <p:bldP spid="72727" grpId="0"/>
      <p:bldP spid="72728" grpId="0"/>
      <p:bldP spid="72729" grpId="0"/>
      <p:bldP spid="72730" grpId="0"/>
      <p:bldP spid="72731" grpId="0"/>
      <p:bldP spid="7273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2381250" y="1084263"/>
            <a:ext cx="4387850" cy="708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1</a:t>
            </a:r>
            <a:endParaRPr lang="es-ES" sz="2000" b="1" dirty="0"/>
          </a:p>
          <a:p>
            <a:pPr algn="ctr">
              <a:defRPr/>
            </a:pPr>
            <a:r>
              <a:rPr lang="es-ES" sz="20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Frecuencia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de Conductas Deshonestas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755650" y="1965325"/>
            <a:ext cx="732155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>
                <a:latin typeface="Comic Sans MS" panose="030F0702030302020204" pitchFamily="66" charset="0"/>
              </a:rPr>
              <a:t>  Conductas</a:t>
            </a:r>
            <a:r>
              <a:rPr lang="es-ES" sz="1800">
                <a:latin typeface="Comic Sans MS" panose="030F0702030302020204" pitchFamily="66" charset="0"/>
              </a:rPr>
              <a:t>                                             </a:t>
            </a: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Propias</a:t>
            </a:r>
            <a:r>
              <a:rPr lang="es-ES" sz="2000" b="1">
                <a:latin typeface="Comic Sans MS" panose="030F0702030302020204" pitchFamily="66" charset="0"/>
              </a:rPr>
              <a:t>      </a:t>
            </a:r>
            <a:r>
              <a:rPr lang="es-ES" sz="2000" b="1">
                <a:solidFill>
                  <a:srgbClr val="A50021"/>
                </a:solidFill>
                <a:latin typeface="Comic Sans MS" panose="030F0702030302020204" pitchFamily="66" charset="0"/>
              </a:rPr>
              <a:t>En Otros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                                                % (n)                % (n)</a:t>
            </a:r>
          </a:p>
        </p:txBody>
      </p:sp>
      <p:sp>
        <p:nvSpPr>
          <p:cNvPr id="73734" name="Rectangle 6"/>
          <p:cNvSpPr>
            <a:spLocks noChangeArrowheads="1"/>
          </p:cNvSpPr>
          <p:nvPr/>
        </p:nvSpPr>
        <p:spPr bwMode="auto">
          <a:xfrm>
            <a:off x="3635375" y="2876550"/>
            <a:ext cx="44354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 </a:t>
            </a:r>
            <a:r>
              <a:rPr lang="es-ES" sz="2000">
                <a:latin typeface="Comic Sans MS" panose="030F0702030302020204" pitchFamily="66" charset="0"/>
              </a:rPr>
              <a:t>           </a:t>
            </a:r>
            <a:r>
              <a:rPr lang="es-ES" sz="2000" b="1">
                <a:latin typeface="Comic Sans MS" panose="030F0702030302020204" pitchFamily="66" charset="0"/>
              </a:rPr>
              <a:t>62,7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(47)         </a:t>
            </a:r>
            <a:r>
              <a:rPr lang="es-ES" sz="2000" b="1">
                <a:latin typeface="Comic Sans MS" panose="030F0702030302020204" pitchFamily="66" charset="0"/>
              </a:rPr>
              <a:t>30,7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(23)</a:t>
            </a:r>
          </a:p>
        </p:txBody>
      </p:sp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3619500" y="3163888"/>
            <a:ext cx="45212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</a:t>
            </a:r>
            <a:r>
              <a:rPr lang="es-ES" sz="1600" b="1">
                <a:latin typeface="Comic Sans MS" panose="030F0702030302020204" pitchFamily="66" charset="0"/>
              </a:rPr>
              <a:t>22,7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(17)           </a:t>
            </a:r>
            <a:r>
              <a:rPr lang="es-ES" sz="1600" b="1">
                <a:latin typeface="Comic Sans MS" panose="030F0702030302020204" pitchFamily="66" charset="0"/>
              </a:rPr>
              <a:t>52,0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(39) </a:t>
            </a:r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3614738" y="3452813"/>
            <a:ext cx="43640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</a:t>
            </a:r>
            <a:r>
              <a:rPr lang="es-ES" sz="1600" b="1">
                <a:latin typeface="Comic Sans MS" panose="030F0702030302020204" pitchFamily="66" charset="0"/>
              </a:rPr>
              <a:t>6,7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(5)</a:t>
            </a:r>
            <a:r>
              <a:rPr lang="es-ES" sz="1600">
                <a:latin typeface="Comic Sans MS" panose="030F0702030302020204" pitchFamily="66" charset="0"/>
              </a:rPr>
              <a:t>          </a:t>
            </a:r>
            <a:r>
              <a:rPr lang="es-ES" sz="1600" b="1">
                <a:latin typeface="Comic Sans MS" panose="030F0702030302020204" pitchFamily="66" charset="0"/>
              </a:rPr>
              <a:t>17,3 </a:t>
            </a: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(13)</a:t>
            </a:r>
          </a:p>
        </p:txBody>
      </p:sp>
      <p:sp>
        <p:nvSpPr>
          <p:cNvPr id="73737" name="Rectangle 9"/>
          <p:cNvSpPr>
            <a:spLocks noChangeArrowheads="1"/>
          </p:cNvSpPr>
          <p:nvPr/>
        </p:nvSpPr>
        <p:spPr bwMode="auto">
          <a:xfrm>
            <a:off x="3590925" y="3740150"/>
            <a:ext cx="44275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8,0   </a:t>
            </a:r>
            <a:r>
              <a:rPr lang="es-ES" sz="1400">
                <a:latin typeface="Comic Sans MS" panose="030F0702030302020204" pitchFamily="66" charset="0"/>
              </a:rPr>
              <a:t>(6)</a:t>
            </a:r>
            <a:r>
              <a:rPr lang="es-ES" sz="1600">
                <a:latin typeface="Comic Sans MS" panose="030F0702030302020204" pitchFamily="66" charset="0"/>
              </a:rPr>
              <a:t>              0,0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</a:p>
        </p:txBody>
      </p:sp>
      <p:sp>
        <p:nvSpPr>
          <p:cNvPr id="73738" name="Rectangle 10"/>
          <p:cNvSpPr>
            <a:spLocks noChangeArrowheads="1"/>
          </p:cNvSpPr>
          <p:nvPr/>
        </p:nvSpPr>
        <p:spPr bwMode="auto">
          <a:xfrm>
            <a:off x="3605213" y="4003675"/>
            <a:ext cx="46101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 </a:t>
            </a:r>
            <a:r>
              <a:rPr lang="es-ES" sz="1400">
                <a:latin typeface="Comic Sans MS" panose="030F0702030302020204" pitchFamily="66" charset="0"/>
              </a:rPr>
              <a:t>(75)  </a:t>
            </a:r>
            <a:r>
              <a:rPr lang="es-ES" sz="1600">
                <a:latin typeface="Comic Sans MS" panose="030F0702030302020204" pitchFamily="66" charset="0"/>
              </a:rPr>
              <a:t>       100,0 </a:t>
            </a:r>
            <a:r>
              <a:rPr lang="es-ES" sz="1400">
                <a:latin typeface="Comic Sans MS" panose="030F0702030302020204" pitchFamily="66" charset="0"/>
              </a:rPr>
              <a:t>(75</a:t>
            </a:r>
            <a:r>
              <a:rPr lang="es-ES" sz="160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73740" name="Rectangle 12"/>
          <p:cNvSpPr>
            <a:spLocks noChangeArrowheads="1"/>
          </p:cNvSpPr>
          <p:nvPr/>
        </p:nvSpPr>
        <p:spPr bwMode="auto">
          <a:xfrm>
            <a:off x="3632200" y="4629150"/>
            <a:ext cx="4403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 </a:t>
            </a:r>
            <a:r>
              <a:rPr lang="es-ES" sz="2000">
                <a:latin typeface="Comic Sans MS" panose="030F0702030302020204" pitchFamily="66" charset="0"/>
              </a:rPr>
              <a:t>           </a:t>
            </a:r>
            <a:r>
              <a:rPr lang="es-ES" sz="2000" b="1">
                <a:latin typeface="Comic Sans MS" panose="030F0702030302020204" pitchFamily="66" charset="0"/>
              </a:rPr>
              <a:t>52,0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(39)         </a:t>
            </a:r>
            <a:r>
              <a:rPr lang="es-ES" sz="2000" b="1">
                <a:latin typeface="Comic Sans MS" panose="030F0702030302020204" pitchFamily="66" charset="0"/>
              </a:rPr>
              <a:t>13,3</a:t>
            </a:r>
            <a:r>
              <a:rPr lang="es-ES" sz="20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(10)</a:t>
            </a:r>
          </a:p>
        </p:txBody>
      </p:sp>
      <p:sp>
        <p:nvSpPr>
          <p:cNvPr id="73741" name="Rectangle 13"/>
          <p:cNvSpPr>
            <a:spLocks noChangeArrowheads="1"/>
          </p:cNvSpPr>
          <p:nvPr/>
        </p:nvSpPr>
        <p:spPr bwMode="auto">
          <a:xfrm>
            <a:off x="3621088" y="4916488"/>
            <a:ext cx="44735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</a:t>
            </a:r>
            <a:r>
              <a:rPr lang="es-ES" sz="1600" b="1">
                <a:latin typeface="Comic Sans MS" panose="030F0702030302020204" pitchFamily="66" charset="0"/>
              </a:rPr>
              <a:t>45,3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(34</a:t>
            </a:r>
            <a:r>
              <a:rPr lang="es-ES" sz="1600">
                <a:latin typeface="Comic Sans MS" panose="030F0702030302020204" pitchFamily="66" charset="0"/>
              </a:rPr>
              <a:t>)         </a:t>
            </a:r>
            <a:r>
              <a:rPr lang="es-ES" sz="1600" b="1">
                <a:latin typeface="Comic Sans MS" panose="030F0702030302020204" pitchFamily="66" charset="0"/>
              </a:rPr>
              <a:t>40,0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(30) </a:t>
            </a:r>
          </a:p>
        </p:txBody>
      </p:sp>
      <p:sp>
        <p:nvSpPr>
          <p:cNvPr id="73742" name="Rectangle 14"/>
          <p:cNvSpPr>
            <a:spLocks noChangeArrowheads="1"/>
          </p:cNvSpPr>
          <p:nvPr/>
        </p:nvSpPr>
        <p:spPr bwMode="auto">
          <a:xfrm>
            <a:off x="3611563" y="5205413"/>
            <a:ext cx="44180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</a:t>
            </a:r>
            <a:r>
              <a:rPr lang="es-ES" sz="1600" b="1">
                <a:latin typeface="Comic Sans MS" panose="030F0702030302020204" pitchFamily="66" charset="0"/>
              </a:rPr>
              <a:t>2,7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(2)            </a:t>
            </a:r>
            <a:r>
              <a:rPr lang="es-ES" sz="1600" b="1">
                <a:latin typeface="Comic Sans MS" panose="030F0702030302020204" pitchFamily="66" charset="0"/>
              </a:rPr>
              <a:t>42,7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(32)</a:t>
            </a:r>
          </a:p>
        </p:txBody>
      </p:sp>
      <p:sp>
        <p:nvSpPr>
          <p:cNvPr id="73743" name="Rectangle 15"/>
          <p:cNvSpPr>
            <a:spLocks noChangeArrowheads="1"/>
          </p:cNvSpPr>
          <p:nvPr/>
        </p:nvSpPr>
        <p:spPr bwMode="auto">
          <a:xfrm>
            <a:off x="3632200" y="5492750"/>
            <a:ext cx="43148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0,0   </a:t>
            </a:r>
            <a:r>
              <a:rPr lang="es-ES" sz="1400">
                <a:latin typeface="Comic Sans MS" panose="030F0702030302020204" pitchFamily="66" charset="0"/>
              </a:rPr>
              <a:t>(0)              </a:t>
            </a:r>
            <a:r>
              <a:rPr lang="es-ES" sz="1600">
                <a:latin typeface="Comic Sans MS" panose="030F0702030302020204" pitchFamily="66" charset="0"/>
              </a:rPr>
              <a:t>4,3   </a:t>
            </a:r>
            <a:r>
              <a:rPr lang="es-ES" sz="1400">
                <a:latin typeface="Comic Sans MS" panose="030F0702030302020204" pitchFamily="66" charset="0"/>
              </a:rPr>
              <a:t>(3)</a:t>
            </a:r>
          </a:p>
        </p:txBody>
      </p:sp>
      <p:sp>
        <p:nvSpPr>
          <p:cNvPr id="73744" name="Rectangle 16"/>
          <p:cNvSpPr>
            <a:spLocks noChangeArrowheads="1"/>
          </p:cNvSpPr>
          <p:nvPr/>
        </p:nvSpPr>
        <p:spPr bwMode="auto">
          <a:xfrm>
            <a:off x="3605213" y="5756275"/>
            <a:ext cx="44878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 </a:t>
            </a:r>
            <a:r>
              <a:rPr lang="es-ES" sz="1400">
                <a:latin typeface="Comic Sans MS" panose="030F0702030302020204" pitchFamily="66" charset="0"/>
              </a:rPr>
              <a:t>(75)         </a:t>
            </a:r>
            <a:r>
              <a:rPr lang="es-ES" sz="1600">
                <a:latin typeface="Comic Sans MS" panose="030F0702030302020204" pitchFamily="66" charset="0"/>
              </a:rPr>
              <a:t>100,0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34830" name="Line 17"/>
          <p:cNvSpPr>
            <a:spLocks noChangeShapeType="1"/>
          </p:cNvSpPr>
          <p:nvPr/>
        </p:nvSpPr>
        <p:spPr bwMode="auto">
          <a:xfrm>
            <a:off x="827088" y="27082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4831" name="Line 18"/>
          <p:cNvSpPr>
            <a:spLocks noChangeShapeType="1"/>
          </p:cNvSpPr>
          <p:nvPr/>
        </p:nvSpPr>
        <p:spPr bwMode="auto">
          <a:xfrm>
            <a:off x="827088" y="623728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4832" name="Line 19"/>
          <p:cNvSpPr>
            <a:spLocks noChangeShapeType="1"/>
          </p:cNvSpPr>
          <p:nvPr/>
        </p:nvSpPr>
        <p:spPr bwMode="auto">
          <a:xfrm>
            <a:off x="827088" y="1917700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1761" name="Rectangle 20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73749" name="Rectangle 21"/>
          <p:cNvSpPr>
            <a:spLocks noChangeArrowheads="1"/>
          </p:cNvSpPr>
          <p:nvPr/>
        </p:nvSpPr>
        <p:spPr bwMode="auto">
          <a:xfrm>
            <a:off x="719138" y="2970213"/>
            <a:ext cx="2989262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800">
                <a:latin typeface="Comic Sans MS" panose="030F0702030302020204" pitchFamily="66" charset="0"/>
              </a:rPr>
              <a:t> Insertar en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 bibliografía referencias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 </a:t>
            </a:r>
            <a:r>
              <a:rPr lang="es-ES" sz="1800" u="sng">
                <a:latin typeface="Comic Sans MS" panose="030F0702030302020204" pitchFamily="66" charset="0"/>
              </a:rPr>
              <a:t>NO leídas</a:t>
            </a:r>
          </a:p>
        </p:txBody>
      </p:sp>
      <p:sp>
        <p:nvSpPr>
          <p:cNvPr id="73750" name="Rectangle 22"/>
          <p:cNvSpPr>
            <a:spLocks noChangeArrowheads="1"/>
          </p:cNvSpPr>
          <p:nvPr/>
        </p:nvSpPr>
        <p:spPr bwMode="auto">
          <a:xfrm>
            <a:off x="684213" y="4652963"/>
            <a:ext cx="26320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800" dirty="0">
                <a:latin typeface="Comic Sans MS" panose="030F0702030302020204" pitchFamily="66" charset="0"/>
              </a:rPr>
              <a:t> 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Copiarse</a:t>
            </a:r>
            <a:r>
              <a:rPr lang="es-ES" sz="1800" dirty="0">
                <a:latin typeface="Comic Sans MS" panose="030F0702030302020204" pitchFamily="66" charset="0"/>
              </a:rPr>
              <a:t> de un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compañero en examen</a:t>
            </a:r>
          </a:p>
        </p:txBody>
      </p:sp>
      <p:sp>
        <p:nvSpPr>
          <p:cNvPr id="34836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2" name="Rectángulo 21"/>
          <p:cNvSpPr/>
          <p:nvPr/>
        </p:nvSpPr>
        <p:spPr>
          <a:xfrm>
            <a:off x="744538" y="6234113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  <p:sp>
        <p:nvSpPr>
          <p:cNvPr id="23" name="1 CuadroTexto"/>
          <p:cNvSpPr txBox="1"/>
          <p:nvPr/>
        </p:nvSpPr>
        <p:spPr>
          <a:xfrm>
            <a:off x="7999413" y="4745038"/>
            <a:ext cx="4318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4" grpId="0"/>
      <p:bldP spid="73735" grpId="0"/>
      <p:bldP spid="73736" grpId="0"/>
      <p:bldP spid="73737" grpId="0"/>
      <p:bldP spid="73738" grpId="0"/>
      <p:bldP spid="73740" grpId="0"/>
      <p:bldP spid="73741" grpId="0"/>
      <p:bldP spid="73742" grpId="0"/>
      <p:bldP spid="73743" grpId="0"/>
      <p:bldP spid="73744" grpId="0"/>
      <p:bldP spid="73749" grpId="0"/>
      <p:bldP spid="73750" grpId="0"/>
      <p:bldP spid="2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2381250" y="1084263"/>
            <a:ext cx="4387850" cy="708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1</a:t>
            </a:r>
            <a:endParaRPr lang="es-ES" sz="2000" b="1" dirty="0"/>
          </a:p>
          <a:p>
            <a:pPr algn="ctr">
              <a:defRPr/>
            </a:pPr>
            <a:r>
              <a:rPr lang="es-ES" sz="20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Frecuencia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de Conductas Deshonestas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755650" y="1965325"/>
            <a:ext cx="7288213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>
                <a:latin typeface="Comic Sans MS" panose="030F0702030302020204" pitchFamily="66" charset="0"/>
              </a:rPr>
              <a:t>    Conductas</a:t>
            </a:r>
            <a:r>
              <a:rPr lang="es-ES" sz="1800">
                <a:latin typeface="Comic Sans MS" panose="030F0702030302020204" pitchFamily="66" charset="0"/>
              </a:rPr>
              <a:t>                                            </a:t>
            </a: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Propias</a:t>
            </a:r>
            <a:r>
              <a:rPr lang="es-ES" sz="2000" b="1">
                <a:latin typeface="Comic Sans MS" panose="030F0702030302020204" pitchFamily="66" charset="0"/>
              </a:rPr>
              <a:t>     </a:t>
            </a:r>
            <a:r>
              <a:rPr lang="es-ES" sz="2000" b="1">
                <a:solidFill>
                  <a:srgbClr val="A50021"/>
                </a:solidFill>
                <a:latin typeface="Comic Sans MS" panose="030F0702030302020204" pitchFamily="66" charset="0"/>
              </a:rPr>
              <a:t>En Otros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                                                % (n)                % (n)</a:t>
            </a: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3635375" y="2876550"/>
            <a:ext cx="4456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 </a:t>
            </a:r>
            <a:r>
              <a:rPr lang="es-ES" sz="2000">
                <a:latin typeface="Comic Sans MS" panose="030F0702030302020204" pitchFamily="66" charset="0"/>
              </a:rPr>
              <a:t>           </a:t>
            </a:r>
            <a:r>
              <a:rPr lang="es-ES" sz="2000" b="1">
                <a:latin typeface="Comic Sans MS" panose="030F0702030302020204" pitchFamily="66" charset="0"/>
              </a:rPr>
              <a:t>45,3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(34)          </a:t>
            </a:r>
            <a:r>
              <a:rPr lang="es-ES" sz="2000" b="1">
                <a:latin typeface="Comic Sans MS" panose="030F0702030302020204" pitchFamily="66" charset="0"/>
              </a:rPr>
              <a:t>17,3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(13)</a:t>
            </a:r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3619500" y="3163888"/>
            <a:ext cx="44910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</a:t>
            </a:r>
            <a:r>
              <a:rPr lang="es-ES" sz="1600" b="1">
                <a:latin typeface="Comic Sans MS" panose="030F0702030302020204" pitchFamily="66" charset="0"/>
              </a:rPr>
              <a:t>40,0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(30)           </a:t>
            </a:r>
            <a:r>
              <a:rPr lang="es-ES" sz="1600" b="1">
                <a:latin typeface="Comic Sans MS" panose="030F0702030302020204" pitchFamily="66" charset="0"/>
              </a:rPr>
              <a:t>46,7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(35) </a:t>
            </a:r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3614738" y="3452813"/>
            <a:ext cx="44608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</a:t>
            </a:r>
            <a:r>
              <a:rPr lang="es-ES" sz="1600" b="1">
                <a:latin typeface="Comic Sans MS" panose="030F0702030302020204" pitchFamily="66" charset="0"/>
              </a:rPr>
              <a:t>10,7  </a:t>
            </a:r>
            <a:r>
              <a:rPr lang="es-ES" sz="1400">
                <a:latin typeface="Comic Sans MS" panose="030F0702030302020204" pitchFamily="66" charset="0"/>
              </a:rPr>
              <a:t>(8)             </a:t>
            </a:r>
            <a:r>
              <a:rPr lang="es-ES" sz="1600" b="1">
                <a:latin typeface="Comic Sans MS" panose="030F0702030302020204" pitchFamily="66" charset="0"/>
              </a:rPr>
              <a:t>34,7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(26)</a:t>
            </a:r>
          </a:p>
        </p:txBody>
      </p:sp>
      <p:sp>
        <p:nvSpPr>
          <p:cNvPr id="74761" name="Rectangle 9"/>
          <p:cNvSpPr>
            <a:spLocks noChangeArrowheads="1"/>
          </p:cNvSpPr>
          <p:nvPr/>
        </p:nvSpPr>
        <p:spPr bwMode="auto">
          <a:xfrm>
            <a:off x="3590925" y="3740150"/>
            <a:ext cx="43608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4,0   </a:t>
            </a:r>
            <a:r>
              <a:rPr lang="es-ES" sz="1400">
                <a:latin typeface="Comic Sans MS" panose="030F0702030302020204" pitchFamily="66" charset="0"/>
              </a:rPr>
              <a:t>(3)                </a:t>
            </a:r>
            <a:r>
              <a:rPr lang="es-ES" sz="1600">
                <a:latin typeface="Comic Sans MS" panose="030F0702030302020204" pitchFamily="66" charset="0"/>
              </a:rPr>
              <a:t>1,3   </a:t>
            </a:r>
            <a:r>
              <a:rPr lang="es-ES" sz="1400">
                <a:latin typeface="Comic Sans MS" panose="030F0702030302020204" pitchFamily="66" charset="0"/>
              </a:rPr>
              <a:t>(1)</a:t>
            </a:r>
          </a:p>
        </p:txBody>
      </p:sp>
      <p:sp>
        <p:nvSpPr>
          <p:cNvPr id="74762" name="Rectangle 10"/>
          <p:cNvSpPr>
            <a:spLocks noChangeArrowheads="1"/>
          </p:cNvSpPr>
          <p:nvPr/>
        </p:nvSpPr>
        <p:spPr bwMode="auto">
          <a:xfrm>
            <a:off x="3562350" y="4005263"/>
            <a:ext cx="45497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 </a:t>
            </a:r>
            <a:r>
              <a:rPr lang="es-ES" sz="1400">
                <a:latin typeface="Comic Sans MS" panose="030F0702030302020204" pitchFamily="66" charset="0"/>
              </a:rPr>
              <a:t>(75)          </a:t>
            </a:r>
            <a:r>
              <a:rPr lang="es-ES" sz="1600">
                <a:latin typeface="Comic Sans MS" panose="030F0702030302020204" pitchFamily="66" charset="0"/>
              </a:rPr>
              <a:t>100,0 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3632200" y="4629150"/>
            <a:ext cx="4319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</a:t>
            </a:r>
            <a:r>
              <a:rPr lang="es-ES" sz="2000">
                <a:latin typeface="Comic Sans MS" panose="030F0702030302020204" pitchFamily="66" charset="0"/>
              </a:rPr>
              <a:t>             </a:t>
            </a:r>
            <a:r>
              <a:rPr lang="es-ES" sz="2000" b="1">
                <a:latin typeface="Comic Sans MS" panose="030F0702030302020204" pitchFamily="66" charset="0"/>
              </a:rPr>
              <a:t>45,3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(34)         </a:t>
            </a:r>
            <a:r>
              <a:rPr lang="es-ES" sz="2000" b="1">
                <a:latin typeface="Comic Sans MS" panose="030F0702030302020204" pitchFamily="66" charset="0"/>
              </a:rPr>
              <a:t>10,7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(8)</a:t>
            </a:r>
          </a:p>
        </p:txBody>
      </p:sp>
      <p:sp>
        <p:nvSpPr>
          <p:cNvPr id="74765" name="Rectangle 13"/>
          <p:cNvSpPr>
            <a:spLocks noChangeArrowheads="1"/>
          </p:cNvSpPr>
          <p:nvPr/>
        </p:nvSpPr>
        <p:spPr bwMode="auto">
          <a:xfrm>
            <a:off x="3621088" y="4916488"/>
            <a:ext cx="45577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</a:t>
            </a:r>
            <a:r>
              <a:rPr lang="es-ES" sz="1600" b="1">
                <a:latin typeface="Comic Sans MS" panose="030F0702030302020204" pitchFamily="66" charset="0"/>
              </a:rPr>
              <a:t>45,3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(34)           </a:t>
            </a:r>
            <a:r>
              <a:rPr lang="es-ES" sz="1600" b="1">
                <a:latin typeface="Comic Sans MS" panose="030F0702030302020204" pitchFamily="66" charset="0"/>
              </a:rPr>
              <a:t>62,7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(47) </a:t>
            </a:r>
          </a:p>
        </p:txBody>
      </p:sp>
      <p:sp>
        <p:nvSpPr>
          <p:cNvPr id="74766" name="Rectangle 14"/>
          <p:cNvSpPr>
            <a:spLocks noChangeArrowheads="1"/>
          </p:cNvSpPr>
          <p:nvPr/>
        </p:nvSpPr>
        <p:spPr bwMode="auto">
          <a:xfrm>
            <a:off x="3611563" y="5205413"/>
            <a:ext cx="4495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  </a:t>
            </a:r>
            <a:r>
              <a:rPr lang="es-ES" sz="1600" b="1">
                <a:latin typeface="Comic Sans MS" panose="030F0702030302020204" pitchFamily="66" charset="0"/>
              </a:rPr>
              <a:t>8,0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(6)            </a:t>
            </a:r>
            <a:r>
              <a:rPr lang="es-ES" sz="1600" b="1">
                <a:latin typeface="Comic Sans MS" panose="030F0702030302020204" pitchFamily="66" charset="0"/>
              </a:rPr>
              <a:t>25,3  </a:t>
            </a:r>
            <a:r>
              <a:rPr lang="es-ES" sz="1400">
                <a:latin typeface="Comic Sans MS" panose="030F0702030302020204" pitchFamily="66" charset="0"/>
              </a:rPr>
              <a:t>(19)</a:t>
            </a:r>
          </a:p>
        </p:txBody>
      </p:sp>
      <p:sp>
        <p:nvSpPr>
          <p:cNvPr id="74767" name="Rectangle 15"/>
          <p:cNvSpPr>
            <a:spLocks noChangeArrowheads="1"/>
          </p:cNvSpPr>
          <p:nvPr/>
        </p:nvSpPr>
        <p:spPr bwMode="auto">
          <a:xfrm>
            <a:off x="3632200" y="5492750"/>
            <a:ext cx="4340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1,3   </a:t>
            </a:r>
            <a:r>
              <a:rPr lang="es-ES" sz="1400">
                <a:latin typeface="Comic Sans MS" panose="030F0702030302020204" pitchFamily="66" charset="0"/>
              </a:rPr>
              <a:t>(1)               </a:t>
            </a:r>
            <a:r>
              <a:rPr lang="es-ES" sz="1600">
                <a:latin typeface="Comic Sans MS" panose="030F0702030302020204" pitchFamily="66" charset="0"/>
              </a:rPr>
              <a:t>1,3    </a:t>
            </a:r>
            <a:r>
              <a:rPr lang="es-ES" sz="1400">
                <a:latin typeface="Comic Sans MS" panose="030F0702030302020204" pitchFamily="66" charset="0"/>
              </a:rPr>
              <a:t>(1)</a:t>
            </a:r>
          </a:p>
        </p:txBody>
      </p:sp>
      <p:sp>
        <p:nvSpPr>
          <p:cNvPr id="74768" name="Rectangle 16"/>
          <p:cNvSpPr>
            <a:spLocks noChangeArrowheads="1"/>
          </p:cNvSpPr>
          <p:nvPr/>
        </p:nvSpPr>
        <p:spPr bwMode="auto">
          <a:xfrm>
            <a:off x="3605213" y="5756275"/>
            <a:ext cx="45481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 100,0  </a:t>
            </a:r>
            <a:r>
              <a:rPr lang="es-ES" sz="1400">
                <a:latin typeface="Comic Sans MS" panose="030F0702030302020204" pitchFamily="66" charset="0"/>
              </a:rPr>
              <a:t>(75)         </a:t>
            </a:r>
            <a:r>
              <a:rPr lang="es-ES" sz="1600">
                <a:latin typeface="Comic Sans MS" panose="030F0702030302020204" pitchFamily="66" charset="0"/>
              </a:rPr>
              <a:t>100,0 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35854" name="Line 17"/>
          <p:cNvSpPr>
            <a:spLocks noChangeShapeType="1"/>
          </p:cNvSpPr>
          <p:nvPr/>
        </p:nvSpPr>
        <p:spPr bwMode="auto">
          <a:xfrm>
            <a:off x="827088" y="27082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5855" name="Line 18"/>
          <p:cNvSpPr>
            <a:spLocks noChangeShapeType="1"/>
          </p:cNvSpPr>
          <p:nvPr/>
        </p:nvSpPr>
        <p:spPr bwMode="auto">
          <a:xfrm>
            <a:off x="827088" y="623728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5856" name="Line 19"/>
          <p:cNvSpPr>
            <a:spLocks noChangeShapeType="1"/>
          </p:cNvSpPr>
          <p:nvPr/>
        </p:nvSpPr>
        <p:spPr bwMode="auto">
          <a:xfrm>
            <a:off x="827088" y="1917700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2785" name="Rectangle 20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74773" name="Rectangle 21"/>
          <p:cNvSpPr>
            <a:spLocks noChangeArrowheads="1"/>
          </p:cNvSpPr>
          <p:nvPr/>
        </p:nvSpPr>
        <p:spPr bwMode="auto">
          <a:xfrm>
            <a:off x="900113" y="2895600"/>
            <a:ext cx="258445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800">
                <a:latin typeface="Comic Sans MS" panose="030F0702030302020204" pitchFamily="66" charset="0"/>
              </a:rPr>
              <a:t>Entregar trabajo con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copias de fuentes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impresas NO citadas</a:t>
            </a:r>
          </a:p>
        </p:txBody>
      </p:sp>
      <p:sp>
        <p:nvSpPr>
          <p:cNvPr id="74774" name="Rectangle 22"/>
          <p:cNvSpPr>
            <a:spLocks noChangeArrowheads="1"/>
          </p:cNvSpPr>
          <p:nvPr/>
        </p:nvSpPr>
        <p:spPr bwMode="auto">
          <a:xfrm>
            <a:off x="900113" y="4629150"/>
            <a:ext cx="2836862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800">
                <a:latin typeface="Comic Sans MS" panose="030F0702030302020204" pitchFamily="66" charset="0"/>
              </a:rPr>
              <a:t>Entregar trabajo </a:t>
            </a:r>
            <a:r>
              <a:rPr lang="es-ES" sz="1800" u="sng">
                <a:latin typeface="Comic Sans MS" panose="030F0702030302020204" pitchFamily="66" charset="0"/>
              </a:rPr>
              <a:t>copia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</a:t>
            </a:r>
            <a:r>
              <a:rPr lang="es-ES" sz="1800" u="sng">
                <a:latin typeface="Comic Sans MS" panose="030F0702030302020204" pitchFamily="66" charset="0"/>
              </a:rPr>
              <a:t>integra</a:t>
            </a:r>
            <a:r>
              <a:rPr lang="es-ES" sz="1800">
                <a:latin typeface="Comic Sans MS" panose="030F0702030302020204" pitchFamily="66" charset="0"/>
              </a:rPr>
              <a:t> de páginas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</a:t>
            </a:r>
            <a:r>
              <a:rPr lang="es-ES" sz="1800" i="1">
                <a:latin typeface="Comic Sans MS" panose="030F0702030302020204" pitchFamily="66" charset="0"/>
              </a:rPr>
              <a:t>web</a:t>
            </a:r>
            <a:r>
              <a:rPr lang="es-ES" sz="1800">
                <a:latin typeface="Comic Sans MS" panose="030F0702030302020204" pitchFamily="66" charset="0"/>
              </a:rPr>
              <a:t> o artículos de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</a:t>
            </a:r>
            <a:r>
              <a:rPr lang="es-ES" sz="1800" i="1">
                <a:latin typeface="Comic Sans MS" panose="030F0702030302020204" pitchFamily="66" charset="0"/>
              </a:rPr>
              <a:t>Internet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8170863" y="3095625"/>
            <a:ext cx="43021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8154988" y="4824413"/>
            <a:ext cx="43021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</p:txBody>
      </p:sp>
      <p:sp>
        <p:nvSpPr>
          <p:cNvPr id="23" name="Rectángulo 22"/>
          <p:cNvSpPr/>
          <p:nvPr/>
        </p:nvSpPr>
        <p:spPr>
          <a:xfrm>
            <a:off x="744538" y="6234113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  <p:sp>
        <p:nvSpPr>
          <p:cNvPr id="35863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/>
      <p:bldP spid="74759" grpId="0"/>
      <p:bldP spid="74760" grpId="0"/>
      <p:bldP spid="74761" grpId="0"/>
      <p:bldP spid="74762" grpId="0"/>
      <p:bldP spid="74764" grpId="0"/>
      <p:bldP spid="74765" grpId="0"/>
      <p:bldP spid="74766" grpId="0"/>
      <p:bldP spid="74767" grpId="0"/>
      <p:bldP spid="74768" grpId="0"/>
      <p:bldP spid="74773" grpId="0"/>
      <p:bldP spid="74774" grpId="0"/>
      <p:bldP spid="21" grpId="0"/>
      <p:bldP spid="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2378075" y="1084263"/>
            <a:ext cx="4387850" cy="708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1</a:t>
            </a:r>
            <a:endParaRPr lang="es-ES" sz="2000" b="1" dirty="0"/>
          </a:p>
          <a:p>
            <a:pPr algn="ctr">
              <a:defRPr/>
            </a:pPr>
            <a:r>
              <a:rPr lang="es-ES" sz="20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Frecuencia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de Conductas Deshonestas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867" name="Rectangle 4"/>
          <p:cNvSpPr>
            <a:spLocks noChangeArrowheads="1"/>
          </p:cNvSpPr>
          <p:nvPr/>
        </p:nvSpPr>
        <p:spPr bwMode="auto">
          <a:xfrm>
            <a:off x="755650" y="1965325"/>
            <a:ext cx="73914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>
                <a:latin typeface="Comic Sans MS" panose="030F0702030302020204" pitchFamily="66" charset="0"/>
              </a:rPr>
              <a:t>    Conductas                                      </a:t>
            </a: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Propias</a:t>
            </a:r>
            <a:r>
              <a:rPr lang="es-ES" sz="2000" b="1">
                <a:latin typeface="Comic Sans MS" panose="030F0702030302020204" pitchFamily="66" charset="0"/>
              </a:rPr>
              <a:t>       </a:t>
            </a:r>
            <a:r>
              <a:rPr lang="es-ES" sz="2000" b="1">
                <a:solidFill>
                  <a:srgbClr val="A50021"/>
                </a:solidFill>
                <a:latin typeface="Comic Sans MS" panose="030F0702030302020204" pitchFamily="66" charset="0"/>
              </a:rPr>
              <a:t>En Otros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                                                                    % (n)                % (n)</a:t>
            </a:r>
          </a:p>
        </p:txBody>
      </p:sp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3633788" y="2846388"/>
            <a:ext cx="43672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</a:t>
            </a:r>
            <a:r>
              <a:rPr lang="es-ES" sz="2000">
                <a:latin typeface="Comic Sans MS" panose="030F0702030302020204" pitchFamily="66" charset="0"/>
              </a:rPr>
              <a:t>             </a:t>
            </a:r>
            <a:r>
              <a:rPr lang="es-ES" sz="2000" b="1">
                <a:latin typeface="Comic Sans MS" panose="030F0702030302020204" pitchFamily="66" charset="0"/>
              </a:rPr>
              <a:t>28,0</a:t>
            </a:r>
            <a:r>
              <a:rPr lang="es-ES" sz="2000">
                <a:latin typeface="Comic Sans MS" panose="030F0702030302020204" pitchFamily="66" charset="0"/>
              </a:rPr>
              <a:t> </a:t>
            </a:r>
            <a:r>
              <a:rPr lang="es-ES" sz="1400">
                <a:latin typeface="Comic Sans MS" panose="030F0702030302020204" pitchFamily="66" charset="0"/>
              </a:rPr>
              <a:t>(21)         </a:t>
            </a:r>
            <a:r>
              <a:rPr lang="es-ES" sz="2000" b="1">
                <a:latin typeface="Comic Sans MS" panose="030F0702030302020204" pitchFamily="66" charset="0"/>
              </a:rPr>
              <a:t>10,7</a:t>
            </a:r>
            <a:r>
              <a:rPr lang="es-ES" sz="20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(8)</a:t>
            </a:r>
          </a:p>
        </p:txBody>
      </p:sp>
      <p:sp>
        <p:nvSpPr>
          <p:cNvPr id="76807" name="Rectangle 7"/>
          <p:cNvSpPr>
            <a:spLocks noChangeArrowheads="1"/>
          </p:cNvSpPr>
          <p:nvPr/>
        </p:nvSpPr>
        <p:spPr bwMode="auto">
          <a:xfrm>
            <a:off x="3619500" y="3163888"/>
            <a:ext cx="44973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</a:t>
            </a:r>
            <a:r>
              <a:rPr lang="es-ES" sz="1600" b="1">
                <a:latin typeface="Comic Sans MS" panose="030F0702030302020204" pitchFamily="66" charset="0"/>
              </a:rPr>
              <a:t>54,7</a:t>
            </a:r>
            <a:r>
              <a:rPr lang="es-ES" sz="1600">
                <a:latin typeface="Comic Sans MS" panose="030F0702030302020204" pitchFamily="66" charset="0"/>
              </a:rPr>
              <a:t>  </a:t>
            </a:r>
            <a:r>
              <a:rPr lang="es-ES" sz="1400">
                <a:latin typeface="Comic Sans MS" panose="030F0702030302020204" pitchFamily="66" charset="0"/>
              </a:rPr>
              <a:t>(41)</a:t>
            </a:r>
            <a:r>
              <a:rPr lang="es-ES" sz="1600">
                <a:latin typeface="Comic Sans MS" panose="030F0702030302020204" pitchFamily="66" charset="0"/>
              </a:rPr>
              <a:t>         </a:t>
            </a:r>
            <a:r>
              <a:rPr lang="es-ES" sz="1600" b="1">
                <a:latin typeface="Comic Sans MS" panose="030F0702030302020204" pitchFamily="66" charset="0"/>
              </a:rPr>
              <a:t>48,0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(36) </a:t>
            </a:r>
          </a:p>
        </p:txBody>
      </p:sp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3614738" y="3452813"/>
            <a:ext cx="44767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</a:t>
            </a:r>
            <a:r>
              <a:rPr lang="es-ES" sz="1600" b="1">
                <a:latin typeface="Comic Sans MS" panose="030F0702030302020204" pitchFamily="66" charset="0"/>
              </a:rPr>
              <a:t>17,3  </a:t>
            </a:r>
            <a:r>
              <a:rPr lang="es-ES" sz="1400">
                <a:latin typeface="Comic Sans MS" panose="030F0702030302020204" pitchFamily="66" charset="0"/>
              </a:rPr>
              <a:t>(13)          </a:t>
            </a:r>
            <a:r>
              <a:rPr lang="es-ES" sz="1600" b="1">
                <a:latin typeface="Comic Sans MS" panose="030F0702030302020204" pitchFamily="66" charset="0"/>
              </a:rPr>
              <a:t>41,3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(31)</a:t>
            </a:r>
          </a:p>
        </p:txBody>
      </p:sp>
      <p:sp>
        <p:nvSpPr>
          <p:cNvPr id="76809" name="Rectangle 9"/>
          <p:cNvSpPr>
            <a:spLocks noChangeArrowheads="1"/>
          </p:cNvSpPr>
          <p:nvPr/>
        </p:nvSpPr>
        <p:spPr bwMode="auto">
          <a:xfrm>
            <a:off x="3590925" y="3740150"/>
            <a:ext cx="44275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 0,0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  <a:r>
              <a:rPr lang="es-ES" sz="1600">
                <a:latin typeface="Comic Sans MS" panose="030F0702030302020204" pitchFamily="66" charset="0"/>
              </a:rPr>
              <a:t>            0,0 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</a:p>
        </p:txBody>
      </p:sp>
      <p:sp>
        <p:nvSpPr>
          <p:cNvPr id="76810" name="Rectangle 10"/>
          <p:cNvSpPr>
            <a:spLocks noChangeArrowheads="1"/>
          </p:cNvSpPr>
          <p:nvPr/>
        </p:nvSpPr>
        <p:spPr bwMode="auto">
          <a:xfrm>
            <a:off x="3605213" y="4003675"/>
            <a:ext cx="45497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100,0    </a:t>
            </a:r>
            <a:r>
              <a:rPr lang="es-ES" sz="1400">
                <a:latin typeface="Comic Sans MS" panose="030F0702030302020204" pitchFamily="66" charset="0"/>
              </a:rPr>
              <a:t>(75)       </a:t>
            </a:r>
            <a:r>
              <a:rPr lang="es-ES" sz="1600">
                <a:latin typeface="Comic Sans MS" panose="030F0702030302020204" pitchFamily="66" charset="0"/>
              </a:rPr>
              <a:t>100,0  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76812" name="Rectangle 12"/>
          <p:cNvSpPr>
            <a:spLocks noChangeArrowheads="1"/>
          </p:cNvSpPr>
          <p:nvPr/>
        </p:nvSpPr>
        <p:spPr bwMode="auto">
          <a:xfrm>
            <a:off x="3632200" y="4629150"/>
            <a:ext cx="457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Nunca  </a:t>
            </a:r>
            <a:r>
              <a:rPr lang="es-ES" sz="2000">
                <a:latin typeface="Comic Sans MS" panose="030F0702030302020204" pitchFamily="66" charset="0"/>
              </a:rPr>
              <a:t>          </a:t>
            </a:r>
            <a:r>
              <a:rPr lang="es-ES" sz="2000" b="1">
                <a:latin typeface="Comic Sans MS" panose="030F0702030302020204" pitchFamily="66" charset="0"/>
              </a:rPr>
              <a:t>25,3 </a:t>
            </a:r>
            <a:r>
              <a:rPr lang="es-ES" sz="1400">
                <a:latin typeface="Comic Sans MS" panose="030F0702030302020204" pitchFamily="66" charset="0"/>
              </a:rPr>
              <a:t>(19)            </a:t>
            </a:r>
            <a:r>
              <a:rPr lang="es-ES" sz="2000" b="1">
                <a:latin typeface="Comic Sans MS" panose="030F0702030302020204" pitchFamily="66" charset="0"/>
              </a:rPr>
              <a:t>8,0</a:t>
            </a:r>
            <a:r>
              <a:rPr lang="es-ES" sz="2000">
                <a:latin typeface="Comic Sans MS" panose="030F0702030302020204" pitchFamily="66" charset="0"/>
              </a:rPr>
              <a:t>  </a:t>
            </a:r>
            <a:r>
              <a:rPr lang="es-ES" sz="1600">
                <a:latin typeface="Comic Sans MS" panose="030F0702030302020204" pitchFamily="66" charset="0"/>
              </a:rPr>
              <a:t>(6)</a:t>
            </a:r>
          </a:p>
        </p:txBody>
      </p:sp>
      <p:sp>
        <p:nvSpPr>
          <p:cNvPr id="76813" name="Rectangle 13"/>
          <p:cNvSpPr>
            <a:spLocks noChangeArrowheads="1"/>
          </p:cNvSpPr>
          <p:nvPr/>
        </p:nvSpPr>
        <p:spPr bwMode="auto">
          <a:xfrm>
            <a:off x="3621088" y="4916488"/>
            <a:ext cx="46402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1-5 veces               </a:t>
            </a:r>
            <a:r>
              <a:rPr lang="es-ES" sz="1600" b="1">
                <a:latin typeface="Comic Sans MS" panose="030F0702030302020204" pitchFamily="66" charset="0"/>
              </a:rPr>
              <a:t>57,3  </a:t>
            </a:r>
            <a:r>
              <a:rPr lang="es-ES" sz="1400">
                <a:latin typeface="Comic Sans MS" panose="030F0702030302020204" pitchFamily="66" charset="0"/>
              </a:rPr>
              <a:t>(43) </a:t>
            </a:r>
            <a:r>
              <a:rPr lang="es-ES" sz="1600">
                <a:latin typeface="Comic Sans MS" panose="030F0702030302020204" pitchFamily="66" charset="0"/>
              </a:rPr>
              <a:t>        </a:t>
            </a:r>
            <a:r>
              <a:rPr lang="es-ES" sz="1600" b="1">
                <a:latin typeface="Comic Sans MS" panose="030F0702030302020204" pitchFamily="66" charset="0"/>
              </a:rPr>
              <a:t>52,0  </a:t>
            </a:r>
            <a:r>
              <a:rPr lang="es-ES" sz="1400">
                <a:latin typeface="Comic Sans MS" panose="030F0702030302020204" pitchFamily="66" charset="0"/>
              </a:rPr>
              <a:t>(39)</a:t>
            </a:r>
            <a:r>
              <a:rPr lang="es-ES" sz="160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76814" name="Rectangle 14"/>
          <p:cNvSpPr>
            <a:spLocks noChangeArrowheads="1"/>
          </p:cNvSpPr>
          <p:nvPr/>
        </p:nvSpPr>
        <p:spPr bwMode="auto">
          <a:xfrm>
            <a:off x="3611563" y="5205413"/>
            <a:ext cx="45688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+ de 5 veces          </a:t>
            </a:r>
            <a:r>
              <a:rPr lang="es-ES" sz="1600" b="1">
                <a:latin typeface="Comic Sans MS" panose="030F0702030302020204" pitchFamily="66" charset="0"/>
              </a:rPr>
              <a:t>17,3</a:t>
            </a:r>
            <a:r>
              <a:rPr lang="es-ES" sz="1600">
                <a:latin typeface="Comic Sans MS" panose="030F0702030302020204" pitchFamily="66" charset="0"/>
              </a:rPr>
              <a:t>    </a:t>
            </a:r>
            <a:r>
              <a:rPr lang="es-ES" sz="1400">
                <a:latin typeface="Comic Sans MS" panose="030F0702030302020204" pitchFamily="66" charset="0"/>
              </a:rPr>
              <a:t>(13)          </a:t>
            </a:r>
            <a:r>
              <a:rPr lang="es-ES" sz="1600" b="1">
                <a:latin typeface="Comic Sans MS" panose="030F0702030302020204" pitchFamily="66" charset="0"/>
              </a:rPr>
              <a:t>40,0</a:t>
            </a:r>
            <a:r>
              <a:rPr lang="es-ES" sz="1600">
                <a:latin typeface="Comic Sans MS" panose="030F0702030302020204" pitchFamily="66" charset="0"/>
              </a:rPr>
              <a:t>   </a:t>
            </a:r>
            <a:r>
              <a:rPr lang="es-ES" sz="1400">
                <a:latin typeface="Comic Sans MS" panose="030F0702030302020204" pitchFamily="66" charset="0"/>
              </a:rPr>
              <a:t>(30)</a:t>
            </a:r>
          </a:p>
        </p:txBody>
      </p:sp>
      <p:sp>
        <p:nvSpPr>
          <p:cNvPr id="76815" name="Rectangle 15"/>
          <p:cNvSpPr>
            <a:spLocks noChangeArrowheads="1"/>
          </p:cNvSpPr>
          <p:nvPr/>
        </p:nvSpPr>
        <p:spPr bwMode="auto">
          <a:xfrm>
            <a:off x="3632200" y="5492750"/>
            <a:ext cx="45593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NC                          0,0 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  <a:r>
              <a:rPr lang="es-ES" sz="1600">
                <a:latin typeface="Comic Sans MS" panose="030F0702030302020204" pitchFamily="66" charset="0"/>
              </a:rPr>
              <a:t>             0,0    </a:t>
            </a:r>
            <a:r>
              <a:rPr lang="es-ES" sz="1400">
                <a:latin typeface="Comic Sans MS" panose="030F0702030302020204" pitchFamily="66" charset="0"/>
              </a:rPr>
              <a:t>(0)</a:t>
            </a:r>
          </a:p>
        </p:txBody>
      </p:sp>
      <p:sp>
        <p:nvSpPr>
          <p:cNvPr id="76816" name="Rectangle 16"/>
          <p:cNvSpPr>
            <a:spLocks noChangeArrowheads="1"/>
          </p:cNvSpPr>
          <p:nvPr/>
        </p:nvSpPr>
        <p:spPr bwMode="auto">
          <a:xfrm>
            <a:off x="3605213" y="5756275"/>
            <a:ext cx="45577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>
                <a:latin typeface="Comic Sans MS" panose="030F0702030302020204" pitchFamily="66" charset="0"/>
              </a:rPr>
              <a:t>Total                   100,0    </a:t>
            </a:r>
            <a:r>
              <a:rPr lang="es-ES" sz="1400">
                <a:latin typeface="Comic Sans MS" panose="030F0702030302020204" pitchFamily="66" charset="0"/>
              </a:rPr>
              <a:t>(75)         </a:t>
            </a:r>
            <a:r>
              <a:rPr lang="es-ES" sz="1600">
                <a:latin typeface="Comic Sans MS" panose="030F0702030302020204" pitchFamily="66" charset="0"/>
              </a:rPr>
              <a:t>100,0    </a:t>
            </a:r>
            <a:r>
              <a:rPr lang="es-ES" sz="14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36878" name="Line 17"/>
          <p:cNvSpPr>
            <a:spLocks noChangeShapeType="1"/>
          </p:cNvSpPr>
          <p:nvPr/>
        </p:nvSpPr>
        <p:spPr bwMode="auto">
          <a:xfrm>
            <a:off x="827088" y="27082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6879" name="Line 18"/>
          <p:cNvSpPr>
            <a:spLocks noChangeShapeType="1"/>
          </p:cNvSpPr>
          <p:nvPr/>
        </p:nvSpPr>
        <p:spPr bwMode="auto">
          <a:xfrm>
            <a:off x="827088" y="623728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6880" name="Line 19"/>
          <p:cNvSpPr>
            <a:spLocks noChangeShapeType="1"/>
          </p:cNvSpPr>
          <p:nvPr/>
        </p:nvSpPr>
        <p:spPr bwMode="auto">
          <a:xfrm>
            <a:off x="827088" y="1917700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3809" name="Rectangle 20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76821" name="Rectangle 21"/>
          <p:cNvSpPr>
            <a:spLocks noChangeArrowheads="1"/>
          </p:cNvSpPr>
          <p:nvPr/>
        </p:nvSpPr>
        <p:spPr bwMode="auto">
          <a:xfrm>
            <a:off x="900113" y="2895600"/>
            <a:ext cx="2652712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</a:pP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800">
                <a:latin typeface="Comic Sans MS" panose="030F0702030302020204" pitchFamily="66" charset="0"/>
              </a:rPr>
              <a:t>Entregar trabajo con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fragmentos copiados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es-ES" sz="1800">
                <a:latin typeface="Comic Sans MS" panose="030F0702030302020204" pitchFamily="66" charset="0"/>
              </a:rPr>
              <a:t>  de páginas web</a:t>
            </a:r>
          </a:p>
        </p:txBody>
      </p:sp>
      <p:sp>
        <p:nvSpPr>
          <p:cNvPr id="76822" name="Rectangle 22"/>
          <p:cNvSpPr>
            <a:spLocks noChangeArrowheads="1"/>
          </p:cNvSpPr>
          <p:nvPr/>
        </p:nvSpPr>
        <p:spPr bwMode="auto">
          <a:xfrm>
            <a:off x="906463" y="4845050"/>
            <a:ext cx="23002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600" dirty="0">
                <a:latin typeface="Comic Sans MS" panose="030F0702030302020204" pitchFamily="66" charset="0"/>
              </a:rPr>
              <a:t> 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Dejarse copiar </a:t>
            </a:r>
            <a:r>
              <a:rPr lang="es-ES" sz="1800" dirty="0">
                <a:latin typeface="Comic Sans MS" panose="030F0702030302020204" pitchFamily="66" charset="0"/>
              </a:rPr>
              <a:t>de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 otro estudiante</a:t>
            </a:r>
          </a:p>
        </p:txBody>
      </p:sp>
      <p:sp>
        <p:nvSpPr>
          <p:cNvPr id="36884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2" name="20 CuadroTexto"/>
          <p:cNvSpPr txBox="1"/>
          <p:nvPr/>
        </p:nvSpPr>
        <p:spPr>
          <a:xfrm>
            <a:off x="8048625" y="2992438"/>
            <a:ext cx="43021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</p:txBody>
      </p:sp>
      <p:sp>
        <p:nvSpPr>
          <p:cNvPr id="23" name="20 CuadroTexto"/>
          <p:cNvSpPr txBox="1"/>
          <p:nvPr/>
        </p:nvSpPr>
        <p:spPr>
          <a:xfrm>
            <a:off x="8048625" y="4608513"/>
            <a:ext cx="43021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</p:txBody>
      </p:sp>
      <p:sp>
        <p:nvSpPr>
          <p:cNvPr id="24" name="Rectángulo 23"/>
          <p:cNvSpPr/>
          <p:nvPr/>
        </p:nvSpPr>
        <p:spPr>
          <a:xfrm>
            <a:off x="744538" y="6234113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6" grpId="0"/>
      <p:bldP spid="76807" grpId="0"/>
      <p:bldP spid="76808" grpId="0"/>
      <p:bldP spid="76809" grpId="0"/>
      <p:bldP spid="76810" grpId="0"/>
      <p:bldP spid="76812" grpId="0"/>
      <p:bldP spid="76813" grpId="0"/>
      <p:bldP spid="76814" grpId="0"/>
      <p:bldP spid="76815" grpId="0"/>
      <p:bldP spid="76816" grpId="0"/>
      <p:bldP spid="76821" grpId="0"/>
      <p:bldP spid="76822" grpId="0"/>
      <p:bldP spid="22" grpId="0"/>
      <p:bldP spid="2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1965325" y="1711325"/>
            <a:ext cx="5213350" cy="892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1a</a:t>
            </a:r>
            <a:endParaRPr lang="es-ES" sz="900" b="1" dirty="0"/>
          </a:p>
          <a:p>
            <a:pPr algn="ctr">
              <a:defRPr/>
            </a:pPr>
            <a:endParaRPr lang="es-ES" sz="800" b="1" dirty="0"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24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Frecuencia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Conductas Deshonestas</a:t>
            </a:r>
            <a:endParaRPr lang="es-E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1389063" y="2708275"/>
            <a:ext cx="57816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Todas                                   </a:t>
            </a:r>
            <a:r>
              <a:rPr lang="es-ES" sz="2000" b="1">
                <a:solidFill>
                  <a:srgbClr val="0000CC"/>
                </a:solidFill>
                <a:latin typeface="Comic Sans MS" panose="030F0702030302020204" pitchFamily="66" charset="0"/>
              </a:rPr>
              <a:t>Propias</a:t>
            </a:r>
            <a:r>
              <a:rPr lang="es-ES" sz="2000" b="1">
                <a:latin typeface="Comic Sans MS" panose="030F0702030302020204" pitchFamily="66" charset="0"/>
              </a:rPr>
              <a:t>     </a:t>
            </a:r>
            <a:r>
              <a:rPr lang="es-ES" sz="2000" b="1">
                <a:solidFill>
                  <a:srgbClr val="A50021"/>
                </a:solidFill>
                <a:latin typeface="Comic Sans MS" panose="030F0702030302020204" pitchFamily="66" charset="0"/>
              </a:rPr>
              <a:t>En Otros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las conductas                             %                   % </a:t>
            </a:r>
          </a:p>
        </p:txBody>
      </p:sp>
      <p:sp>
        <p:nvSpPr>
          <p:cNvPr id="102406" name="Rectangle 6"/>
          <p:cNvSpPr>
            <a:spLocks noChangeArrowheads="1"/>
          </p:cNvSpPr>
          <p:nvPr/>
        </p:nvSpPr>
        <p:spPr bwMode="auto">
          <a:xfrm>
            <a:off x="1817688" y="3690938"/>
            <a:ext cx="5622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400">
                <a:latin typeface="Comic Sans MS" panose="030F0702030302020204" pitchFamily="66" charset="0"/>
              </a:rPr>
              <a:t>1-5 veces                </a:t>
            </a:r>
            <a:r>
              <a:rPr lang="es-ES" sz="2400" b="1">
                <a:latin typeface="Comic Sans MS" panose="030F0702030302020204" pitchFamily="66" charset="0"/>
              </a:rPr>
              <a:t>28,9        46,0</a:t>
            </a:r>
            <a:r>
              <a:rPr lang="es-ES" sz="240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102407" name="Rectangle 7"/>
          <p:cNvSpPr>
            <a:spLocks noChangeArrowheads="1"/>
          </p:cNvSpPr>
          <p:nvPr/>
        </p:nvSpPr>
        <p:spPr bwMode="auto">
          <a:xfrm>
            <a:off x="1603375" y="4364038"/>
            <a:ext cx="5715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400">
                <a:latin typeface="Comic Sans MS" panose="030F0702030302020204" pitchFamily="66" charset="0"/>
              </a:rPr>
              <a:t>Más de 5 veces           </a:t>
            </a:r>
            <a:r>
              <a:rPr lang="es-ES" sz="2400" b="1">
                <a:latin typeface="Comic Sans MS" panose="030F0702030302020204" pitchFamily="66" charset="0"/>
              </a:rPr>
              <a:t>5,6 </a:t>
            </a:r>
            <a:r>
              <a:rPr lang="es-ES" sz="2400">
                <a:latin typeface="Comic Sans MS" panose="030F0702030302020204" pitchFamily="66" charset="0"/>
              </a:rPr>
              <a:t>          </a:t>
            </a:r>
            <a:r>
              <a:rPr lang="es-ES" sz="2400" b="1">
                <a:latin typeface="Comic Sans MS" panose="030F0702030302020204" pitchFamily="66" charset="0"/>
              </a:rPr>
              <a:t>24,4</a:t>
            </a:r>
            <a:r>
              <a:rPr lang="es-ES" sz="240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7894" name="Line 15"/>
          <p:cNvSpPr>
            <a:spLocks noChangeShapeType="1"/>
          </p:cNvSpPr>
          <p:nvPr/>
        </p:nvSpPr>
        <p:spPr bwMode="auto">
          <a:xfrm>
            <a:off x="1258888" y="3427413"/>
            <a:ext cx="6697662" cy="1587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7895" name="Line 16"/>
          <p:cNvSpPr>
            <a:spLocks noChangeShapeType="1"/>
          </p:cNvSpPr>
          <p:nvPr/>
        </p:nvSpPr>
        <p:spPr bwMode="auto">
          <a:xfrm>
            <a:off x="1258888" y="5661025"/>
            <a:ext cx="6697662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7896" name="Line 17"/>
          <p:cNvSpPr>
            <a:spLocks noChangeShapeType="1"/>
          </p:cNvSpPr>
          <p:nvPr/>
        </p:nvSpPr>
        <p:spPr bwMode="auto">
          <a:xfrm>
            <a:off x="1258888" y="2635250"/>
            <a:ext cx="6697662" cy="1588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4825" name="Rectangle 18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102421" name="Rectangle 21"/>
          <p:cNvSpPr>
            <a:spLocks noChangeArrowheads="1"/>
          </p:cNvSpPr>
          <p:nvPr/>
        </p:nvSpPr>
        <p:spPr bwMode="auto">
          <a:xfrm>
            <a:off x="1714500" y="4868863"/>
            <a:ext cx="5943600" cy="7699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2800" dirty="0"/>
              <a:t>1 o más veces</a:t>
            </a:r>
            <a:r>
              <a:rPr lang="es-ES" sz="2400" dirty="0"/>
              <a:t>   </a:t>
            </a:r>
            <a:r>
              <a:rPr lang="es-E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34,5</a:t>
            </a: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s-E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70,4</a:t>
            </a:r>
            <a:r>
              <a:rPr lang="es-ES" sz="4000" dirty="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37899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00" y="4986338"/>
            <a:ext cx="10080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ángulo 13"/>
          <p:cNvSpPr/>
          <p:nvPr/>
        </p:nvSpPr>
        <p:spPr>
          <a:xfrm>
            <a:off x="1209675" y="5678488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6" grpId="0"/>
      <p:bldP spid="102407" grpId="0"/>
      <p:bldP spid="10242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2408238" y="2238375"/>
            <a:ext cx="4327525" cy="584200"/>
          </a:xfrm>
          <a:prstGeom prst="rect">
            <a:avLst/>
          </a:prstGeom>
          <a:solidFill>
            <a:srgbClr val="FBD5E0"/>
          </a:solidFill>
          <a:ln w="9525">
            <a:solidFill>
              <a:srgbClr val="A5002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Frecuencia </a:t>
            </a: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Conductas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843" name="Rectangle 18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85013" name="Text Box 21"/>
          <p:cNvSpPr txBox="1">
            <a:spLocks noChangeArrowheads="1"/>
          </p:cNvSpPr>
          <p:nvPr/>
        </p:nvSpPr>
        <p:spPr bwMode="auto">
          <a:xfrm>
            <a:off x="1857375" y="3284538"/>
            <a:ext cx="5429250" cy="2216150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176213" indent="-1762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</a:pPr>
            <a:r>
              <a:rPr lang="es-ES" sz="2400">
                <a:latin typeface="Comic Sans MS" panose="030F0702030302020204" pitchFamily="66" charset="0"/>
              </a:rPr>
              <a:t> </a:t>
            </a:r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Ninguna</a:t>
            </a:r>
            <a:r>
              <a:rPr lang="es-ES" sz="2400">
                <a:latin typeface="Comic Sans MS" panose="030F0702030302020204" pitchFamily="66" charset="0"/>
              </a:rPr>
              <a:t> conducta quedó sin ser 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  <a:buFontTx/>
              <a:buNone/>
            </a:pPr>
            <a:r>
              <a:rPr lang="es-ES" sz="2400">
                <a:latin typeface="Comic Sans MS" panose="030F0702030302020204" pitchFamily="66" charset="0"/>
              </a:rPr>
              <a:t>   admitida por el estudiante o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  <a:buFontTx/>
              <a:buNone/>
            </a:pPr>
            <a:r>
              <a:rPr lang="es-ES" sz="2400">
                <a:latin typeface="Comic Sans MS" panose="030F0702030302020204" pitchFamily="66" charset="0"/>
              </a:rPr>
              <a:t>   atribuida a los otros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</a:pPr>
            <a:endParaRPr lang="es-ES" sz="180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</a:pPr>
            <a:r>
              <a:rPr lang="es-ES" sz="2400">
                <a:latin typeface="Comic Sans MS" panose="030F0702030302020204" pitchFamily="66" charset="0"/>
              </a:rPr>
              <a:t> La atribución a los </a:t>
            </a:r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otros</a:t>
            </a:r>
            <a:r>
              <a:rPr lang="es-ES" sz="2400">
                <a:latin typeface="Comic Sans MS" panose="030F0702030302020204" pitchFamily="66" charset="0"/>
              </a:rPr>
              <a:t> siempre 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  <a:buFontTx/>
              <a:buNone/>
            </a:pPr>
            <a:r>
              <a:rPr lang="es-ES" sz="2400">
                <a:latin typeface="Comic Sans MS" panose="030F0702030302020204" pitchFamily="66" charset="0"/>
              </a:rPr>
              <a:t>   fue </a:t>
            </a:r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mayor</a:t>
            </a:r>
          </a:p>
        </p:txBody>
      </p:sp>
      <p:sp>
        <p:nvSpPr>
          <p:cNvPr id="38917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2486025" y="2070100"/>
            <a:ext cx="4171950" cy="954088"/>
          </a:xfrm>
          <a:prstGeom prst="rect">
            <a:avLst/>
          </a:prstGeom>
          <a:solidFill>
            <a:srgbClr val="FBD5E0"/>
          </a:solidFill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ES" sz="2800" dirty="0">
                <a:cs typeface="Times New Roman" pitchFamily="18" charset="0"/>
              </a:rPr>
              <a:t>Conductas deshonestas </a:t>
            </a:r>
          </a:p>
          <a:p>
            <a:pPr algn="ctr">
              <a:defRPr/>
            </a:pPr>
            <a:r>
              <a:rPr lang="es-ES" sz="2800" dirty="0">
                <a:cs typeface="Times New Roman" pitchFamily="18" charset="0"/>
              </a:rPr>
              <a:t>MÁS frecuentes</a:t>
            </a:r>
            <a:endParaRPr lang="es-ES" sz="2800" dirty="0"/>
          </a:p>
        </p:txBody>
      </p:sp>
      <p:sp>
        <p:nvSpPr>
          <p:cNvPr id="36867" name="Rectangle 4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86029" name="Text Box 13"/>
          <p:cNvSpPr txBox="1">
            <a:spLocks noChangeArrowheads="1"/>
          </p:cNvSpPr>
          <p:nvPr/>
        </p:nvSpPr>
        <p:spPr bwMode="auto">
          <a:xfrm>
            <a:off x="1163638" y="4289425"/>
            <a:ext cx="2366962" cy="831850"/>
          </a:xfrm>
          <a:prstGeom prst="rect">
            <a:avLst/>
          </a:prstGeom>
          <a:solidFill>
            <a:srgbClr val="FBD5E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ES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Propias</a:t>
            </a:r>
            <a:r>
              <a:rPr lang="es-ES" dirty="0"/>
              <a:t>     </a:t>
            </a:r>
            <a:r>
              <a:rPr lang="es-ES" sz="2400" b="1" dirty="0"/>
              <a:t>57</a:t>
            </a:r>
            <a:r>
              <a:rPr lang="es-ES" sz="2000" b="1" dirty="0"/>
              <a:t>%</a:t>
            </a:r>
            <a:endParaRPr lang="es-ES" dirty="0"/>
          </a:p>
          <a:p>
            <a:pPr eaLnBrk="1" hangingPunct="1">
              <a:defRPr/>
            </a:pPr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otros  </a:t>
            </a:r>
            <a:r>
              <a:rPr lang="es-ES" sz="2400" b="1" dirty="0"/>
              <a:t>81</a:t>
            </a:r>
            <a:r>
              <a:rPr lang="es-ES" sz="2000" b="1" dirty="0"/>
              <a:t>%</a:t>
            </a:r>
            <a:endParaRPr lang="es-ES" dirty="0"/>
          </a:p>
        </p:txBody>
      </p:sp>
      <p:sp>
        <p:nvSpPr>
          <p:cNvPr id="86031" name="Rectangle 15"/>
          <p:cNvSpPr>
            <a:spLocks noChangeArrowheads="1"/>
          </p:cNvSpPr>
          <p:nvPr/>
        </p:nvSpPr>
        <p:spPr bwMode="auto">
          <a:xfrm>
            <a:off x="3851275" y="4659313"/>
            <a:ext cx="44402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800" b="1">
                <a:latin typeface="Comic Sans MS" panose="030F0702030302020204" pitchFamily="66" charset="0"/>
              </a:rPr>
              <a:t>Copiarse de un compañero </a:t>
            </a:r>
            <a:r>
              <a:rPr lang="es-ES" sz="1800">
                <a:latin typeface="Comic Sans MS" panose="030F0702030302020204" pitchFamily="66" charset="0"/>
              </a:rPr>
              <a:t>en examen</a:t>
            </a:r>
          </a:p>
        </p:txBody>
      </p:sp>
      <p:sp>
        <p:nvSpPr>
          <p:cNvPr id="86033" name="Rectangle 17"/>
          <p:cNvSpPr>
            <a:spLocks noChangeArrowheads="1"/>
          </p:cNvSpPr>
          <p:nvPr/>
        </p:nvSpPr>
        <p:spPr bwMode="auto">
          <a:xfrm>
            <a:off x="3824288" y="3997325"/>
            <a:ext cx="4492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>
                <a:latin typeface="Comic Sans MS" panose="030F0702030302020204" pitchFamily="66" charset="0"/>
              </a:rPr>
              <a:t> Entregar trabajo </a:t>
            </a:r>
            <a:r>
              <a:rPr lang="es-ES" sz="1600" b="1" u="sng">
                <a:latin typeface="Comic Sans MS" panose="030F0702030302020204" pitchFamily="66" charset="0"/>
              </a:rPr>
              <a:t>copia íntegra</a:t>
            </a:r>
            <a:r>
              <a:rPr lang="es-ES" sz="1600" b="1">
                <a:latin typeface="Comic Sans MS" panose="030F0702030302020204" pitchFamily="66" charset="0"/>
              </a:rPr>
              <a:t> </a:t>
            </a:r>
            <a:r>
              <a:rPr lang="es-ES" sz="1600">
                <a:latin typeface="Comic Sans MS" panose="030F0702030302020204" pitchFamily="66" charset="0"/>
              </a:rPr>
              <a:t>de páginas  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Tx/>
              <a:buNone/>
            </a:pPr>
            <a:r>
              <a:rPr lang="es-ES" sz="1600" i="1">
                <a:latin typeface="Comic Sans MS" panose="030F0702030302020204" pitchFamily="66" charset="0"/>
              </a:rPr>
              <a:t>  web</a:t>
            </a:r>
            <a:r>
              <a:rPr lang="es-ES" sz="1600">
                <a:latin typeface="Comic Sans MS" panose="030F0702030302020204" pitchFamily="66" charset="0"/>
              </a:rPr>
              <a:t> o artículos de </a:t>
            </a:r>
            <a:r>
              <a:rPr lang="es-ES" sz="1600" i="1">
                <a:latin typeface="Comic Sans MS" panose="030F0702030302020204" pitchFamily="66" charset="0"/>
              </a:rPr>
              <a:t>Internet</a:t>
            </a:r>
          </a:p>
        </p:txBody>
      </p:sp>
      <p:sp>
        <p:nvSpPr>
          <p:cNvPr id="86034" name="Rectangle 18"/>
          <p:cNvSpPr>
            <a:spLocks noChangeArrowheads="1"/>
          </p:cNvSpPr>
          <p:nvPr/>
        </p:nvSpPr>
        <p:spPr bwMode="auto">
          <a:xfrm>
            <a:off x="3851275" y="5019675"/>
            <a:ext cx="4237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800" b="1">
                <a:latin typeface="Comic Sans MS" panose="030F0702030302020204" pitchFamily="66" charset="0"/>
              </a:rPr>
              <a:t>Dejarse copiar  </a:t>
            </a:r>
            <a:r>
              <a:rPr lang="es-ES" sz="1800">
                <a:latin typeface="Comic Sans MS" panose="030F0702030302020204" pitchFamily="66" charset="0"/>
              </a:rPr>
              <a:t>de otro estudiante </a:t>
            </a:r>
          </a:p>
        </p:txBody>
      </p:sp>
      <p:sp>
        <p:nvSpPr>
          <p:cNvPr id="39944" name="Line 21"/>
          <p:cNvSpPr>
            <a:spLocks noChangeShapeType="1"/>
          </p:cNvSpPr>
          <p:nvPr/>
        </p:nvSpPr>
        <p:spPr bwMode="auto">
          <a:xfrm>
            <a:off x="3736975" y="3503613"/>
            <a:ext cx="11113" cy="2157412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6" name="15 CuadroTexto"/>
          <p:cNvSpPr txBox="1"/>
          <p:nvPr/>
        </p:nvSpPr>
        <p:spPr>
          <a:xfrm>
            <a:off x="8121650" y="3956050"/>
            <a:ext cx="40163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</p:txBody>
      </p:sp>
      <p:sp>
        <p:nvSpPr>
          <p:cNvPr id="39946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6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86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86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9" grpId="0" animBg="1"/>
      <p:bldP spid="86031" grpId="0"/>
      <p:bldP spid="86033" grpId="0"/>
      <p:bldP spid="86034" grpId="0"/>
      <p:bldP spid="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18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85014" name="Rectangle 22"/>
          <p:cNvSpPr>
            <a:spLocks noChangeArrowheads="1"/>
          </p:cNvSpPr>
          <p:nvPr/>
        </p:nvSpPr>
        <p:spPr bwMode="auto">
          <a:xfrm>
            <a:off x="4148138" y="3370263"/>
            <a:ext cx="40497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600" b="1" u="sng">
                <a:latin typeface="Comic Sans MS" panose="030F0702030302020204" pitchFamily="66" charset="0"/>
              </a:rPr>
              <a:t>Presentar</a:t>
            </a:r>
            <a:r>
              <a:rPr lang="es-ES" sz="1600">
                <a:latin typeface="Comic Sans MS" panose="030F0702030302020204" pitchFamily="66" charset="0"/>
              </a:rPr>
              <a:t> un examen </a:t>
            </a:r>
            <a:r>
              <a:rPr lang="es-ES" sz="1600" b="1" u="sng">
                <a:latin typeface="Comic Sans MS" panose="030F0702030302020204" pitchFamily="66" charset="0"/>
              </a:rPr>
              <a:t>por otra </a:t>
            </a:r>
            <a:r>
              <a:rPr lang="es-ES" sz="1600">
                <a:latin typeface="Comic Sans MS" panose="030F0702030302020204" pitchFamily="66" charset="0"/>
              </a:rPr>
              <a:t>persona</a:t>
            </a:r>
          </a:p>
        </p:txBody>
      </p:sp>
      <p:sp>
        <p:nvSpPr>
          <p:cNvPr id="85015" name="Rectangle 23"/>
          <p:cNvSpPr>
            <a:spLocks noChangeArrowheads="1"/>
          </p:cNvSpPr>
          <p:nvPr/>
        </p:nvSpPr>
        <p:spPr bwMode="auto">
          <a:xfrm>
            <a:off x="4148138" y="3754438"/>
            <a:ext cx="38354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 b="1">
                <a:latin typeface="Comic Sans MS" panose="030F0702030302020204" pitchFamily="66" charset="0"/>
              </a:rPr>
              <a:t> </a:t>
            </a:r>
            <a:r>
              <a:rPr lang="es-ES" sz="1600" b="1" u="sng">
                <a:latin typeface="Comic Sans MS" panose="030F0702030302020204" pitchFamily="66" charset="0"/>
              </a:rPr>
              <a:t>Falsear datos</a:t>
            </a:r>
            <a:r>
              <a:rPr lang="es-ES" sz="1600" b="1">
                <a:latin typeface="Comic Sans MS" panose="030F0702030302020204" pitchFamily="66" charset="0"/>
              </a:rPr>
              <a:t> </a:t>
            </a:r>
            <a:r>
              <a:rPr lang="es-ES" sz="1600">
                <a:latin typeface="Comic Sans MS" panose="030F0702030302020204" pitchFamily="66" charset="0"/>
              </a:rPr>
              <a:t>en trabajo académico</a:t>
            </a:r>
          </a:p>
        </p:txBody>
      </p:sp>
      <p:sp>
        <p:nvSpPr>
          <p:cNvPr id="85017" name="Rectangle 25"/>
          <p:cNvSpPr>
            <a:spLocks noChangeArrowheads="1"/>
          </p:cNvSpPr>
          <p:nvPr/>
        </p:nvSpPr>
        <p:spPr bwMode="auto">
          <a:xfrm>
            <a:off x="4164013" y="4186238"/>
            <a:ext cx="38957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>
                <a:latin typeface="Comic Sans MS" panose="030F0702030302020204" pitchFamily="66" charset="0"/>
              </a:rPr>
              <a:t> </a:t>
            </a:r>
            <a:r>
              <a:rPr lang="es-ES" sz="1600" b="1" u="sng">
                <a:latin typeface="Comic Sans MS" panose="030F0702030302020204" pitchFamily="66" charset="0"/>
              </a:rPr>
              <a:t>Pagar</a:t>
            </a:r>
            <a:r>
              <a:rPr lang="es-ES" sz="1600" b="1">
                <a:latin typeface="Comic Sans MS" panose="030F0702030302020204" pitchFamily="66" charset="0"/>
              </a:rPr>
              <a:t> a alguien </a:t>
            </a:r>
            <a:r>
              <a:rPr lang="es-ES" sz="1600">
                <a:latin typeface="Comic Sans MS" panose="030F0702030302020204" pitchFamily="66" charset="0"/>
              </a:rPr>
              <a:t>por hacer un trabajo</a:t>
            </a:r>
          </a:p>
        </p:txBody>
      </p:sp>
      <p:sp>
        <p:nvSpPr>
          <p:cNvPr id="85018" name="Rectangle 26"/>
          <p:cNvSpPr>
            <a:spLocks noChangeArrowheads="1"/>
          </p:cNvSpPr>
          <p:nvPr/>
        </p:nvSpPr>
        <p:spPr bwMode="auto">
          <a:xfrm>
            <a:off x="4140200" y="4675188"/>
            <a:ext cx="37020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>
                <a:latin typeface="Comic Sans MS" panose="030F0702030302020204" pitchFamily="66" charset="0"/>
              </a:rPr>
              <a:t> Entregar un trabajo propio anterior</a:t>
            </a:r>
          </a:p>
        </p:txBody>
      </p:sp>
      <p:sp>
        <p:nvSpPr>
          <p:cNvPr id="85019" name="Rectangle 27"/>
          <p:cNvSpPr>
            <a:spLocks noChangeArrowheads="1"/>
          </p:cNvSpPr>
          <p:nvPr/>
        </p:nvSpPr>
        <p:spPr bwMode="auto">
          <a:xfrm>
            <a:off x="4140200" y="5099050"/>
            <a:ext cx="41576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>
                <a:latin typeface="Comic Sans MS" panose="030F0702030302020204" pitchFamily="66" charset="0"/>
              </a:rPr>
              <a:t> Dar a compañero trabajo propio anterior</a:t>
            </a:r>
          </a:p>
        </p:txBody>
      </p:sp>
      <p:sp>
        <p:nvSpPr>
          <p:cNvPr id="85020" name="Rectangle 28"/>
          <p:cNvSpPr>
            <a:spLocks noChangeArrowheads="1"/>
          </p:cNvSpPr>
          <p:nvPr/>
        </p:nvSpPr>
        <p:spPr bwMode="auto">
          <a:xfrm>
            <a:off x="4135438" y="5538788"/>
            <a:ext cx="39528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</a:pPr>
            <a:r>
              <a:rPr lang="es-ES" sz="1600">
                <a:latin typeface="Comic Sans MS" panose="030F0702030302020204" pitchFamily="66" charset="0"/>
              </a:rPr>
              <a:t> Hacer un trabajo para otro estudiante</a:t>
            </a:r>
          </a:p>
        </p:txBody>
      </p:sp>
      <p:sp>
        <p:nvSpPr>
          <p:cNvPr id="85023" name="Rectangle 31"/>
          <p:cNvSpPr>
            <a:spLocks noChangeArrowheads="1"/>
          </p:cNvSpPr>
          <p:nvPr/>
        </p:nvSpPr>
        <p:spPr bwMode="auto">
          <a:xfrm>
            <a:off x="1547813" y="4108450"/>
            <a:ext cx="2341562" cy="830263"/>
          </a:xfrm>
          <a:prstGeom prst="rect">
            <a:avLst/>
          </a:prstGeom>
          <a:solidFill>
            <a:srgbClr val="CCCCFF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ES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Propias</a:t>
            </a:r>
            <a:r>
              <a:rPr lang="es-ES" b="1" dirty="0"/>
              <a:t>    </a:t>
            </a:r>
            <a:r>
              <a:rPr lang="es-ES" sz="2400" b="1" dirty="0"/>
              <a:t>20</a:t>
            </a:r>
            <a:r>
              <a:rPr lang="es-ES" b="1" dirty="0"/>
              <a:t>%</a:t>
            </a:r>
            <a:endParaRPr lang="es-ES" dirty="0"/>
          </a:p>
          <a:p>
            <a:pPr eaLnBrk="1" hangingPunct="1">
              <a:defRPr/>
            </a:pPr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otros </a:t>
            </a:r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/>
              <a:t>57</a:t>
            </a:r>
            <a:r>
              <a:rPr lang="es-ES" b="1" dirty="0"/>
              <a:t>%</a:t>
            </a:r>
            <a:endParaRPr lang="es-ES" dirty="0"/>
          </a:p>
        </p:txBody>
      </p:sp>
      <p:sp>
        <p:nvSpPr>
          <p:cNvPr id="40970" name="Line 32"/>
          <p:cNvSpPr>
            <a:spLocks noChangeShapeType="1"/>
          </p:cNvSpPr>
          <p:nvPr/>
        </p:nvSpPr>
        <p:spPr bwMode="auto">
          <a:xfrm flipH="1">
            <a:off x="4122738" y="3271838"/>
            <a:ext cx="7937" cy="2808287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486025" y="1844675"/>
            <a:ext cx="4171950" cy="954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ES" sz="2800" dirty="0">
                <a:cs typeface="Times New Roman" pitchFamily="18" charset="0"/>
              </a:rPr>
              <a:t>Conductas deshonestas </a:t>
            </a:r>
          </a:p>
          <a:p>
            <a:pPr algn="ctr">
              <a:defRPr/>
            </a:pPr>
            <a:r>
              <a:rPr lang="es-ES" sz="2800" dirty="0">
                <a:cs typeface="Times New Roman" pitchFamily="18" charset="0"/>
              </a:rPr>
              <a:t>MENOS frecuentes</a:t>
            </a:r>
            <a:endParaRPr lang="es-ES" sz="2800" dirty="0"/>
          </a:p>
        </p:txBody>
      </p:sp>
      <p:sp>
        <p:nvSpPr>
          <p:cNvPr id="40972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5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8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85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85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85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85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4" grpId="0"/>
      <p:bldP spid="85015" grpId="0"/>
      <p:bldP spid="85017" grpId="0"/>
      <p:bldP spid="85018" grpId="0"/>
      <p:bldP spid="85019" grpId="0"/>
      <p:bldP spid="85020" grpId="0"/>
      <p:bldP spid="8502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2395538" y="876300"/>
            <a:ext cx="4351337" cy="708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cs typeface="Times New Roman" pitchFamily="18" charset="0"/>
              </a:rPr>
              <a:t>Tabla 2</a:t>
            </a:r>
            <a:endParaRPr lang="es-ES" sz="2000" b="1" dirty="0"/>
          </a:p>
          <a:p>
            <a:pPr algn="ctr">
              <a:defRPr/>
            </a:pP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Importancia de las posibles </a:t>
            </a:r>
            <a:r>
              <a:rPr lang="es-ES" sz="2000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Causas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4067175" y="1604963"/>
            <a:ext cx="4445000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>
                <a:latin typeface="Comic Sans MS" panose="030F0702030302020204" pitchFamily="66" charset="0"/>
              </a:rPr>
              <a:t>      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Relevante</a:t>
            </a:r>
            <a:r>
              <a:rPr lang="es-ES" sz="1800" b="1" dirty="0" smtClean="0">
                <a:latin typeface="Comic Sans MS" panose="030F0702030302020204" pitchFamily="66" charset="0"/>
              </a:rPr>
              <a:t>    </a:t>
            </a:r>
            <a:r>
              <a:rPr lang="es-ES" sz="1800" dirty="0" smtClean="0">
                <a:latin typeface="Comic Sans MS" panose="030F0702030302020204" pitchFamily="66" charset="0"/>
              </a:rPr>
              <a:t>Muy poco relevante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>
                <a:latin typeface="Comic Sans MS" panose="030F0702030302020204" pitchFamily="66" charset="0"/>
              </a:rPr>
              <a:t>          </a:t>
            </a:r>
            <a:r>
              <a:rPr lang="es-ES" sz="1400" b="1" dirty="0" smtClean="0">
                <a:latin typeface="Comic Sans MS" panose="030F0702030302020204" pitchFamily="66" charset="0"/>
              </a:rPr>
              <a:t>% (n)                   </a:t>
            </a:r>
            <a:r>
              <a:rPr lang="es-ES" sz="1400" dirty="0" smtClean="0">
                <a:latin typeface="Comic Sans MS" panose="030F0702030302020204" pitchFamily="66" charset="0"/>
              </a:rPr>
              <a:t>% (n)</a:t>
            </a:r>
          </a:p>
        </p:txBody>
      </p:sp>
      <p:sp>
        <p:nvSpPr>
          <p:cNvPr id="75788" name="Rectangle 12"/>
          <p:cNvSpPr>
            <a:spLocks noChangeArrowheads="1"/>
          </p:cNvSpPr>
          <p:nvPr/>
        </p:nvSpPr>
        <p:spPr bwMode="auto">
          <a:xfrm>
            <a:off x="4859338" y="3048000"/>
            <a:ext cx="2705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 b="1">
                <a:latin typeface="Comic Sans MS" panose="030F0702030302020204" pitchFamily="66" charset="0"/>
              </a:rPr>
              <a:t>74,7</a:t>
            </a:r>
            <a:r>
              <a:rPr lang="es-ES" sz="1800">
                <a:latin typeface="Comic Sans MS" panose="030F0702030302020204" pitchFamily="66" charset="0"/>
              </a:rPr>
              <a:t> </a:t>
            </a:r>
            <a:r>
              <a:rPr lang="es-ES" sz="1600">
                <a:latin typeface="Comic Sans MS" panose="030F0702030302020204" pitchFamily="66" charset="0"/>
              </a:rPr>
              <a:t>(56)             12,0 (9)</a:t>
            </a:r>
          </a:p>
        </p:txBody>
      </p:sp>
      <p:sp>
        <p:nvSpPr>
          <p:cNvPr id="75789" name="Rectangle 13"/>
          <p:cNvSpPr>
            <a:spLocks noChangeArrowheads="1"/>
          </p:cNvSpPr>
          <p:nvPr/>
        </p:nvSpPr>
        <p:spPr bwMode="auto">
          <a:xfrm>
            <a:off x="4872038" y="3756025"/>
            <a:ext cx="2835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600" b="1">
                <a:latin typeface="Comic Sans MS" panose="030F0702030302020204" pitchFamily="66" charset="0"/>
              </a:rPr>
              <a:t>4</a:t>
            </a:r>
            <a:r>
              <a:rPr lang="es-ES" sz="1800" b="1">
                <a:latin typeface="Comic Sans MS" panose="030F0702030302020204" pitchFamily="66" charset="0"/>
              </a:rPr>
              <a:t>6,7</a:t>
            </a:r>
            <a:r>
              <a:rPr lang="es-ES" sz="1600">
                <a:latin typeface="Comic Sans MS" panose="030F0702030302020204" pitchFamily="66" charset="0"/>
              </a:rPr>
              <a:t> (35)            29,3 (22) </a:t>
            </a:r>
          </a:p>
        </p:txBody>
      </p:sp>
      <p:sp>
        <p:nvSpPr>
          <p:cNvPr id="75791" name="Rectangle 15"/>
          <p:cNvSpPr>
            <a:spLocks noChangeArrowheads="1"/>
          </p:cNvSpPr>
          <p:nvPr/>
        </p:nvSpPr>
        <p:spPr bwMode="auto">
          <a:xfrm>
            <a:off x="4878388" y="4433888"/>
            <a:ext cx="26320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400">
                <a:latin typeface="Comic Sans MS" panose="030F0702030302020204" pitchFamily="66" charset="0"/>
              </a:rPr>
              <a:t>41,3 (31)                   18,7 (14)</a:t>
            </a:r>
          </a:p>
        </p:txBody>
      </p:sp>
      <p:sp>
        <p:nvSpPr>
          <p:cNvPr id="75792" name="Rectangle 16"/>
          <p:cNvSpPr>
            <a:spLocks noChangeArrowheads="1"/>
          </p:cNvSpPr>
          <p:nvPr/>
        </p:nvSpPr>
        <p:spPr bwMode="auto">
          <a:xfrm>
            <a:off x="4878388" y="5453063"/>
            <a:ext cx="2693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400">
                <a:latin typeface="Comic Sans MS" panose="030F0702030302020204" pitchFamily="66" charset="0"/>
              </a:rPr>
              <a:t>30,7 (23)                 38,7 (29)</a:t>
            </a:r>
          </a:p>
        </p:txBody>
      </p:sp>
      <p:sp>
        <p:nvSpPr>
          <p:cNvPr id="41992" name="Line 18"/>
          <p:cNvSpPr>
            <a:spLocks noChangeShapeType="1"/>
          </p:cNvSpPr>
          <p:nvPr/>
        </p:nvSpPr>
        <p:spPr bwMode="auto">
          <a:xfrm>
            <a:off x="793750" y="645318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1993" name="Line 19"/>
          <p:cNvSpPr>
            <a:spLocks noChangeShapeType="1"/>
          </p:cNvSpPr>
          <p:nvPr/>
        </p:nvSpPr>
        <p:spPr bwMode="auto">
          <a:xfrm>
            <a:off x="755650" y="155733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9946" name="Rectangle 20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75797" name="Rectangle 21"/>
          <p:cNvSpPr>
            <a:spLocks noChangeArrowheads="1"/>
          </p:cNvSpPr>
          <p:nvPr/>
        </p:nvSpPr>
        <p:spPr bwMode="auto">
          <a:xfrm>
            <a:off x="1258888" y="2349500"/>
            <a:ext cx="33147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600" dirty="0">
                <a:latin typeface="Comic Sans MS" panose="030F0702030302020204" pitchFamily="66" charset="0"/>
              </a:rPr>
              <a:t> </a:t>
            </a:r>
            <a:r>
              <a:rPr lang="es-ES" sz="1800" dirty="0">
                <a:latin typeface="Comic Sans MS" panose="030F0702030302020204" pitchFamily="66" charset="0"/>
              </a:rPr>
              <a:t>Facilidad de encontrar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información en </a:t>
            </a:r>
            <a:r>
              <a:rPr lang="es-ES" sz="1800" i="1" dirty="0">
                <a:latin typeface="Comic Sans MS" panose="030F0702030302020204" pitchFamily="66" charset="0"/>
              </a:rPr>
              <a:t>Internet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endParaRPr lang="es-ES" sz="1000" b="1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600" b="1" dirty="0">
                <a:latin typeface="Comic Sans MS" panose="030F0702030302020204" pitchFamily="66" charset="0"/>
              </a:rPr>
              <a:t> </a:t>
            </a:r>
            <a:r>
              <a:rPr lang="es-ES" sz="1800" dirty="0">
                <a:latin typeface="Comic Sans MS" panose="030F0702030302020204" pitchFamily="66" charset="0"/>
              </a:rPr>
              <a:t>Por </a:t>
            </a:r>
            <a:r>
              <a:rPr lang="es-ES" sz="1800" u="sng" dirty="0">
                <a:latin typeface="Comic Sans MS" panose="030F0702030302020204" pitchFamily="66" charset="0"/>
              </a:rPr>
              <a:t>no saber</a:t>
            </a:r>
            <a:r>
              <a:rPr lang="es-ES" sz="1800" dirty="0">
                <a:latin typeface="Comic Sans MS" panose="030F0702030302020204" pitchFamily="66" charset="0"/>
              </a:rPr>
              <a:t> cómo hacer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los trabajos académic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os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endParaRPr lang="es-ES" sz="1000" b="1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600" b="1" dirty="0">
                <a:latin typeface="Comic Sans MS" panose="030F0702030302020204" pitchFamily="66" charset="0"/>
              </a:rPr>
              <a:t> </a:t>
            </a:r>
            <a:r>
              <a:rPr lang="es-ES" sz="1800" dirty="0">
                <a:latin typeface="Comic Sans MS" panose="030F0702030302020204" pitchFamily="66" charset="0"/>
              </a:rPr>
              <a:t>La creencia que lo que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es-E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sz="1800" dirty="0" smtClean="0">
                <a:latin typeface="Comic Sans MS" panose="030F0702030302020204" pitchFamily="66" charset="0"/>
              </a:rPr>
              <a:t>está </a:t>
            </a:r>
            <a:r>
              <a:rPr lang="es-ES" sz="1800" dirty="0">
                <a:latin typeface="Comic Sans MS" panose="030F0702030302020204" pitchFamily="66" charset="0"/>
              </a:rPr>
              <a:t>en </a:t>
            </a:r>
            <a:r>
              <a:rPr lang="es-ES" sz="1800" i="1" dirty="0">
                <a:latin typeface="Comic Sans MS" panose="030F0702030302020204" pitchFamily="66" charset="0"/>
              </a:rPr>
              <a:t>Internet </a:t>
            </a:r>
            <a:r>
              <a:rPr lang="es-ES" sz="1800" dirty="0">
                <a:latin typeface="Comic Sans MS" panose="030F0702030302020204" pitchFamily="66" charset="0"/>
              </a:rPr>
              <a:t>es público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endParaRPr lang="es-ES" sz="1000" b="1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600" dirty="0">
                <a:latin typeface="Comic Sans MS" panose="030F0702030302020204" pitchFamily="66" charset="0"/>
              </a:rPr>
              <a:t> </a:t>
            </a:r>
            <a:r>
              <a:rPr lang="es-ES" sz="1400" dirty="0">
                <a:latin typeface="Comic Sans MS" panose="030F0702030302020204" pitchFamily="66" charset="0"/>
              </a:rPr>
              <a:t>Falta de tiempo y mucho trabajo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endParaRPr lang="es-ES" sz="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600" dirty="0">
                <a:latin typeface="Comic Sans MS" panose="030F0702030302020204" pitchFamily="66" charset="0"/>
              </a:rPr>
              <a:t> </a:t>
            </a:r>
            <a:r>
              <a:rPr lang="es-ES" sz="1400" dirty="0">
                <a:latin typeface="Comic Sans MS" panose="030F0702030302020204" pitchFamily="66" charset="0"/>
              </a:rPr>
              <a:t>Conocimiento o sensación de que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400" dirty="0">
                <a:latin typeface="Comic Sans MS" panose="030F0702030302020204" pitchFamily="66" charset="0"/>
              </a:rPr>
              <a:t>   el profesor </a:t>
            </a: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lee </a:t>
            </a:r>
            <a:r>
              <a:rPr lang="es-ES" sz="1400" dirty="0">
                <a:latin typeface="Comic Sans MS" panose="030F0702030302020204" pitchFamily="66" charset="0"/>
              </a:rPr>
              <a:t>los trabajos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endParaRPr lang="es-ES" sz="800" b="1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600" dirty="0">
                <a:latin typeface="Comic Sans MS" panose="030F0702030302020204" pitchFamily="66" charset="0"/>
              </a:rPr>
              <a:t> </a:t>
            </a:r>
            <a:r>
              <a:rPr lang="es-ES" sz="1400" dirty="0">
                <a:latin typeface="Comic Sans MS" panose="030F0702030302020204" pitchFamily="66" charset="0"/>
              </a:rPr>
              <a:t>Sensación de que el profesor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  <a:defRPr/>
            </a:pPr>
            <a:r>
              <a:rPr lang="es-ES" sz="1400" dirty="0">
                <a:latin typeface="Comic Sans MS" panose="030F0702030302020204" pitchFamily="66" charset="0"/>
              </a:rPr>
              <a:t>   </a:t>
            </a: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descubre </a:t>
            </a:r>
            <a:r>
              <a:rPr lang="es-ES" sz="1400" dirty="0">
                <a:latin typeface="Comic Sans MS" panose="030F0702030302020204" pitchFamily="66" charset="0"/>
              </a:rPr>
              <a:t>fácilmente las copias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endParaRPr lang="es-ES" sz="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Char char="§"/>
              <a:defRPr/>
            </a:pPr>
            <a:r>
              <a:rPr lang="es-ES" sz="1600" dirty="0">
                <a:latin typeface="Comic Sans MS" panose="030F0702030302020204" pitchFamily="66" charset="0"/>
              </a:rPr>
              <a:t> </a:t>
            </a:r>
            <a:r>
              <a:rPr lang="es-ES" sz="1400" dirty="0">
                <a:latin typeface="Comic Sans MS" panose="030F0702030302020204" pitchFamily="66" charset="0"/>
              </a:rPr>
              <a:t>El resto de compañeros lo hace</a:t>
            </a:r>
          </a:p>
        </p:txBody>
      </p:sp>
      <p:sp>
        <p:nvSpPr>
          <p:cNvPr id="75799" name="Rectangle 23"/>
          <p:cNvSpPr>
            <a:spLocks noChangeArrowheads="1"/>
          </p:cNvSpPr>
          <p:nvPr/>
        </p:nvSpPr>
        <p:spPr bwMode="auto">
          <a:xfrm>
            <a:off x="4846638" y="2374900"/>
            <a:ext cx="2849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000" b="1">
                <a:latin typeface="Comic Sans MS" panose="030F0702030302020204" pitchFamily="66" charset="0"/>
              </a:rPr>
              <a:t>80,0</a:t>
            </a:r>
            <a:r>
              <a:rPr lang="es-ES" sz="1600">
                <a:latin typeface="Comic Sans MS" panose="030F0702030302020204" pitchFamily="66" charset="0"/>
              </a:rPr>
              <a:t> (60)             16,0 (12)</a:t>
            </a:r>
          </a:p>
        </p:txBody>
      </p:sp>
      <p:sp>
        <p:nvSpPr>
          <p:cNvPr id="75800" name="Rectangle 24"/>
          <p:cNvSpPr>
            <a:spLocks noChangeArrowheads="1"/>
          </p:cNvSpPr>
          <p:nvPr/>
        </p:nvSpPr>
        <p:spPr bwMode="auto">
          <a:xfrm>
            <a:off x="4859338" y="4921250"/>
            <a:ext cx="26955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400">
                <a:latin typeface="Comic Sans MS" panose="030F0702030302020204" pitchFamily="66" charset="0"/>
              </a:rPr>
              <a:t>40,0 (30)                  26,7 (20)</a:t>
            </a:r>
          </a:p>
        </p:txBody>
      </p:sp>
      <p:sp>
        <p:nvSpPr>
          <p:cNvPr id="75801" name="Rectangle 25"/>
          <p:cNvSpPr>
            <a:spLocks noChangeArrowheads="1"/>
          </p:cNvSpPr>
          <p:nvPr/>
        </p:nvSpPr>
        <p:spPr bwMode="auto">
          <a:xfrm>
            <a:off x="4860925" y="6018213"/>
            <a:ext cx="2665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400">
                <a:latin typeface="Comic Sans MS" panose="030F0702030302020204" pitchFamily="66" charset="0"/>
              </a:rPr>
              <a:t>29,3 (22)                 28,0 (21)</a:t>
            </a:r>
          </a:p>
        </p:txBody>
      </p:sp>
      <p:sp>
        <p:nvSpPr>
          <p:cNvPr id="41999" name="Line 26"/>
          <p:cNvSpPr>
            <a:spLocks noChangeShapeType="1"/>
          </p:cNvSpPr>
          <p:nvPr/>
        </p:nvSpPr>
        <p:spPr bwMode="auto">
          <a:xfrm>
            <a:off x="755650" y="22764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2000" name="Text Box 27"/>
          <p:cNvSpPr txBox="1">
            <a:spLocks noChangeArrowheads="1"/>
          </p:cNvSpPr>
          <p:nvPr/>
        </p:nvSpPr>
        <p:spPr bwMode="auto">
          <a:xfrm>
            <a:off x="722313" y="2898775"/>
            <a:ext cx="454025" cy="7016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4000">
                <a:solidFill>
                  <a:srgbClr val="A50021"/>
                </a:solidFill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42001" name="Line 28"/>
          <p:cNvSpPr>
            <a:spLocks noChangeShapeType="1"/>
          </p:cNvSpPr>
          <p:nvPr/>
        </p:nvSpPr>
        <p:spPr bwMode="auto">
          <a:xfrm>
            <a:off x="1258888" y="2349500"/>
            <a:ext cx="0" cy="2047875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2002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722313" y="6453188"/>
            <a:ext cx="1511300" cy="277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8" grpId="0"/>
      <p:bldP spid="75789" grpId="0"/>
      <p:bldP spid="75791" grpId="0"/>
      <p:bldP spid="75792" grpId="0"/>
      <p:bldP spid="75799" grpId="0"/>
      <p:bldP spid="75800" grpId="0"/>
      <p:bldP spid="7580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400"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80898" name="Rectangle 1026"/>
          <p:cNvSpPr>
            <a:spLocks noChangeArrowheads="1"/>
          </p:cNvSpPr>
          <p:nvPr/>
        </p:nvSpPr>
        <p:spPr bwMode="auto">
          <a:xfrm>
            <a:off x="2484438" y="3136900"/>
            <a:ext cx="4219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Sí, en secundaria              </a:t>
            </a:r>
            <a:r>
              <a:rPr lang="es-ES" sz="1800" b="1">
                <a:latin typeface="Comic Sans MS" panose="030F0702030302020204" pitchFamily="66" charset="0"/>
              </a:rPr>
              <a:t>34,7</a:t>
            </a:r>
            <a:r>
              <a:rPr lang="es-ES" sz="1800">
                <a:latin typeface="Comic Sans MS" panose="030F0702030302020204" pitchFamily="66" charset="0"/>
              </a:rPr>
              <a:t>    </a:t>
            </a:r>
            <a:r>
              <a:rPr lang="es-ES" sz="1600">
                <a:latin typeface="Comic Sans MS" panose="030F0702030302020204" pitchFamily="66" charset="0"/>
              </a:rPr>
              <a:t>(26)</a:t>
            </a:r>
          </a:p>
        </p:txBody>
      </p:sp>
      <p:sp>
        <p:nvSpPr>
          <p:cNvPr id="80899" name="Rectangle 1027"/>
          <p:cNvSpPr>
            <a:spLocks noChangeArrowheads="1"/>
          </p:cNvSpPr>
          <p:nvPr/>
        </p:nvSpPr>
        <p:spPr bwMode="auto">
          <a:xfrm>
            <a:off x="2484438" y="3503613"/>
            <a:ext cx="41259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Sí, en la universidad         </a:t>
            </a:r>
            <a:r>
              <a:rPr lang="es-ES" sz="1800" b="1">
                <a:latin typeface="Comic Sans MS" panose="030F0702030302020204" pitchFamily="66" charset="0"/>
              </a:rPr>
              <a:t>14,7</a:t>
            </a:r>
            <a:r>
              <a:rPr lang="es-ES" sz="1800">
                <a:latin typeface="Comic Sans MS" panose="030F0702030302020204" pitchFamily="66" charset="0"/>
              </a:rPr>
              <a:t>    </a:t>
            </a:r>
            <a:r>
              <a:rPr lang="es-ES" sz="1600">
                <a:latin typeface="Comic Sans MS" panose="030F0702030302020204" pitchFamily="66" charset="0"/>
              </a:rPr>
              <a:t>(11</a:t>
            </a:r>
            <a:r>
              <a:rPr lang="es-ES" sz="180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80900" name="Rectangle 1028"/>
          <p:cNvSpPr>
            <a:spLocks noChangeArrowheads="1"/>
          </p:cNvSpPr>
          <p:nvPr/>
        </p:nvSpPr>
        <p:spPr bwMode="auto">
          <a:xfrm>
            <a:off x="2484438" y="3935413"/>
            <a:ext cx="4181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>
                <a:latin typeface="Comic Sans MS" panose="030F0702030302020204" pitchFamily="66" charset="0"/>
              </a:rPr>
              <a:t>Sí, en ambas                     </a:t>
            </a:r>
            <a:r>
              <a:rPr lang="es-E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18,7</a:t>
            </a:r>
            <a:r>
              <a:rPr lang="es-ES" sz="1800" dirty="0" smtClean="0">
                <a:latin typeface="Comic Sans MS" panose="030F0702030302020204" pitchFamily="66" charset="0"/>
              </a:rPr>
              <a:t>     </a:t>
            </a:r>
            <a:r>
              <a:rPr lang="es-ES" sz="1600" dirty="0" smtClean="0">
                <a:latin typeface="Comic Sans MS" panose="030F0702030302020204" pitchFamily="66" charset="0"/>
              </a:rPr>
              <a:t>(14)</a:t>
            </a:r>
          </a:p>
        </p:txBody>
      </p:sp>
      <p:sp>
        <p:nvSpPr>
          <p:cNvPr id="80901" name="Rectangle 1029"/>
          <p:cNvSpPr>
            <a:spLocks noChangeArrowheads="1"/>
          </p:cNvSpPr>
          <p:nvPr/>
        </p:nvSpPr>
        <p:spPr bwMode="auto">
          <a:xfrm>
            <a:off x="2335213" y="4351338"/>
            <a:ext cx="4310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creo que nunca        </a:t>
            </a:r>
            <a:r>
              <a:rPr lang="es-ES" sz="2000" b="1" dirty="0" smtClean="0">
                <a:latin typeface="Comic Sans MS" panose="030F0702030302020204" pitchFamily="66" charset="0"/>
              </a:rPr>
              <a:t>29,3</a:t>
            </a:r>
            <a:r>
              <a:rPr lang="es-ES" sz="2000" dirty="0" smtClean="0">
                <a:latin typeface="Comic Sans MS" panose="030F0702030302020204" pitchFamily="66" charset="0"/>
              </a:rPr>
              <a:t> </a:t>
            </a:r>
            <a:r>
              <a:rPr lang="es-ES" sz="1800" dirty="0" smtClean="0">
                <a:latin typeface="Comic Sans MS" panose="030F0702030302020204" pitchFamily="66" charset="0"/>
              </a:rPr>
              <a:t>   </a:t>
            </a:r>
            <a:r>
              <a:rPr lang="es-ES" sz="1600" dirty="0" smtClean="0">
                <a:latin typeface="Comic Sans MS" panose="030F0702030302020204" pitchFamily="66" charset="0"/>
              </a:rPr>
              <a:t>(23)</a:t>
            </a:r>
          </a:p>
        </p:txBody>
      </p:sp>
      <p:sp>
        <p:nvSpPr>
          <p:cNvPr id="80902" name="Rectangle 1030"/>
          <p:cNvSpPr>
            <a:spLocks noChangeArrowheads="1"/>
          </p:cNvSpPr>
          <p:nvPr/>
        </p:nvSpPr>
        <p:spPr bwMode="auto">
          <a:xfrm>
            <a:off x="2486025" y="4799013"/>
            <a:ext cx="424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NC                                    2,7      </a:t>
            </a:r>
            <a:r>
              <a:rPr lang="es-ES" sz="1600">
                <a:latin typeface="Comic Sans MS" panose="030F0702030302020204" pitchFamily="66" charset="0"/>
              </a:rPr>
              <a:t>(2)</a:t>
            </a:r>
          </a:p>
        </p:txBody>
      </p:sp>
      <p:sp>
        <p:nvSpPr>
          <p:cNvPr id="80903" name="Rectangle 1031"/>
          <p:cNvSpPr>
            <a:spLocks noChangeArrowheads="1"/>
          </p:cNvSpPr>
          <p:nvPr/>
        </p:nvSpPr>
        <p:spPr bwMode="auto">
          <a:xfrm>
            <a:off x="2312988" y="5240338"/>
            <a:ext cx="4264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>
                <a:latin typeface="Comic Sans MS" panose="030F0702030302020204" pitchFamily="66" charset="0"/>
              </a:rPr>
              <a:t>Total 		            100,0      </a:t>
            </a:r>
            <a:r>
              <a:rPr lang="es-ES" sz="1600">
                <a:latin typeface="Comic Sans MS" panose="030F0702030302020204" pitchFamily="66" charset="0"/>
              </a:rPr>
              <a:t>(75)</a:t>
            </a:r>
          </a:p>
        </p:txBody>
      </p:sp>
      <p:sp>
        <p:nvSpPr>
          <p:cNvPr id="80904" name="Rectangle 1032"/>
          <p:cNvSpPr>
            <a:spLocks noChangeArrowheads="1"/>
          </p:cNvSpPr>
          <p:nvPr/>
        </p:nvSpPr>
        <p:spPr bwMode="auto">
          <a:xfrm>
            <a:off x="941388" y="1985963"/>
            <a:ext cx="7591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2400">
                <a:latin typeface="Comic Sans MS" panose="030F0702030302020204" pitchFamily="66" charset="0"/>
              </a:rPr>
              <a:t>¿Le enseñaron </a:t>
            </a:r>
            <a:r>
              <a:rPr lang="es-ES" sz="2400" b="1" u="sng">
                <a:latin typeface="Comic Sans MS" panose="030F0702030302020204" pitchFamily="66" charset="0"/>
              </a:rPr>
              <a:t>cómo</a:t>
            </a:r>
            <a:r>
              <a:rPr lang="es-ES" sz="2400">
                <a:latin typeface="Comic Sans MS" panose="030F0702030302020204" pitchFamily="66" charset="0"/>
              </a:rPr>
              <a:t> hacer trabajos académicos?</a:t>
            </a:r>
            <a:r>
              <a:rPr lang="es-ES" sz="180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3018" name="Line 1033"/>
          <p:cNvSpPr>
            <a:spLocks noChangeShapeType="1"/>
          </p:cNvSpPr>
          <p:nvPr/>
        </p:nvSpPr>
        <p:spPr bwMode="auto">
          <a:xfrm>
            <a:off x="755650" y="574357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3019" name="Line 1034"/>
          <p:cNvSpPr>
            <a:spLocks noChangeShapeType="1"/>
          </p:cNvSpPr>
          <p:nvPr/>
        </p:nvSpPr>
        <p:spPr bwMode="auto">
          <a:xfrm>
            <a:off x="704850" y="2562225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3020" name="Line 1035"/>
          <p:cNvSpPr>
            <a:spLocks noChangeShapeType="1"/>
          </p:cNvSpPr>
          <p:nvPr/>
        </p:nvSpPr>
        <p:spPr bwMode="auto">
          <a:xfrm>
            <a:off x="704850" y="1912938"/>
            <a:ext cx="76327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3021" name="Rectangle 1036"/>
          <p:cNvSpPr>
            <a:spLocks noChangeArrowheads="1"/>
          </p:cNvSpPr>
          <p:nvPr/>
        </p:nvSpPr>
        <p:spPr bwMode="auto">
          <a:xfrm>
            <a:off x="5364163" y="2717800"/>
            <a:ext cx="12493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800" b="1">
                <a:latin typeface="Comic Sans MS" panose="030F0702030302020204" pitchFamily="66" charset="0"/>
              </a:rPr>
              <a:t>%      (n)</a:t>
            </a:r>
          </a:p>
        </p:txBody>
      </p:sp>
      <p:sp>
        <p:nvSpPr>
          <p:cNvPr id="43022" name="Text Box 1037"/>
          <p:cNvSpPr txBox="1">
            <a:spLocks noChangeArrowheads="1"/>
          </p:cNvSpPr>
          <p:nvPr/>
        </p:nvSpPr>
        <p:spPr bwMode="auto">
          <a:xfrm>
            <a:off x="612775" y="1927225"/>
            <a:ext cx="454025" cy="7016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4000">
                <a:solidFill>
                  <a:srgbClr val="A50021"/>
                </a:solidFill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80910" name="Text Box 1038"/>
          <p:cNvSpPr txBox="1">
            <a:spLocks noChangeArrowheads="1"/>
          </p:cNvSpPr>
          <p:nvPr/>
        </p:nvSpPr>
        <p:spPr bwMode="auto">
          <a:xfrm>
            <a:off x="6665913" y="4324350"/>
            <a:ext cx="4270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3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80913" name="Rectangle 1041"/>
          <p:cNvSpPr>
            <a:spLocks noChangeArrowheads="1"/>
          </p:cNvSpPr>
          <p:nvPr/>
        </p:nvSpPr>
        <p:spPr bwMode="auto">
          <a:xfrm>
            <a:off x="3937000" y="1423988"/>
            <a:ext cx="1270000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s-ES" sz="2000" b="1">
                <a:cs typeface="Times New Roman" pitchFamily="18" charset="0"/>
              </a:rPr>
              <a:t>Tabla 2a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3025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19" name="Rectángulo 18"/>
          <p:cNvSpPr/>
          <p:nvPr/>
        </p:nvSpPr>
        <p:spPr>
          <a:xfrm>
            <a:off x="701675" y="5743575"/>
            <a:ext cx="1511300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1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X. Páez mayo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09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09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09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9" grpId="0"/>
      <p:bldP spid="80900" grpId="0"/>
      <p:bldP spid="80901" grpId="0"/>
      <p:bldP spid="80902" grpId="0"/>
      <p:bldP spid="80903" grpId="0"/>
      <p:bldP spid="809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05" name="Text Box 17"/>
          <p:cNvSpPr txBox="1">
            <a:spLocks noChangeArrowheads="1"/>
          </p:cNvSpPr>
          <p:nvPr/>
        </p:nvSpPr>
        <p:spPr bwMode="auto">
          <a:xfrm>
            <a:off x="2454275" y="3284538"/>
            <a:ext cx="4227513" cy="1662112"/>
          </a:xfrm>
          <a:prstGeom prst="rect">
            <a:avLst/>
          </a:prstGeom>
          <a:solidFill>
            <a:srgbClr val="FFFFCC"/>
          </a:solidFill>
          <a:ln w="9525">
            <a:solidFill>
              <a:schemeClr val="bg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  <a:defRPr/>
            </a:pPr>
            <a:r>
              <a:rPr lang="es-ES" sz="2400" b="1" dirty="0" smtClean="0">
                <a:latin typeface="Comic Sans MS" panose="030F0702030302020204" pitchFamily="66" charset="0"/>
              </a:rPr>
              <a:t>Ignorancia</a:t>
            </a:r>
            <a:r>
              <a:rPr lang="es-ES" sz="1800" dirty="0" smtClean="0">
                <a:latin typeface="Comic Sans MS" panose="030F0702030302020204" pitchFamily="66" charset="0"/>
              </a:rPr>
              <a:t> </a:t>
            </a:r>
            <a:r>
              <a:rPr lang="es-ES" sz="1800" dirty="0">
                <a:latin typeface="Comic Sans MS" panose="030F0702030302020204" pitchFamily="66" charset="0"/>
              </a:rPr>
              <a:t>en gran parte  de la  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  <a:buFontTx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 comisión de las faltas 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  <a:defRPr/>
            </a:pPr>
            <a:endParaRPr lang="es-ES" sz="1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  <a:defRPr/>
            </a:pPr>
            <a:r>
              <a:rPr lang="es-ES" sz="2400" b="1" dirty="0" smtClean="0">
                <a:latin typeface="Comic Sans MS" panose="030F0702030302020204" pitchFamily="66" charset="0"/>
              </a:rPr>
              <a:t>Ocurrencia</a:t>
            </a:r>
            <a:r>
              <a:rPr lang="es-ES" sz="1800" dirty="0" smtClean="0">
                <a:latin typeface="Comic Sans MS" panose="030F0702030302020204" pitchFamily="66" charset="0"/>
              </a:rPr>
              <a:t> </a:t>
            </a:r>
            <a:r>
              <a:rPr lang="es-ES" sz="1800" dirty="0">
                <a:latin typeface="Comic Sans MS" panose="030F0702030302020204" pitchFamily="66" charset="0"/>
              </a:rPr>
              <a:t>de </a:t>
            </a:r>
            <a:r>
              <a:rPr lang="es-ES" sz="1800" dirty="0" smtClean="0">
                <a:latin typeface="Comic Sans MS" panose="030F0702030302020204" pitchFamily="66" charset="0"/>
              </a:rPr>
              <a:t>faltas </a:t>
            </a:r>
            <a:r>
              <a:rPr lang="es-ES" sz="1800" dirty="0">
                <a:latin typeface="Comic Sans MS" panose="030F0702030302020204" pitchFamily="66" charset="0"/>
              </a:rPr>
              <a:t>y ausencia</a:t>
            </a:r>
          </a:p>
          <a:p>
            <a:pPr eaLnBrk="1" hangingPunct="1">
              <a:spcBef>
                <a:spcPct val="0"/>
              </a:spcBef>
              <a:buClr>
                <a:srgbClr val="A50021"/>
              </a:buClr>
              <a:buSzPct val="200000"/>
              <a:buFontTx/>
              <a:buNone/>
              <a:defRPr/>
            </a:pPr>
            <a:r>
              <a:rPr lang="es-ES" sz="1800" dirty="0">
                <a:latin typeface="Comic Sans MS" panose="030F0702030302020204" pitchFamily="66" charset="0"/>
              </a:rPr>
              <a:t>    de su </a:t>
            </a:r>
            <a:r>
              <a:rPr lang="es-ES" sz="1800" dirty="0" smtClean="0">
                <a:latin typeface="Comic Sans MS" panose="030F0702030302020204" pitchFamily="66" charset="0"/>
              </a:rPr>
              <a:t>prevención</a:t>
            </a:r>
            <a:endParaRPr lang="es-ES" sz="1800" dirty="0">
              <a:latin typeface="Comic Sans MS" panose="030F0702030302020204" pitchFamily="66" charset="0"/>
            </a:endParaRPr>
          </a:p>
        </p:txBody>
      </p:sp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457450" y="2060575"/>
            <a:ext cx="4271963" cy="8318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A50021"/>
              </a:buClr>
              <a:buSzPct val="200000"/>
              <a:buFontTx/>
              <a:buNone/>
              <a:defRPr/>
            </a:pPr>
            <a:r>
              <a:rPr lang="es-E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Hay llamar la atención sobre </a:t>
            </a:r>
          </a:p>
          <a:p>
            <a:pPr algn="ctr" eaLnBrk="1" hangingPunct="1">
              <a:spcBef>
                <a:spcPct val="0"/>
              </a:spcBef>
              <a:buClr>
                <a:srgbClr val="A50021"/>
              </a:buClr>
              <a:buSzPct val="200000"/>
              <a:buFontTx/>
              <a:buNone/>
              <a:defRPr/>
            </a:pPr>
            <a:r>
              <a:rPr lang="es-E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nuestra responsabilidad en:</a:t>
            </a:r>
            <a:endParaRPr lang="es-ES" sz="2400" dirty="0" smtClean="0">
              <a:latin typeface="Comic Sans MS" panose="030F0702030302020204" pitchFamily="66" charset="0"/>
            </a:endParaRPr>
          </a:p>
        </p:txBody>
      </p:sp>
      <p:sp>
        <p:nvSpPr>
          <p:cNvPr id="44036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1706563" y="1252538"/>
            <a:ext cx="5730875" cy="5842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hay deshonestidad? </a:t>
            </a: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2100263" y="2165350"/>
            <a:ext cx="5005387" cy="2770188"/>
          </a:xfrm>
          <a:prstGeom prst="rect">
            <a:avLst/>
          </a:prstGeom>
          <a:solidFill>
            <a:srgbClr val="FFFFF3"/>
          </a:solidFill>
          <a:ln w="28575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143000" indent="-6858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600200" indent="-6858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057400" indent="-6858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514600" indent="-6858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971800" indent="-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429000" indent="-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886200" indent="-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343400" indent="-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ES_tradnl" sz="900" dirty="0" smtClean="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Competencia intensa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Fragilidad humana:  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  ignorancia, egoísmo,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  endiosamiento, temor de 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  que otros vean sus fallas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  <a:defRPr/>
            </a:pPr>
            <a:endParaRPr lang="es-ES_tradnl" sz="1100" dirty="0" smtClean="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5062" name="Rectangle 9"/>
          <p:cNvSpPr>
            <a:spLocks noChangeArrowheads="1"/>
          </p:cNvSpPr>
          <p:nvPr/>
        </p:nvSpPr>
        <p:spPr bwMode="auto">
          <a:xfrm>
            <a:off x="3849688" y="5057775"/>
            <a:ext cx="32559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sz="1100">
                <a:latin typeface="Comic Sans MS" panose="030F0702030302020204" pitchFamily="66" charset="0"/>
              </a:rPr>
              <a:t>H. L Fred. 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sz="1100" i="1">
                <a:latin typeface="Comic Sans MS" panose="030F0702030302020204" pitchFamily="66" charset="0"/>
              </a:rPr>
              <a:t>Dishonesty in medicine revisited</a:t>
            </a:r>
            <a:r>
              <a:rPr lang="en-US" sz="1100">
                <a:latin typeface="Comic Sans MS" panose="030F0702030302020204" pitchFamily="66" charset="0"/>
              </a:rPr>
              <a:t>. 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sz="1100">
                <a:latin typeface="Comic Sans MS" panose="030F0702030302020204" pitchFamily="66" charset="0"/>
              </a:rPr>
              <a:t>Texas Heart Institute Journal 35: 6-15, 2008.</a:t>
            </a:r>
            <a:endParaRPr lang="es-ES_tradnl" sz="1100">
              <a:latin typeface="Comic Sans MS" panose="030F0702030302020204" pitchFamily="66" charset="0"/>
            </a:endParaRPr>
          </a:p>
        </p:txBody>
      </p:sp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7656513" y="5251450"/>
            <a:ext cx="9921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VE" sz="4800">
                <a:latin typeface="Comic Sans MS" panose="030F0702030302020204" pitchFamily="66" charset="0"/>
              </a:rPr>
              <a:t>Y…</a:t>
            </a:r>
          </a:p>
        </p:txBody>
      </p:sp>
      <p:sp>
        <p:nvSpPr>
          <p:cNvPr id="45064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200">
                <a:solidFill>
                  <a:schemeClr val="bg2"/>
                </a:solidFill>
              </a:rPr>
              <a:t>X. Páez Facultad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1633253" y="2327424"/>
            <a:ext cx="5768837" cy="3077766"/>
          </a:xfrm>
          <a:prstGeom prst="rect">
            <a:avLst/>
          </a:prstGeom>
          <a:solidFill>
            <a:srgbClr val="FFFFCC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>
            <a:glow rad="139700">
              <a:srgbClr val="FFC000">
                <a:alpha val="4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extLst/>
        </p:spPr>
        <p:txBody>
          <a:bodyPr>
            <a:spAutoFit/>
          </a:bodyPr>
          <a:lstStyle>
            <a:lvl1pPr marL="609600" indent="-609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742950" indent="-742950" eaLnBrk="1" hangingPunct="1">
              <a:buFontTx/>
              <a:buAutoNum type="arabicPeriod" startAt="3"/>
              <a:defRPr/>
            </a:pPr>
            <a:r>
              <a:rPr lang="es-ES_tradnl" sz="4400" dirty="0" smtClean="0"/>
              <a:t>Porque los “otros” </a:t>
            </a:r>
          </a:p>
          <a:p>
            <a:pPr marL="0" indent="0" eaLnBrk="1" hangingPunct="1">
              <a:defRPr/>
            </a:pPr>
            <a:r>
              <a:rPr lang="es-ES_tradnl" sz="4400" dirty="0"/>
              <a:t> </a:t>
            </a:r>
            <a:r>
              <a:rPr lang="es-ES_tradnl" sz="4400" dirty="0" smtClean="0"/>
              <a:t>   lo permiten</a:t>
            </a:r>
            <a:r>
              <a:rPr lang="es-ES_tradnl" sz="4000" dirty="0" smtClean="0"/>
              <a:t>:</a:t>
            </a:r>
          </a:p>
          <a:p>
            <a:pPr marL="0" indent="0" eaLnBrk="1" hangingPunct="1">
              <a:defRPr/>
            </a:pPr>
            <a:endParaRPr lang="es-ES_tradnl" sz="1000" dirty="0" smtClean="0"/>
          </a:p>
          <a:p>
            <a:pPr marL="0" indent="0" eaLnBrk="1" hangingPunct="1">
              <a:defRPr/>
            </a:pPr>
            <a:r>
              <a:rPr lang="es-ES_tradnl" sz="3200" dirty="0" smtClean="0"/>
              <a:t>        </a:t>
            </a:r>
            <a:r>
              <a:rPr lang="es-ES_tradnl" sz="3200" b="1" dirty="0" smtClean="0"/>
              <a:t>No</a:t>
            </a:r>
            <a:r>
              <a:rPr lang="es-ES_tradnl" sz="3200" dirty="0" smtClean="0"/>
              <a:t> hay supervisión </a:t>
            </a:r>
          </a:p>
          <a:p>
            <a:pPr marL="0" indent="0" eaLnBrk="1" hangingPunct="1">
              <a:defRPr/>
            </a:pPr>
            <a:r>
              <a:rPr lang="es-ES_tradnl" sz="3200" dirty="0" smtClean="0"/>
              <a:t>        </a:t>
            </a:r>
            <a:r>
              <a:rPr lang="es-ES_tradnl" sz="3200" b="1" dirty="0" smtClean="0"/>
              <a:t>No</a:t>
            </a:r>
            <a:r>
              <a:rPr lang="es-ES_tradnl" sz="3200" dirty="0" smtClean="0"/>
              <a:t>  hay evaluación</a:t>
            </a:r>
          </a:p>
          <a:p>
            <a:pPr marL="0" indent="0" eaLnBrk="1" hangingPunct="1">
              <a:defRPr/>
            </a:pPr>
            <a:r>
              <a:rPr lang="es-ES_tradnl" sz="3200" dirty="0" smtClean="0"/>
              <a:t>        </a:t>
            </a:r>
            <a:r>
              <a:rPr lang="es-ES_tradnl" sz="3200" b="1" dirty="0" smtClean="0"/>
              <a:t>No</a:t>
            </a:r>
            <a:r>
              <a:rPr lang="es-ES_tradnl" sz="3200" dirty="0" smtClean="0"/>
              <a:t> hay corrección</a:t>
            </a:r>
            <a:endParaRPr lang="es-ES" sz="3200" dirty="0" smtClean="0"/>
          </a:p>
        </p:txBody>
      </p:sp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1403350" y="1062038"/>
            <a:ext cx="1611313" cy="768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¡Aquí!</a:t>
            </a:r>
          </a:p>
        </p:txBody>
      </p:sp>
      <p:sp>
        <p:nvSpPr>
          <p:cNvPr id="46086" name="Text Box 4"/>
          <p:cNvSpPr txBox="1">
            <a:spLocks noChangeArrowheads="1"/>
          </p:cNvSpPr>
          <p:nvPr/>
        </p:nvSpPr>
        <p:spPr bwMode="auto">
          <a:xfrm>
            <a:off x="6002338" y="6381750"/>
            <a:ext cx="2800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200">
                <a:solidFill>
                  <a:schemeClr val="bg2"/>
                </a:solidFill>
              </a:rPr>
              <a:t>X. Páez Facultad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400"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2298700" y="1173163"/>
            <a:ext cx="4545013" cy="1262062"/>
          </a:xfrm>
          <a:prstGeom prst="rect">
            <a:avLst/>
          </a:prstGeom>
          <a:solidFill>
            <a:srgbClr val="FFFFCC"/>
          </a:solidFill>
          <a:ln w="9525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Deshonestidad Académica</a:t>
            </a:r>
          </a:p>
          <a:p>
            <a:pPr algn="ctr">
              <a:defRPr/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Medicina 2012</a:t>
            </a:r>
          </a:p>
          <a:p>
            <a:pPr algn="ctr">
              <a:defRPr/>
            </a:pPr>
            <a:r>
              <a:rPr lang="es-ES" sz="2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Conclusiones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1707273" y="2625293"/>
            <a:ext cx="5729454" cy="3323987"/>
          </a:xfrm>
          <a:prstGeom prst="rect">
            <a:avLst/>
          </a:prstGeom>
          <a:solidFill>
            <a:srgbClr val="FFFFD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71450" indent="-17145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endParaRPr lang="es-ES" sz="1000" dirty="0" smtClean="0">
              <a:latin typeface="Comic Sans MS" panose="030F0702030302020204" pitchFamily="66" charset="0"/>
            </a:endParaRPr>
          </a:p>
          <a:p>
            <a:pPr marL="342900" indent="-34290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r>
              <a:rPr lang="es-ES" sz="2000" dirty="0" smtClean="0">
                <a:latin typeface="Comic Sans MS" panose="030F0702030302020204" pitchFamily="66" charset="0"/>
              </a:rPr>
              <a:t>¡La deshonestidad en la academia según 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buFontTx/>
              <a:buNone/>
              <a:defRPr/>
            </a:pPr>
            <a:r>
              <a:rPr lang="es-ES" sz="2000" dirty="0" smtClean="0">
                <a:latin typeface="Comic Sans MS" panose="030F0702030302020204" pitchFamily="66" charset="0"/>
              </a:rPr>
              <a:t>    los encuestados es rampante!</a:t>
            </a:r>
          </a:p>
          <a:p>
            <a:pPr marL="171450" indent="-17145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endParaRPr lang="es-ES" sz="1000" dirty="0" smtClean="0">
              <a:latin typeface="Comic Sans MS" panose="030F0702030302020204" pitchFamily="66" charset="0"/>
            </a:endParaRPr>
          </a:p>
          <a:p>
            <a:pPr marL="342900" indent="-34290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r>
              <a:rPr lang="es-ES" sz="2000" dirty="0" smtClean="0">
                <a:latin typeface="Comic Sans MS" panose="030F0702030302020204" pitchFamily="66" charset="0"/>
              </a:rPr>
              <a:t>Se puede atribuir a que no se enseña 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buFontTx/>
              <a:buNone/>
              <a:defRPr/>
            </a:pPr>
            <a:r>
              <a:rPr lang="es-ES" sz="2000" dirty="0">
                <a:latin typeface="Comic Sans MS" panose="030F0702030302020204" pitchFamily="66" charset="0"/>
              </a:rPr>
              <a:t> </a:t>
            </a:r>
            <a:r>
              <a:rPr lang="es-ES" sz="2000" dirty="0" smtClean="0">
                <a:latin typeface="Comic Sans MS" panose="030F0702030302020204" pitchFamily="66" charset="0"/>
              </a:rPr>
              <a:t>    y/o no hay sanciones ni correcciones</a:t>
            </a:r>
          </a:p>
          <a:p>
            <a:pPr marL="171450" indent="-17145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endParaRPr lang="es-ES" sz="1000" dirty="0" smtClean="0">
              <a:latin typeface="Comic Sans MS" panose="030F0702030302020204" pitchFamily="66" charset="0"/>
            </a:endParaRPr>
          </a:p>
          <a:p>
            <a:pPr marL="342900" indent="-34290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r>
              <a:rPr lang="es-ES" sz="2000" dirty="0" smtClean="0">
                <a:latin typeface="Comic Sans MS" panose="030F0702030302020204" pitchFamily="66" charset="0"/>
              </a:rPr>
              <a:t>¿Por qué no hacerlo si hay “beneficios” 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buFontTx/>
              <a:buNone/>
              <a:defRPr/>
            </a:pPr>
            <a:r>
              <a:rPr lang="es-ES" sz="2000" dirty="0">
                <a:latin typeface="Comic Sans MS" panose="030F0702030302020204" pitchFamily="66" charset="0"/>
              </a:rPr>
              <a:t> </a:t>
            </a:r>
            <a:r>
              <a:rPr lang="es-ES" sz="2000" dirty="0" smtClean="0">
                <a:latin typeface="Comic Sans MS" panose="030F0702030302020204" pitchFamily="66" charset="0"/>
              </a:rPr>
              <a:t>    sin ningún riesgo?</a:t>
            </a:r>
          </a:p>
          <a:p>
            <a:pPr marL="171450" indent="-17145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endParaRPr lang="es-ES" sz="1000" dirty="0" smtClean="0">
              <a:latin typeface="Comic Sans MS" panose="030F0702030302020204" pitchFamily="66" charset="0"/>
            </a:endParaRPr>
          </a:p>
          <a:p>
            <a:pPr marL="342900" indent="-34290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r>
              <a:rPr lang="es-ES" sz="2000" dirty="0" smtClean="0">
                <a:latin typeface="Comic Sans MS" panose="030F0702030302020204" pitchFamily="66" charset="0"/>
              </a:rPr>
              <a:t>¡Se necesita cambios de conducta </a:t>
            </a:r>
            <a:r>
              <a:rPr lang="es-ES" sz="2000" u="sng" dirty="0" smtClean="0">
                <a:latin typeface="Comic Sans MS" panose="030F0702030302020204" pitchFamily="66" charset="0"/>
              </a:rPr>
              <a:t>urgentes</a:t>
            </a:r>
            <a:r>
              <a:rPr lang="es-ES" sz="2000" dirty="0" smtClean="0">
                <a:latin typeface="Comic Sans MS" panose="030F0702030302020204" pitchFamily="66" charset="0"/>
              </a:rPr>
              <a:t> 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buFontTx/>
              <a:buNone/>
              <a:defRPr/>
            </a:pPr>
            <a:r>
              <a:rPr lang="es-ES" sz="2000" dirty="0">
                <a:latin typeface="Comic Sans MS" panose="030F0702030302020204" pitchFamily="66" charset="0"/>
              </a:rPr>
              <a:t> </a:t>
            </a:r>
            <a:r>
              <a:rPr lang="es-ES" sz="2000" dirty="0" smtClean="0">
                <a:latin typeface="Comic Sans MS" panose="030F0702030302020204" pitchFamily="66" charset="0"/>
              </a:rPr>
              <a:t>    en profesores y estudiantes!!</a:t>
            </a:r>
          </a:p>
          <a:p>
            <a:pPr marL="171450" indent="-171450" eaLnBrk="1" hangingPunct="1">
              <a:spcBef>
                <a:spcPct val="0"/>
              </a:spcBef>
              <a:buClr>
                <a:srgbClr val="0000CC"/>
              </a:buClr>
              <a:buSzPct val="200000"/>
              <a:buFont typeface="Arial" panose="020B0604020202020204" pitchFamily="34" charset="0"/>
              <a:buChar char="•"/>
              <a:defRPr/>
            </a:pPr>
            <a:endParaRPr lang="es-ES" sz="1000" dirty="0" smtClean="0">
              <a:latin typeface="Comic Sans MS" panose="030F0702030302020204" pitchFamily="66" charset="0"/>
            </a:endParaRP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6227763" y="6016625"/>
            <a:ext cx="2743200" cy="7080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4000" dirty="0" smtClean="0">
                <a:solidFill>
                  <a:srgbClr val="0000CC"/>
                </a:solidFill>
                <a:latin typeface="Comic Sans MS" panose="030F0702030302020204" pitchFamily="66" charset="0"/>
              </a:rPr>
              <a:t>¿Por qué??</a:t>
            </a:r>
          </a:p>
        </p:txBody>
      </p:sp>
      <p:sp>
        <p:nvSpPr>
          <p:cNvPr id="47112" name="Text Box 6"/>
          <p:cNvSpPr txBox="1">
            <a:spLocks noChangeArrowheads="1"/>
          </p:cNvSpPr>
          <p:nvPr/>
        </p:nvSpPr>
        <p:spPr bwMode="auto">
          <a:xfrm>
            <a:off x="136525" y="6584950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6" grpId="0" animBg="1"/>
      <p:bldP spid="9216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400"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2613025" y="2471738"/>
            <a:ext cx="354171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es-E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M.A. </a:t>
            </a:r>
            <a:r>
              <a:rPr lang="es-ES" sz="1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Papadakis</a:t>
            </a:r>
            <a:r>
              <a:rPr lang="es-E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sz="1100" dirty="0">
                <a:latin typeface="Comic Sans MS" panose="030F0702030302020204" pitchFamily="66" charset="0"/>
              </a:rPr>
              <a:t>et al. </a:t>
            </a:r>
            <a:r>
              <a:rPr lang="es-ES" sz="1100" i="1" dirty="0" err="1">
                <a:latin typeface="Comic Sans MS" panose="030F0702030302020204" pitchFamily="66" charset="0"/>
              </a:rPr>
              <a:t>Disciplinary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action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by</a:t>
            </a:r>
            <a:r>
              <a:rPr lang="es-ES" sz="1100" i="1" dirty="0">
                <a:latin typeface="Comic Sans MS" panose="030F0702030302020204" pitchFamily="66" charset="0"/>
              </a:rPr>
              <a:t> medical 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es-ES" sz="1100" i="1" dirty="0" err="1">
                <a:latin typeface="Comic Sans MS" panose="030F0702030302020204" pitchFamily="66" charset="0"/>
              </a:rPr>
              <a:t>boards</a:t>
            </a:r>
            <a:r>
              <a:rPr lang="es-ES" sz="1100" i="1" dirty="0">
                <a:latin typeface="Comic Sans MS" panose="030F0702030302020204" pitchFamily="66" charset="0"/>
              </a:rPr>
              <a:t> and prior </a:t>
            </a:r>
            <a:r>
              <a:rPr lang="es-ES" sz="1100" i="1" dirty="0" err="1">
                <a:latin typeface="Comic Sans MS" panose="030F0702030302020204" pitchFamily="66" charset="0"/>
              </a:rPr>
              <a:t>behavior</a:t>
            </a:r>
            <a:r>
              <a:rPr lang="es-ES" sz="1100" i="1" dirty="0">
                <a:latin typeface="Comic Sans MS" panose="030F0702030302020204" pitchFamily="66" charset="0"/>
              </a:rPr>
              <a:t> in medical </a:t>
            </a:r>
            <a:r>
              <a:rPr lang="es-ES" sz="1100" i="1" dirty="0" err="1">
                <a:latin typeface="Comic Sans MS" panose="030F0702030302020204" pitchFamily="66" charset="0"/>
              </a:rPr>
              <a:t>school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es-ES" sz="1100" dirty="0">
                <a:latin typeface="Comic Sans MS" panose="030F0702030302020204" pitchFamily="66" charset="0"/>
              </a:rPr>
              <a:t>N </a:t>
            </a:r>
            <a:r>
              <a:rPr lang="es-ES" sz="1100" dirty="0" err="1">
                <a:latin typeface="Comic Sans MS" panose="030F0702030302020204" pitchFamily="66" charset="0"/>
              </a:rPr>
              <a:t>Engl</a:t>
            </a:r>
            <a:r>
              <a:rPr lang="es-ES" sz="1100" dirty="0">
                <a:latin typeface="Comic Sans MS" panose="030F0702030302020204" pitchFamily="66" charset="0"/>
              </a:rPr>
              <a:t> J </a:t>
            </a:r>
            <a:r>
              <a:rPr lang="es-ES" sz="1100" dirty="0" err="1">
                <a:latin typeface="Comic Sans MS" panose="030F0702030302020204" pitchFamily="66" charset="0"/>
              </a:rPr>
              <a:t>Med</a:t>
            </a:r>
            <a:r>
              <a:rPr lang="es-ES" sz="1100" dirty="0">
                <a:latin typeface="Comic Sans MS" panose="030F0702030302020204" pitchFamily="66" charset="0"/>
              </a:rPr>
              <a:t> </a:t>
            </a:r>
            <a:r>
              <a:rPr lang="es-E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2005</a:t>
            </a:r>
            <a:r>
              <a:rPr lang="es-ES" sz="1100" dirty="0">
                <a:latin typeface="Comic Sans MS" panose="030F0702030302020204" pitchFamily="66" charset="0"/>
              </a:rPr>
              <a:t>; 353: 267-82</a:t>
            </a:r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622300" y="1139825"/>
            <a:ext cx="5532438" cy="1230313"/>
          </a:xfrm>
          <a:prstGeom prst="rect">
            <a:avLst/>
          </a:prstGeom>
          <a:solidFill>
            <a:srgbClr val="FFFFB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sz="900" dirty="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/>
              <a:t>“Las sanciones disciplinarias a médicos en ejercicio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/>
              <a:t>están asociadas con conducta no profesional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la carrera de medicina</a:t>
            </a:r>
            <a:r>
              <a:rPr lang="es-ES" sz="2000" dirty="0" smtClean="0"/>
              <a:t>”.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sz="900" dirty="0" smtClean="0"/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1658938" y="5918200"/>
            <a:ext cx="5826125" cy="46196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¿Dónde queda nuestra responsabilidad?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0" y="65436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738563" y="5073650"/>
            <a:ext cx="48323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es-E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M.A. </a:t>
            </a:r>
            <a:r>
              <a:rPr lang="es-ES" sz="1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Papadakis</a:t>
            </a:r>
            <a:r>
              <a:rPr lang="es-E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sz="1100" dirty="0">
                <a:latin typeface="Comic Sans MS" panose="030F0702030302020204" pitchFamily="66" charset="0"/>
              </a:rPr>
              <a:t>et al.  </a:t>
            </a:r>
            <a:r>
              <a:rPr lang="es-ES" sz="1100" i="1" dirty="0">
                <a:latin typeface="Comic Sans MS" panose="030F0702030302020204" pitchFamily="66" charset="0"/>
              </a:rPr>
              <a:t>Performance </a:t>
            </a:r>
            <a:r>
              <a:rPr lang="es-ES" sz="1100" i="1" dirty="0" err="1">
                <a:latin typeface="Comic Sans MS" panose="030F0702030302020204" pitchFamily="66" charset="0"/>
              </a:rPr>
              <a:t>during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Internal</a:t>
            </a:r>
            <a:r>
              <a:rPr lang="es-ES" sz="1100" i="1" dirty="0">
                <a:latin typeface="Comic Sans MS" panose="030F0702030302020204" pitchFamily="66" charset="0"/>
              </a:rPr>
              <a:t> Medicine </a:t>
            </a:r>
            <a:r>
              <a:rPr lang="es-ES" sz="1100" i="1" dirty="0" err="1">
                <a:latin typeface="Comic Sans MS" panose="030F0702030302020204" pitchFamily="66" charset="0"/>
              </a:rPr>
              <a:t>Residence</a:t>
            </a:r>
            <a:r>
              <a:rPr lang="es-ES" sz="1100" i="1" dirty="0">
                <a:latin typeface="Comic Sans MS" panose="030F0702030302020204" pitchFamily="66" charset="0"/>
              </a:rPr>
              <a:t> training and </a:t>
            </a:r>
            <a:r>
              <a:rPr lang="es-ES" sz="1100" i="1" dirty="0" err="1">
                <a:latin typeface="Comic Sans MS" panose="030F0702030302020204" pitchFamily="66" charset="0"/>
              </a:rPr>
              <a:t>subsequient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disciplinary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action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by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State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Licensing</a:t>
            </a:r>
            <a:r>
              <a:rPr lang="es-ES" sz="1100" i="1" dirty="0">
                <a:latin typeface="Comic Sans MS" panose="030F0702030302020204" pitchFamily="66" charset="0"/>
              </a:rPr>
              <a:t> </a:t>
            </a:r>
            <a:r>
              <a:rPr lang="es-ES" sz="1100" i="1" dirty="0" err="1">
                <a:latin typeface="Comic Sans MS" panose="030F0702030302020204" pitchFamily="66" charset="0"/>
              </a:rPr>
              <a:t>Boards</a:t>
            </a:r>
            <a:r>
              <a:rPr lang="es-ES" sz="1100" dirty="0">
                <a:latin typeface="Comic Sans MS" panose="030F0702030302020204" pitchFamily="66" charset="0"/>
              </a:rPr>
              <a:t>. 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es-ES" sz="1100" dirty="0">
                <a:latin typeface="Comic Sans MS" panose="030F0702030302020204" pitchFamily="66" charset="0"/>
              </a:rPr>
              <a:t>Ann </a:t>
            </a:r>
            <a:r>
              <a:rPr lang="es-ES" sz="1100" dirty="0" err="1">
                <a:latin typeface="Comic Sans MS" panose="030F0702030302020204" pitchFamily="66" charset="0"/>
              </a:rPr>
              <a:t>Intern</a:t>
            </a:r>
            <a:r>
              <a:rPr lang="es-ES" sz="1100" dirty="0">
                <a:latin typeface="Comic Sans MS" panose="030F0702030302020204" pitchFamily="66" charset="0"/>
              </a:rPr>
              <a:t> </a:t>
            </a:r>
            <a:r>
              <a:rPr lang="es-ES" sz="1100" dirty="0" err="1">
                <a:latin typeface="Comic Sans MS" panose="030F0702030302020204" pitchFamily="66" charset="0"/>
              </a:rPr>
              <a:t>Med</a:t>
            </a:r>
            <a:r>
              <a:rPr lang="es-ES" sz="1100" dirty="0">
                <a:latin typeface="Comic Sans MS" panose="030F0702030302020204" pitchFamily="66" charset="0"/>
              </a:rPr>
              <a:t> </a:t>
            </a:r>
            <a:r>
              <a:rPr lang="es-E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2008</a:t>
            </a:r>
            <a:r>
              <a:rPr lang="es-ES" sz="1100" dirty="0">
                <a:latin typeface="Comic Sans MS" panose="030F0702030302020204" pitchFamily="66" charset="0"/>
              </a:rPr>
              <a:t>; 148: 869-76.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906713" y="3505200"/>
            <a:ext cx="5688012" cy="1508125"/>
          </a:xfrm>
          <a:prstGeom prst="rect">
            <a:avLst/>
          </a:prstGeom>
          <a:solidFill>
            <a:srgbClr val="FFFFB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sz="900" dirty="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/>
              <a:t>“Pobre desempeño en medidas cognitivas y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/>
              <a:t>conductuales 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la residencia </a:t>
            </a:r>
            <a:r>
              <a:rPr lang="es-ES" sz="1800" dirty="0" smtClean="0"/>
              <a:t>asociado con acciones disciplinarias de </a:t>
            </a:r>
            <a:r>
              <a:rPr lang="es-ES" sz="1800" i="1" dirty="0" err="1" smtClean="0"/>
              <a:t>state</a:t>
            </a:r>
            <a:r>
              <a:rPr lang="es-ES" sz="1800" i="1" dirty="0" smtClean="0"/>
              <a:t> </a:t>
            </a:r>
            <a:r>
              <a:rPr lang="es-ES" sz="1800" i="1" dirty="0" err="1" smtClean="0"/>
              <a:t>licensing</a:t>
            </a:r>
            <a:r>
              <a:rPr lang="es-ES" sz="1800" i="1" dirty="0" smtClean="0"/>
              <a:t> </a:t>
            </a:r>
            <a:r>
              <a:rPr lang="es-ES" sz="1800" i="1" dirty="0" err="1" smtClean="0"/>
              <a:t>board</a:t>
            </a:r>
            <a:r>
              <a:rPr lang="es-ES" sz="1800" i="1" dirty="0" smtClean="0"/>
              <a:t> </a:t>
            </a:r>
            <a:r>
              <a:rPr lang="es-ES" sz="1800" dirty="0" smtClean="0"/>
              <a:t>contra médicos practicantes...”</a:t>
            </a:r>
            <a:endParaRPr lang="es-ES" sz="1800" dirty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90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9" grpId="0"/>
      <p:bldP spid="90120" grpId="0" animBg="1"/>
      <p:bldP spid="90121" grpId="0"/>
      <p:bldP spid="7" grpId="0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400">
                <a:latin typeface="Comic Sans MS" panose="030F0702030302020204" pitchFamily="66" charset="0"/>
              </a:rPr>
              <a:t>DESHONESTIDAD en la ACADEMIA</a:t>
            </a:r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1781175" y="5384800"/>
            <a:ext cx="5610225" cy="83026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¿De nuevo, entonces,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2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dónde queda nuestra responsabilidad?</a:t>
            </a:r>
          </a:p>
        </p:txBody>
      </p:sp>
      <p:sp>
        <p:nvSpPr>
          <p:cNvPr id="49156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763713" y="1592263"/>
            <a:ext cx="5873750" cy="1200150"/>
          </a:xfrm>
          <a:prstGeom prst="rect">
            <a:avLst/>
          </a:prstGeom>
          <a:solidFill>
            <a:srgbClr val="FFFFB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sz="900" dirty="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/>
              <a:t>“Hacer fraude es </a:t>
            </a:r>
            <a:r>
              <a:rPr lang="es-E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injusto </a:t>
            </a:r>
            <a:r>
              <a:rPr lang="es-ES" sz="1800" dirty="0" smtClean="0"/>
              <a:t>con estudiantes </a:t>
            </a:r>
            <a:r>
              <a:rPr lang="es-E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honestos</a:t>
            </a:r>
            <a:r>
              <a:rPr lang="es-ES" sz="1800" dirty="0" smtClean="0"/>
              <a:t>…”</a:t>
            </a:r>
            <a:endParaRPr lang="es-ES" sz="2000" dirty="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1800" dirty="0" smtClean="0"/>
              <a:t>“Por ignorar la deshonestidad se les esta diciendo que es una infracción menor”.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sz="900" dirty="0" smtClean="0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275138" y="2878138"/>
            <a:ext cx="337185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sz="1100">
                <a:latin typeface="Comic Sans MS" panose="030F0702030302020204" pitchFamily="66" charset="0"/>
              </a:rPr>
              <a:t>M. Bishop. </a:t>
            </a:r>
            <a:r>
              <a:rPr lang="es-ES" sz="1100" i="1">
                <a:latin typeface="Comic Sans MS" panose="030F0702030302020204" pitchFamily="66" charset="0"/>
              </a:rPr>
              <a:t>What’s wrong with cheating?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sz="1100">
                <a:latin typeface="Comic Sans MS" panose="030F0702030302020204" pitchFamily="66" charset="0"/>
              </a:rPr>
              <a:t>Synthesis: Law and Policy in Higher education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781175" y="3654217"/>
            <a:ext cx="5480512" cy="1292662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>
            <a:spAutoFit/>
          </a:bodyPr>
          <a:lstStyle/>
          <a:p>
            <a:pPr algn="ctr">
              <a:defRPr/>
            </a:pPr>
            <a:endParaRPr lang="es-VE" sz="900" dirty="0"/>
          </a:p>
          <a:p>
            <a:pPr algn="ctr">
              <a:defRPr/>
            </a:pPr>
            <a:r>
              <a:rPr lang="es-VE" sz="2000" dirty="0"/>
              <a:t>Lo </a:t>
            </a:r>
            <a:r>
              <a:rPr lang="es-VE" sz="2000" dirty="0"/>
              <a:t>anterior, </a:t>
            </a:r>
            <a:r>
              <a:rPr lang="es-VE" sz="2000" dirty="0"/>
              <a:t>mis </a:t>
            </a:r>
            <a:r>
              <a:rPr lang="es-VE" sz="2000" dirty="0"/>
              <a:t>estudiantes me </a:t>
            </a:r>
            <a:r>
              <a:rPr lang="es-VE" sz="2000" dirty="0"/>
              <a:t>lo han dicho repetidas </a:t>
            </a:r>
            <a:r>
              <a:rPr lang="es-VE" sz="2000" dirty="0"/>
              <a:t>veces, </a:t>
            </a:r>
            <a:r>
              <a:rPr lang="es-VE" sz="2000" dirty="0"/>
              <a:t>al quejarse que algunos profesores no hacen nada </a:t>
            </a:r>
            <a:r>
              <a:rPr lang="es-VE" sz="2000" dirty="0"/>
              <a:t>ante </a:t>
            </a:r>
            <a:r>
              <a:rPr lang="es-VE" sz="2000" dirty="0"/>
              <a:t>los fraudes.</a:t>
            </a:r>
          </a:p>
          <a:p>
            <a:pPr algn="ctr">
              <a:defRPr/>
            </a:pPr>
            <a:endParaRPr lang="es-VE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90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1" grpId="0"/>
      <p:bldP spid="7" grpId="0" animBg="1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979613" y="1792288"/>
            <a:ext cx="5410200" cy="34163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endParaRPr lang="es-VE" sz="1000" dirty="0"/>
          </a:p>
          <a:p>
            <a:pPr algn="ctr">
              <a:defRPr/>
            </a:pPr>
            <a:r>
              <a:rPr lang="es-VE" sz="2800" dirty="0"/>
              <a:t>En </a:t>
            </a:r>
            <a:r>
              <a:rPr lang="es-VE" sz="2800" dirty="0"/>
              <a:t>medicina, </a:t>
            </a:r>
          </a:p>
          <a:p>
            <a:pPr algn="ctr">
              <a:defRPr/>
            </a:pPr>
            <a:r>
              <a:rPr lang="es-VE" sz="2800" dirty="0"/>
              <a:t>deshonestidad de </a:t>
            </a:r>
          </a:p>
          <a:p>
            <a:pPr algn="ctr">
              <a:defRPr/>
            </a:pPr>
            <a:r>
              <a:rPr lang="es-VE" sz="2800" dirty="0"/>
              <a:t>profesores y/o estudiantes</a:t>
            </a:r>
          </a:p>
          <a:p>
            <a:pPr algn="ctr">
              <a:defRPr/>
            </a:pPr>
            <a:r>
              <a:rPr lang="es-VE" sz="2800" dirty="0"/>
              <a:t>afectará tarde o temprano</a:t>
            </a:r>
          </a:p>
          <a:p>
            <a:pPr algn="ctr">
              <a:defRPr/>
            </a:pPr>
            <a:r>
              <a:rPr lang="es-VE" sz="2800" dirty="0"/>
              <a:t>al PACIENTE </a:t>
            </a:r>
            <a:endParaRPr lang="es-VE" sz="2800" dirty="0"/>
          </a:p>
          <a:p>
            <a:pPr algn="ctr">
              <a:defRPr/>
            </a:pPr>
            <a:r>
              <a:rPr lang="es-VE" sz="2800" dirty="0"/>
              <a:t>por </a:t>
            </a:r>
            <a:r>
              <a:rPr lang="es-VE" sz="2800" dirty="0"/>
              <a:t>el que </a:t>
            </a:r>
            <a:r>
              <a:rPr lang="es-VE" sz="2800" dirty="0"/>
              <a:t>asumimos</a:t>
            </a:r>
            <a:endParaRPr lang="es-VE" sz="2800" dirty="0"/>
          </a:p>
          <a:p>
            <a:pPr algn="ctr">
              <a:defRPr/>
            </a:pPr>
            <a:r>
              <a:rPr lang="es-VE" sz="2800" dirty="0"/>
              <a:t>el compromiso de velar </a:t>
            </a:r>
            <a:r>
              <a:rPr lang="es-VE" sz="2800" dirty="0"/>
              <a:t>siempre</a:t>
            </a:r>
          </a:p>
          <a:p>
            <a:pPr algn="ctr">
              <a:defRPr/>
            </a:pPr>
            <a:endParaRPr lang="es-VE" sz="1000" dirty="0"/>
          </a:p>
        </p:txBody>
      </p:sp>
      <p:sp>
        <p:nvSpPr>
          <p:cNvPr id="5" name="CuadroTexto 4"/>
          <p:cNvSpPr txBox="1">
            <a:spLocks noChangeArrowheads="1"/>
          </p:cNvSpPr>
          <p:nvPr/>
        </p:nvSpPr>
        <p:spPr bwMode="auto">
          <a:xfrm>
            <a:off x="1042988" y="661988"/>
            <a:ext cx="26955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VE" sz="3600">
                <a:latin typeface="Comic Sans MS" panose="030F0702030302020204" pitchFamily="66" charset="0"/>
              </a:rPr>
              <a:t>No olvidar…</a:t>
            </a:r>
          </a:p>
        </p:txBody>
      </p:sp>
      <p:sp>
        <p:nvSpPr>
          <p:cNvPr id="50180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5" name="Picture 3" descr="large_071108_cammus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7938" y="247650"/>
            <a:ext cx="6586537" cy="4929188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57" name="Rectangle 5"/>
          <p:cNvSpPr>
            <a:spLocks noChangeArrowheads="1"/>
          </p:cNvSpPr>
          <p:nvPr/>
        </p:nvSpPr>
        <p:spPr bwMode="auto">
          <a:xfrm>
            <a:off x="4140200" y="466725"/>
            <a:ext cx="1511300" cy="13684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sz="1800">
              <a:latin typeface="Comic Sans MS" panose="030F0702030302020204" pitchFamily="66" charset="0"/>
            </a:endParaRP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3924300" y="466725"/>
            <a:ext cx="1871663" cy="1223963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/>
          <a:lstStyle/>
          <a:p>
            <a:pPr algn="ctr" eaLnBrk="1" hangingPunct="1"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¡Qué va, yo no voy a ser  tu cómplice en </a:t>
            </a:r>
          </a:p>
          <a:p>
            <a:pPr algn="ctr" eaLnBrk="1" hangingPunct="1"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un delito!</a:t>
            </a:r>
            <a:endParaRPr lang="es-ES_tradnl" sz="20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355600" y="1443038"/>
            <a:ext cx="1520825" cy="1076325"/>
          </a:xfrm>
          <a:prstGeom prst="rect">
            <a:avLst/>
          </a:prstGeom>
          <a:solidFill>
            <a:srgbClr val="CCFF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</a:t>
            </a:r>
          </a:p>
          <a:p>
            <a:pPr eaLnBrk="1" hangingPunct="1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hacer?</a:t>
            </a:r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2686050" y="4959350"/>
            <a:ext cx="3770313" cy="1568450"/>
          </a:xfrm>
          <a:prstGeom prst="rect">
            <a:avLst/>
          </a:prstGeom>
          <a:solidFill>
            <a:srgbClr val="9BBCFF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4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Educar</a:t>
            </a:r>
          </a:p>
          <a:p>
            <a:pPr algn="ctr" eaLnBrk="1" hangingPunct="1">
              <a:defRPr/>
            </a:pPr>
            <a:r>
              <a:rPr lang="es-ES" sz="4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Dar ejemplo</a:t>
            </a:r>
          </a:p>
        </p:txBody>
      </p:sp>
      <p:sp>
        <p:nvSpPr>
          <p:cNvPr id="51207" name="Rectangle 11"/>
          <p:cNvSpPr>
            <a:spLocks noChangeArrowheads="1"/>
          </p:cNvSpPr>
          <p:nvPr/>
        </p:nvSpPr>
        <p:spPr bwMode="auto">
          <a:xfrm>
            <a:off x="93663" y="5267325"/>
            <a:ext cx="25923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sz="1000">
                <a:latin typeface="Comic Sans MS" panose="030F0702030302020204" pitchFamily="66" charset="0"/>
              </a:rPr>
              <a:t>http://blog.syracuse.com/voices/2007/11/large_071108_cammuso.jpg</a:t>
            </a:r>
          </a:p>
        </p:txBody>
      </p:sp>
      <p:sp>
        <p:nvSpPr>
          <p:cNvPr id="51208" name="Text Box 6"/>
          <p:cNvSpPr txBox="1">
            <a:spLocks noChangeArrowheads="1"/>
          </p:cNvSpPr>
          <p:nvPr/>
        </p:nvSpPr>
        <p:spPr bwMode="auto">
          <a:xfrm>
            <a:off x="7169150" y="6627813"/>
            <a:ext cx="1966913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9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7" grpId="0" animBg="1"/>
      <p:bldP spid="100358" grpId="0" animBg="1"/>
      <p:bldP spid="100359" grpId="0" animBg="1"/>
      <p:bldP spid="10036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1254425" y="1607612"/>
            <a:ext cx="6635150" cy="3785652"/>
          </a:xfrm>
          <a:prstGeom prst="rect">
            <a:avLst/>
          </a:prstGeom>
          <a:solidFill>
            <a:srgbClr val="CCFFFF"/>
          </a:solidFill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endParaRPr lang="es-ES" sz="1000" b="1" dirty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" sz="6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CREAR CULTURA </a:t>
            </a:r>
          </a:p>
          <a:p>
            <a:pPr algn="ctr" eaLnBrk="1" hangingPunct="1">
              <a:defRPr/>
            </a:pPr>
            <a:r>
              <a:rPr lang="es-E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</a:t>
            </a:r>
          </a:p>
          <a:p>
            <a:pPr algn="ctr" eaLnBrk="1" hangingPunct="1">
              <a:defRPr/>
            </a:pPr>
            <a:r>
              <a:rPr lang="es-ES" sz="1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es-ES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INTEGRIDAD</a:t>
            </a:r>
          </a:p>
          <a:p>
            <a:pPr algn="ctr" eaLnBrk="1" hangingPunct="1">
              <a:defRPr/>
            </a:pPr>
            <a:r>
              <a:rPr lang="es-ES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ACADÉMICA</a:t>
            </a:r>
          </a:p>
          <a:p>
            <a:pPr algn="ctr" eaLnBrk="1" hangingPunct="1">
              <a:defRPr/>
            </a:pPr>
            <a:r>
              <a:rPr lang="es-ES" sz="1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52229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67544" y="836712"/>
            <a:ext cx="7992888" cy="5016758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>
            <a:spAutoFit/>
          </a:bodyPr>
          <a:lstStyle/>
          <a:p>
            <a:pPr>
              <a:defRPr/>
            </a:pPr>
            <a:endParaRPr 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“….un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compromiso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cinco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VALORES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fundamentales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algn="ctr">
              <a:defRPr/>
            </a:pPr>
            <a:r>
              <a:rPr lang="en-US" sz="4400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honestidad</a:t>
            </a:r>
            <a:r>
              <a:rPr lang="en-US" sz="4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confianza</a:t>
            </a:r>
            <a:r>
              <a:rPr lang="en-US" sz="4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justicia</a:t>
            </a:r>
            <a:r>
              <a:rPr lang="en-US" sz="4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respeto</a:t>
            </a:r>
            <a:r>
              <a:rPr lang="en-US" sz="4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dirty="0" err="1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responsabilidad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ctr">
              <a:defRPr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esos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valores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7200" u="sng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coraje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el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verdadero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fundamento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academia para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la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adversidad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”.</a:t>
            </a:r>
          </a:p>
          <a:p>
            <a:pPr algn="ctr">
              <a:defRPr/>
            </a:pPr>
            <a:r>
              <a:rPr lang="en-US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E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253" name="Text Box 7"/>
          <p:cNvSpPr txBox="1">
            <a:spLocks noChangeArrowheads="1"/>
          </p:cNvSpPr>
          <p:nvPr/>
        </p:nvSpPr>
        <p:spPr bwMode="auto">
          <a:xfrm>
            <a:off x="4935538" y="6105525"/>
            <a:ext cx="26638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sz="1100">
                <a:latin typeface="Comic Sans MS" panose="030F0702030302020204" pitchFamily="66" charset="0"/>
              </a:rPr>
              <a:t>D. McCabe y G. Pavela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sz="1100">
                <a:latin typeface="Comic Sans MS" panose="030F0702030302020204" pitchFamily="66" charset="0"/>
              </a:rPr>
              <a:t>Center for Academic Integriy 1999</a:t>
            </a:r>
          </a:p>
        </p:txBody>
      </p:sp>
      <p:sp>
        <p:nvSpPr>
          <p:cNvPr id="53254" name="Text Box 4"/>
          <p:cNvSpPr txBox="1">
            <a:spLocks noChangeArrowheads="1"/>
          </p:cNvSpPr>
          <p:nvPr/>
        </p:nvSpPr>
        <p:spPr bwMode="auto">
          <a:xfrm>
            <a:off x="107950" y="6537325"/>
            <a:ext cx="23018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chemeClr val="bg2"/>
                </a:solidFill>
              </a:rPr>
              <a:t>X. Páez Facultad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11"/>
          <p:cNvSpPr txBox="1">
            <a:spLocks noChangeArrowheads="1"/>
          </p:cNvSpPr>
          <p:nvPr/>
        </p:nvSpPr>
        <p:spPr bwMode="auto">
          <a:xfrm>
            <a:off x="1384300" y="158115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sz="1800" b="1">
              <a:latin typeface="Comic Sans MS" panose="030F0702030302020204" pitchFamily="66" charset="0"/>
            </a:endParaRPr>
          </a:p>
        </p:txBody>
      </p:sp>
      <p:sp>
        <p:nvSpPr>
          <p:cNvPr id="54275" name="Text Box 12"/>
          <p:cNvSpPr txBox="1">
            <a:spLocks noChangeArrowheads="1"/>
          </p:cNvSpPr>
          <p:nvPr/>
        </p:nvSpPr>
        <p:spPr bwMode="auto">
          <a:xfrm>
            <a:off x="1527175" y="179228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sz="1800" b="1"/>
          </a:p>
        </p:txBody>
      </p:sp>
      <p:sp>
        <p:nvSpPr>
          <p:cNvPr id="61445" name="Text Box 13"/>
          <p:cNvSpPr txBox="1">
            <a:spLocks noChangeArrowheads="1"/>
          </p:cNvSpPr>
          <p:nvPr/>
        </p:nvSpPr>
        <p:spPr bwMode="auto">
          <a:xfrm>
            <a:off x="2620963" y="1206500"/>
            <a:ext cx="3902075" cy="523875"/>
          </a:xfrm>
          <a:prstGeom prst="rect">
            <a:avLst/>
          </a:prstGeom>
          <a:solidFill>
            <a:srgbClr val="FFCDF2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2800" dirty="0" smtClean="0"/>
              <a:t>Integridad </a:t>
            </a:r>
            <a:r>
              <a:rPr lang="es-ES" sz="2800" dirty="0"/>
              <a:t>Académica</a:t>
            </a:r>
          </a:p>
        </p:txBody>
      </p:sp>
      <p:sp>
        <p:nvSpPr>
          <p:cNvPr id="54277" name="Text Box 2"/>
          <p:cNvSpPr txBox="1">
            <a:spLocks noChangeArrowheads="1"/>
          </p:cNvSpPr>
          <p:nvPr/>
        </p:nvSpPr>
        <p:spPr bwMode="auto">
          <a:xfrm>
            <a:off x="6351588" y="481647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sz="1800"/>
          </a:p>
        </p:txBody>
      </p:sp>
      <p:sp>
        <p:nvSpPr>
          <p:cNvPr id="54278" name="1 CuadroTexto"/>
          <p:cNvSpPr txBox="1">
            <a:spLocks noChangeArrowheads="1"/>
          </p:cNvSpPr>
          <p:nvPr/>
        </p:nvSpPr>
        <p:spPr bwMode="auto">
          <a:xfrm>
            <a:off x="4610100" y="4784725"/>
            <a:ext cx="24622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sz="1200">
                <a:latin typeface="Comic Sans MS" panose="030F0702030302020204" pitchFamily="66" charset="0"/>
              </a:rPr>
              <a:t>Dr. Bill Taylor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ES" sz="1200">
                <a:latin typeface="Comic Sans MS" panose="030F0702030302020204" pitchFamily="66" charset="0"/>
              </a:rPr>
              <a:t>Prof. Emérito  Ciencias Políticas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006600" y="2844800"/>
            <a:ext cx="5130800" cy="922338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ES" dirty="0"/>
              <a:t>“ …conjunto de principios que nos involucran </a:t>
            </a:r>
          </a:p>
          <a:p>
            <a:pPr>
              <a:defRPr/>
            </a:pPr>
            <a:r>
              <a:rPr lang="es-ES" dirty="0"/>
              <a:t>a todos por igual por el bien de la investigación y el aprendizaje”.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006600" y="3924300"/>
            <a:ext cx="5130800" cy="646113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ES" dirty="0"/>
              <a:t>“… integridad de mi parte como profesor e </a:t>
            </a:r>
          </a:p>
          <a:p>
            <a:pPr>
              <a:defRPr/>
            </a:pPr>
            <a:r>
              <a:rPr lang="es-ES" dirty="0"/>
              <a:t>integridad de su parte como estudiante”.</a:t>
            </a:r>
          </a:p>
        </p:txBody>
      </p:sp>
      <p:sp>
        <p:nvSpPr>
          <p:cNvPr id="54281" name="Text Box 4"/>
          <p:cNvSpPr txBox="1">
            <a:spLocks noChangeArrowheads="1"/>
          </p:cNvSpPr>
          <p:nvPr/>
        </p:nvSpPr>
        <p:spPr bwMode="auto">
          <a:xfrm>
            <a:off x="6208713" y="6383338"/>
            <a:ext cx="28003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200">
                <a:solidFill>
                  <a:schemeClr val="bg2"/>
                </a:solidFill>
              </a:rPr>
              <a:t>X. Páez Facultad Medicina ULA 2018</a:t>
            </a:r>
          </a:p>
        </p:txBody>
      </p:sp>
      <p:sp>
        <p:nvSpPr>
          <p:cNvPr id="54282" name="CuadroTexto 4"/>
          <p:cNvSpPr txBox="1">
            <a:spLocks noChangeArrowheads="1"/>
          </p:cNvSpPr>
          <p:nvPr/>
        </p:nvSpPr>
        <p:spPr bwMode="auto">
          <a:xfrm>
            <a:off x="2336800" y="5308600"/>
            <a:ext cx="44704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VE" sz="1000">
                <a:latin typeface="Comic Sans MS" panose="030F0702030302020204" pitchFamily="66" charset="0"/>
              </a:rPr>
              <a:t>B. Taylor. </a:t>
            </a:r>
            <a:r>
              <a:rPr lang="es-VE" sz="1000" i="1">
                <a:latin typeface="Comic Sans MS" panose="030F0702030302020204" pitchFamily="66" charset="0"/>
              </a:rPr>
              <a:t>A letter to my students. </a:t>
            </a:r>
            <a:r>
              <a:rPr lang="es-VE" sz="1000">
                <a:latin typeface="Comic Sans MS" panose="030F0702030302020204" pitchFamily="66" charset="0"/>
              </a:rPr>
              <a:t>Center for Academic Integrity 1999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528566" y="1987807"/>
            <a:ext cx="4162425" cy="460375"/>
          </a:xfrm>
          <a:prstGeom prst="rect">
            <a:avLst/>
          </a:prstGeom>
          <a:solidFill>
            <a:srgbClr val="FFCDF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i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carta a mis estudiantes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1223628" y="2852936"/>
            <a:ext cx="6696744" cy="2739211"/>
          </a:xfrm>
          <a:prstGeom prst="rect">
            <a:avLst/>
          </a:prstGeom>
          <a:solidFill>
            <a:srgbClr val="9BB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ES" sz="10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6000" dirty="0" smtClean="0">
                <a:latin typeface="Comic Sans MS" panose="030F0702030302020204" pitchFamily="66" charset="0"/>
              </a:rPr>
              <a:t>1. Institución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4000" dirty="0" smtClean="0">
                <a:latin typeface="Comic Sans MS" panose="030F0702030302020204" pitchFamily="66" charset="0"/>
              </a:rPr>
              <a:t>2.  Profesores, estudiantes</a:t>
            </a:r>
            <a:r>
              <a:rPr lang="es-ES" sz="6000" dirty="0" smtClean="0">
                <a:latin typeface="Comic Sans MS" panose="030F0702030302020204" pitchFamily="66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dirty="0" smtClean="0">
                <a:latin typeface="Comic Sans MS" panose="030F0702030302020204" pitchFamily="66" charset="0"/>
              </a:rPr>
              <a:t>      Resto personal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ES" sz="1000" dirty="0" smtClean="0">
              <a:latin typeface="Comic Sans MS" panose="030F0702030302020204" pitchFamily="66" charset="0"/>
            </a:endParaRPr>
          </a:p>
        </p:txBody>
      </p:sp>
      <p:sp>
        <p:nvSpPr>
          <p:cNvPr id="55301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263900" y="1622425"/>
            <a:ext cx="2917825" cy="646113"/>
          </a:xfrm>
          <a:prstGeom prst="rect">
            <a:avLst/>
          </a:prstGeom>
          <a:solidFill>
            <a:srgbClr val="CCFF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hacer?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ChangeArrowheads="1"/>
          </p:cNvSpPr>
          <p:nvPr/>
        </p:nvSpPr>
        <p:spPr bwMode="auto">
          <a:xfrm>
            <a:off x="4140200" y="1052513"/>
            <a:ext cx="1511300" cy="13684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sz="1800">
              <a:latin typeface="Comic Sans MS" panose="030F0702030302020204" pitchFamily="66" charset="0"/>
            </a:endParaRPr>
          </a:p>
        </p:txBody>
      </p:sp>
      <p:sp>
        <p:nvSpPr>
          <p:cNvPr id="55300" name="Text Box 7"/>
          <p:cNvSpPr txBox="1">
            <a:spLocks noChangeArrowheads="1"/>
          </p:cNvSpPr>
          <p:nvPr/>
        </p:nvSpPr>
        <p:spPr bwMode="auto">
          <a:xfrm>
            <a:off x="1689100" y="1444625"/>
            <a:ext cx="5765800" cy="584200"/>
          </a:xfrm>
          <a:prstGeom prst="rect">
            <a:avLst/>
          </a:prstGeom>
          <a:solidFill>
            <a:srgbClr val="9BBCFF"/>
          </a:solidFill>
          <a:ln w="952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dirty="0" smtClean="0">
                <a:latin typeface="Comic Sans MS" panose="030F0702030302020204" pitchFamily="66" charset="0"/>
              </a:rPr>
              <a:t>Responsabilidad Institucional</a:t>
            </a:r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1460500" y="2420938"/>
            <a:ext cx="6276975" cy="24923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r>
              <a:rPr lang="es-ES" sz="1800" dirty="0" smtClean="0">
                <a:latin typeface="Comic Sans MS" panose="030F0702030302020204" pitchFamily="66" charset="0"/>
              </a:rPr>
              <a:t> </a:t>
            </a:r>
            <a:r>
              <a:rPr lang="es-ES" sz="2000" dirty="0" smtClean="0">
                <a:latin typeface="Comic Sans MS" panose="030F0702030302020204" pitchFamily="66" charset="0"/>
              </a:rPr>
              <a:t>Promover cultura de integridad académica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endParaRPr lang="es-ES" sz="14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r>
              <a:rPr lang="es-ES" sz="1800" dirty="0" smtClean="0">
                <a:latin typeface="Comic Sans MS" panose="030F0702030302020204" pitchFamily="66" charset="0"/>
              </a:rPr>
              <a:t> </a:t>
            </a:r>
            <a:r>
              <a:rPr lang="es-ES" sz="2000" dirty="0" smtClean="0">
                <a:latin typeface="Comic Sans MS" panose="030F0702030302020204" pitchFamily="66" charset="0"/>
              </a:rPr>
              <a:t>Prevenir agotamiento y enfocarse en aprendizaje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endParaRPr lang="es-ES" sz="14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r>
              <a:rPr lang="es-ES" sz="1800" dirty="0" smtClean="0">
                <a:latin typeface="Comic Sans MS" panose="030F0702030302020204" pitchFamily="66" charset="0"/>
              </a:rPr>
              <a:t> </a:t>
            </a:r>
            <a:r>
              <a:rPr lang="es-ES" sz="2000" dirty="0" smtClean="0">
                <a:latin typeface="Comic Sans MS" panose="030F0702030302020204" pitchFamily="66" charset="0"/>
              </a:rPr>
              <a:t>Integrar ética en los </a:t>
            </a:r>
            <a:r>
              <a:rPr lang="es-ES" sz="2000" i="1" dirty="0" err="1" smtClean="0">
                <a:latin typeface="Comic Sans MS" panose="030F0702030302020204" pitchFamily="66" charset="0"/>
              </a:rPr>
              <a:t>pensa</a:t>
            </a:r>
            <a:r>
              <a:rPr lang="es-ES" sz="2000" dirty="0" smtClean="0">
                <a:latin typeface="Comic Sans MS" panose="030F0702030302020204" pitchFamily="66" charset="0"/>
              </a:rPr>
              <a:t> de estudios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endParaRPr lang="es-ES" sz="14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r>
              <a:rPr lang="es-ES" sz="1800" dirty="0" smtClean="0">
                <a:latin typeface="Comic Sans MS" panose="030F0702030302020204" pitchFamily="66" charset="0"/>
              </a:rPr>
              <a:t> </a:t>
            </a:r>
            <a:r>
              <a:rPr lang="es-ES" sz="2000" dirty="0" smtClean="0">
                <a:latin typeface="Comic Sans MS" panose="030F0702030302020204" pitchFamily="66" charset="0"/>
              </a:rPr>
              <a:t>Enseñar revisión por pares</a:t>
            </a: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endParaRPr lang="es-ES" sz="14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CC0000"/>
              </a:buClr>
              <a:buSzPct val="200000"/>
              <a:defRPr/>
            </a:pPr>
            <a:r>
              <a:rPr lang="es-ES" sz="1800" dirty="0" smtClean="0">
                <a:latin typeface="Comic Sans MS" panose="030F0702030302020204" pitchFamily="66" charset="0"/>
              </a:rPr>
              <a:t> </a:t>
            </a:r>
            <a:r>
              <a:rPr lang="es-ES" sz="2000" dirty="0" smtClean="0">
                <a:latin typeface="Comic Sans MS" panose="030F0702030302020204" pitchFamily="66" charset="0"/>
              </a:rPr>
              <a:t>Ofrecer a los profesores formación en el tema</a:t>
            </a:r>
          </a:p>
        </p:txBody>
      </p:sp>
      <p:sp>
        <p:nvSpPr>
          <p:cNvPr id="56325" name="Text Box 9"/>
          <p:cNvSpPr txBox="1">
            <a:spLocks noChangeArrowheads="1"/>
          </p:cNvSpPr>
          <p:nvPr/>
        </p:nvSpPr>
        <p:spPr bwMode="auto">
          <a:xfrm>
            <a:off x="1951038" y="5264150"/>
            <a:ext cx="579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sz="1200">
                <a:latin typeface="Comic Sans MS" panose="030F0702030302020204" pitchFamily="66" charset="0"/>
              </a:rPr>
              <a:t>A.V. Kusnoor, R. Falik. </a:t>
            </a:r>
            <a:r>
              <a:rPr lang="es-ES" sz="1200" i="1">
                <a:latin typeface="Comic Sans MS" panose="030F0702030302020204" pitchFamily="66" charset="0"/>
              </a:rPr>
              <a:t>Cheating in medical school. The unacknowledged ailment. 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sz="1200">
                <a:latin typeface="Comic Sans MS" panose="030F0702030302020204" pitchFamily="66" charset="0"/>
              </a:rPr>
              <a:t>South Med J. </a:t>
            </a:r>
            <a:r>
              <a:rPr lang="es-ES" sz="1200" b="1">
                <a:latin typeface="Comic Sans MS" panose="030F0702030302020204" pitchFamily="66" charset="0"/>
              </a:rPr>
              <a:t>2013</a:t>
            </a:r>
            <a:r>
              <a:rPr lang="es-ES" sz="1200">
                <a:latin typeface="Comic Sans MS" panose="030F0702030302020204" pitchFamily="66" charset="0"/>
              </a:rPr>
              <a:t>; 106: 479-483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827584" y="980728"/>
            <a:ext cx="2827338" cy="1920875"/>
          </a:xfrm>
          <a:prstGeom prst="rect">
            <a:avLst/>
          </a:prstGeom>
          <a:solidFill>
            <a:srgbClr val="66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4000" smtClean="0">
                <a:latin typeface="Comic Sans MS" panose="030F0702030302020204" pitchFamily="66" charset="0"/>
              </a:rPr>
              <a:t>Fomentar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4000" smtClean="0">
                <a:latin typeface="Comic Sans MS" panose="030F0702030302020204" pitchFamily="66" charset="0"/>
              </a:rPr>
              <a:t>ambiente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4000" smtClean="0">
                <a:latin typeface="Comic Sans MS" panose="030F0702030302020204" pitchFamily="66" charset="0"/>
              </a:rPr>
              <a:t>profesional</a:t>
            </a: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827584" y="3549303"/>
            <a:ext cx="2867025" cy="1920875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4000" smtClean="0">
                <a:latin typeface="Comic Sans MS" panose="030F0702030302020204" pitchFamily="66" charset="0"/>
              </a:rPr>
              <a:t>Combatir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4000" smtClean="0">
                <a:latin typeface="Comic Sans MS" panose="030F0702030302020204" pitchFamily="66" charset="0"/>
              </a:rPr>
              <a:t>ambiente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4000" smtClean="0">
                <a:latin typeface="Comic Sans MS" panose="030F0702030302020204" pitchFamily="66" charset="0"/>
              </a:rPr>
              <a:t>deshonesto</a:t>
            </a:r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4227513" y="1449388"/>
            <a:ext cx="2408237" cy="852487"/>
          </a:xfrm>
          <a:prstGeom prst="rect">
            <a:avLst/>
          </a:prstGeom>
          <a:solidFill>
            <a:srgbClr val="66FFFF"/>
          </a:solidFill>
          <a:ln w="28575">
            <a:solidFill>
              <a:srgbClr val="0099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4800" smtClean="0">
                <a:latin typeface="Comic Sans MS" panose="030F0702030302020204" pitchFamily="66" charset="0"/>
              </a:rPr>
              <a:t>Premiar</a:t>
            </a:r>
          </a:p>
        </p:txBody>
      </p:sp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4227513" y="4125913"/>
            <a:ext cx="2762250" cy="790575"/>
          </a:xfrm>
          <a:prstGeom prst="rect">
            <a:avLst/>
          </a:prstGeom>
          <a:solidFill>
            <a:srgbClr val="FF6699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z="4400" smtClean="0">
                <a:latin typeface="Comic Sans MS" panose="030F0702030302020204" pitchFamily="66" charset="0"/>
              </a:rPr>
              <a:t>Sancionar</a:t>
            </a:r>
          </a:p>
        </p:txBody>
      </p:sp>
      <p:pic>
        <p:nvPicPr>
          <p:cNvPr id="91147" name="Picture 11" descr="smiley-face"/>
          <p:cNvPicPr>
            <a:picLocks noChangeAspect="1" noChangeArrowheads="1"/>
          </p:cNvPicPr>
          <p:nvPr/>
        </p:nvPicPr>
        <p:blipFill>
          <a:blip r:embed="rId2">
            <a:lum bright="18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25" y="1022350"/>
            <a:ext cx="1712913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8" name="Picture 12" descr="unhappy face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844925"/>
            <a:ext cx="1530350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6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6943725" y="5702300"/>
            <a:ext cx="174942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¿Y aquí?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91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9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5" grpId="0" animBg="1"/>
      <p:bldP spid="91146" grpId="0" animBg="1"/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539750" y="2070100"/>
            <a:ext cx="3744913" cy="2908300"/>
          </a:xfrm>
          <a:prstGeom prst="rect">
            <a:avLst/>
          </a:prstGeom>
          <a:solidFill>
            <a:srgbClr val="F0F9E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chemeClr val="accent2"/>
              </a:buClr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Responsabilidades del</a:t>
            </a:r>
          </a:p>
          <a:p>
            <a:pPr algn="ctr" eaLnBrk="1" hangingPunct="1">
              <a:spcBef>
                <a:spcPct val="0"/>
              </a:spcBef>
              <a:buClr>
                <a:schemeClr val="accent2"/>
              </a:buClr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Profesor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endParaRPr lang="es-ES_tradnl" sz="1400" b="1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</a:t>
            </a:r>
            <a:r>
              <a:rPr lang="es-ES_tradn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 un</a:t>
            </a:r>
            <a:r>
              <a:rPr lang="es-ES_tradnl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_tradnl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modelo</a:t>
            </a:r>
            <a:r>
              <a:rPr lang="es-ES_tradnl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_tradnl" sz="1800" dirty="0" smtClean="0">
                <a:latin typeface="Comic Sans MS" panose="030F0702030302020204" pitchFamily="66" charset="0"/>
              </a:rPr>
              <a:t>a imitar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Estar </a:t>
            </a:r>
            <a:r>
              <a:rPr lang="es-ES_tradnl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disponible</a:t>
            </a:r>
            <a:r>
              <a:rPr lang="es-ES_tradnl" sz="1800" dirty="0" smtClean="0">
                <a:latin typeface="Comic Sans MS" panose="030F0702030302020204" pitchFamily="66" charset="0"/>
              </a:rPr>
              <a:t> para el   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buFontTx/>
              <a:buNone/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 estudiante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Evaluar a tiempo el trabajo del  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buFontTx/>
              <a:buNone/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 estudiante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</a:t>
            </a: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Dar guía ética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endParaRPr lang="es-ES_tradnl" sz="900" b="1" dirty="0" smtClean="0">
              <a:latin typeface="Comic Sans MS" panose="030F0702030302020204" pitchFamily="66" charset="0"/>
            </a:endParaRPr>
          </a:p>
        </p:txBody>
      </p:sp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4787900" y="2070100"/>
            <a:ext cx="3783013" cy="2570163"/>
          </a:xfrm>
          <a:prstGeom prst="rect">
            <a:avLst/>
          </a:prstGeom>
          <a:solidFill>
            <a:srgbClr val="FFE1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Responsabilidades del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Estudiante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ES_tradnl" sz="1400" b="1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Identificar sus necesidades,  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buFontTx/>
              <a:buNone/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 habilidades, talentos e intereses 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buFontTx/>
              <a:buNone/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 particulares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</a:t>
            </a:r>
            <a:r>
              <a:rPr lang="es-ES_tradn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Encargarse </a:t>
            </a:r>
            <a:r>
              <a:rPr lang="es-ES_tradnl" sz="1800" dirty="0" smtClean="0">
                <a:latin typeface="Comic Sans MS" panose="030F0702030302020204" pitchFamily="66" charset="0"/>
              </a:rPr>
              <a:t>de sus estudios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r>
              <a:rPr lang="es-ES_tradnl" sz="1800" dirty="0" smtClean="0">
                <a:latin typeface="Comic Sans MS" panose="030F0702030302020204" pitchFamily="66" charset="0"/>
              </a:rPr>
              <a:t> </a:t>
            </a:r>
            <a:r>
              <a:rPr lang="es-ES_tradn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Comportarse honestamente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defRPr/>
            </a:pPr>
            <a:endParaRPr lang="es-ES_tradnl" sz="900" b="1" dirty="0" smtClean="0">
              <a:latin typeface="Comic Sans MS" panose="030F0702030302020204" pitchFamily="66" charset="0"/>
            </a:endParaRPr>
          </a:p>
        </p:txBody>
      </p:sp>
      <p:sp>
        <p:nvSpPr>
          <p:cNvPr id="58372" name="Rectangle 11"/>
          <p:cNvSpPr>
            <a:spLocks noChangeArrowheads="1"/>
          </p:cNvSpPr>
          <p:nvPr/>
        </p:nvSpPr>
        <p:spPr bwMode="auto">
          <a:xfrm>
            <a:off x="3697288" y="4981575"/>
            <a:ext cx="48625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sz="1100" i="1">
                <a:solidFill>
                  <a:srgbClr val="000000"/>
                </a:solidFill>
              </a:rPr>
              <a:t>RCR Mentoring</a:t>
            </a:r>
            <a:r>
              <a:rPr lang="en-GB" sz="1100">
                <a:solidFill>
                  <a:srgbClr val="000000"/>
                </a:solidFill>
              </a:rPr>
              <a:t>. Columbia University 2009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sz="1100">
                <a:solidFill>
                  <a:srgbClr val="000000"/>
                </a:solidFill>
              </a:rPr>
              <a:t>http:/7ccnmtl.columbia.edu/project/rcr/rcr_mentoring/foundation.index.html</a:t>
            </a:r>
            <a:endParaRPr lang="es-ES_tradnl" sz="1100">
              <a:solidFill>
                <a:srgbClr val="000000"/>
              </a:solidFill>
            </a:endParaRPr>
          </a:p>
        </p:txBody>
      </p:sp>
      <p:sp>
        <p:nvSpPr>
          <p:cNvPr id="58373" name="Text Box 6"/>
          <p:cNvSpPr txBox="1">
            <a:spLocks noChangeArrowheads="1"/>
          </p:cNvSpPr>
          <p:nvPr/>
        </p:nvSpPr>
        <p:spPr bwMode="auto">
          <a:xfrm>
            <a:off x="6804025" y="6453188"/>
            <a:ext cx="2162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56326" name="Text Box 7"/>
          <p:cNvSpPr txBox="1">
            <a:spLocks noChangeArrowheads="1"/>
          </p:cNvSpPr>
          <p:nvPr/>
        </p:nvSpPr>
        <p:spPr bwMode="auto">
          <a:xfrm>
            <a:off x="1538288" y="1050925"/>
            <a:ext cx="6067425" cy="584200"/>
          </a:xfrm>
          <a:prstGeom prst="rect">
            <a:avLst/>
          </a:prstGeom>
          <a:solidFill>
            <a:srgbClr val="9BBCFF"/>
          </a:solidFill>
          <a:ln w="952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smtClean="0">
                <a:latin typeface="Comic Sans MS" panose="030F0702030302020204" pitchFamily="66" charset="0"/>
              </a:rPr>
              <a:t>Responsabilidades Individuales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9" grpId="0" animBg="1"/>
      <p:bldP spid="4097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900113" y="2284413"/>
            <a:ext cx="7342187" cy="22875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_tradnl" sz="4800">
                <a:effectLst>
                  <a:outerShdw blurRad="38100" dist="38100" dir="2700000" algn="tl">
                    <a:srgbClr val="C0C0C0"/>
                  </a:outerShdw>
                </a:effectLst>
              </a:rPr>
              <a:t>¡No se puede guiar a alguien en algo que uno no hace o no sabe hacer!</a:t>
            </a:r>
          </a:p>
        </p:txBody>
      </p:sp>
      <p:sp>
        <p:nvSpPr>
          <p:cNvPr id="59395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1228725" y="3038475"/>
            <a:ext cx="6686550" cy="9239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5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es-ES" sz="5400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Primum</a:t>
            </a:r>
            <a:r>
              <a:rPr lang="es-ES" sz="5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non </a:t>
            </a:r>
            <a:r>
              <a:rPr lang="es-ES" sz="5400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tacere</a:t>
            </a:r>
            <a:r>
              <a:rPr lang="es-ES" sz="54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”</a:t>
            </a:r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2776475" y="1844824"/>
            <a:ext cx="3591048" cy="738664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dirty="0" smtClean="0">
                <a:latin typeface="Comic Sans MS" panose="030F0702030302020204" pitchFamily="66" charset="0"/>
              </a:rPr>
              <a:t>¿Qué </a:t>
            </a:r>
            <a:r>
              <a:rPr lang="es-ES" u="sng" dirty="0" smtClean="0">
                <a:latin typeface="Comic Sans MS" panose="030F0702030302020204" pitchFamily="66" charset="0"/>
              </a:rPr>
              <a:t>más</a:t>
            </a:r>
            <a:r>
              <a:rPr lang="es-ES" dirty="0" smtClean="0">
                <a:latin typeface="Comic Sans MS" panose="030F0702030302020204" pitchFamily="66" charset="0"/>
              </a:rPr>
              <a:t> hacer?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sz="1000" dirty="0" smtClean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2674938" y="4094163"/>
            <a:ext cx="37941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r>
              <a:rPr lang="es-VE" sz="3600"/>
              <a:t>Primero no callar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2" grpId="0"/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2225675" y="2060575"/>
            <a:ext cx="4692650" cy="31083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Una vez detectada </a:t>
            </a:r>
          </a:p>
          <a:p>
            <a:pPr algn="ctr" eaLnBrk="1" hangingPunct="1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la conducta deshonesta, </a:t>
            </a:r>
          </a:p>
          <a:p>
            <a:pPr algn="ctr" eaLnBrk="1" hangingPunct="1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el profesor y/o institución </a:t>
            </a:r>
          </a:p>
          <a:p>
            <a:pPr algn="ctr" eaLnBrk="1" hangingPunct="1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tienen </a:t>
            </a:r>
          </a:p>
          <a:p>
            <a:pPr algn="ctr" eaLnBrk="1" hangingPunct="1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la </a:t>
            </a:r>
            <a:r>
              <a:rPr lang="es-ES_tradnl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obligación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de </a:t>
            </a:r>
            <a:r>
              <a:rPr lang="es-ES_tradnl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aplicar</a:t>
            </a:r>
          </a:p>
          <a:p>
            <a:pPr algn="ctr" eaLnBrk="1" hangingPunct="1">
              <a:defRPr/>
            </a:pPr>
            <a:r>
              <a:rPr lang="es-ES_tradnl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es-ES_tradnl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SANCIONES</a:t>
            </a:r>
          </a:p>
          <a:p>
            <a:pPr algn="ctr" eaLnBrk="1" hangingPunct="1">
              <a:defRPr/>
            </a:pPr>
            <a:endParaRPr lang="es-ES_tradnl" sz="1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2786" name="Text Box 18"/>
          <p:cNvSpPr txBox="1">
            <a:spLocks noChangeArrowheads="1"/>
          </p:cNvSpPr>
          <p:nvPr/>
        </p:nvSpPr>
        <p:spPr bwMode="auto">
          <a:xfrm>
            <a:off x="2838192" y="1196752"/>
            <a:ext cx="3467616" cy="584775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_tradnl" sz="3200"/>
              <a:t>¿Qué más hacer?</a:t>
            </a: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889125" y="836613"/>
            <a:ext cx="5365750" cy="4324350"/>
          </a:xfrm>
          <a:prstGeom prst="rect">
            <a:avLst/>
          </a:prstGeom>
          <a:solidFill>
            <a:srgbClr val="FFEDA3"/>
          </a:solidFill>
          <a:ln w="28575">
            <a:solidFill>
              <a:schemeClr val="bg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_tradnl" sz="2400" dirty="0"/>
              <a:t>Un </a:t>
            </a:r>
            <a:r>
              <a:rPr lang="es-ES_tradnl" sz="2800" b="1" dirty="0"/>
              <a:t>estudiante o profesor</a:t>
            </a:r>
            <a:r>
              <a:rPr lang="es-ES_tradnl" sz="2400" dirty="0"/>
              <a:t> que exhiba un patrón de conducta deshonesta deberá ser:</a:t>
            </a:r>
          </a:p>
          <a:p>
            <a:pPr algn="ctr" eaLnBrk="1" hangingPunct="1">
              <a:defRPr/>
            </a:pPr>
            <a:endParaRPr lang="es-ES_tradnl" sz="1600" dirty="0"/>
          </a:p>
          <a:p>
            <a:pPr algn="ctr" eaLnBrk="1" hangingPunct="1">
              <a:defRPr/>
            </a:pPr>
            <a:r>
              <a:rPr lang="es-ES_tradnl" sz="900" dirty="0"/>
              <a:t> </a:t>
            </a:r>
          </a:p>
          <a:p>
            <a:pPr algn="ctr" eaLnBrk="1" hangingPunct="1">
              <a:defRPr/>
            </a:pPr>
            <a:r>
              <a:rPr lang="es-ES_tradn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SANCIONADO</a:t>
            </a:r>
          </a:p>
          <a:p>
            <a:pPr algn="ctr" eaLnBrk="1" hangingPunct="1">
              <a:defRPr/>
            </a:pPr>
            <a:r>
              <a:rPr lang="es-ES_tradnl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es-ES_tradnl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SUSPENDIDO</a:t>
            </a:r>
          </a:p>
          <a:p>
            <a:pPr algn="ctr" eaLnBrk="1" hangingPunct="1">
              <a:defRPr/>
            </a:pPr>
            <a:r>
              <a:rPr lang="es-ES_tradn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</a:p>
          <a:p>
            <a:pPr algn="ctr" eaLnBrk="1" hangingPunct="1">
              <a:defRPr/>
            </a:pPr>
            <a:r>
              <a:rPr lang="es-ES_tradnl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EXPULSADO</a:t>
            </a:r>
          </a:p>
        </p:txBody>
      </p:sp>
      <p:sp>
        <p:nvSpPr>
          <p:cNvPr id="62467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781300" y="5305425"/>
            <a:ext cx="35814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_tradnl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según la gravedad de la falta…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000" fill="hold"/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368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000" fill="hold"/>
                                        <p:tgtEl>
                                          <p:spTgt spid="368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000" fill="hold"/>
                                        <p:tgtEl>
                                          <p:spTgt spid="368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000" fill="hold"/>
                                        <p:tgtEl>
                                          <p:spTgt spid="368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899592" y="593725"/>
            <a:ext cx="3168650" cy="5813425"/>
          </a:xfrm>
          <a:prstGeom prst="rect">
            <a:avLst/>
          </a:prstGeom>
          <a:solidFill>
            <a:srgbClr val="CCFF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_tradnl" sz="3200" b="1">
                <a:effectLst>
                  <a:outerShdw blurRad="38100" dist="38100" dir="2700000" algn="tl">
                    <a:srgbClr val="FFFFFF"/>
                  </a:outerShdw>
                </a:effectLst>
              </a:rPr>
              <a:t>Los</a:t>
            </a:r>
          </a:p>
          <a:p>
            <a:pPr algn="ctr" eaLnBrk="1" hangingPunct="1">
              <a:defRPr/>
            </a:pPr>
            <a:r>
              <a:rPr lang="es-ES_tradnl" sz="3200" b="1">
                <a:effectLst>
                  <a:outerShdw blurRad="38100" dist="38100" dir="2700000" algn="tl">
                    <a:srgbClr val="FFFFFF"/>
                  </a:outerShdw>
                </a:effectLst>
              </a:rPr>
              <a:t>INDIVIDUOS</a:t>
            </a:r>
            <a:endParaRPr lang="es-ES_tradnl" sz="280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sean</a:t>
            </a:r>
          </a:p>
          <a:p>
            <a:pPr algn="ctr" eaLnBrk="1" hangingPunct="1">
              <a:defRPr/>
            </a:pP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investigadores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estudiantes profesores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técnicos 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mentores supervisores 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autores 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revisores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editores 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jefes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 patrocinantes </a:t>
            </a:r>
          </a:p>
          <a:p>
            <a:pPr algn="ctr" eaLnBrk="1" hangingPunct="1">
              <a:defRPr/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etc.  </a:t>
            </a:r>
            <a:endParaRPr lang="es-ES_tradnl" sz="8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5004048" y="3500438"/>
            <a:ext cx="3162300" cy="255905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_tradnl" sz="4000">
                <a:effectLst>
                  <a:outerShdw blurRad="38100" dist="38100" dir="2700000" algn="tl">
                    <a:srgbClr val="FFFFFF"/>
                  </a:outerShdw>
                </a:effectLst>
              </a:rPr>
              <a:t>Deben tener</a:t>
            </a:r>
          </a:p>
          <a:p>
            <a:pPr algn="ctr" eaLnBrk="1" hangingPunct="1">
              <a:defRPr/>
            </a:pPr>
            <a:r>
              <a:rPr lang="es-ES_tradnl" sz="4000">
                <a:effectLst>
                  <a:outerShdw blurRad="38100" dist="38100" dir="2700000" algn="tl">
                    <a:srgbClr val="FFFFFF"/>
                  </a:outerShdw>
                </a:effectLst>
              </a:rPr>
              <a:t>desempeño </a:t>
            </a:r>
          </a:p>
          <a:p>
            <a:pPr algn="ctr" eaLnBrk="1" hangingPunct="1">
              <a:defRPr/>
            </a:pPr>
            <a:r>
              <a:rPr lang="es-ES_tradnl" sz="4000">
                <a:effectLst>
                  <a:outerShdw blurRad="38100" dist="38100" dir="2700000" algn="tl">
                    <a:srgbClr val="FFFFFF"/>
                  </a:outerShdw>
                </a:effectLst>
              </a:rPr>
              <a:t>honesto</a:t>
            </a:r>
          </a:p>
          <a:p>
            <a:pPr algn="ctr" eaLnBrk="1" hangingPunct="1">
              <a:defRPr/>
            </a:pPr>
            <a:r>
              <a:rPr lang="es-ES_tradnl" sz="4000">
                <a:effectLst>
                  <a:outerShdw blurRad="38100" dist="38100" dir="2700000" algn="tl">
                    <a:srgbClr val="FFFFFF"/>
                  </a:outerShdw>
                </a:effectLst>
              </a:rPr>
              <a:t>responsable</a:t>
            </a:r>
          </a:p>
        </p:txBody>
      </p:sp>
      <p:sp>
        <p:nvSpPr>
          <p:cNvPr id="50183" name="AutoShape 7"/>
          <p:cNvSpPr>
            <a:spLocks noChangeArrowheads="1"/>
          </p:cNvSpPr>
          <p:nvPr/>
        </p:nvSpPr>
        <p:spPr bwMode="auto">
          <a:xfrm>
            <a:off x="4284663" y="1425575"/>
            <a:ext cx="2736850" cy="2016125"/>
          </a:xfrm>
          <a:prstGeom prst="curvedDownArrow">
            <a:avLst>
              <a:gd name="adj1" fmla="val 14304"/>
              <a:gd name="adj2" fmla="val 54299"/>
              <a:gd name="adj3" fmla="val 33333"/>
            </a:avLst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sz="1800">
              <a:latin typeface="Comic Sans MS" panose="030F0702030302020204" pitchFamily="66" charset="0"/>
            </a:endParaRPr>
          </a:p>
        </p:txBody>
      </p:sp>
      <p:sp>
        <p:nvSpPr>
          <p:cNvPr id="63497" name="Text Box 6"/>
          <p:cNvSpPr txBox="1">
            <a:spLocks noChangeArrowheads="1"/>
          </p:cNvSpPr>
          <p:nvPr/>
        </p:nvSpPr>
        <p:spPr bwMode="auto">
          <a:xfrm>
            <a:off x="6875463" y="652462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 animBg="1"/>
      <p:bldP spid="5018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971600" y="1556792"/>
            <a:ext cx="5787107" cy="4216539"/>
          </a:xfrm>
          <a:prstGeom prst="rect">
            <a:avLst/>
          </a:prstGeom>
          <a:solidFill>
            <a:srgbClr val="CC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defRPr/>
            </a:pPr>
            <a:endParaRPr lang="es-ES_tradnl" sz="1600" b="1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Enseñe y discuta </a:t>
            </a:r>
            <a:r>
              <a:rPr lang="es-ES_tradnl" sz="2400" dirty="0" smtClean="0">
                <a:latin typeface="Comic Sans MS" panose="030F0702030302020204" pitchFamily="66" charset="0"/>
              </a:rPr>
              <a:t>sobre conductas 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buFontTx/>
              <a:buNone/>
              <a:defRPr/>
            </a:pPr>
            <a:r>
              <a:rPr lang="es-ES_tradnl" sz="2400" dirty="0">
                <a:latin typeface="Comic Sans MS" panose="030F0702030302020204" pitchFamily="66" charset="0"/>
              </a:rPr>
              <a:t> </a:t>
            </a:r>
            <a:r>
              <a:rPr lang="es-ES_tradnl" sz="2400" dirty="0" smtClean="0">
                <a:latin typeface="Comic Sans MS" panose="030F0702030302020204" pitchFamily="66" charset="0"/>
              </a:rPr>
              <a:t>  esperadas y conductas inaceptables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defRPr/>
            </a:pPr>
            <a:endParaRPr lang="es-ES_tradnl" sz="24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Sea modelo de integridad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defRPr/>
            </a:pPr>
            <a:endParaRPr lang="es-ES_tradnl" sz="20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Favorezca</a:t>
            </a:r>
            <a:r>
              <a:rPr lang="es-ES_tradnl" sz="2400" b="1" dirty="0" smtClean="0">
                <a:latin typeface="Comic Sans MS" panose="030F0702030302020204" pitchFamily="66" charset="0"/>
              </a:rPr>
              <a:t> </a:t>
            </a:r>
            <a:r>
              <a:rPr lang="es-ES_tradnl" sz="2400" dirty="0" smtClean="0">
                <a:latin typeface="Comic Sans MS" panose="030F0702030302020204" pitchFamily="66" charset="0"/>
              </a:rPr>
              <a:t>el ambiente profesional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buFontTx/>
              <a:buNone/>
              <a:defRPr/>
            </a:pPr>
            <a:r>
              <a:rPr lang="es-ES_tradnl" sz="2400" dirty="0" smtClean="0">
                <a:latin typeface="Comic Sans MS" panose="030F0702030302020204" pitchFamily="66" charset="0"/>
              </a:rPr>
              <a:t>  y </a:t>
            </a: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recompense</a:t>
            </a:r>
            <a:r>
              <a:rPr lang="es-ES_tradnl" sz="2400" dirty="0" smtClean="0">
                <a:latin typeface="Comic Sans MS" panose="030F0702030302020204" pitchFamily="66" charset="0"/>
              </a:rPr>
              <a:t> las buenas conductas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defRPr/>
            </a:pPr>
            <a:endParaRPr lang="es-ES_tradnl" sz="24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Combata</a:t>
            </a:r>
            <a:r>
              <a:rPr lang="es-ES_tradnl" sz="2400" dirty="0" smtClean="0">
                <a:latin typeface="Comic Sans MS" panose="030F0702030302020204" pitchFamily="66" charset="0"/>
              </a:rPr>
              <a:t> ambiente de deshonestidad 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buFontTx/>
              <a:buNone/>
              <a:defRPr/>
            </a:pPr>
            <a:r>
              <a:rPr lang="es-ES_tradnl" sz="2400" dirty="0" smtClean="0">
                <a:latin typeface="Comic Sans MS" panose="030F0702030302020204" pitchFamily="66" charset="0"/>
              </a:rPr>
              <a:t>  y </a:t>
            </a: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castigue</a:t>
            </a:r>
            <a:r>
              <a:rPr lang="es-ES_tradnl" sz="2400" dirty="0" smtClean="0">
                <a:latin typeface="Comic Sans MS" panose="030F0702030302020204" pitchFamily="66" charset="0"/>
              </a:rPr>
              <a:t> conductas reprochables</a:t>
            </a:r>
          </a:p>
          <a:p>
            <a:pPr eaLnBrk="1" hangingPunct="1">
              <a:spcBef>
                <a:spcPct val="0"/>
              </a:spcBef>
              <a:buClr>
                <a:srgbClr val="0000CC"/>
              </a:buClr>
              <a:buSzPct val="200000"/>
              <a:buFontTx/>
              <a:buNone/>
              <a:defRPr/>
            </a:pPr>
            <a:endParaRPr lang="es-ES_tradnl" sz="1600" dirty="0" smtClean="0">
              <a:latin typeface="Comic Sans MS" panose="030F0702030302020204" pitchFamily="66" charset="0"/>
            </a:endParaRPr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841375" y="765175"/>
            <a:ext cx="4167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2800">
                <a:latin typeface="Comic Sans MS" panose="030F0702030302020204" pitchFamily="66" charset="0"/>
              </a:rPr>
              <a:t>Es indispensable que se,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1174750" y="1125538"/>
            <a:ext cx="6794500" cy="4462462"/>
          </a:xfrm>
          <a:prstGeom prst="rect">
            <a:avLst/>
          </a:prstGeom>
          <a:solidFill>
            <a:srgbClr val="9BB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buClr>
                <a:srgbClr val="0000CC"/>
              </a:buClr>
              <a:buSzPct val="200000"/>
              <a:buFontTx/>
              <a:buChar char="•"/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Clr>
                <a:srgbClr val="0000CC"/>
              </a:buClr>
              <a:buSzPct val="200000"/>
              <a:buFontTx/>
              <a:buChar char="•"/>
              <a:defRPr/>
            </a:pPr>
            <a:r>
              <a:rPr lang="es-ES_tradnl" sz="3600" dirty="0" smtClean="0"/>
              <a:t>C</a:t>
            </a:r>
            <a:r>
              <a:rPr lang="es-ES_tradnl" sz="2400" dirty="0" smtClean="0"/>
              <a:t>on estas discusiones se busca contribuir a    </a:t>
            </a:r>
          </a:p>
          <a:p>
            <a:pPr eaLnBrk="1" hangingPunct="1">
              <a:buClr>
                <a:srgbClr val="0000CC"/>
              </a:buClr>
              <a:buSzPct val="200000"/>
              <a:defRPr/>
            </a:pPr>
            <a:r>
              <a:rPr lang="es-ES_tradnl" sz="2400" dirty="0" smtClean="0"/>
              <a:t>    difundir principios fundamentales para que </a:t>
            </a:r>
          </a:p>
          <a:p>
            <a:pPr eaLnBrk="1" hangingPunct="1">
              <a:buClr>
                <a:srgbClr val="0000CC"/>
              </a:buClr>
              <a:buSzPct val="200000"/>
              <a:defRPr/>
            </a:pPr>
            <a:r>
              <a:rPr lang="es-ES_tradnl" sz="2400" dirty="0" smtClean="0"/>
              <a:t>    una institución</a:t>
            </a:r>
            <a:r>
              <a:rPr lang="es-ES_tradnl" dirty="0" smtClean="0"/>
              <a:t> </a:t>
            </a:r>
            <a:r>
              <a:rPr lang="es-ES_tradnl" sz="2400" dirty="0" smtClean="0"/>
              <a:t>tenga verdaderamente</a:t>
            </a:r>
          </a:p>
          <a:p>
            <a:pPr algn="ctr" eaLnBrk="1" hangingPunct="1">
              <a:buClr>
                <a:srgbClr val="0000CC"/>
              </a:buClr>
              <a:buSzPct val="200000"/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excelente reputación</a:t>
            </a: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Clr>
                <a:srgbClr val="0000CC"/>
              </a:buClr>
              <a:buSzPct val="200000"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Clr>
                <a:srgbClr val="0000CC"/>
              </a:buClr>
              <a:buSzPct val="200000"/>
              <a:buFontTx/>
              <a:buChar char="•"/>
              <a:defRPr/>
            </a:pPr>
            <a:r>
              <a:rPr lang="es-ES_tradnl" sz="3600" dirty="0" smtClean="0"/>
              <a:t>D</a:t>
            </a:r>
            <a:r>
              <a:rPr lang="es-ES_tradnl" sz="2400" dirty="0" smtClean="0"/>
              <a:t>e nosotros depende hacer realidad el</a:t>
            </a:r>
          </a:p>
          <a:p>
            <a:pPr algn="ctr" eaLnBrk="1" hangingPunct="1">
              <a:buClr>
                <a:srgbClr val="0000CC"/>
              </a:buClr>
              <a:buSzPct val="200000"/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fortalecimiento ético </a:t>
            </a:r>
          </a:p>
          <a:p>
            <a:pPr algn="ctr" eaLnBrk="1" hangingPunct="1">
              <a:buClr>
                <a:srgbClr val="0000CC"/>
              </a:buClr>
              <a:buSzPct val="200000"/>
              <a:defRPr/>
            </a:pPr>
            <a:r>
              <a:rPr lang="es-ES_tradnl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 la academia</a:t>
            </a:r>
          </a:p>
          <a:p>
            <a:pPr algn="ctr" eaLnBrk="1" hangingPunct="1">
              <a:buClr>
                <a:srgbClr val="0000CC"/>
              </a:buClr>
              <a:buSzPct val="200000"/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5539" name="Text Box 6"/>
          <p:cNvSpPr txBox="1">
            <a:spLocks noChangeArrowheads="1"/>
          </p:cNvSpPr>
          <p:nvPr/>
        </p:nvSpPr>
        <p:spPr bwMode="auto">
          <a:xfrm>
            <a:off x="6981825" y="6530975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6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6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6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6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6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6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6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6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6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60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60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60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60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60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60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460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460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460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6"/>
          <p:cNvSpPr txBox="1">
            <a:spLocks noChangeArrowheads="1"/>
          </p:cNvSpPr>
          <p:nvPr/>
        </p:nvSpPr>
        <p:spPr bwMode="auto">
          <a:xfrm>
            <a:off x="6804025" y="6546850"/>
            <a:ext cx="21621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sz="1000">
                <a:solidFill>
                  <a:srgbClr val="5F5F5F"/>
                </a:solidFill>
                <a:latin typeface="Comic Sans MS" panose="030F0702030302020204" pitchFamily="66" charset="0"/>
              </a:rPr>
              <a:t>Ximena Páez  Medicina ULA 2018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00" b="25850"/>
          <a:stretch/>
        </p:blipFill>
        <p:spPr>
          <a:xfrm>
            <a:off x="851743" y="554356"/>
            <a:ext cx="7380338" cy="58894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</p:pic>
      <p:sp>
        <p:nvSpPr>
          <p:cNvPr id="66564" name="Text Box 5"/>
          <p:cNvSpPr txBox="1">
            <a:spLocks noChangeArrowheads="1"/>
          </p:cNvSpPr>
          <p:nvPr/>
        </p:nvSpPr>
        <p:spPr bwMode="auto">
          <a:xfrm>
            <a:off x="6372225" y="5286375"/>
            <a:ext cx="2319338" cy="120173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4800">
                <a:latin typeface="Comic Sans MS" panose="030F0702030302020204" pitchFamily="66" charset="0"/>
              </a:rPr>
              <a:t>Gracias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sz="2400">
                <a:latin typeface="Comic Sans MS" panose="030F0702030302020204" pitchFamily="66" charset="0"/>
              </a:rPr>
              <a:t>pacap@ula.ve</a:t>
            </a:r>
          </a:p>
        </p:txBody>
      </p:sp>
      <p:sp>
        <p:nvSpPr>
          <p:cNvPr id="66565" name="CuadroTexto 2"/>
          <p:cNvSpPr txBox="1">
            <a:spLocks noChangeArrowheads="1"/>
          </p:cNvSpPr>
          <p:nvPr/>
        </p:nvSpPr>
        <p:spPr bwMode="auto">
          <a:xfrm rot="-5400000">
            <a:off x="-69850" y="5405438"/>
            <a:ext cx="163988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VE" sz="1200">
                <a:latin typeface="Comic Sans MS" panose="030F0702030302020204" pitchFamily="66" charset="0"/>
              </a:rPr>
              <a:t>Foto: Prof. F. Meyer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2496</TotalTime>
  <Words>3544</Words>
  <Application>Microsoft Office PowerPoint</Application>
  <PresentationFormat>Presentación en pantalla (4:3)</PresentationFormat>
  <Paragraphs>746</Paragraphs>
  <Slides>63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63</vt:i4>
      </vt:variant>
    </vt:vector>
  </HeadingPairs>
  <TitlesOfParts>
    <vt:vector size="70" baseType="lpstr">
      <vt:lpstr>Comic Sans MS</vt:lpstr>
      <vt:lpstr>Arial</vt:lpstr>
      <vt:lpstr>Calibri</vt:lpstr>
      <vt:lpstr>Century</vt:lpstr>
      <vt:lpstr>Times New Roman</vt:lpstr>
      <vt:lpstr>Wingdings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XIMENA</dc:creator>
  <cp:lastModifiedBy>ximena</cp:lastModifiedBy>
  <cp:revision>263</cp:revision>
  <dcterms:created xsi:type="dcterms:W3CDTF">2010-04-17T17:17:04Z</dcterms:created>
  <dcterms:modified xsi:type="dcterms:W3CDTF">2018-12-15T22:15:20Z</dcterms:modified>
</cp:coreProperties>
</file>